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av" ContentType="audio/x-wav"/>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454" r:id="rId3"/>
    <p:sldId id="493" r:id="rId4"/>
    <p:sldId id="490" r:id="rId6"/>
    <p:sldId id="492" r:id="rId7"/>
    <p:sldId id="494" r:id="rId8"/>
    <p:sldId id="256" r:id="rId9"/>
    <p:sldId id="258" r:id="rId10"/>
    <p:sldId id="259" r:id="rId11"/>
    <p:sldId id="260" r:id="rId12"/>
    <p:sldId id="261" r:id="rId13"/>
    <p:sldId id="455" r:id="rId14"/>
    <p:sldId id="263" r:id="rId15"/>
    <p:sldId id="265" r:id="rId16"/>
    <p:sldId id="272" r:id="rId17"/>
    <p:sldId id="273" r:id="rId18"/>
    <p:sldId id="456" r:id="rId19"/>
    <p:sldId id="457" r:id="rId20"/>
    <p:sldId id="398" r:id="rId21"/>
    <p:sldId id="275" r:id="rId22"/>
    <p:sldId id="399" r:id="rId23"/>
    <p:sldId id="274" r:id="rId24"/>
    <p:sldId id="276" r:id="rId25"/>
    <p:sldId id="278" r:id="rId26"/>
    <p:sldId id="462" r:id="rId27"/>
    <p:sldId id="280" r:id="rId28"/>
    <p:sldId id="405" r:id="rId29"/>
    <p:sldId id="281" r:id="rId30"/>
    <p:sldId id="282" r:id="rId31"/>
    <p:sldId id="463" r:id="rId32"/>
    <p:sldId id="473" r:id="rId33"/>
    <p:sldId id="458" r:id="rId34"/>
    <p:sldId id="459" r:id="rId35"/>
    <p:sldId id="460" r:id="rId36"/>
    <p:sldId id="461" r:id="rId37"/>
    <p:sldId id="464" r:id="rId38"/>
    <p:sldId id="465" r:id="rId39"/>
    <p:sldId id="451" r:id="rId40"/>
    <p:sldId id="478" r:id="rId41"/>
    <p:sldId id="306" r:id="rId42"/>
    <p:sldId id="326" r:id="rId43"/>
    <p:sldId id="305" r:id="rId44"/>
    <p:sldId id="307" r:id="rId45"/>
    <p:sldId id="423" r:id="rId46"/>
    <p:sldId id="311" r:id="rId47"/>
    <p:sldId id="422" r:id="rId48"/>
    <p:sldId id="425" r:id="rId49"/>
    <p:sldId id="410" r:id="rId50"/>
    <p:sldId id="479" r:id="rId51"/>
    <p:sldId id="418" r:id="rId52"/>
    <p:sldId id="411" r:id="rId53"/>
    <p:sldId id="416" r:id="rId54"/>
    <p:sldId id="313" r:id="rId55"/>
    <p:sldId id="417" r:id="rId56"/>
    <p:sldId id="452" r:id="rId57"/>
    <p:sldId id="315" r:id="rId58"/>
    <p:sldId id="412" r:id="rId59"/>
    <p:sldId id="413" r:id="rId60"/>
    <p:sldId id="414" r:id="rId61"/>
    <p:sldId id="316" r:id="rId62"/>
    <p:sldId id="419" r:id="rId63"/>
    <p:sldId id="317" r:id="rId64"/>
    <p:sldId id="415" r:id="rId65"/>
    <p:sldId id="426" r:id="rId66"/>
    <p:sldId id="318" r:id="rId67"/>
    <p:sldId id="453" r:id="rId68"/>
    <p:sldId id="320" r:id="rId69"/>
    <p:sldId id="319" r:id="rId70"/>
    <p:sldId id="420" r:id="rId71"/>
    <p:sldId id="325" r:id="rId72"/>
    <p:sldId id="421" r:id="rId73"/>
    <p:sldId id="427" r:id="rId74"/>
    <p:sldId id="498" r:id="rId75"/>
    <p:sldId id="499" r:id="rId76"/>
    <p:sldId id="487" r:id="rId77"/>
    <p:sldId id="488" r:id="rId78"/>
    <p:sldId id="489" r:id="rId79"/>
    <p:sldId id="328" r:id="rId80"/>
    <p:sldId id="428" r:id="rId81"/>
    <p:sldId id="429" r:id="rId82"/>
    <p:sldId id="480" r:id="rId83"/>
    <p:sldId id="481" r:id="rId84"/>
    <p:sldId id="485" r:id="rId85"/>
    <p:sldId id="482" r:id="rId86"/>
    <p:sldId id="483" r:id="rId87"/>
    <p:sldId id="484" r:id="rId88"/>
    <p:sldId id="486" r:id="rId89"/>
    <p:sldId id="396" r:id="rId90"/>
    <p:sldId id="360" r:id="rId91"/>
    <p:sldId id="366" r:id="rId92"/>
    <p:sldId id="362" r:id="rId93"/>
    <p:sldId id="363" r:id="rId94"/>
    <p:sldId id="364" r:id="rId95"/>
    <p:sldId id="367" r:id="rId96"/>
    <p:sldId id="368" r:id="rId97"/>
    <p:sldId id="369" r:id="rId98"/>
    <p:sldId id="446" r:id="rId99"/>
    <p:sldId id="370" r:id="rId100"/>
    <p:sldId id="377" r:id="rId101"/>
    <p:sldId id="376" r:id="rId102"/>
    <p:sldId id="375" r:id="rId103"/>
    <p:sldId id="374" r:id="rId104"/>
    <p:sldId id="373" r:id="rId105"/>
    <p:sldId id="378" r:id="rId106"/>
    <p:sldId id="371" r:id="rId107"/>
    <p:sldId id="372" r:id="rId108"/>
    <p:sldId id="477" r:id="rId109"/>
    <p:sldId id="379" r:id="rId110"/>
    <p:sldId id="380" r:id="rId111"/>
    <p:sldId id="382" r:id="rId112"/>
    <p:sldId id="447" r:id="rId113"/>
    <p:sldId id="448" r:id="rId114"/>
    <p:sldId id="467" r:id="rId115"/>
    <p:sldId id="384" r:id="rId116"/>
    <p:sldId id="466" r:id="rId117"/>
    <p:sldId id="385" r:id="rId118"/>
    <p:sldId id="468" r:id="rId119"/>
    <p:sldId id="391" r:id="rId120"/>
    <p:sldId id="392" r:id="rId121"/>
    <p:sldId id="469" r:id="rId122"/>
    <p:sldId id="470" r:id="rId123"/>
    <p:sldId id="401" r:id="rId124"/>
    <p:sldId id="402" r:id="rId125"/>
    <p:sldId id="471" r:id="rId126"/>
    <p:sldId id="472" r:id="rId127"/>
    <p:sldId id="474" r:id="rId128"/>
    <p:sldId id="475" r:id="rId129"/>
    <p:sldId id="476" r:id="rId130"/>
    <p:sldId id="495" r:id="rId131"/>
    <p:sldId id="497" r:id="rId132"/>
    <p:sldId id="496" r:id="rId133"/>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8000"/>
    <a:srgbClr val="A50021"/>
    <a:srgbClr val="6600CC"/>
    <a:srgbClr val="FF00FF"/>
    <a:srgbClr val="FFFFCC"/>
    <a:srgbClr val="333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2252"/>
  </p:normalViewPr>
  <p:slideViewPr>
    <p:cSldViewPr showGuides="1">
      <p:cViewPr>
        <p:scale>
          <a:sx n="75" d="100"/>
          <a:sy n="75" d="100"/>
        </p:scale>
        <p:origin x="-1014" y="72"/>
      </p:cViewPr>
      <p:guideLst>
        <p:guide orient="horz" pos="3072"/>
        <p:guide pos="4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9132"/>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6" Type="http://schemas.openxmlformats.org/officeDocument/2006/relationships/tableStyles" Target="tableStyles.xml"/><Relationship Id="rId135" Type="http://schemas.openxmlformats.org/officeDocument/2006/relationships/viewProps" Target="viewProps.xml"/><Relationship Id="rId134" Type="http://schemas.openxmlformats.org/officeDocument/2006/relationships/presProps" Target="presProps.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4883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883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5172"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4883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883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883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fld id="{9A0DB2DC-4C9A-4742-B13C-FB6460FD3503}" type="slidenum">
              <a:rPr lang="en-US" altLang="zh-CN" sz="1200" dirty="0"/>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4" name="幻灯片图像占位符 1"/>
          <p:cNvSpPr>
            <a:spLocks noGrp="1" noRot="1" noChangeAspect="1" noTextEdit="1"/>
          </p:cNvSpPr>
          <p:nvPr>
            <p:ph type="sldImg"/>
          </p:nvPr>
        </p:nvSpPr>
        <p:spPr>
          <a:ln/>
        </p:spPr>
      </p:sp>
      <p:sp>
        <p:nvSpPr>
          <p:cNvPr id="136195" name="备注占位符 2"/>
          <p:cNvSpPr>
            <a:spLocks noGrp="1"/>
          </p:cNvSpPr>
          <p:nvPr>
            <p:ph type="body" idx="1"/>
          </p:nvPr>
        </p:nvSpPr>
        <p:spPr>
          <a:ln/>
        </p:spPr>
        <p:txBody>
          <a:bodyPr wrap="square" lIns="91440" tIns="45720" rIns="91440" bIns="45720" anchor="t"/>
          <a:p>
            <a:pPr lvl="0"/>
            <a:endParaRPr lang="zh-CN" altLang="en-US" dirty="0"/>
          </a:p>
        </p:txBody>
      </p:sp>
      <p:sp>
        <p:nvSpPr>
          <p:cNvPr id="136196"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幻灯片图像占位符 1"/>
          <p:cNvSpPr>
            <a:spLocks noGrp="1" noRot="1" noChangeAspect="1" noTextEdit="1"/>
          </p:cNvSpPr>
          <p:nvPr>
            <p:ph type="sldImg"/>
          </p:nvPr>
        </p:nvSpPr>
        <p:spPr>
          <a:ln/>
        </p:spPr>
      </p:sp>
      <p:sp>
        <p:nvSpPr>
          <p:cNvPr id="137219" name="备注占位符 2"/>
          <p:cNvSpPr>
            <a:spLocks noGrp="1"/>
          </p:cNvSpPr>
          <p:nvPr>
            <p:ph type="body" idx="1"/>
          </p:nvPr>
        </p:nvSpPr>
        <p:spPr>
          <a:ln/>
        </p:spPr>
        <p:txBody>
          <a:bodyPr wrap="square" lIns="91440" tIns="45720" rIns="91440" bIns="45720" anchor="t"/>
          <a:p>
            <a:pPr lvl="0"/>
            <a:endParaRPr lang="zh-CN" altLang="en-US" dirty="0"/>
          </a:p>
        </p:txBody>
      </p:sp>
      <p:sp>
        <p:nvSpPr>
          <p:cNvPr id="13722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2"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38243" name="Rectangle 2"/>
          <p:cNvSpPr>
            <a:spLocks noRot="1" noTextEdit="1"/>
          </p:cNvSpPr>
          <p:nvPr>
            <p:ph type="sldImg"/>
          </p:nvPr>
        </p:nvSpPr>
        <p:spPr>
          <a:ln/>
        </p:spPr>
      </p:sp>
      <p:sp>
        <p:nvSpPr>
          <p:cNvPr id="138244" name="Rectangle 3"/>
          <p:cNvSpPr>
            <a:spLocks noGrp="1"/>
          </p:cNvSpPr>
          <p:nvPr>
            <p:ph type="body" idx="1"/>
          </p:nvPr>
        </p:nvSpPr>
        <p:spPr>
          <a:xfrm>
            <a:off x="914400" y="4343400"/>
            <a:ext cx="5029200" cy="4114800"/>
          </a:xfrm>
          <a:ln/>
        </p:spPr>
        <p:txBody>
          <a:bodyPr wrap="square" lIns="91440" tIns="45720" rIns="91440" bIns="45720" anchor="t"/>
          <a:p>
            <a:pPr lvl="0" eaLnBrk="1" hangingPunct="1">
              <a:spcBef>
                <a:spcPct val="50000"/>
              </a:spcBef>
              <a:buClr>
                <a:schemeClr val="tx2"/>
              </a:buClr>
              <a:buSzPct val="75000"/>
              <a:buFont typeface="Wingdings" panose="05000000000000000000" pitchFamily="2" charset="2"/>
              <a:buChar char="•"/>
            </a:pPr>
            <a:r>
              <a:rPr lang="zh-CN" altLang="en-US" sz="2800" b="1" dirty="0">
                <a:latin typeface="Arial Narrow" panose="020B0506020202030204" pitchFamily="34" charset="0"/>
              </a:rPr>
              <a:t>优点：效率高</a:t>
            </a:r>
            <a:endParaRPr lang="zh-CN" altLang="en-US" sz="2800" b="1" dirty="0">
              <a:latin typeface="Arial Narrow" panose="020B0506020202030204" pitchFamily="34" charset="0"/>
            </a:endParaRPr>
          </a:p>
          <a:p>
            <a:pPr lvl="0" eaLnBrk="1" hangingPunct="1">
              <a:spcBef>
                <a:spcPct val="50000"/>
              </a:spcBef>
              <a:buClr>
                <a:schemeClr val="tx2"/>
              </a:buClr>
              <a:buSzPct val="75000"/>
              <a:buFont typeface="Wingdings" panose="05000000000000000000" pitchFamily="2" charset="2"/>
              <a:buChar char="•"/>
            </a:pPr>
            <a:r>
              <a:rPr lang="zh-CN" altLang="en-US" sz="2800" b="1" dirty="0">
                <a:latin typeface="Arial Narrow" panose="020B0506020202030204" pitchFamily="34" charset="0"/>
              </a:rPr>
              <a:t>缺点：适用范围小（只能是有序顺序表）</a:t>
            </a:r>
            <a:endParaRPr lang="zh-CN" altLang="en-US" sz="2800" b="1" dirty="0">
              <a:latin typeface="Arial Narrow" panose="020B0506020202030204" pitchFamily="34" charset="0"/>
            </a:endParaRPr>
          </a:p>
          <a:p>
            <a:pPr lvl="0" eaLnBrk="1" hangingPunct="1">
              <a:buChar char="•"/>
            </a:pPr>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6"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39267" name="Rectangle 2"/>
          <p:cNvSpPr>
            <a:spLocks noRot="1" noTextEdit="1"/>
          </p:cNvSpPr>
          <p:nvPr>
            <p:ph type="sldImg"/>
          </p:nvPr>
        </p:nvSpPr>
        <p:spPr>
          <a:ln/>
        </p:spPr>
      </p:sp>
      <p:sp>
        <p:nvSpPr>
          <p:cNvPr id="139268" name="Rectangle 3"/>
          <p:cNvSpPr>
            <a:spLocks noGrp="1"/>
          </p:cNvSpPr>
          <p:nvPr>
            <p:ph type="body" idx="1"/>
          </p:nvPr>
        </p:nvSpPr>
        <p:spPr>
          <a:xfrm>
            <a:off x="914400" y="4343400"/>
            <a:ext cx="5029200" cy="4114800"/>
          </a:xfrm>
          <a:ln/>
        </p:spPr>
        <p:txBody>
          <a:bodyPr wrap="square" lIns="91440" tIns="45720" rIns="91440" bIns="45720" anchor="t"/>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0"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40291" name="Rectangle 2"/>
          <p:cNvSpPr>
            <a:spLocks noRot="1" noTextEdit="1"/>
          </p:cNvSpPr>
          <p:nvPr>
            <p:ph type="sldImg"/>
          </p:nvPr>
        </p:nvSpPr>
        <p:spPr>
          <a:ln/>
        </p:spPr>
      </p:sp>
      <p:sp>
        <p:nvSpPr>
          <p:cNvPr id="140292" name="Rectangle 3"/>
          <p:cNvSpPr>
            <a:spLocks noGrp="1"/>
          </p:cNvSpPr>
          <p:nvPr>
            <p:ph type="body" idx="1"/>
          </p:nvPr>
        </p:nvSpPr>
        <p:spPr>
          <a:xfrm>
            <a:off x="914400" y="4343400"/>
            <a:ext cx="5029200" cy="4114800"/>
          </a:xfrm>
          <a:ln/>
        </p:spPr>
        <p:txBody>
          <a:bodyPr wrap="square" lIns="91440" tIns="45720" rIns="91440" bIns="45720" anchor="t"/>
          <a:p>
            <a:pPr lvl="0"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4"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41315" name="Rectangle 2"/>
          <p:cNvSpPr>
            <a:spLocks noRot="1" noTextEdit="1"/>
          </p:cNvSpPr>
          <p:nvPr>
            <p:ph type="sldImg"/>
          </p:nvPr>
        </p:nvSpPr>
        <p:spPr>
          <a:ln/>
        </p:spPr>
      </p:sp>
      <p:sp>
        <p:nvSpPr>
          <p:cNvPr id="141316" name="Rectangle 3"/>
          <p:cNvSpPr>
            <a:spLocks noGrp="1"/>
          </p:cNvSpPr>
          <p:nvPr>
            <p:ph type="body" idx="1"/>
          </p:nvPr>
        </p:nvSpPr>
        <p:spPr>
          <a:xfrm>
            <a:off x="914400" y="4343400"/>
            <a:ext cx="5029200" cy="4114800"/>
          </a:xfrm>
          <a:ln/>
        </p:spPr>
        <p:txBody>
          <a:bodyPr wrap="square" lIns="91440" tIns="45720" rIns="91440" bIns="45720" anchor="t"/>
          <a:p>
            <a:pPr lvl="0" eaLnBrk="1" hangingPunct="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8"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42339" name="Rectangle 2"/>
          <p:cNvSpPr>
            <a:spLocks noRot="1" noTextEdit="1"/>
          </p:cNvSpPr>
          <p:nvPr>
            <p:ph type="sldImg"/>
          </p:nvPr>
        </p:nvSpPr>
        <p:spPr>
          <a:ln/>
        </p:spPr>
      </p:sp>
      <p:sp>
        <p:nvSpPr>
          <p:cNvPr id="142340" name="Rectangle 3"/>
          <p:cNvSpPr>
            <a:spLocks noGrp="1"/>
          </p:cNvSpPr>
          <p:nvPr>
            <p:ph type="body" idx="1"/>
          </p:nvPr>
        </p:nvSpPr>
        <p:spPr>
          <a:xfrm>
            <a:off x="914400" y="4343400"/>
            <a:ext cx="5029200" cy="4114800"/>
          </a:xfrm>
          <a:ln/>
        </p:spPr>
        <p:txBody>
          <a:bodyPr wrap="square" lIns="91440" tIns="45720" rIns="91440" bIns="45720" anchor="t"/>
          <a:p>
            <a:pPr lvl="0" eaLnBrk="1" hangingPunct="1"/>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2" name="幻灯片图像占位符 1"/>
          <p:cNvSpPr>
            <a:spLocks noGrp="1" noRot="1" noChangeAspect="1" noTextEdit="1"/>
          </p:cNvSpPr>
          <p:nvPr>
            <p:ph type="sldImg"/>
          </p:nvPr>
        </p:nvSpPr>
        <p:spPr>
          <a:ln/>
        </p:spPr>
      </p:sp>
      <p:sp>
        <p:nvSpPr>
          <p:cNvPr id="143363" name="备注占位符 2"/>
          <p:cNvSpPr>
            <a:spLocks noGrp="1"/>
          </p:cNvSpPr>
          <p:nvPr>
            <p:ph type="body" idx="1"/>
          </p:nvPr>
        </p:nvSpPr>
        <p:spPr>
          <a:ln/>
        </p:spPr>
        <p:txBody>
          <a:bodyPr wrap="square" lIns="91440" tIns="45720" rIns="91440" bIns="45720" anchor="t"/>
          <a:p>
            <a:pPr lvl="0"/>
            <a:endParaRPr lang="zh-CN" altLang="en-US" dirty="0"/>
          </a:p>
        </p:txBody>
      </p:sp>
      <p:sp>
        <p:nvSpPr>
          <p:cNvPr id="143364"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EDCD"/>
            </a:gs>
            <a:gs pos="50000">
              <a:srgbClr val="FFFAF1"/>
            </a:gs>
            <a:gs pos="100000">
              <a:srgbClr val="FFEDCD"/>
            </a:gs>
          </a:gsLst>
          <a:lin ang="18900000" scaled="1"/>
          <a:tileRect/>
        </a:gradFill>
        <a:effectLst/>
      </p:bgPr>
    </p:bg>
    <p:spTree>
      <p:nvGrpSpPr>
        <p:cNvPr id="1" name=""/>
        <p:cNvGrpSpPr/>
        <p:nvPr/>
      </p:nvGrpSpPr>
      <p:grpSpPr/>
      <p:sp>
        <p:nvSpPr>
          <p:cNvPr id="1026" name="Rectangle 2"/>
          <p:cNvSpPr>
            <a:spLocks noGrp="1"/>
          </p:cNvSpPr>
          <p:nvPr>
            <p:ph type="title"/>
          </p:nvPr>
        </p:nvSpPr>
        <p:spPr>
          <a:xfrm>
            <a:off x="685800" y="609600"/>
            <a:ext cx="77724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Rectangle 3"/>
          <p:cNvSpPr>
            <a:spLocks noGrp="1"/>
          </p:cNvSpPr>
          <p:nvPr>
            <p:ph type="body" idx="1"/>
          </p:nvPr>
        </p:nvSpPr>
        <p:spPr>
          <a:xfrm>
            <a:off x="685800" y="1981200"/>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zoom/>
  </p:transition>
  <p:hf sldNum="0"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 Target="slide97.xml"/><Relationship Id="rId1" Type="http://schemas.openxmlformats.org/officeDocument/2006/relationships/image" Target="../media/image31.png"/></Relationships>
</file>

<file path=ppt/slides/_rels/slide10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 Target="slide97.xml"/><Relationship Id="rId1" Type="http://schemas.openxmlformats.org/officeDocument/2006/relationships/image" Target="../media/image31.png"/></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png"/></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97.xml"/></Relationships>
</file>

<file path=ppt/slides/_rels/slide10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 Target="slide97.xml"/><Relationship Id="rId1" Type="http://schemas.openxmlformats.org/officeDocument/2006/relationships/image" Target="../media/image3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 Target="slide87.xml"/><Relationship Id="rId1" Type="http://schemas.openxmlformats.org/officeDocument/2006/relationships/slide" Target="slide11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 Target="slide111.xml"/><Relationship Id="rId1" Type="http://schemas.openxmlformats.org/officeDocument/2006/relationships/slide" Target="slide1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7" Type="http://schemas.openxmlformats.org/officeDocument/2006/relationships/vmlDrawing" Target="../drawings/vmlDrawing14.vml"/><Relationship Id="rId6" Type="http://schemas.openxmlformats.org/officeDocument/2006/relationships/slideLayout" Target="../slideLayouts/slideLayout7.xml"/><Relationship Id="rId5" Type="http://schemas.openxmlformats.org/officeDocument/2006/relationships/slide" Target="slide109.xml"/><Relationship Id="rId4" Type="http://schemas.openxmlformats.org/officeDocument/2006/relationships/image" Target="../media/image33.emf"/><Relationship Id="rId3" Type="http://schemas.openxmlformats.org/officeDocument/2006/relationships/oleObject" Target="../embeddings/oleObject20.bin"/><Relationship Id="rId2" Type="http://schemas.openxmlformats.org/officeDocument/2006/relationships/image" Target="../media/image32.emf"/><Relationship Id="rId1" Type="http://schemas.openxmlformats.org/officeDocument/2006/relationships/oleObject" Target="../embeddings/oleObject19.bin"/></Relationships>
</file>

<file path=ppt/slides/_rels/slide111.xml.rels><?xml version="1.0" encoding="UTF-8" standalone="yes"?>
<Relationships xmlns="http://schemas.openxmlformats.org/package/2006/relationships"><Relationship Id="rId5" Type="http://schemas.openxmlformats.org/officeDocument/2006/relationships/vmlDrawing" Target="../drawings/vmlDrawing15.vml"/><Relationship Id="rId4" Type="http://schemas.openxmlformats.org/officeDocument/2006/relationships/slideLayout" Target="../slideLayouts/slideLayout7.xml"/><Relationship Id="rId3" Type="http://schemas.openxmlformats.org/officeDocument/2006/relationships/slide" Target="slide109.xml"/><Relationship Id="rId2" Type="http://schemas.openxmlformats.org/officeDocument/2006/relationships/image" Target="../media/image34.emf"/><Relationship Id="rId1" Type="http://schemas.openxmlformats.org/officeDocument/2006/relationships/oleObject" Target="../embeddings/oleObject21.bin"/></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0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slide" Target="slide113.xml"/><Relationship Id="rId2" Type="http://schemas.openxmlformats.org/officeDocument/2006/relationships/slide" Target="slide111.xml"/><Relationship Id="rId1" Type="http://schemas.openxmlformats.org/officeDocument/2006/relationships/slide" Target="slide110.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slide" Target="slide121.xml"/><Relationship Id="rId2" Type="http://schemas.openxmlformats.org/officeDocument/2006/relationships/slide" Target="slide87.xml"/><Relationship Id="rId1" Type="http://schemas.openxmlformats.org/officeDocument/2006/relationships/slide" Target="slide13.xml"/></Relationships>
</file>

<file path=ppt/slides/_rels/slide120.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7.xml"/><Relationship Id="rId2" Type="http://schemas.openxmlformats.org/officeDocument/2006/relationships/image" Target="../media/image35.wmf"/><Relationship Id="rId1" Type="http://schemas.openxmlformats.org/officeDocument/2006/relationships/oleObject" Target="../embeddings/oleObject22.bin"/></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11.wmf"/><Relationship Id="rId1" Type="http://schemas.openxmlformats.org/officeDocument/2006/relationships/oleObject" Target="../embeddings/oleObject1.bin"/></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2.wmf"/><Relationship Id="rId2" Type="http://schemas.openxmlformats.org/officeDocument/2006/relationships/slide" Target="slide12.xml"/><Relationship Id="rId1" Type="http://schemas.openxmlformats.org/officeDocument/2006/relationships/slide" Target="slide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13.wmf"/><Relationship Id="rId1"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7.xml"/><Relationship Id="rId3" Type="http://schemas.openxmlformats.org/officeDocument/2006/relationships/oleObject" Target="../embeddings/oleObject4.bin"/><Relationship Id="rId2" Type="http://schemas.openxmlformats.org/officeDocument/2006/relationships/image" Target="../media/image13.wmf"/><Relationship Id="rId1"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7.xml"/><Relationship Id="rId4" Type="http://schemas.openxmlformats.org/officeDocument/2006/relationships/image" Target="../media/image15.wmf"/><Relationship Id="rId3" Type="http://schemas.openxmlformats.org/officeDocument/2006/relationships/oleObject" Target="../embeddings/oleObject6.bin"/><Relationship Id="rId2" Type="http://schemas.openxmlformats.org/officeDocument/2006/relationships/image" Target="../media/image14.wmf"/><Relationship Id="rId1" Type="http://schemas.openxmlformats.org/officeDocument/2006/relationships/oleObject" Target="../embeddings/oleObject5.bin"/></Relationships>
</file>

<file path=ppt/slides/_rels/slide23.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7.xml"/><Relationship Id="rId4" Type="http://schemas.openxmlformats.org/officeDocument/2006/relationships/image" Target="../media/image17.wmf"/><Relationship Id="rId3" Type="http://schemas.openxmlformats.org/officeDocument/2006/relationships/oleObject" Target="../embeddings/oleObject8.bin"/><Relationship Id="rId2" Type="http://schemas.openxmlformats.org/officeDocument/2006/relationships/image" Target="../media/image16.wmf"/><Relationship Id="rId1" Type="http://schemas.openxmlformats.org/officeDocument/2006/relationships/oleObject" Target="../embeddings/oleObject7.bin"/></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17.wmf"/><Relationship Id="rId1" Type="http://schemas.openxmlformats.org/officeDocument/2006/relationships/oleObject" Target="../embeddings/oleObject9.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7.xml"/><Relationship Id="rId2" Type="http://schemas.openxmlformats.org/officeDocument/2006/relationships/image" Target="../media/image18.wmf"/><Relationship Id="rId1" Type="http://schemas.openxmlformats.org/officeDocument/2006/relationships/oleObject" Target="../embeddings/oleObject10.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7.xml"/><Relationship Id="rId2" Type="http://schemas.openxmlformats.org/officeDocument/2006/relationships/image" Target="../media/image19.wmf"/><Relationship Id="rId1" Type="http://schemas.openxmlformats.org/officeDocument/2006/relationships/oleObject" Target="../embeddings/oleObject11.bin"/></Relationships>
</file>

<file path=ppt/slides/_rels/slide29.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vmlDrawing" Target="../drawings/vmlDrawing9.vml"/><Relationship Id="rId5" Type="http://schemas.openxmlformats.org/officeDocument/2006/relationships/slideLayout" Target="../slideLayouts/slideLayout2.xml"/><Relationship Id="rId4" Type="http://schemas.openxmlformats.org/officeDocument/2006/relationships/image" Target="../media/image21.wmf"/><Relationship Id="rId3" Type="http://schemas.openxmlformats.org/officeDocument/2006/relationships/oleObject" Target="../embeddings/oleObject13.bin"/><Relationship Id="rId2" Type="http://schemas.openxmlformats.org/officeDocument/2006/relationships/image" Target="../media/image20.wmf"/><Relationship Id="rId1" Type="http://schemas.openxmlformats.org/officeDocument/2006/relationships/oleObject" Target="../embeddings/oleObject12.bin"/></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6" Type="http://schemas.openxmlformats.org/officeDocument/2006/relationships/vmlDrawing" Target="../drawings/vmlDrawing10.vml"/><Relationship Id="rId5" Type="http://schemas.openxmlformats.org/officeDocument/2006/relationships/slideLayout" Target="../slideLayouts/slideLayout7.xml"/><Relationship Id="rId4" Type="http://schemas.openxmlformats.org/officeDocument/2006/relationships/image" Target="../media/image23.wmf"/><Relationship Id="rId3" Type="http://schemas.openxmlformats.org/officeDocument/2006/relationships/oleObject" Target="../embeddings/oleObject15.bin"/><Relationship Id="rId2" Type="http://schemas.openxmlformats.org/officeDocument/2006/relationships/image" Target="../media/image22.wmf"/><Relationship Id="rId1" Type="http://schemas.openxmlformats.org/officeDocument/2006/relationships/oleObject" Target="../embeddings/oleObject14.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2.wmf"/><Relationship Id="rId3" Type="http://schemas.openxmlformats.org/officeDocument/2006/relationships/slide" Target="slide12.xml"/><Relationship Id="rId2" Type="http://schemas.openxmlformats.org/officeDocument/2006/relationships/slide" Target="slide68.xml"/><Relationship Id="rId1" Type="http://schemas.openxmlformats.org/officeDocument/2006/relationships/slide" Target="slide40.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40.xml.rels><?xml version="1.0" encoding="UTF-8" standalone="yes"?>
<Relationships xmlns="http://schemas.openxmlformats.org/package/2006/relationships"><Relationship Id="rId8" Type="http://schemas.openxmlformats.org/officeDocument/2006/relationships/vmlDrawing" Target="../drawings/vmlDrawing11.vml"/><Relationship Id="rId7" Type="http://schemas.openxmlformats.org/officeDocument/2006/relationships/slideLayout" Target="../slideLayouts/slideLayout7.xml"/><Relationship Id="rId6" Type="http://schemas.openxmlformats.org/officeDocument/2006/relationships/slide" Target="slide66.xml"/><Relationship Id="rId5" Type="http://schemas.openxmlformats.org/officeDocument/2006/relationships/slide" Target="slide55.xml"/><Relationship Id="rId4" Type="http://schemas.openxmlformats.org/officeDocument/2006/relationships/slide" Target="slide51.xml"/><Relationship Id="rId3" Type="http://schemas.openxmlformats.org/officeDocument/2006/relationships/slide" Target="slide44.xml"/><Relationship Id="rId2" Type="http://schemas.openxmlformats.org/officeDocument/2006/relationships/image" Target="../media/image24.wmf"/><Relationship Id="rId1" Type="http://schemas.openxmlformats.org/officeDocument/2006/relationships/oleObject" Target="../embeddings/oleObject16.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4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2.wav"/><Relationship Id="rId1" Type="http://schemas.openxmlformats.org/officeDocument/2006/relationships/audio" Target="../media/audio1.wav"/></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 Target="slide40.xml"/><Relationship Id="rId1" Type="http://schemas.openxmlformats.org/officeDocument/2006/relationships/slide" Target="slide5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4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 Target="slide40.xml"/><Relationship Id="rId1" Type="http://schemas.openxmlformats.org/officeDocument/2006/relationships/slide" Target="slide6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 Target="slide64.xml"/><Relationship Id="rId1" Type="http://schemas.openxmlformats.org/officeDocument/2006/relationships/slide" Target="slide6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39.xml"/><Relationship Id="rId2" Type="http://schemas.openxmlformats.org/officeDocument/2006/relationships/slide" Target="slide77.xml"/><Relationship Id="rId1" Type="http://schemas.openxmlformats.org/officeDocument/2006/relationships/slide" Target="slide70.xml"/></Relationships>
</file>

<file path=ppt/slides/_rels/slide69.xml.rels><?xml version="1.0" encoding="UTF-8" standalone="yes"?>
<Relationships xmlns="http://schemas.openxmlformats.org/package/2006/relationships"><Relationship Id="rId5" Type="http://schemas.openxmlformats.org/officeDocument/2006/relationships/vmlDrawing" Target="../drawings/vmlDrawing12.vml"/><Relationship Id="rId4" Type="http://schemas.openxmlformats.org/officeDocument/2006/relationships/slideLayout" Target="../slideLayouts/slideLayout7.xml"/><Relationship Id="rId3" Type="http://schemas.openxmlformats.org/officeDocument/2006/relationships/slide" Target="slide68.xml"/><Relationship Id="rId2" Type="http://schemas.openxmlformats.org/officeDocument/2006/relationships/image" Target="../media/image25.emf"/><Relationship Id="rId1" Type="http://schemas.openxmlformats.org/officeDocument/2006/relationships/oleObject" Target="../embeddings/oleObject17.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68.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7.png"/><Relationship Id="rId1" Type="http://schemas.openxmlformats.org/officeDocument/2006/relationships/image" Target="../media/image26.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jpe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9.jpe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slide" Target="slide121.xml"/><Relationship Id="rId4" Type="http://schemas.openxmlformats.org/officeDocument/2006/relationships/slide" Target="slide115.xml"/><Relationship Id="rId3" Type="http://schemas.openxmlformats.org/officeDocument/2006/relationships/slide" Target="slide107.xml"/><Relationship Id="rId2" Type="http://schemas.openxmlformats.org/officeDocument/2006/relationships/slide" Target="slide97.xml"/><Relationship Id="rId1" Type="http://schemas.openxmlformats.org/officeDocument/2006/relationships/slide" Target="slide8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7.xml"/><Relationship Id="rId2" Type="http://schemas.openxmlformats.org/officeDocument/2006/relationships/image" Target="../media/image30.emf"/><Relationship Id="rId1" Type="http://schemas.openxmlformats.org/officeDocument/2006/relationships/oleObject" Target="../embeddings/oleObject18.bin"/></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87.xml"/></Relationships>
</file>

<file path=ppt/slides/_rels/slide97.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slide" Target="slide105.xml"/><Relationship Id="rId6" Type="http://schemas.openxmlformats.org/officeDocument/2006/relationships/slide" Target="slide87.xml"/><Relationship Id="rId5" Type="http://schemas.openxmlformats.org/officeDocument/2006/relationships/slide" Target="slide99.xml"/><Relationship Id="rId4" Type="http://schemas.openxmlformats.org/officeDocument/2006/relationships/slide" Target="slide104.xml"/><Relationship Id="rId3" Type="http://schemas.openxmlformats.org/officeDocument/2006/relationships/slide" Target="slide101.xml"/><Relationship Id="rId2" Type="http://schemas.openxmlformats.org/officeDocument/2006/relationships/slide" Target="slide102.xml"/><Relationship Id="rId1" Type="http://schemas.openxmlformats.org/officeDocument/2006/relationships/slide" Target="slide100.xml"/></Relationships>
</file>

<file path=ppt/slides/_rels/slide9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 Target="slide97.xml"/><Relationship Id="rId1" Type="http://schemas.openxmlformats.org/officeDocument/2006/relationships/image" Target="../media/image31.png"/></Relationships>
</file>

<file path=ppt/slides/_rels/slide9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 Target="slide97.xml"/><Relationship Id="rId1"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Rectangle 2"/>
          <p:cNvSpPr>
            <a:spLocks noGrp="1"/>
          </p:cNvSpPr>
          <p:nvPr>
            <p:ph type="title"/>
          </p:nvPr>
        </p:nvSpPr>
        <p:spPr>
          <a:xfrm>
            <a:off x="684213" y="44450"/>
            <a:ext cx="7772400" cy="647700"/>
          </a:xfrm>
          <a:ln/>
        </p:spPr>
        <p:txBody>
          <a:bodyPr vert="horz" wrap="square" lIns="91440" tIns="45720" rIns="91440" bIns="45720" anchor="ctr"/>
          <a:p>
            <a:pPr eaLnBrk="1" hangingPunct="1"/>
            <a:r>
              <a:rPr lang="en-US" altLang="zh-CN" b="1" dirty="0"/>
              <a:t>CH9 </a:t>
            </a:r>
            <a:r>
              <a:rPr lang="zh-CN" altLang="en-US" b="1" dirty="0"/>
              <a:t>查找</a:t>
            </a:r>
            <a:endParaRPr lang="zh-CN" altLang="en-US" b="1" dirty="0"/>
          </a:p>
        </p:txBody>
      </p:sp>
      <p:sp>
        <p:nvSpPr>
          <p:cNvPr id="243715" name="Rectangle 3"/>
          <p:cNvSpPr>
            <a:spLocks noGrp="1"/>
          </p:cNvSpPr>
          <p:nvPr>
            <p:ph idx="1"/>
          </p:nvPr>
        </p:nvSpPr>
        <p:spPr>
          <a:xfrm>
            <a:off x="395288" y="765175"/>
            <a:ext cx="7342187" cy="647700"/>
          </a:xfrm>
          <a:ln/>
        </p:spPr>
        <p:txBody>
          <a:bodyPr vert="horz" wrap="square" lIns="91440" tIns="45720" rIns="91440" bIns="45720" anchor="t"/>
          <a:p>
            <a:pPr eaLnBrk="1" hangingPunct="1">
              <a:buNone/>
            </a:pPr>
            <a:r>
              <a:rPr lang="en-US" altLang="zh-CN" b="1" dirty="0">
                <a:solidFill>
                  <a:schemeClr val="tx2"/>
                </a:solidFill>
                <a:latin typeface="宋体" panose="02010600030101010101" pitchFamily="2" charset="-122"/>
              </a:rPr>
              <a:t>	</a:t>
            </a:r>
            <a:r>
              <a:rPr lang="zh-CN" altLang="en-US" b="1" dirty="0">
                <a:solidFill>
                  <a:schemeClr val="tx2"/>
                </a:solidFill>
                <a:latin typeface="宋体" panose="02010600030101010101" pitchFamily="2" charset="-122"/>
              </a:rPr>
              <a:t>引言 查找的概念</a:t>
            </a:r>
            <a:endParaRPr lang="zh-CN" altLang="en-US" b="1" dirty="0">
              <a:solidFill>
                <a:schemeClr val="tx2"/>
              </a:solidFill>
              <a:latin typeface="宋体" panose="02010600030101010101" pitchFamily="2" charset="-122"/>
            </a:endParaRPr>
          </a:p>
          <a:p>
            <a:pPr eaLnBrk="1" hangingPunct="1">
              <a:buNone/>
            </a:pPr>
            <a:r>
              <a:rPr lang="zh-CN" altLang="en-US" b="1" dirty="0">
                <a:solidFill>
                  <a:schemeClr val="tx2"/>
                </a:solidFill>
                <a:latin typeface="宋体" panose="02010600030101010101" pitchFamily="2" charset="-122"/>
              </a:rPr>
              <a:t>	</a:t>
            </a:r>
            <a:endParaRPr lang="zh-CN" altLang="en-US" b="1" dirty="0">
              <a:solidFill>
                <a:srgbClr val="FF00FF"/>
              </a:solidFill>
              <a:latin typeface="宋体" panose="02010600030101010101" pitchFamily="2" charset="-122"/>
            </a:endParaRPr>
          </a:p>
        </p:txBody>
      </p:sp>
      <p:pic>
        <p:nvPicPr>
          <p:cNvPr id="2052" name="Picture 5"/>
          <p:cNvPicPr>
            <a:picLocks noChangeAspect="1"/>
          </p:cNvPicPr>
          <p:nvPr/>
        </p:nvPicPr>
        <p:blipFill>
          <a:blip r:embed="rId1"/>
          <a:stretch>
            <a:fillRect/>
          </a:stretch>
        </p:blipFill>
        <p:spPr>
          <a:xfrm>
            <a:off x="1181100" y="1341438"/>
            <a:ext cx="7207250" cy="5491162"/>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3715"/>
                                        </p:tgtEl>
                                        <p:attrNameLst>
                                          <p:attrName>style.visibility</p:attrName>
                                        </p:attrNameLst>
                                      </p:cBhvr>
                                      <p:to>
                                        <p:strVal val="visible"/>
                                      </p:to>
                                    </p:set>
                                    <p:animEffect transition="in" filter="dissolve">
                                      <p:cBhvr>
                                        <p:cTn id="7" dur="500"/>
                                        <p:tgtEl>
                                          <p:spTgt spid="243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Text Box 2"/>
          <p:cNvSpPr txBox="1"/>
          <p:nvPr/>
        </p:nvSpPr>
        <p:spPr>
          <a:xfrm>
            <a:off x="228600" y="1844675"/>
            <a:ext cx="8915400" cy="20685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en-US" altLang="zh-CN" sz="3600" dirty="0">
                <a:ea typeface="楷体_GB2312" pitchFamily="49" charset="-122"/>
              </a:rPr>
              <a:t> </a:t>
            </a:r>
            <a:r>
              <a:rPr lang="zh-CN" altLang="en-US" sz="3600" dirty="0">
                <a:ea typeface="楷体_GB2312" pitchFamily="49" charset="-122"/>
              </a:rPr>
              <a:t>根据给定的某个值，在查找表中确定一个其</a:t>
            </a:r>
            <a:r>
              <a:rPr lang="zh-CN" altLang="en-US" sz="3600" dirty="0">
                <a:solidFill>
                  <a:srgbClr val="FF00FF"/>
                </a:solidFill>
                <a:ea typeface="楷体_GB2312" pitchFamily="49" charset="-122"/>
              </a:rPr>
              <a:t>关键字</a:t>
            </a:r>
            <a:r>
              <a:rPr lang="zh-CN" altLang="en-US" sz="3600" dirty="0">
                <a:ea typeface="楷体_GB2312" pitchFamily="49" charset="-122"/>
              </a:rPr>
              <a:t>等于给定值的数据元素或（记录）。  </a:t>
            </a:r>
            <a:endParaRPr lang="zh-CN" altLang="en-US" sz="3600" dirty="0">
              <a:ea typeface="楷体_GB2312" pitchFamily="49" charset="-122"/>
            </a:endParaRPr>
          </a:p>
        </p:txBody>
      </p:sp>
      <p:sp>
        <p:nvSpPr>
          <p:cNvPr id="20483" name="Text Box 3"/>
          <p:cNvSpPr txBox="1"/>
          <p:nvPr/>
        </p:nvSpPr>
        <p:spPr>
          <a:xfrm>
            <a:off x="395288" y="981075"/>
            <a:ext cx="1728787" cy="7620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400" b="1" dirty="0">
                <a:solidFill>
                  <a:srgbClr val="FF00FF"/>
                </a:solidFill>
                <a:ea typeface="楷体_GB2312" pitchFamily="49" charset="-122"/>
              </a:rPr>
              <a:t>查找</a:t>
            </a:r>
            <a:endParaRPr lang="zh-CN" altLang="en-US" sz="2400" b="1" dirty="0"/>
          </a:p>
        </p:txBody>
      </p:sp>
      <p:sp>
        <p:nvSpPr>
          <p:cNvPr id="20485" name="Rectangle 5"/>
          <p:cNvSpPr/>
          <p:nvPr/>
        </p:nvSpPr>
        <p:spPr>
          <a:xfrm>
            <a:off x="827088" y="0"/>
            <a:ext cx="7772400" cy="609600"/>
          </a:xfrm>
          <a:prstGeom prst="rect">
            <a:avLst/>
          </a:prstGeom>
          <a:noFill/>
          <a:ln w="9525">
            <a:noFill/>
          </a:ln>
        </p:spPr>
        <p:txBody>
          <a:bodyPr anchor="b"/>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4000" b="1" dirty="0">
                <a:solidFill>
                  <a:schemeClr val="tx2"/>
                </a:solidFill>
                <a:latin typeface="宋体" panose="02010600030101010101" pitchFamily="2" charset="-122"/>
              </a:rPr>
              <a:t>9.0 </a:t>
            </a:r>
            <a:r>
              <a:rPr lang="zh-CN" altLang="en-US" sz="4000" b="1" dirty="0">
                <a:solidFill>
                  <a:schemeClr val="tx2"/>
                </a:solidFill>
                <a:latin typeface="宋体" panose="02010600030101010101" pitchFamily="2" charset="-122"/>
              </a:rPr>
              <a:t>查找的概念</a:t>
            </a:r>
            <a:endParaRPr lang="zh-CN" altLang="en-US" sz="4000" b="1" dirty="0">
              <a:solidFill>
                <a:schemeClr val="tx2"/>
              </a:solidFill>
              <a:latin typeface="宋体" panose="02010600030101010101" pitchFamily="2" charset="-122"/>
            </a:endParaRPr>
          </a:p>
        </p:txBody>
      </p:sp>
      <p:sp>
        <p:nvSpPr>
          <p:cNvPr id="20486" name="Text Box 6"/>
          <p:cNvSpPr txBox="1">
            <a:spLocks noChangeArrowheads="1"/>
          </p:cNvSpPr>
          <p:nvPr/>
        </p:nvSpPr>
        <p:spPr bwMode="auto">
          <a:xfrm>
            <a:off x="539750" y="4005263"/>
            <a:ext cx="7391400" cy="1801813"/>
          </a:xfrm>
          <a:prstGeom prst="rect">
            <a:avLst/>
          </a:prstGeom>
          <a:noFill/>
          <a:ln w="9525">
            <a:noFill/>
            <a:miter lim="800000"/>
          </a:ln>
          <a:effectLst/>
        </p:spPr>
        <p:txBody>
          <a:bodyPr>
            <a:spAutoFit/>
          </a:bodyPr>
          <a:lstStyle/>
          <a:p>
            <a:pPr marL="457200" marR="0" indent="-457200" defTabSz="914400" eaLnBrk="0" hangingPunct="0">
              <a:spcBef>
                <a:spcPct val="50000"/>
              </a:spcBef>
              <a:buClrTx/>
              <a:buSzTx/>
              <a:buFontTx/>
              <a:buNone/>
              <a:defRPr/>
            </a:pPr>
            <a:r>
              <a:rPr kumimoji="1" lang="zh-CN" altLang="en-US" sz="2800"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查找结果</a:t>
            </a:r>
            <a:r>
              <a:rPr kumimoji="1" lang="en-US" altLang="zh-CN" sz="2800"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 </a:t>
            </a:r>
            <a:endParaRPr kumimoji="1" lang="en-US" altLang="zh-CN" sz="2800"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endParaRPr>
          </a:p>
          <a:p>
            <a:pPr marL="457200" marR="0" indent="-457200" defTabSz="914400" eaLnBrk="0" hangingPunct="0">
              <a:spcBef>
                <a:spcPct val="50000"/>
              </a:spcBef>
              <a:buClrTx/>
              <a:buSzTx/>
              <a:buFontTx/>
              <a:buChar char="•"/>
              <a:defRPr/>
            </a:pPr>
            <a:r>
              <a:rPr kumimoji="1" lang="zh-CN" altLang="en-US" sz="2800" b="1" i="1" kern="1200" cap="none" spc="0" normalizeH="0" baseline="0" noProof="0">
                <a:solidFill>
                  <a:srgbClr val="FF00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查找成功</a:t>
            </a:r>
            <a:r>
              <a:rPr kumimoji="1" lang="zh-CN" altLang="en-US" sz="2800"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 </a:t>
            </a:r>
            <a:r>
              <a:rPr kumimoji="1" lang="en-US" altLang="zh-CN" sz="2800"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(table </a:t>
            </a:r>
            <a:r>
              <a:rPr kumimoji="1" lang="zh-CN" altLang="en-US" sz="2800"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中存在给定值的记录</a:t>
            </a:r>
            <a:r>
              <a:rPr kumimoji="1" lang="en-US" altLang="zh-CN" sz="2800"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a:t>
            </a:r>
            <a:endParaRPr kumimoji="1" lang="en-US" altLang="zh-CN" sz="2800"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endParaRPr>
          </a:p>
          <a:p>
            <a:pPr marL="457200" marR="0" indent="-457200" defTabSz="914400" eaLnBrk="0" hangingPunct="0">
              <a:spcBef>
                <a:spcPct val="50000"/>
              </a:spcBef>
              <a:buClrTx/>
              <a:buSzTx/>
              <a:buFontTx/>
              <a:buChar char="•"/>
              <a:defRPr/>
            </a:pPr>
            <a:r>
              <a:rPr kumimoji="1" lang="zh-CN" altLang="en-US" sz="2800" b="1" i="1" kern="1200" cap="none" spc="0" normalizeH="0" baseline="0" noProof="0">
                <a:solidFill>
                  <a:srgbClr val="FF00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查找不成功</a:t>
            </a:r>
            <a:r>
              <a:rPr kumimoji="1" lang="zh-CN" altLang="en-US" sz="2800"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 </a:t>
            </a:r>
            <a:r>
              <a:rPr kumimoji="1" lang="en-US" altLang="zh-CN" sz="2800"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(table </a:t>
            </a:r>
            <a:r>
              <a:rPr kumimoji="1" lang="zh-CN" altLang="en-US" sz="2800"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中不存在给定值的记录</a:t>
            </a:r>
            <a:r>
              <a:rPr kumimoji="1" lang="en-US" altLang="zh-CN" sz="2800"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a:t>
            </a:r>
            <a:endParaRPr kumimoji="1" lang="en-US" altLang="zh-CN" sz="2800"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anim calcmode="lin" valueType="num">
                                      <p:cBhvr additive="base">
                                        <p:cTn id="7" dur="500" fill="hold"/>
                                        <p:tgtEl>
                                          <p:spTgt spid="20485"/>
                                        </p:tgtEl>
                                        <p:attrNameLst>
                                          <p:attrName>ppt_x</p:attrName>
                                        </p:attrNameLst>
                                      </p:cBhvr>
                                      <p:tavLst>
                                        <p:tav tm="0">
                                          <p:val>
                                            <p:strVal val="0-#ppt_w/2"/>
                                          </p:val>
                                        </p:tav>
                                        <p:tav tm="100000">
                                          <p:val>
                                            <p:strVal val="#ppt_x"/>
                                          </p:val>
                                        </p:tav>
                                      </p:tavLst>
                                    </p:anim>
                                    <p:anim calcmode="lin" valueType="num">
                                      <p:cBhvr additive="base">
                                        <p:cTn id="8" dur="500" fill="hold"/>
                                        <p:tgtEl>
                                          <p:spTgt spid="2048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20483"/>
                                        </p:tgtEl>
                                        <p:attrNameLst>
                                          <p:attrName>style.visibility</p:attrName>
                                        </p:attrNameLst>
                                      </p:cBhvr>
                                      <p:to>
                                        <p:strVal val="visible"/>
                                      </p:to>
                                    </p:set>
                                    <p:anim calcmode="lin" valueType="num">
                                      <p:cBhvr additive="base">
                                        <p:cTn id="12" dur="500" fill="hold"/>
                                        <p:tgtEl>
                                          <p:spTgt spid="20483"/>
                                        </p:tgtEl>
                                        <p:attrNameLst>
                                          <p:attrName>ppt_x</p:attrName>
                                        </p:attrNameLst>
                                      </p:cBhvr>
                                      <p:tavLst>
                                        <p:tav tm="0">
                                          <p:val>
                                            <p:strVal val="#ppt_x"/>
                                          </p:val>
                                        </p:tav>
                                        <p:tav tm="100000">
                                          <p:val>
                                            <p:strVal val="#ppt_x"/>
                                          </p:val>
                                        </p:tav>
                                      </p:tavLst>
                                    </p:anim>
                                    <p:anim calcmode="lin" valueType="num">
                                      <p:cBhvr additive="base">
                                        <p:cTn id="13" dur="500" fill="hold"/>
                                        <p:tgtEl>
                                          <p:spTgt spid="20483"/>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7" presetClass="entr" presetSubtype="8" fill="hold" grpId="0" nodeType="clickEffect">
                                  <p:stCondLst>
                                    <p:cond delay="0"/>
                                  </p:stCondLst>
                                  <p:childTnLst>
                                    <p:set>
                                      <p:cBhvr>
                                        <p:cTn id="17" dur="1" fill="hold">
                                          <p:stCondLst>
                                            <p:cond delay="0"/>
                                          </p:stCondLst>
                                        </p:cTn>
                                        <p:tgtEl>
                                          <p:spTgt spid="20482"/>
                                        </p:tgtEl>
                                        <p:attrNameLst>
                                          <p:attrName>style.visibility</p:attrName>
                                        </p:attrNameLst>
                                      </p:cBhvr>
                                      <p:to>
                                        <p:strVal val="visible"/>
                                      </p:to>
                                    </p:set>
                                    <p:anim calcmode="lin" valueType="num">
                                      <p:cBhvr>
                                        <p:cTn id="18" dur="500" fill="hold"/>
                                        <p:tgtEl>
                                          <p:spTgt spid="20482"/>
                                        </p:tgtEl>
                                        <p:attrNameLst>
                                          <p:attrName>ppt_x</p:attrName>
                                        </p:attrNameLst>
                                      </p:cBhvr>
                                      <p:tavLst>
                                        <p:tav tm="0">
                                          <p:val>
                                            <p:strVal val="#ppt_x-#ppt_w/2"/>
                                          </p:val>
                                        </p:tav>
                                        <p:tav tm="100000">
                                          <p:val>
                                            <p:strVal val="#ppt_x"/>
                                          </p:val>
                                        </p:tav>
                                      </p:tavLst>
                                    </p:anim>
                                    <p:anim calcmode="lin" valueType="num">
                                      <p:cBhvr>
                                        <p:cTn id="19" dur="500" fill="hold"/>
                                        <p:tgtEl>
                                          <p:spTgt spid="20482"/>
                                        </p:tgtEl>
                                        <p:attrNameLst>
                                          <p:attrName>ppt_y</p:attrName>
                                        </p:attrNameLst>
                                      </p:cBhvr>
                                      <p:tavLst>
                                        <p:tav tm="0">
                                          <p:val>
                                            <p:strVal val="#ppt_y"/>
                                          </p:val>
                                        </p:tav>
                                        <p:tav tm="100000">
                                          <p:val>
                                            <p:strVal val="#ppt_y"/>
                                          </p:val>
                                        </p:tav>
                                      </p:tavLst>
                                    </p:anim>
                                    <p:anim calcmode="lin" valueType="num">
                                      <p:cBhvr>
                                        <p:cTn id="20" dur="500" fill="hold"/>
                                        <p:tgtEl>
                                          <p:spTgt spid="20482"/>
                                        </p:tgtEl>
                                        <p:attrNameLst>
                                          <p:attrName>ppt_w</p:attrName>
                                        </p:attrNameLst>
                                      </p:cBhvr>
                                      <p:tavLst>
                                        <p:tav tm="0">
                                          <p:val>
                                            <p:fltVal val="0.000000"/>
                                          </p:val>
                                        </p:tav>
                                        <p:tav tm="100000">
                                          <p:val>
                                            <p:strVal val="#ppt_w"/>
                                          </p:val>
                                        </p:tav>
                                      </p:tavLst>
                                    </p:anim>
                                    <p:anim calcmode="lin" valueType="num">
                                      <p:cBhvr>
                                        <p:cTn id="21" dur="500" fill="hold"/>
                                        <p:tgtEl>
                                          <p:spTgt spid="20482"/>
                                        </p:tgtEl>
                                        <p:attrNameLst>
                                          <p:attrName>ppt_h</p:attrName>
                                        </p:attrNameLst>
                                      </p:cBhvr>
                                      <p:tavLst>
                                        <p:tav tm="0">
                                          <p:val>
                                            <p:strVal val="#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0486"/>
                                        </p:tgtEl>
                                        <p:attrNameLst>
                                          <p:attrName>style.visibility</p:attrName>
                                        </p:attrNameLst>
                                      </p:cBhvr>
                                      <p:to>
                                        <p:strVal val="visible"/>
                                      </p:to>
                                    </p:set>
                                    <p:animEffect transition="in" filter="wipe(left)">
                                      <p:cBhvr>
                                        <p:cTn id="26" dur="500"/>
                                        <p:tgtEl>
                                          <p:spTgt spid="20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p:bldP spid="20483" grpId="0"/>
      <p:bldP spid="20485" grpId="0"/>
      <p:bldP spid="20486"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6" name="Text Box 2"/>
          <p:cNvSpPr txBox="1"/>
          <p:nvPr/>
        </p:nvSpPr>
        <p:spPr>
          <a:xfrm>
            <a:off x="533400" y="1295400"/>
            <a:ext cx="8382000" cy="3251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40000"/>
              </a:lnSpc>
              <a:spcBef>
                <a:spcPct val="0"/>
              </a:spcBef>
              <a:buNone/>
            </a:pPr>
            <a:r>
              <a:rPr lang="en-US" altLang="zh-CN" sz="4000" dirty="0">
                <a:ea typeface="楷体_GB2312" pitchFamily="49" charset="-122"/>
              </a:rPr>
              <a:t>    </a:t>
            </a:r>
            <a:r>
              <a:rPr lang="zh-CN" altLang="en-US" sz="3600" dirty="0">
                <a:solidFill>
                  <a:srgbClr val="A50021"/>
                </a:solidFill>
                <a:ea typeface="楷体_GB2312" pitchFamily="49" charset="-122"/>
              </a:rPr>
              <a:t>以</a:t>
            </a:r>
            <a:r>
              <a:rPr lang="zh-CN" altLang="en-US" sz="3600" dirty="0">
                <a:solidFill>
                  <a:srgbClr val="FF0000"/>
                </a:solidFill>
                <a:ea typeface="楷体_GB2312" pitchFamily="49" charset="-122"/>
              </a:rPr>
              <a:t>关键字的平方值的中间几位</a:t>
            </a:r>
            <a:r>
              <a:rPr lang="zh-CN" altLang="en-US" sz="3600" dirty="0">
                <a:solidFill>
                  <a:srgbClr val="A50021"/>
                </a:solidFill>
                <a:ea typeface="楷体_GB2312" pitchFamily="49" charset="-122"/>
              </a:rPr>
              <a:t>作为存储地址。求“关键字的平方值” 的目的是“扩大差别” ，同时平方值的中间各位又能受到整个关键字中各位的影响。</a:t>
            </a:r>
            <a:endParaRPr lang="zh-CN" altLang="en-US" sz="3600" dirty="0">
              <a:solidFill>
                <a:srgbClr val="A50021"/>
              </a:solidFill>
              <a:ea typeface="楷体_GB2312" pitchFamily="49" charset="-122"/>
            </a:endParaRPr>
          </a:p>
        </p:txBody>
      </p:sp>
      <p:sp>
        <p:nvSpPr>
          <p:cNvPr id="149507" name="Text Box 3"/>
          <p:cNvSpPr txBox="1"/>
          <p:nvPr/>
        </p:nvSpPr>
        <p:spPr>
          <a:xfrm>
            <a:off x="752475" y="457200"/>
            <a:ext cx="3603625" cy="7016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800000"/>
                </a:solidFill>
                <a:ea typeface="楷体_GB2312" pitchFamily="49" charset="-122"/>
              </a:rPr>
              <a:t>3. </a:t>
            </a:r>
            <a:r>
              <a:rPr lang="zh-CN" altLang="en-US" sz="4000" b="1" dirty="0">
                <a:solidFill>
                  <a:srgbClr val="800000"/>
                </a:solidFill>
                <a:ea typeface="楷体_GB2312" pitchFamily="49" charset="-122"/>
              </a:rPr>
              <a:t>平方取中法</a:t>
            </a:r>
            <a:endParaRPr lang="zh-CN" altLang="en-US" sz="4000" b="1" dirty="0">
              <a:solidFill>
                <a:srgbClr val="800000"/>
              </a:solidFill>
              <a:ea typeface="楷体_GB2312" pitchFamily="49" charset="-122"/>
            </a:endParaRPr>
          </a:p>
        </p:txBody>
      </p:sp>
      <p:pic>
        <p:nvPicPr>
          <p:cNvPr id="149508" name="Picture 4" descr="Autumn Leaves">
            <a:hlinkClick r:id="" action="ppaction://noaction"/>
          </p:cNvPr>
          <p:cNvPicPr>
            <a:picLocks noChangeAspect="1"/>
          </p:cNvPicPr>
          <p:nvPr/>
        </p:nvPicPr>
        <p:blipFill>
          <a:blip r:embed="rId1"/>
          <a:stretch>
            <a:fillRect/>
          </a:stretch>
        </p:blipFill>
        <p:spPr>
          <a:xfrm>
            <a:off x="762000" y="1098550"/>
            <a:ext cx="3124200" cy="120650"/>
          </a:xfrm>
          <a:prstGeom prst="rect">
            <a:avLst/>
          </a:prstGeom>
          <a:noFill/>
          <a:ln w="9525">
            <a:noFill/>
          </a:ln>
        </p:spPr>
      </p:pic>
      <p:sp>
        <p:nvSpPr>
          <p:cNvPr id="149510" name="Rectangle 6"/>
          <p:cNvSpPr/>
          <p:nvPr/>
        </p:nvSpPr>
        <p:spPr>
          <a:xfrm>
            <a:off x="533400" y="4572000"/>
            <a:ext cx="8382000" cy="21542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5000"/>
              </a:lnSpc>
              <a:spcBef>
                <a:spcPct val="0"/>
              </a:spcBef>
              <a:buNone/>
            </a:pPr>
            <a:r>
              <a:rPr lang="en-US" altLang="zh-CN" sz="3600" dirty="0">
                <a:solidFill>
                  <a:srgbClr val="A50021"/>
                </a:solidFill>
                <a:ea typeface="楷体_GB2312" pitchFamily="49" charset="-122"/>
              </a:rPr>
              <a:t>    </a:t>
            </a:r>
            <a:r>
              <a:rPr lang="zh-CN" altLang="en-US" sz="3600" b="1" dirty="0">
                <a:solidFill>
                  <a:schemeClr val="accent2"/>
                </a:solidFill>
                <a:ea typeface="楷体_GB2312" pitchFamily="49" charset="-122"/>
              </a:rPr>
              <a:t>此方法适合于</a:t>
            </a:r>
            <a:r>
              <a:rPr lang="en-US" altLang="zh-CN" sz="3600" b="1" dirty="0">
                <a:solidFill>
                  <a:schemeClr val="accent2"/>
                </a:solidFill>
                <a:ea typeface="楷体_GB2312" pitchFamily="49" charset="-122"/>
              </a:rPr>
              <a:t>:</a:t>
            </a:r>
            <a:r>
              <a:rPr lang="en-US" altLang="zh-CN" sz="3600" dirty="0">
                <a:solidFill>
                  <a:srgbClr val="A50021"/>
                </a:solidFill>
                <a:ea typeface="楷体_GB2312" pitchFamily="49" charset="-122"/>
              </a:rPr>
              <a:t> </a:t>
            </a:r>
            <a:endParaRPr lang="en-US" altLang="zh-CN" sz="3600" dirty="0">
              <a:solidFill>
                <a:srgbClr val="A50021"/>
              </a:solidFill>
              <a:ea typeface="楷体_GB2312" pitchFamily="49" charset="-122"/>
            </a:endParaRPr>
          </a:p>
          <a:p>
            <a:pPr marL="0" lvl="0" indent="0" eaLnBrk="1" hangingPunct="1">
              <a:lnSpc>
                <a:spcPct val="125000"/>
              </a:lnSpc>
              <a:spcBef>
                <a:spcPct val="0"/>
              </a:spcBef>
              <a:buNone/>
            </a:pPr>
            <a:r>
              <a:rPr lang="en-US" altLang="zh-CN" sz="3600" dirty="0">
                <a:solidFill>
                  <a:srgbClr val="A50021"/>
                </a:solidFill>
                <a:ea typeface="楷体_GB2312" pitchFamily="49" charset="-122"/>
              </a:rPr>
              <a:t>    </a:t>
            </a:r>
            <a:r>
              <a:rPr lang="zh-CN" altLang="en-US" sz="3600" dirty="0">
                <a:solidFill>
                  <a:srgbClr val="A50021"/>
                </a:solidFill>
                <a:ea typeface="楷体_GB2312" pitchFamily="49" charset="-122"/>
              </a:rPr>
              <a:t>关键字中的每一位都有某些数字重复出现频度很高的现象。</a:t>
            </a:r>
            <a:endParaRPr lang="zh-CN" altLang="en-US" sz="3600" dirty="0">
              <a:solidFill>
                <a:srgbClr val="A50021"/>
              </a:solidFill>
              <a:ea typeface="楷体_GB2312" pitchFamily="49" charset="-122"/>
            </a:endParaRPr>
          </a:p>
        </p:txBody>
      </p:sp>
      <p:sp>
        <p:nvSpPr>
          <p:cNvPr id="149512" name="AutoShape 8">
            <a:hlinkClick r:id="rId2" action="ppaction://hlinksldjump"/>
          </p:cNvPr>
          <p:cNvSpPr/>
          <p:nvPr/>
        </p:nvSpPr>
        <p:spPr>
          <a:xfrm>
            <a:off x="8458200" y="6172200"/>
            <a:ext cx="381000" cy="381000"/>
          </a:xfrm>
          <a:prstGeom prst="actionButtonBackPrevious">
            <a:avLst/>
          </a:prstGeom>
          <a:solidFill>
            <a:schemeClr val="bg2"/>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wd">
                                    <p:tmPct val="100000"/>
                                  </p:iterate>
                                  <p:childTnLst>
                                    <p:set>
                                      <p:cBhvr>
                                        <p:cTn id="6" dur="1" fill="hold">
                                          <p:stCondLst>
                                            <p:cond delay="0"/>
                                          </p:stCondLst>
                                        </p:cTn>
                                        <p:tgtEl>
                                          <p:spTgt spid="149507"/>
                                        </p:tgtEl>
                                        <p:attrNameLst>
                                          <p:attrName>style.visibility</p:attrName>
                                        </p:attrNameLst>
                                      </p:cBhvr>
                                      <p:to>
                                        <p:strVal val="visible"/>
                                      </p:to>
                                    </p:set>
                                    <p:animEffect transition="in" filter="wipe(left)">
                                      <p:cBhvr>
                                        <p:cTn id="7" dur="300"/>
                                        <p:tgtEl>
                                          <p:spTgt spid="149507"/>
                                        </p:tgtEl>
                                      </p:cBhvr>
                                    </p:animEffect>
                                  </p:childTnLst>
                                </p:cTn>
                              </p:par>
                            </p:childTnLst>
                          </p:cTn>
                        </p:par>
                        <p:par>
                          <p:cTn id="8" fill="hold">
                            <p:stCondLst>
                              <p:cond delay="2400"/>
                            </p:stCondLst>
                            <p:childTnLst>
                              <p:par>
                                <p:cTn id="9" presetID="17" presetClass="entr" presetSubtype="10" fill="hold" nodeType="afterEffect">
                                  <p:stCondLst>
                                    <p:cond delay="0"/>
                                  </p:stCondLst>
                                  <p:childTnLst>
                                    <p:set>
                                      <p:cBhvr>
                                        <p:cTn id="10" dur="1" fill="hold">
                                          <p:stCondLst>
                                            <p:cond delay="0"/>
                                          </p:stCondLst>
                                        </p:cTn>
                                        <p:tgtEl>
                                          <p:spTgt spid="149508"/>
                                        </p:tgtEl>
                                        <p:attrNameLst>
                                          <p:attrName>style.visibility</p:attrName>
                                        </p:attrNameLst>
                                      </p:cBhvr>
                                      <p:to>
                                        <p:strVal val="visible"/>
                                      </p:to>
                                    </p:set>
                                    <p:anim calcmode="lin" valueType="num">
                                      <p:cBhvr>
                                        <p:cTn id="11" dur="500" fill="hold"/>
                                        <p:tgtEl>
                                          <p:spTgt spid="149508"/>
                                        </p:tgtEl>
                                        <p:attrNameLst>
                                          <p:attrName>ppt_w</p:attrName>
                                        </p:attrNameLst>
                                      </p:cBhvr>
                                      <p:tavLst>
                                        <p:tav tm="0">
                                          <p:val>
                                            <p:fltVal val="0.000000"/>
                                          </p:val>
                                        </p:tav>
                                        <p:tav tm="100000">
                                          <p:val>
                                            <p:strVal val="#ppt_w"/>
                                          </p:val>
                                        </p:tav>
                                      </p:tavLst>
                                    </p:anim>
                                    <p:anim calcmode="lin" valueType="num">
                                      <p:cBhvr>
                                        <p:cTn id="12" dur="500" fill="hold"/>
                                        <p:tgtEl>
                                          <p:spTgt spid="149508"/>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iterate type="wd">
                                    <p:tmPct val="100000"/>
                                  </p:iterate>
                                  <p:childTnLst>
                                    <p:set>
                                      <p:cBhvr>
                                        <p:cTn id="16" dur="1" fill="hold">
                                          <p:stCondLst>
                                            <p:cond delay="0"/>
                                          </p:stCondLst>
                                        </p:cTn>
                                        <p:tgtEl>
                                          <p:spTgt spid="149506"/>
                                        </p:tgtEl>
                                        <p:attrNameLst>
                                          <p:attrName>style.visibility</p:attrName>
                                        </p:attrNameLst>
                                      </p:cBhvr>
                                      <p:to>
                                        <p:strVal val="visible"/>
                                      </p:to>
                                    </p:set>
                                    <p:animEffect transition="in" filter="strips(downRight)">
                                      <p:cBhvr>
                                        <p:cTn id="17" dur="300"/>
                                        <p:tgtEl>
                                          <p:spTgt spid="149506"/>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49510"/>
                                        </p:tgtEl>
                                        <p:attrNameLst>
                                          <p:attrName>style.visibility</p:attrName>
                                        </p:attrNameLst>
                                      </p:cBhvr>
                                      <p:to>
                                        <p:strVal val="visible"/>
                                      </p:to>
                                    </p:set>
                                    <p:animEffect transition="in" filter="strips(downRight)">
                                      <p:cBhvr>
                                        <p:cTn id="22" dur="500"/>
                                        <p:tgtEl>
                                          <p:spTgt spid="149510"/>
                                        </p:tgtEl>
                                      </p:cBhvr>
                                    </p:animEffect>
                                  </p:childTnLst>
                                </p:cTn>
                              </p:par>
                            </p:childTnLst>
                          </p:cTn>
                        </p:par>
                        <p:par>
                          <p:cTn id="23" fill="hold">
                            <p:stCondLst>
                              <p:cond delay="500"/>
                            </p:stCondLst>
                            <p:childTnLst>
                              <p:par>
                                <p:cTn id="24" presetID="2" presetClass="entr" presetSubtype="6" fill="hold" grpId="0" nodeType="afterEffect">
                                  <p:stCondLst>
                                    <p:cond delay="0"/>
                                  </p:stCondLst>
                                  <p:childTnLst>
                                    <p:set>
                                      <p:cBhvr>
                                        <p:cTn id="25" dur="1" fill="hold">
                                          <p:stCondLst>
                                            <p:cond delay="0"/>
                                          </p:stCondLst>
                                        </p:cTn>
                                        <p:tgtEl>
                                          <p:spTgt spid="149512"/>
                                        </p:tgtEl>
                                        <p:attrNameLst>
                                          <p:attrName>style.visibility</p:attrName>
                                        </p:attrNameLst>
                                      </p:cBhvr>
                                      <p:to>
                                        <p:strVal val="visible"/>
                                      </p:to>
                                    </p:set>
                                    <p:anim calcmode="lin" valueType="num">
                                      <p:cBhvr additive="base">
                                        <p:cTn id="26" dur="500" fill="hold"/>
                                        <p:tgtEl>
                                          <p:spTgt spid="149512"/>
                                        </p:tgtEl>
                                        <p:attrNameLst>
                                          <p:attrName>ppt_x</p:attrName>
                                        </p:attrNameLst>
                                      </p:cBhvr>
                                      <p:tavLst>
                                        <p:tav tm="0">
                                          <p:val>
                                            <p:strVal val="1+#ppt_w/2"/>
                                          </p:val>
                                        </p:tav>
                                        <p:tav tm="100000">
                                          <p:val>
                                            <p:strVal val="#ppt_x"/>
                                          </p:val>
                                        </p:tav>
                                      </p:tavLst>
                                    </p:anim>
                                    <p:anim calcmode="lin" valueType="num">
                                      <p:cBhvr additive="base">
                                        <p:cTn id="27" dur="500" fill="hold"/>
                                        <p:tgtEl>
                                          <p:spTgt spid="1495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6" grpId="0"/>
      <p:bldP spid="149507" grpId="0"/>
      <p:bldP spid="149510" grpId="0"/>
      <p:bldP spid="149512"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2" name="Text Box 2"/>
          <p:cNvSpPr txBox="1"/>
          <p:nvPr/>
        </p:nvSpPr>
        <p:spPr>
          <a:xfrm>
            <a:off x="-228600" y="1722438"/>
            <a:ext cx="9220200" cy="23161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914400" lvl="2" indent="0" eaLnBrk="1" hangingPunct="1">
              <a:lnSpc>
                <a:spcPct val="135000"/>
              </a:lnSpc>
              <a:spcBef>
                <a:spcPct val="0"/>
              </a:spcBef>
              <a:buNone/>
            </a:pPr>
            <a:r>
              <a:rPr lang="en-US" altLang="zh-CN" sz="3600" dirty="0">
                <a:ea typeface="楷体_GB2312" pitchFamily="49" charset="-122"/>
              </a:rPr>
              <a:t>    </a:t>
            </a:r>
            <a:r>
              <a:rPr lang="zh-CN" altLang="en-US" sz="3600" dirty="0">
                <a:solidFill>
                  <a:srgbClr val="FF0000"/>
                </a:solidFill>
                <a:ea typeface="楷体_GB2312" pitchFamily="49" charset="-122"/>
              </a:rPr>
              <a:t>将关键字分割成若干部分，然后取它们的叠加和为哈希地址。</a:t>
            </a:r>
            <a:r>
              <a:rPr lang="zh-CN" altLang="en-US" sz="3600" dirty="0">
                <a:solidFill>
                  <a:srgbClr val="A50021"/>
                </a:solidFill>
                <a:ea typeface="楷体_GB2312" pitchFamily="49" charset="-122"/>
              </a:rPr>
              <a:t>有两种叠加处理的方法：</a:t>
            </a:r>
            <a:r>
              <a:rPr lang="zh-CN" altLang="en-US" sz="3600" b="1" dirty="0">
                <a:solidFill>
                  <a:srgbClr val="A50021"/>
                </a:solidFill>
                <a:ea typeface="楷体_GB2312" pitchFamily="49" charset="-122"/>
              </a:rPr>
              <a:t>移位叠加</a:t>
            </a:r>
            <a:r>
              <a:rPr lang="zh-CN" altLang="en-US" sz="3600" dirty="0">
                <a:solidFill>
                  <a:srgbClr val="A50021"/>
                </a:solidFill>
                <a:ea typeface="楷体_GB2312" pitchFamily="49" charset="-122"/>
              </a:rPr>
              <a:t>和</a:t>
            </a:r>
            <a:r>
              <a:rPr lang="zh-CN" altLang="en-US" sz="3600" b="1" dirty="0">
                <a:solidFill>
                  <a:srgbClr val="A50021"/>
                </a:solidFill>
                <a:ea typeface="楷体_GB2312" pitchFamily="49" charset="-122"/>
              </a:rPr>
              <a:t>间界叠加</a:t>
            </a:r>
            <a:r>
              <a:rPr lang="zh-CN" altLang="en-US" sz="3600" dirty="0">
                <a:solidFill>
                  <a:srgbClr val="A50021"/>
                </a:solidFill>
                <a:ea typeface="楷体_GB2312" pitchFamily="49" charset="-122"/>
              </a:rPr>
              <a:t>。</a:t>
            </a:r>
            <a:endParaRPr lang="zh-CN" altLang="en-US" sz="3600" dirty="0">
              <a:solidFill>
                <a:srgbClr val="A50021"/>
              </a:solidFill>
              <a:ea typeface="楷体_GB2312" pitchFamily="49" charset="-122"/>
            </a:endParaRPr>
          </a:p>
        </p:txBody>
      </p:sp>
      <p:sp>
        <p:nvSpPr>
          <p:cNvPr id="148483" name="Text Box 3"/>
          <p:cNvSpPr txBox="1"/>
          <p:nvPr/>
        </p:nvSpPr>
        <p:spPr>
          <a:xfrm>
            <a:off x="792163" y="457200"/>
            <a:ext cx="2555875" cy="7016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A50021"/>
                </a:solidFill>
              </a:rPr>
              <a:t>4. </a:t>
            </a:r>
            <a:r>
              <a:rPr lang="zh-CN" altLang="en-US" sz="4000" b="1" dirty="0">
                <a:solidFill>
                  <a:srgbClr val="800000"/>
                </a:solidFill>
                <a:ea typeface="楷体_GB2312" pitchFamily="49" charset="-122"/>
              </a:rPr>
              <a:t>折叠法</a:t>
            </a:r>
            <a:endParaRPr lang="zh-CN" altLang="en-US" sz="4000" b="1" dirty="0">
              <a:solidFill>
                <a:srgbClr val="800000"/>
              </a:solidFill>
              <a:ea typeface="楷体_GB2312" pitchFamily="49" charset="-122"/>
            </a:endParaRPr>
          </a:p>
        </p:txBody>
      </p:sp>
      <p:pic>
        <p:nvPicPr>
          <p:cNvPr id="148484" name="Picture 4" descr="Autumn Leaves">
            <a:hlinkClick r:id="" action="ppaction://noaction"/>
          </p:cNvPr>
          <p:cNvPicPr>
            <a:picLocks noChangeAspect="1"/>
          </p:cNvPicPr>
          <p:nvPr/>
        </p:nvPicPr>
        <p:blipFill>
          <a:blip r:embed="rId1"/>
          <a:stretch>
            <a:fillRect/>
          </a:stretch>
        </p:blipFill>
        <p:spPr>
          <a:xfrm>
            <a:off x="914400" y="1143000"/>
            <a:ext cx="1981200" cy="76200"/>
          </a:xfrm>
          <a:prstGeom prst="rect">
            <a:avLst/>
          </a:prstGeom>
          <a:noFill/>
          <a:ln w="9525">
            <a:noFill/>
          </a:ln>
        </p:spPr>
      </p:pic>
      <p:sp>
        <p:nvSpPr>
          <p:cNvPr id="148486" name="Rectangle 6"/>
          <p:cNvSpPr/>
          <p:nvPr/>
        </p:nvSpPr>
        <p:spPr>
          <a:xfrm>
            <a:off x="762000" y="4343400"/>
            <a:ext cx="5670550" cy="14668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5000"/>
              </a:lnSpc>
              <a:spcBef>
                <a:spcPct val="0"/>
              </a:spcBef>
              <a:buNone/>
            </a:pPr>
            <a:r>
              <a:rPr lang="en-US" altLang="zh-CN" sz="3600" b="1" dirty="0">
                <a:solidFill>
                  <a:schemeClr val="accent2"/>
                </a:solidFill>
                <a:ea typeface="楷体_GB2312" pitchFamily="49" charset="-122"/>
              </a:rPr>
              <a:t>  </a:t>
            </a:r>
            <a:r>
              <a:rPr lang="zh-CN" altLang="en-US" sz="3600" b="1" dirty="0">
                <a:solidFill>
                  <a:schemeClr val="accent2"/>
                </a:solidFill>
                <a:ea typeface="楷体_GB2312" pitchFamily="49" charset="-122"/>
              </a:rPr>
              <a:t>此方法适合于</a:t>
            </a:r>
            <a:r>
              <a:rPr lang="en-US" altLang="zh-CN" sz="3600" b="1" dirty="0">
                <a:solidFill>
                  <a:schemeClr val="accent2"/>
                </a:solidFill>
                <a:ea typeface="楷体_GB2312" pitchFamily="49" charset="-122"/>
              </a:rPr>
              <a:t>:</a:t>
            </a:r>
            <a:r>
              <a:rPr lang="en-US" altLang="zh-CN" sz="3600" dirty="0">
                <a:solidFill>
                  <a:srgbClr val="A50021"/>
                </a:solidFill>
                <a:ea typeface="楷体_GB2312" pitchFamily="49" charset="-122"/>
              </a:rPr>
              <a:t> </a:t>
            </a:r>
            <a:endParaRPr lang="en-US" altLang="zh-CN" sz="3600" dirty="0">
              <a:solidFill>
                <a:srgbClr val="A50021"/>
              </a:solidFill>
              <a:ea typeface="楷体_GB2312" pitchFamily="49" charset="-122"/>
            </a:endParaRPr>
          </a:p>
          <a:p>
            <a:pPr marL="0" lvl="0" indent="0" eaLnBrk="1" hangingPunct="1">
              <a:lnSpc>
                <a:spcPct val="125000"/>
              </a:lnSpc>
              <a:spcBef>
                <a:spcPct val="0"/>
              </a:spcBef>
              <a:buNone/>
            </a:pPr>
            <a:r>
              <a:rPr lang="zh-CN" altLang="en-US" sz="3600" dirty="0">
                <a:solidFill>
                  <a:srgbClr val="A50021"/>
                </a:solidFill>
                <a:ea typeface="楷体_GB2312" pitchFamily="49" charset="-122"/>
              </a:rPr>
              <a:t>关键字的数字位数特别多。</a:t>
            </a:r>
            <a:endParaRPr lang="zh-CN" altLang="en-US" sz="4000" dirty="0">
              <a:ea typeface="楷体_GB2312" pitchFamily="49" charset="-122"/>
            </a:endParaRPr>
          </a:p>
        </p:txBody>
      </p:sp>
      <p:sp>
        <p:nvSpPr>
          <p:cNvPr id="148488" name="AutoShape 8">
            <a:hlinkClick r:id="rId2" action="ppaction://hlinksldjump"/>
          </p:cNvPr>
          <p:cNvSpPr/>
          <p:nvPr/>
        </p:nvSpPr>
        <p:spPr>
          <a:xfrm>
            <a:off x="8458200" y="6172200"/>
            <a:ext cx="381000" cy="381000"/>
          </a:xfrm>
          <a:prstGeom prst="actionButtonBackPrevious">
            <a:avLst/>
          </a:prstGeom>
          <a:solidFill>
            <a:schemeClr val="bg2"/>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wd">
                                    <p:tmPct val="100000"/>
                                  </p:iterate>
                                  <p:childTnLst>
                                    <p:set>
                                      <p:cBhvr>
                                        <p:cTn id="6" dur="1" fill="hold">
                                          <p:stCondLst>
                                            <p:cond delay="0"/>
                                          </p:stCondLst>
                                        </p:cTn>
                                        <p:tgtEl>
                                          <p:spTgt spid="148483"/>
                                        </p:tgtEl>
                                        <p:attrNameLst>
                                          <p:attrName>style.visibility</p:attrName>
                                        </p:attrNameLst>
                                      </p:cBhvr>
                                      <p:to>
                                        <p:strVal val="visible"/>
                                      </p:to>
                                    </p:set>
                                    <p:animEffect transition="in" filter="wipe(left)">
                                      <p:cBhvr>
                                        <p:cTn id="7" dur="300"/>
                                        <p:tgtEl>
                                          <p:spTgt spid="148483"/>
                                        </p:tgtEl>
                                      </p:cBhvr>
                                    </p:animEffect>
                                  </p:childTnLst>
                                </p:cTn>
                              </p:par>
                            </p:childTnLst>
                          </p:cTn>
                        </p:par>
                        <p:par>
                          <p:cTn id="8" fill="hold">
                            <p:stCondLst>
                              <p:cond delay="1800"/>
                            </p:stCondLst>
                            <p:childTnLst>
                              <p:par>
                                <p:cTn id="9" presetID="17" presetClass="entr" presetSubtype="10" fill="hold" nodeType="afterEffect">
                                  <p:stCondLst>
                                    <p:cond delay="0"/>
                                  </p:stCondLst>
                                  <p:childTnLst>
                                    <p:set>
                                      <p:cBhvr>
                                        <p:cTn id="10" dur="1" fill="hold">
                                          <p:stCondLst>
                                            <p:cond delay="0"/>
                                          </p:stCondLst>
                                        </p:cTn>
                                        <p:tgtEl>
                                          <p:spTgt spid="148484"/>
                                        </p:tgtEl>
                                        <p:attrNameLst>
                                          <p:attrName>style.visibility</p:attrName>
                                        </p:attrNameLst>
                                      </p:cBhvr>
                                      <p:to>
                                        <p:strVal val="visible"/>
                                      </p:to>
                                    </p:set>
                                    <p:anim calcmode="lin" valueType="num">
                                      <p:cBhvr>
                                        <p:cTn id="11" dur="500" fill="hold"/>
                                        <p:tgtEl>
                                          <p:spTgt spid="148484"/>
                                        </p:tgtEl>
                                        <p:attrNameLst>
                                          <p:attrName>ppt_w</p:attrName>
                                        </p:attrNameLst>
                                      </p:cBhvr>
                                      <p:tavLst>
                                        <p:tav tm="0">
                                          <p:val>
                                            <p:fltVal val="0.000000"/>
                                          </p:val>
                                        </p:tav>
                                        <p:tav tm="100000">
                                          <p:val>
                                            <p:strVal val="#ppt_w"/>
                                          </p:val>
                                        </p:tav>
                                      </p:tavLst>
                                    </p:anim>
                                    <p:anim calcmode="lin" valueType="num">
                                      <p:cBhvr>
                                        <p:cTn id="12" dur="500" fill="hold"/>
                                        <p:tgtEl>
                                          <p:spTgt spid="148484"/>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iterate type="wd">
                                    <p:tmPct val="100000"/>
                                  </p:iterate>
                                  <p:childTnLst>
                                    <p:set>
                                      <p:cBhvr>
                                        <p:cTn id="16" dur="1" fill="hold">
                                          <p:stCondLst>
                                            <p:cond delay="0"/>
                                          </p:stCondLst>
                                        </p:cTn>
                                        <p:tgtEl>
                                          <p:spTgt spid="148482"/>
                                        </p:tgtEl>
                                        <p:attrNameLst>
                                          <p:attrName>style.visibility</p:attrName>
                                        </p:attrNameLst>
                                      </p:cBhvr>
                                      <p:to>
                                        <p:strVal val="visible"/>
                                      </p:to>
                                    </p:set>
                                    <p:animEffect transition="in" filter="strips(downRight)">
                                      <p:cBhvr>
                                        <p:cTn id="17" dur="300"/>
                                        <p:tgtEl>
                                          <p:spTgt spid="14848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8486"/>
                                        </p:tgtEl>
                                        <p:attrNameLst>
                                          <p:attrName>style.visibility</p:attrName>
                                        </p:attrNameLst>
                                      </p:cBhvr>
                                      <p:to>
                                        <p:strVal val="visible"/>
                                      </p:to>
                                    </p:set>
                                    <p:animEffect transition="in" filter="wipe(left)">
                                      <p:cBhvr>
                                        <p:cTn id="22" dur="500"/>
                                        <p:tgtEl>
                                          <p:spTgt spid="148486"/>
                                        </p:tgtEl>
                                      </p:cBhvr>
                                    </p:animEffect>
                                  </p:childTnLst>
                                </p:cTn>
                              </p:par>
                            </p:childTnLst>
                          </p:cTn>
                        </p:par>
                        <p:par>
                          <p:cTn id="23" fill="hold">
                            <p:stCondLst>
                              <p:cond delay="500"/>
                            </p:stCondLst>
                            <p:childTnLst>
                              <p:par>
                                <p:cTn id="24" presetID="2" presetClass="entr" presetSubtype="6" fill="hold" grpId="0" nodeType="afterEffect">
                                  <p:stCondLst>
                                    <p:cond delay="0"/>
                                  </p:stCondLst>
                                  <p:childTnLst>
                                    <p:set>
                                      <p:cBhvr>
                                        <p:cTn id="25" dur="1" fill="hold">
                                          <p:stCondLst>
                                            <p:cond delay="0"/>
                                          </p:stCondLst>
                                        </p:cTn>
                                        <p:tgtEl>
                                          <p:spTgt spid="148488"/>
                                        </p:tgtEl>
                                        <p:attrNameLst>
                                          <p:attrName>style.visibility</p:attrName>
                                        </p:attrNameLst>
                                      </p:cBhvr>
                                      <p:to>
                                        <p:strVal val="visible"/>
                                      </p:to>
                                    </p:set>
                                    <p:anim calcmode="lin" valueType="num">
                                      <p:cBhvr additive="base">
                                        <p:cTn id="26" dur="500" fill="hold"/>
                                        <p:tgtEl>
                                          <p:spTgt spid="148488"/>
                                        </p:tgtEl>
                                        <p:attrNameLst>
                                          <p:attrName>ppt_x</p:attrName>
                                        </p:attrNameLst>
                                      </p:cBhvr>
                                      <p:tavLst>
                                        <p:tav tm="0">
                                          <p:val>
                                            <p:strVal val="1+#ppt_w/2"/>
                                          </p:val>
                                        </p:tav>
                                        <p:tav tm="100000">
                                          <p:val>
                                            <p:strVal val="#ppt_x"/>
                                          </p:val>
                                        </p:tav>
                                      </p:tavLst>
                                    </p:anim>
                                    <p:anim calcmode="lin" valueType="num">
                                      <p:cBhvr additive="base">
                                        <p:cTn id="27" dur="500" fill="hold"/>
                                        <p:tgtEl>
                                          <p:spTgt spid="1484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2" grpId="0"/>
      <p:bldP spid="148483" grpId="0"/>
      <p:bldP spid="148486" grpId="0"/>
      <p:bldP spid="148488"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9" name="Text Box 3"/>
          <p:cNvSpPr txBox="1"/>
          <p:nvPr/>
        </p:nvSpPr>
        <p:spPr>
          <a:xfrm>
            <a:off x="757238" y="533400"/>
            <a:ext cx="3454400" cy="7016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A50021"/>
                </a:solidFill>
              </a:rPr>
              <a:t>5. </a:t>
            </a:r>
            <a:r>
              <a:rPr lang="zh-CN" altLang="en-US" sz="4000" b="1" dirty="0">
                <a:solidFill>
                  <a:srgbClr val="800000"/>
                </a:solidFill>
                <a:ea typeface="楷体_GB2312" pitchFamily="49" charset="-122"/>
              </a:rPr>
              <a:t>除留余数法</a:t>
            </a:r>
            <a:endParaRPr lang="zh-CN" altLang="en-US" sz="4000" b="1" dirty="0">
              <a:solidFill>
                <a:srgbClr val="800000"/>
              </a:solidFill>
              <a:ea typeface="楷体_GB2312" pitchFamily="49" charset="-122"/>
            </a:endParaRPr>
          </a:p>
        </p:txBody>
      </p:sp>
      <p:sp>
        <p:nvSpPr>
          <p:cNvPr id="147460" name="Text Box 4"/>
          <p:cNvSpPr txBox="1"/>
          <p:nvPr/>
        </p:nvSpPr>
        <p:spPr>
          <a:xfrm>
            <a:off x="793750" y="1295400"/>
            <a:ext cx="7893050" cy="48688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50000"/>
              </a:lnSpc>
              <a:spcBef>
                <a:spcPct val="0"/>
              </a:spcBef>
              <a:buNone/>
            </a:pPr>
            <a:r>
              <a:rPr lang="en-US" altLang="zh-CN" sz="3600" b="1" dirty="0">
                <a:solidFill>
                  <a:srgbClr val="006600"/>
                </a:solidFill>
                <a:ea typeface="楷体_GB2312" pitchFamily="49" charset="-122"/>
              </a:rPr>
              <a:t>    </a:t>
            </a:r>
            <a:r>
              <a:rPr lang="zh-CN" altLang="en-US" sz="3600" b="1" dirty="0">
                <a:solidFill>
                  <a:srgbClr val="A50021"/>
                </a:solidFill>
                <a:ea typeface="楷体_GB2312" pitchFamily="49" charset="-122"/>
              </a:rPr>
              <a:t>设定哈希函数为</a:t>
            </a:r>
            <a:r>
              <a:rPr lang="en-US" altLang="zh-CN" sz="3600" b="1" dirty="0">
                <a:solidFill>
                  <a:srgbClr val="A50021"/>
                </a:solidFill>
                <a:ea typeface="楷体_GB2312" pitchFamily="49" charset="-122"/>
              </a:rPr>
              <a:t>:</a:t>
            </a:r>
            <a:endParaRPr lang="en-US" altLang="zh-CN" sz="3600" b="1" dirty="0">
              <a:solidFill>
                <a:srgbClr val="A50021"/>
              </a:solidFill>
              <a:ea typeface="楷体_GB2312" pitchFamily="49" charset="-122"/>
            </a:endParaRPr>
          </a:p>
          <a:p>
            <a:pPr marL="0" lvl="0" indent="0" eaLnBrk="1" hangingPunct="1">
              <a:lnSpc>
                <a:spcPct val="150000"/>
              </a:lnSpc>
              <a:spcBef>
                <a:spcPct val="0"/>
              </a:spcBef>
              <a:buNone/>
            </a:pPr>
            <a:r>
              <a:rPr lang="en-US" altLang="zh-CN" sz="3600" b="1" dirty="0">
                <a:solidFill>
                  <a:srgbClr val="006600"/>
                </a:solidFill>
                <a:ea typeface="楷体_GB2312" pitchFamily="49" charset="-122"/>
              </a:rPr>
              <a:t>           H(key) = key MOD p    </a:t>
            </a:r>
            <a:endParaRPr lang="en-US" altLang="zh-CN" sz="3600" b="1" dirty="0">
              <a:solidFill>
                <a:srgbClr val="006600"/>
              </a:solidFill>
              <a:ea typeface="楷体_GB2312" pitchFamily="49" charset="-122"/>
            </a:endParaRPr>
          </a:p>
          <a:p>
            <a:pPr marL="0" lvl="0" indent="0" eaLnBrk="1" hangingPunct="1">
              <a:lnSpc>
                <a:spcPct val="150000"/>
              </a:lnSpc>
              <a:spcBef>
                <a:spcPct val="0"/>
              </a:spcBef>
              <a:buNone/>
            </a:pPr>
            <a:r>
              <a:rPr lang="zh-CN" altLang="en-US" sz="3600" b="1" dirty="0">
                <a:solidFill>
                  <a:srgbClr val="A50021"/>
                </a:solidFill>
                <a:ea typeface="楷体_GB2312" pitchFamily="49" charset="-122"/>
              </a:rPr>
              <a:t>其中</a:t>
            </a:r>
            <a:r>
              <a:rPr lang="zh-CN" altLang="en-US" sz="3600" dirty="0">
                <a:solidFill>
                  <a:srgbClr val="A50021"/>
                </a:solidFill>
                <a:ea typeface="楷体_GB2312" pitchFamily="49" charset="-122"/>
              </a:rPr>
              <a:t>，</a:t>
            </a:r>
            <a:r>
              <a:rPr lang="zh-CN" altLang="en-US" sz="3600" b="1" dirty="0">
                <a:solidFill>
                  <a:srgbClr val="006600"/>
                </a:solidFill>
                <a:ea typeface="楷体_GB2312" pitchFamily="49" charset="-122"/>
              </a:rPr>
              <a:t>  </a:t>
            </a:r>
            <a:r>
              <a:rPr lang="en-US" altLang="zh-CN" sz="3600" b="1" dirty="0">
                <a:solidFill>
                  <a:srgbClr val="006600"/>
                </a:solidFill>
                <a:ea typeface="楷体_GB2312" pitchFamily="49" charset="-122"/>
              </a:rPr>
              <a:t>p≤m</a:t>
            </a:r>
            <a:r>
              <a:rPr lang="en-US" altLang="zh-CN" sz="3600" b="1" dirty="0">
                <a:solidFill>
                  <a:srgbClr val="006600"/>
                </a:solidFill>
                <a:latin typeface="楷体_GB2312" pitchFamily="49" charset="-122"/>
                <a:ea typeface="楷体_GB2312" pitchFamily="49" charset="-122"/>
              </a:rPr>
              <a:t> (</a:t>
            </a:r>
            <a:r>
              <a:rPr lang="zh-CN" altLang="en-US" sz="3600" b="1" dirty="0">
                <a:solidFill>
                  <a:srgbClr val="006600"/>
                </a:solidFill>
                <a:latin typeface="楷体_GB2312" pitchFamily="49" charset="-122"/>
                <a:ea typeface="楷体_GB2312" pitchFamily="49" charset="-122"/>
              </a:rPr>
              <a:t>表长</a:t>
            </a:r>
            <a:r>
              <a:rPr lang="en-US" altLang="zh-CN" sz="3600" b="1" dirty="0">
                <a:solidFill>
                  <a:srgbClr val="006600"/>
                </a:solidFill>
                <a:latin typeface="楷体_GB2312" pitchFamily="49" charset="-122"/>
                <a:ea typeface="楷体_GB2312" pitchFamily="49" charset="-122"/>
              </a:rPr>
              <a:t>)  </a:t>
            </a:r>
            <a:r>
              <a:rPr lang="zh-CN" altLang="en-US" sz="3600" b="1" dirty="0">
                <a:solidFill>
                  <a:srgbClr val="A50021"/>
                </a:solidFill>
                <a:latin typeface="楷体_GB2312" pitchFamily="49" charset="-122"/>
                <a:ea typeface="楷体_GB2312" pitchFamily="49" charset="-122"/>
              </a:rPr>
              <a:t>并且</a:t>
            </a:r>
            <a:endParaRPr lang="zh-CN" altLang="en-US" sz="3600" b="1" dirty="0">
              <a:solidFill>
                <a:srgbClr val="006600"/>
              </a:solidFill>
              <a:latin typeface="楷体_GB2312" pitchFamily="49" charset="-122"/>
              <a:ea typeface="楷体_GB2312" pitchFamily="49" charset="-122"/>
            </a:endParaRPr>
          </a:p>
          <a:p>
            <a:pPr marL="914400" lvl="2" indent="0" eaLnBrk="1" hangingPunct="1">
              <a:lnSpc>
                <a:spcPct val="140000"/>
              </a:lnSpc>
              <a:spcBef>
                <a:spcPct val="0"/>
              </a:spcBef>
              <a:buNone/>
            </a:pPr>
            <a:r>
              <a:rPr lang="zh-CN" altLang="en-US" sz="3600" b="1" dirty="0">
                <a:solidFill>
                  <a:srgbClr val="FF6600"/>
                </a:solidFill>
                <a:ea typeface="楷体_GB2312" pitchFamily="49" charset="-122"/>
              </a:rPr>
              <a:t>    </a:t>
            </a:r>
            <a:r>
              <a:rPr lang="en-US" altLang="zh-CN" sz="3600" b="1" dirty="0">
                <a:solidFill>
                  <a:srgbClr val="FF6600"/>
                </a:solidFill>
                <a:ea typeface="楷体_GB2312" pitchFamily="49" charset="-122"/>
              </a:rPr>
              <a:t>p</a:t>
            </a:r>
            <a:r>
              <a:rPr lang="en-US" altLang="zh-CN" sz="3600" b="1" dirty="0">
                <a:solidFill>
                  <a:srgbClr val="FF6600"/>
                </a:solidFill>
                <a:latin typeface="楷体_GB2312" pitchFamily="49" charset="-122"/>
                <a:ea typeface="楷体_GB2312" pitchFamily="49" charset="-122"/>
              </a:rPr>
              <a:t> </a:t>
            </a:r>
            <a:r>
              <a:rPr lang="zh-CN" altLang="en-US" sz="3600" b="1" dirty="0">
                <a:solidFill>
                  <a:srgbClr val="FF6600"/>
                </a:solidFill>
                <a:latin typeface="楷体_GB2312" pitchFamily="49" charset="-122"/>
                <a:ea typeface="楷体_GB2312" pitchFamily="49" charset="-122"/>
              </a:rPr>
              <a:t>应为不大于 </a:t>
            </a:r>
            <a:r>
              <a:rPr lang="en-US" altLang="zh-CN" sz="3600" b="1" dirty="0">
                <a:solidFill>
                  <a:srgbClr val="FF6600"/>
                </a:solidFill>
                <a:ea typeface="楷体_GB2312" pitchFamily="49" charset="-122"/>
              </a:rPr>
              <a:t>m</a:t>
            </a:r>
            <a:r>
              <a:rPr lang="zh-CN" altLang="en-US" sz="3600" b="1" dirty="0">
                <a:solidFill>
                  <a:srgbClr val="FF6600"/>
                </a:solidFill>
                <a:ea typeface="楷体_GB2312" pitchFamily="49" charset="-122"/>
              </a:rPr>
              <a:t>的最大 </a:t>
            </a:r>
            <a:r>
              <a:rPr lang="zh-CN" altLang="en-US" sz="3600" b="1" dirty="0">
                <a:solidFill>
                  <a:srgbClr val="FF6600"/>
                </a:solidFill>
                <a:latin typeface="楷体_GB2312" pitchFamily="49" charset="-122"/>
                <a:ea typeface="楷体_GB2312" pitchFamily="49" charset="-122"/>
              </a:rPr>
              <a:t>的素数</a:t>
            </a:r>
            <a:endParaRPr lang="zh-CN" altLang="en-US" sz="3600" b="1" dirty="0">
              <a:solidFill>
                <a:srgbClr val="FF6600"/>
              </a:solidFill>
              <a:latin typeface="楷体_GB2312" pitchFamily="49" charset="-122"/>
              <a:ea typeface="楷体_GB2312" pitchFamily="49" charset="-122"/>
            </a:endParaRPr>
          </a:p>
          <a:p>
            <a:pPr marL="914400" lvl="2" indent="0" eaLnBrk="1" hangingPunct="1">
              <a:lnSpc>
                <a:spcPct val="140000"/>
              </a:lnSpc>
              <a:spcBef>
                <a:spcPct val="0"/>
              </a:spcBef>
              <a:buNone/>
            </a:pPr>
            <a:r>
              <a:rPr lang="zh-CN" altLang="en-US" sz="3600" b="1" dirty="0">
                <a:solidFill>
                  <a:srgbClr val="FF6600"/>
                </a:solidFill>
                <a:latin typeface="楷体_GB2312" pitchFamily="49" charset="-122"/>
                <a:ea typeface="楷体_GB2312" pitchFamily="49" charset="-122"/>
              </a:rPr>
              <a:t>       或是</a:t>
            </a:r>
            <a:endParaRPr lang="zh-CN" altLang="en-US" sz="3600" b="1" dirty="0">
              <a:solidFill>
                <a:srgbClr val="FF6600"/>
              </a:solidFill>
              <a:latin typeface="楷体_GB2312" pitchFamily="49" charset="-122"/>
              <a:ea typeface="楷体_GB2312" pitchFamily="49" charset="-122"/>
            </a:endParaRPr>
          </a:p>
          <a:p>
            <a:pPr marL="914400" lvl="2" indent="0" eaLnBrk="1" hangingPunct="1">
              <a:lnSpc>
                <a:spcPct val="140000"/>
              </a:lnSpc>
              <a:spcBef>
                <a:spcPct val="0"/>
              </a:spcBef>
              <a:buNone/>
            </a:pPr>
            <a:r>
              <a:rPr lang="zh-CN" altLang="en-US" sz="3600" b="1" dirty="0">
                <a:solidFill>
                  <a:srgbClr val="FF6600"/>
                </a:solidFill>
                <a:latin typeface="楷体_GB2312" pitchFamily="49" charset="-122"/>
                <a:ea typeface="楷体_GB2312" pitchFamily="49" charset="-122"/>
              </a:rPr>
              <a:t>  不含 </a:t>
            </a:r>
            <a:r>
              <a:rPr lang="en-US" altLang="zh-CN" sz="3600" b="1" dirty="0">
                <a:solidFill>
                  <a:srgbClr val="FF6600"/>
                </a:solidFill>
                <a:ea typeface="楷体_GB2312" pitchFamily="49" charset="-122"/>
              </a:rPr>
              <a:t>20 </a:t>
            </a:r>
            <a:r>
              <a:rPr lang="zh-CN" altLang="en-US" sz="3600" b="1" dirty="0">
                <a:solidFill>
                  <a:srgbClr val="FF6600"/>
                </a:solidFill>
                <a:latin typeface="楷体_GB2312" pitchFamily="49" charset="-122"/>
                <a:ea typeface="楷体_GB2312" pitchFamily="49" charset="-122"/>
              </a:rPr>
              <a:t>以下的质因子</a:t>
            </a:r>
            <a:endParaRPr lang="zh-CN" altLang="en-US" sz="3600" dirty="0">
              <a:solidFill>
                <a:srgbClr val="006600"/>
              </a:solidFill>
              <a:latin typeface="楷体_GB2312" pitchFamily="49" charset="-122"/>
              <a:ea typeface="楷体_GB2312" pitchFamily="49" charset="-122"/>
            </a:endParaRPr>
          </a:p>
        </p:txBody>
      </p:sp>
      <p:pic>
        <p:nvPicPr>
          <p:cNvPr id="147462" name="Picture 6" descr="Autumn Leaves">
            <a:hlinkClick r:id="" action="ppaction://noaction"/>
          </p:cNvPr>
          <p:cNvPicPr>
            <a:picLocks noChangeAspect="1"/>
          </p:cNvPicPr>
          <p:nvPr/>
        </p:nvPicPr>
        <p:blipFill>
          <a:blip r:embed="rId1"/>
          <a:stretch>
            <a:fillRect/>
          </a:stretch>
        </p:blipFill>
        <p:spPr>
          <a:xfrm>
            <a:off x="909638" y="1143000"/>
            <a:ext cx="2895600" cy="111125"/>
          </a:xfrm>
          <a:prstGeom prst="rect">
            <a:avLst/>
          </a:prstGeom>
          <a:noFill/>
          <a:ln w="9525">
            <a:noFill/>
          </a:ln>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wd">
                                    <p:tmPct val="100000"/>
                                  </p:iterate>
                                  <p:childTnLst>
                                    <p:set>
                                      <p:cBhvr>
                                        <p:cTn id="6" dur="1" fill="hold">
                                          <p:stCondLst>
                                            <p:cond delay="0"/>
                                          </p:stCondLst>
                                        </p:cTn>
                                        <p:tgtEl>
                                          <p:spTgt spid="147459"/>
                                        </p:tgtEl>
                                        <p:attrNameLst>
                                          <p:attrName>style.visibility</p:attrName>
                                        </p:attrNameLst>
                                      </p:cBhvr>
                                      <p:to>
                                        <p:strVal val="visible"/>
                                      </p:to>
                                    </p:set>
                                    <p:animEffect transition="in" filter="wipe(left)">
                                      <p:cBhvr>
                                        <p:cTn id="7" dur="300"/>
                                        <p:tgtEl>
                                          <p:spTgt spid="147459"/>
                                        </p:tgtEl>
                                      </p:cBhvr>
                                    </p:animEffect>
                                  </p:childTnLst>
                                </p:cTn>
                              </p:par>
                            </p:childTnLst>
                          </p:cTn>
                        </p:par>
                        <p:par>
                          <p:cTn id="8" fill="hold">
                            <p:stCondLst>
                              <p:cond delay="2400"/>
                            </p:stCondLst>
                            <p:childTnLst>
                              <p:par>
                                <p:cTn id="9" presetID="17" presetClass="entr" presetSubtype="10" fill="hold" nodeType="afterEffect">
                                  <p:stCondLst>
                                    <p:cond delay="0"/>
                                  </p:stCondLst>
                                  <p:childTnLst>
                                    <p:set>
                                      <p:cBhvr>
                                        <p:cTn id="10" dur="1" fill="hold">
                                          <p:stCondLst>
                                            <p:cond delay="0"/>
                                          </p:stCondLst>
                                        </p:cTn>
                                        <p:tgtEl>
                                          <p:spTgt spid="147462"/>
                                        </p:tgtEl>
                                        <p:attrNameLst>
                                          <p:attrName>style.visibility</p:attrName>
                                        </p:attrNameLst>
                                      </p:cBhvr>
                                      <p:to>
                                        <p:strVal val="visible"/>
                                      </p:to>
                                    </p:set>
                                    <p:anim calcmode="lin" valueType="num">
                                      <p:cBhvr>
                                        <p:cTn id="11" dur="500" fill="hold"/>
                                        <p:tgtEl>
                                          <p:spTgt spid="147462"/>
                                        </p:tgtEl>
                                        <p:attrNameLst>
                                          <p:attrName>ppt_w</p:attrName>
                                        </p:attrNameLst>
                                      </p:cBhvr>
                                      <p:tavLst>
                                        <p:tav tm="0">
                                          <p:val>
                                            <p:fltVal val="0.000000"/>
                                          </p:val>
                                        </p:tav>
                                        <p:tav tm="100000">
                                          <p:val>
                                            <p:strVal val="#ppt_w"/>
                                          </p:val>
                                        </p:tav>
                                      </p:tavLst>
                                    </p:anim>
                                    <p:anim calcmode="lin" valueType="num">
                                      <p:cBhvr>
                                        <p:cTn id="12" dur="500" fill="hold"/>
                                        <p:tgtEl>
                                          <p:spTgt spid="147462"/>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iterate type="wd">
                                    <p:tmPct val="100000"/>
                                  </p:iterate>
                                  <p:childTnLst>
                                    <p:set>
                                      <p:cBhvr>
                                        <p:cTn id="16" dur="1" fill="hold">
                                          <p:stCondLst>
                                            <p:cond delay="0"/>
                                          </p:stCondLst>
                                        </p:cTn>
                                        <p:tgtEl>
                                          <p:spTgt spid="147460"/>
                                        </p:tgtEl>
                                        <p:attrNameLst>
                                          <p:attrName>style.visibility</p:attrName>
                                        </p:attrNameLst>
                                      </p:cBhvr>
                                      <p:to>
                                        <p:strVal val="visible"/>
                                      </p:to>
                                    </p:set>
                                    <p:animEffect transition="in" filter="strips(downRight)">
                                      <p:cBhvr>
                                        <p:cTn id="17" dur="300"/>
                                        <p:tgtEl>
                                          <p:spTgt spid="147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p:bldP spid="147460"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2" name="Text Box 2"/>
          <p:cNvSpPr txBox="1"/>
          <p:nvPr/>
        </p:nvSpPr>
        <p:spPr>
          <a:xfrm>
            <a:off x="34925" y="1628775"/>
            <a:ext cx="9236075" cy="23971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40000"/>
              </a:lnSpc>
              <a:spcBef>
                <a:spcPct val="0"/>
              </a:spcBef>
              <a:buNone/>
            </a:pPr>
            <a:r>
              <a:rPr lang="en-US" altLang="zh-CN" sz="3600" dirty="0">
                <a:solidFill>
                  <a:srgbClr val="A50021"/>
                </a:solidFill>
                <a:ea typeface="楷体_GB2312" pitchFamily="49" charset="-122"/>
              </a:rPr>
              <a:t>   </a:t>
            </a:r>
            <a:r>
              <a:rPr lang="zh-CN" altLang="en-US" sz="3600" dirty="0">
                <a:solidFill>
                  <a:srgbClr val="A50021"/>
                </a:solidFill>
                <a:ea typeface="楷体_GB2312" pitchFamily="49" charset="-122"/>
              </a:rPr>
              <a:t>给定一组关键字为：</a:t>
            </a:r>
            <a:r>
              <a:rPr lang="en-US" altLang="zh-CN" sz="3600" dirty="0">
                <a:solidFill>
                  <a:schemeClr val="accent2"/>
                </a:solidFill>
                <a:ea typeface="楷体_GB2312" pitchFamily="49" charset="-122"/>
              </a:rPr>
              <a:t>12, 39, 18, 24, 33, 21</a:t>
            </a:r>
            <a:r>
              <a:rPr lang="zh-CN" altLang="en-US" sz="3600" dirty="0">
                <a:solidFill>
                  <a:schemeClr val="accent2"/>
                </a:solidFill>
                <a:ea typeface="楷体_GB2312" pitchFamily="49" charset="-122"/>
              </a:rPr>
              <a:t>，</a:t>
            </a:r>
            <a:endParaRPr lang="zh-CN" altLang="en-US" sz="3600" dirty="0">
              <a:solidFill>
                <a:srgbClr val="A50021"/>
              </a:solidFill>
              <a:ea typeface="楷体_GB2312" pitchFamily="49" charset="-122"/>
            </a:endParaRPr>
          </a:p>
          <a:p>
            <a:pPr marL="0" lvl="0" indent="0" eaLnBrk="1" hangingPunct="1">
              <a:lnSpc>
                <a:spcPct val="140000"/>
              </a:lnSpc>
              <a:spcBef>
                <a:spcPct val="0"/>
              </a:spcBef>
              <a:buNone/>
            </a:pPr>
            <a:r>
              <a:rPr lang="zh-CN" altLang="en-US" sz="3600" dirty="0">
                <a:solidFill>
                  <a:srgbClr val="A50021"/>
                </a:solidFill>
                <a:ea typeface="楷体_GB2312" pitchFamily="49" charset="-122"/>
              </a:rPr>
              <a:t>若取 </a:t>
            </a:r>
            <a:r>
              <a:rPr lang="en-US" altLang="zh-CN" sz="3600" b="1" dirty="0">
                <a:solidFill>
                  <a:srgbClr val="A50021"/>
                </a:solidFill>
                <a:ea typeface="楷体_GB2312" pitchFamily="49" charset="-122"/>
              </a:rPr>
              <a:t>p=9</a:t>
            </a:r>
            <a:r>
              <a:rPr lang="en-US" altLang="zh-CN" sz="3600" dirty="0">
                <a:solidFill>
                  <a:srgbClr val="A50021"/>
                </a:solidFill>
                <a:ea typeface="楷体_GB2312" pitchFamily="49" charset="-122"/>
              </a:rPr>
              <a:t>, </a:t>
            </a:r>
            <a:r>
              <a:rPr lang="zh-CN" altLang="en-US" sz="3600" dirty="0">
                <a:solidFill>
                  <a:srgbClr val="A50021"/>
                </a:solidFill>
                <a:ea typeface="楷体_GB2312" pitchFamily="49" charset="-122"/>
              </a:rPr>
              <a:t>则他们对应的哈希函数值将为： </a:t>
            </a:r>
            <a:endParaRPr lang="zh-CN" altLang="en-US" sz="3600" dirty="0">
              <a:solidFill>
                <a:srgbClr val="A50021"/>
              </a:solidFill>
              <a:ea typeface="楷体_GB2312" pitchFamily="49" charset="-122"/>
            </a:endParaRPr>
          </a:p>
          <a:p>
            <a:pPr marL="0" lvl="0" indent="0" eaLnBrk="1" hangingPunct="1">
              <a:lnSpc>
                <a:spcPct val="140000"/>
              </a:lnSpc>
              <a:spcBef>
                <a:spcPct val="0"/>
              </a:spcBef>
              <a:buNone/>
            </a:pPr>
            <a:r>
              <a:rPr lang="en-US" altLang="zh-CN" sz="3600" dirty="0">
                <a:solidFill>
                  <a:srgbClr val="FF00FF"/>
                </a:solidFill>
                <a:ea typeface="楷体_GB2312" pitchFamily="49" charset="-122"/>
              </a:rPr>
              <a:t>3, 3, 0, 6, 6, 3</a:t>
            </a:r>
            <a:endParaRPr lang="en-US" altLang="zh-CN" sz="3600" dirty="0">
              <a:solidFill>
                <a:srgbClr val="A50021"/>
              </a:solidFill>
              <a:ea typeface="楷体_GB2312" pitchFamily="49" charset="-122"/>
            </a:endParaRPr>
          </a:p>
        </p:txBody>
      </p:sp>
      <p:sp>
        <p:nvSpPr>
          <p:cNvPr id="153603" name="Text Box 3"/>
          <p:cNvSpPr txBox="1"/>
          <p:nvPr/>
        </p:nvSpPr>
        <p:spPr>
          <a:xfrm>
            <a:off x="533400" y="908050"/>
            <a:ext cx="1708150" cy="701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000" b="1" dirty="0">
                <a:solidFill>
                  <a:srgbClr val="A50021"/>
                </a:solidFill>
                <a:ea typeface="楷体_GB2312" pitchFamily="49" charset="-122"/>
              </a:rPr>
              <a:t>例如：</a:t>
            </a:r>
            <a:endParaRPr lang="zh-CN" altLang="en-US" sz="4000" b="1" dirty="0">
              <a:ea typeface="楷体_GB2312" pitchFamily="49" charset="-122"/>
            </a:endParaRPr>
          </a:p>
        </p:txBody>
      </p:sp>
      <p:sp>
        <p:nvSpPr>
          <p:cNvPr id="153605" name="Text Box 5"/>
          <p:cNvSpPr txBox="1"/>
          <p:nvPr/>
        </p:nvSpPr>
        <p:spPr>
          <a:xfrm>
            <a:off x="806450" y="349250"/>
            <a:ext cx="47561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3600" dirty="0">
                <a:solidFill>
                  <a:schemeClr val="accent2"/>
                </a:solidFill>
                <a:ea typeface="楷体_GB2312" pitchFamily="49" charset="-122"/>
              </a:rPr>
              <a:t>为什么要对 </a:t>
            </a:r>
            <a:r>
              <a:rPr lang="en-US" altLang="zh-CN" sz="3600" dirty="0">
                <a:solidFill>
                  <a:schemeClr val="accent2"/>
                </a:solidFill>
                <a:ea typeface="楷体_GB2312" pitchFamily="49" charset="-122"/>
              </a:rPr>
              <a:t>p </a:t>
            </a:r>
            <a:r>
              <a:rPr lang="zh-CN" altLang="en-US" sz="3600" dirty="0">
                <a:solidFill>
                  <a:schemeClr val="accent2"/>
                </a:solidFill>
                <a:ea typeface="楷体_GB2312" pitchFamily="49" charset="-122"/>
              </a:rPr>
              <a:t>加限制？</a:t>
            </a:r>
            <a:endParaRPr lang="zh-CN" altLang="en-US" sz="3600" dirty="0">
              <a:solidFill>
                <a:schemeClr val="accent2"/>
              </a:solidFill>
              <a:ea typeface="楷体_GB2312" pitchFamily="49" charset="-122"/>
            </a:endParaRPr>
          </a:p>
        </p:txBody>
      </p:sp>
      <p:sp>
        <p:nvSpPr>
          <p:cNvPr id="153606" name="Rectangle 6"/>
          <p:cNvSpPr/>
          <p:nvPr/>
        </p:nvSpPr>
        <p:spPr>
          <a:xfrm>
            <a:off x="179388" y="4005263"/>
            <a:ext cx="8610600" cy="21542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5000"/>
              </a:lnSpc>
              <a:spcBef>
                <a:spcPct val="0"/>
              </a:spcBef>
              <a:buNone/>
            </a:pPr>
            <a:r>
              <a:rPr lang="en-US" altLang="zh-CN" sz="3600" dirty="0">
                <a:solidFill>
                  <a:srgbClr val="A50021"/>
                </a:solidFill>
                <a:ea typeface="楷体_GB2312" pitchFamily="49" charset="-122"/>
              </a:rPr>
              <a:t>    </a:t>
            </a:r>
            <a:r>
              <a:rPr lang="zh-CN" altLang="en-US" sz="3600" dirty="0">
                <a:solidFill>
                  <a:srgbClr val="A50021"/>
                </a:solidFill>
                <a:ea typeface="楷体_GB2312" pitchFamily="49" charset="-122"/>
              </a:rPr>
              <a:t>可见，若 </a:t>
            </a:r>
            <a:r>
              <a:rPr lang="en-US" altLang="zh-CN" sz="3600" dirty="0">
                <a:solidFill>
                  <a:srgbClr val="A50021"/>
                </a:solidFill>
                <a:ea typeface="楷体_GB2312" pitchFamily="49" charset="-122"/>
              </a:rPr>
              <a:t>p </a:t>
            </a:r>
            <a:r>
              <a:rPr lang="zh-CN" altLang="en-US" sz="3600" dirty="0">
                <a:solidFill>
                  <a:srgbClr val="A50021"/>
                </a:solidFill>
                <a:ea typeface="楷体_GB2312" pitchFamily="49" charset="-122"/>
              </a:rPr>
              <a:t>中含质因子 </a:t>
            </a:r>
            <a:r>
              <a:rPr lang="en-US" altLang="zh-CN" sz="3600" dirty="0">
                <a:solidFill>
                  <a:srgbClr val="A50021"/>
                </a:solidFill>
                <a:ea typeface="楷体_GB2312" pitchFamily="49" charset="-122"/>
              </a:rPr>
              <a:t>3</a:t>
            </a:r>
            <a:r>
              <a:rPr lang="zh-CN" altLang="en-US" sz="3600" dirty="0">
                <a:solidFill>
                  <a:srgbClr val="A50021"/>
                </a:solidFill>
                <a:ea typeface="楷体_GB2312" pitchFamily="49" charset="-122"/>
              </a:rPr>
              <a:t>， </a:t>
            </a:r>
            <a:r>
              <a:rPr lang="zh-CN" altLang="en-US" sz="3600" b="1" dirty="0">
                <a:solidFill>
                  <a:srgbClr val="FF0000"/>
                </a:solidFill>
                <a:ea typeface="楷体_GB2312" pitchFamily="49" charset="-122"/>
              </a:rPr>
              <a:t>则所有含质因子 </a:t>
            </a:r>
            <a:r>
              <a:rPr lang="en-US" altLang="zh-CN" sz="3600" b="1" dirty="0">
                <a:solidFill>
                  <a:srgbClr val="FF0000"/>
                </a:solidFill>
                <a:ea typeface="楷体_GB2312" pitchFamily="49" charset="-122"/>
              </a:rPr>
              <a:t>3 </a:t>
            </a:r>
            <a:r>
              <a:rPr lang="zh-CN" altLang="en-US" sz="3600" b="1" dirty="0">
                <a:solidFill>
                  <a:srgbClr val="FF0000"/>
                </a:solidFill>
                <a:ea typeface="楷体_GB2312" pitchFamily="49" charset="-122"/>
              </a:rPr>
              <a:t>的关键字均映射到“</a:t>
            </a:r>
            <a:r>
              <a:rPr lang="en-US" altLang="zh-CN" sz="3600" b="1" dirty="0">
                <a:solidFill>
                  <a:srgbClr val="FF0000"/>
                </a:solidFill>
                <a:ea typeface="楷体_GB2312" pitchFamily="49" charset="-122"/>
              </a:rPr>
              <a:t>3 </a:t>
            </a:r>
            <a:r>
              <a:rPr lang="zh-CN" altLang="en-US" sz="3600" b="1" dirty="0">
                <a:solidFill>
                  <a:srgbClr val="FF0000"/>
                </a:solidFill>
                <a:ea typeface="楷体_GB2312" pitchFamily="49" charset="-122"/>
              </a:rPr>
              <a:t>的倍数”的地址上</a:t>
            </a:r>
            <a:r>
              <a:rPr lang="zh-CN" altLang="en-US" sz="3600" dirty="0">
                <a:solidFill>
                  <a:srgbClr val="A50021"/>
                </a:solidFill>
                <a:ea typeface="楷体_GB2312" pitchFamily="49" charset="-122"/>
              </a:rPr>
              <a:t>，从而增加了“冲突”的可能。</a:t>
            </a:r>
            <a:endParaRPr lang="zh-CN" altLang="en-US" sz="3600" dirty="0">
              <a:solidFill>
                <a:srgbClr val="A50021"/>
              </a:solidFill>
              <a:ea typeface="楷体_GB2312" pitchFamily="49" charset="-122"/>
            </a:endParaRPr>
          </a:p>
        </p:txBody>
      </p:sp>
      <p:sp>
        <p:nvSpPr>
          <p:cNvPr id="153608" name="AutoShape 8">
            <a:hlinkClick r:id="rId1" action="ppaction://hlinksldjump"/>
          </p:cNvPr>
          <p:cNvSpPr/>
          <p:nvPr/>
        </p:nvSpPr>
        <p:spPr>
          <a:xfrm>
            <a:off x="8458200" y="6172200"/>
            <a:ext cx="381000" cy="381000"/>
          </a:xfrm>
          <a:prstGeom prst="actionButtonBackPrevious">
            <a:avLst/>
          </a:prstGeom>
          <a:solidFill>
            <a:schemeClr val="bg2"/>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3605"/>
                                        </p:tgtEl>
                                        <p:attrNameLst>
                                          <p:attrName>style.visibility</p:attrName>
                                        </p:attrNameLst>
                                      </p:cBhvr>
                                      <p:to>
                                        <p:strVal val="visible"/>
                                      </p:to>
                                    </p:set>
                                    <p:anim calcmode="lin" valueType="num">
                                      <p:cBhvr additive="base">
                                        <p:cTn id="7" dur="500" fill="hold"/>
                                        <p:tgtEl>
                                          <p:spTgt spid="153605"/>
                                        </p:tgtEl>
                                        <p:attrNameLst>
                                          <p:attrName>ppt_x</p:attrName>
                                        </p:attrNameLst>
                                      </p:cBhvr>
                                      <p:tavLst>
                                        <p:tav tm="0">
                                          <p:val>
                                            <p:strVal val="0-#ppt_w/2"/>
                                          </p:val>
                                        </p:tav>
                                        <p:tav tm="100000">
                                          <p:val>
                                            <p:strVal val="#ppt_x"/>
                                          </p:val>
                                        </p:tav>
                                      </p:tavLst>
                                    </p:anim>
                                    <p:anim calcmode="lin" valueType="num">
                                      <p:cBhvr additive="base">
                                        <p:cTn id="8" dur="500" fill="hold"/>
                                        <p:tgtEl>
                                          <p:spTgt spid="15360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53603"/>
                                        </p:tgtEl>
                                        <p:attrNameLst>
                                          <p:attrName>style.visibility</p:attrName>
                                        </p:attrNameLst>
                                      </p:cBhvr>
                                      <p:to>
                                        <p:strVal val="visible"/>
                                      </p:to>
                                    </p:set>
                                    <p:animEffect transition="in" filter="wipe(left)">
                                      <p:cBhvr>
                                        <p:cTn id="13" dur="500"/>
                                        <p:tgtEl>
                                          <p:spTgt spid="15360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iterate type="wd">
                                    <p:tmPct val="100000"/>
                                  </p:iterate>
                                  <p:childTnLst>
                                    <p:set>
                                      <p:cBhvr>
                                        <p:cTn id="17" dur="1" fill="hold">
                                          <p:stCondLst>
                                            <p:cond delay="0"/>
                                          </p:stCondLst>
                                        </p:cTn>
                                        <p:tgtEl>
                                          <p:spTgt spid="153602"/>
                                        </p:tgtEl>
                                        <p:attrNameLst>
                                          <p:attrName>style.visibility</p:attrName>
                                        </p:attrNameLst>
                                      </p:cBhvr>
                                      <p:to>
                                        <p:strVal val="visible"/>
                                      </p:to>
                                    </p:set>
                                    <p:animEffect transition="in" filter="wipe(left)">
                                      <p:cBhvr>
                                        <p:cTn id="18" dur="300"/>
                                        <p:tgtEl>
                                          <p:spTgt spid="15360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53606"/>
                                        </p:tgtEl>
                                        <p:attrNameLst>
                                          <p:attrName>style.visibility</p:attrName>
                                        </p:attrNameLst>
                                      </p:cBhvr>
                                      <p:to>
                                        <p:strVal val="visible"/>
                                      </p:to>
                                    </p:set>
                                    <p:animEffect transition="in" filter="wipe(left)">
                                      <p:cBhvr>
                                        <p:cTn id="23" dur="500"/>
                                        <p:tgtEl>
                                          <p:spTgt spid="153606"/>
                                        </p:tgtEl>
                                      </p:cBhvr>
                                    </p:animEffect>
                                  </p:childTnLst>
                                </p:cTn>
                              </p:par>
                            </p:childTnLst>
                          </p:cTn>
                        </p:par>
                        <p:par>
                          <p:cTn id="24" fill="hold">
                            <p:stCondLst>
                              <p:cond delay="500"/>
                            </p:stCondLst>
                            <p:childTnLst>
                              <p:par>
                                <p:cTn id="25" presetID="2" presetClass="entr" presetSubtype="6" fill="hold" grpId="0" nodeType="afterEffect">
                                  <p:stCondLst>
                                    <p:cond delay="0"/>
                                  </p:stCondLst>
                                  <p:childTnLst>
                                    <p:set>
                                      <p:cBhvr>
                                        <p:cTn id="26" dur="1" fill="hold">
                                          <p:stCondLst>
                                            <p:cond delay="0"/>
                                          </p:stCondLst>
                                        </p:cTn>
                                        <p:tgtEl>
                                          <p:spTgt spid="153608"/>
                                        </p:tgtEl>
                                        <p:attrNameLst>
                                          <p:attrName>style.visibility</p:attrName>
                                        </p:attrNameLst>
                                      </p:cBhvr>
                                      <p:to>
                                        <p:strVal val="visible"/>
                                      </p:to>
                                    </p:set>
                                    <p:anim calcmode="lin" valueType="num">
                                      <p:cBhvr additive="base">
                                        <p:cTn id="27" dur="500" fill="hold"/>
                                        <p:tgtEl>
                                          <p:spTgt spid="153608"/>
                                        </p:tgtEl>
                                        <p:attrNameLst>
                                          <p:attrName>ppt_x</p:attrName>
                                        </p:attrNameLst>
                                      </p:cBhvr>
                                      <p:tavLst>
                                        <p:tav tm="0">
                                          <p:val>
                                            <p:strVal val="1+#ppt_w/2"/>
                                          </p:val>
                                        </p:tav>
                                        <p:tav tm="100000">
                                          <p:val>
                                            <p:strVal val="#ppt_x"/>
                                          </p:val>
                                        </p:tav>
                                      </p:tavLst>
                                    </p:anim>
                                    <p:anim calcmode="lin" valueType="num">
                                      <p:cBhvr additive="base">
                                        <p:cTn id="28" dur="500" fill="hold"/>
                                        <p:tgtEl>
                                          <p:spTgt spid="1536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2" grpId="0"/>
      <p:bldP spid="153603" grpId="0"/>
      <p:bldP spid="153605" grpId="0"/>
      <p:bldP spid="153606" grpId="0"/>
      <p:bldP spid="153608"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1" name="Text Box 3"/>
          <p:cNvSpPr txBox="1"/>
          <p:nvPr/>
        </p:nvSpPr>
        <p:spPr>
          <a:xfrm>
            <a:off x="762000" y="517525"/>
            <a:ext cx="3089275" cy="7016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dirty="0">
                <a:solidFill>
                  <a:srgbClr val="990000"/>
                </a:solidFill>
              </a:rPr>
              <a:t>6.</a:t>
            </a:r>
            <a:r>
              <a:rPr lang="zh-CN" altLang="en-US" sz="4000" b="1" dirty="0">
                <a:solidFill>
                  <a:srgbClr val="800000"/>
                </a:solidFill>
                <a:ea typeface="楷体_GB2312" pitchFamily="49" charset="-122"/>
              </a:rPr>
              <a:t>随机数法</a:t>
            </a:r>
            <a:endParaRPr lang="zh-CN" altLang="en-US" sz="4000" b="1" dirty="0">
              <a:solidFill>
                <a:srgbClr val="800000"/>
              </a:solidFill>
              <a:ea typeface="楷体_GB2312" pitchFamily="49" charset="-122"/>
            </a:endParaRPr>
          </a:p>
        </p:txBody>
      </p:sp>
      <p:pic>
        <p:nvPicPr>
          <p:cNvPr id="145412" name="Picture 4" descr="Autumn Leaves">
            <a:hlinkClick r:id="" action="ppaction://noaction"/>
          </p:cNvPr>
          <p:cNvPicPr>
            <a:picLocks noChangeAspect="1"/>
          </p:cNvPicPr>
          <p:nvPr/>
        </p:nvPicPr>
        <p:blipFill>
          <a:blip r:embed="rId1"/>
          <a:stretch>
            <a:fillRect/>
          </a:stretch>
        </p:blipFill>
        <p:spPr>
          <a:xfrm>
            <a:off x="838200" y="1127125"/>
            <a:ext cx="2362200" cy="92075"/>
          </a:xfrm>
          <a:prstGeom prst="rect">
            <a:avLst/>
          </a:prstGeom>
          <a:noFill/>
          <a:ln w="9525">
            <a:noFill/>
          </a:ln>
        </p:spPr>
      </p:pic>
      <p:sp>
        <p:nvSpPr>
          <p:cNvPr id="145414" name="Rectangle 6"/>
          <p:cNvSpPr/>
          <p:nvPr/>
        </p:nvSpPr>
        <p:spPr>
          <a:xfrm>
            <a:off x="1371600" y="1600200"/>
            <a:ext cx="6118225" cy="2654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50000"/>
              </a:lnSpc>
              <a:spcBef>
                <a:spcPct val="0"/>
              </a:spcBef>
              <a:buNone/>
            </a:pPr>
            <a:r>
              <a:rPr lang="zh-CN" altLang="en-US" sz="3600" b="1" dirty="0">
                <a:solidFill>
                  <a:srgbClr val="A50021"/>
                </a:solidFill>
                <a:ea typeface="楷体_GB2312" pitchFamily="49" charset="-122"/>
              </a:rPr>
              <a:t>设定哈希函数为</a:t>
            </a:r>
            <a:r>
              <a:rPr lang="en-US" altLang="zh-CN" sz="3600" b="1" dirty="0">
                <a:solidFill>
                  <a:srgbClr val="A50021"/>
                </a:solidFill>
                <a:ea typeface="楷体_GB2312" pitchFamily="49" charset="-122"/>
              </a:rPr>
              <a:t>:</a:t>
            </a:r>
            <a:endParaRPr lang="en-US" altLang="zh-CN" sz="3600" b="1" dirty="0">
              <a:solidFill>
                <a:srgbClr val="A50021"/>
              </a:solidFill>
              <a:ea typeface="楷体_GB2312" pitchFamily="49" charset="-122"/>
            </a:endParaRPr>
          </a:p>
          <a:p>
            <a:pPr marL="0" lvl="0" indent="0" eaLnBrk="1" hangingPunct="1">
              <a:lnSpc>
                <a:spcPct val="150000"/>
              </a:lnSpc>
              <a:spcBef>
                <a:spcPct val="0"/>
              </a:spcBef>
              <a:buNone/>
            </a:pPr>
            <a:r>
              <a:rPr lang="en-US" altLang="zh-CN" sz="4000" b="1" dirty="0">
                <a:solidFill>
                  <a:schemeClr val="accent2"/>
                </a:solidFill>
                <a:ea typeface="楷体_GB2312" pitchFamily="49" charset="-122"/>
              </a:rPr>
              <a:t>    H(key) = Random(key)</a:t>
            </a:r>
            <a:endParaRPr lang="en-US" altLang="zh-CN" sz="3600" b="1" dirty="0">
              <a:solidFill>
                <a:srgbClr val="A50021"/>
              </a:solidFill>
              <a:ea typeface="楷体_GB2312" pitchFamily="49" charset="-122"/>
            </a:endParaRPr>
          </a:p>
          <a:p>
            <a:pPr marL="0" lvl="0" indent="0" eaLnBrk="1" hangingPunct="1">
              <a:lnSpc>
                <a:spcPct val="150000"/>
              </a:lnSpc>
              <a:spcBef>
                <a:spcPct val="0"/>
              </a:spcBef>
              <a:buNone/>
            </a:pPr>
            <a:r>
              <a:rPr lang="zh-CN" altLang="en-US" sz="3600" b="1" dirty="0">
                <a:solidFill>
                  <a:srgbClr val="A50021"/>
                </a:solidFill>
                <a:ea typeface="楷体_GB2312" pitchFamily="49" charset="-122"/>
              </a:rPr>
              <a:t>其中，</a:t>
            </a:r>
            <a:r>
              <a:rPr lang="en-US" altLang="zh-CN" sz="3600" b="1" dirty="0">
                <a:solidFill>
                  <a:srgbClr val="A50021"/>
                </a:solidFill>
                <a:ea typeface="楷体_GB2312" pitchFamily="49" charset="-122"/>
              </a:rPr>
              <a:t>Random </a:t>
            </a:r>
            <a:r>
              <a:rPr lang="zh-CN" altLang="en-US" sz="3600" b="1" dirty="0">
                <a:solidFill>
                  <a:srgbClr val="A50021"/>
                </a:solidFill>
                <a:ea typeface="楷体_GB2312" pitchFamily="49" charset="-122"/>
              </a:rPr>
              <a:t>为伪随机函数</a:t>
            </a:r>
            <a:endParaRPr lang="zh-CN" altLang="en-US" sz="3600" b="1" dirty="0">
              <a:solidFill>
                <a:srgbClr val="A50021"/>
              </a:solidFill>
              <a:ea typeface="楷体_GB2312" pitchFamily="49" charset="-122"/>
            </a:endParaRPr>
          </a:p>
        </p:txBody>
      </p:sp>
      <p:sp>
        <p:nvSpPr>
          <p:cNvPr id="145415" name="Text Box 7"/>
          <p:cNvSpPr txBox="1"/>
          <p:nvPr/>
        </p:nvSpPr>
        <p:spPr>
          <a:xfrm>
            <a:off x="669925" y="4495800"/>
            <a:ext cx="8245475" cy="15208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30000"/>
              </a:lnSpc>
              <a:spcBef>
                <a:spcPct val="0"/>
              </a:spcBef>
              <a:buNone/>
            </a:pPr>
            <a:r>
              <a:rPr lang="en-US" altLang="zh-CN" sz="3600" dirty="0">
                <a:ea typeface="楷体_GB2312" pitchFamily="49" charset="-122"/>
              </a:rPr>
              <a:t>    </a:t>
            </a:r>
            <a:r>
              <a:rPr lang="zh-CN" altLang="en-US" sz="3600" dirty="0">
                <a:solidFill>
                  <a:schemeClr val="accent2"/>
                </a:solidFill>
                <a:ea typeface="楷体_GB2312" pitchFamily="49" charset="-122"/>
              </a:rPr>
              <a:t>通常，此方法用于对长度不等的关键字构造哈希函数。</a:t>
            </a:r>
            <a:endParaRPr lang="zh-CN" altLang="en-US" sz="3600" dirty="0">
              <a:solidFill>
                <a:schemeClr val="accent2"/>
              </a:solidFill>
              <a:ea typeface="楷体_GB2312" pitchFamily="49" charset="-122"/>
            </a:endParaRPr>
          </a:p>
        </p:txBody>
      </p:sp>
      <p:sp>
        <p:nvSpPr>
          <p:cNvPr id="145418" name="AutoShape 10">
            <a:hlinkClick r:id="rId2" action="ppaction://hlinksldjump"/>
          </p:cNvPr>
          <p:cNvSpPr/>
          <p:nvPr/>
        </p:nvSpPr>
        <p:spPr>
          <a:xfrm>
            <a:off x="8458200" y="6172200"/>
            <a:ext cx="381000" cy="381000"/>
          </a:xfrm>
          <a:prstGeom prst="actionButtonBackPrevious">
            <a:avLst/>
          </a:prstGeom>
          <a:solidFill>
            <a:schemeClr val="bg2"/>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wd">
                                    <p:tmPct val="100000"/>
                                  </p:iterate>
                                  <p:childTnLst>
                                    <p:set>
                                      <p:cBhvr>
                                        <p:cTn id="6" dur="1" fill="hold">
                                          <p:stCondLst>
                                            <p:cond delay="0"/>
                                          </p:stCondLst>
                                        </p:cTn>
                                        <p:tgtEl>
                                          <p:spTgt spid="145411"/>
                                        </p:tgtEl>
                                        <p:attrNameLst>
                                          <p:attrName>style.visibility</p:attrName>
                                        </p:attrNameLst>
                                      </p:cBhvr>
                                      <p:to>
                                        <p:strVal val="visible"/>
                                      </p:to>
                                    </p:set>
                                    <p:animEffect transition="in" filter="wipe(left)">
                                      <p:cBhvr>
                                        <p:cTn id="7" dur="300"/>
                                        <p:tgtEl>
                                          <p:spTgt spid="145411"/>
                                        </p:tgtEl>
                                      </p:cBhvr>
                                    </p:animEffect>
                                  </p:childTnLst>
                                </p:cTn>
                              </p:par>
                            </p:childTnLst>
                          </p:cTn>
                        </p:par>
                        <p:par>
                          <p:cTn id="8" fill="hold">
                            <p:stCondLst>
                              <p:cond delay="1800"/>
                            </p:stCondLst>
                            <p:childTnLst>
                              <p:par>
                                <p:cTn id="9" presetID="17" presetClass="entr" presetSubtype="10" fill="hold" nodeType="afterEffect">
                                  <p:stCondLst>
                                    <p:cond delay="0"/>
                                  </p:stCondLst>
                                  <p:childTnLst>
                                    <p:set>
                                      <p:cBhvr>
                                        <p:cTn id="10" dur="1" fill="hold">
                                          <p:stCondLst>
                                            <p:cond delay="0"/>
                                          </p:stCondLst>
                                        </p:cTn>
                                        <p:tgtEl>
                                          <p:spTgt spid="145412"/>
                                        </p:tgtEl>
                                        <p:attrNameLst>
                                          <p:attrName>style.visibility</p:attrName>
                                        </p:attrNameLst>
                                      </p:cBhvr>
                                      <p:to>
                                        <p:strVal val="visible"/>
                                      </p:to>
                                    </p:set>
                                    <p:anim calcmode="lin" valueType="num">
                                      <p:cBhvr>
                                        <p:cTn id="11" dur="500" fill="hold"/>
                                        <p:tgtEl>
                                          <p:spTgt spid="145412"/>
                                        </p:tgtEl>
                                        <p:attrNameLst>
                                          <p:attrName>ppt_w</p:attrName>
                                        </p:attrNameLst>
                                      </p:cBhvr>
                                      <p:tavLst>
                                        <p:tav tm="0">
                                          <p:val>
                                            <p:fltVal val="0.000000"/>
                                          </p:val>
                                        </p:tav>
                                        <p:tav tm="100000">
                                          <p:val>
                                            <p:strVal val="#ppt_w"/>
                                          </p:val>
                                        </p:tav>
                                      </p:tavLst>
                                    </p:anim>
                                    <p:anim calcmode="lin" valueType="num">
                                      <p:cBhvr>
                                        <p:cTn id="12" dur="500" fill="hold"/>
                                        <p:tgtEl>
                                          <p:spTgt spid="145412"/>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iterate type="wd">
                                    <p:tmPct val="100000"/>
                                  </p:iterate>
                                  <p:childTnLst>
                                    <p:set>
                                      <p:cBhvr>
                                        <p:cTn id="16" dur="1" fill="hold">
                                          <p:stCondLst>
                                            <p:cond delay="0"/>
                                          </p:stCondLst>
                                        </p:cTn>
                                        <p:tgtEl>
                                          <p:spTgt spid="145414"/>
                                        </p:tgtEl>
                                        <p:attrNameLst>
                                          <p:attrName>style.visibility</p:attrName>
                                        </p:attrNameLst>
                                      </p:cBhvr>
                                      <p:to>
                                        <p:strVal val="visible"/>
                                      </p:to>
                                    </p:set>
                                    <p:animEffect transition="in" filter="strips(downRight)">
                                      <p:cBhvr>
                                        <p:cTn id="17" dur="300"/>
                                        <p:tgtEl>
                                          <p:spTgt spid="145414"/>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45415"/>
                                        </p:tgtEl>
                                        <p:attrNameLst>
                                          <p:attrName>style.visibility</p:attrName>
                                        </p:attrNameLst>
                                      </p:cBhvr>
                                      <p:to>
                                        <p:strVal val="visible"/>
                                      </p:to>
                                    </p:set>
                                    <p:animEffect transition="in" filter="strips(downRight)">
                                      <p:cBhvr>
                                        <p:cTn id="22" dur="500"/>
                                        <p:tgtEl>
                                          <p:spTgt spid="145415"/>
                                        </p:tgtEl>
                                      </p:cBhvr>
                                    </p:animEffect>
                                  </p:childTnLst>
                                </p:cTn>
                              </p:par>
                            </p:childTnLst>
                          </p:cTn>
                        </p:par>
                        <p:par>
                          <p:cTn id="23" fill="hold">
                            <p:stCondLst>
                              <p:cond delay="500"/>
                            </p:stCondLst>
                            <p:childTnLst>
                              <p:par>
                                <p:cTn id="24" presetID="2" presetClass="entr" presetSubtype="6" fill="hold" grpId="0" nodeType="afterEffect">
                                  <p:stCondLst>
                                    <p:cond delay="0"/>
                                  </p:stCondLst>
                                  <p:childTnLst>
                                    <p:set>
                                      <p:cBhvr>
                                        <p:cTn id="25" dur="1" fill="hold">
                                          <p:stCondLst>
                                            <p:cond delay="0"/>
                                          </p:stCondLst>
                                        </p:cTn>
                                        <p:tgtEl>
                                          <p:spTgt spid="145418"/>
                                        </p:tgtEl>
                                        <p:attrNameLst>
                                          <p:attrName>style.visibility</p:attrName>
                                        </p:attrNameLst>
                                      </p:cBhvr>
                                      <p:to>
                                        <p:strVal val="visible"/>
                                      </p:to>
                                    </p:set>
                                    <p:anim calcmode="lin" valueType="num">
                                      <p:cBhvr additive="base">
                                        <p:cTn id="26" dur="500" fill="hold"/>
                                        <p:tgtEl>
                                          <p:spTgt spid="145418"/>
                                        </p:tgtEl>
                                        <p:attrNameLst>
                                          <p:attrName>ppt_x</p:attrName>
                                        </p:attrNameLst>
                                      </p:cBhvr>
                                      <p:tavLst>
                                        <p:tav tm="0">
                                          <p:val>
                                            <p:strVal val="1+#ppt_w/2"/>
                                          </p:val>
                                        </p:tav>
                                        <p:tav tm="100000">
                                          <p:val>
                                            <p:strVal val="#ppt_x"/>
                                          </p:val>
                                        </p:tav>
                                      </p:tavLst>
                                    </p:anim>
                                    <p:anim calcmode="lin" valueType="num">
                                      <p:cBhvr additive="base">
                                        <p:cTn id="27" dur="500" fill="hold"/>
                                        <p:tgtEl>
                                          <p:spTgt spid="1454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p:bldP spid="145414" grpId="0"/>
      <p:bldP spid="145415" grpId="0"/>
      <p:bldP spid="145418"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4" name="Text Box 2"/>
          <p:cNvSpPr txBox="1"/>
          <p:nvPr/>
        </p:nvSpPr>
        <p:spPr>
          <a:xfrm>
            <a:off x="298450" y="990600"/>
            <a:ext cx="8540750" cy="46640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50000"/>
              </a:lnSpc>
              <a:spcBef>
                <a:spcPct val="0"/>
              </a:spcBef>
              <a:buNone/>
            </a:pPr>
            <a:r>
              <a:rPr lang="en-US" altLang="zh-CN" sz="4000" dirty="0">
                <a:ea typeface="楷体_GB2312" pitchFamily="49" charset="-122"/>
              </a:rPr>
              <a:t>       </a:t>
            </a:r>
            <a:r>
              <a:rPr lang="zh-CN" altLang="en-US" sz="4000" dirty="0">
                <a:solidFill>
                  <a:srgbClr val="A50021"/>
                </a:solidFill>
                <a:ea typeface="楷体_GB2312" pitchFamily="49" charset="-122"/>
              </a:rPr>
              <a:t>实际造表时，</a:t>
            </a:r>
            <a:r>
              <a:rPr lang="zh-CN" altLang="en-US" sz="4000" b="1" dirty="0">
                <a:solidFill>
                  <a:schemeClr val="accent2"/>
                </a:solidFill>
                <a:ea typeface="楷体_GB2312" pitchFamily="49" charset="-122"/>
              </a:rPr>
              <a:t>采用何种</a:t>
            </a:r>
            <a:r>
              <a:rPr lang="zh-CN" altLang="en-US" sz="4000" dirty="0">
                <a:solidFill>
                  <a:srgbClr val="A50021"/>
                </a:solidFill>
                <a:ea typeface="楷体_GB2312" pitchFamily="49" charset="-122"/>
              </a:rPr>
              <a:t>构造哈希函数的</a:t>
            </a:r>
            <a:r>
              <a:rPr lang="zh-CN" altLang="en-US" sz="4000" b="1" dirty="0">
                <a:solidFill>
                  <a:schemeClr val="accent2"/>
                </a:solidFill>
                <a:ea typeface="楷体_GB2312" pitchFamily="49" charset="-122"/>
              </a:rPr>
              <a:t>方法</a:t>
            </a:r>
            <a:r>
              <a:rPr lang="zh-CN" altLang="en-US" sz="4000" dirty="0">
                <a:solidFill>
                  <a:srgbClr val="A50021"/>
                </a:solidFill>
                <a:ea typeface="楷体_GB2312" pitchFamily="49" charset="-122"/>
              </a:rPr>
              <a:t>取决于建表的关键字集合的情况</a:t>
            </a:r>
            <a:r>
              <a:rPr lang="en-US" altLang="zh-CN" sz="4000" dirty="0">
                <a:solidFill>
                  <a:srgbClr val="A50021"/>
                </a:solidFill>
                <a:ea typeface="楷体_GB2312" pitchFamily="49" charset="-122"/>
              </a:rPr>
              <a:t>(</a:t>
            </a:r>
            <a:r>
              <a:rPr lang="zh-CN" altLang="en-US" sz="4000" dirty="0">
                <a:solidFill>
                  <a:srgbClr val="A50021"/>
                </a:solidFill>
                <a:ea typeface="楷体_GB2312" pitchFamily="49" charset="-122"/>
              </a:rPr>
              <a:t>包括关键字的范围和形态</a:t>
            </a:r>
            <a:r>
              <a:rPr lang="en-US" altLang="zh-CN" sz="4000" dirty="0">
                <a:solidFill>
                  <a:srgbClr val="A50021"/>
                </a:solidFill>
                <a:ea typeface="楷体_GB2312" pitchFamily="49" charset="-122"/>
              </a:rPr>
              <a:t>)</a:t>
            </a:r>
            <a:r>
              <a:rPr lang="zh-CN" altLang="en-US" sz="4000" dirty="0">
                <a:solidFill>
                  <a:srgbClr val="A50021"/>
                </a:solidFill>
                <a:ea typeface="楷体_GB2312" pitchFamily="49" charset="-122"/>
              </a:rPr>
              <a:t>，总</a:t>
            </a:r>
            <a:r>
              <a:rPr lang="zh-CN" altLang="en-US" sz="4000" b="1" dirty="0">
                <a:solidFill>
                  <a:schemeClr val="accent2"/>
                </a:solidFill>
                <a:ea typeface="楷体_GB2312" pitchFamily="49" charset="-122"/>
              </a:rPr>
              <a:t>的原则是使产生冲突的可能性降到尽可能地小</a:t>
            </a:r>
            <a:r>
              <a:rPr lang="zh-CN" altLang="en-US" sz="4000" b="1" dirty="0">
                <a:solidFill>
                  <a:srgbClr val="A50021"/>
                </a:solidFill>
                <a:ea typeface="楷体_GB2312" pitchFamily="49" charset="-122"/>
              </a:rPr>
              <a:t>。</a:t>
            </a:r>
            <a:endParaRPr lang="zh-CN" altLang="en-US" sz="4000" dirty="0"/>
          </a:p>
        </p:txBody>
      </p:sp>
      <p:sp>
        <p:nvSpPr>
          <p:cNvPr id="146438" name="AutoShape 6">
            <a:hlinkClick r:id="" action="ppaction://hlinkshowjump?jump=lastslideviewed"/>
          </p:cNvPr>
          <p:cNvSpPr/>
          <p:nvPr/>
        </p:nvSpPr>
        <p:spPr>
          <a:xfrm>
            <a:off x="8077200" y="6019800"/>
            <a:ext cx="381000" cy="381000"/>
          </a:xfrm>
          <a:prstGeom prst="actionButtonReturn">
            <a:avLst/>
          </a:prstGeom>
          <a:solidFill>
            <a:schemeClr val="bg2"/>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iterate type="wd">
                                    <p:tmPct val="100000"/>
                                  </p:iterate>
                                  <p:childTnLst>
                                    <p:set>
                                      <p:cBhvr>
                                        <p:cTn id="6" dur="1" fill="hold">
                                          <p:stCondLst>
                                            <p:cond delay="0"/>
                                          </p:stCondLst>
                                        </p:cTn>
                                        <p:tgtEl>
                                          <p:spTgt spid="146434"/>
                                        </p:tgtEl>
                                        <p:attrNameLst>
                                          <p:attrName>style.visibility</p:attrName>
                                        </p:attrNameLst>
                                      </p:cBhvr>
                                      <p:to>
                                        <p:strVal val="visible"/>
                                      </p:to>
                                    </p:set>
                                    <p:animEffect transition="in" filter="strips(downRight)">
                                      <p:cBhvr>
                                        <p:cTn id="7" dur="300"/>
                                        <p:tgtEl>
                                          <p:spTgt spid="146434"/>
                                        </p:tgtEl>
                                      </p:cBhvr>
                                    </p:animEffect>
                                  </p:childTnLst>
                                </p:cTn>
                              </p:par>
                            </p:childTnLst>
                          </p:cTn>
                        </p:par>
                        <p:par>
                          <p:cTn id="8" fill="hold">
                            <p:stCondLst>
                              <p:cond delay="22800"/>
                            </p:stCondLst>
                            <p:childTnLst>
                              <p:par>
                                <p:cTn id="9" presetID="2" presetClass="entr" presetSubtype="6" fill="hold" grpId="0" nodeType="afterEffect">
                                  <p:stCondLst>
                                    <p:cond delay="0"/>
                                  </p:stCondLst>
                                  <p:childTnLst>
                                    <p:set>
                                      <p:cBhvr>
                                        <p:cTn id="10" dur="1" fill="hold">
                                          <p:stCondLst>
                                            <p:cond delay="0"/>
                                          </p:stCondLst>
                                        </p:cTn>
                                        <p:tgtEl>
                                          <p:spTgt spid="146438"/>
                                        </p:tgtEl>
                                        <p:attrNameLst>
                                          <p:attrName>style.visibility</p:attrName>
                                        </p:attrNameLst>
                                      </p:cBhvr>
                                      <p:to>
                                        <p:strVal val="visible"/>
                                      </p:to>
                                    </p:set>
                                    <p:anim calcmode="lin" valueType="num">
                                      <p:cBhvr additive="base">
                                        <p:cTn id="11" dur="500" fill="hold"/>
                                        <p:tgtEl>
                                          <p:spTgt spid="146438"/>
                                        </p:tgtEl>
                                        <p:attrNameLst>
                                          <p:attrName>ppt_x</p:attrName>
                                        </p:attrNameLst>
                                      </p:cBhvr>
                                      <p:tavLst>
                                        <p:tav tm="0">
                                          <p:val>
                                            <p:strVal val="1+#ppt_w/2"/>
                                          </p:val>
                                        </p:tav>
                                        <p:tav tm="100000">
                                          <p:val>
                                            <p:strVal val="#ppt_x"/>
                                          </p:val>
                                        </p:tav>
                                      </p:tavLst>
                                    </p:anim>
                                    <p:anim calcmode="lin" valueType="num">
                                      <p:cBhvr additive="base">
                                        <p:cTn id="12" dur="500" fill="hold"/>
                                        <p:tgtEl>
                                          <p:spTgt spid="1464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4" grpId="0"/>
      <p:bldP spid="146438"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8771" name="Rectangle 3"/>
          <p:cNvSpPr>
            <a:spLocks noGrp="1"/>
          </p:cNvSpPr>
          <p:nvPr>
            <p:ph idx="1"/>
          </p:nvPr>
        </p:nvSpPr>
        <p:spPr>
          <a:xfrm>
            <a:off x="323850" y="188913"/>
            <a:ext cx="8820150" cy="1727200"/>
          </a:xfrm>
          <a:ln/>
        </p:spPr>
        <p:txBody>
          <a:bodyPr vert="horz" wrap="square" lIns="91440" tIns="45720" rIns="91440" bIns="45720" anchor="t"/>
          <a:p>
            <a:pPr eaLnBrk="1" hangingPunct="1">
              <a:lnSpc>
                <a:spcPct val="90000"/>
              </a:lnSpc>
            </a:pPr>
            <a:r>
              <a:rPr lang="zh-CN" altLang="en-US" b="1" dirty="0">
                <a:solidFill>
                  <a:srgbClr val="A50021"/>
                </a:solidFill>
              </a:rPr>
              <a:t>例如</a:t>
            </a:r>
            <a:r>
              <a:rPr lang="en-US" altLang="zh-CN" b="1" dirty="0">
                <a:solidFill>
                  <a:srgbClr val="A50021"/>
                </a:solidFill>
              </a:rPr>
              <a:t>:</a:t>
            </a:r>
            <a:r>
              <a:rPr lang="en-US" altLang="zh-CN" dirty="0">
                <a:solidFill>
                  <a:srgbClr val="A50021"/>
                </a:solidFill>
              </a:rPr>
              <a:t>  </a:t>
            </a:r>
            <a:r>
              <a:rPr lang="zh-CN" altLang="en-US" dirty="0">
                <a:solidFill>
                  <a:srgbClr val="A50021"/>
                </a:solidFill>
              </a:rPr>
              <a:t>关键字集合 </a:t>
            </a:r>
            <a:endParaRPr lang="zh-CN" altLang="en-US" dirty="0">
              <a:solidFill>
                <a:srgbClr val="A50021"/>
              </a:solidFill>
            </a:endParaRPr>
          </a:p>
          <a:p>
            <a:pPr eaLnBrk="1" hangingPunct="1">
              <a:lnSpc>
                <a:spcPct val="90000"/>
              </a:lnSpc>
            </a:pPr>
            <a:r>
              <a:rPr lang="zh-CN" altLang="en-US" dirty="0">
                <a:solidFill>
                  <a:srgbClr val="A50021"/>
                </a:solidFill>
              </a:rPr>
              <a:t>    </a:t>
            </a:r>
            <a:r>
              <a:rPr lang="en-US" altLang="zh-CN" dirty="0">
                <a:solidFill>
                  <a:srgbClr val="A50021"/>
                </a:solidFill>
              </a:rPr>
              <a:t>{ 19, 01, 23, 14, 55, 68, 11, 82, 36 }, </a:t>
            </a:r>
            <a:r>
              <a:rPr lang="zh-CN" altLang="en-US" dirty="0">
                <a:solidFill>
                  <a:srgbClr val="A50021"/>
                </a:solidFill>
              </a:rPr>
              <a:t>表长</a:t>
            </a:r>
            <a:r>
              <a:rPr lang="en-US" altLang="zh-CN" dirty="0">
                <a:solidFill>
                  <a:srgbClr val="A50021"/>
                </a:solidFill>
              </a:rPr>
              <a:t>=11</a:t>
            </a:r>
            <a:r>
              <a:rPr lang="en-US" altLang="zh-CN" dirty="0"/>
              <a:t> </a:t>
            </a:r>
            <a:endParaRPr lang="en-US" altLang="zh-CN" dirty="0"/>
          </a:p>
          <a:p>
            <a:pPr eaLnBrk="1" hangingPunct="1">
              <a:lnSpc>
                <a:spcPct val="90000"/>
              </a:lnSpc>
            </a:pPr>
            <a:r>
              <a:rPr lang="zh-CN" altLang="en-US" dirty="0">
                <a:solidFill>
                  <a:srgbClr val="A50021"/>
                </a:solidFill>
              </a:rPr>
              <a:t>用除留余数法，构造</a:t>
            </a:r>
            <a:r>
              <a:rPr lang="en-US" altLang="zh-CN" dirty="0">
                <a:solidFill>
                  <a:srgbClr val="A50021"/>
                </a:solidFill>
              </a:rPr>
              <a:t>Hash</a:t>
            </a:r>
            <a:r>
              <a:rPr lang="zh-CN" altLang="en-US" dirty="0">
                <a:solidFill>
                  <a:srgbClr val="A50021"/>
                </a:solidFill>
              </a:rPr>
              <a:t>函数。</a:t>
            </a:r>
            <a:endParaRPr lang="zh-CN" altLang="en-US" dirty="0">
              <a:solidFill>
                <a:srgbClr val="A50021"/>
              </a:solidFill>
            </a:endParaRPr>
          </a:p>
        </p:txBody>
      </p:sp>
      <p:sp>
        <p:nvSpPr>
          <p:cNvPr id="288772" name="Rectangle 4"/>
          <p:cNvSpPr/>
          <p:nvPr/>
        </p:nvSpPr>
        <p:spPr>
          <a:xfrm>
            <a:off x="1692275" y="1938338"/>
            <a:ext cx="6116638"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800" b="1" dirty="0">
                <a:solidFill>
                  <a:srgbClr val="A50021"/>
                </a:solidFill>
              </a:rPr>
              <a:t>可设</a:t>
            </a:r>
            <a:r>
              <a:rPr lang="en-US" altLang="zh-CN" sz="2800" b="1" dirty="0">
                <a:solidFill>
                  <a:srgbClr val="A50021"/>
                </a:solidFill>
              </a:rPr>
              <a:t>Hash</a:t>
            </a:r>
            <a:r>
              <a:rPr lang="zh-CN" altLang="en-US" sz="2800" b="1" dirty="0">
                <a:solidFill>
                  <a:srgbClr val="A50021"/>
                </a:solidFill>
              </a:rPr>
              <a:t>函数：</a:t>
            </a:r>
            <a:r>
              <a:rPr lang="en-US" altLang="zh-CN" sz="2800" b="1" dirty="0">
                <a:solidFill>
                  <a:srgbClr val="A50021"/>
                </a:solidFill>
              </a:rPr>
              <a:t>H(key) = key MOD 11</a:t>
            </a:r>
            <a:endParaRPr lang="en-US" altLang="zh-CN" sz="2800" b="1" dirty="0">
              <a:solidFill>
                <a:srgbClr val="A50021"/>
              </a:solidFill>
            </a:endParaRPr>
          </a:p>
        </p:txBody>
      </p:sp>
      <p:graphicFrame>
        <p:nvGraphicFramePr>
          <p:cNvPr id="288867" name="Group 99"/>
          <p:cNvGraphicFramePr>
            <a:graphicFrameLocks noGrp="1"/>
          </p:cNvGraphicFramePr>
          <p:nvPr/>
        </p:nvGraphicFramePr>
        <p:xfrm>
          <a:off x="1187450" y="2997200"/>
          <a:ext cx="7343775" cy="1511300"/>
        </p:xfrm>
        <a:graphic>
          <a:graphicData uri="http://schemas.openxmlformats.org/drawingml/2006/table">
            <a:tbl>
              <a:tblPr/>
              <a:tblGrid>
                <a:gridCol w="815975"/>
                <a:gridCol w="815975"/>
                <a:gridCol w="815975"/>
                <a:gridCol w="815975"/>
                <a:gridCol w="815975"/>
                <a:gridCol w="815975"/>
                <a:gridCol w="815975"/>
                <a:gridCol w="815975"/>
                <a:gridCol w="815975"/>
              </a:tblGrid>
              <a:tr h="76200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smtClean="0">
                          <a:ln>
                            <a:noFill/>
                          </a:ln>
                          <a:solidFill>
                            <a:srgbClr val="3333FF"/>
                          </a:solidFill>
                          <a:effectLst/>
                          <a:latin typeface="Times New Roman" panose="02020603050405020304" pitchFamily="18" charset="0"/>
                          <a:ea typeface="宋体" panose="02010600030101010101" pitchFamily="2" charset="-122"/>
                        </a:rPr>
                        <a:t>19</a:t>
                      </a:r>
                      <a:endParaRPr kumimoji="1" lang="en-US" altLang="zh-CN" sz="2800" b="0" i="0" u="none" strike="noStrike" cap="none" normalizeH="0" baseline="0" smtClean="0">
                        <a:ln>
                          <a:noFill/>
                        </a:ln>
                        <a:solidFill>
                          <a:srgbClr val="3333FF"/>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smtClean="0">
                          <a:ln>
                            <a:noFill/>
                          </a:ln>
                          <a:solidFill>
                            <a:srgbClr val="3333FF"/>
                          </a:solidFill>
                          <a:effectLst/>
                          <a:latin typeface="Times New Roman" panose="02020603050405020304" pitchFamily="18" charset="0"/>
                          <a:ea typeface="宋体" panose="02010600030101010101" pitchFamily="2" charset="-122"/>
                        </a:rPr>
                        <a:t>01</a:t>
                      </a:r>
                      <a:endParaRPr kumimoji="1" lang="en-US" altLang="zh-CN" sz="2800" b="0" i="0" u="none" strike="noStrike" cap="none" normalizeH="0" baseline="0" smtClean="0">
                        <a:ln>
                          <a:noFill/>
                        </a:ln>
                        <a:solidFill>
                          <a:srgbClr val="3333FF"/>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smtClean="0">
                          <a:ln>
                            <a:noFill/>
                          </a:ln>
                          <a:solidFill>
                            <a:srgbClr val="3333FF"/>
                          </a:solidFill>
                          <a:effectLst/>
                          <a:latin typeface="Times New Roman" panose="02020603050405020304" pitchFamily="18" charset="0"/>
                          <a:ea typeface="宋体" panose="02010600030101010101" pitchFamily="2" charset="-122"/>
                        </a:rPr>
                        <a:t>23</a:t>
                      </a:r>
                      <a:endParaRPr kumimoji="1" lang="en-US" altLang="zh-CN" sz="2800" b="0" i="0" u="none" strike="noStrike" cap="none" normalizeH="0" baseline="0" smtClean="0">
                        <a:ln>
                          <a:noFill/>
                        </a:ln>
                        <a:solidFill>
                          <a:srgbClr val="3333FF"/>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smtClean="0">
                          <a:ln>
                            <a:noFill/>
                          </a:ln>
                          <a:solidFill>
                            <a:srgbClr val="3333FF"/>
                          </a:solidFill>
                          <a:effectLst/>
                          <a:latin typeface="Times New Roman" panose="02020603050405020304" pitchFamily="18" charset="0"/>
                          <a:ea typeface="宋体" panose="02010600030101010101" pitchFamily="2" charset="-122"/>
                        </a:rPr>
                        <a:t>14</a:t>
                      </a:r>
                      <a:endParaRPr kumimoji="1" lang="en-US" altLang="zh-CN" sz="2800" b="0" i="0" u="none" strike="noStrike" cap="none" normalizeH="0" baseline="0" smtClean="0">
                        <a:ln>
                          <a:noFill/>
                        </a:ln>
                        <a:solidFill>
                          <a:srgbClr val="3333FF"/>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smtClean="0">
                          <a:ln>
                            <a:noFill/>
                          </a:ln>
                          <a:solidFill>
                            <a:srgbClr val="3333FF"/>
                          </a:solidFill>
                          <a:effectLst/>
                          <a:latin typeface="Times New Roman" panose="02020603050405020304" pitchFamily="18" charset="0"/>
                          <a:ea typeface="宋体" panose="02010600030101010101" pitchFamily="2" charset="-122"/>
                        </a:rPr>
                        <a:t>55</a:t>
                      </a:r>
                      <a:endParaRPr kumimoji="1" lang="en-US" altLang="zh-CN" sz="2800" b="0" i="0" u="none" strike="noStrike" cap="none" normalizeH="0" baseline="0" smtClean="0">
                        <a:ln>
                          <a:noFill/>
                        </a:ln>
                        <a:solidFill>
                          <a:srgbClr val="3333FF"/>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smtClean="0">
                          <a:ln>
                            <a:noFill/>
                          </a:ln>
                          <a:solidFill>
                            <a:srgbClr val="3333FF"/>
                          </a:solidFill>
                          <a:effectLst/>
                          <a:latin typeface="Times New Roman" panose="02020603050405020304" pitchFamily="18" charset="0"/>
                          <a:ea typeface="宋体" panose="02010600030101010101" pitchFamily="2" charset="-122"/>
                        </a:rPr>
                        <a:t>68</a:t>
                      </a:r>
                      <a:endParaRPr kumimoji="1" lang="en-US" altLang="zh-CN" sz="2800" b="0" i="0" u="none" strike="noStrike" cap="none" normalizeH="0" baseline="0" smtClean="0">
                        <a:ln>
                          <a:noFill/>
                        </a:ln>
                        <a:solidFill>
                          <a:srgbClr val="3333FF"/>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smtClean="0">
                          <a:ln>
                            <a:noFill/>
                          </a:ln>
                          <a:solidFill>
                            <a:srgbClr val="3333FF"/>
                          </a:solidFill>
                          <a:effectLst/>
                          <a:latin typeface="Times New Roman" panose="02020603050405020304" pitchFamily="18" charset="0"/>
                          <a:ea typeface="宋体" panose="02010600030101010101" pitchFamily="2" charset="-122"/>
                        </a:rPr>
                        <a:t>11</a:t>
                      </a:r>
                      <a:endParaRPr kumimoji="1" lang="en-US" altLang="zh-CN" sz="2800" b="0" i="0" u="none" strike="noStrike" cap="none" normalizeH="0" baseline="0" smtClean="0">
                        <a:ln>
                          <a:noFill/>
                        </a:ln>
                        <a:solidFill>
                          <a:srgbClr val="3333FF"/>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smtClean="0">
                          <a:ln>
                            <a:noFill/>
                          </a:ln>
                          <a:solidFill>
                            <a:srgbClr val="3333FF"/>
                          </a:solidFill>
                          <a:effectLst/>
                          <a:latin typeface="Times New Roman" panose="02020603050405020304" pitchFamily="18" charset="0"/>
                          <a:ea typeface="宋体" panose="02010600030101010101" pitchFamily="2" charset="-122"/>
                        </a:rPr>
                        <a:t>82</a:t>
                      </a:r>
                      <a:endParaRPr kumimoji="1" lang="en-US" altLang="zh-CN" sz="2800" b="0" i="0" u="none" strike="noStrike" cap="none" normalizeH="0" baseline="0" smtClean="0">
                        <a:ln>
                          <a:noFill/>
                        </a:ln>
                        <a:solidFill>
                          <a:srgbClr val="3333FF"/>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smtClean="0">
                          <a:ln>
                            <a:noFill/>
                          </a:ln>
                          <a:solidFill>
                            <a:srgbClr val="3333FF"/>
                          </a:solidFill>
                          <a:effectLst/>
                          <a:latin typeface="Times New Roman" panose="02020603050405020304" pitchFamily="18" charset="0"/>
                          <a:ea typeface="宋体" panose="02010600030101010101" pitchFamily="2" charset="-122"/>
                        </a:rPr>
                        <a:t>36</a:t>
                      </a:r>
                      <a:endParaRPr kumimoji="1" lang="en-US" altLang="zh-CN" sz="2800" b="0" i="0" u="none" strike="noStrike" cap="none" normalizeH="0" baseline="0" smtClean="0">
                        <a:ln>
                          <a:noFill/>
                        </a:ln>
                        <a:solidFill>
                          <a:srgbClr val="3333FF"/>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930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smtClean="0">
                          <a:ln>
                            <a:noFill/>
                          </a:ln>
                          <a:solidFill>
                            <a:srgbClr val="FF00FF"/>
                          </a:solidFill>
                          <a:effectLst/>
                          <a:latin typeface="Times New Roman" panose="02020603050405020304" pitchFamily="18" charset="0"/>
                          <a:ea typeface="宋体" panose="02010600030101010101" pitchFamily="2" charset="-122"/>
                        </a:rPr>
                        <a:t>1</a:t>
                      </a:r>
                      <a:endParaRPr kumimoji="1" lang="en-US" altLang="zh-CN" sz="2800" b="0" i="0" u="none" strike="noStrike" cap="none" normalizeH="0" baseline="0" smtClean="0">
                        <a:ln>
                          <a:noFill/>
                        </a:ln>
                        <a:solidFill>
                          <a:srgbClr val="FF00FF"/>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smtClean="0">
                          <a:ln>
                            <a:noFill/>
                          </a:ln>
                          <a:solidFill>
                            <a:srgbClr val="FF00FF"/>
                          </a:solidFill>
                          <a:effectLst/>
                          <a:latin typeface="Times New Roman" panose="02020603050405020304" pitchFamily="18" charset="0"/>
                          <a:ea typeface="宋体" panose="02010600030101010101" pitchFamily="2" charset="-122"/>
                        </a:rPr>
                        <a:t>1</a:t>
                      </a:r>
                      <a:endParaRPr kumimoji="1" lang="en-US" altLang="zh-CN" sz="2800" b="0" i="0" u="none" strike="noStrike" cap="none" normalizeH="0" baseline="0" smtClean="0">
                        <a:ln>
                          <a:noFill/>
                        </a:ln>
                        <a:solidFill>
                          <a:srgbClr val="FF00FF"/>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smtClean="0">
                          <a:ln>
                            <a:noFill/>
                          </a:ln>
                          <a:solidFill>
                            <a:srgbClr val="A50021"/>
                          </a:solidFill>
                          <a:effectLst/>
                          <a:latin typeface="Times New Roman" panose="02020603050405020304" pitchFamily="18" charset="0"/>
                          <a:ea typeface="宋体" panose="02010600030101010101" pitchFamily="2" charset="-122"/>
                        </a:rPr>
                        <a:t>3</a:t>
                      </a:r>
                      <a:endParaRPr kumimoji="1" lang="en-US" altLang="zh-CN" sz="2800" b="0" i="0" u="none" strike="noStrike" cap="none" normalizeH="0" baseline="0" smtClean="0">
                        <a:ln>
                          <a:noFill/>
                        </a:ln>
                        <a:solidFill>
                          <a:srgbClr val="A5002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0</a:t>
                      </a:r>
                      <a:endParaRPr kumimoji="1" lang="en-US" altLang="zh-CN" sz="28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0</a:t>
                      </a:r>
                      <a:endParaRPr kumimoji="1" lang="en-US" altLang="zh-CN" sz="28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smtClean="0">
                          <a:ln>
                            <a:noFill/>
                          </a:ln>
                          <a:solidFill>
                            <a:srgbClr val="A50021"/>
                          </a:solidFill>
                          <a:effectLst/>
                          <a:latin typeface="Times New Roman" panose="02020603050405020304" pitchFamily="18" charset="0"/>
                          <a:ea typeface="宋体" panose="02010600030101010101" pitchFamily="2" charset="-122"/>
                        </a:rPr>
                        <a:t>3</a:t>
                      </a:r>
                      <a:endParaRPr kumimoji="1" lang="en-US" altLang="zh-CN" sz="2800" b="0" i="0" u="none" strike="noStrike" cap="none" normalizeH="0" baseline="0" smtClean="0">
                        <a:ln>
                          <a:noFill/>
                        </a:ln>
                        <a:solidFill>
                          <a:srgbClr val="A5002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88868" name="Rectangle 100"/>
          <p:cNvSpPr/>
          <p:nvPr/>
        </p:nvSpPr>
        <p:spPr>
          <a:xfrm>
            <a:off x="250825" y="3213100"/>
            <a:ext cx="6413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solidFill>
                  <a:schemeClr val="tx2"/>
                </a:solidFill>
              </a:rPr>
              <a:t>key</a:t>
            </a:r>
            <a:endParaRPr lang="en-US" altLang="zh-CN" sz="2400" b="1" dirty="0">
              <a:solidFill>
                <a:schemeClr val="tx2"/>
              </a:solidFill>
            </a:endParaRPr>
          </a:p>
        </p:txBody>
      </p:sp>
      <p:sp>
        <p:nvSpPr>
          <p:cNvPr id="288869" name="Rectangle 101"/>
          <p:cNvSpPr/>
          <p:nvPr/>
        </p:nvSpPr>
        <p:spPr>
          <a:xfrm>
            <a:off x="0" y="3933825"/>
            <a:ext cx="1081088"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solidFill>
                  <a:schemeClr val="tx2"/>
                </a:solidFill>
              </a:rPr>
              <a:t>H(key)</a:t>
            </a:r>
            <a:endParaRPr lang="en-US" altLang="zh-CN" sz="2400" b="1" dirty="0">
              <a:solidFill>
                <a:schemeClr val="tx2"/>
              </a:solidFill>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88771">
                                            <p:txEl>
                                              <p:charRg st="0" end="12"/>
                                            </p:txEl>
                                          </p:spTgt>
                                        </p:tgtEl>
                                        <p:attrNameLst>
                                          <p:attrName>style.visibility</p:attrName>
                                        </p:attrNameLst>
                                      </p:cBhvr>
                                      <p:to>
                                        <p:strVal val="visible"/>
                                      </p:to>
                                    </p:set>
                                    <p:animEffect transition="in" filter="wipe(down)">
                                      <p:cBhvr>
                                        <p:cTn id="7" dur="500"/>
                                        <p:tgtEl>
                                          <p:spTgt spid="288771">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88771">
                                            <p:txEl>
                                              <p:charRg st="12" end="63"/>
                                            </p:txEl>
                                          </p:spTgt>
                                        </p:tgtEl>
                                        <p:attrNameLst>
                                          <p:attrName>style.visibility</p:attrName>
                                        </p:attrNameLst>
                                      </p:cBhvr>
                                      <p:to>
                                        <p:strVal val="visible"/>
                                      </p:to>
                                    </p:set>
                                    <p:animEffect transition="in" filter="wipe(down)">
                                      <p:cBhvr>
                                        <p:cTn id="12" dur="500"/>
                                        <p:tgtEl>
                                          <p:spTgt spid="288771">
                                            <p:txEl>
                                              <p:charRg st="12" end="6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88771">
                                            <p:txEl>
                                              <p:charRg st="63" end="80"/>
                                            </p:txEl>
                                          </p:spTgt>
                                        </p:tgtEl>
                                        <p:attrNameLst>
                                          <p:attrName>style.visibility</p:attrName>
                                        </p:attrNameLst>
                                      </p:cBhvr>
                                      <p:to>
                                        <p:strVal val="visible"/>
                                      </p:to>
                                    </p:set>
                                    <p:animEffect transition="in" filter="wipe(down)">
                                      <p:cBhvr>
                                        <p:cTn id="17" dur="500"/>
                                        <p:tgtEl>
                                          <p:spTgt spid="288771">
                                            <p:txEl>
                                              <p:charRg st="63" end="8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88772"/>
                                        </p:tgtEl>
                                        <p:attrNameLst>
                                          <p:attrName>style.visibility</p:attrName>
                                        </p:attrNameLst>
                                      </p:cBhvr>
                                      <p:to>
                                        <p:strVal val="visible"/>
                                      </p:to>
                                    </p:set>
                                    <p:animEffect transition="in" filter="wipe(down)">
                                      <p:cBhvr>
                                        <p:cTn id="22" dur="500"/>
                                        <p:tgtEl>
                                          <p:spTgt spid="28877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88868"/>
                                        </p:tgtEl>
                                        <p:attrNameLst>
                                          <p:attrName>style.visibility</p:attrName>
                                        </p:attrNameLst>
                                      </p:cBhvr>
                                      <p:to>
                                        <p:strVal val="visible"/>
                                      </p:to>
                                    </p:set>
                                    <p:animEffect transition="in" filter="wipe(down)">
                                      <p:cBhvr>
                                        <p:cTn id="27" dur="500"/>
                                        <p:tgtEl>
                                          <p:spTgt spid="288868"/>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288869"/>
                                        </p:tgtEl>
                                        <p:attrNameLst>
                                          <p:attrName>style.visibility</p:attrName>
                                        </p:attrNameLst>
                                      </p:cBhvr>
                                      <p:to>
                                        <p:strVal val="visible"/>
                                      </p:to>
                                    </p:set>
                                    <p:animEffect transition="in" filter="wipe(down)">
                                      <p:cBhvr>
                                        <p:cTn id="30" dur="500"/>
                                        <p:tgtEl>
                                          <p:spTgt spid="28886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88867"/>
                                        </p:tgtEl>
                                        <p:attrNameLst>
                                          <p:attrName>style.visibility</p:attrName>
                                        </p:attrNameLst>
                                      </p:cBhvr>
                                      <p:to>
                                        <p:strVal val="visible"/>
                                      </p:to>
                                    </p:set>
                                    <p:animEffect transition="in" filter="wipe(down)">
                                      <p:cBhvr>
                                        <p:cTn id="35" dur="500"/>
                                        <p:tgtEl>
                                          <p:spTgt spid="288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1" grpId="0" build="p"/>
      <p:bldP spid="288772" grpId="0"/>
      <p:bldP spid="288868" grpId="0"/>
      <p:bldP spid="288869"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7" name="Text Box 3"/>
          <p:cNvSpPr txBox="1"/>
          <p:nvPr/>
        </p:nvSpPr>
        <p:spPr>
          <a:xfrm>
            <a:off x="-141287" y="566738"/>
            <a:ext cx="5830887" cy="701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914400" lvl="2" indent="0" eaLnBrk="1" hangingPunct="1">
              <a:spcBef>
                <a:spcPct val="0"/>
              </a:spcBef>
              <a:buNone/>
            </a:pPr>
            <a:r>
              <a:rPr lang="zh-CN" altLang="en-US" sz="4000" dirty="0">
                <a:solidFill>
                  <a:srgbClr val="FF00FF"/>
                </a:solidFill>
                <a:ea typeface="楷体_GB2312" pitchFamily="49" charset="-122"/>
              </a:rPr>
              <a:t>三、</a:t>
            </a:r>
            <a:r>
              <a:rPr lang="zh-CN" altLang="en-US" sz="4000" b="1" dirty="0">
                <a:solidFill>
                  <a:srgbClr val="FF00FF"/>
                </a:solidFill>
                <a:ea typeface="楷体_GB2312" pitchFamily="49" charset="-122"/>
              </a:rPr>
              <a:t>处理冲突的方法</a:t>
            </a:r>
            <a:r>
              <a:rPr lang="zh-CN" altLang="en-US" sz="4000" dirty="0">
                <a:ea typeface="楷体_GB2312" pitchFamily="49" charset="-122"/>
              </a:rPr>
              <a:t> </a:t>
            </a:r>
            <a:endParaRPr lang="zh-CN" altLang="en-US" dirty="0">
              <a:solidFill>
                <a:srgbClr val="0000FF"/>
              </a:solidFill>
              <a:ea typeface="楷体_GB2312" pitchFamily="49" charset="-122"/>
            </a:endParaRPr>
          </a:p>
        </p:txBody>
      </p:sp>
      <p:sp>
        <p:nvSpPr>
          <p:cNvPr id="154628" name="Text Box 4"/>
          <p:cNvSpPr txBox="1"/>
          <p:nvPr/>
        </p:nvSpPr>
        <p:spPr>
          <a:xfrm>
            <a:off x="457200" y="1333500"/>
            <a:ext cx="8794750" cy="17145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40000"/>
              </a:lnSpc>
              <a:spcBef>
                <a:spcPct val="0"/>
              </a:spcBef>
              <a:buNone/>
            </a:pPr>
            <a:r>
              <a:rPr lang="en-US" altLang="zh-CN" sz="4000" dirty="0">
                <a:solidFill>
                  <a:srgbClr val="A50021"/>
                </a:solidFill>
                <a:ea typeface="楷体_GB2312" pitchFamily="49" charset="-122"/>
              </a:rPr>
              <a:t>     “</a:t>
            </a:r>
            <a:r>
              <a:rPr lang="zh-CN" altLang="en-US" sz="4000" b="1" dirty="0">
                <a:solidFill>
                  <a:srgbClr val="A50021"/>
                </a:solidFill>
                <a:ea typeface="楷体_GB2312" pitchFamily="49" charset="-122"/>
              </a:rPr>
              <a:t>处理冲突</a:t>
            </a:r>
            <a:r>
              <a:rPr lang="zh-CN" altLang="en-US" sz="4000" dirty="0">
                <a:solidFill>
                  <a:srgbClr val="A50021"/>
                </a:solidFill>
                <a:ea typeface="楷体_GB2312" pitchFamily="49" charset="-122"/>
              </a:rPr>
              <a:t>” 的实际含义是：</a:t>
            </a:r>
            <a:endParaRPr lang="zh-CN" altLang="en-US" sz="4000" dirty="0">
              <a:solidFill>
                <a:srgbClr val="A50021"/>
              </a:solidFill>
              <a:ea typeface="楷体_GB2312" pitchFamily="49" charset="-122"/>
            </a:endParaRPr>
          </a:p>
          <a:p>
            <a:pPr marL="0" lvl="0" indent="0" eaLnBrk="1" hangingPunct="1">
              <a:lnSpc>
                <a:spcPct val="140000"/>
              </a:lnSpc>
              <a:spcBef>
                <a:spcPct val="0"/>
              </a:spcBef>
              <a:buNone/>
            </a:pPr>
            <a:r>
              <a:rPr lang="zh-CN" altLang="en-US" sz="3600" dirty="0">
                <a:solidFill>
                  <a:srgbClr val="0000FF"/>
                </a:solidFill>
                <a:ea typeface="楷体_GB2312" pitchFamily="49" charset="-122"/>
              </a:rPr>
              <a:t>为产生冲突的地址</a:t>
            </a:r>
            <a:r>
              <a:rPr lang="zh-CN" altLang="en-US" sz="3600" b="1" dirty="0">
                <a:solidFill>
                  <a:srgbClr val="0000FF"/>
                </a:solidFill>
                <a:ea typeface="楷体_GB2312" pitchFamily="49" charset="-122"/>
              </a:rPr>
              <a:t>寻找下一个</a:t>
            </a:r>
            <a:r>
              <a:rPr lang="zh-CN" altLang="en-US" sz="3600" dirty="0">
                <a:solidFill>
                  <a:srgbClr val="0000FF"/>
                </a:solidFill>
                <a:ea typeface="楷体_GB2312" pitchFamily="49" charset="-122"/>
              </a:rPr>
              <a:t>哈希地址。</a:t>
            </a:r>
            <a:endParaRPr lang="zh-CN" altLang="en-US" sz="3600" dirty="0">
              <a:solidFill>
                <a:srgbClr val="0000FF"/>
              </a:solidFill>
              <a:ea typeface="楷体_GB2312" pitchFamily="49" charset="-122"/>
            </a:endParaRPr>
          </a:p>
        </p:txBody>
      </p:sp>
      <p:sp>
        <p:nvSpPr>
          <p:cNvPr id="154629" name="Rectangle 5">
            <a:hlinkClick r:id="" action="ppaction://hlinkshowjump?jump=nextslide"/>
          </p:cNvPr>
          <p:cNvSpPr/>
          <p:nvPr/>
        </p:nvSpPr>
        <p:spPr>
          <a:xfrm>
            <a:off x="1692275" y="3068638"/>
            <a:ext cx="3232150" cy="701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006600"/>
                </a:solidFill>
                <a:ea typeface="隶书" pitchFamily="49" charset="-122"/>
              </a:rPr>
              <a:t>1. </a:t>
            </a:r>
            <a:r>
              <a:rPr lang="zh-CN" altLang="en-US" sz="4000" b="1" dirty="0">
                <a:solidFill>
                  <a:srgbClr val="006600"/>
                </a:solidFill>
                <a:latin typeface="隶书" pitchFamily="49" charset="-122"/>
                <a:ea typeface="隶书" pitchFamily="49" charset="-122"/>
              </a:rPr>
              <a:t>开放定址法</a:t>
            </a:r>
            <a:endParaRPr lang="zh-CN" altLang="en-US" sz="4000" b="1" dirty="0">
              <a:solidFill>
                <a:srgbClr val="800000"/>
              </a:solidFill>
              <a:ea typeface="楷体_GB2312" pitchFamily="49" charset="-122"/>
            </a:endParaRPr>
          </a:p>
        </p:txBody>
      </p:sp>
      <p:sp>
        <p:nvSpPr>
          <p:cNvPr id="154630" name="Text Box 6">
            <a:hlinkClick r:id="rId1" action="ppaction://hlinksldjump"/>
          </p:cNvPr>
          <p:cNvSpPr txBox="1"/>
          <p:nvPr/>
        </p:nvSpPr>
        <p:spPr>
          <a:xfrm>
            <a:off x="684213" y="4868863"/>
            <a:ext cx="7343775" cy="7016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914400" lvl="2" indent="0" eaLnBrk="1" hangingPunct="1">
              <a:spcBef>
                <a:spcPct val="0"/>
              </a:spcBef>
              <a:buNone/>
            </a:pPr>
            <a:r>
              <a:rPr lang="en-US" altLang="zh-CN" sz="4000" b="1" dirty="0">
                <a:solidFill>
                  <a:srgbClr val="006600"/>
                </a:solidFill>
                <a:ea typeface="隶书" pitchFamily="49" charset="-122"/>
              </a:rPr>
              <a:t>3. </a:t>
            </a:r>
            <a:r>
              <a:rPr lang="zh-CN" altLang="en-US" sz="4000" b="1" dirty="0">
                <a:solidFill>
                  <a:srgbClr val="006600"/>
                </a:solidFill>
                <a:latin typeface="隶书" pitchFamily="49" charset="-122"/>
                <a:ea typeface="隶书" pitchFamily="49" charset="-122"/>
              </a:rPr>
              <a:t>链地址法</a:t>
            </a:r>
            <a:r>
              <a:rPr lang="en-US" altLang="zh-CN" sz="4000" b="1" dirty="0">
                <a:solidFill>
                  <a:srgbClr val="006600"/>
                </a:solidFill>
                <a:latin typeface="隶书" pitchFamily="49" charset="-122"/>
                <a:ea typeface="隶书" pitchFamily="49" charset="-122"/>
              </a:rPr>
              <a:t>(</a:t>
            </a:r>
            <a:r>
              <a:rPr lang="zh-CN" altLang="en-US" sz="4000" b="1" dirty="0">
                <a:solidFill>
                  <a:srgbClr val="006600"/>
                </a:solidFill>
                <a:latin typeface="隶书" pitchFamily="49" charset="-122"/>
                <a:ea typeface="隶书" pitchFamily="49" charset="-122"/>
              </a:rPr>
              <a:t>拉链法）</a:t>
            </a:r>
            <a:endParaRPr lang="zh-CN" altLang="en-US" dirty="0"/>
          </a:p>
        </p:txBody>
      </p:sp>
      <p:sp>
        <p:nvSpPr>
          <p:cNvPr id="154633" name="AutoShape 9">
            <a:hlinkClick r:id="rId2" action="ppaction://hlinksldjump"/>
          </p:cNvPr>
          <p:cNvSpPr/>
          <p:nvPr/>
        </p:nvSpPr>
        <p:spPr>
          <a:xfrm>
            <a:off x="8229600" y="6096000"/>
            <a:ext cx="381000" cy="381000"/>
          </a:xfrm>
          <a:prstGeom prst="actionButtonBackPrevious">
            <a:avLst/>
          </a:prstGeom>
          <a:solidFill>
            <a:schemeClr val="bg2"/>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54634" name="Rectangle 10"/>
          <p:cNvSpPr/>
          <p:nvPr/>
        </p:nvSpPr>
        <p:spPr>
          <a:xfrm>
            <a:off x="1619250" y="4005263"/>
            <a:ext cx="3313113" cy="7016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006600"/>
                </a:solidFill>
                <a:latin typeface="隶书" pitchFamily="49" charset="-122"/>
                <a:ea typeface="隶书" pitchFamily="49" charset="-122"/>
              </a:rPr>
              <a:t>2.</a:t>
            </a:r>
            <a:r>
              <a:rPr lang="zh-CN" altLang="en-US" sz="4000" b="1" dirty="0">
                <a:solidFill>
                  <a:srgbClr val="006600"/>
                </a:solidFill>
                <a:latin typeface="隶书" pitchFamily="49" charset="-122"/>
                <a:ea typeface="隶书" pitchFamily="49" charset="-122"/>
              </a:rPr>
              <a:t>再哈希法</a:t>
            </a:r>
            <a:endParaRPr lang="zh-CN" altLang="en-US" sz="4000" b="1" dirty="0">
              <a:solidFill>
                <a:srgbClr val="006600"/>
              </a:solidFill>
              <a:latin typeface="隶书" pitchFamily="49" charset="-122"/>
              <a:ea typeface="隶书" pitchFamily="49" charset="-122"/>
            </a:endParaRPr>
          </a:p>
        </p:txBody>
      </p:sp>
      <p:sp>
        <p:nvSpPr>
          <p:cNvPr id="154635" name="Rectangle 11"/>
          <p:cNvSpPr/>
          <p:nvPr/>
        </p:nvSpPr>
        <p:spPr>
          <a:xfrm>
            <a:off x="1619250" y="5661025"/>
            <a:ext cx="5689600" cy="7016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006600"/>
                </a:solidFill>
                <a:latin typeface="隶书" pitchFamily="49" charset="-122"/>
                <a:ea typeface="隶书" pitchFamily="49" charset="-122"/>
              </a:rPr>
              <a:t>4.</a:t>
            </a:r>
            <a:r>
              <a:rPr lang="zh-CN" altLang="en-US" sz="4000" b="1" dirty="0">
                <a:solidFill>
                  <a:srgbClr val="006600"/>
                </a:solidFill>
                <a:latin typeface="隶书" pitchFamily="49" charset="-122"/>
                <a:ea typeface="隶书" pitchFamily="49" charset="-122"/>
              </a:rPr>
              <a:t>建立一个公共溢出区</a:t>
            </a:r>
            <a:endParaRPr lang="zh-CN" altLang="en-US" sz="4000" b="1" dirty="0">
              <a:solidFill>
                <a:srgbClr val="006600"/>
              </a:solidFill>
              <a:latin typeface="隶书" pitchFamily="49" charset="-122"/>
              <a:ea typeface="隶书"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154627"/>
                                        </p:tgtEl>
                                        <p:attrNameLst>
                                          <p:attrName>style.visibility</p:attrName>
                                        </p:attrNameLst>
                                      </p:cBhvr>
                                      <p:to>
                                        <p:strVal val="visible"/>
                                      </p:to>
                                    </p:set>
                                    <p:animEffect transition="in" filter="randombar(vertical)">
                                      <p:cBhvr>
                                        <p:cTn id="7" dur="500"/>
                                        <p:tgtEl>
                                          <p:spTgt spid="15462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54628"/>
                                        </p:tgtEl>
                                        <p:attrNameLst>
                                          <p:attrName>style.visibility</p:attrName>
                                        </p:attrNameLst>
                                      </p:cBhvr>
                                      <p:to>
                                        <p:strVal val="visible"/>
                                      </p:to>
                                    </p:set>
                                    <p:animEffect transition="in" filter="slide(fromLeft)">
                                      <p:cBhvr>
                                        <p:cTn id="12" dur="500"/>
                                        <p:tgtEl>
                                          <p:spTgt spid="154628"/>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grpId="0" nodeType="clickEffect">
                                  <p:stCondLst>
                                    <p:cond delay="0"/>
                                  </p:stCondLst>
                                  <p:childTnLst>
                                    <p:set>
                                      <p:cBhvr>
                                        <p:cTn id="16" dur="1" fill="hold">
                                          <p:stCondLst>
                                            <p:cond delay="0"/>
                                          </p:stCondLst>
                                        </p:cTn>
                                        <p:tgtEl>
                                          <p:spTgt spid="154629"/>
                                        </p:tgtEl>
                                        <p:attrNameLst>
                                          <p:attrName>style.visibility</p:attrName>
                                        </p:attrNameLst>
                                      </p:cBhvr>
                                      <p:to>
                                        <p:strVal val="visible"/>
                                      </p:to>
                                    </p:set>
                                    <p:anim calcmode="lin" valueType="num">
                                      <p:cBhvr>
                                        <p:cTn id="17" dur="500" fill="hold"/>
                                        <p:tgtEl>
                                          <p:spTgt spid="154629"/>
                                        </p:tgtEl>
                                        <p:attrNameLst>
                                          <p:attrName>ppt_w</p:attrName>
                                        </p:attrNameLst>
                                      </p:cBhvr>
                                      <p:tavLst>
                                        <p:tav tm="0">
                                          <p:val>
                                            <p:fltVal val="0.000000"/>
                                          </p:val>
                                        </p:tav>
                                        <p:tav tm="100000">
                                          <p:val>
                                            <p:strVal val="#ppt_w"/>
                                          </p:val>
                                        </p:tav>
                                      </p:tavLst>
                                    </p:anim>
                                    <p:anim calcmode="lin" valueType="num">
                                      <p:cBhvr>
                                        <p:cTn id="18" dur="500" fill="hold"/>
                                        <p:tgtEl>
                                          <p:spTgt spid="154629"/>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54634"/>
                                        </p:tgtEl>
                                        <p:attrNameLst>
                                          <p:attrName>style.visibility</p:attrName>
                                        </p:attrNameLst>
                                      </p:cBhvr>
                                      <p:to>
                                        <p:strVal val="visible"/>
                                      </p:to>
                                    </p:set>
                                    <p:animEffect transition="in" filter="checkerboard(across)">
                                      <p:cBhvr>
                                        <p:cTn id="23" dur="500"/>
                                        <p:tgtEl>
                                          <p:spTgt spid="154634"/>
                                        </p:tgtEl>
                                      </p:cBhvr>
                                    </p:animEffect>
                                  </p:childTnLst>
                                </p:cTn>
                              </p:par>
                            </p:childTnLst>
                          </p:cTn>
                        </p:par>
                      </p:childTnLst>
                    </p:cTn>
                  </p:par>
                  <p:par>
                    <p:cTn id="24" fill="hold">
                      <p:stCondLst>
                        <p:cond delay="indefinite"/>
                      </p:stCondLst>
                      <p:childTnLst>
                        <p:par>
                          <p:cTn id="25" fill="hold">
                            <p:stCondLst>
                              <p:cond delay="0"/>
                            </p:stCondLst>
                            <p:childTnLst>
                              <p:par>
                                <p:cTn id="26" presetID="17" presetClass="entr" presetSubtype="10" fill="hold" grpId="0" nodeType="clickEffect">
                                  <p:stCondLst>
                                    <p:cond delay="0"/>
                                  </p:stCondLst>
                                  <p:childTnLst>
                                    <p:set>
                                      <p:cBhvr>
                                        <p:cTn id="27" dur="1" fill="hold">
                                          <p:stCondLst>
                                            <p:cond delay="0"/>
                                          </p:stCondLst>
                                        </p:cTn>
                                        <p:tgtEl>
                                          <p:spTgt spid="154630"/>
                                        </p:tgtEl>
                                        <p:attrNameLst>
                                          <p:attrName>style.visibility</p:attrName>
                                        </p:attrNameLst>
                                      </p:cBhvr>
                                      <p:to>
                                        <p:strVal val="visible"/>
                                      </p:to>
                                    </p:set>
                                    <p:anim calcmode="lin" valueType="num">
                                      <p:cBhvr>
                                        <p:cTn id="28" dur="500" fill="hold"/>
                                        <p:tgtEl>
                                          <p:spTgt spid="154630"/>
                                        </p:tgtEl>
                                        <p:attrNameLst>
                                          <p:attrName>ppt_w</p:attrName>
                                        </p:attrNameLst>
                                      </p:cBhvr>
                                      <p:tavLst>
                                        <p:tav tm="0">
                                          <p:val>
                                            <p:fltVal val="0.000000"/>
                                          </p:val>
                                        </p:tav>
                                        <p:tav tm="100000">
                                          <p:val>
                                            <p:strVal val="#ppt_w"/>
                                          </p:val>
                                        </p:tav>
                                      </p:tavLst>
                                    </p:anim>
                                    <p:anim calcmode="lin" valueType="num">
                                      <p:cBhvr>
                                        <p:cTn id="29" dur="500" fill="hold"/>
                                        <p:tgtEl>
                                          <p:spTgt spid="154630"/>
                                        </p:tgtEl>
                                        <p:attrNameLst>
                                          <p:attrName>ppt_h</p:attrName>
                                        </p:attrNameLst>
                                      </p:cBhvr>
                                      <p:tavLst>
                                        <p:tav tm="0">
                                          <p:val>
                                            <p:strVal val="#ppt_h"/>
                                          </p:val>
                                        </p:tav>
                                        <p:tav tm="100000">
                                          <p:val>
                                            <p:strVal val="#ppt_h"/>
                                          </p:val>
                                        </p:tav>
                                      </p:tavLst>
                                    </p:anim>
                                  </p:childTnLst>
                                </p:cTn>
                              </p:par>
                            </p:childTnLst>
                          </p:cTn>
                        </p:par>
                        <p:par>
                          <p:cTn id="30" fill="hold">
                            <p:stCondLst>
                              <p:cond delay="500"/>
                            </p:stCondLst>
                            <p:childTnLst>
                              <p:par>
                                <p:cTn id="31" presetID="2" presetClass="entr" presetSubtype="6" fill="hold" grpId="0" nodeType="afterEffect">
                                  <p:stCondLst>
                                    <p:cond delay="0"/>
                                  </p:stCondLst>
                                  <p:childTnLst>
                                    <p:set>
                                      <p:cBhvr>
                                        <p:cTn id="32" dur="1" fill="hold">
                                          <p:stCondLst>
                                            <p:cond delay="0"/>
                                          </p:stCondLst>
                                        </p:cTn>
                                        <p:tgtEl>
                                          <p:spTgt spid="154633"/>
                                        </p:tgtEl>
                                        <p:attrNameLst>
                                          <p:attrName>style.visibility</p:attrName>
                                        </p:attrNameLst>
                                      </p:cBhvr>
                                      <p:to>
                                        <p:strVal val="visible"/>
                                      </p:to>
                                    </p:set>
                                    <p:anim calcmode="lin" valueType="num">
                                      <p:cBhvr additive="base">
                                        <p:cTn id="33" dur="500" fill="hold"/>
                                        <p:tgtEl>
                                          <p:spTgt spid="154633"/>
                                        </p:tgtEl>
                                        <p:attrNameLst>
                                          <p:attrName>ppt_x</p:attrName>
                                        </p:attrNameLst>
                                      </p:cBhvr>
                                      <p:tavLst>
                                        <p:tav tm="0">
                                          <p:val>
                                            <p:strVal val="1+#ppt_w/2"/>
                                          </p:val>
                                        </p:tav>
                                        <p:tav tm="100000">
                                          <p:val>
                                            <p:strVal val="#ppt_x"/>
                                          </p:val>
                                        </p:tav>
                                      </p:tavLst>
                                    </p:anim>
                                    <p:anim calcmode="lin" valueType="num">
                                      <p:cBhvr additive="base">
                                        <p:cTn id="34" dur="500" fill="hold"/>
                                        <p:tgtEl>
                                          <p:spTgt spid="154633"/>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154635"/>
                                        </p:tgtEl>
                                        <p:attrNameLst>
                                          <p:attrName>style.visibility</p:attrName>
                                        </p:attrNameLst>
                                      </p:cBhvr>
                                      <p:to>
                                        <p:strVal val="visible"/>
                                      </p:to>
                                    </p:set>
                                    <p:animEffect transition="in" filter="checkerboard(across)">
                                      <p:cBhvr>
                                        <p:cTn id="39" dur="500"/>
                                        <p:tgtEl>
                                          <p:spTgt spid="1546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p:bldP spid="154628" grpId="0"/>
      <p:bldP spid="154629" grpId="0"/>
      <p:bldP spid="154630" grpId="0"/>
      <p:bldP spid="154633" grpId="0" animBg="1"/>
      <p:bldP spid="154634" grpId="0"/>
      <p:bldP spid="154635"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51" name="Text Box 3"/>
          <p:cNvSpPr txBox="1"/>
          <p:nvPr/>
        </p:nvSpPr>
        <p:spPr>
          <a:xfrm>
            <a:off x="-76200" y="1371600"/>
            <a:ext cx="8839200" cy="51260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914400" lvl="2" indent="0" eaLnBrk="1" hangingPunct="1">
              <a:lnSpc>
                <a:spcPct val="150000"/>
              </a:lnSpc>
              <a:spcBef>
                <a:spcPct val="0"/>
              </a:spcBef>
              <a:buNone/>
            </a:pPr>
            <a:r>
              <a:rPr lang="en-US" altLang="zh-CN" sz="4000" dirty="0">
                <a:solidFill>
                  <a:srgbClr val="A50021"/>
                </a:solidFill>
                <a:ea typeface="楷体_GB2312" pitchFamily="49" charset="-122"/>
              </a:rPr>
              <a:t>   </a:t>
            </a:r>
            <a:r>
              <a:rPr lang="zh-CN" altLang="en-US" sz="3600" dirty="0">
                <a:solidFill>
                  <a:srgbClr val="A50021"/>
                </a:solidFill>
                <a:ea typeface="楷体_GB2312" pitchFamily="49" charset="-122"/>
              </a:rPr>
              <a:t>为产生冲突的地址 </a:t>
            </a:r>
            <a:r>
              <a:rPr lang="en-US" altLang="zh-CN" sz="3600" dirty="0">
                <a:solidFill>
                  <a:srgbClr val="A50021"/>
                </a:solidFill>
                <a:ea typeface="楷体_GB2312" pitchFamily="49" charset="-122"/>
              </a:rPr>
              <a:t>H(key) </a:t>
            </a:r>
            <a:r>
              <a:rPr lang="zh-CN" altLang="en-US" sz="3600" dirty="0">
                <a:solidFill>
                  <a:srgbClr val="A50021"/>
                </a:solidFill>
                <a:ea typeface="楷体_GB2312" pitchFamily="49" charset="-122"/>
              </a:rPr>
              <a:t>求得一个</a:t>
            </a:r>
            <a:r>
              <a:rPr lang="zh-CN" altLang="en-US" sz="3600" b="1" dirty="0">
                <a:solidFill>
                  <a:srgbClr val="FF00FF"/>
                </a:solidFill>
                <a:ea typeface="楷体_GB2312" pitchFamily="49" charset="-122"/>
              </a:rPr>
              <a:t>地址序列</a:t>
            </a:r>
            <a:r>
              <a:rPr lang="zh-CN" altLang="en-US" sz="3600" dirty="0">
                <a:solidFill>
                  <a:srgbClr val="A50021"/>
                </a:solidFill>
                <a:ea typeface="楷体_GB2312" pitchFamily="49" charset="-122"/>
              </a:rPr>
              <a:t>：</a:t>
            </a:r>
            <a:endParaRPr lang="zh-CN" altLang="en-US" sz="3600" dirty="0">
              <a:solidFill>
                <a:srgbClr val="A50021"/>
              </a:solidFill>
              <a:ea typeface="楷体_GB2312" pitchFamily="49" charset="-122"/>
            </a:endParaRPr>
          </a:p>
          <a:p>
            <a:pPr marL="914400" lvl="2" indent="0" eaLnBrk="1" hangingPunct="1">
              <a:lnSpc>
                <a:spcPct val="150000"/>
              </a:lnSpc>
              <a:spcBef>
                <a:spcPct val="0"/>
              </a:spcBef>
              <a:buNone/>
            </a:pPr>
            <a:r>
              <a:rPr lang="zh-CN" altLang="en-US" sz="3600" dirty="0">
                <a:solidFill>
                  <a:srgbClr val="A50021"/>
                </a:solidFill>
                <a:ea typeface="楷体_GB2312" pitchFamily="49" charset="-122"/>
              </a:rPr>
              <a:t>   </a:t>
            </a:r>
            <a:r>
              <a:rPr lang="en-US" altLang="zh-CN" sz="3600" b="1" dirty="0">
                <a:solidFill>
                  <a:srgbClr val="A50021"/>
                </a:solidFill>
                <a:ea typeface="楷体_GB2312" pitchFamily="49" charset="-122"/>
              </a:rPr>
              <a:t>H</a:t>
            </a:r>
            <a:r>
              <a:rPr lang="en-US" altLang="zh-CN" sz="3600" b="1" baseline="-25000" dirty="0">
                <a:solidFill>
                  <a:srgbClr val="A50021"/>
                </a:solidFill>
                <a:ea typeface="楷体_GB2312" pitchFamily="49" charset="-122"/>
              </a:rPr>
              <a:t>0</a:t>
            </a:r>
            <a:r>
              <a:rPr lang="en-US" altLang="zh-CN" sz="3600" b="1" dirty="0">
                <a:solidFill>
                  <a:srgbClr val="A50021"/>
                </a:solidFill>
                <a:ea typeface="楷体_GB2312" pitchFamily="49" charset="-122"/>
              </a:rPr>
              <a:t>, H</a:t>
            </a:r>
            <a:r>
              <a:rPr lang="en-US" altLang="zh-CN" sz="3600" b="1" baseline="-25000" dirty="0">
                <a:solidFill>
                  <a:srgbClr val="A50021"/>
                </a:solidFill>
                <a:ea typeface="楷体_GB2312" pitchFamily="49" charset="-122"/>
              </a:rPr>
              <a:t>1</a:t>
            </a:r>
            <a:r>
              <a:rPr lang="en-US" altLang="zh-CN" sz="3600" b="1" dirty="0">
                <a:solidFill>
                  <a:srgbClr val="A50021"/>
                </a:solidFill>
                <a:ea typeface="楷体_GB2312" pitchFamily="49" charset="-122"/>
              </a:rPr>
              <a:t>, H</a:t>
            </a:r>
            <a:r>
              <a:rPr lang="en-US" altLang="zh-CN" sz="3600" b="1" baseline="-25000" dirty="0">
                <a:solidFill>
                  <a:srgbClr val="A50021"/>
                </a:solidFill>
                <a:ea typeface="楷体_GB2312" pitchFamily="49" charset="-122"/>
              </a:rPr>
              <a:t>2</a:t>
            </a:r>
            <a:r>
              <a:rPr lang="en-US" altLang="zh-CN" sz="3600" b="1" dirty="0">
                <a:solidFill>
                  <a:srgbClr val="A50021"/>
                </a:solidFill>
                <a:ea typeface="楷体_GB2312" pitchFamily="49" charset="-122"/>
              </a:rPr>
              <a:t>, …</a:t>
            </a:r>
            <a:r>
              <a:rPr lang="en-US" altLang="zh-CN" sz="3600" b="1" dirty="0">
                <a:solidFill>
                  <a:srgbClr val="A50021"/>
                </a:solidFill>
                <a:latin typeface="楷体_GB2312" pitchFamily="49" charset="-122"/>
                <a:ea typeface="楷体_GB2312" pitchFamily="49" charset="-122"/>
              </a:rPr>
              <a:t>, </a:t>
            </a:r>
            <a:r>
              <a:rPr lang="en-US" altLang="zh-CN" sz="3600" b="1" dirty="0">
                <a:solidFill>
                  <a:srgbClr val="A50021"/>
                </a:solidFill>
                <a:ea typeface="楷体_GB2312" pitchFamily="49" charset="-122"/>
              </a:rPr>
              <a:t>H</a:t>
            </a:r>
            <a:r>
              <a:rPr lang="en-US" altLang="zh-CN" sz="3600" b="1" baseline="-25000" dirty="0">
                <a:solidFill>
                  <a:srgbClr val="A50021"/>
                </a:solidFill>
                <a:ea typeface="楷体_GB2312" pitchFamily="49" charset="-122"/>
              </a:rPr>
              <a:t>s</a:t>
            </a:r>
            <a:r>
              <a:rPr lang="en-US" altLang="zh-CN" sz="3600" dirty="0">
                <a:solidFill>
                  <a:srgbClr val="A50021"/>
                </a:solidFill>
                <a:ea typeface="楷体_GB2312" pitchFamily="49" charset="-122"/>
              </a:rPr>
              <a:t>     </a:t>
            </a:r>
            <a:r>
              <a:rPr lang="en-US" altLang="zh-CN" sz="3600" b="1" i="1" dirty="0">
                <a:solidFill>
                  <a:srgbClr val="A50021"/>
                </a:solidFill>
                <a:ea typeface="楷体_GB2312" pitchFamily="49" charset="-122"/>
              </a:rPr>
              <a:t>1≤ s≤m-1</a:t>
            </a:r>
            <a:endParaRPr lang="en-US" altLang="zh-CN" sz="3600" dirty="0">
              <a:solidFill>
                <a:srgbClr val="A50021"/>
              </a:solidFill>
              <a:ea typeface="楷体_GB2312" pitchFamily="49" charset="-122"/>
            </a:endParaRPr>
          </a:p>
          <a:p>
            <a:pPr marL="914400" lvl="2" indent="0" eaLnBrk="1" hangingPunct="1">
              <a:lnSpc>
                <a:spcPct val="150000"/>
              </a:lnSpc>
              <a:spcBef>
                <a:spcPct val="0"/>
              </a:spcBef>
              <a:buNone/>
            </a:pPr>
            <a:r>
              <a:rPr lang="zh-CN" altLang="en-US" sz="3600" dirty="0">
                <a:solidFill>
                  <a:srgbClr val="A50021"/>
                </a:solidFill>
                <a:ea typeface="楷体_GB2312" pitchFamily="49" charset="-122"/>
              </a:rPr>
              <a:t>其中：</a:t>
            </a:r>
            <a:r>
              <a:rPr lang="en-US" altLang="zh-CN" sz="3600" b="1" dirty="0">
                <a:solidFill>
                  <a:srgbClr val="A50021"/>
                </a:solidFill>
                <a:ea typeface="楷体_GB2312" pitchFamily="49" charset="-122"/>
              </a:rPr>
              <a:t>H</a:t>
            </a:r>
            <a:r>
              <a:rPr lang="en-US" altLang="zh-CN" sz="3600" b="1" baseline="-25000" dirty="0">
                <a:solidFill>
                  <a:srgbClr val="A50021"/>
                </a:solidFill>
                <a:ea typeface="楷体_GB2312" pitchFamily="49" charset="-122"/>
              </a:rPr>
              <a:t>0</a:t>
            </a:r>
            <a:r>
              <a:rPr lang="en-US" altLang="zh-CN" sz="3600" b="1" dirty="0">
                <a:solidFill>
                  <a:srgbClr val="A50021"/>
                </a:solidFill>
                <a:ea typeface="楷体_GB2312" pitchFamily="49" charset="-122"/>
              </a:rPr>
              <a:t> = H(key)</a:t>
            </a:r>
            <a:endParaRPr lang="en-US" altLang="zh-CN" sz="3600" b="1" dirty="0">
              <a:solidFill>
                <a:srgbClr val="A50021"/>
              </a:solidFill>
              <a:ea typeface="楷体_GB2312" pitchFamily="49" charset="-122"/>
            </a:endParaRPr>
          </a:p>
          <a:p>
            <a:pPr marL="914400" lvl="2" indent="0" eaLnBrk="1" hangingPunct="1">
              <a:lnSpc>
                <a:spcPct val="150000"/>
              </a:lnSpc>
              <a:spcBef>
                <a:spcPct val="0"/>
              </a:spcBef>
              <a:buNone/>
            </a:pPr>
            <a:r>
              <a:rPr lang="en-US" altLang="zh-CN" sz="3600" b="1" dirty="0">
                <a:solidFill>
                  <a:srgbClr val="A50021"/>
                </a:solidFill>
                <a:ea typeface="楷体_GB2312" pitchFamily="49" charset="-122"/>
              </a:rPr>
              <a:t>            H</a:t>
            </a:r>
            <a:r>
              <a:rPr lang="en-US" altLang="zh-CN" sz="3600" b="1" baseline="-25000" dirty="0">
                <a:solidFill>
                  <a:srgbClr val="A50021"/>
                </a:solidFill>
                <a:ea typeface="楷体_GB2312" pitchFamily="49" charset="-122"/>
              </a:rPr>
              <a:t>i</a:t>
            </a:r>
            <a:r>
              <a:rPr lang="en-US" altLang="zh-CN" sz="3600" b="1" dirty="0">
                <a:solidFill>
                  <a:srgbClr val="A50021"/>
                </a:solidFill>
                <a:ea typeface="楷体_GB2312" pitchFamily="49" charset="-122"/>
              </a:rPr>
              <a:t> = ( H(key) + </a:t>
            </a:r>
            <a:r>
              <a:rPr lang="en-US" altLang="zh-CN" sz="3600" b="1" i="1" dirty="0">
                <a:solidFill>
                  <a:srgbClr val="FF0000"/>
                </a:solidFill>
                <a:ea typeface="楷体_GB2312" pitchFamily="49" charset="-122"/>
              </a:rPr>
              <a:t>d</a:t>
            </a:r>
            <a:r>
              <a:rPr lang="en-US" altLang="zh-CN" sz="3600" b="1" i="1" baseline="-25000" dirty="0">
                <a:solidFill>
                  <a:srgbClr val="FF0000"/>
                </a:solidFill>
                <a:ea typeface="楷体_GB2312" pitchFamily="49" charset="-122"/>
              </a:rPr>
              <a:t>i</a:t>
            </a:r>
            <a:r>
              <a:rPr lang="en-US" altLang="zh-CN" sz="3600" b="1" i="1" dirty="0">
                <a:solidFill>
                  <a:srgbClr val="FF0000"/>
                </a:solidFill>
                <a:ea typeface="楷体_GB2312" pitchFamily="49" charset="-122"/>
              </a:rPr>
              <a:t> </a:t>
            </a:r>
            <a:r>
              <a:rPr lang="en-US" altLang="zh-CN" sz="3600" b="1" dirty="0">
                <a:solidFill>
                  <a:srgbClr val="A50021"/>
                </a:solidFill>
                <a:ea typeface="楷体_GB2312" pitchFamily="49" charset="-122"/>
              </a:rPr>
              <a:t>) MOD m </a:t>
            </a:r>
            <a:endParaRPr lang="en-US" altLang="zh-CN" sz="3600" b="1" dirty="0">
              <a:solidFill>
                <a:srgbClr val="A50021"/>
              </a:solidFill>
              <a:ea typeface="楷体_GB2312" pitchFamily="49" charset="-122"/>
            </a:endParaRPr>
          </a:p>
          <a:p>
            <a:pPr marL="914400" lvl="2" indent="0" eaLnBrk="1" hangingPunct="1">
              <a:lnSpc>
                <a:spcPct val="150000"/>
              </a:lnSpc>
              <a:spcBef>
                <a:spcPct val="0"/>
              </a:spcBef>
              <a:buNone/>
            </a:pPr>
            <a:r>
              <a:rPr lang="en-US" altLang="zh-CN" sz="3600" b="1" dirty="0">
                <a:solidFill>
                  <a:srgbClr val="A50021"/>
                </a:solidFill>
                <a:ea typeface="楷体_GB2312" pitchFamily="49" charset="-122"/>
              </a:rPr>
              <a:t>                       </a:t>
            </a:r>
            <a:r>
              <a:rPr lang="en-US" altLang="zh-CN" sz="3600" b="1" i="1" dirty="0">
                <a:solidFill>
                  <a:srgbClr val="FF0000"/>
                </a:solidFill>
                <a:ea typeface="楷体_GB2312" pitchFamily="49" charset="-122"/>
              </a:rPr>
              <a:t>i=1, 2, …, s</a:t>
            </a:r>
            <a:endParaRPr lang="en-US" altLang="zh-CN" sz="4000" b="1" dirty="0"/>
          </a:p>
        </p:txBody>
      </p:sp>
      <p:sp>
        <p:nvSpPr>
          <p:cNvPr id="155652" name="Text Box 4"/>
          <p:cNvSpPr txBox="1"/>
          <p:nvPr/>
        </p:nvSpPr>
        <p:spPr>
          <a:xfrm>
            <a:off x="762000" y="441325"/>
            <a:ext cx="3810000" cy="7016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990000"/>
                </a:solidFill>
              </a:rPr>
              <a:t>1. </a:t>
            </a:r>
            <a:r>
              <a:rPr lang="zh-CN" altLang="en-US" sz="4000" b="1" dirty="0">
                <a:solidFill>
                  <a:srgbClr val="800000"/>
                </a:solidFill>
                <a:ea typeface="楷体_GB2312" pitchFamily="49" charset="-122"/>
              </a:rPr>
              <a:t>开放定址法</a:t>
            </a:r>
            <a:endParaRPr lang="zh-CN" altLang="en-US" sz="4000" b="1" dirty="0">
              <a:solidFill>
                <a:srgbClr val="800000"/>
              </a:solidFill>
              <a:ea typeface="楷体_GB2312"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155652"/>
                                        </p:tgtEl>
                                        <p:attrNameLst>
                                          <p:attrName>style.visibility</p:attrName>
                                        </p:attrNameLst>
                                      </p:cBhvr>
                                      <p:to>
                                        <p:strVal val="visible"/>
                                      </p:to>
                                    </p:set>
                                    <p:animEffect transition="in" filter="randombar(vertical)">
                                      <p:cBhvr>
                                        <p:cTn id="7" dur="500"/>
                                        <p:tgtEl>
                                          <p:spTgt spid="15565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9" fill="hold" grpId="0" nodeType="clickEffect">
                                  <p:stCondLst>
                                    <p:cond delay="0"/>
                                  </p:stCondLst>
                                  <p:childTnLst>
                                    <p:set>
                                      <p:cBhvr>
                                        <p:cTn id="11" dur="1" fill="hold">
                                          <p:stCondLst>
                                            <p:cond delay="0"/>
                                          </p:stCondLst>
                                        </p:cTn>
                                        <p:tgtEl>
                                          <p:spTgt spid="155651"/>
                                        </p:tgtEl>
                                        <p:attrNameLst>
                                          <p:attrName>style.visibility</p:attrName>
                                        </p:attrNameLst>
                                      </p:cBhvr>
                                      <p:to>
                                        <p:strVal val="visible"/>
                                      </p:to>
                                    </p:set>
                                    <p:animEffect transition="in" filter="strips(upLeft)">
                                      <p:cBhvr>
                                        <p:cTn id="12" dur="500"/>
                                        <p:tgtEl>
                                          <p:spTgt spid="155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p:bldP spid="155652"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70" name="Rectangle 2"/>
          <p:cNvSpPr>
            <a:spLocks noGrp="1"/>
          </p:cNvSpPr>
          <p:nvPr>
            <p:ph type="title"/>
          </p:nvPr>
        </p:nvSpPr>
        <p:spPr>
          <a:xfrm>
            <a:off x="762000" y="304800"/>
            <a:ext cx="7772400" cy="685800"/>
          </a:xfrm>
          <a:ln/>
        </p:spPr>
        <p:txBody>
          <a:bodyPr vert="horz" wrap="square" lIns="91440" tIns="45720" rIns="91440" bIns="45720" anchor="ctr"/>
          <a:p>
            <a:pPr algn="just" eaLnBrk="1" hangingPunct="1"/>
            <a:r>
              <a:rPr lang="zh-CN" altLang="en-US" sz="4000" dirty="0">
                <a:solidFill>
                  <a:srgbClr val="A50021"/>
                </a:solidFill>
                <a:ea typeface="楷体_GB2312" pitchFamily="49" charset="-122"/>
              </a:rPr>
              <a:t>对增量</a:t>
            </a:r>
            <a:r>
              <a:rPr lang="zh-CN" altLang="en-US" sz="4000" dirty="0">
                <a:solidFill>
                  <a:schemeClr val="tx1"/>
                </a:solidFill>
                <a:ea typeface="楷体_GB2312" pitchFamily="49" charset="-122"/>
              </a:rPr>
              <a:t> </a:t>
            </a:r>
            <a:r>
              <a:rPr lang="en-US" altLang="zh-CN" sz="4000" b="1" i="1" dirty="0">
                <a:solidFill>
                  <a:srgbClr val="9D9DFF"/>
                </a:solidFill>
                <a:ea typeface="楷体_GB2312" pitchFamily="49" charset="-122"/>
              </a:rPr>
              <a:t>d</a:t>
            </a:r>
            <a:r>
              <a:rPr lang="en-US" altLang="zh-CN" sz="4000" b="1" i="1" baseline="-25000" dirty="0">
                <a:solidFill>
                  <a:srgbClr val="9D9DFF"/>
                </a:solidFill>
                <a:ea typeface="楷体_GB2312" pitchFamily="49" charset="-122"/>
              </a:rPr>
              <a:t>i</a:t>
            </a:r>
            <a:r>
              <a:rPr lang="en-US" altLang="zh-CN" sz="4000" baseline="-25000" dirty="0">
                <a:solidFill>
                  <a:schemeClr val="tx1"/>
                </a:solidFill>
                <a:ea typeface="楷体_GB2312" pitchFamily="49" charset="-122"/>
              </a:rPr>
              <a:t>  </a:t>
            </a:r>
            <a:r>
              <a:rPr lang="zh-CN" altLang="en-US" sz="4000" dirty="0">
                <a:solidFill>
                  <a:srgbClr val="A50021"/>
                </a:solidFill>
                <a:ea typeface="楷体_GB2312" pitchFamily="49" charset="-122"/>
              </a:rPr>
              <a:t>有三种取法：</a:t>
            </a:r>
            <a:endParaRPr lang="zh-CN" altLang="en-US" dirty="0">
              <a:solidFill>
                <a:schemeClr val="tx1"/>
              </a:solidFill>
              <a:ea typeface="楷体_GB2312" pitchFamily="49" charset="-122"/>
            </a:endParaRPr>
          </a:p>
        </p:txBody>
      </p:sp>
      <p:sp>
        <p:nvSpPr>
          <p:cNvPr id="160771" name="Rectangle 3"/>
          <p:cNvSpPr>
            <a:spLocks noGrp="1"/>
          </p:cNvSpPr>
          <p:nvPr>
            <p:ph type="body"/>
          </p:nvPr>
        </p:nvSpPr>
        <p:spPr>
          <a:xfrm>
            <a:off x="762000" y="1066800"/>
            <a:ext cx="8382000" cy="5486400"/>
          </a:xfrm>
          <a:ln/>
        </p:spPr>
        <p:txBody>
          <a:bodyPr vert="horz" wrap="square" lIns="91440" tIns="45720" rIns="91440" bIns="45720" anchor="t"/>
          <a:p>
            <a:pPr algn="just" eaLnBrk="1" hangingPunct="1">
              <a:lnSpc>
                <a:spcPct val="130000"/>
              </a:lnSpc>
            </a:pPr>
            <a:r>
              <a:rPr lang="en-US" altLang="zh-CN" sz="3600" dirty="0">
                <a:solidFill>
                  <a:srgbClr val="A50021"/>
                </a:solidFill>
                <a:ea typeface="楷体_GB2312" pitchFamily="49" charset="-122"/>
              </a:rPr>
              <a:t>1</a:t>
            </a:r>
            <a:r>
              <a:rPr lang="en-US" altLang="zh-CN" sz="3600" dirty="0">
                <a:solidFill>
                  <a:srgbClr val="A50021"/>
                </a:solidFill>
              </a:rPr>
              <a:t>) </a:t>
            </a:r>
            <a:r>
              <a:rPr lang="zh-CN" altLang="en-US" sz="3600" b="1" dirty="0">
                <a:solidFill>
                  <a:srgbClr val="A50021"/>
                </a:solidFill>
                <a:ea typeface="楷体_GB2312" pitchFamily="49" charset="-122"/>
              </a:rPr>
              <a:t>线性探测再散列</a:t>
            </a:r>
            <a:br>
              <a:rPr lang="zh-CN" altLang="en-US" sz="3600" b="1" dirty="0">
                <a:solidFill>
                  <a:srgbClr val="A50021"/>
                </a:solidFill>
                <a:ea typeface="楷体_GB2312" pitchFamily="49" charset="-122"/>
              </a:rPr>
            </a:br>
            <a:r>
              <a:rPr lang="zh-CN" altLang="en-US" sz="3600" dirty="0">
                <a:solidFill>
                  <a:srgbClr val="A50021"/>
                </a:solidFill>
                <a:ea typeface="楷体_GB2312" pitchFamily="49" charset="-122"/>
              </a:rPr>
              <a:t>      </a:t>
            </a:r>
            <a:r>
              <a:rPr lang="en-US" altLang="zh-CN" sz="3600" b="1" i="1" dirty="0">
                <a:solidFill>
                  <a:srgbClr val="FF0000"/>
                </a:solidFill>
                <a:ea typeface="楷体_GB2312" pitchFamily="49" charset="-122"/>
              </a:rPr>
              <a:t>d</a:t>
            </a:r>
            <a:r>
              <a:rPr lang="en-US" altLang="zh-CN" sz="3600" b="1" i="1" baseline="-25000" dirty="0">
                <a:solidFill>
                  <a:srgbClr val="FF0000"/>
                </a:solidFill>
                <a:ea typeface="楷体_GB2312" pitchFamily="49" charset="-122"/>
              </a:rPr>
              <a:t>i</a:t>
            </a:r>
            <a:r>
              <a:rPr lang="en-US" altLang="zh-CN" sz="3600" b="1" i="1" dirty="0">
                <a:solidFill>
                  <a:srgbClr val="FF0000"/>
                </a:solidFill>
                <a:ea typeface="楷体_GB2312" pitchFamily="49" charset="-122"/>
              </a:rPr>
              <a:t> = c</a:t>
            </a:r>
            <a:r>
              <a:rPr lang="en-US" altLang="zh-CN" sz="3600" b="1" i="1" dirty="0">
                <a:solidFill>
                  <a:srgbClr val="FF0000"/>
                </a:solidFill>
                <a:ea typeface="楷体_GB2312" pitchFamily="49" charset="-122"/>
                <a:sym typeface="Symbol" panose="05050102010706020507" pitchFamily="18" charset="2"/>
              </a:rPr>
              <a:t>  </a:t>
            </a:r>
            <a:r>
              <a:rPr lang="en-US" altLang="zh-CN" sz="3600" b="1" i="1" dirty="0">
                <a:solidFill>
                  <a:srgbClr val="FF0000"/>
                </a:solidFill>
                <a:ea typeface="楷体_GB2312" pitchFamily="49" charset="-122"/>
              </a:rPr>
              <a:t>i</a:t>
            </a:r>
            <a:r>
              <a:rPr lang="en-US" altLang="zh-CN" sz="3600" dirty="0">
                <a:solidFill>
                  <a:srgbClr val="A50021"/>
                </a:solidFill>
                <a:ea typeface="楷体_GB2312" pitchFamily="49" charset="-122"/>
              </a:rPr>
              <a:t>   </a:t>
            </a:r>
            <a:r>
              <a:rPr lang="zh-CN" altLang="en-US" sz="3600" dirty="0">
                <a:solidFill>
                  <a:srgbClr val="A50021"/>
                </a:solidFill>
                <a:ea typeface="楷体_GB2312" pitchFamily="49" charset="-122"/>
              </a:rPr>
              <a:t>最简单的情况  </a:t>
            </a:r>
            <a:r>
              <a:rPr lang="en-US" altLang="zh-CN" sz="3600" b="1" i="1" dirty="0">
                <a:solidFill>
                  <a:srgbClr val="A50021"/>
                </a:solidFill>
                <a:ea typeface="楷体_GB2312" pitchFamily="49" charset="-122"/>
              </a:rPr>
              <a:t>c=1</a:t>
            </a:r>
            <a:endParaRPr lang="en-US" altLang="zh-CN" sz="3600" dirty="0">
              <a:solidFill>
                <a:srgbClr val="A50021"/>
              </a:solidFill>
              <a:ea typeface="楷体_GB2312" pitchFamily="49" charset="-122"/>
            </a:endParaRPr>
          </a:p>
          <a:p>
            <a:pPr algn="just" eaLnBrk="1" hangingPunct="1">
              <a:lnSpc>
                <a:spcPct val="130000"/>
              </a:lnSpc>
            </a:pPr>
            <a:r>
              <a:rPr lang="en-US" altLang="zh-CN" sz="3600" dirty="0">
                <a:solidFill>
                  <a:srgbClr val="A50021"/>
                </a:solidFill>
                <a:ea typeface="楷体_GB2312" pitchFamily="49" charset="-122"/>
              </a:rPr>
              <a:t>2</a:t>
            </a:r>
            <a:r>
              <a:rPr lang="en-US" altLang="zh-CN" sz="3600" dirty="0">
                <a:solidFill>
                  <a:srgbClr val="A50021"/>
                </a:solidFill>
              </a:rPr>
              <a:t>) </a:t>
            </a:r>
            <a:r>
              <a:rPr lang="zh-CN" altLang="en-US" sz="3600" b="1" dirty="0">
                <a:solidFill>
                  <a:srgbClr val="A50021"/>
                </a:solidFill>
                <a:ea typeface="楷体_GB2312" pitchFamily="49" charset="-122"/>
              </a:rPr>
              <a:t>平方探测再散列</a:t>
            </a:r>
            <a:br>
              <a:rPr lang="zh-CN" altLang="en-US" sz="3600" b="1" dirty="0">
                <a:solidFill>
                  <a:srgbClr val="A50021"/>
                </a:solidFill>
                <a:ea typeface="楷体_GB2312" pitchFamily="49" charset="-122"/>
              </a:rPr>
            </a:br>
            <a:r>
              <a:rPr lang="zh-CN" altLang="en-US" sz="3600" dirty="0">
                <a:solidFill>
                  <a:srgbClr val="A50021"/>
                </a:solidFill>
                <a:ea typeface="楷体_GB2312" pitchFamily="49" charset="-122"/>
              </a:rPr>
              <a:t>      </a:t>
            </a:r>
            <a:r>
              <a:rPr lang="en-US" altLang="zh-CN" sz="3600" b="1" i="1" dirty="0">
                <a:solidFill>
                  <a:srgbClr val="FF0000"/>
                </a:solidFill>
                <a:ea typeface="楷体_GB2312" pitchFamily="49" charset="-122"/>
              </a:rPr>
              <a:t>d</a:t>
            </a:r>
            <a:r>
              <a:rPr lang="en-US" altLang="zh-CN" sz="3600" b="1" i="1" baseline="-25000" dirty="0">
                <a:solidFill>
                  <a:srgbClr val="FF0000"/>
                </a:solidFill>
                <a:ea typeface="楷体_GB2312" pitchFamily="49" charset="-122"/>
              </a:rPr>
              <a:t>i</a:t>
            </a:r>
            <a:r>
              <a:rPr lang="en-US" altLang="zh-CN" sz="3600" b="1" i="1" dirty="0">
                <a:solidFill>
                  <a:srgbClr val="FF0000"/>
                </a:solidFill>
                <a:ea typeface="楷体_GB2312" pitchFamily="49" charset="-122"/>
              </a:rPr>
              <a:t> = 1</a:t>
            </a:r>
            <a:r>
              <a:rPr lang="en-US" altLang="zh-CN" sz="3600" b="1" i="1" baseline="30000" dirty="0">
                <a:solidFill>
                  <a:srgbClr val="FF0000"/>
                </a:solidFill>
                <a:ea typeface="楷体_GB2312" pitchFamily="49" charset="-122"/>
              </a:rPr>
              <a:t>2</a:t>
            </a:r>
            <a:r>
              <a:rPr lang="en-US" altLang="zh-CN" sz="3600" b="1" i="1" dirty="0">
                <a:solidFill>
                  <a:srgbClr val="FF0000"/>
                </a:solidFill>
                <a:ea typeface="楷体_GB2312" pitchFamily="49" charset="-122"/>
              </a:rPr>
              <a:t>, -1</a:t>
            </a:r>
            <a:r>
              <a:rPr lang="en-US" altLang="zh-CN" sz="3600" b="1" i="1" baseline="30000" dirty="0">
                <a:solidFill>
                  <a:srgbClr val="FF0000"/>
                </a:solidFill>
                <a:ea typeface="楷体_GB2312" pitchFamily="49" charset="-122"/>
              </a:rPr>
              <a:t>2</a:t>
            </a:r>
            <a:r>
              <a:rPr lang="en-US" altLang="zh-CN" sz="3600" b="1" i="1" dirty="0">
                <a:solidFill>
                  <a:srgbClr val="FF0000"/>
                </a:solidFill>
                <a:ea typeface="楷体_GB2312" pitchFamily="49" charset="-122"/>
              </a:rPr>
              <a:t>, 2</a:t>
            </a:r>
            <a:r>
              <a:rPr lang="en-US" altLang="zh-CN" sz="3600" b="1" i="1" baseline="30000" dirty="0">
                <a:solidFill>
                  <a:srgbClr val="FF0000"/>
                </a:solidFill>
                <a:ea typeface="楷体_GB2312" pitchFamily="49" charset="-122"/>
              </a:rPr>
              <a:t>2</a:t>
            </a:r>
            <a:r>
              <a:rPr lang="en-US" altLang="zh-CN" sz="3600" b="1" i="1" dirty="0">
                <a:solidFill>
                  <a:srgbClr val="FF0000"/>
                </a:solidFill>
                <a:ea typeface="楷体_GB2312" pitchFamily="49" charset="-122"/>
              </a:rPr>
              <a:t>, -2</a:t>
            </a:r>
            <a:r>
              <a:rPr lang="en-US" altLang="zh-CN" sz="3600" b="1" i="1" baseline="30000" dirty="0">
                <a:solidFill>
                  <a:srgbClr val="FF0000"/>
                </a:solidFill>
                <a:ea typeface="楷体_GB2312" pitchFamily="49" charset="-122"/>
              </a:rPr>
              <a:t>2</a:t>
            </a:r>
            <a:r>
              <a:rPr lang="en-US" altLang="zh-CN" sz="3600" b="1" i="1" dirty="0">
                <a:solidFill>
                  <a:srgbClr val="FF0000"/>
                </a:solidFill>
                <a:ea typeface="楷体_GB2312" pitchFamily="49" charset="-122"/>
              </a:rPr>
              <a:t>, …</a:t>
            </a:r>
            <a:r>
              <a:rPr lang="en-US" altLang="zh-CN" sz="3600" b="1" i="1" dirty="0">
                <a:solidFill>
                  <a:srgbClr val="FF0000"/>
                </a:solidFill>
                <a:latin typeface="楷体_GB2312" pitchFamily="49" charset="-122"/>
                <a:ea typeface="楷体_GB2312" pitchFamily="49" charset="-122"/>
              </a:rPr>
              <a:t>,</a:t>
            </a:r>
            <a:endParaRPr lang="en-US" altLang="zh-CN" sz="3600" dirty="0">
              <a:solidFill>
                <a:srgbClr val="A50021"/>
              </a:solidFill>
              <a:latin typeface="楷体_GB2312" pitchFamily="49" charset="-122"/>
              <a:ea typeface="楷体_GB2312" pitchFamily="49" charset="-122"/>
            </a:endParaRPr>
          </a:p>
          <a:p>
            <a:pPr algn="just" eaLnBrk="1" hangingPunct="1">
              <a:lnSpc>
                <a:spcPct val="130000"/>
              </a:lnSpc>
            </a:pPr>
            <a:r>
              <a:rPr lang="en-US" altLang="zh-CN" sz="3600" dirty="0">
                <a:solidFill>
                  <a:srgbClr val="A50021"/>
                </a:solidFill>
                <a:ea typeface="楷体_GB2312" pitchFamily="49" charset="-122"/>
              </a:rPr>
              <a:t>3</a:t>
            </a:r>
            <a:r>
              <a:rPr lang="en-US" altLang="zh-CN" sz="3600" dirty="0">
                <a:solidFill>
                  <a:srgbClr val="A50021"/>
                </a:solidFill>
              </a:rPr>
              <a:t>) </a:t>
            </a:r>
            <a:r>
              <a:rPr lang="zh-CN" altLang="en-US" sz="3600" b="1" dirty="0">
                <a:solidFill>
                  <a:srgbClr val="A50021"/>
                </a:solidFill>
                <a:ea typeface="楷体_GB2312" pitchFamily="49" charset="-122"/>
              </a:rPr>
              <a:t>随机探测再散列</a:t>
            </a:r>
            <a:br>
              <a:rPr lang="zh-CN" altLang="en-US" sz="3600" b="1" dirty="0">
                <a:solidFill>
                  <a:srgbClr val="A50021"/>
                </a:solidFill>
                <a:ea typeface="楷体_GB2312" pitchFamily="49" charset="-122"/>
              </a:rPr>
            </a:br>
            <a:r>
              <a:rPr lang="zh-CN" altLang="en-US" sz="3600" dirty="0">
                <a:solidFill>
                  <a:srgbClr val="A50021"/>
                </a:solidFill>
                <a:ea typeface="楷体_GB2312" pitchFamily="49" charset="-122"/>
              </a:rPr>
              <a:t>      </a:t>
            </a:r>
            <a:r>
              <a:rPr lang="en-US" altLang="zh-CN" sz="3600" b="1" i="1" dirty="0">
                <a:solidFill>
                  <a:srgbClr val="FF0000"/>
                </a:solidFill>
                <a:ea typeface="楷体_GB2312" pitchFamily="49" charset="-122"/>
              </a:rPr>
              <a:t>d</a:t>
            </a:r>
            <a:r>
              <a:rPr lang="en-US" altLang="zh-CN" sz="3600" b="1" i="1" baseline="-25000" dirty="0">
                <a:solidFill>
                  <a:srgbClr val="FF0000"/>
                </a:solidFill>
                <a:ea typeface="楷体_GB2312" pitchFamily="49" charset="-122"/>
              </a:rPr>
              <a:t>i</a:t>
            </a:r>
            <a:r>
              <a:rPr lang="en-US" altLang="zh-CN" sz="3600" b="1" i="1" dirty="0">
                <a:solidFill>
                  <a:srgbClr val="FF0000"/>
                </a:solidFill>
                <a:ea typeface="楷体_GB2312" pitchFamily="49" charset="-122"/>
              </a:rPr>
              <a:t> </a:t>
            </a:r>
            <a:r>
              <a:rPr lang="zh-CN" altLang="en-US" sz="3600" dirty="0">
                <a:solidFill>
                  <a:srgbClr val="FF0000"/>
                </a:solidFill>
                <a:ea typeface="楷体_GB2312" pitchFamily="49" charset="-122"/>
              </a:rPr>
              <a:t>是一组</a:t>
            </a:r>
            <a:r>
              <a:rPr lang="zh-CN" altLang="en-US" sz="3600" b="1" dirty="0">
                <a:solidFill>
                  <a:srgbClr val="FF0000"/>
                </a:solidFill>
                <a:ea typeface="楷体_GB2312" pitchFamily="49" charset="-122"/>
              </a:rPr>
              <a:t>伪随机数列</a:t>
            </a:r>
            <a:r>
              <a:rPr lang="zh-CN" altLang="en-US" sz="3600" dirty="0">
                <a:solidFill>
                  <a:srgbClr val="A50021"/>
                </a:solidFill>
                <a:ea typeface="楷体_GB2312" pitchFamily="49" charset="-122"/>
              </a:rPr>
              <a:t>   或者</a:t>
            </a:r>
            <a:endParaRPr lang="zh-CN" altLang="en-US" sz="3600" dirty="0">
              <a:solidFill>
                <a:srgbClr val="A50021"/>
              </a:solidFill>
              <a:ea typeface="楷体_GB2312" pitchFamily="49" charset="-122"/>
            </a:endParaRPr>
          </a:p>
          <a:p>
            <a:pPr algn="just" eaLnBrk="1" hangingPunct="1">
              <a:lnSpc>
                <a:spcPct val="130000"/>
              </a:lnSpc>
            </a:pPr>
            <a:r>
              <a:rPr lang="zh-CN" altLang="en-US" sz="3600" dirty="0">
                <a:solidFill>
                  <a:srgbClr val="A50021"/>
                </a:solidFill>
                <a:ea typeface="楷体_GB2312" pitchFamily="49" charset="-122"/>
              </a:rPr>
              <a:t>     </a:t>
            </a:r>
            <a:r>
              <a:rPr lang="en-US" altLang="zh-CN" sz="3600" b="1" i="1" dirty="0">
                <a:solidFill>
                  <a:srgbClr val="FF0000"/>
                </a:solidFill>
                <a:ea typeface="楷体_GB2312" pitchFamily="49" charset="-122"/>
              </a:rPr>
              <a:t>d</a:t>
            </a:r>
            <a:r>
              <a:rPr lang="en-US" altLang="zh-CN" sz="3600" b="1" i="1" baseline="-25000" dirty="0">
                <a:solidFill>
                  <a:srgbClr val="FF0000"/>
                </a:solidFill>
                <a:ea typeface="楷体_GB2312" pitchFamily="49" charset="-122"/>
              </a:rPr>
              <a:t>i</a:t>
            </a:r>
            <a:r>
              <a:rPr lang="en-US" altLang="zh-CN" sz="3600" b="1" i="1" dirty="0">
                <a:solidFill>
                  <a:srgbClr val="FF0000"/>
                </a:solidFill>
                <a:ea typeface="楷体_GB2312" pitchFamily="49" charset="-122"/>
              </a:rPr>
              <a:t>=i</a:t>
            </a:r>
            <a:r>
              <a:rPr lang="en-US" altLang="zh-CN" sz="3600" b="1" i="1" dirty="0">
                <a:solidFill>
                  <a:srgbClr val="FF0000"/>
                </a:solidFill>
                <a:ea typeface="楷体_GB2312" pitchFamily="49" charset="-122"/>
                <a:sym typeface="Symbol" panose="05050102010706020507" pitchFamily="18" charset="2"/>
              </a:rPr>
              <a:t>×H</a:t>
            </a:r>
            <a:r>
              <a:rPr lang="en-US" altLang="zh-CN" sz="3600" b="1" i="1" baseline="-25000" dirty="0">
                <a:solidFill>
                  <a:srgbClr val="FF0000"/>
                </a:solidFill>
                <a:ea typeface="楷体_GB2312" pitchFamily="49" charset="-122"/>
                <a:sym typeface="Symbol" panose="05050102010706020507" pitchFamily="18" charset="2"/>
              </a:rPr>
              <a:t>2</a:t>
            </a:r>
            <a:r>
              <a:rPr lang="en-US" altLang="zh-CN" sz="3600" b="1" i="1" dirty="0">
                <a:solidFill>
                  <a:srgbClr val="FF0000"/>
                </a:solidFill>
                <a:ea typeface="楷体_GB2312" pitchFamily="49" charset="-122"/>
                <a:sym typeface="Symbol" panose="05050102010706020507" pitchFamily="18" charset="2"/>
              </a:rPr>
              <a:t>(key) </a:t>
            </a:r>
            <a:r>
              <a:rPr lang="en-US" altLang="zh-CN" sz="3600" b="1" dirty="0">
                <a:solidFill>
                  <a:srgbClr val="A50021"/>
                </a:solidFill>
                <a:ea typeface="楷体_GB2312" pitchFamily="49" charset="-122"/>
                <a:sym typeface="Symbol" panose="05050102010706020507" pitchFamily="18" charset="2"/>
              </a:rPr>
              <a:t>(</a:t>
            </a:r>
            <a:r>
              <a:rPr lang="zh-CN" altLang="en-US" sz="3600" b="1" dirty="0">
                <a:solidFill>
                  <a:srgbClr val="A50021"/>
                </a:solidFill>
                <a:ea typeface="楷体_GB2312" pitchFamily="49" charset="-122"/>
                <a:sym typeface="Symbol" panose="05050102010706020507" pitchFamily="18" charset="2"/>
              </a:rPr>
              <a:t>又称双散列函数探测</a:t>
            </a:r>
            <a:r>
              <a:rPr lang="en-US" altLang="zh-CN" sz="3600" b="1" dirty="0">
                <a:solidFill>
                  <a:srgbClr val="A50021"/>
                </a:solidFill>
                <a:ea typeface="楷体_GB2312" pitchFamily="49" charset="-122"/>
                <a:sym typeface="Symbol" panose="05050102010706020507" pitchFamily="18" charset="2"/>
              </a:rPr>
              <a:t>)</a:t>
            </a:r>
            <a:endParaRPr lang="en-US" altLang="zh-CN" sz="3600" b="1" i="1" dirty="0">
              <a:solidFill>
                <a:srgbClr val="A50021"/>
              </a:solidFill>
              <a:ea typeface="楷体_GB2312" pitchFamily="49" charset="-122"/>
            </a:endParaRPr>
          </a:p>
        </p:txBody>
      </p:sp>
      <p:sp>
        <p:nvSpPr>
          <p:cNvPr id="112644" name="Rectangle 4">
            <a:hlinkClick r:id="rId1" action="ppaction://hlinksldjump"/>
          </p:cNvPr>
          <p:cNvSpPr/>
          <p:nvPr/>
        </p:nvSpPr>
        <p:spPr>
          <a:xfrm>
            <a:off x="1676400" y="1219200"/>
            <a:ext cx="6208713" cy="2971800"/>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12645" name="Rectangle 5">
            <a:hlinkClick r:id="rId2" action="ppaction://hlinksldjump"/>
          </p:cNvPr>
          <p:cNvSpPr/>
          <p:nvPr/>
        </p:nvSpPr>
        <p:spPr>
          <a:xfrm>
            <a:off x="1676400" y="5791200"/>
            <a:ext cx="7467600" cy="762000"/>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60770"/>
                                        </p:tgtEl>
                                        <p:attrNameLst>
                                          <p:attrName>style.visibility</p:attrName>
                                        </p:attrNameLst>
                                      </p:cBhvr>
                                      <p:to>
                                        <p:strVal val="visible"/>
                                      </p:to>
                                    </p:set>
                                    <p:animEffect transition="in" filter="strips(downRight)">
                                      <p:cBhvr>
                                        <p:cTn id="7" dur="500"/>
                                        <p:tgtEl>
                                          <p:spTgt spid="1607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0771">
                                            <p:txEl>
                                              <p:charRg st="0" end="42"/>
                                            </p:txEl>
                                          </p:spTgt>
                                        </p:tgtEl>
                                        <p:attrNameLst>
                                          <p:attrName>style.visibility</p:attrName>
                                        </p:attrNameLst>
                                      </p:cBhvr>
                                      <p:to>
                                        <p:strVal val="visible"/>
                                      </p:to>
                                    </p:set>
                                    <p:animEffect transition="in" filter="wipe(left)">
                                      <p:cBhvr>
                                        <p:cTn id="12" dur="500"/>
                                        <p:tgtEl>
                                          <p:spTgt spid="160771">
                                            <p:txEl>
                                              <p:charRg st="0" end="4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0771">
                                            <p:txEl>
                                              <p:charRg st="42" end="85"/>
                                            </p:txEl>
                                          </p:spTgt>
                                        </p:tgtEl>
                                        <p:attrNameLst>
                                          <p:attrName>style.visibility</p:attrName>
                                        </p:attrNameLst>
                                      </p:cBhvr>
                                      <p:to>
                                        <p:strVal val="visible"/>
                                      </p:to>
                                    </p:set>
                                    <p:animEffect transition="in" filter="wipe(left)">
                                      <p:cBhvr>
                                        <p:cTn id="17" dur="500"/>
                                        <p:tgtEl>
                                          <p:spTgt spid="160771">
                                            <p:txEl>
                                              <p:charRg st="42" end="8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0771">
                                            <p:txEl>
                                              <p:charRg st="85" end="119"/>
                                            </p:txEl>
                                          </p:spTgt>
                                        </p:tgtEl>
                                        <p:attrNameLst>
                                          <p:attrName>style.visibility</p:attrName>
                                        </p:attrNameLst>
                                      </p:cBhvr>
                                      <p:to>
                                        <p:strVal val="visible"/>
                                      </p:to>
                                    </p:set>
                                    <p:animEffect transition="in" filter="wipe(left)">
                                      <p:cBhvr>
                                        <p:cTn id="22" dur="500"/>
                                        <p:tgtEl>
                                          <p:spTgt spid="160771">
                                            <p:txEl>
                                              <p:charRg st="85" end="11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0771">
                                            <p:txEl>
                                              <p:charRg st="119" end="149"/>
                                            </p:txEl>
                                          </p:spTgt>
                                        </p:tgtEl>
                                        <p:attrNameLst>
                                          <p:attrName>style.visibility</p:attrName>
                                        </p:attrNameLst>
                                      </p:cBhvr>
                                      <p:to>
                                        <p:strVal val="visible"/>
                                      </p:to>
                                    </p:set>
                                    <p:animEffect transition="in" filter="wipe(left)">
                                      <p:cBhvr>
                                        <p:cTn id="27" dur="500"/>
                                        <p:tgtEl>
                                          <p:spTgt spid="160771">
                                            <p:txEl>
                                              <p:charRg st="119" end="14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0" grpId="0"/>
      <p:bldP spid="16077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p:nvPr/>
        </p:nvSpPr>
        <p:spPr>
          <a:xfrm>
            <a:off x="457200" y="609600"/>
            <a:ext cx="8382000" cy="50768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90000"/>
              </a:lnSpc>
              <a:spcBef>
                <a:spcPct val="50000"/>
              </a:spcBef>
              <a:buClr>
                <a:srgbClr val="A50021"/>
              </a:buClr>
              <a:buSzPct val="75000"/>
              <a:buFont typeface="Wingdings" panose="05000000000000000000" pitchFamily="2" charset="2"/>
              <a:buNone/>
            </a:pPr>
            <a:r>
              <a:rPr lang="zh-CN" altLang="en-US" sz="2800" b="1" dirty="0">
                <a:solidFill>
                  <a:schemeClr val="tx2"/>
                </a:solidFill>
                <a:latin typeface="宋体" panose="02010600030101010101" pitchFamily="2" charset="-122"/>
              </a:rPr>
              <a:t>本章数据元素类型与比较运算的符号约定</a:t>
            </a:r>
            <a:endParaRPr lang="zh-CN" altLang="en-US" sz="2800" b="1" dirty="0">
              <a:solidFill>
                <a:schemeClr val="tx2"/>
              </a:solidFill>
              <a:latin typeface="宋体" panose="02010600030101010101" pitchFamily="2" charset="-122"/>
            </a:endParaRPr>
          </a:p>
          <a:p>
            <a:pPr marL="0" lvl="0" indent="0" eaLnBrk="1" hangingPunct="1">
              <a:lnSpc>
                <a:spcPct val="90000"/>
              </a:lnSpc>
              <a:spcBef>
                <a:spcPct val="50000"/>
              </a:spcBef>
              <a:buClr>
                <a:srgbClr val="A50021"/>
              </a:buClr>
              <a:buSzPct val="75000"/>
              <a:buFont typeface="Wingdings" panose="05000000000000000000" pitchFamily="2" charset="2"/>
              <a:buNone/>
            </a:pPr>
            <a:r>
              <a:rPr lang="zh-CN" altLang="en-US" sz="2400" b="1" dirty="0">
                <a:latin typeface="宋体" panose="02010600030101010101" pitchFamily="2" charset="-122"/>
              </a:rPr>
              <a:t>	</a:t>
            </a:r>
            <a:r>
              <a:rPr lang="en-US" altLang="zh-CN" sz="2400" b="1" dirty="0">
                <a:latin typeface="宋体" panose="02010600030101010101" pitchFamily="2" charset="-122"/>
              </a:rPr>
              <a:t>1</a:t>
            </a:r>
            <a:r>
              <a:rPr lang="zh-CN" altLang="en-US" sz="2400" b="1" dirty="0">
                <a:latin typeface="宋体" panose="02010600030101010101" pitchFamily="2" charset="-122"/>
              </a:rPr>
              <a:t>）数据类型定义</a:t>
            </a:r>
            <a:endParaRPr lang="zh-CN" altLang="en-US" sz="2400" b="1" dirty="0">
              <a:latin typeface="宋体" panose="02010600030101010101" pitchFamily="2" charset="-122"/>
            </a:endParaRPr>
          </a:p>
          <a:p>
            <a:pPr marL="0" lvl="0" indent="0" eaLnBrk="1" hangingPunct="1">
              <a:lnSpc>
                <a:spcPct val="90000"/>
              </a:lnSpc>
              <a:spcBef>
                <a:spcPct val="50000"/>
              </a:spcBef>
              <a:buClr>
                <a:srgbClr val="A50021"/>
              </a:buClr>
              <a:buSzPct val="75000"/>
              <a:buFont typeface="Wingdings" panose="05000000000000000000" pitchFamily="2" charset="2"/>
              <a:buNone/>
            </a:pPr>
            <a:r>
              <a:rPr lang="zh-CN" altLang="en-US" sz="2400" b="1" dirty="0">
                <a:latin typeface="宋体" panose="02010600030101010101" pitchFamily="2" charset="-122"/>
              </a:rPr>
              <a:t>       	</a:t>
            </a:r>
            <a:r>
              <a:rPr lang="en-US" altLang="zh-CN" sz="2400" b="1" dirty="0">
                <a:latin typeface="宋体" panose="02010600030101010101" pitchFamily="2" charset="-122"/>
              </a:rPr>
              <a:t>typedef struct {</a:t>
            </a:r>
            <a:endParaRPr lang="en-US" altLang="zh-CN" sz="2400" b="1" dirty="0">
              <a:latin typeface="宋体" panose="02010600030101010101" pitchFamily="2" charset="-122"/>
            </a:endParaRPr>
          </a:p>
          <a:p>
            <a:pPr marL="0" lvl="0" indent="0" eaLnBrk="1" hangingPunct="1">
              <a:lnSpc>
                <a:spcPct val="90000"/>
              </a:lnSpc>
              <a:spcBef>
                <a:spcPct val="50000"/>
              </a:spcBef>
              <a:buClr>
                <a:srgbClr val="A50021"/>
              </a:buClr>
              <a:buSzPct val="75000"/>
              <a:buFont typeface="Wingdings" panose="05000000000000000000" pitchFamily="2" charset="2"/>
              <a:buNone/>
            </a:pPr>
            <a:r>
              <a:rPr lang="en-US" altLang="zh-CN" sz="2400" b="1" dirty="0">
                <a:latin typeface="宋体" panose="02010600030101010101" pitchFamily="2" charset="-122"/>
              </a:rPr>
              <a:t>            	 keytype key;</a:t>
            </a:r>
            <a:endParaRPr lang="en-US" altLang="zh-CN" sz="2400" b="1" dirty="0">
              <a:latin typeface="宋体" panose="02010600030101010101" pitchFamily="2" charset="-122"/>
            </a:endParaRPr>
          </a:p>
          <a:p>
            <a:pPr marL="0" lvl="0" indent="0" eaLnBrk="1" hangingPunct="1">
              <a:lnSpc>
                <a:spcPct val="90000"/>
              </a:lnSpc>
              <a:spcBef>
                <a:spcPct val="50000"/>
              </a:spcBef>
              <a:buClr>
                <a:srgbClr val="A50021"/>
              </a:buClr>
              <a:buSzPct val="75000"/>
              <a:buFont typeface="Wingdings" panose="05000000000000000000" pitchFamily="2" charset="2"/>
              <a:buNone/>
            </a:pPr>
            <a:r>
              <a:rPr lang="en-US" altLang="zh-CN" sz="2400" b="1" dirty="0">
                <a:latin typeface="宋体" panose="02010600030101010101" pitchFamily="2" charset="-122"/>
              </a:rPr>
              <a:t>         		 </a:t>
            </a:r>
            <a:r>
              <a:rPr lang="en-US" altLang="zh-CN" sz="2400" b="1" dirty="0"/>
              <a:t>……</a:t>
            </a:r>
            <a:endParaRPr lang="en-US" altLang="zh-CN" sz="2400" b="1" dirty="0">
              <a:latin typeface="宋体" panose="02010600030101010101" pitchFamily="2" charset="-122"/>
            </a:endParaRPr>
          </a:p>
          <a:p>
            <a:pPr marL="0" lvl="0" indent="0" eaLnBrk="1" hangingPunct="1">
              <a:lnSpc>
                <a:spcPct val="90000"/>
              </a:lnSpc>
              <a:spcBef>
                <a:spcPct val="50000"/>
              </a:spcBef>
              <a:buClr>
                <a:srgbClr val="A50021"/>
              </a:buClr>
              <a:buSzPct val="75000"/>
              <a:buFont typeface="Wingdings" panose="05000000000000000000" pitchFamily="2" charset="2"/>
              <a:buNone/>
            </a:pPr>
            <a:r>
              <a:rPr lang="en-US" altLang="zh-CN" sz="2400" b="1" dirty="0">
                <a:latin typeface="宋体" panose="02010600030101010101" pitchFamily="2" charset="-122"/>
              </a:rPr>
              <a:t>       	}ElemType;</a:t>
            </a:r>
            <a:endParaRPr lang="en-US" altLang="zh-CN" sz="2400" b="1" dirty="0">
              <a:latin typeface="宋体" panose="02010600030101010101" pitchFamily="2" charset="-122"/>
            </a:endParaRPr>
          </a:p>
          <a:p>
            <a:pPr marL="0" lvl="0" indent="0" eaLnBrk="1" hangingPunct="1">
              <a:lnSpc>
                <a:spcPct val="90000"/>
              </a:lnSpc>
              <a:spcBef>
                <a:spcPct val="50000"/>
              </a:spcBef>
              <a:buClr>
                <a:srgbClr val="A50021"/>
              </a:buClr>
              <a:buSzPct val="75000"/>
              <a:buFont typeface="Wingdings" panose="05000000000000000000" pitchFamily="2" charset="2"/>
              <a:buNone/>
            </a:pPr>
            <a:r>
              <a:rPr lang="en-US" altLang="zh-CN" sz="2400" b="1" dirty="0">
                <a:latin typeface="宋体" panose="02010600030101010101" pitchFamily="2" charset="-122"/>
              </a:rPr>
              <a:t>	2</a:t>
            </a:r>
            <a:r>
              <a:rPr lang="zh-CN" altLang="en-US" sz="2400" b="1" dirty="0">
                <a:latin typeface="宋体" panose="02010600030101010101" pitchFamily="2" charset="-122"/>
              </a:rPr>
              <a:t>）关键字比较的符号约定</a:t>
            </a:r>
            <a:endParaRPr lang="zh-CN" altLang="en-US" sz="2400" b="1" dirty="0">
              <a:latin typeface="宋体" panose="02010600030101010101" pitchFamily="2" charset="-122"/>
            </a:endParaRPr>
          </a:p>
          <a:p>
            <a:pPr marL="0" lvl="0" indent="0" eaLnBrk="1" hangingPunct="1">
              <a:lnSpc>
                <a:spcPct val="90000"/>
              </a:lnSpc>
              <a:spcBef>
                <a:spcPct val="50000"/>
              </a:spcBef>
              <a:buClr>
                <a:srgbClr val="A50021"/>
              </a:buClr>
              <a:buSzPct val="75000"/>
              <a:buFont typeface="Wingdings" panose="05000000000000000000" pitchFamily="2" charset="2"/>
              <a:buNone/>
            </a:pPr>
            <a:r>
              <a:rPr lang="zh-CN" altLang="en-US" sz="2400" b="1" dirty="0">
                <a:latin typeface="宋体" panose="02010600030101010101" pitchFamily="2" charset="-122"/>
              </a:rPr>
              <a:t>		</a:t>
            </a:r>
            <a:r>
              <a:rPr lang="en-US" altLang="zh-CN" sz="2400" b="1" dirty="0">
                <a:latin typeface="宋体" panose="02010600030101010101" pitchFamily="2" charset="-122"/>
              </a:rPr>
              <a:t>EQ(a,b) ((a)= =(b))</a:t>
            </a:r>
            <a:endParaRPr lang="en-US" altLang="zh-CN" sz="2400" b="1" dirty="0">
              <a:latin typeface="宋体" panose="02010600030101010101" pitchFamily="2" charset="-122"/>
            </a:endParaRPr>
          </a:p>
          <a:p>
            <a:pPr marL="0" lvl="0" indent="0" eaLnBrk="1" hangingPunct="1">
              <a:lnSpc>
                <a:spcPct val="90000"/>
              </a:lnSpc>
              <a:spcBef>
                <a:spcPct val="50000"/>
              </a:spcBef>
              <a:buClr>
                <a:srgbClr val="A50021"/>
              </a:buClr>
              <a:buSzPct val="75000"/>
              <a:buFont typeface="Wingdings" panose="05000000000000000000" pitchFamily="2" charset="2"/>
              <a:buNone/>
            </a:pPr>
            <a:r>
              <a:rPr lang="en-US" altLang="zh-CN" sz="2400" b="1" dirty="0">
                <a:latin typeface="宋体" panose="02010600030101010101" pitchFamily="2" charset="-122"/>
              </a:rPr>
              <a:t>		LT(a,b) ((a)&lt;(b))</a:t>
            </a:r>
            <a:endParaRPr lang="en-US" altLang="zh-CN" sz="2400" b="1" dirty="0">
              <a:latin typeface="宋体" panose="02010600030101010101" pitchFamily="2" charset="-122"/>
            </a:endParaRPr>
          </a:p>
          <a:p>
            <a:pPr marL="0" lvl="0" indent="0" eaLnBrk="1" hangingPunct="1">
              <a:lnSpc>
                <a:spcPct val="90000"/>
              </a:lnSpc>
              <a:spcBef>
                <a:spcPct val="50000"/>
              </a:spcBef>
              <a:buClr>
                <a:srgbClr val="A50021"/>
              </a:buClr>
              <a:buSzPct val="75000"/>
              <a:buFont typeface="Wingdings" panose="05000000000000000000" pitchFamily="2" charset="2"/>
              <a:buNone/>
            </a:pPr>
            <a:r>
              <a:rPr lang="en-US" altLang="zh-CN" sz="2400" b="1" dirty="0">
                <a:latin typeface="宋体" panose="02010600030101010101" pitchFamily="2" charset="-122"/>
              </a:rPr>
              <a:t>		LQ(a,b) ((a)&lt;=(b))</a:t>
            </a:r>
            <a:endParaRPr lang="en-US" altLang="zh-CN" sz="2400" b="1" dirty="0">
              <a:latin typeface="宋体" panose="02010600030101010101" pitchFamily="2" charset="-122"/>
            </a:endParaRPr>
          </a:p>
        </p:txBody>
      </p:sp>
    </p:spTree>
  </p:cSld>
  <p:clrMapOvr>
    <a:masterClrMapping/>
  </p:clrMapOvr>
  <p:transition>
    <p:random/>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1426" name="Text Box 2"/>
          <p:cNvSpPr txBox="1"/>
          <p:nvPr/>
        </p:nvSpPr>
        <p:spPr>
          <a:xfrm>
            <a:off x="760413" y="152400"/>
            <a:ext cx="7011987" cy="14668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5000"/>
              </a:lnSpc>
              <a:spcBef>
                <a:spcPct val="0"/>
              </a:spcBef>
              <a:buNone/>
            </a:pPr>
            <a:r>
              <a:rPr lang="zh-CN" altLang="en-US" sz="3600" b="1" dirty="0">
                <a:solidFill>
                  <a:srgbClr val="A50021"/>
                </a:solidFill>
                <a:ea typeface="楷体_GB2312" pitchFamily="49" charset="-122"/>
              </a:rPr>
              <a:t>例如</a:t>
            </a:r>
            <a:r>
              <a:rPr lang="en-US" altLang="zh-CN" sz="3600" b="1" dirty="0">
                <a:solidFill>
                  <a:srgbClr val="A50021"/>
                </a:solidFill>
                <a:ea typeface="楷体_GB2312" pitchFamily="49" charset="-122"/>
              </a:rPr>
              <a:t>:</a:t>
            </a:r>
            <a:r>
              <a:rPr lang="en-US" altLang="zh-CN" sz="3600" dirty="0">
                <a:solidFill>
                  <a:srgbClr val="A50021"/>
                </a:solidFill>
                <a:ea typeface="楷体_GB2312" pitchFamily="49" charset="-122"/>
              </a:rPr>
              <a:t>  </a:t>
            </a:r>
            <a:r>
              <a:rPr lang="zh-CN" altLang="en-US" sz="3600" dirty="0">
                <a:solidFill>
                  <a:srgbClr val="A50021"/>
                </a:solidFill>
                <a:ea typeface="楷体_GB2312" pitchFamily="49" charset="-122"/>
              </a:rPr>
              <a:t>关键字集合 </a:t>
            </a:r>
            <a:endParaRPr lang="zh-CN" altLang="en-US" sz="3600" dirty="0">
              <a:solidFill>
                <a:srgbClr val="A50021"/>
              </a:solidFill>
              <a:ea typeface="楷体_GB2312" pitchFamily="49" charset="-122"/>
            </a:endParaRPr>
          </a:p>
          <a:p>
            <a:pPr marL="0" lvl="0" indent="0" eaLnBrk="1" hangingPunct="1">
              <a:lnSpc>
                <a:spcPct val="125000"/>
              </a:lnSpc>
              <a:spcBef>
                <a:spcPct val="0"/>
              </a:spcBef>
              <a:buNone/>
            </a:pPr>
            <a:r>
              <a:rPr lang="zh-CN" altLang="en-US" sz="3600" dirty="0">
                <a:solidFill>
                  <a:srgbClr val="A50021"/>
                </a:solidFill>
                <a:ea typeface="楷体_GB2312" pitchFamily="49" charset="-122"/>
              </a:rPr>
              <a:t>        </a:t>
            </a:r>
            <a:r>
              <a:rPr lang="en-US" altLang="zh-CN" sz="3600" dirty="0">
                <a:solidFill>
                  <a:srgbClr val="A50021"/>
                </a:solidFill>
                <a:ea typeface="楷体_GB2312" pitchFamily="49" charset="-122"/>
              </a:rPr>
              <a:t>{ </a:t>
            </a:r>
            <a:r>
              <a:rPr lang="en-US" altLang="zh-CN" dirty="0">
                <a:solidFill>
                  <a:srgbClr val="A50021"/>
                </a:solidFill>
                <a:ea typeface="楷体_GB2312" pitchFamily="49" charset="-122"/>
              </a:rPr>
              <a:t>19, 01, 23, 14, 55, 68, 11, 82, 36 }</a:t>
            </a:r>
            <a:endParaRPr lang="en-US" altLang="zh-CN" sz="3600" dirty="0">
              <a:ea typeface="楷体_GB2312" pitchFamily="49" charset="-122"/>
            </a:endParaRPr>
          </a:p>
        </p:txBody>
      </p:sp>
      <p:sp>
        <p:nvSpPr>
          <p:cNvPr id="231427" name="Text Box 3"/>
          <p:cNvSpPr txBox="1"/>
          <p:nvPr/>
        </p:nvSpPr>
        <p:spPr>
          <a:xfrm>
            <a:off x="304800" y="1676400"/>
            <a:ext cx="8526463"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b="1" dirty="0">
                <a:solidFill>
                  <a:srgbClr val="A50021"/>
                </a:solidFill>
                <a:ea typeface="楷体_GB2312" pitchFamily="49" charset="-122"/>
              </a:rPr>
              <a:t>设定</a:t>
            </a:r>
            <a:r>
              <a:rPr lang="zh-CN" altLang="en-US" dirty="0">
                <a:solidFill>
                  <a:srgbClr val="A50021"/>
                </a:solidFill>
                <a:ea typeface="楷体_GB2312" pitchFamily="49" charset="-122"/>
              </a:rPr>
              <a:t>哈希函数 </a:t>
            </a:r>
            <a:r>
              <a:rPr lang="en-US" altLang="zh-CN" dirty="0">
                <a:solidFill>
                  <a:srgbClr val="A50021"/>
                </a:solidFill>
                <a:ea typeface="楷体_GB2312" pitchFamily="49" charset="-122"/>
              </a:rPr>
              <a:t>H(key) = key </a:t>
            </a:r>
            <a:r>
              <a:rPr lang="en-US" altLang="zh-CN" b="1" dirty="0">
                <a:solidFill>
                  <a:srgbClr val="A50021"/>
                </a:solidFill>
                <a:ea typeface="楷体_GB2312" pitchFamily="49" charset="-122"/>
              </a:rPr>
              <a:t>MOD</a:t>
            </a:r>
            <a:r>
              <a:rPr lang="en-US" altLang="zh-CN" dirty="0">
                <a:solidFill>
                  <a:srgbClr val="A50021"/>
                </a:solidFill>
                <a:ea typeface="楷体_GB2312" pitchFamily="49" charset="-122"/>
              </a:rPr>
              <a:t> 11 ( </a:t>
            </a:r>
            <a:r>
              <a:rPr lang="zh-CN" altLang="en-US" dirty="0">
                <a:solidFill>
                  <a:srgbClr val="A50021"/>
                </a:solidFill>
                <a:ea typeface="楷体_GB2312" pitchFamily="49" charset="-122"/>
              </a:rPr>
              <a:t>表长</a:t>
            </a:r>
            <a:r>
              <a:rPr lang="en-US" altLang="zh-CN" dirty="0">
                <a:solidFill>
                  <a:srgbClr val="A50021"/>
                </a:solidFill>
                <a:ea typeface="楷体_GB2312" pitchFamily="49" charset="-122"/>
              </a:rPr>
              <a:t>=11 )</a:t>
            </a:r>
            <a:endParaRPr lang="en-US" altLang="zh-CN" dirty="0">
              <a:ea typeface="楷体_GB2312" pitchFamily="49" charset="-122"/>
            </a:endParaRPr>
          </a:p>
        </p:txBody>
      </p:sp>
      <p:graphicFrame>
        <p:nvGraphicFramePr>
          <p:cNvPr id="231430" name="Object 6"/>
          <p:cNvGraphicFramePr>
            <a:graphicFrameLocks noChangeAspect="1"/>
          </p:cNvGraphicFramePr>
          <p:nvPr/>
        </p:nvGraphicFramePr>
        <p:xfrm>
          <a:off x="762000" y="3200400"/>
          <a:ext cx="8039100" cy="990600"/>
        </p:xfrm>
        <a:graphic>
          <a:graphicData uri="http://schemas.openxmlformats.org/presentationml/2006/ole">
            <mc:AlternateContent xmlns:mc="http://schemas.openxmlformats.org/markup-compatibility/2006">
              <mc:Choice xmlns:v="urn:schemas-microsoft-com:vml" Requires="v">
                <p:oleObj spid="_x0000_s3078" name="" r:id="rId1" imgW="7937500" imgH="939800" progId="Word.Document.8">
                  <p:embed/>
                </p:oleObj>
              </mc:Choice>
              <mc:Fallback>
                <p:oleObj name="" r:id="rId1" imgW="7937500" imgH="939800" progId="Word.Document.8">
                  <p:embed/>
                  <p:pic>
                    <p:nvPicPr>
                      <p:cNvPr id="0" name="图片 3077"/>
                      <p:cNvPicPr/>
                      <p:nvPr/>
                    </p:nvPicPr>
                    <p:blipFill>
                      <a:blip r:embed="rId2">
                        <a:clrChange>
                          <a:clrFrom>
                            <a:srgbClr val="000000"/>
                          </a:clrFrom>
                          <a:clrTo>
                            <a:srgbClr val="3333CC"/>
                          </a:clrTo>
                        </a:clrChange>
                      </a:blip>
                      <a:stretch>
                        <a:fillRect/>
                      </a:stretch>
                    </p:blipFill>
                    <p:spPr>
                      <a:xfrm>
                        <a:off x="762000" y="3200400"/>
                        <a:ext cx="8039100" cy="990600"/>
                      </a:xfrm>
                      <a:prstGeom prst="rect">
                        <a:avLst/>
                      </a:prstGeom>
                      <a:noFill/>
                      <a:ln w="38100">
                        <a:noFill/>
                        <a:miter/>
                      </a:ln>
                    </p:spPr>
                  </p:pic>
                </p:oleObj>
              </mc:Fallback>
            </mc:AlternateContent>
          </a:graphicData>
        </a:graphic>
      </p:graphicFrame>
      <p:graphicFrame>
        <p:nvGraphicFramePr>
          <p:cNvPr id="231431" name="Object 7"/>
          <p:cNvGraphicFramePr>
            <a:graphicFrameLocks noChangeAspect="1"/>
          </p:cNvGraphicFramePr>
          <p:nvPr/>
        </p:nvGraphicFramePr>
        <p:xfrm>
          <a:off x="685800" y="5486400"/>
          <a:ext cx="8077200" cy="1066800"/>
        </p:xfrm>
        <a:graphic>
          <a:graphicData uri="http://schemas.openxmlformats.org/presentationml/2006/ole">
            <mc:AlternateContent xmlns:mc="http://schemas.openxmlformats.org/markup-compatibility/2006">
              <mc:Choice xmlns:v="urn:schemas-microsoft-com:vml" Requires="v">
                <p:oleObj spid="_x0000_s3077" name="" r:id="rId3" imgW="7937500" imgH="939800" progId="Word.Document.8">
                  <p:embed/>
                </p:oleObj>
              </mc:Choice>
              <mc:Fallback>
                <p:oleObj name="" r:id="rId3" imgW="7937500" imgH="939800" progId="Word.Document.8">
                  <p:embed/>
                  <p:pic>
                    <p:nvPicPr>
                      <p:cNvPr id="0" name="图片 3076"/>
                      <p:cNvPicPr/>
                      <p:nvPr/>
                    </p:nvPicPr>
                    <p:blipFill>
                      <a:blip r:embed="rId4">
                        <a:clrChange>
                          <a:clrFrom>
                            <a:srgbClr val="000000"/>
                          </a:clrFrom>
                          <a:clrTo>
                            <a:srgbClr val="3333CC"/>
                          </a:clrTo>
                        </a:clrChange>
                      </a:blip>
                      <a:stretch>
                        <a:fillRect/>
                      </a:stretch>
                    </p:blipFill>
                    <p:spPr>
                      <a:xfrm>
                        <a:off x="685800" y="5486400"/>
                        <a:ext cx="8077200" cy="1066800"/>
                      </a:xfrm>
                      <a:prstGeom prst="rect">
                        <a:avLst/>
                      </a:prstGeom>
                      <a:noFill/>
                      <a:ln w="38100">
                        <a:noFill/>
                        <a:miter/>
                      </a:ln>
                    </p:spPr>
                  </p:pic>
                </p:oleObj>
              </mc:Fallback>
            </mc:AlternateContent>
          </a:graphicData>
        </a:graphic>
      </p:graphicFrame>
      <p:sp>
        <p:nvSpPr>
          <p:cNvPr id="231432" name="Text Box 8"/>
          <p:cNvSpPr txBox="1"/>
          <p:nvPr/>
        </p:nvSpPr>
        <p:spPr>
          <a:xfrm>
            <a:off x="6629400" y="3429000"/>
            <a:ext cx="590550"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b="1" dirty="0">
                <a:solidFill>
                  <a:srgbClr val="A50021"/>
                </a:solidFill>
              </a:rPr>
              <a:t>19</a:t>
            </a:r>
            <a:endParaRPr lang="en-US" altLang="zh-CN" sz="3600" dirty="0"/>
          </a:p>
        </p:txBody>
      </p:sp>
      <p:sp>
        <p:nvSpPr>
          <p:cNvPr id="231433" name="Text Box 9"/>
          <p:cNvSpPr txBox="1"/>
          <p:nvPr/>
        </p:nvSpPr>
        <p:spPr>
          <a:xfrm>
            <a:off x="1524000" y="3429000"/>
            <a:ext cx="590550"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b="1" dirty="0">
                <a:solidFill>
                  <a:srgbClr val="A50021"/>
                </a:solidFill>
              </a:rPr>
              <a:t>01</a:t>
            </a:r>
            <a:endParaRPr lang="en-US" altLang="zh-CN" sz="3600" dirty="0"/>
          </a:p>
        </p:txBody>
      </p:sp>
      <p:sp>
        <p:nvSpPr>
          <p:cNvPr id="231434" name="Text Box 10"/>
          <p:cNvSpPr txBox="1"/>
          <p:nvPr/>
        </p:nvSpPr>
        <p:spPr>
          <a:xfrm>
            <a:off x="2305050" y="3429000"/>
            <a:ext cx="590550"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b="1" dirty="0">
                <a:solidFill>
                  <a:srgbClr val="3333FF"/>
                </a:solidFill>
              </a:rPr>
              <a:t>23</a:t>
            </a:r>
            <a:endParaRPr lang="en-US" altLang="zh-CN" sz="3600" dirty="0"/>
          </a:p>
        </p:txBody>
      </p:sp>
      <p:sp>
        <p:nvSpPr>
          <p:cNvPr id="231435" name="Text Box 11"/>
          <p:cNvSpPr txBox="1"/>
          <p:nvPr/>
        </p:nvSpPr>
        <p:spPr>
          <a:xfrm>
            <a:off x="2990850" y="3429000"/>
            <a:ext cx="590550"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b="1" dirty="0">
                <a:solidFill>
                  <a:srgbClr val="A50021"/>
                </a:solidFill>
              </a:rPr>
              <a:t>14</a:t>
            </a:r>
            <a:endParaRPr lang="en-US" altLang="zh-CN" sz="3600" dirty="0"/>
          </a:p>
        </p:txBody>
      </p:sp>
      <p:sp>
        <p:nvSpPr>
          <p:cNvPr id="231436" name="Text Box 12"/>
          <p:cNvSpPr txBox="1"/>
          <p:nvPr/>
        </p:nvSpPr>
        <p:spPr>
          <a:xfrm>
            <a:off x="857250" y="3429000"/>
            <a:ext cx="590550"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b="1" dirty="0">
                <a:solidFill>
                  <a:srgbClr val="A50021"/>
                </a:solidFill>
              </a:rPr>
              <a:t>55</a:t>
            </a:r>
            <a:endParaRPr lang="en-US" altLang="zh-CN" sz="3600" dirty="0"/>
          </a:p>
        </p:txBody>
      </p:sp>
      <p:sp>
        <p:nvSpPr>
          <p:cNvPr id="231437" name="Text Box 13"/>
          <p:cNvSpPr txBox="1"/>
          <p:nvPr/>
        </p:nvSpPr>
        <p:spPr>
          <a:xfrm>
            <a:off x="3733800" y="3429000"/>
            <a:ext cx="590550"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b="1" dirty="0">
                <a:solidFill>
                  <a:srgbClr val="FF00FF"/>
                </a:solidFill>
              </a:rPr>
              <a:t>68</a:t>
            </a:r>
            <a:endParaRPr lang="en-US" altLang="zh-CN" sz="3600" dirty="0"/>
          </a:p>
        </p:txBody>
      </p:sp>
      <p:sp>
        <p:nvSpPr>
          <p:cNvPr id="231438" name="Text Box 14"/>
          <p:cNvSpPr txBox="1"/>
          <p:nvPr/>
        </p:nvSpPr>
        <p:spPr>
          <a:xfrm>
            <a:off x="6572250" y="5745163"/>
            <a:ext cx="590550" cy="5794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b="1" dirty="0">
                <a:solidFill>
                  <a:srgbClr val="A50021"/>
                </a:solidFill>
              </a:rPr>
              <a:t>19</a:t>
            </a:r>
            <a:endParaRPr lang="en-US" altLang="zh-CN" sz="3600" dirty="0"/>
          </a:p>
        </p:txBody>
      </p:sp>
      <p:sp>
        <p:nvSpPr>
          <p:cNvPr id="231439" name="Text Box 15"/>
          <p:cNvSpPr txBox="1"/>
          <p:nvPr/>
        </p:nvSpPr>
        <p:spPr>
          <a:xfrm>
            <a:off x="1466850" y="5745163"/>
            <a:ext cx="590550" cy="5794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b="1" dirty="0">
                <a:solidFill>
                  <a:srgbClr val="A50021"/>
                </a:solidFill>
              </a:rPr>
              <a:t>01</a:t>
            </a:r>
            <a:endParaRPr lang="en-US" altLang="zh-CN" sz="3600" dirty="0"/>
          </a:p>
        </p:txBody>
      </p:sp>
      <p:sp>
        <p:nvSpPr>
          <p:cNvPr id="231440" name="Text Box 16"/>
          <p:cNvSpPr txBox="1"/>
          <p:nvPr/>
        </p:nvSpPr>
        <p:spPr>
          <a:xfrm>
            <a:off x="2228850" y="5745163"/>
            <a:ext cx="590550" cy="5794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b="1" dirty="0">
                <a:solidFill>
                  <a:srgbClr val="3333FF"/>
                </a:solidFill>
              </a:rPr>
              <a:t>23</a:t>
            </a:r>
            <a:endParaRPr lang="en-US" altLang="zh-CN" sz="3600" dirty="0"/>
          </a:p>
        </p:txBody>
      </p:sp>
      <p:sp>
        <p:nvSpPr>
          <p:cNvPr id="231441" name="Text Box 17"/>
          <p:cNvSpPr txBox="1"/>
          <p:nvPr/>
        </p:nvSpPr>
        <p:spPr>
          <a:xfrm>
            <a:off x="2895600" y="5745163"/>
            <a:ext cx="590550" cy="5794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b="1" dirty="0">
                <a:solidFill>
                  <a:srgbClr val="A50021"/>
                </a:solidFill>
              </a:rPr>
              <a:t>14</a:t>
            </a:r>
            <a:endParaRPr lang="en-US" altLang="zh-CN" sz="3600" dirty="0"/>
          </a:p>
        </p:txBody>
      </p:sp>
      <p:sp>
        <p:nvSpPr>
          <p:cNvPr id="231442" name="Text Box 18"/>
          <p:cNvSpPr txBox="1"/>
          <p:nvPr/>
        </p:nvSpPr>
        <p:spPr>
          <a:xfrm>
            <a:off x="5105400" y="5745163"/>
            <a:ext cx="590550" cy="5794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b="1" dirty="0">
                <a:solidFill>
                  <a:schemeClr val="accent1"/>
                </a:solidFill>
              </a:rPr>
              <a:t>68</a:t>
            </a:r>
            <a:endParaRPr lang="en-US" altLang="zh-CN" sz="3600" dirty="0">
              <a:solidFill>
                <a:schemeClr val="accent1"/>
              </a:solidFill>
            </a:endParaRPr>
          </a:p>
        </p:txBody>
      </p:sp>
      <p:sp>
        <p:nvSpPr>
          <p:cNvPr id="231443" name="Rectangle 19"/>
          <p:cNvSpPr/>
          <p:nvPr/>
        </p:nvSpPr>
        <p:spPr>
          <a:xfrm>
            <a:off x="381000" y="2519363"/>
            <a:ext cx="5775325"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800" dirty="0">
                <a:solidFill>
                  <a:schemeClr val="accent2"/>
                </a:solidFill>
                <a:ea typeface="楷体_GB2312" pitchFamily="49" charset="-122"/>
              </a:rPr>
              <a:t>若采用</a:t>
            </a:r>
            <a:r>
              <a:rPr lang="zh-CN" altLang="en-US" sz="2800" b="1" dirty="0">
                <a:solidFill>
                  <a:schemeClr val="accent2"/>
                </a:solidFill>
                <a:ea typeface="楷体_GB2312" pitchFamily="49" charset="-122"/>
              </a:rPr>
              <a:t>线性探测再散列</a:t>
            </a:r>
            <a:r>
              <a:rPr lang="zh-CN" altLang="en-US" sz="2800" dirty="0">
                <a:solidFill>
                  <a:schemeClr val="accent2"/>
                </a:solidFill>
                <a:ea typeface="楷体_GB2312" pitchFamily="49" charset="-122"/>
              </a:rPr>
              <a:t>处理冲突</a:t>
            </a:r>
            <a:endParaRPr lang="zh-CN" altLang="en-US" sz="2800" b="1" dirty="0">
              <a:solidFill>
                <a:srgbClr val="A50021"/>
              </a:solidFill>
              <a:ea typeface="楷体_GB2312" pitchFamily="49" charset="-122"/>
            </a:endParaRPr>
          </a:p>
        </p:txBody>
      </p:sp>
      <p:sp>
        <p:nvSpPr>
          <p:cNvPr id="231444" name="Rectangle 20"/>
          <p:cNvSpPr/>
          <p:nvPr/>
        </p:nvSpPr>
        <p:spPr>
          <a:xfrm>
            <a:off x="381000" y="4814888"/>
            <a:ext cx="5991225"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800" dirty="0">
                <a:solidFill>
                  <a:schemeClr val="accent2"/>
                </a:solidFill>
                <a:ea typeface="楷体_GB2312" pitchFamily="49" charset="-122"/>
              </a:rPr>
              <a:t>若采用</a:t>
            </a:r>
            <a:r>
              <a:rPr lang="zh-CN" altLang="en-US" sz="2800" b="1" dirty="0">
                <a:solidFill>
                  <a:schemeClr val="accent2"/>
                </a:solidFill>
                <a:ea typeface="楷体_GB2312" pitchFamily="49" charset="-122"/>
              </a:rPr>
              <a:t>二次探测再散列</a:t>
            </a:r>
            <a:r>
              <a:rPr lang="zh-CN" altLang="en-US" sz="2800" dirty="0">
                <a:solidFill>
                  <a:schemeClr val="accent2"/>
                </a:solidFill>
                <a:ea typeface="楷体_GB2312" pitchFamily="49" charset="-122"/>
              </a:rPr>
              <a:t>处理冲突</a:t>
            </a:r>
            <a:endParaRPr lang="zh-CN" altLang="en-US" sz="2800" b="1" dirty="0">
              <a:solidFill>
                <a:schemeClr val="accent2"/>
              </a:solidFill>
              <a:ea typeface="楷体_GB2312" pitchFamily="49" charset="-122"/>
            </a:endParaRPr>
          </a:p>
        </p:txBody>
      </p:sp>
      <p:sp>
        <p:nvSpPr>
          <p:cNvPr id="231445" name="Text Box 21"/>
          <p:cNvSpPr txBox="1"/>
          <p:nvPr/>
        </p:nvSpPr>
        <p:spPr>
          <a:xfrm>
            <a:off x="4438650" y="3429000"/>
            <a:ext cx="590550"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b="1" dirty="0">
                <a:solidFill>
                  <a:srgbClr val="006600"/>
                </a:solidFill>
              </a:rPr>
              <a:t>11</a:t>
            </a:r>
            <a:endParaRPr lang="en-US" altLang="zh-CN" sz="3600" dirty="0"/>
          </a:p>
        </p:txBody>
      </p:sp>
      <p:sp>
        <p:nvSpPr>
          <p:cNvPr id="231446" name="Text Box 22"/>
          <p:cNvSpPr txBox="1"/>
          <p:nvPr/>
        </p:nvSpPr>
        <p:spPr>
          <a:xfrm>
            <a:off x="5124450" y="3429000"/>
            <a:ext cx="590550"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b="1" dirty="0">
                <a:solidFill>
                  <a:srgbClr val="3333FF"/>
                </a:solidFill>
              </a:rPr>
              <a:t>82</a:t>
            </a:r>
            <a:endParaRPr lang="en-US" altLang="zh-CN" sz="3600" dirty="0"/>
          </a:p>
        </p:txBody>
      </p:sp>
      <p:sp>
        <p:nvSpPr>
          <p:cNvPr id="231447" name="Text Box 23"/>
          <p:cNvSpPr txBox="1"/>
          <p:nvPr/>
        </p:nvSpPr>
        <p:spPr>
          <a:xfrm>
            <a:off x="5886450" y="3429000"/>
            <a:ext cx="590550"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b="1" dirty="0">
                <a:solidFill>
                  <a:srgbClr val="FF0000"/>
                </a:solidFill>
              </a:rPr>
              <a:t>36</a:t>
            </a:r>
            <a:endParaRPr lang="en-US" altLang="zh-CN" sz="3600" dirty="0"/>
          </a:p>
        </p:txBody>
      </p:sp>
      <p:sp>
        <p:nvSpPr>
          <p:cNvPr id="231448" name="Text Box 24"/>
          <p:cNvSpPr txBox="1"/>
          <p:nvPr/>
        </p:nvSpPr>
        <p:spPr>
          <a:xfrm>
            <a:off x="762000" y="5715000"/>
            <a:ext cx="590550"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b="1" dirty="0">
                <a:solidFill>
                  <a:srgbClr val="A50021"/>
                </a:solidFill>
              </a:rPr>
              <a:t>55</a:t>
            </a:r>
            <a:endParaRPr lang="en-US" altLang="zh-CN" sz="3600" dirty="0"/>
          </a:p>
        </p:txBody>
      </p:sp>
      <p:sp>
        <p:nvSpPr>
          <p:cNvPr id="231449" name="Text Box 25"/>
          <p:cNvSpPr txBox="1"/>
          <p:nvPr/>
        </p:nvSpPr>
        <p:spPr>
          <a:xfrm>
            <a:off x="8001000" y="5745163"/>
            <a:ext cx="590550" cy="5794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b="1" dirty="0">
                <a:solidFill>
                  <a:srgbClr val="FF00FF"/>
                </a:solidFill>
              </a:rPr>
              <a:t>11</a:t>
            </a:r>
            <a:endParaRPr lang="en-US" altLang="zh-CN" b="1" dirty="0">
              <a:solidFill>
                <a:srgbClr val="FF00FF"/>
              </a:solidFill>
            </a:endParaRPr>
          </a:p>
        </p:txBody>
      </p:sp>
      <p:sp>
        <p:nvSpPr>
          <p:cNvPr id="231450" name="Text Box 26"/>
          <p:cNvSpPr txBox="1"/>
          <p:nvPr/>
        </p:nvSpPr>
        <p:spPr>
          <a:xfrm>
            <a:off x="4362450" y="5745163"/>
            <a:ext cx="590550" cy="5794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b="1" dirty="0">
                <a:solidFill>
                  <a:srgbClr val="A50021"/>
                </a:solidFill>
              </a:rPr>
              <a:t>82</a:t>
            </a:r>
            <a:endParaRPr lang="en-US" altLang="zh-CN" sz="3600" dirty="0"/>
          </a:p>
        </p:txBody>
      </p:sp>
      <p:sp>
        <p:nvSpPr>
          <p:cNvPr id="231451" name="Text Box 27"/>
          <p:cNvSpPr txBox="1"/>
          <p:nvPr/>
        </p:nvSpPr>
        <p:spPr>
          <a:xfrm>
            <a:off x="3657600" y="5745163"/>
            <a:ext cx="590550" cy="5794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b="1" dirty="0">
                <a:solidFill>
                  <a:srgbClr val="3333FF"/>
                </a:solidFill>
              </a:rPr>
              <a:t>36</a:t>
            </a:r>
            <a:endParaRPr lang="en-US" altLang="zh-CN" b="1" dirty="0">
              <a:solidFill>
                <a:srgbClr val="3333FF"/>
              </a:solidFill>
            </a:endParaRPr>
          </a:p>
        </p:txBody>
      </p:sp>
      <p:sp>
        <p:nvSpPr>
          <p:cNvPr id="231453" name="Text Box 29"/>
          <p:cNvSpPr txBox="1"/>
          <p:nvPr/>
        </p:nvSpPr>
        <p:spPr>
          <a:xfrm>
            <a:off x="933450" y="3952875"/>
            <a:ext cx="614045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dirty="0">
                <a:solidFill>
                  <a:srgbClr val="A50021"/>
                </a:solidFill>
              </a:rPr>
              <a:t>1      1      2      1      3       6      2      5      1</a:t>
            </a:r>
            <a:endParaRPr lang="en-US" altLang="zh-CN" sz="2800" dirty="0"/>
          </a:p>
        </p:txBody>
      </p:sp>
      <p:sp>
        <p:nvSpPr>
          <p:cNvPr id="231455" name="AutoShape 31">
            <a:hlinkClick r:id="rId5" action="ppaction://hlinksldjump"/>
          </p:cNvPr>
          <p:cNvSpPr/>
          <p:nvPr/>
        </p:nvSpPr>
        <p:spPr>
          <a:xfrm>
            <a:off x="8458200" y="4495800"/>
            <a:ext cx="381000" cy="381000"/>
          </a:xfrm>
          <a:prstGeom prst="actionButtonBackPrevious">
            <a:avLst/>
          </a:prstGeom>
          <a:solidFill>
            <a:schemeClr val="bg2"/>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31456" name="AutoShape 32">
            <a:hlinkClick r:id="" action="ppaction://hlinkshowjump?jump=lastslideviewed"/>
          </p:cNvPr>
          <p:cNvSpPr/>
          <p:nvPr/>
        </p:nvSpPr>
        <p:spPr>
          <a:xfrm>
            <a:off x="304800" y="4267200"/>
            <a:ext cx="381000" cy="381000"/>
          </a:xfrm>
          <a:prstGeom prst="actionButtonReturn">
            <a:avLst/>
          </a:prstGeom>
          <a:solidFill>
            <a:schemeClr val="bg2"/>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31457" name="Text Box 33"/>
          <p:cNvSpPr txBox="1"/>
          <p:nvPr/>
        </p:nvSpPr>
        <p:spPr>
          <a:xfrm>
            <a:off x="827088" y="6338888"/>
            <a:ext cx="78486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dirty="0">
                <a:solidFill>
                  <a:srgbClr val="A50021"/>
                </a:solidFill>
              </a:rPr>
              <a:t>1      1      2       1      2       1      4              1              3</a:t>
            </a:r>
            <a:endParaRPr lang="en-US" altLang="zh-CN" sz="2800" dirty="0"/>
          </a:p>
        </p:txBody>
      </p:sp>
      <p:sp>
        <p:nvSpPr>
          <p:cNvPr id="231458" name="Rectangle 34"/>
          <p:cNvSpPr/>
          <p:nvPr/>
        </p:nvSpPr>
        <p:spPr>
          <a:xfrm>
            <a:off x="6588125" y="2492375"/>
            <a:ext cx="15684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solidFill>
                  <a:schemeClr val="accent2"/>
                </a:solidFill>
              </a:rPr>
              <a:t>ASL =22/9</a:t>
            </a:r>
            <a:endParaRPr lang="en-US" altLang="zh-CN" sz="2400" b="1" dirty="0">
              <a:solidFill>
                <a:schemeClr val="accent2"/>
              </a:solidFill>
            </a:endParaRPr>
          </a:p>
        </p:txBody>
      </p:sp>
      <p:sp>
        <p:nvSpPr>
          <p:cNvPr id="231459" name="Rectangle 35"/>
          <p:cNvSpPr/>
          <p:nvPr/>
        </p:nvSpPr>
        <p:spPr>
          <a:xfrm>
            <a:off x="6732588" y="4868863"/>
            <a:ext cx="15684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solidFill>
                  <a:schemeClr val="accent2"/>
                </a:solidFill>
              </a:rPr>
              <a:t>ASL =16/9</a:t>
            </a:r>
            <a:endParaRPr lang="en-US" altLang="zh-CN" sz="2400" b="1" dirty="0">
              <a:solidFill>
                <a:schemeClr val="accent2"/>
              </a:solidFill>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1426"/>
                                        </p:tgtEl>
                                        <p:attrNameLst>
                                          <p:attrName>style.visibility</p:attrName>
                                        </p:attrNameLst>
                                      </p:cBhvr>
                                      <p:to>
                                        <p:strVal val="visible"/>
                                      </p:to>
                                    </p:set>
                                    <p:animEffect transition="in" filter="wipe(left)">
                                      <p:cBhvr>
                                        <p:cTn id="7" dur="500"/>
                                        <p:tgtEl>
                                          <p:spTgt spid="2314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1427"/>
                                        </p:tgtEl>
                                        <p:attrNameLst>
                                          <p:attrName>style.visibility</p:attrName>
                                        </p:attrNameLst>
                                      </p:cBhvr>
                                      <p:to>
                                        <p:strVal val="visible"/>
                                      </p:to>
                                    </p:set>
                                    <p:animEffect transition="in" filter="wipe(left)">
                                      <p:cBhvr>
                                        <p:cTn id="12" dur="500"/>
                                        <p:tgtEl>
                                          <p:spTgt spid="23142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31443"/>
                                        </p:tgtEl>
                                        <p:attrNameLst>
                                          <p:attrName>style.visibility</p:attrName>
                                        </p:attrNameLst>
                                      </p:cBhvr>
                                      <p:to>
                                        <p:strVal val="visible"/>
                                      </p:to>
                                    </p:set>
                                    <p:anim calcmode="lin" valueType="num">
                                      <p:cBhvr additive="base">
                                        <p:cTn id="17" dur="500" fill="hold"/>
                                        <p:tgtEl>
                                          <p:spTgt spid="231443"/>
                                        </p:tgtEl>
                                        <p:attrNameLst>
                                          <p:attrName>ppt_x</p:attrName>
                                        </p:attrNameLst>
                                      </p:cBhvr>
                                      <p:tavLst>
                                        <p:tav tm="0">
                                          <p:val>
                                            <p:strVal val="0-#ppt_w/2"/>
                                          </p:val>
                                        </p:tav>
                                        <p:tav tm="100000">
                                          <p:val>
                                            <p:strVal val="#ppt_x"/>
                                          </p:val>
                                        </p:tav>
                                      </p:tavLst>
                                    </p:anim>
                                    <p:anim calcmode="lin" valueType="num">
                                      <p:cBhvr additive="base">
                                        <p:cTn id="18" dur="500" fill="hold"/>
                                        <p:tgtEl>
                                          <p:spTgt spid="231443"/>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231430"/>
                                        </p:tgtEl>
                                        <p:attrNameLst>
                                          <p:attrName>style.visibility</p:attrName>
                                        </p:attrNameLst>
                                      </p:cBhvr>
                                      <p:to>
                                        <p:strVal val="visible"/>
                                      </p:to>
                                    </p:set>
                                    <p:animEffect transition="in" filter="wipe(left)">
                                      <p:cBhvr>
                                        <p:cTn id="22" dur="500"/>
                                        <p:tgtEl>
                                          <p:spTgt spid="23143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31432"/>
                                        </p:tgtEl>
                                        <p:attrNameLst>
                                          <p:attrName>style.visibility</p:attrName>
                                        </p:attrNameLst>
                                      </p:cBhvr>
                                      <p:to>
                                        <p:strVal val="visible"/>
                                      </p:to>
                                    </p:set>
                                    <p:animEffect transition="in" filter="wipe(up)">
                                      <p:cBhvr>
                                        <p:cTn id="27" dur="500"/>
                                        <p:tgtEl>
                                          <p:spTgt spid="23143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31433"/>
                                        </p:tgtEl>
                                        <p:attrNameLst>
                                          <p:attrName>style.visibility</p:attrName>
                                        </p:attrNameLst>
                                      </p:cBhvr>
                                      <p:to>
                                        <p:strVal val="visible"/>
                                      </p:to>
                                    </p:set>
                                    <p:animEffect transition="in" filter="wipe(up)">
                                      <p:cBhvr>
                                        <p:cTn id="32" dur="500"/>
                                        <p:tgtEl>
                                          <p:spTgt spid="231433"/>
                                        </p:tgtEl>
                                      </p:cBhvr>
                                    </p:animEffect>
                                  </p:childTnLst>
                                </p:cTn>
                              </p:par>
                            </p:childTnLst>
                          </p:cTn>
                        </p:par>
                        <p:par>
                          <p:cTn id="33" fill="hold">
                            <p:stCondLst>
                              <p:cond delay="500"/>
                            </p:stCondLst>
                            <p:childTnLst>
                              <p:par>
                                <p:cTn id="34" presetID="2" presetClass="entr" presetSubtype="12" fill="hold" grpId="0" nodeType="afterEffect">
                                  <p:stCondLst>
                                    <p:cond delay="0"/>
                                  </p:stCondLst>
                                  <p:childTnLst>
                                    <p:set>
                                      <p:cBhvr>
                                        <p:cTn id="35" dur="1" fill="hold">
                                          <p:stCondLst>
                                            <p:cond delay="0"/>
                                          </p:stCondLst>
                                        </p:cTn>
                                        <p:tgtEl>
                                          <p:spTgt spid="231456"/>
                                        </p:tgtEl>
                                        <p:attrNameLst>
                                          <p:attrName>style.visibility</p:attrName>
                                        </p:attrNameLst>
                                      </p:cBhvr>
                                      <p:to>
                                        <p:strVal val="visible"/>
                                      </p:to>
                                    </p:set>
                                    <p:anim calcmode="lin" valueType="num">
                                      <p:cBhvr additive="base">
                                        <p:cTn id="36" dur="500" fill="hold"/>
                                        <p:tgtEl>
                                          <p:spTgt spid="231456"/>
                                        </p:tgtEl>
                                        <p:attrNameLst>
                                          <p:attrName>ppt_x</p:attrName>
                                        </p:attrNameLst>
                                      </p:cBhvr>
                                      <p:tavLst>
                                        <p:tav tm="0">
                                          <p:val>
                                            <p:strVal val="0-#ppt_w/2"/>
                                          </p:val>
                                        </p:tav>
                                        <p:tav tm="100000">
                                          <p:val>
                                            <p:strVal val="#ppt_x"/>
                                          </p:val>
                                        </p:tav>
                                      </p:tavLst>
                                    </p:anim>
                                    <p:anim calcmode="lin" valueType="num">
                                      <p:cBhvr additive="base">
                                        <p:cTn id="37" dur="500" fill="hold"/>
                                        <p:tgtEl>
                                          <p:spTgt spid="231456"/>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31434"/>
                                        </p:tgtEl>
                                        <p:attrNameLst>
                                          <p:attrName>style.visibility</p:attrName>
                                        </p:attrNameLst>
                                      </p:cBhvr>
                                      <p:to>
                                        <p:strVal val="visible"/>
                                      </p:to>
                                    </p:set>
                                    <p:animEffect transition="in" filter="wipe(up)">
                                      <p:cBhvr>
                                        <p:cTn id="42" dur="500"/>
                                        <p:tgtEl>
                                          <p:spTgt spid="23143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31435"/>
                                        </p:tgtEl>
                                        <p:attrNameLst>
                                          <p:attrName>style.visibility</p:attrName>
                                        </p:attrNameLst>
                                      </p:cBhvr>
                                      <p:to>
                                        <p:strVal val="visible"/>
                                      </p:to>
                                    </p:set>
                                    <p:animEffect transition="in" filter="wipe(up)">
                                      <p:cBhvr>
                                        <p:cTn id="47" dur="500"/>
                                        <p:tgtEl>
                                          <p:spTgt spid="23143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231436"/>
                                        </p:tgtEl>
                                        <p:attrNameLst>
                                          <p:attrName>style.visibility</p:attrName>
                                        </p:attrNameLst>
                                      </p:cBhvr>
                                      <p:to>
                                        <p:strVal val="visible"/>
                                      </p:to>
                                    </p:set>
                                    <p:animEffect transition="in" filter="wipe(up)">
                                      <p:cBhvr>
                                        <p:cTn id="52" dur="500"/>
                                        <p:tgtEl>
                                          <p:spTgt spid="23143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231437"/>
                                        </p:tgtEl>
                                        <p:attrNameLst>
                                          <p:attrName>style.visibility</p:attrName>
                                        </p:attrNameLst>
                                      </p:cBhvr>
                                      <p:to>
                                        <p:strVal val="visible"/>
                                      </p:to>
                                    </p:set>
                                    <p:animEffect transition="in" filter="wipe(up)">
                                      <p:cBhvr>
                                        <p:cTn id="57" dur="500"/>
                                        <p:tgtEl>
                                          <p:spTgt spid="23143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231445"/>
                                        </p:tgtEl>
                                        <p:attrNameLst>
                                          <p:attrName>style.visibility</p:attrName>
                                        </p:attrNameLst>
                                      </p:cBhvr>
                                      <p:to>
                                        <p:strVal val="visible"/>
                                      </p:to>
                                    </p:set>
                                    <p:animEffect transition="in" filter="wipe(up)">
                                      <p:cBhvr>
                                        <p:cTn id="62" dur="500"/>
                                        <p:tgtEl>
                                          <p:spTgt spid="23144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231446"/>
                                        </p:tgtEl>
                                        <p:attrNameLst>
                                          <p:attrName>style.visibility</p:attrName>
                                        </p:attrNameLst>
                                      </p:cBhvr>
                                      <p:to>
                                        <p:strVal val="visible"/>
                                      </p:to>
                                    </p:set>
                                    <p:animEffect transition="in" filter="wipe(up)">
                                      <p:cBhvr>
                                        <p:cTn id="67" dur="500"/>
                                        <p:tgtEl>
                                          <p:spTgt spid="23144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231447"/>
                                        </p:tgtEl>
                                        <p:attrNameLst>
                                          <p:attrName>style.visibility</p:attrName>
                                        </p:attrNameLst>
                                      </p:cBhvr>
                                      <p:to>
                                        <p:strVal val="visible"/>
                                      </p:to>
                                    </p:set>
                                    <p:animEffect transition="in" filter="wipe(up)">
                                      <p:cBhvr>
                                        <p:cTn id="72" dur="500"/>
                                        <p:tgtEl>
                                          <p:spTgt spid="23144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31453"/>
                                        </p:tgtEl>
                                        <p:attrNameLst>
                                          <p:attrName>style.visibility</p:attrName>
                                        </p:attrNameLst>
                                      </p:cBhvr>
                                      <p:to>
                                        <p:strVal val="visible"/>
                                      </p:to>
                                    </p:set>
                                    <p:animEffect transition="in" filter="wipe(left)">
                                      <p:cBhvr>
                                        <p:cTn id="77" dur="500"/>
                                        <p:tgtEl>
                                          <p:spTgt spid="231453"/>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231458"/>
                                        </p:tgtEl>
                                        <p:attrNameLst>
                                          <p:attrName>style.visibility</p:attrName>
                                        </p:attrNameLst>
                                      </p:cBhvr>
                                      <p:to>
                                        <p:strVal val="visible"/>
                                      </p:to>
                                    </p:set>
                                    <p:animEffect transition="in" filter="wipe(down)">
                                      <p:cBhvr>
                                        <p:cTn id="82" dur="500"/>
                                        <p:tgtEl>
                                          <p:spTgt spid="231458"/>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31444"/>
                                        </p:tgtEl>
                                        <p:attrNameLst>
                                          <p:attrName>style.visibility</p:attrName>
                                        </p:attrNameLst>
                                      </p:cBhvr>
                                      <p:to>
                                        <p:strVal val="visible"/>
                                      </p:to>
                                    </p:set>
                                    <p:animEffect transition="in" filter="wipe(left)">
                                      <p:cBhvr>
                                        <p:cTn id="87" dur="500"/>
                                        <p:tgtEl>
                                          <p:spTgt spid="231444"/>
                                        </p:tgtEl>
                                      </p:cBhvr>
                                    </p:animEffect>
                                  </p:childTnLst>
                                </p:cTn>
                              </p:par>
                            </p:childTnLst>
                          </p:cTn>
                        </p:par>
                        <p:par>
                          <p:cTn id="88" fill="hold">
                            <p:stCondLst>
                              <p:cond delay="500"/>
                            </p:stCondLst>
                            <p:childTnLst>
                              <p:par>
                                <p:cTn id="89" presetID="22" presetClass="entr" presetSubtype="8" fill="hold" nodeType="afterEffect">
                                  <p:stCondLst>
                                    <p:cond delay="0"/>
                                  </p:stCondLst>
                                  <p:childTnLst>
                                    <p:set>
                                      <p:cBhvr>
                                        <p:cTn id="90" dur="1" fill="hold">
                                          <p:stCondLst>
                                            <p:cond delay="0"/>
                                          </p:stCondLst>
                                        </p:cTn>
                                        <p:tgtEl>
                                          <p:spTgt spid="231431"/>
                                        </p:tgtEl>
                                        <p:attrNameLst>
                                          <p:attrName>style.visibility</p:attrName>
                                        </p:attrNameLst>
                                      </p:cBhvr>
                                      <p:to>
                                        <p:strVal val="visible"/>
                                      </p:to>
                                    </p:set>
                                    <p:animEffect transition="in" filter="wipe(left)">
                                      <p:cBhvr>
                                        <p:cTn id="91" dur="500"/>
                                        <p:tgtEl>
                                          <p:spTgt spid="231431"/>
                                        </p:tgtEl>
                                      </p:cBhvr>
                                    </p:animEffect>
                                  </p:childTnLst>
                                </p:cTn>
                              </p:par>
                            </p:childTnLst>
                          </p:cTn>
                        </p:par>
                        <p:par>
                          <p:cTn id="92" fill="hold">
                            <p:stCondLst>
                              <p:cond delay="1000"/>
                            </p:stCondLst>
                            <p:childTnLst>
                              <p:par>
                                <p:cTn id="93" presetID="2" presetClass="entr" presetSubtype="6" fill="hold" grpId="0" nodeType="afterEffect">
                                  <p:stCondLst>
                                    <p:cond delay="0"/>
                                  </p:stCondLst>
                                  <p:childTnLst>
                                    <p:set>
                                      <p:cBhvr>
                                        <p:cTn id="94" dur="1" fill="hold">
                                          <p:stCondLst>
                                            <p:cond delay="0"/>
                                          </p:stCondLst>
                                        </p:cTn>
                                        <p:tgtEl>
                                          <p:spTgt spid="231455"/>
                                        </p:tgtEl>
                                        <p:attrNameLst>
                                          <p:attrName>style.visibility</p:attrName>
                                        </p:attrNameLst>
                                      </p:cBhvr>
                                      <p:to>
                                        <p:strVal val="visible"/>
                                      </p:to>
                                    </p:set>
                                    <p:anim calcmode="lin" valueType="num">
                                      <p:cBhvr additive="base">
                                        <p:cTn id="95" dur="500" fill="hold"/>
                                        <p:tgtEl>
                                          <p:spTgt spid="231455"/>
                                        </p:tgtEl>
                                        <p:attrNameLst>
                                          <p:attrName>ppt_x</p:attrName>
                                        </p:attrNameLst>
                                      </p:cBhvr>
                                      <p:tavLst>
                                        <p:tav tm="0">
                                          <p:val>
                                            <p:strVal val="1+#ppt_w/2"/>
                                          </p:val>
                                        </p:tav>
                                        <p:tav tm="100000">
                                          <p:val>
                                            <p:strVal val="#ppt_x"/>
                                          </p:val>
                                        </p:tav>
                                      </p:tavLst>
                                    </p:anim>
                                    <p:anim calcmode="lin" valueType="num">
                                      <p:cBhvr additive="base">
                                        <p:cTn id="96" dur="500" fill="hold"/>
                                        <p:tgtEl>
                                          <p:spTgt spid="231455"/>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2" presetClass="entr" presetSubtype="1" fill="hold" grpId="0" nodeType="clickEffect">
                                  <p:stCondLst>
                                    <p:cond delay="0"/>
                                  </p:stCondLst>
                                  <p:childTnLst>
                                    <p:set>
                                      <p:cBhvr>
                                        <p:cTn id="100" dur="1" fill="hold">
                                          <p:stCondLst>
                                            <p:cond delay="0"/>
                                          </p:stCondLst>
                                        </p:cTn>
                                        <p:tgtEl>
                                          <p:spTgt spid="231438"/>
                                        </p:tgtEl>
                                        <p:attrNameLst>
                                          <p:attrName>style.visibility</p:attrName>
                                        </p:attrNameLst>
                                      </p:cBhvr>
                                      <p:to>
                                        <p:strVal val="visible"/>
                                      </p:to>
                                    </p:set>
                                    <p:animEffect transition="in" filter="wipe(up)">
                                      <p:cBhvr>
                                        <p:cTn id="101" dur="500"/>
                                        <p:tgtEl>
                                          <p:spTgt spid="231438"/>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1" fill="hold" grpId="0" nodeType="clickEffect">
                                  <p:stCondLst>
                                    <p:cond delay="0"/>
                                  </p:stCondLst>
                                  <p:childTnLst>
                                    <p:set>
                                      <p:cBhvr>
                                        <p:cTn id="105" dur="1" fill="hold">
                                          <p:stCondLst>
                                            <p:cond delay="0"/>
                                          </p:stCondLst>
                                        </p:cTn>
                                        <p:tgtEl>
                                          <p:spTgt spid="231439"/>
                                        </p:tgtEl>
                                        <p:attrNameLst>
                                          <p:attrName>style.visibility</p:attrName>
                                        </p:attrNameLst>
                                      </p:cBhvr>
                                      <p:to>
                                        <p:strVal val="visible"/>
                                      </p:to>
                                    </p:set>
                                    <p:animEffect transition="in" filter="wipe(up)">
                                      <p:cBhvr>
                                        <p:cTn id="106" dur="500"/>
                                        <p:tgtEl>
                                          <p:spTgt spid="231439"/>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1" fill="hold" grpId="0" nodeType="clickEffect">
                                  <p:stCondLst>
                                    <p:cond delay="0"/>
                                  </p:stCondLst>
                                  <p:childTnLst>
                                    <p:set>
                                      <p:cBhvr>
                                        <p:cTn id="110" dur="1" fill="hold">
                                          <p:stCondLst>
                                            <p:cond delay="0"/>
                                          </p:stCondLst>
                                        </p:cTn>
                                        <p:tgtEl>
                                          <p:spTgt spid="231440"/>
                                        </p:tgtEl>
                                        <p:attrNameLst>
                                          <p:attrName>style.visibility</p:attrName>
                                        </p:attrNameLst>
                                      </p:cBhvr>
                                      <p:to>
                                        <p:strVal val="visible"/>
                                      </p:to>
                                    </p:set>
                                    <p:animEffect transition="in" filter="wipe(up)">
                                      <p:cBhvr>
                                        <p:cTn id="111" dur="500"/>
                                        <p:tgtEl>
                                          <p:spTgt spid="231440"/>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1" fill="hold" grpId="0" nodeType="clickEffect">
                                  <p:stCondLst>
                                    <p:cond delay="0"/>
                                  </p:stCondLst>
                                  <p:childTnLst>
                                    <p:set>
                                      <p:cBhvr>
                                        <p:cTn id="115" dur="1" fill="hold">
                                          <p:stCondLst>
                                            <p:cond delay="0"/>
                                          </p:stCondLst>
                                        </p:cTn>
                                        <p:tgtEl>
                                          <p:spTgt spid="231441"/>
                                        </p:tgtEl>
                                        <p:attrNameLst>
                                          <p:attrName>style.visibility</p:attrName>
                                        </p:attrNameLst>
                                      </p:cBhvr>
                                      <p:to>
                                        <p:strVal val="visible"/>
                                      </p:to>
                                    </p:set>
                                    <p:animEffect transition="in" filter="wipe(up)">
                                      <p:cBhvr>
                                        <p:cTn id="116" dur="500"/>
                                        <p:tgtEl>
                                          <p:spTgt spid="231441"/>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1" fill="hold" grpId="0" nodeType="clickEffect">
                                  <p:stCondLst>
                                    <p:cond delay="0"/>
                                  </p:stCondLst>
                                  <p:childTnLst>
                                    <p:set>
                                      <p:cBhvr>
                                        <p:cTn id="120" dur="1" fill="hold">
                                          <p:stCondLst>
                                            <p:cond delay="0"/>
                                          </p:stCondLst>
                                        </p:cTn>
                                        <p:tgtEl>
                                          <p:spTgt spid="231448"/>
                                        </p:tgtEl>
                                        <p:attrNameLst>
                                          <p:attrName>style.visibility</p:attrName>
                                        </p:attrNameLst>
                                      </p:cBhvr>
                                      <p:to>
                                        <p:strVal val="visible"/>
                                      </p:to>
                                    </p:set>
                                    <p:animEffect transition="in" filter="wipe(up)">
                                      <p:cBhvr>
                                        <p:cTn id="121" dur="500"/>
                                        <p:tgtEl>
                                          <p:spTgt spid="231448"/>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1" fill="hold" grpId="0" nodeType="clickEffect">
                                  <p:stCondLst>
                                    <p:cond delay="0"/>
                                  </p:stCondLst>
                                  <p:childTnLst>
                                    <p:set>
                                      <p:cBhvr>
                                        <p:cTn id="125" dur="1" fill="hold">
                                          <p:stCondLst>
                                            <p:cond delay="0"/>
                                          </p:stCondLst>
                                        </p:cTn>
                                        <p:tgtEl>
                                          <p:spTgt spid="231442"/>
                                        </p:tgtEl>
                                        <p:attrNameLst>
                                          <p:attrName>style.visibility</p:attrName>
                                        </p:attrNameLst>
                                      </p:cBhvr>
                                      <p:to>
                                        <p:strVal val="visible"/>
                                      </p:to>
                                    </p:set>
                                    <p:animEffect transition="in" filter="wipe(up)">
                                      <p:cBhvr>
                                        <p:cTn id="126" dur="500"/>
                                        <p:tgtEl>
                                          <p:spTgt spid="231442"/>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1" fill="hold" grpId="0" nodeType="clickEffect">
                                  <p:stCondLst>
                                    <p:cond delay="0"/>
                                  </p:stCondLst>
                                  <p:childTnLst>
                                    <p:set>
                                      <p:cBhvr>
                                        <p:cTn id="130" dur="1" fill="hold">
                                          <p:stCondLst>
                                            <p:cond delay="0"/>
                                          </p:stCondLst>
                                        </p:cTn>
                                        <p:tgtEl>
                                          <p:spTgt spid="231449"/>
                                        </p:tgtEl>
                                        <p:attrNameLst>
                                          <p:attrName>style.visibility</p:attrName>
                                        </p:attrNameLst>
                                      </p:cBhvr>
                                      <p:to>
                                        <p:strVal val="visible"/>
                                      </p:to>
                                    </p:set>
                                    <p:animEffect transition="in" filter="wipe(up)">
                                      <p:cBhvr>
                                        <p:cTn id="131" dur="500"/>
                                        <p:tgtEl>
                                          <p:spTgt spid="231449"/>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1" fill="hold" grpId="0" nodeType="clickEffect">
                                  <p:stCondLst>
                                    <p:cond delay="0"/>
                                  </p:stCondLst>
                                  <p:childTnLst>
                                    <p:set>
                                      <p:cBhvr>
                                        <p:cTn id="135" dur="1" fill="hold">
                                          <p:stCondLst>
                                            <p:cond delay="0"/>
                                          </p:stCondLst>
                                        </p:cTn>
                                        <p:tgtEl>
                                          <p:spTgt spid="231450"/>
                                        </p:tgtEl>
                                        <p:attrNameLst>
                                          <p:attrName>style.visibility</p:attrName>
                                        </p:attrNameLst>
                                      </p:cBhvr>
                                      <p:to>
                                        <p:strVal val="visible"/>
                                      </p:to>
                                    </p:set>
                                    <p:animEffect transition="in" filter="wipe(up)">
                                      <p:cBhvr>
                                        <p:cTn id="136" dur="500"/>
                                        <p:tgtEl>
                                          <p:spTgt spid="231450"/>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1" fill="hold" grpId="0" nodeType="clickEffect">
                                  <p:stCondLst>
                                    <p:cond delay="0"/>
                                  </p:stCondLst>
                                  <p:childTnLst>
                                    <p:set>
                                      <p:cBhvr>
                                        <p:cTn id="140" dur="1" fill="hold">
                                          <p:stCondLst>
                                            <p:cond delay="0"/>
                                          </p:stCondLst>
                                        </p:cTn>
                                        <p:tgtEl>
                                          <p:spTgt spid="231451"/>
                                        </p:tgtEl>
                                        <p:attrNameLst>
                                          <p:attrName>style.visibility</p:attrName>
                                        </p:attrNameLst>
                                      </p:cBhvr>
                                      <p:to>
                                        <p:strVal val="visible"/>
                                      </p:to>
                                    </p:set>
                                    <p:animEffect transition="in" filter="wipe(up)">
                                      <p:cBhvr>
                                        <p:cTn id="141" dur="500"/>
                                        <p:tgtEl>
                                          <p:spTgt spid="231451"/>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8" fill="hold" grpId="0" nodeType="clickEffect">
                                  <p:stCondLst>
                                    <p:cond delay="0"/>
                                  </p:stCondLst>
                                  <p:childTnLst>
                                    <p:set>
                                      <p:cBhvr>
                                        <p:cTn id="145" dur="1" fill="hold">
                                          <p:stCondLst>
                                            <p:cond delay="0"/>
                                          </p:stCondLst>
                                        </p:cTn>
                                        <p:tgtEl>
                                          <p:spTgt spid="231457"/>
                                        </p:tgtEl>
                                        <p:attrNameLst>
                                          <p:attrName>style.visibility</p:attrName>
                                        </p:attrNameLst>
                                      </p:cBhvr>
                                      <p:to>
                                        <p:strVal val="visible"/>
                                      </p:to>
                                    </p:set>
                                    <p:animEffect transition="in" filter="wipe(left)">
                                      <p:cBhvr>
                                        <p:cTn id="146" dur="500"/>
                                        <p:tgtEl>
                                          <p:spTgt spid="231457"/>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ntr" presetSubtype="4" fill="hold" grpId="0" nodeType="clickEffect">
                                  <p:stCondLst>
                                    <p:cond delay="0"/>
                                  </p:stCondLst>
                                  <p:childTnLst>
                                    <p:set>
                                      <p:cBhvr>
                                        <p:cTn id="150" dur="1" fill="hold">
                                          <p:stCondLst>
                                            <p:cond delay="0"/>
                                          </p:stCondLst>
                                        </p:cTn>
                                        <p:tgtEl>
                                          <p:spTgt spid="231459"/>
                                        </p:tgtEl>
                                        <p:attrNameLst>
                                          <p:attrName>style.visibility</p:attrName>
                                        </p:attrNameLst>
                                      </p:cBhvr>
                                      <p:to>
                                        <p:strVal val="visible"/>
                                      </p:to>
                                    </p:set>
                                    <p:animEffect transition="in" filter="wipe(down)">
                                      <p:cBhvr>
                                        <p:cTn id="151" dur="500"/>
                                        <p:tgtEl>
                                          <p:spTgt spid="231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6" grpId="0"/>
      <p:bldP spid="231427" grpId="0"/>
      <p:bldP spid="231432" grpId="0"/>
      <p:bldP spid="231433" grpId="0"/>
      <p:bldP spid="231434" grpId="0"/>
      <p:bldP spid="231435" grpId="0"/>
      <p:bldP spid="231436" grpId="0"/>
      <p:bldP spid="231437" grpId="0"/>
      <p:bldP spid="231438" grpId="0"/>
      <p:bldP spid="231439" grpId="0"/>
      <p:bldP spid="231440" grpId="0"/>
      <p:bldP spid="231441" grpId="0"/>
      <p:bldP spid="231442" grpId="0"/>
      <p:bldP spid="231443" grpId="0"/>
      <p:bldP spid="231444" grpId="0"/>
      <p:bldP spid="231445" grpId="0"/>
      <p:bldP spid="231446" grpId="0"/>
      <p:bldP spid="231447" grpId="0"/>
      <p:bldP spid="231448" grpId="0"/>
      <p:bldP spid="231449" grpId="0"/>
      <p:bldP spid="231450" grpId="0"/>
      <p:bldP spid="231451" grpId="0"/>
      <p:bldP spid="231453" grpId="0"/>
      <p:bldP spid="231455" grpId="0" animBg="1"/>
      <p:bldP spid="231456" grpId="0" animBg="1"/>
      <p:bldP spid="231457" grpId="0"/>
      <p:bldP spid="231458" grpId="0"/>
      <p:bldP spid="231459"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2450" name="Text Box 2"/>
          <p:cNvSpPr txBox="1"/>
          <p:nvPr/>
        </p:nvSpPr>
        <p:spPr>
          <a:xfrm>
            <a:off x="381000" y="152400"/>
            <a:ext cx="7940675" cy="14668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5000"/>
              </a:lnSpc>
              <a:spcBef>
                <a:spcPct val="0"/>
              </a:spcBef>
              <a:buNone/>
            </a:pPr>
            <a:r>
              <a:rPr lang="en-US" altLang="zh-CN" sz="3600" b="1" i="1" dirty="0">
                <a:solidFill>
                  <a:srgbClr val="A50021"/>
                </a:solidFill>
                <a:ea typeface="楷体_GB2312" pitchFamily="49" charset="-122"/>
              </a:rPr>
              <a:t>    H</a:t>
            </a:r>
            <a:r>
              <a:rPr lang="en-US" altLang="zh-CN" sz="3600" b="1" i="1" baseline="-25000" dirty="0">
                <a:solidFill>
                  <a:srgbClr val="A50021"/>
                </a:solidFill>
                <a:ea typeface="楷体_GB2312" pitchFamily="49" charset="-122"/>
              </a:rPr>
              <a:t>2</a:t>
            </a:r>
            <a:r>
              <a:rPr lang="en-US" altLang="zh-CN" sz="3600" b="1" i="1" dirty="0">
                <a:solidFill>
                  <a:srgbClr val="A50021"/>
                </a:solidFill>
                <a:ea typeface="楷体_GB2312" pitchFamily="49" charset="-122"/>
              </a:rPr>
              <a:t>(key) </a:t>
            </a:r>
            <a:r>
              <a:rPr lang="zh-CN" altLang="en-US" sz="3600" dirty="0">
                <a:solidFill>
                  <a:srgbClr val="A50021"/>
                </a:solidFill>
                <a:ea typeface="楷体_GB2312" pitchFamily="49" charset="-122"/>
              </a:rPr>
              <a:t>是另设定的一个哈希函数，它的函数值应和 </a:t>
            </a:r>
            <a:r>
              <a:rPr lang="en-US" altLang="zh-CN" sz="3600" b="1" i="1" dirty="0">
                <a:solidFill>
                  <a:srgbClr val="A50021"/>
                </a:solidFill>
                <a:ea typeface="楷体_GB2312" pitchFamily="49" charset="-122"/>
              </a:rPr>
              <a:t>m</a:t>
            </a:r>
            <a:r>
              <a:rPr lang="en-US" altLang="zh-CN" sz="3600" dirty="0">
                <a:solidFill>
                  <a:srgbClr val="A50021"/>
                </a:solidFill>
                <a:ea typeface="楷体_GB2312" pitchFamily="49" charset="-122"/>
              </a:rPr>
              <a:t> </a:t>
            </a:r>
            <a:r>
              <a:rPr lang="zh-CN" altLang="en-US" sz="3600" dirty="0">
                <a:solidFill>
                  <a:srgbClr val="FF0000"/>
                </a:solidFill>
                <a:ea typeface="楷体_GB2312" pitchFamily="49" charset="-122"/>
              </a:rPr>
              <a:t>互为素数</a:t>
            </a:r>
            <a:r>
              <a:rPr lang="zh-CN" altLang="en-US" sz="3600" dirty="0">
                <a:solidFill>
                  <a:srgbClr val="A50021"/>
                </a:solidFill>
                <a:ea typeface="楷体_GB2312" pitchFamily="49" charset="-122"/>
              </a:rPr>
              <a:t>。</a:t>
            </a:r>
            <a:endParaRPr lang="zh-CN" altLang="en-US" sz="3600" dirty="0">
              <a:ea typeface="楷体_GB2312" pitchFamily="49" charset="-122"/>
            </a:endParaRPr>
          </a:p>
        </p:txBody>
      </p:sp>
      <p:sp>
        <p:nvSpPr>
          <p:cNvPr id="232451" name="Text Box 3"/>
          <p:cNvSpPr txBox="1"/>
          <p:nvPr/>
        </p:nvSpPr>
        <p:spPr>
          <a:xfrm>
            <a:off x="381000" y="1676400"/>
            <a:ext cx="8534400" cy="14668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5000"/>
              </a:lnSpc>
              <a:spcBef>
                <a:spcPct val="0"/>
              </a:spcBef>
              <a:buNone/>
            </a:pPr>
            <a:r>
              <a:rPr lang="zh-CN" altLang="en-US" sz="3600" dirty="0">
                <a:solidFill>
                  <a:schemeClr val="accent2"/>
                </a:solidFill>
                <a:ea typeface="楷体_GB2312" pitchFamily="49" charset="-122"/>
              </a:rPr>
              <a:t>若 </a:t>
            </a:r>
            <a:r>
              <a:rPr lang="en-US" altLang="zh-CN" sz="3600" b="1" i="1" dirty="0">
                <a:solidFill>
                  <a:schemeClr val="accent2"/>
                </a:solidFill>
                <a:ea typeface="楷体_GB2312" pitchFamily="49" charset="-122"/>
              </a:rPr>
              <a:t>m</a:t>
            </a:r>
            <a:r>
              <a:rPr lang="en-US" altLang="zh-CN" sz="3600" dirty="0">
                <a:solidFill>
                  <a:schemeClr val="accent2"/>
                </a:solidFill>
                <a:ea typeface="楷体_GB2312" pitchFamily="49" charset="-122"/>
              </a:rPr>
              <a:t> </a:t>
            </a:r>
            <a:r>
              <a:rPr lang="zh-CN" altLang="en-US" sz="3600" dirty="0">
                <a:solidFill>
                  <a:schemeClr val="accent2"/>
                </a:solidFill>
                <a:ea typeface="楷体_GB2312" pitchFamily="49" charset="-122"/>
              </a:rPr>
              <a:t>为素数，则 </a:t>
            </a:r>
            <a:r>
              <a:rPr lang="en-US" altLang="zh-CN" sz="3600" b="1" i="1" dirty="0">
                <a:solidFill>
                  <a:schemeClr val="accent2"/>
                </a:solidFill>
                <a:ea typeface="楷体_GB2312" pitchFamily="49" charset="-122"/>
              </a:rPr>
              <a:t>H</a:t>
            </a:r>
            <a:r>
              <a:rPr lang="en-US" altLang="zh-CN" sz="3600" b="1" i="1" baseline="-25000" dirty="0">
                <a:solidFill>
                  <a:schemeClr val="accent2"/>
                </a:solidFill>
                <a:ea typeface="楷体_GB2312" pitchFamily="49" charset="-122"/>
              </a:rPr>
              <a:t>2</a:t>
            </a:r>
            <a:r>
              <a:rPr lang="en-US" altLang="zh-CN" sz="3600" b="1" i="1" dirty="0">
                <a:solidFill>
                  <a:schemeClr val="accent2"/>
                </a:solidFill>
                <a:ea typeface="楷体_GB2312" pitchFamily="49" charset="-122"/>
              </a:rPr>
              <a:t>(key)</a:t>
            </a:r>
            <a:r>
              <a:rPr lang="en-US" altLang="zh-CN" sz="3600" dirty="0">
                <a:solidFill>
                  <a:schemeClr val="accent2"/>
                </a:solidFill>
                <a:ea typeface="楷体_GB2312" pitchFamily="49" charset="-122"/>
              </a:rPr>
              <a:t> </a:t>
            </a:r>
            <a:r>
              <a:rPr lang="zh-CN" altLang="en-US" sz="3600" dirty="0">
                <a:solidFill>
                  <a:schemeClr val="accent2"/>
                </a:solidFill>
                <a:ea typeface="楷体_GB2312" pitchFamily="49" charset="-122"/>
              </a:rPr>
              <a:t>可以是 </a:t>
            </a:r>
            <a:r>
              <a:rPr lang="en-US" altLang="zh-CN" sz="3600" b="1" dirty="0">
                <a:solidFill>
                  <a:schemeClr val="accent2"/>
                </a:solidFill>
                <a:ea typeface="楷体_GB2312" pitchFamily="49" charset="-122"/>
              </a:rPr>
              <a:t>1</a:t>
            </a:r>
            <a:r>
              <a:rPr lang="en-US" altLang="zh-CN" sz="3600" dirty="0">
                <a:solidFill>
                  <a:schemeClr val="accent2"/>
                </a:solidFill>
                <a:ea typeface="楷体_GB2312" pitchFamily="49" charset="-122"/>
              </a:rPr>
              <a:t> </a:t>
            </a:r>
            <a:r>
              <a:rPr lang="zh-CN" altLang="en-US" sz="3600" dirty="0">
                <a:solidFill>
                  <a:schemeClr val="accent2"/>
                </a:solidFill>
                <a:ea typeface="楷体_GB2312" pitchFamily="49" charset="-122"/>
              </a:rPr>
              <a:t>至 </a:t>
            </a:r>
            <a:r>
              <a:rPr lang="en-US" altLang="zh-CN" sz="3600" b="1" dirty="0">
                <a:solidFill>
                  <a:schemeClr val="accent2"/>
                </a:solidFill>
                <a:ea typeface="楷体_GB2312" pitchFamily="49" charset="-122"/>
              </a:rPr>
              <a:t>m-1</a:t>
            </a:r>
            <a:r>
              <a:rPr lang="en-US" altLang="zh-CN" sz="3600" dirty="0">
                <a:solidFill>
                  <a:schemeClr val="accent2"/>
                </a:solidFill>
                <a:ea typeface="楷体_GB2312" pitchFamily="49" charset="-122"/>
              </a:rPr>
              <a:t> </a:t>
            </a:r>
            <a:r>
              <a:rPr lang="zh-CN" altLang="en-US" sz="3600" dirty="0">
                <a:solidFill>
                  <a:schemeClr val="accent2"/>
                </a:solidFill>
                <a:ea typeface="楷体_GB2312" pitchFamily="49" charset="-122"/>
              </a:rPr>
              <a:t>之间的</a:t>
            </a:r>
            <a:r>
              <a:rPr lang="zh-CN" altLang="en-US" sz="3600" b="1" dirty="0">
                <a:solidFill>
                  <a:srgbClr val="FF0000"/>
                </a:solidFill>
                <a:ea typeface="楷体_GB2312" pitchFamily="49" charset="-122"/>
              </a:rPr>
              <a:t>任意数</a:t>
            </a:r>
            <a:r>
              <a:rPr lang="zh-CN" altLang="en-US" sz="3600" dirty="0">
                <a:solidFill>
                  <a:schemeClr val="accent2"/>
                </a:solidFill>
                <a:ea typeface="楷体_GB2312" pitchFamily="49" charset="-122"/>
              </a:rPr>
              <a:t>；</a:t>
            </a:r>
            <a:endParaRPr lang="zh-CN" altLang="en-US" sz="3600" dirty="0">
              <a:solidFill>
                <a:schemeClr val="accent2"/>
              </a:solidFill>
              <a:ea typeface="楷体_GB2312" pitchFamily="49" charset="-122"/>
            </a:endParaRPr>
          </a:p>
        </p:txBody>
      </p:sp>
      <p:sp>
        <p:nvSpPr>
          <p:cNvPr id="232453" name="Rectangle 5"/>
          <p:cNvSpPr/>
          <p:nvPr/>
        </p:nvSpPr>
        <p:spPr>
          <a:xfrm>
            <a:off x="381000" y="2362200"/>
            <a:ext cx="8235950" cy="14668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5000"/>
              </a:lnSpc>
              <a:spcBef>
                <a:spcPct val="0"/>
              </a:spcBef>
              <a:buNone/>
            </a:pPr>
            <a:r>
              <a:rPr lang="en-US" altLang="zh-CN" sz="3600" dirty="0">
                <a:solidFill>
                  <a:schemeClr val="accent2"/>
                </a:solidFill>
                <a:ea typeface="楷体_GB2312" pitchFamily="49" charset="-122"/>
              </a:rPr>
              <a:t>                           </a:t>
            </a:r>
            <a:r>
              <a:rPr lang="zh-CN" altLang="en-US" sz="3600" dirty="0">
                <a:solidFill>
                  <a:schemeClr val="accent2"/>
                </a:solidFill>
                <a:ea typeface="楷体_GB2312" pitchFamily="49" charset="-122"/>
              </a:rPr>
              <a:t>若 </a:t>
            </a:r>
            <a:r>
              <a:rPr lang="en-US" altLang="zh-CN" sz="3600" b="1" i="1" dirty="0">
                <a:solidFill>
                  <a:schemeClr val="accent2"/>
                </a:solidFill>
                <a:ea typeface="楷体_GB2312" pitchFamily="49" charset="-122"/>
              </a:rPr>
              <a:t>m</a:t>
            </a:r>
            <a:r>
              <a:rPr lang="en-US" altLang="zh-CN" sz="3600" dirty="0">
                <a:solidFill>
                  <a:schemeClr val="accent2"/>
                </a:solidFill>
                <a:ea typeface="楷体_GB2312" pitchFamily="49" charset="-122"/>
              </a:rPr>
              <a:t> </a:t>
            </a:r>
            <a:r>
              <a:rPr lang="zh-CN" altLang="en-US" sz="3600" dirty="0">
                <a:solidFill>
                  <a:schemeClr val="accent2"/>
                </a:solidFill>
                <a:ea typeface="楷体_GB2312" pitchFamily="49" charset="-122"/>
              </a:rPr>
              <a:t>为 </a:t>
            </a:r>
            <a:r>
              <a:rPr lang="en-US" altLang="zh-CN" sz="3600" dirty="0">
                <a:solidFill>
                  <a:schemeClr val="accent2"/>
                </a:solidFill>
                <a:ea typeface="楷体_GB2312" pitchFamily="49" charset="-122"/>
              </a:rPr>
              <a:t>2 </a:t>
            </a:r>
            <a:r>
              <a:rPr lang="zh-CN" altLang="en-US" sz="3600" dirty="0">
                <a:solidFill>
                  <a:schemeClr val="accent2"/>
                </a:solidFill>
                <a:ea typeface="楷体_GB2312" pitchFamily="49" charset="-122"/>
              </a:rPr>
              <a:t>的幂次，则 </a:t>
            </a:r>
            <a:endParaRPr lang="zh-CN" altLang="en-US" sz="3600" dirty="0">
              <a:solidFill>
                <a:schemeClr val="accent2"/>
              </a:solidFill>
              <a:ea typeface="楷体_GB2312" pitchFamily="49" charset="-122"/>
            </a:endParaRPr>
          </a:p>
          <a:p>
            <a:pPr marL="0" lvl="0" indent="0" eaLnBrk="1" hangingPunct="1">
              <a:lnSpc>
                <a:spcPct val="125000"/>
              </a:lnSpc>
              <a:spcBef>
                <a:spcPct val="0"/>
              </a:spcBef>
              <a:buNone/>
            </a:pPr>
            <a:r>
              <a:rPr lang="en-US" altLang="zh-CN" sz="3600" b="1" i="1" dirty="0">
                <a:solidFill>
                  <a:schemeClr val="accent2"/>
                </a:solidFill>
                <a:ea typeface="楷体_GB2312" pitchFamily="49" charset="-122"/>
              </a:rPr>
              <a:t>H</a:t>
            </a:r>
            <a:r>
              <a:rPr lang="en-US" altLang="zh-CN" sz="3600" b="1" i="1" baseline="-25000" dirty="0">
                <a:solidFill>
                  <a:schemeClr val="accent2"/>
                </a:solidFill>
                <a:ea typeface="楷体_GB2312" pitchFamily="49" charset="-122"/>
              </a:rPr>
              <a:t>2</a:t>
            </a:r>
            <a:r>
              <a:rPr lang="en-US" altLang="zh-CN" sz="3600" b="1" i="1" dirty="0">
                <a:solidFill>
                  <a:schemeClr val="accent2"/>
                </a:solidFill>
                <a:ea typeface="楷体_GB2312" pitchFamily="49" charset="-122"/>
              </a:rPr>
              <a:t>(key)</a:t>
            </a:r>
            <a:r>
              <a:rPr lang="en-US" altLang="zh-CN" sz="3600" dirty="0">
                <a:solidFill>
                  <a:schemeClr val="accent2"/>
                </a:solidFill>
                <a:ea typeface="楷体_GB2312" pitchFamily="49" charset="-122"/>
              </a:rPr>
              <a:t> </a:t>
            </a:r>
            <a:r>
              <a:rPr lang="zh-CN" altLang="en-US" sz="3600" dirty="0">
                <a:solidFill>
                  <a:schemeClr val="accent2"/>
                </a:solidFill>
                <a:ea typeface="楷体_GB2312" pitchFamily="49" charset="-122"/>
              </a:rPr>
              <a:t>应是 </a:t>
            </a:r>
            <a:r>
              <a:rPr lang="en-US" altLang="zh-CN" sz="3600" b="1" dirty="0">
                <a:solidFill>
                  <a:schemeClr val="accent2"/>
                </a:solidFill>
                <a:ea typeface="楷体_GB2312" pitchFamily="49" charset="-122"/>
              </a:rPr>
              <a:t>1</a:t>
            </a:r>
            <a:r>
              <a:rPr lang="en-US" altLang="zh-CN" sz="3600" dirty="0">
                <a:solidFill>
                  <a:schemeClr val="accent2"/>
                </a:solidFill>
                <a:ea typeface="楷体_GB2312" pitchFamily="49" charset="-122"/>
              </a:rPr>
              <a:t> </a:t>
            </a:r>
            <a:r>
              <a:rPr lang="zh-CN" altLang="en-US" sz="3600" dirty="0">
                <a:solidFill>
                  <a:schemeClr val="accent2"/>
                </a:solidFill>
                <a:ea typeface="楷体_GB2312" pitchFamily="49" charset="-122"/>
              </a:rPr>
              <a:t>至 </a:t>
            </a:r>
            <a:r>
              <a:rPr lang="en-US" altLang="zh-CN" sz="3600" b="1" dirty="0">
                <a:solidFill>
                  <a:schemeClr val="accent2"/>
                </a:solidFill>
                <a:ea typeface="楷体_GB2312" pitchFamily="49" charset="-122"/>
              </a:rPr>
              <a:t>m-1</a:t>
            </a:r>
            <a:r>
              <a:rPr lang="en-US" altLang="zh-CN" sz="3600" dirty="0">
                <a:solidFill>
                  <a:schemeClr val="accent2"/>
                </a:solidFill>
                <a:ea typeface="楷体_GB2312" pitchFamily="49" charset="-122"/>
              </a:rPr>
              <a:t> </a:t>
            </a:r>
            <a:r>
              <a:rPr lang="zh-CN" altLang="en-US" sz="3600" dirty="0">
                <a:solidFill>
                  <a:schemeClr val="accent2"/>
                </a:solidFill>
                <a:ea typeface="楷体_GB2312" pitchFamily="49" charset="-122"/>
              </a:rPr>
              <a:t>之间的</a:t>
            </a:r>
            <a:r>
              <a:rPr lang="zh-CN" altLang="en-US" sz="3600" b="1" dirty="0">
                <a:solidFill>
                  <a:srgbClr val="FF0000"/>
                </a:solidFill>
                <a:ea typeface="楷体_GB2312" pitchFamily="49" charset="-122"/>
              </a:rPr>
              <a:t>任意奇数</a:t>
            </a:r>
            <a:r>
              <a:rPr lang="zh-CN" altLang="en-US" sz="3600" dirty="0">
                <a:solidFill>
                  <a:schemeClr val="accent2"/>
                </a:solidFill>
                <a:ea typeface="楷体_GB2312" pitchFamily="49" charset="-122"/>
              </a:rPr>
              <a:t>。</a:t>
            </a:r>
            <a:endParaRPr lang="zh-CN" altLang="en-US" sz="3600" dirty="0">
              <a:solidFill>
                <a:schemeClr val="accent2"/>
              </a:solidFill>
              <a:ea typeface="楷体_GB2312" pitchFamily="49" charset="-122"/>
            </a:endParaRPr>
          </a:p>
        </p:txBody>
      </p:sp>
      <p:sp>
        <p:nvSpPr>
          <p:cNvPr id="232454" name="Text Box 6"/>
          <p:cNvSpPr txBox="1"/>
          <p:nvPr/>
        </p:nvSpPr>
        <p:spPr>
          <a:xfrm>
            <a:off x="336550" y="4038600"/>
            <a:ext cx="8924925" cy="11906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3600" dirty="0">
                <a:solidFill>
                  <a:srgbClr val="A50021"/>
                </a:solidFill>
                <a:ea typeface="隶书" pitchFamily="49" charset="-122"/>
              </a:rPr>
              <a:t>例如，当 </a:t>
            </a:r>
            <a:r>
              <a:rPr lang="en-US" altLang="zh-CN" sz="3600" dirty="0">
                <a:solidFill>
                  <a:srgbClr val="A50021"/>
                </a:solidFill>
                <a:ea typeface="隶书" pitchFamily="49" charset="-122"/>
              </a:rPr>
              <a:t>m=11</a:t>
            </a:r>
            <a:r>
              <a:rPr lang="zh-CN" altLang="en-US" sz="3600" dirty="0">
                <a:solidFill>
                  <a:srgbClr val="A50021"/>
                </a:solidFill>
                <a:ea typeface="隶书" pitchFamily="49" charset="-122"/>
              </a:rPr>
              <a:t>时，</a:t>
            </a:r>
            <a:endParaRPr lang="zh-CN" altLang="en-US" sz="3600" dirty="0">
              <a:solidFill>
                <a:srgbClr val="A50021"/>
              </a:solidFill>
              <a:ea typeface="隶书" pitchFamily="49" charset="-122"/>
            </a:endParaRPr>
          </a:p>
          <a:p>
            <a:pPr marL="0" lvl="0" indent="0" eaLnBrk="1" hangingPunct="1">
              <a:spcBef>
                <a:spcPct val="0"/>
              </a:spcBef>
              <a:buNone/>
            </a:pPr>
            <a:r>
              <a:rPr lang="zh-CN" altLang="en-US" sz="3600" dirty="0">
                <a:solidFill>
                  <a:srgbClr val="A50021"/>
                </a:solidFill>
                <a:ea typeface="隶书" pitchFamily="49" charset="-122"/>
              </a:rPr>
              <a:t>            可设 </a:t>
            </a:r>
            <a:r>
              <a:rPr lang="en-US" altLang="zh-CN" sz="3600" dirty="0">
                <a:solidFill>
                  <a:srgbClr val="A50021"/>
                </a:solidFill>
                <a:ea typeface="隶书" pitchFamily="49" charset="-122"/>
              </a:rPr>
              <a:t>di=</a:t>
            </a:r>
            <a:r>
              <a:rPr lang="en-US" altLang="zh-CN" sz="3600" b="1" dirty="0">
                <a:solidFill>
                  <a:srgbClr val="A50021"/>
                </a:solidFill>
                <a:ea typeface="隶书" pitchFamily="49" charset="-122"/>
              </a:rPr>
              <a:t>H</a:t>
            </a:r>
            <a:r>
              <a:rPr lang="en-US" altLang="zh-CN" sz="3600" b="1" baseline="-25000" dirty="0">
                <a:solidFill>
                  <a:srgbClr val="A50021"/>
                </a:solidFill>
                <a:ea typeface="隶书" pitchFamily="49" charset="-122"/>
              </a:rPr>
              <a:t>2</a:t>
            </a:r>
            <a:r>
              <a:rPr lang="en-US" altLang="zh-CN" sz="3600" b="1" dirty="0">
                <a:solidFill>
                  <a:srgbClr val="A50021"/>
                </a:solidFill>
                <a:ea typeface="隶书" pitchFamily="49" charset="-122"/>
              </a:rPr>
              <a:t>(key)=(3×key) MOD 10+1</a:t>
            </a:r>
            <a:endParaRPr lang="en-US" altLang="zh-CN" sz="3600" dirty="0">
              <a:ea typeface="隶书" pitchFamily="49" charset="-122"/>
            </a:endParaRPr>
          </a:p>
        </p:txBody>
      </p:sp>
      <p:graphicFrame>
        <p:nvGraphicFramePr>
          <p:cNvPr id="232455" name="Object 7"/>
          <p:cNvGraphicFramePr>
            <a:graphicFrameLocks noChangeAspect="1"/>
          </p:cNvGraphicFramePr>
          <p:nvPr/>
        </p:nvGraphicFramePr>
        <p:xfrm>
          <a:off x="457200" y="5334000"/>
          <a:ext cx="7905750" cy="914400"/>
        </p:xfrm>
        <a:graphic>
          <a:graphicData uri="http://schemas.openxmlformats.org/presentationml/2006/ole">
            <mc:AlternateContent xmlns:mc="http://schemas.openxmlformats.org/markup-compatibility/2006">
              <mc:Choice xmlns:v="urn:schemas-microsoft-com:vml" Requires="v">
                <p:oleObj spid="_x0000_s3079" name="" r:id="rId1" imgW="7861300" imgH="939800" progId="Word.Document.8">
                  <p:embed/>
                </p:oleObj>
              </mc:Choice>
              <mc:Fallback>
                <p:oleObj name="" r:id="rId1" imgW="7861300" imgH="939800" progId="Word.Document.8">
                  <p:embed/>
                  <p:pic>
                    <p:nvPicPr>
                      <p:cNvPr id="0" name="图片 3078"/>
                      <p:cNvPicPr/>
                      <p:nvPr/>
                    </p:nvPicPr>
                    <p:blipFill>
                      <a:blip r:embed="rId2">
                        <a:clrChange>
                          <a:clrFrom>
                            <a:srgbClr val="000000"/>
                          </a:clrFrom>
                          <a:clrTo>
                            <a:srgbClr val="3333CC"/>
                          </a:clrTo>
                        </a:clrChange>
                      </a:blip>
                      <a:stretch>
                        <a:fillRect/>
                      </a:stretch>
                    </p:blipFill>
                    <p:spPr>
                      <a:xfrm>
                        <a:off x="457200" y="5334000"/>
                        <a:ext cx="7905750" cy="914400"/>
                      </a:xfrm>
                      <a:prstGeom prst="rect">
                        <a:avLst/>
                      </a:prstGeom>
                      <a:noFill/>
                      <a:ln w="38100">
                        <a:noFill/>
                        <a:miter/>
                      </a:ln>
                    </p:spPr>
                  </p:pic>
                </p:oleObj>
              </mc:Fallback>
            </mc:AlternateContent>
          </a:graphicData>
        </a:graphic>
      </p:graphicFrame>
      <p:sp>
        <p:nvSpPr>
          <p:cNvPr id="232456" name="Text Box 8"/>
          <p:cNvSpPr txBox="1"/>
          <p:nvPr/>
        </p:nvSpPr>
        <p:spPr>
          <a:xfrm>
            <a:off x="6229350" y="5516563"/>
            <a:ext cx="590550" cy="5794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b="1" dirty="0">
                <a:solidFill>
                  <a:srgbClr val="A50021"/>
                </a:solidFill>
              </a:rPr>
              <a:t>19</a:t>
            </a:r>
            <a:endParaRPr lang="en-US" altLang="zh-CN" sz="3600" dirty="0"/>
          </a:p>
        </p:txBody>
      </p:sp>
      <p:sp>
        <p:nvSpPr>
          <p:cNvPr id="232457" name="Text Box 9"/>
          <p:cNvSpPr txBox="1"/>
          <p:nvPr/>
        </p:nvSpPr>
        <p:spPr>
          <a:xfrm>
            <a:off x="1219200" y="5516563"/>
            <a:ext cx="590550" cy="5794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b="1" dirty="0">
                <a:solidFill>
                  <a:srgbClr val="A50021"/>
                </a:solidFill>
              </a:rPr>
              <a:t>01</a:t>
            </a:r>
            <a:endParaRPr lang="en-US" altLang="zh-CN" sz="3600" dirty="0"/>
          </a:p>
        </p:txBody>
      </p:sp>
      <p:sp>
        <p:nvSpPr>
          <p:cNvPr id="232458" name="Text Box 10"/>
          <p:cNvSpPr txBox="1"/>
          <p:nvPr/>
        </p:nvSpPr>
        <p:spPr>
          <a:xfrm>
            <a:off x="514350" y="5516563"/>
            <a:ext cx="590550" cy="5794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b="1" dirty="0">
                <a:solidFill>
                  <a:srgbClr val="3333FF"/>
                </a:solidFill>
              </a:rPr>
              <a:t>23</a:t>
            </a:r>
            <a:endParaRPr lang="en-US" altLang="zh-CN" sz="3600" dirty="0"/>
          </a:p>
        </p:txBody>
      </p:sp>
      <p:sp>
        <p:nvSpPr>
          <p:cNvPr id="232459" name="Text Box 11"/>
          <p:cNvSpPr txBox="1"/>
          <p:nvPr/>
        </p:nvSpPr>
        <p:spPr>
          <a:xfrm>
            <a:off x="2647950" y="5516563"/>
            <a:ext cx="590550" cy="5794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b="1" dirty="0">
                <a:solidFill>
                  <a:srgbClr val="A50021"/>
                </a:solidFill>
              </a:rPr>
              <a:t>14</a:t>
            </a:r>
            <a:endParaRPr lang="en-US" altLang="zh-CN" sz="3600" dirty="0"/>
          </a:p>
        </p:txBody>
      </p:sp>
      <p:sp>
        <p:nvSpPr>
          <p:cNvPr id="232460" name="Text Box 12"/>
          <p:cNvSpPr txBox="1"/>
          <p:nvPr/>
        </p:nvSpPr>
        <p:spPr>
          <a:xfrm>
            <a:off x="4800600" y="5516563"/>
            <a:ext cx="590550" cy="5794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b="1" dirty="0">
                <a:solidFill>
                  <a:srgbClr val="3333FF"/>
                </a:solidFill>
              </a:rPr>
              <a:t>55</a:t>
            </a:r>
            <a:endParaRPr lang="en-US" altLang="zh-CN" sz="3600" dirty="0"/>
          </a:p>
        </p:txBody>
      </p:sp>
      <p:sp>
        <p:nvSpPr>
          <p:cNvPr id="232461" name="Text Box 13"/>
          <p:cNvSpPr txBox="1"/>
          <p:nvPr/>
        </p:nvSpPr>
        <p:spPr>
          <a:xfrm>
            <a:off x="1905000" y="5516563"/>
            <a:ext cx="590550" cy="5794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b="1" dirty="0">
                <a:solidFill>
                  <a:srgbClr val="A50021"/>
                </a:solidFill>
              </a:rPr>
              <a:t>68</a:t>
            </a:r>
            <a:endParaRPr lang="en-US" altLang="zh-CN" sz="3600" dirty="0"/>
          </a:p>
        </p:txBody>
      </p:sp>
      <p:sp>
        <p:nvSpPr>
          <p:cNvPr id="232462" name="Text Box 14"/>
          <p:cNvSpPr txBox="1"/>
          <p:nvPr/>
        </p:nvSpPr>
        <p:spPr>
          <a:xfrm>
            <a:off x="3352800" y="5516563"/>
            <a:ext cx="590550" cy="5794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b="1" dirty="0">
                <a:solidFill>
                  <a:srgbClr val="3333FF"/>
                </a:solidFill>
              </a:rPr>
              <a:t>11</a:t>
            </a:r>
            <a:endParaRPr lang="en-US" altLang="zh-CN" sz="3600" dirty="0"/>
          </a:p>
        </p:txBody>
      </p:sp>
      <p:sp>
        <p:nvSpPr>
          <p:cNvPr id="232463" name="Text Box 15"/>
          <p:cNvSpPr txBox="1"/>
          <p:nvPr/>
        </p:nvSpPr>
        <p:spPr>
          <a:xfrm>
            <a:off x="4114800" y="5516563"/>
            <a:ext cx="590550" cy="5794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b="1" dirty="0">
                <a:solidFill>
                  <a:srgbClr val="A50021"/>
                </a:solidFill>
              </a:rPr>
              <a:t>82</a:t>
            </a:r>
            <a:endParaRPr lang="en-US" altLang="zh-CN" sz="3600" dirty="0"/>
          </a:p>
        </p:txBody>
      </p:sp>
      <p:sp>
        <p:nvSpPr>
          <p:cNvPr id="232464" name="Text Box 16"/>
          <p:cNvSpPr txBox="1"/>
          <p:nvPr/>
        </p:nvSpPr>
        <p:spPr>
          <a:xfrm>
            <a:off x="7696200" y="5516563"/>
            <a:ext cx="590550" cy="5794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b="1" dirty="0">
                <a:solidFill>
                  <a:srgbClr val="FF00FF"/>
                </a:solidFill>
              </a:rPr>
              <a:t>36</a:t>
            </a:r>
            <a:endParaRPr lang="en-US" altLang="zh-CN" sz="3600" dirty="0"/>
          </a:p>
        </p:txBody>
      </p:sp>
      <p:sp>
        <p:nvSpPr>
          <p:cNvPr id="232466" name="Text Box 18"/>
          <p:cNvSpPr txBox="1"/>
          <p:nvPr/>
        </p:nvSpPr>
        <p:spPr>
          <a:xfrm>
            <a:off x="666750" y="6034088"/>
            <a:ext cx="7562850"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dirty="0">
                <a:solidFill>
                  <a:srgbClr val="A50021"/>
                </a:solidFill>
              </a:rPr>
              <a:t>2      1      1      1      2      1      2              1               3</a:t>
            </a:r>
            <a:endParaRPr lang="en-US" altLang="zh-CN" sz="2800" dirty="0"/>
          </a:p>
        </p:txBody>
      </p:sp>
      <p:sp>
        <p:nvSpPr>
          <p:cNvPr id="232468" name="AutoShape 20">
            <a:hlinkClick r:id="" action="ppaction://hlinkshowjump?jump=lastslideviewed"/>
          </p:cNvPr>
          <p:cNvSpPr/>
          <p:nvPr/>
        </p:nvSpPr>
        <p:spPr>
          <a:xfrm>
            <a:off x="228600" y="6248400"/>
            <a:ext cx="381000" cy="381000"/>
          </a:xfrm>
          <a:prstGeom prst="actionButtonReturn">
            <a:avLst/>
          </a:prstGeom>
          <a:solidFill>
            <a:schemeClr val="bg2"/>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32469" name="AutoShape 21">
            <a:hlinkClick r:id="rId3" action="ppaction://hlinksldjump"/>
          </p:cNvPr>
          <p:cNvSpPr/>
          <p:nvPr/>
        </p:nvSpPr>
        <p:spPr>
          <a:xfrm>
            <a:off x="8458200" y="6248400"/>
            <a:ext cx="381000" cy="381000"/>
          </a:xfrm>
          <a:prstGeom prst="actionButtonBackPrevious">
            <a:avLst/>
          </a:prstGeom>
          <a:solidFill>
            <a:schemeClr val="bg2"/>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2450"/>
                                        </p:tgtEl>
                                        <p:attrNameLst>
                                          <p:attrName>style.visibility</p:attrName>
                                        </p:attrNameLst>
                                      </p:cBhvr>
                                      <p:to>
                                        <p:strVal val="visible"/>
                                      </p:to>
                                    </p:set>
                                    <p:animEffect transition="in" filter="wipe(left)">
                                      <p:cBhvr>
                                        <p:cTn id="7" dur="500"/>
                                        <p:tgtEl>
                                          <p:spTgt spid="2324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232451"/>
                                        </p:tgtEl>
                                        <p:attrNameLst>
                                          <p:attrName>style.visibility</p:attrName>
                                        </p:attrNameLst>
                                      </p:cBhvr>
                                      <p:to>
                                        <p:strVal val="visible"/>
                                      </p:to>
                                    </p:set>
                                    <p:animEffect transition="in" filter="wipe(left)">
                                      <p:cBhvr>
                                        <p:cTn id="12" dur="300"/>
                                        <p:tgtEl>
                                          <p:spTgt spid="23245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232453"/>
                                        </p:tgtEl>
                                        <p:attrNameLst>
                                          <p:attrName>style.visibility</p:attrName>
                                        </p:attrNameLst>
                                      </p:cBhvr>
                                      <p:to>
                                        <p:strVal val="visible"/>
                                      </p:to>
                                    </p:set>
                                    <p:animEffect transition="in" filter="wipe(left)">
                                      <p:cBhvr>
                                        <p:cTn id="17" dur="300"/>
                                        <p:tgtEl>
                                          <p:spTgt spid="23245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2454"/>
                                        </p:tgtEl>
                                        <p:attrNameLst>
                                          <p:attrName>style.visibility</p:attrName>
                                        </p:attrNameLst>
                                      </p:cBhvr>
                                      <p:to>
                                        <p:strVal val="visible"/>
                                      </p:to>
                                    </p:set>
                                    <p:animEffect transition="in" filter="wipe(left)">
                                      <p:cBhvr>
                                        <p:cTn id="22" dur="500"/>
                                        <p:tgtEl>
                                          <p:spTgt spid="232454"/>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232455"/>
                                        </p:tgtEl>
                                        <p:attrNameLst>
                                          <p:attrName>style.visibility</p:attrName>
                                        </p:attrNameLst>
                                      </p:cBhvr>
                                      <p:to>
                                        <p:strVal val="visible"/>
                                      </p:to>
                                    </p:set>
                                    <p:animEffect transition="in" filter="wipe(left)">
                                      <p:cBhvr>
                                        <p:cTn id="26" dur="500"/>
                                        <p:tgtEl>
                                          <p:spTgt spid="23245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232456"/>
                                        </p:tgtEl>
                                        <p:attrNameLst>
                                          <p:attrName>style.visibility</p:attrName>
                                        </p:attrNameLst>
                                      </p:cBhvr>
                                      <p:to>
                                        <p:strVal val="visible"/>
                                      </p:to>
                                    </p:set>
                                    <p:animEffect transition="in" filter="wipe(up)">
                                      <p:cBhvr>
                                        <p:cTn id="31" dur="500"/>
                                        <p:tgtEl>
                                          <p:spTgt spid="232456"/>
                                        </p:tgtEl>
                                      </p:cBhvr>
                                    </p:animEffect>
                                  </p:childTnLst>
                                </p:cTn>
                              </p:par>
                            </p:childTnLst>
                          </p:cTn>
                        </p:par>
                        <p:par>
                          <p:cTn id="32" fill="hold">
                            <p:stCondLst>
                              <p:cond delay="500"/>
                            </p:stCondLst>
                            <p:childTnLst>
                              <p:par>
                                <p:cTn id="33" presetID="2" presetClass="entr" presetSubtype="12" fill="hold" grpId="0" nodeType="afterEffect">
                                  <p:stCondLst>
                                    <p:cond delay="0"/>
                                  </p:stCondLst>
                                  <p:childTnLst>
                                    <p:set>
                                      <p:cBhvr>
                                        <p:cTn id="34" dur="1" fill="hold">
                                          <p:stCondLst>
                                            <p:cond delay="0"/>
                                          </p:stCondLst>
                                        </p:cTn>
                                        <p:tgtEl>
                                          <p:spTgt spid="232468"/>
                                        </p:tgtEl>
                                        <p:attrNameLst>
                                          <p:attrName>style.visibility</p:attrName>
                                        </p:attrNameLst>
                                      </p:cBhvr>
                                      <p:to>
                                        <p:strVal val="visible"/>
                                      </p:to>
                                    </p:set>
                                    <p:anim calcmode="lin" valueType="num">
                                      <p:cBhvr additive="base">
                                        <p:cTn id="35" dur="500" fill="hold"/>
                                        <p:tgtEl>
                                          <p:spTgt spid="232468"/>
                                        </p:tgtEl>
                                        <p:attrNameLst>
                                          <p:attrName>ppt_x</p:attrName>
                                        </p:attrNameLst>
                                      </p:cBhvr>
                                      <p:tavLst>
                                        <p:tav tm="0">
                                          <p:val>
                                            <p:strVal val="0-#ppt_w/2"/>
                                          </p:val>
                                        </p:tav>
                                        <p:tav tm="100000">
                                          <p:val>
                                            <p:strVal val="#ppt_x"/>
                                          </p:val>
                                        </p:tav>
                                      </p:tavLst>
                                    </p:anim>
                                    <p:anim calcmode="lin" valueType="num">
                                      <p:cBhvr additive="base">
                                        <p:cTn id="36" dur="500" fill="hold"/>
                                        <p:tgtEl>
                                          <p:spTgt spid="232468"/>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232457"/>
                                        </p:tgtEl>
                                        <p:attrNameLst>
                                          <p:attrName>style.visibility</p:attrName>
                                        </p:attrNameLst>
                                      </p:cBhvr>
                                      <p:to>
                                        <p:strVal val="visible"/>
                                      </p:to>
                                    </p:set>
                                    <p:animEffect transition="in" filter="wipe(up)">
                                      <p:cBhvr>
                                        <p:cTn id="41" dur="500"/>
                                        <p:tgtEl>
                                          <p:spTgt spid="23245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232458"/>
                                        </p:tgtEl>
                                        <p:attrNameLst>
                                          <p:attrName>style.visibility</p:attrName>
                                        </p:attrNameLst>
                                      </p:cBhvr>
                                      <p:to>
                                        <p:strVal val="visible"/>
                                      </p:to>
                                    </p:set>
                                    <p:animEffect transition="in" filter="wipe(up)">
                                      <p:cBhvr>
                                        <p:cTn id="46" dur="500"/>
                                        <p:tgtEl>
                                          <p:spTgt spid="23245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232459"/>
                                        </p:tgtEl>
                                        <p:attrNameLst>
                                          <p:attrName>style.visibility</p:attrName>
                                        </p:attrNameLst>
                                      </p:cBhvr>
                                      <p:to>
                                        <p:strVal val="visible"/>
                                      </p:to>
                                    </p:set>
                                    <p:animEffect transition="in" filter="wipe(up)">
                                      <p:cBhvr>
                                        <p:cTn id="51" dur="500"/>
                                        <p:tgtEl>
                                          <p:spTgt spid="232459"/>
                                        </p:tgtEl>
                                      </p:cBhvr>
                                    </p:animEffect>
                                  </p:childTnLst>
                                </p:cTn>
                              </p:par>
                            </p:childTnLst>
                          </p:cTn>
                        </p:par>
                        <p:par>
                          <p:cTn id="52" fill="hold">
                            <p:stCondLst>
                              <p:cond delay="500"/>
                            </p:stCondLst>
                            <p:childTnLst>
                              <p:par>
                                <p:cTn id="53" presetID="22" presetClass="entr" presetSubtype="1" fill="hold" grpId="0" nodeType="afterEffect">
                                  <p:stCondLst>
                                    <p:cond delay="0"/>
                                  </p:stCondLst>
                                  <p:childTnLst>
                                    <p:set>
                                      <p:cBhvr>
                                        <p:cTn id="54" dur="1" fill="hold">
                                          <p:stCondLst>
                                            <p:cond delay="0"/>
                                          </p:stCondLst>
                                        </p:cTn>
                                        <p:tgtEl>
                                          <p:spTgt spid="232460"/>
                                        </p:tgtEl>
                                        <p:attrNameLst>
                                          <p:attrName>style.visibility</p:attrName>
                                        </p:attrNameLst>
                                      </p:cBhvr>
                                      <p:to>
                                        <p:strVal val="visible"/>
                                      </p:to>
                                    </p:set>
                                    <p:animEffect transition="in" filter="wipe(up)">
                                      <p:cBhvr>
                                        <p:cTn id="55" dur="500"/>
                                        <p:tgtEl>
                                          <p:spTgt spid="232460"/>
                                        </p:tgtEl>
                                      </p:cBhvr>
                                    </p:animEffect>
                                  </p:childTnLst>
                                </p:cTn>
                              </p:par>
                            </p:childTnLst>
                          </p:cTn>
                        </p:par>
                        <p:par>
                          <p:cTn id="56" fill="hold">
                            <p:stCondLst>
                              <p:cond delay="1000"/>
                            </p:stCondLst>
                            <p:childTnLst>
                              <p:par>
                                <p:cTn id="57" presetID="22" presetClass="entr" presetSubtype="1" fill="hold" grpId="0" nodeType="afterEffect">
                                  <p:stCondLst>
                                    <p:cond delay="0"/>
                                  </p:stCondLst>
                                  <p:childTnLst>
                                    <p:set>
                                      <p:cBhvr>
                                        <p:cTn id="58" dur="1" fill="hold">
                                          <p:stCondLst>
                                            <p:cond delay="0"/>
                                          </p:stCondLst>
                                        </p:cTn>
                                        <p:tgtEl>
                                          <p:spTgt spid="232461"/>
                                        </p:tgtEl>
                                        <p:attrNameLst>
                                          <p:attrName>style.visibility</p:attrName>
                                        </p:attrNameLst>
                                      </p:cBhvr>
                                      <p:to>
                                        <p:strVal val="visible"/>
                                      </p:to>
                                    </p:set>
                                    <p:animEffect transition="in" filter="wipe(up)">
                                      <p:cBhvr>
                                        <p:cTn id="59" dur="500"/>
                                        <p:tgtEl>
                                          <p:spTgt spid="232461"/>
                                        </p:tgtEl>
                                      </p:cBhvr>
                                    </p:animEffect>
                                  </p:childTnLst>
                                </p:cTn>
                              </p:par>
                            </p:childTnLst>
                          </p:cTn>
                        </p:par>
                        <p:par>
                          <p:cTn id="60" fill="hold">
                            <p:stCondLst>
                              <p:cond delay="1500"/>
                            </p:stCondLst>
                            <p:childTnLst>
                              <p:par>
                                <p:cTn id="61" presetID="22" presetClass="entr" presetSubtype="1" fill="hold" grpId="0" nodeType="afterEffect">
                                  <p:stCondLst>
                                    <p:cond delay="0"/>
                                  </p:stCondLst>
                                  <p:childTnLst>
                                    <p:set>
                                      <p:cBhvr>
                                        <p:cTn id="62" dur="1" fill="hold">
                                          <p:stCondLst>
                                            <p:cond delay="0"/>
                                          </p:stCondLst>
                                        </p:cTn>
                                        <p:tgtEl>
                                          <p:spTgt spid="232462"/>
                                        </p:tgtEl>
                                        <p:attrNameLst>
                                          <p:attrName>style.visibility</p:attrName>
                                        </p:attrNameLst>
                                      </p:cBhvr>
                                      <p:to>
                                        <p:strVal val="visible"/>
                                      </p:to>
                                    </p:set>
                                    <p:animEffect transition="in" filter="wipe(up)">
                                      <p:cBhvr>
                                        <p:cTn id="63" dur="500"/>
                                        <p:tgtEl>
                                          <p:spTgt spid="232462"/>
                                        </p:tgtEl>
                                      </p:cBhvr>
                                    </p:animEffect>
                                  </p:childTnLst>
                                </p:cTn>
                              </p:par>
                            </p:childTnLst>
                          </p:cTn>
                        </p:par>
                        <p:par>
                          <p:cTn id="64" fill="hold">
                            <p:stCondLst>
                              <p:cond delay="2000"/>
                            </p:stCondLst>
                            <p:childTnLst>
                              <p:par>
                                <p:cTn id="65" presetID="22" presetClass="entr" presetSubtype="1" fill="hold" grpId="0" nodeType="afterEffect">
                                  <p:stCondLst>
                                    <p:cond delay="0"/>
                                  </p:stCondLst>
                                  <p:childTnLst>
                                    <p:set>
                                      <p:cBhvr>
                                        <p:cTn id="66" dur="1" fill="hold">
                                          <p:stCondLst>
                                            <p:cond delay="0"/>
                                          </p:stCondLst>
                                        </p:cTn>
                                        <p:tgtEl>
                                          <p:spTgt spid="232463"/>
                                        </p:tgtEl>
                                        <p:attrNameLst>
                                          <p:attrName>style.visibility</p:attrName>
                                        </p:attrNameLst>
                                      </p:cBhvr>
                                      <p:to>
                                        <p:strVal val="visible"/>
                                      </p:to>
                                    </p:set>
                                    <p:animEffect transition="in" filter="wipe(up)">
                                      <p:cBhvr>
                                        <p:cTn id="67" dur="500"/>
                                        <p:tgtEl>
                                          <p:spTgt spid="23246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232464"/>
                                        </p:tgtEl>
                                        <p:attrNameLst>
                                          <p:attrName>style.visibility</p:attrName>
                                        </p:attrNameLst>
                                      </p:cBhvr>
                                      <p:to>
                                        <p:strVal val="visible"/>
                                      </p:to>
                                    </p:set>
                                    <p:animEffect transition="in" filter="wipe(up)">
                                      <p:cBhvr>
                                        <p:cTn id="72" dur="500"/>
                                        <p:tgtEl>
                                          <p:spTgt spid="23246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32466"/>
                                        </p:tgtEl>
                                        <p:attrNameLst>
                                          <p:attrName>style.visibility</p:attrName>
                                        </p:attrNameLst>
                                      </p:cBhvr>
                                      <p:to>
                                        <p:strVal val="visible"/>
                                      </p:to>
                                    </p:set>
                                    <p:animEffect transition="in" filter="wipe(left)">
                                      <p:cBhvr>
                                        <p:cTn id="77" dur="500"/>
                                        <p:tgtEl>
                                          <p:spTgt spid="232466"/>
                                        </p:tgtEl>
                                      </p:cBhvr>
                                    </p:animEffect>
                                  </p:childTnLst>
                                </p:cTn>
                              </p:par>
                            </p:childTnLst>
                          </p:cTn>
                        </p:par>
                        <p:par>
                          <p:cTn id="78" fill="hold">
                            <p:stCondLst>
                              <p:cond delay="500"/>
                            </p:stCondLst>
                            <p:childTnLst>
                              <p:par>
                                <p:cTn id="79" presetID="2" presetClass="entr" presetSubtype="6" fill="hold" grpId="0" nodeType="afterEffect">
                                  <p:stCondLst>
                                    <p:cond delay="0"/>
                                  </p:stCondLst>
                                  <p:childTnLst>
                                    <p:set>
                                      <p:cBhvr>
                                        <p:cTn id="80" dur="1" fill="hold">
                                          <p:stCondLst>
                                            <p:cond delay="0"/>
                                          </p:stCondLst>
                                        </p:cTn>
                                        <p:tgtEl>
                                          <p:spTgt spid="232469"/>
                                        </p:tgtEl>
                                        <p:attrNameLst>
                                          <p:attrName>style.visibility</p:attrName>
                                        </p:attrNameLst>
                                      </p:cBhvr>
                                      <p:to>
                                        <p:strVal val="visible"/>
                                      </p:to>
                                    </p:set>
                                    <p:anim calcmode="lin" valueType="num">
                                      <p:cBhvr additive="base">
                                        <p:cTn id="81" dur="500" fill="hold"/>
                                        <p:tgtEl>
                                          <p:spTgt spid="232469"/>
                                        </p:tgtEl>
                                        <p:attrNameLst>
                                          <p:attrName>ppt_x</p:attrName>
                                        </p:attrNameLst>
                                      </p:cBhvr>
                                      <p:tavLst>
                                        <p:tav tm="0">
                                          <p:val>
                                            <p:strVal val="1+#ppt_w/2"/>
                                          </p:val>
                                        </p:tav>
                                        <p:tav tm="100000">
                                          <p:val>
                                            <p:strVal val="#ppt_x"/>
                                          </p:val>
                                        </p:tav>
                                      </p:tavLst>
                                    </p:anim>
                                    <p:anim calcmode="lin" valueType="num">
                                      <p:cBhvr additive="base">
                                        <p:cTn id="82" dur="500" fill="hold"/>
                                        <p:tgtEl>
                                          <p:spTgt spid="2324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0" grpId="0"/>
      <p:bldP spid="232451" grpId="0"/>
      <p:bldP spid="232453" grpId="0"/>
      <p:bldP spid="232454" grpId="0"/>
      <p:bldP spid="232456" grpId="0"/>
      <p:bldP spid="232457" grpId="0"/>
      <p:bldP spid="232458" grpId="0"/>
      <p:bldP spid="232459" grpId="0"/>
      <p:bldP spid="232460" grpId="0"/>
      <p:bldP spid="232461" grpId="0"/>
      <p:bldP spid="232462" grpId="0"/>
      <p:bldP spid="232463" grpId="0"/>
      <p:bldP spid="232464" grpId="0"/>
      <p:bldP spid="232466" grpId="0"/>
      <p:bldP spid="232468" grpId="0" animBg="1"/>
      <p:bldP spid="232469"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Rectangle 3"/>
          <p:cNvSpPr>
            <a:spLocks noGrp="1"/>
          </p:cNvSpPr>
          <p:nvPr>
            <p:ph idx="1"/>
          </p:nvPr>
        </p:nvSpPr>
        <p:spPr>
          <a:xfrm>
            <a:off x="468313" y="188913"/>
            <a:ext cx="8567737" cy="6553200"/>
          </a:xfrm>
          <a:ln/>
        </p:spPr>
        <p:txBody>
          <a:bodyPr vert="horz" wrap="square" lIns="91440" tIns="45720" rIns="91440" bIns="45720" anchor="t"/>
          <a:p>
            <a:pPr eaLnBrk="1" hangingPunct="1"/>
            <a:r>
              <a:rPr lang="en-US" altLang="zh-CN" sz="4000" b="1" dirty="0">
                <a:solidFill>
                  <a:srgbClr val="990000"/>
                </a:solidFill>
                <a:ea typeface="楷体_GB2312" pitchFamily="49" charset="-122"/>
              </a:rPr>
              <a:t>2.</a:t>
            </a:r>
            <a:r>
              <a:rPr lang="zh-CN" altLang="en-US" sz="4000" b="1" dirty="0">
                <a:solidFill>
                  <a:srgbClr val="990000"/>
                </a:solidFill>
                <a:ea typeface="楷体_GB2312" pitchFamily="49" charset="-122"/>
              </a:rPr>
              <a:t>再哈希法</a:t>
            </a:r>
            <a:endParaRPr lang="zh-CN" altLang="en-US" sz="4000" b="1" dirty="0">
              <a:solidFill>
                <a:srgbClr val="990000"/>
              </a:solidFill>
              <a:ea typeface="楷体_GB2312" pitchFamily="49" charset="-122"/>
            </a:endParaRPr>
          </a:p>
          <a:p>
            <a:pPr lvl="1" eaLnBrk="1" hangingPunct="1"/>
            <a:r>
              <a:rPr lang="zh-CN" altLang="en-US" dirty="0"/>
              <a:t>基本思想：当发生冲突时，利用不同的哈希函数再求得一个新的地址，直到不出现冲突为止，即：      </a:t>
            </a:r>
            <a:endParaRPr lang="zh-CN" altLang="en-US" dirty="0"/>
          </a:p>
          <a:p>
            <a:pPr eaLnBrk="1" hangingPunct="1">
              <a:buNone/>
            </a:pPr>
            <a:r>
              <a:rPr lang="zh-CN" altLang="en-US" dirty="0"/>
              <a:t>			</a:t>
            </a:r>
            <a:r>
              <a:rPr lang="en-US" altLang="zh-CN" dirty="0"/>
              <a:t>H</a:t>
            </a:r>
            <a:r>
              <a:rPr lang="en-US" altLang="zh-CN" baseline="-25000" dirty="0"/>
              <a:t>i</a:t>
            </a:r>
            <a:r>
              <a:rPr lang="en-US" altLang="zh-CN" dirty="0"/>
              <a:t>=RH</a:t>
            </a:r>
            <a:r>
              <a:rPr lang="en-US" altLang="zh-CN" baseline="-25000" dirty="0"/>
              <a:t>i</a:t>
            </a:r>
            <a:r>
              <a:rPr lang="en-US" altLang="zh-CN" dirty="0"/>
              <a:t>(key)		i=1,2,……</a:t>
            </a:r>
            <a:r>
              <a:rPr lang="zh-CN" altLang="en-US" dirty="0"/>
              <a:t>，</a:t>
            </a:r>
            <a:r>
              <a:rPr lang="en-US" altLang="zh-CN" dirty="0"/>
              <a:t>m</a:t>
            </a:r>
            <a:endParaRPr lang="en-US" altLang="zh-CN" dirty="0"/>
          </a:p>
          <a:p>
            <a:pPr lvl="2" eaLnBrk="1" hangingPunct="1">
              <a:buNone/>
            </a:pPr>
            <a:r>
              <a:rPr lang="en-US" altLang="zh-CN" dirty="0"/>
              <a:t>   </a:t>
            </a:r>
            <a:r>
              <a:rPr lang="zh-CN" altLang="en-US" dirty="0"/>
              <a:t>其中</a:t>
            </a:r>
            <a:r>
              <a:rPr lang="en-US" altLang="zh-CN" dirty="0"/>
              <a:t>:RH</a:t>
            </a:r>
            <a:r>
              <a:rPr lang="en-US" altLang="zh-CN" sz="2800" baseline="-25000" dirty="0"/>
              <a:t>i </a:t>
            </a:r>
            <a:r>
              <a:rPr lang="zh-CN" altLang="en-US" dirty="0"/>
              <a:t>为一组不同的哈希函数。</a:t>
            </a:r>
            <a:endParaRPr lang="zh-CN" altLang="en-US" dirty="0"/>
          </a:p>
          <a:p>
            <a:pPr lvl="2" eaLnBrk="1" hangingPunct="1">
              <a:buNone/>
            </a:pPr>
            <a:r>
              <a:rPr lang="zh-CN" altLang="en-US" dirty="0"/>
              <a:t>   当第一次发生冲突时，用</a:t>
            </a:r>
            <a:r>
              <a:rPr lang="en-US" altLang="zh-CN" dirty="0"/>
              <a:t>RH</a:t>
            </a:r>
            <a:r>
              <a:rPr lang="en-US" altLang="zh-CN" sz="2800" baseline="-25000" dirty="0"/>
              <a:t>1</a:t>
            </a:r>
            <a:r>
              <a:rPr lang="zh-CN" altLang="en-US" dirty="0"/>
              <a:t>计算得到一个新的哈希地址</a:t>
            </a:r>
            <a:r>
              <a:rPr lang="en-US" altLang="zh-CN" dirty="0"/>
              <a:t>H</a:t>
            </a:r>
            <a:r>
              <a:rPr lang="en-US" altLang="zh-CN" sz="2800" baseline="-25000" dirty="0"/>
              <a:t>1</a:t>
            </a:r>
            <a:r>
              <a:rPr lang="en-US" altLang="zh-CN" dirty="0"/>
              <a:t> </a:t>
            </a:r>
            <a:r>
              <a:rPr lang="zh-CN" altLang="en-US" dirty="0"/>
              <a:t>，如果仍然有冲突，又用</a:t>
            </a:r>
            <a:r>
              <a:rPr lang="en-US" altLang="zh-CN" dirty="0"/>
              <a:t>RH</a:t>
            </a:r>
            <a:r>
              <a:rPr lang="en-US" altLang="zh-CN" sz="2800" baseline="-25000" dirty="0"/>
              <a:t>2</a:t>
            </a:r>
            <a:r>
              <a:rPr lang="zh-CN" altLang="en-US" dirty="0"/>
              <a:t>计算得到一个新的哈希地址</a:t>
            </a:r>
            <a:r>
              <a:rPr lang="en-US" altLang="zh-CN" dirty="0"/>
              <a:t>H</a:t>
            </a:r>
            <a:r>
              <a:rPr lang="en-US" altLang="zh-CN" sz="2800" baseline="-25000" dirty="0"/>
              <a:t>2</a:t>
            </a:r>
            <a:r>
              <a:rPr lang="en-US" altLang="zh-CN" dirty="0"/>
              <a:t> </a:t>
            </a:r>
            <a:r>
              <a:rPr lang="zh-CN" altLang="en-US" dirty="0"/>
              <a:t>，</a:t>
            </a:r>
            <a:r>
              <a:rPr lang="en-US" altLang="zh-CN" dirty="0"/>
              <a:t>……</a:t>
            </a:r>
            <a:r>
              <a:rPr lang="zh-CN" altLang="en-US" dirty="0"/>
              <a:t>。依次类推，直到求得某个</a:t>
            </a:r>
            <a:r>
              <a:rPr lang="en-US" altLang="zh-CN" dirty="0"/>
              <a:t>H</a:t>
            </a:r>
            <a:r>
              <a:rPr lang="en-US" altLang="zh-CN" sz="2800" baseline="-25000" dirty="0"/>
              <a:t>i</a:t>
            </a:r>
            <a:r>
              <a:rPr lang="en-US" altLang="zh-CN" dirty="0"/>
              <a:t> </a:t>
            </a:r>
            <a:r>
              <a:rPr lang="zh-CN" altLang="en-US" dirty="0"/>
              <a:t>不再冲突为止。</a:t>
            </a:r>
            <a:endParaRPr lang="zh-CN" altLang="en-US" dirty="0"/>
          </a:p>
          <a:p>
            <a:pPr lvl="1" eaLnBrk="1" hangingPunct="1"/>
            <a:r>
              <a:rPr lang="zh-CN" altLang="en-US" dirty="0"/>
              <a:t>特点：这种方法一般不会产生“聚集”现象，但需要定义多个不同的哈希函数，并且增加了计算的时间。</a:t>
            </a:r>
            <a:endParaRPr lang="zh-CN" altLang="en-US" dirty="0"/>
          </a:p>
          <a:p>
            <a:pPr eaLnBrk="1" hangingPunct="1"/>
            <a:endParaRPr lang="en-US" altLang="zh-CN" dirty="0"/>
          </a:p>
        </p:txBody>
      </p:sp>
    </p:spTree>
  </p:cSld>
  <p:clrMapOvr>
    <a:masterClrMapping/>
  </p:clrMapOvr>
  <p:transition>
    <p:zoom/>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9" name="Text Box 3"/>
          <p:cNvSpPr txBox="1"/>
          <p:nvPr/>
        </p:nvSpPr>
        <p:spPr>
          <a:xfrm>
            <a:off x="2971800" y="304800"/>
            <a:ext cx="6248400" cy="14097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81000" lvl="2" indent="0" eaLnBrk="1" hangingPunct="1">
              <a:lnSpc>
                <a:spcPct val="120000"/>
              </a:lnSpc>
              <a:spcBef>
                <a:spcPct val="0"/>
              </a:spcBef>
              <a:buNone/>
            </a:pPr>
            <a:r>
              <a:rPr lang="zh-CN" altLang="en-US" sz="3600" dirty="0">
                <a:solidFill>
                  <a:schemeClr val="accent2"/>
                </a:solidFill>
                <a:ea typeface="楷体_GB2312" pitchFamily="49" charset="-122"/>
              </a:rPr>
              <a:t>将所有哈希地址相同的记录</a:t>
            </a:r>
            <a:endParaRPr lang="zh-CN" altLang="en-US" sz="3600" dirty="0">
              <a:solidFill>
                <a:schemeClr val="accent2"/>
              </a:solidFill>
              <a:ea typeface="楷体_GB2312" pitchFamily="49" charset="-122"/>
            </a:endParaRPr>
          </a:p>
          <a:p>
            <a:pPr marL="381000" lvl="2" indent="0" eaLnBrk="1" hangingPunct="1">
              <a:lnSpc>
                <a:spcPct val="120000"/>
              </a:lnSpc>
              <a:spcBef>
                <a:spcPct val="0"/>
              </a:spcBef>
              <a:buNone/>
            </a:pPr>
            <a:r>
              <a:rPr lang="zh-CN" altLang="en-US" sz="3600" dirty="0">
                <a:solidFill>
                  <a:schemeClr val="accent2"/>
                </a:solidFill>
                <a:ea typeface="楷体_GB2312" pitchFamily="49" charset="-122"/>
              </a:rPr>
              <a:t>都链接在同一链表中。</a:t>
            </a:r>
            <a:r>
              <a:rPr lang="zh-CN" altLang="en-US" sz="4000" dirty="0">
                <a:ea typeface="楷体_GB2312" pitchFamily="49" charset="-122"/>
              </a:rPr>
              <a:t>       </a:t>
            </a:r>
            <a:endParaRPr lang="zh-CN" altLang="en-US" sz="4000" dirty="0">
              <a:ea typeface="楷体_GB2312" pitchFamily="49" charset="-122"/>
            </a:endParaRPr>
          </a:p>
        </p:txBody>
      </p:sp>
      <p:sp>
        <p:nvSpPr>
          <p:cNvPr id="162820" name="Text Box 4"/>
          <p:cNvSpPr txBox="1"/>
          <p:nvPr/>
        </p:nvSpPr>
        <p:spPr>
          <a:xfrm>
            <a:off x="-457200" y="304800"/>
            <a:ext cx="3733800" cy="13112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914400" lvl="2" indent="0" eaLnBrk="1" hangingPunct="1">
              <a:spcBef>
                <a:spcPct val="0"/>
              </a:spcBef>
              <a:buNone/>
            </a:pPr>
            <a:r>
              <a:rPr lang="en-US" altLang="zh-CN" sz="4000" b="1" dirty="0">
                <a:solidFill>
                  <a:srgbClr val="990000"/>
                </a:solidFill>
              </a:rPr>
              <a:t>3. </a:t>
            </a:r>
            <a:r>
              <a:rPr lang="zh-CN" altLang="en-US" sz="4000" b="1" dirty="0">
                <a:solidFill>
                  <a:srgbClr val="990000"/>
                </a:solidFill>
                <a:ea typeface="楷体_GB2312" pitchFamily="49" charset="-122"/>
              </a:rPr>
              <a:t>链地址法（拉链法）</a:t>
            </a:r>
            <a:endParaRPr lang="zh-CN" altLang="en-US" dirty="0"/>
          </a:p>
        </p:txBody>
      </p:sp>
      <p:sp>
        <p:nvSpPr>
          <p:cNvPr id="162823" name="Rectangle 7"/>
          <p:cNvSpPr/>
          <p:nvPr/>
        </p:nvSpPr>
        <p:spPr>
          <a:xfrm>
            <a:off x="1524000" y="1905000"/>
            <a:ext cx="457200" cy="4572000"/>
          </a:xfrm>
          <a:prstGeom prst="rect">
            <a:avLst/>
          </a:prstGeom>
          <a:noFill/>
          <a:ln w="9525" cap="flat" cmpd="sng">
            <a:solidFill>
              <a:schemeClr val="accent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62824" name="Line 8"/>
          <p:cNvSpPr/>
          <p:nvPr/>
        </p:nvSpPr>
        <p:spPr>
          <a:xfrm>
            <a:off x="1524000" y="2590800"/>
            <a:ext cx="457200" cy="0"/>
          </a:xfrm>
          <a:prstGeom prst="line">
            <a:avLst/>
          </a:prstGeom>
          <a:ln w="9525" cap="flat" cmpd="sng">
            <a:solidFill>
              <a:schemeClr val="accent2"/>
            </a:solidFill>
            <a:prstDash val="solid"/>
            <a:headEnd type="none" w="med" len="med"/>
            <a:tailEnd type="none" w="med" len="med"/>
          </a:ln>
        </p:spPr>
      </p:sp>
      <p:sp>
        <p:nvSpPr>
          <p:cNvPr id="162825" name="Line 9"/>
          <p:cNvSpPr/>
          <p:nvPr/>
        </p:nvSpPr>
        <p:spPr>
          <a:xfrm>
            <a:off x="1524000" y="3200400"/>
            <a:ext cx="457200" cy="0"/>
          </a:xfrm>
          <a:prstGeom prst="line">
            <a:avLst/>
          </a:prstGeom>
          <a:ln w="9525" cap="flat" cmpd="sng">
            <a:solidFill>
              <a:schemeClr val="accent2"/>
            </a:solidFill>
            <a:prstDash val="solid"/>
            <a:headEnd type="none" w="med" len="med"/>
            <a:tailEnd type="none" w="med" len="med"/>
          </a:ln>
        </p:spPr>
      </p:sp>
      <p:sp>
        <p:nvSpPr>
          <p:cNvPr id="162827" name="Line 11"/>
          <p:cNvSpPr/>
          <p:nvPr/>
        </p:nvSpPr>
        <p:spPr>
          <a:xfrm>
            <a:off x="1524000" y="3810000"/>
            <a:ext cx="457200" cy="0"/>
          </a:xfrm>
          <a:prstGeom prst="line">
            <a:avLst/>
          </a:prstGeom>
          <a:ln w="9525" cap="flat" cmpd="sng">
            <a:solidFill>
              <a:schemeClr val="accent2"/>
            </a:solidFill>
            <a:prstDash val="solid"/>
            <a:headEnd type="none" w="med" len="med"/>
            <a:tailEnd type="none" w="med" len="med"/>
          </a:ln>
        </p:spPr>
      </p:sp>
      <p:sp>
        <p:nvSpPr>
          <p:cNvPr id="162828" name="Line 12"/>
          <p:cNvSpPr/>
          <p:nvPr/>
        </p:nvSpPr>
        <p:spPr>
          <a:xfrm>
            <a:off x="1524000" y="4419600"/>
            <a:ext cx="457200" cy="0"/>
          </a:xfrm>
          <a:prstGeom prst="line">
            <a:avLst/>
          </a:prstGeom>
          <a:ln w="9525" cap="flat" cmpd="sng">
            <a:solidFill>
              <a:schemeClr val="accent2"/>
            </a:solidFill>
            <a:prstDash val="solid"/>
            <a:headEnd type="none" w="med" len="med"/>
            <a:tailEnd type="none" w="med" len="med"/>
          </a:ln>
        </p:spPr>
      </p:sp>
      <p:sp>
        <p:nvSpPr>
          <p:cNvPr id="162829" name="Line 13"/>
          <p:cNvSpPr/>
          <p:nvPr/>
        </p:nvSpPr>
        <p:spPr>
          <a:xfrm>
            <a:off x="1524000" y="5105400"/>
            <a:ext cx="457200" cy="0"/>
          </a:xfrm>
          <a:prstGeom prst="line">
            <a:avLst/>
          </a:prstGeom>
          <a:ln w="9525" cap="flat" cmpd="sng">
            <a:solidFill>
              <a:schemeClr val="accent2"/>
            </a:solidFill>
            <a:prstDash val="solid"/>
            <a:headEnd type="none" w="med" len="med"/>
            <a:tailEnd type="none" w="med" len="med"/>
          </a:ln>
        </p:spPr>
      </p:sp>
      <p:sp>
        <p:nvSpPr>
          <p:cNvPr id="162831" name="Line 15"/>
          <p:cNvSpPr/>
          <p:nvPr/>
        </p:nvSpPr>
        <p:spPr>
          <a:xfrm>
            <a:off x="1524000" y="5791200"/>
            <a:ext cx="457200" cy="0"/>
          </a:xfrm>
          <a:prstGeom prst="line">
            <a:avLst/>
          </a:prstGeom>
          <a:ln w="9525" cap="flat" cmpd="sng">
            <a:solidFill>
              <a:schemeClr val="accent2"/>
            </a:solidFill>
            <a:prstDash val="solid"/>
            <a:headEnd type="none" w="med" len="med"/>
            <a:tailEnd type="none" w="med" len="med"/>
          </a:ln>
        </p:spPr>
      </p:sp>
      <p:sp>
        <p:nvSpPr>
          <p:cNvPr id="162833" name="Text Box 17"/>
          <p:cNvSpPr txBox="1"/>
          <p:nvPr/>
        </p:nvSpPr>
        <p:spPr>
          <a:xfrm>
            <a:off x="1066800" y="1957388"/>
            <a:ext cx="533400" cy="43672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800" dirty="0">
                <a:solidFill>
                  <a:srgbClr val="6600CC"/>
                </a:solidFill>
              </a:rPr>
              <a:t>0</a:t>
            </a:r>
            <a:endParaRPr lang="en-US" altLang="zh-CN" sz="2800" dirty="0">
              <a:solidFill>
                <a:srgbClr val="6600CC"/>
              </a:solidFill>
            </a:endParaRPr>
          </a:p>
          <a:p>
            <a:pPr marL="0" lvl="0" indent="0" eaLnBrk="1" hangingPunct="1">
              <a:spcBef>
                <a:spcPct val="50000"/>
              </a:spcBef>
              <a:buNone/>
            </a:pPr>
            <a:r>
              <a:rPr lang="en-US" altLang="zh-CN" sz="2800" dirty="0">
                <a:solidFill>
                  <a:srgbClr val="6600CC"/>
                </a:solidFill>
              </a:rPr>
              <a:t>1</a:t>
            </a:r>
            <a:endParaRPr lang="en-US" altLang="zh-CN" sz="2800" dirty="0">
              <a:solidFill>
                <a:srgbClr val="6600CC"/>
              </a:solidFill>
            </a:endParaRPr>
          </a:p>
          <a:p>
            <a:pPr marL="0" lvl="0" indent="0" eaLnBrk="1" hangingPunct="1">
              <a:spcBef>
                <a:spcPct val="50000"/>
              </a:spcBef>
              <a:buNone/>
            </a:pPr>
            <a:r>
              <a:rPr lang="en-US" altLang="zh-CN" sz="2800" dirty="0">
                <a:solidFill>
                  <a:srgbClr val="6600CC"/>
                </a:solidFill>
              </a:rPr>
              <a:t>2</a:t>
            </a:r>
            <a:endParaRPr lang="en-US" altLang="zh-CN" sz="2800" dirty="0">
              <a:solidFill>
                <a:srgbClr val="6600CC"/>
              </a:solidFill>
            </a:endParaRPr>
          </a:p>
          <a:p>
            <a:pPr marL="0" lvl="0" indent="0" eaLnBrk="1" hangingPunct="1">
              <a:spcBef>
                <a:spcPct val="50000"/>
              </a:spcBef>
              <a:buNone/>
            </a:pPr>
            <a:r>
              <a:rPr lang="en-US" altLang="zh-CN" sz="2800" dirty="0">
                <a:solidFill>
                  <a:srgbClr val="6600CC"/>
                </a:solidFill>
              </a:rPr>
              <a:t>3</a:t>
            </a:r>
            <a:endParaRPr lang="en-US" altLang="zh-CN" sz="2800" dirty="0">
              <a:solidFill>
                <a:srgbClr val="6600CC"/>
              </a:solidFill>
            </a:endParaRPr>
          </a:p>
          <a:p>
            <a:pPr marL="0" lvl="0" indent="0" eaLnBrk="1" hangingPunct="1">
              <a:spcBef>
                <a:spcPct val="50000"/>
              </a:spcBef>
              <a:buNone/>
            </a:pPr>
            <a:r>
              <a:rPr lang="en-US" altLang="zh-CN" sz="2800" dirty="0">
                <a:solidFill>
                  <a:srgbClr val="6600CC"/>
                </a:solidFill>
              </a:rPr>
              <a:t>4</a:t>
            </a:r>
            <a:endParaRPr lang="en-US" altLang="zh-CN" sz="2800" dirty="0">
              <a:solidFill>
                <a:srgbClr val="6600CC"/>
              </a:solidFill>
            </a:endParaRPr>
          </a:p>
          <a:p>
            <a:pPr marL="0" lvl="0" indent="0" eaLnBrk="1" hangingPunct="1">
              <a:spcBef>
                <a:spcPct val="50000"/>
              </a:spcBef>
              <a:buNone/>
            </a:pPr>
            <a:r>
              <a:rPr lang="en-US" altLang="zh-CN" sz="2800" dirty="0">
                <a:solidFill>
                  <a:srgbClr val="6600CC"/>
                </a:solidFill>
              </a:rPr>
              <a:t>5</a:t>
            </a:r>
            <a:endParaRPr lang="en-US" altLang="zh-CN" sz="2800" dirty="0">
              <a:solidFill>
                <a:srgbClr val="6600CC"/>
              </a:solidFill>
            </a:endParaRPr>
          </a:p>
          <a:p>
            <a:pPr marL="0" lvl="0" indent="0" eaLnBrk="1" hangingPunct="1">
              <a:spcBef>
                <a:spcPct val="50000"/>
              </a:spcBef>
              <a:buNone/>
            </a:pPr>
            <a:r>
              <a:rPr lang="en-US" altLang="zh-CN" sz="2800" dirty="0">
                <a:solidFill>
                  <a:srgbClr val="6600CC"/>
                </a:solidFill>
              </a:rPr>
              <a:t>6</a:t>
            </a:r>
            <a:endParaRPr lang="en-US" altLang="zh-CN" sz="2800" dirty="0"/>
          </a:p>
        </p:txBody>
      </p:sp>
      <p:sp>
        <p:nvSpPr>
          <p:cNvPr id="162834" name="Rectangle 18"/>
          <p:cNvSpPr/>
          <p:nvPr/>
        </p:nvSpPr>
        <p:spPr>
          <a:xfrm>
            <a:off x="2590800" y="1981200"/>
            <a:ext cx="838200" cy="45720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solidFill>
                  <a:schemeClr val="accent2"/>
                </a:solidFill>
              </a:rPr>
              <a:t>14</a:t>
            </a:r>
            <a:endParaRPr lang="en-US" altLang="zh-CN" sz="2400" dirty="0"/>
          </a:p>
        </p:txBody>
      </p:sp>
      <p:sp>
        <p:nvSpPr>
          <p:cNvPr id="162835" name="Line 19"/>
          <p:cNvSpPr/>
          <p:nvPr/>
        </p:nvSpPr>
        <p:spPr>
          <a:xfrm>
            <a:off x="3124200" y="1981200"/>
            <a:ext cx="0" cy="457200"/>
          </a:xfrm>
          <a:prstGeom prst="line">
            <a:avLst/>
          </a:prstGeom>
          <a:ln w="9525" cap="flat" cmpd="sng">
            <a:solidFill>
              <a:schemeClr val="tx1"/>
            </a:solidFill>
            <a:prstDash val="solid"/>
            <a:headEnd type="none" w="med" len="med"/>
            <a:tailEnd type="none" w="med" len="med"/>
          </a:ln>
        </p:spPr>
      </p:sp>
      <p:sp>
        <p:nvSpPr>
          <p:cNvPr id="162836" name="Rectangle 20"/>
          <p:cNvSpPr/>
          <p:nvPr/>
        </p:nvSpPr>
        <p:spPr>
          <a:xfrm>
            <a:off x="2590800" y="2667000"/>
            <a:ext cx="838200" cy="45720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solidFill>
                  <a:schemeClr val="accent2"/>
                </a:solidFill>
              </a:rPr>
              <a:t>01</a:t>
            </a:r>
            <a:endParaRPr lang="en-US" altLang="zh-CN" sz="2400" dirty="0"/>
          </a:p>
        </p:txBody>
      </p:sp>
      <p:sp>
        <p:nvSpPr>
          <p:cNvPr id="162837" name="Line 21"/>
          <p:cNvSpPr/>
          <p:nvPr/>
        </p:nvSpPr>
        <p:spPr>
          <a:xfrm>
            <a:off x="3124200" y="2667000"/>
            <a:ext cx="0" cy="457200"/>
          </a:xfrm>
          <a:prstGeom prst="line">
            <a:avLst/>
          </a:prstGeom>
          <a:ln w="9525" cap="flat" cmpd="sng">
            <a:solidFill>
              <a:schemeClr val="tx1"/>
            </a:solidFill>
            <a:prstDash val="solid"/>
            <a:headEnd type="none" w="med" len="med"/>
            <a:tailEnd type="none" w="med" len="med"/>
          </a:ln>
        </p:spPr>
      </p:sp>
      <p:sp>
        <p:nvSpPr>
          <p:cNvPr id="162838" name="Rectangle 22"/>
          <p:cNvSpPr/>
          <p:nvPr/>
        </p:nvSpPr>
        <p:spPr>
          <a:xfrm>
            <a:off x="4114800" y="2667000"/>
            <a:ext cx="838200" cy="45720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solidFill>
                  <a:schemeClr val="accent2"/>
                </a:solidFill>
              </a:rPr>
              <a:t>36</a:t>
            </a:r>
            <a:endParaRPr lang="en-US" altLang="zh-CN" sz="2400" dirty="0"/>
          </a:p>
        </p:txBody>
      </p:sp>
      <p:sp>
        <p:nvSpPr>
          <p:cNvPr id="162839" name="Line 23"/>
          <p:cNvSpPr/>
          <p:nvPr/>
        </p:nvSpPr>
        <p:spPr>
          <a:xfrm>
            <a:off x="4648200" y="2667000"/>
            <a:ext cx="0" cy="457200"/>
          </a:xfrm>
          <a:prstGeom prst="line">
            <a:avLst/>
          </a:prstGeom>
          <a:ln w="9525" cap="flat" cmpd="sng">
            <a:solidFill>
              <a:schemeClr val="tx1"/>
            </a:solidFill>
            <a:prstDash val="solid"/>
            <a:headEnd type="none" w="med" len="med"/>
            <a:tailEnd type="none" w="med" len="med"/>
          </a:ln>
        </p:spPr>
      </p:sp>
      <p:sp>
        <p:nvSpPr>
          <p:cNvPr id="162840" name="Rectangle 24"/>
          <p:cNvSpPr/>
          <p:nvPr/>
        </p:nvSpPr>
        <p:spPr>
          <a:xfrm>
            <a:off x="2590800" y="3276600"/>
            <a:ext cx="838200" cy="45720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62841" name="Line 25"/>
          <p:cNvSpPr/>
          <p:nvPr/>
        </p:nvSpPr>
        <p:spPr>
          <a:xfrm>
            <a:off x="3124200" y="3276600"/>
            <a:ext cx="0" cy="457200"/>
          </a:xfrm>
          <a:prstGeom prst="line">
            <a:avLst/>
          </a:prstGeom>
          <a:ln w="9525" cap="flat" cmpd="sng">
            <a:solidFill>
              <a:schemeClr val="tx1"/>
            </a:solidFill>
            <a:prstDash val="solid"/>
            <a:headEnd type="none" w="med" len="med"/>
            <a:tailEnd type="none" w="med" len="med"/>
          </a:ln>
        </p:spPr>
      </p:sp>
      <p:sp>
        <p:nvSpPr>
          <p:cNvPr id="162842" name="Rectangle 26"/>
          <p:cNvSpPr/>
          <p:nvPr/>
        </p:nvSpPr>
        <p:spPr>
          <a:xfrm>
            <a:off x="2590800" y="4495800"/>
            <a:ext cx="838200" cy="45720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62843" name="Line 27"/>
          <p:cNvSpPr/>
          <p:nvPr/>
        </p:nvSpPr>
        <p:spPr>
          <a:xfrm>
            <a:off x="3124200" y="4495800"/>
            <a:ext cx="0" cy="457200"/>
          </a:xfrm>
          <a:prstGeom prst="line">
            <a:avLst/>
          </a:prstGeom>
          <a:ln w="9525" cap="flat" cmpd="sng">
            <a:solidFill>
              <a:schemeClr val="tx1"/>
            </a:solidFill>
            <a:prstDash val="solid"/>
            <a:headEnd type="none" w="med" len="med"/>
            <a:tailEnd type="none" w="med" len="med"/>
          </a:ln>
        </p:spPr>
      </p:sp>
      <p:sp>
        <p:nvSpPr>
          <p:cNvPr id="162844" name="Rectangle 28"/>
          <p:cNvSpPr/>
          <p:nvPr/>
        </p:nvSpPr>
        <p:spPr>
          <a:xfrm>
            <a:off x="2590800" y="5257800"/>
            <a:ext cx="838200" cy="45720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solidFill>
                  <a:schemeClr val="accent2"/>
                </a:solidFill>
              </a:rPr>
              <a:t>19</a:t>
            </a:r>
            <a:endParaRPr lang="en-US" altLang="zh-CN" sz="2400" dirty="0"/>
          </a:p>
        </p:txBody>
      </p:sp>
      <p:sp>
        <p:nvSpPr>
          <p:cNvPr id="162845" name="Line 29"/>
          <p:cNvSpPr/>
          <p:nvPr/>
        </p:nvSpPr>
        <p:spPr>
          <a:xfrm>
            <a:off x="3124200" y="5257800"/>
            <a:ext cx="0" cy="457200"/>
          </a:xfrm>
          <a:prstGeom prst="line">
            <a:avLst/>
          </a:prstGeom>
          <a:ln w="9525" cap="flat" cmpd="sng">
            <a:solidFill>
              <a:schemeClr val="tx1"/>
            </a:solidFill>
            <a:prstDash val="solid"/>
            <a:headEnd type="none" w="med" len="med"/>
            <a:tailEnd type="none" w="med" len="med"/>
          </a:ln>
        </p:spPr>
      </p:sp>
      <p:sp>
        <p:nvSpPr>
          <p:cNvPr id="162846" name="Rectangle 30"/>
          <p:cNvSpPr/>
          <p:nvPr/>
        </p:nvSpPr>
        <p:spPr>
          <a:xfrm>
            <a:off x="4114800" y="5257800"/>
            <a:ext cx="838200" cy="45720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62847" name="Line 31"/>
          <p:cNvSpPr/>
          <p:nvPr/>
        </p:nvSpPr>
        <p:spPr>
          <a:xfrm>
            <a:off x="4648200" y="5257800"/>
            <a:ext cx="0" cy="457200"/>
          </a:xfrm>
          <a:prstGeom prst="line">
            <a:avLst/>
          </a:prstGeom>
          <a:ln w="9525" cap="flat" cmpd="sng">
            <a:solidFill>
              <a:schemeClr val="tx1"/>
            </a:solidFill>
            <a:prstDash val="solid"/>
            <a:headEnd type="none" w="med" len="med"/>
            <a:tailEnd type="none" w="med" len="med"/>
          </a:ln>
        </p:spPr>
      </p:sp>
      <p:sp>
        <p:nvSpPr>
          <p:cNvPr id="162848" name="Rectangle 32"/>
          <p:cNvSpPr/>
          <p:nvPr/>
        </p:nvSpPr>
        <p:spPr>
          <a:xfrm>
            <a:off x="5638800" y="5257800"/>
            <a:ext cx="838200" cy="45720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solidFill>
                  <a:schemeClr val="accent2"/>
                </a:solidFill>
              </a:rPr>
              <a:t>82</a:t>
            </a:r>
            <a:endParaRPr lang="en-US" altLang="zh-CN" sz="2400" dirty="0"/>
          </a:p>
        </p:txBody>
      </p:sp>
      <p:sp>
        <p:nvSpPr>
          <p:cNvPr id="162849" name="Line 33"/>
          <p:cNvSpPr/>
          <p:nvPr/>
        </p:nvSpPr>
        <p:spPr>
          <a:xfrm>
            <a:off x="6172200" y="5257800"/>
            <a:ext cx="0" cy="457200"/>
          </a:xfrm>
          <a:prstGeom prst="line">
            <a:avLst/>
          </a:prstGeom>
          <a:ln w="9525" cap="flat" cmpd="sng">
            <a:solidFill>
              <a:schemeClr val="tx1"/>
            </a:solidFill>
            <a:prstDash val="solid"/>
            <a:headEnd type="none" w="med" len="med"/>
            <a:tailEnd type="none" w="med" len="med"/>
          </a:ln>
        </p:spPr>
      </p:sp>
      <p:sp>
        <p:nvSpPr>
          <p:cNvPr id="162850" name="Rectangle 34"/>
          <p:cNvSpPr/>
          <p:nvPr/>
        </p:nvSpPr>
        <p:spPr>
          <a:xfrm>
            <a:off x="2590800" y="5943600"/>
            <a:ext cx="838200" cy="45720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62851" name="Line 35"/>
          <p:cNvSpPr/>
          <p:nvPr/>
        </p:nvSpPr>
        <p:spPr>
          <a:xfrm>
            <a:off x="3124200" y="5943600"/>
            <a:ext cx="0" cy="457200"/>
          </a:xfrm>
          <a:prstGeom prst="line">
            <a:avLst/>
          </a:prstGeom>
          <a:ln w="9525" cap="flat" cmpd="sng">
            <a:solidFill>
              <a:schemeClr val="tx1"/>
            </a:solidFill>
            <a:prstDash val="solid"/>
            <a:headEnd type="none" w="med" len="med"/>
            <a:tailEnd type="none" w="med" len="med"/>
          </a:ln>
        </p:spPr>
      </p:sp>
      <p:sp>
        <p:nvSpPr>
          <p:cNvPr id="162852" name="Line 36"/>
          <p:cNvSpPr/>
          <p:nvPr/>
        </p:nvSpPr>
        <p:spPr>
          <a:xfrm>
            <a:off x="1828800" y="2286000"/>
            <a:ext cx="762000" cy="0"/>
          </a:xfrm>
          <a:prstGeom prst="line">
            <a:avLst/>
          </a:prstGeom>
          <a:ln w="19050" cap="flat" cmpd="sng">
            <a:solidFill>
              <a:schemeClr val="accent2"/>
            </a:solidFill>
            <a:prstDash val="solid"/>
            <a:headEnd type="none" w="med" len="med"/>
            <a:tailEnd type="triangle" w="med" len="med"/>
          </a:ln>
        </p:spPr>
      </p:sp>
      <p:sp>
        <p:nvSpPr>
          <p:cNvPr id="162853" name="Line 37"/>
          <p:cNvSpPr/>
          <p:nvPr/>
        </p:nvSpPr>
        <p:spPr>
          <a:xfrm>
            <a:off x="1828800" y="2895600"/>
            <a:ext cx="762000" cy="0"/>
          </a:xfrm>
          <a:prstGeom prst="line">
            <a:avLst/>
          </a:prstGeom>
          <a:ln w="19050" cap="flat" cmpd="sng">
            <a:solidFill>
              <a:schemeClr val="accent2"/>
            </a:solidFill>
            <a:prstDash val="solid"/>
            <a:headEnd type="none" w="med" len="med"/>
            <a:tailEnd type="triangle" w="med" len="med"/>
          </a:ln>
        </p:spPr>
      </p:sp>
      <p:sp>
        <p:nvSpPr>
          <p:cNvPr id="162854" name="Line 38"/>
          <p:cNvSpPr/>
          <p:nvPr/>
        </p:nvSpPr>
        <p:spPr>
          <a:xfrm>
            <a:off x="1828800" y="3505200"/>
            <a:ext cx="762000" cy="0"/>
          </a:xfrm>
          <a:prstGeom prst="line">
            <a:avLst/>
          </a:prstGeom>
          <a:ln w="19050" cap="flat" cmpd="sng">
            <a:solidFill>
              <a:schemeClr val="accent2"/>
            </a:solidFill>
            <a:prstDash val="solid"/>
            <a:headEnd type="none" w="med" len="med"/>
            <a:tailEnd type="triangle" w="med" len="med"/>
          </a:ln>
        </p:spPr>
      </p:sp>
      <p:sp>
        <p:nvSpPr>
          <p:cNvPr id="162855" name="Line 39"/>
          <p:cNvSpPr/>
          <p:nvPr/>
        </p:nvSpPr>
        <p:spPr>
          <a:xfrm>
            <a:off x="1828800" y="4724400"/>
            <a:ext cx="762000" cy="0"/>
          </a:xfrm>
          <a:prstGeom prst="line">
            <a:avLst/>
          </a:prstGeom>
          <a:ln w="19050" cap="flat" cmpd="sng">
            <a:solidFill>
              <a:schemeClr val="accent2"/>
            </a:solidFill>
            <a:prstDash val="solid"/>
            <a:headEnd type="none" w="med" len="med"/>
            <a:tailEnd type="triangle" w="med" len="med"/>
          </a:ln>
        </p:spPr>
      </p:sp>
      <p:sp>
        <p:nvSpPr>
          <p:cNvPr id="162856" name="Line 40"/>
          <p:cNvSpPr/>
          <p:nvPr/>
        </p:nvSpPr>
        <p:spPr>
          <a:xfrm>
            <a:off x="1828800" y="5486400"/>
            <a:ext cx="762000" cy="0"/>
          </a:xfrm>
          <a:prstGeom prst="line">
            <a:avLst/>
          </a:prstGeom>
          <a:ln w="19050" cap="flat" cmpd="sng">
            <a:solidFill>
              <a:schemeClr val="accent2"/>
            </a:solidFill>
            <a:prstDash val="solid"/>
            <a:headEnd type="none" w="med" len="med"/>
            <a:tailEnd type="triangle" w="med" len="med"/>
          </a:ln>
        </p:spPr>
      </p:sp>
      <p:sp>
        <p:nvSpPr>
          <p:cNvPr id="162857" name="Line 41"/>
          <p:cNvSpPr/>
          <p:nvPr/>
        </p:nvSpPr>
        <p:spPr>
          <a:xfrm>
            <a:off x="1828800" y="6096000"/>
            <a:ext cx="762000" cy="0"/>
          </a:xfrm>
          <a:prstGeom prst="line">
            <a:avLst/>
          </a:prstGeom>
          <a:ln w="19050" cap="flat" cmpd="sng">
            <a:solidFill>
              <a:schemeClr val="accent2"/>
            </a:solidFill>
            <a:prstDash val="solid"/>
            <a:headEnd type="none" w="med" len="med"/>
            <a:tailEnd type="triangle" w="med" len="med"/>
          </a:ln>
        </p:spPr>
      </p:sp>
      <p:sp>
        <p:nvSpPr>
          <p:cNvPr id="162858" name="Line 42"/>
          <p:cNvSpPr/>
          <p:nvPr/>
        </p:nvSpPr>
        <p:spPr>
          <a:xfrm>
            <a:off x="3276600" y="2895600"/>
            <a:ext cx="838200" cy="0"/>
          </a:xfrm>
          <a:prstGeom prst="line">
            <a:avLst/>
          </a:prstGeom>
          <a:ln w="19050" cap="flat" cmpd="sng">
            <a:solidFill>
              <a:schemeClr val="accent2"/>
            </a:solidFill>
            <a:prstDash val="solid"/>
            <a:headEnd type="none" w="med" len="med"/>
            <a:tailEnd type="triangle" w="med" len="med"/>
          </a:ln>
        </p:spPr>
      </p:sp>
      <p:sp>
        <p:nvSpPr>
          <p:cNvPr id="162859" name="Line 43"/>
          <p:cNvSpPr/>
          <p:nvPr/>
        </p:nvSpPr>
        <p:spPr>
          <a:xfrm>
            <a:off x="3276600" y="5486400"/>
            <a:ext cx="838200" cy="0"/>
          </a:xfrm>
          <a:prstGeom prst="line">
            <a:avLst/>
          </a:prstGeom>
          <a:ln w="19050" cap="flat" cmpd="sng">
            <a:solidFill>
              <a:schemeClr val="accent2"/>
            </a:solidFill>
            <a:prstDash val="solid"/>
            <a:headEnd type="none" w="med" len="med"/>
            <a:tailEnd type="triangle" w="med" len="med"/>
          </a:ln>
        </p:spPr>
      </p:sp>
      <p:sp>
        <p:nvSpPr>
          <p:cNvPr id="162860" name="Line 44"/>
          <p:cNvSpPr/>
          <p:nvPr/>
        </p:nvSpPr>
        <p:spPr>
          <a:xfrm>
            <a:off x="4800600" y="5486400"/>
            <a:ext cx="838200" cy="0"/>
          </a:xfrm>
          <a:prstGeom prst="line">
            <a:avLst/>
          </a:prstGeom>
          <a:ln w="19050" cap="flat" cmpd="sng">
            <a:solidFill>
              <a:schemeClr val="accent2"/>
            </a:solidFill>
            <a:prstDash val="solid"/>
            <a:headEnd type="none" w="med" len="med"/>
            <a:tailEnd type="triangle" w="med" len="med"/>
          </a:ln>
        </p:spPr>
      </p:sp>
      <p:sp>
        <p:nvSpPr>
          <p:cNvPr id="162868" name="Text Box 52"/>
          <p:cNvSpPr txBox="1"/>
          <p:nvPr/>
        </p:nvSpPr>
        <p:spPr>
          <a:xfrm>
            <a:off x="2635250" y="3317875"/>
            <a:ext cx="4889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solidFill>
                  <a:schemeClr val="accent2"/>
                </a:solidFill>
              </a:rPr>
              <a:t>23</a:t>
            </a:r>
            <a:endParaRPr lang="en-US" altLang="zh-CN" sz="2400" dirty="0"/>
          </a:p>
        </p:txBody>
      </p:sp>
      <p:sp>
        <p:nvSpPr>
          <p:cNvPr id="162869" name="Text Box 53"/>
          <p:cNvSpPr txBox="1"/>
          <p:nvPr/>
        </p:nvSpPr>
        <p:spPr>
          <a:xfrm>
            <a:off x="2635250" y="4495800"/>
            <a:ext cx="4889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solidFill>
                  <a:schemeClr val="accent2"/>
                </a:solidFill>
              </a:rPr>
              <a:t>11</a:t>
            </a:r>
            <a:endParaRPr lang="en-US" altLang="zh-CN" sz="2400" dirty="0"/>
          </a:p>
        </p:txBody>
      </p:sp>
      <p:sp>
        <p:nvSpPr>
          <p:cNvPr id="162871" name="Text Box 55"/>
          <p:cNvSpPr txBox="1"/>
          <p:nvPr/>
        </p:nvSpPr>
        <p:spPr>
          <a:xfrm>
            <a:off x="4159250" y="5299075"/>
            <a:ext cx="4889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solidFill>
                  <a:schemeClr val="accent2"/>
                </a:solidFill>
              </a:rPr>
              <a:t>68</a:t>
            </a:r>
            <a:endParaRPr lang="en-US" altLang="zh-CN" sz="2400" dirty="0"/>
          </a:p>
        </p:txBody>
      </p:sp>
      <p:sp>
        <p:nvSpPr>
          <p:cNvPr id="162873" name="Text Box 57"/>
          <p:cNvSpPr txBox="1"/>
          <p:nvPr/>
        </p:nvSpPr>
        <p:spPr>
          <a:xfrm>
            <a:off x="2635250" y="5943600"/>
            <a:ext cx="4889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solidFill>
                  <a:schemeClr val="accent2"/>
                </a:solidFill>
              </a:rPr>
              <a:t>55</a:t>
            </a:r>
            <a:endParaRPr lang="en-US" altLang="zh-CN" sz="2400" dirty="0"/>
          </a:p>
        </p:txBody>
      </p:sp>
      <p:sp>
        <p:nvSpPr>
          <p:cNvPr id="162874" name="Text Box 58"/>
          <p:cNvSpPr txBox="1"/>
          <p:nvPr/>
        </p:nvSpPr>
        <p:spPr>
          <a:xfrm>
            <a:off x="3106738" y="1905000"/>
            <a:ext cx="398462"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b="1" dirty="0">
                <a:solidFill>
                  <a:schemeClr val="accent2"/>
                </a:solidFill>
                <a:sym typeface="Symbol" panose="05050102010706020507" pitchFamily="18" charset="2"/>
              </a:rPr>
              <a:t></a:t>
            </a:r>
            <a:endParaRPr lang="en-US" altLang="zh-CN" sz="2400" dirty="0"/>
          </a:p>
        </p:txBody>
      </p:sp>
      <p:sp>
        <p:nvSpPr>
          <p:cNvPr id="162875" name="Text Box 59"/>
          <p:cNvSpPr txBox="1"/>
          <p:nvPr/>
        </p:nvSpPr>
        <p:spPr>
          <a:xfrm>
            <a:off x="4630738" y="2605088"/>
            <a:ext cx="398462"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b="1" dirty="0">
                <a:solidFill>
                  <a:schemeClr val="accent2"/>
                </a:solidFill>
                <a:sym typeface="Symbol" panose="05050102010706020507" pitchFamily="18" charset="2"/>
              </a:rPr>
              <a:t></a:t>
            </a:r>
            <a:endParaRPr lang="en-US" altLang="zh-CN" sz="2400" dirty="0"/>
          </a:p>
        </p:txBody>
      </p:sp>
      <p:sp>
        <p:nvSpPr>
          <p:cNvPr id="162876" name="Text Box 60"/>
          <p:cNvSpPr txBox="1"/>
          <p:nvPr/>
        </p:nvSpPr>
        <p:spPr>
          <a:xfrm>
            <a:off x="3106738" y="3214688"/>
            <a:ext cx="398462"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b="1" dirty="0">
                <a:solidFill>
                  <a:schemeClr val="accent2"/>
                </a:solidFill>
                <a:sym typeface="Symbol" panose="05050102010706020507" pitchFamily="18" charset="2"/>
              </a:rPr>
              <a:t></a:t>
            </a:r>
            <a:endParaRPr lang="en-US" altLang="zh-CN" sz="2400" dirty="0"/>
          </a:p>
        </p:txBody>
      </p:sp>
      <p:sp>
        <p:nvSpPr>
          <p:cNvPr id="162877" name="Text Box 61"/>
          <p:cNvSpPr txBox="1"/>
          <p:nvPr/>
        </p:nvSpPr>
        <p:spPr>
          <a:xfrm>
            <a:off x="3106738" y="4433888"/>
            <a:ext cx="398462"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b="1" dirty="0">
                <a:solidFill>
                  <a:schemeClr val="accent2"/>
                </a:solidFill>
                <a:sym typeface="Symbol" panose="05050102010706020507" pitchFamily="18" charset="2"/>
              </a:rPr>
              <a:t></a:t>
            </a:r>
            <a:endParaRPr lang="en-US" altLang="zh-CN" sz="2400" dirty="0"/>
          </a:p>
        </p:txBody>
      </p:sp>
      <p:sp>
        <p:nvSpPr>
          <p:cNvPr id="162878" name="Text Box 62"/>
          <p:cNvSpPr txBox="1"/>
          <p:nvPr/>
        </p:nvSpPr>
        <p:spPr>
          <a:xfrm>
            <a:off x="6154738" y="5181600"/>
            <a:ext cx="398462"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b="1" dirty="0">
                <a:solidFill>
                  <a:schemeClr val="accent2"/>
                </a:solidFill>
                <a:sym typeface="Symbol" panose="05050102010706020507" pitchFamily="18" charset="2"/>
              </a:rPr>
              <a:t></a:t>
            </a:r>
            <a:endParaRPr lang="en-US" altLang="zh-CN" sz="2400" dirty="0"/>
          </a:p>
        </p:txBody>
      </p:sp>
      <p:sp>
        <p:nvSpPr>
          <p:cNvPr id="162879" name="Text Box 63"/>
          <p:cNvSpPr txBox="1"/>
          <p:nvPr/>
        </p:nvSpPr>
        <p:spPr>
          <a:xfrm>
            <a:off x="3048000" y="5881688"/>
            <a:ext cx="398463"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b="1" dirty="0">
                <a:solidFill>
                  <a:schemeClr val="accent2"/>
                </a:solidFill>
                <a:sym typeface="Symbol" panose="05050102010706020507" pitchFamily="18" charset="2"/>
              </a:rPr>
              <a:t></a:t>
            </a:r>
            <a:endParaRPr lang="en-US" altLang="zh-CN" sz="2400" dirty="0"/>
          </a:p>
        </p:txBody>
      </p:sp>
      <p:sp>
        <p:nvSpPr>
          <p:cNvPr id="162880" name="Text Box 64"/>
          <p:cNvSpPr txBox="1"/>
          <p:nvPr/>
        </p:nvSpPr>
        <p:spPr>
          <a:xfrm>
            <a:off x="1582738" y="3824288"/>
            <a:ext cx="398462"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b="1" dirty="0">
                <a:solidFill>
                  <a:schemeClr val="accent2"/>
                </a:solidFill>
                <a:sym typeface="Symbol" panose="05050102010706020507" pitchFamily="18" charset="2"/>
              </a:rPr>
              <a:t></a:t>
            </a:r>
            <a:endParaRPr lang="en-US" altLang="zh-CN" sz="2400" dirty="0"/>
          </a:p>
        </p:txBody>
      </p:sp>
      <p:sp>
        <p:nvSpPr>
          <p:cNvPr id="162882" name="Text Box 66"/>
          <p:cNvSpPr txBox="1"/>
          <p:nvPr/>
        </p:nvSpPr>
        <p:spPr>
          <a:xfrm>
            <a:off x="4343400" y="3900488"/>
            <a:ext cx="4403725"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dirty="0">
                <a:solidFill>
                  <a:srgbClr val="A50021"/>
                </a:solidFill>
              </a:rPr>
              <a:t>ASL=(6×1+2×2+3)/9=13/9</a:t>
            </a:r>
            <a:endParaRPr lang="en-US" altLang="zh-CN" sz="2800" dirty="0"/>
          </a:p>
        </p:txBody>
      </p:sp>
      <p:sp>
        <p:nvSpPr>
          <p:cNvPr id="162883" name="Text Box 67"/>
          <p:cNvSpPr txBox="1"/>
          <p:nvPr/>
        </p:nvSpPr>
        <p:spPr>
          <a:xfrm>
            <a:off x="5334000" y="1847850"/>
            <a:ext cx="3810000" cy="15541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dirty="0">
                <a:solidFill>
                  <a:srgbClr val="006600"/>
                </a:solidFill>
                <a:ea typeface="隶书" pitchFamily="49" charset="-122"/>
              </a:rPr>
              <a:t>例如</a:t>
            </a:r>
            <a:r>
              <a:rPr lang="en-US" altLang="zh-CN" dirty="0">
                <a:solidFill>
                  <a:srgbClr val="006600"/>
                </a:solidFill>
                <a:ea typeface="隶书" pitchFamily="49" charset="-122"/>
              </a:rPr>
              <a:t>:</a:t>
            </a:r>
            <a:r>
              <a:rPr lang="zh-CN" altLang="en-US" dirty="0">
                <a:solidFill>
                  <a:srgbClr val="006600"/>
                </a:solidFill>
                <a:ea typeface="隶书" pitchFamily="49" charset="-122"/>
              </a:rPr>
              <a:t>同前例的关键字，哈希函数为 </a:t>
            </a:r>
            <a:r>
              <a:rPr lang="en-US" altLang="zh-CN" dirty="0">
                <a:solidFill>
                  <a:srgbClr val="006600"/>
                </a:solidFill>
                <a:ea typeface="隶书" pitchFamily="49" charset="-122"/>
              </a:rPr>
              <a:t>H(key)=key MOD 7</a:t>
            </a:r>
            <a:endParaRPr lang="en-US" altLang="zh-CN" dirty="0">
              <a:solidFill>
                <a:srgbClr val="006600"/>
              </a:solidFill>
              <a:ea typeface="隶书" pitchFamily="49" charset="-122"/>
            </a:endParaRPr>
          </a:p>
        </p:txBody>
      </p:sp>
      <p:sp>
        <p:nvSpPr>
          <p:cNvPr id="162884" name="AutoShape 68">
            <a:hlinkClick r:id="rId1" action="ppaction://hlinksldjump"/>
          </p:cNvPr>
          <p:cNvSpPr/>
          <p:nvPr/>
        </p:nvSpPr>
        <p:spPr>
          <a:xfrm>
            <a:off x="8382000" y="6096000"/>
            <a:ext cx="381000" cy="381000"/>
          </a:xfrm>
          <a:prstGeom prst="actionButtonBackPrevious">
            <a:avLst/>
          </a:prstGeom>
          <a:solidFill>
            <a:schemeClr val="bg2"/>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62885" name="AutoShape 69">
            <a:hlinkClick r:id="" action="ppaction://hlinkshowjump?jump=lastslideviewed"/>
          </p:cNvPr>
          <p:cNvSpPr/>
          <p:nvPr/>
        </p:nvSpPr>
        <p:spPr>
          <a:xfrm>
            <a:off x="228600" y="6248400"/>
            <a:ext cx="381000" cy="381000"/>
          </a:xfrm>
          <a:prstGeom prst="actionButtonReturn">
            <a:avLst/>
          </a:prstGeom>
          <a:solidFill>
            <a:schemeClr val="bg2"/>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162820"/>
                                        </p:tgtEl>
                                        <p:attrNameLst>
                                          <p:attrName>style.visibility</p:attrName>
                                        </p:attrNameLst>
                                      </p:cBhvr>
                                      <p:to>
                                        <p:strVal val="visible"/>
                                      </p:to>
                                    </p:set>
                                    <p:animEffect transition="in" filter="randombar(vertical)">
                                      <p:cBhvr>
                                        <p:cTn id="7" dur="500"/>
                                        <p:tgtEl>
                                          <p:spTgt spid="16282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162819"/>
                                        </p:tgtEl>
                                        <p:attrNameLst>
                                          <p:attrName>style.visibility</p:attrName>
                                        </p:attrNameLst>
                                      </p:cBhvr>
                                      <p:to>
                                        <p:strVal val="visible"/>
                                      </p:to>
                                    </p:set>
                                    <p:animEffect transition="in" filter="strips(upRight)">
                                      <p:cBhvr>
                                        <p:cTn id="12" dur="500"/>
                                        <p:tgtEl>
                                          <p:spTgt spid="1628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162883"/>
                                        </p:tgtEl>
                                        <p:attrNameLst>
                                          <p:attrName>style.visibility</p:attrName>
                                        </p:attrNameLst>
                                      </p:cBhvr>
                                      <p:to>
                                        <p:strVal val="visible"/>
                                      </p:to>
                                    </p:set>
                                    <p:animEffect transition="in" filter="wipe(left)">
                                      <p:cBhvr>
                                        <p:cTn id="17" dur="300"/>
                                        <p:tgtEl>
                                          <p:spTgt spid="16288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62823"/>
                                        </p:tgtEl>
                                        <p:attrNameLst>
                                          <p:attrName>style.visibility</p:attrName>
                                        </p:attrNameLst>
                                      </p:cBhvr>
                                      <p:to>
                                        <p:strVal val="visible"/>
                                      </p:to>
                                    </p:set>
                                  </p:childTnLst>
                                </p:cTn>
                              </p:par>
                            </p:childTnLst>
                          </p:cTn>
                        </p:par>
                        <p:par>
                          <p:cTn id="22" fill="hold">
                            <p:stCondLst>
                              <p:cond delay="500"/>
                            </p:stCondLst>
                            <p:childTnLst>
                              <p:par>
                                <p:cTn id="23" presetID="1" presetClass="entr" presetSubtype="0" fill="hold" nodeType="afterEffect">
                                  <p:stCondLst>
                                    <p:cond delay="0"/>
                                  </p:stCondLst>
                                  <p:childTnLst>
                                    <p:set>
                                      <p:cBhvr>
                                        <p:cTn id="24" dur="1" fill="hold">
                                          <p:stCondLst>
                                            <p:cond delay="499"/>
                                          </p:stCondLst>
                                        </p:cTn>
                                        <p:tgtEl>
                                          <p:spTgt spid="162824"/>
                                        </p:tgtEl>
                                        <p:attrNameLst>
                                          <p:attrName>style.visibility</p:attrName>
                                        </p:attrNameLst>
                                      </p:cBhvr>
                                      <p:to>
                                        <p:strVal val="visible"/>
                                      </p:to>
                                    </p:set>
                                  </p:childTnLst>
                                </p:cTn>
                              </p:par>
                            </p:childTnLst>
                          </p:cTn>
                        </p:par>
                        <p:par>
                          <p:cTn id="25" fill="hold">
                            <p:stCondLst>
                              <p:cond delay="1000"/>
                            </p:stCondLst>
                            <p:childTnLst>
                              <p:par>
                                <p:cTn id="26" presetID="1" presetClass="entr" presetSubtype="0" fill="hold" nodeType="afterEffect">
                                  <p:stCondLst>
                                    <p:cond delay="0"/>
                                  </p:stCondLst>
                                  <p:childTnLst>
                                    <p:set>
                                      <p:cBhvr>
                                        <p:cTn id="27" dur="1" fill="hold">
                                          <p:stCondLst>
                                            <p:cond delay="499"/>
                                          </p:stCondLst>
                                        </p:cTn>
                                        <p:tgtEl>
                                          <p:spTgt spid="162825"/>
                                        </p:tgtEl>
                                        <p:attrNameLst>
                                          <p:attrName>style.visibility</p:attrName>
                                        </p:attrNameLst>
                                      </p:cBhvr>
                                      <p:to>
                                        <p:strVal val="visible"/>
                                      </p:to>
                                    </p:set>
                                  </p:childTnLst>
                                </p:cTn>
                              </p:par>
                            </p:childTnLst>
                          </p:cTn>
                        </p:par>
                        <p:par>
                          <p:cTn id="28" fill="hold">
                            <p:stCondLst>
                              <p:cond delay="1500"/>
                            </p:stCondLst>
                            <p:childTnLst>
                              <p:par>
                                <p:cTn id="29" presetID="2" presetClass="entr" presetSubtype="12" fill="hold" grpId="0" nodeType="afterEffect">
                                  <p:stCondLst>
                                    <p:cond delay="0"/>
                                  </p:stCondLst>
                                  <p:childTnLst>
                                    <p:set>
                                      <p:cBhvr>
                                        <p:cTn id="30" dur="1" fill="hold">
                                          <p:stCondLst>
                                            <p:cond delay="0"/>
                                          </p:stCondLst>
                                        </p:cTn>
                                        <p:tgtEl>
                                          <p:spTgt spid="162885"/>
                                        </p:tgtEl>
                                        <p:attrNameLst>
                                          <p:attrName>style.visibility</p:attrName>
                                        </p:attrNameLst>
                                      </p:cBhvr>
                                      <p:to>
                                        <p:strVal val="visible"/>
                                      </p:to>
                                    </p:set>
                                    <p:anim calcmode="lin" valueType="num">
                                      <p:cBhvr additive="base">
                                        <p:cTn id="31" dur="500" fill="hold"/>
                                        <p:tgtEl>
                                          <p:spTgt spid="162885"/>
                                        </p:tgtEl>
                                        <p:attrNameLst>
                                          <p:attrName>ppt_x</p:attrName>
                                        </p:attrNameLst>
                                      </p:cBhvr>
                                      <p:tavLst>
                                        <p:tav tm="0">
                                          <p:val>
                                            <p:strVal val="0-#ppt_w/2"/>
                                          </p:val>
                                        </p:tav>
                                        <p:tav tm="100000">
                                          <p:val>
                                            <p:strVal val="#ppt_x"/>
                                          </p:val>
                                        </p:tav>
                                      </p:tavLst>
                                    </p:anim>
                                    <p:anim calcmode="lin" valueType="num">
                                      <p:cBhvr additive="base">
                                        <p:cTn id="32" dur="500" fill="hold"/>
                                        <p:tgtEl>
                                          <p:spTgt spid="162885"/>
                                        </p:tgtEl>
                                        <p:attrNameLst>
                                          <p:attrName>ppt_y</p:attrName>
                                        </p:attrNameLst>
                                      </p:cBhvr>
                                      <p:tavLst>
                                        <p:tav tm="0">
                                          <p:val>
                                            <p:strVal val="1+#ppt_h/2"/>
                                          </p:val>
                                        </p:tav>
                                        <p:tav tm="100000">
                                          <p:val>
                                            <p:strVal val="#ppt_y"/>
                                          </p:val>
                                        </p:tav>
                                      </p:tavLst>
                                    </p:anim>
                                  </p:childTnLst>
                                </p:cTn>
                              </p:par>
                            </p:childTnLst>
                          </p:cTn>
                        </p:par>
                        <p:par>
                          <p:cTn id="33" fill="hold">
                            <p:stCondLst>
                              <p:cond delay="2000"/>
                            </p:stCondLst>
                            <p:childTnLst>
                              <p:par>
                                <p:cTn id="34" presetID="1" presetClass="entr" presetSubtype="0" fill="hold" nodeType="afterEffect">
                                  <p:stCondLst>
                                    <p:cond delay="0"/>
                                  </p:stCondLst>
                                  <p:childTnLst>
                                    <p:set>
                                      <p:cBhvr>
                                        <p:cTn id="35" dur="1" fill="hold">
                                          <p:stCondLst>
                                            <p:cond delay="499"/>
                                          </p:stCondLst>
                                        </p:cTn>
                                        <p:tgtEl>
                                          <p:spTgt spid="162827"/>
                                        </p:tgtEl>
                                        <p:attrNameLst>
                                          <p:attrName>style.visibility</p:attrName>
                                        </p:attrNameLst>
                                      </p:cBhvr>
                                      <p:to>
                                        <p:strVal val="visible"/>
                                      </p:to>
                                    </p:set>
                                  </p:childTnLst>
                                </p:cTn>
                              </p:par>
                            </p:childTnLst>
                          </p:cTn>
                        </p:par>
                        <p:par>
                          <p:cTn id="36" fill="hold">
                            <p:stCondLst>
                              <p:cond delay="2500"/>
                            </p:stCondLst>
                            <p:childTnLst>
                              <p:par>
                                <p:cTn id="37" presetID="1" presetClass="entr" presetSubtype="0" fill="hold" nodeType="afterEffect">
                                  <p:stCondLst>
                                    <p:cond delay="0"/>
                                  </p:stCondLst>
                                  <p:childTnLst>
                                    <p:set>
                                      <p:cBhvr>
                                        <p:cTn id="38" dur="1" fill="hold">
                                          <p:stCondLst>
                                            <p:cond delay="499"/>
                                          </p:stCondLst>
                                        </p:cTn>
                                        <p:tgtEl>
                                          <p:spTgt spid="162828"/>
                                        </p:tgtEl>
                                        <p:attrNameLst>
                                          <p:attrName>style.visibility</p:attrName>
                                        </p:attrNameLst>
                                      </p:cBhvr>
                                      <p:to>
                                        <p:strVal val="visible"/>
                                      </p:to>
                                    </p:set>
                                  </p:childTnLst>
                                </p:cTn>
                              </p:par>
                            </p:childTnLst>
                          </p:cTn>
                        </p:par>
                        <p:par>
                          <p:cTn id="39" fill="hold">
                            <p:stCondLst>
                              <p:cond delay="3000"/>
                            </p:stCondLst>
                            <p:childTnLst>
                              <p:par>
                                <p:cTn id="40" presetID="1" presetClass="entr" presetSubtype="0" fill="hold" nodeType="afterEffect">
                                  <p:stCondLst>
                                    <p:cond delay="0"/>
                                  </p:stCondLst>
                                  <p:childTnLst>
                                    <p:set>
                                      <p:cBhvr>
                                        <p:cTn id="41" dur="1" fill="hold">
                                          <p:stCondLst>
                                            <p:cond delay="499"/>
                                          </p:stCondLst>
                                        </p:cTn>
                                        <p:tgtEl>
                                          <p:spTgt spid="162829"/>
                                        </p:tgtEl>
                                        <p:attrNameLst>
                                          <p:attrName>style.visibility</p:attrName>
                                        </p:attrNameLst>
                                      </p:cBhvr>
                                      <p:to>
                                        <p:strVal val="visible"/>
                                      </p:to>
                                    </p:set>
                                  </p:childTnLst>
                                </p:cTn>
                              </p:par>
                            </p:childTnLst>
                          </p:cTn>
                        </p:par>
                        <p:par>
                          <p:cTn id="42" fill="hold">
                            <p:stCondLst>
                              <p:cond delay="3500"/>
                            </p:stCondLst>
                            <p:childTnLst>
                              <p:par>
                                <p:cTn id="43" presetID="1" presetClass="entr" presetSubtype="0" fill="hold" nodeType="afterEffect">
                                  <p:stCondLst>
                                    <p:cond delay="0"/>
                                  </p:stCondLst>
                                  <p:childTnLst>
                                    <p:set>
                                      <p:cBhvr>
                                        <p:cTn id="44" dur="1" fill="hold">
                                          <p:stCondLst>
                                            <p:cond delay="499"/>
                                          </p:stCondLst>
                                        </p:cTn>
                                        <p:tgtEl>
                                          <p:spTgt spid="162831"/>
                                        </p:tgtEl>
                                        <p:attrNameLst>
                                          <p:attrName>style.visibility</p:attrName>
                                        </p:attrNameLst>
                                      </p:cBhvr>
                                      <p:to>
                                        <p:strVal val="visible"/>
                                      </p:to>
                                    </p:set>
                                  </p:childTnLst>
                                </p:cTn>
                              </p:par>
                            </p:childTnLst>
                          </p:cTn>
                        </p:par>
                        <p:par>
                          <p:cTn id="45" fill="hold">
                            <p:stCondLst>
                              <p:cond delay="4000"/>
                            </p:stCondLst>
                            <p:childTnLst>
                              <p:par>
                                <p:cTn id="46" presetID="1" presetClass="entr" presetSubtype="0" fill="hold" grpId="0" nodeType="afterEffect">
                                  <p:stCondLst>
                                    <p:cond delay="0"/>
                                  </p:stCondLst>
                                  <p:childTnLst>
                                    <p:set>
                                      <p:cBhvr>
                                        <p:cTn id="47" dur="1" fill="hold">
                                          <p:stCondLst>
                                            <p:cond delay="499"/>
                                          </p:stCondLst>
                                        </p:cTn>
                                        <p:tgtEl>
                                          <p:spTgt spid="162833"/>
                                        </p:tgtEl>
                                        <p:attrNameLst>
                                          <p:attrName>style.visibility</p:attrName>
                                        </p:attrNameLst>
                                      </p:cBhvr>
                                      <p:to>
                                        <p:strVal val="visible"/>
                                      </p:to>
                                    </p:set>
                                  </p:childTnLst>
                                </p:cTn>
                              </p:par>
                            </p:childTnLst>
                          </p:cTn>
                        </p:par>
                        <p:par>
                          <p:cTn id="48" fill="hold">
                            <p:stCondLst>
                              <p:cond delay="4500"/>
                            </p:stCondLst>
                            <p:childTnLst>
                              <p:par>
                                <p:cTn id="49" presetID="1" presetClass="entr" presetSubtype="0" fill="hold" grpId="0" nodeType="afterEffect">
                                  <p:stCondLst>
                                    <p:cond delay="0"/>
                                  </p:stCondLst>
                                  <p:childTnLst>
                                    <p:set>
                                      <p:cBhvr>
                                        <p:cTn id="50" dur="1" fill="hold">
                                          <p:stCondLst>
                                            <p:cond delay="499"/>
                                          </p:stCondLst>
                                        </p:cTn>
                                        <p:tgtEl>
                                          <p:spTgt spid="162834"/>
                                        </p:tgtEl>
                                        <p:attrNameLst>
                                          <p:attrName>style.visibility</p:attrName>
                                        </p:attrNameLst>
                                      </p:cBhvr>
                                      <p:to>
                                        <p:strVal val="visible"/>
                                      </p:to>
                                    </p:set>
                                  </p:childTnLst>
                                </p:cTn>
                              </p:par>
                            </p:childTnLst>
                          </p:cTn>
                        </p:par>
                        <p:par>
                          <p:cTn id="51" fill="hold">
                            <p:stCondLst>
                              <p:cond delay="5000"/>
                            </p:stCondLst>
                            <p:childTnLst>
                              <p:par>
                                <p:cTn id="52" presetID="1" presetClass="entr" presetSubtype="0" fill="hold" nodeType="afterEffect">
                                  <p:stCondLst>
                                    <p:cond delay="0"/>
                                  </p:stCondLst>
                                  <p:childTnLst>
                                    <p:set>
                                      <p:cBhvr>
                                        <p:cTn id="53" dur="1" fill="hold">
                                          <p:stCondLst>
                                            <p:cond delay="499"/>
                                          </p:stCondLst>
                                        </p:cTn>
                                        <p:tgtEl>
                                          <p:spTgt spid="162835"/>
                                        </p:tgtEl>
                                        <p:attrNameLst>
                                          <p:attrName>style.visibility</p:attrName>
                                        </p:attrNameLst>
                                      </p:cBhvr>
                                      <p:to>
                                        <p:strVal val="visible"/>
                                      </p:to>
                                    </p:set>
                                  </p:childTnLst>
                                </p:cTn>
                              </p:par>
                            </p:childTnLst>
                          </p:cTn>
                        </p:par>
                        <p:par>
                          <p:cTn id="54" fill="hold">
                            <p:stCondLst>
                              <p:cond delay="5500"/>
                            </p:stCondLst>
                            <p:childTnLst>
                              <p:par>
                                <p:cTn id="55" presetID="1" presetClass="entr" presetSubtype="0" fill="hold" grpId="0" nodeType="afterEffect">
                                  <p:stCondLst>
                                    <p:cond delay="0"/>
                                  </p:stCondLst>
                                  <p:childTnLst>
                                    <p:set>
                                      <p:cBhvr>
                                        <p:cTn id="56" dur="1" fill="hold">
                                          <p:stCondLst>
                                            <p:cond delay="499"/>
                                          </p:stCondLst>
                                        </p:cTn>
                                        <p:tgtEl>
                                          <p:spTgt spid="162836"/>
                                        </p:tgtEl>
                                        <p:attrNameLst>
                                          <p:attrName>style.visibility</p:attrName>
                                        </p:attrNameLst>
                                      </p:cBhvr>
                                      <p:to>
                                        <p:strVal val="visible"/>
                                      </p:to>
                                    </p:set>
                                  </p:childTnLst>
                                </p:cTn>
                              </p:par>
                            </p:childTnLst>
                          </p:cTn>
                        </p:par>
                        <p:par>
                          <p:cTn id="57" fill="hold">
                            <p:stCondLst>
                              <p:cond delay="6000"/>
                            </p:stCondLst>
                            <p:childTnLst>
                              <p:par>
                                <p:cTn id="58" presetID="1" presetClass="entr" presetSubtype="0" fill="hold" nodeType="afterEffect">
                                  <p:stCondLst>
                                    <p:cond delay="0"/>
                                  </p:stCondLst>
                                  <p:childTnLst>
                                    <p:set>
                                      <p:cBhvr>
                                        <p:cTn id="59" dur="1" fill="hold">
                                          <p:stCondLst>
                                            <p:cond delay="499"/>
                                          </p:stCondLst>
                                        </p:cTn>
                                        <p:tgtEl>
                                          <p:spTgt spid="162837"/>
                                        </p:tgtEl>
                                        <p:attrNameLst>
                                          <p:attrName>style.visibility</p:attrName>
                                        </p:attrNameLst>
                                      </p:cBhvr>
                                      <p:to>
                                        <p:strVal val="visible"/>
                                      </p:to>
                                    </p:set>
                                  </p:childTnLst>
                                </p:cTn>
                              </p:par>
                            </p:childTnLst>
                          </p:cTn>
                        </p:par>
                        <p:par>
                          <p:cTn id="60" fill="hold">
                            <p:stCondLst>
                              <p:cond delay="6500"/>
                            </p:stCondLst>
                            <p:childTnLst>
                              <p:par>
                                <p:cTn id="61" presetID="1" presetClass="entr" presetSubtype="0" fill="hold" grpId="0" nodeType="afterEffect">
                                  <p:stCondLst>
                                    <p:cond delay="0"/>
                                  </p:stCondLst>
                                  <p:childTnLst>
                                    <p:set>
                                      <p:cBhvr>
                                        <p:cTn id="62" dur="1" fill="hold">
                                          <p:stCondLst>
                                            <p:cond delay="499"/>
                                          </p:stCondLst>
                                        </p:cTn>
                                        <p:tgtEl>
                                          <p:spTgt spid="162838"/>
                                        </p:tgtEl>
                                        <p:attrNameLst>
                                          <p:attrName>style.visibility</p:attrName>
                                        </p:attrNameLst>
                                      </p:cBhvr>
                                      <p:to>
                                        <p:strVal val="visible"/>
                                      </p:to>
                                    </p:set>
                                  </p:childTnLst>
                                </p:cTn>
                              </p:par>
                            </p:childTnLst>
                          </p:cTn>
                        </p:par>
                        <p:par>
                          <p:cTn id="63" fill="hold">
                            <p:stCondLst>
                              <p:cond delay="7000"/>
                            </p:stCondLst>
                            <p:childTnLst>
                              <p:par>
                                <p:cTn id="64" presetID="2" presetClass="entr" presetSubtype="6" fill="hold" grpId="0" nodeType="afterEffect">
                                  <p:stCondLst>
                                    <p:cond delay="0"/>
                                  </p:stCondLst>
                                  <p:childTnLst>
                                    <p:set>
                                      <p:cBhvr>
                                        <p:cTn id="65" dur="1" fill="hold">
                                          <p:stCondLst>
                                            <p:cond delay="0"/>
                                          </p:stCondLst>
                                        </p:cTn>
                                        <p:tgtEl>
                                          <p:spTgt spid="162884"/>
                                        </p:tgtEl>
                                        <p:attrNameLst>
                                          <p:attrName>style.visibility</p:attrName>
                                        </p:attrNameLst>
                                      </p:cBhvr>
                                      <p:to>
                                        <p:strVal val="visible"/>
                                      </p:to>
                                    </p:set>
                                    <p:anim calcmode="lin" valueType="num">
                                      <p:cBhvr additive="base">
                                        <p:cTn id="66" dur="500" fill="hold"/>
                                        <p:tgtEl>
                                          <p:spTgt spid="162884"/>
                                        </p:tgtEl>
                                        <p:attrNameLst>
                                          <p:attrName>ppt_x</p:attrName>
                                        </p:attrNameLst>
                                      </p:cBhvr>
                                      <p:tavLst>
                                        <p:tav tm="0">
                                          <p:val>
                                            <p:strVal val="1+#ppt_w/2"/>
                                          </p:val>
                                        </p:tav>
                                        <p:tav tm="100000">
                                          <p:val>
                                            <p:strVal val="#ppt_x"/>
                                          </p:val>
                                        </p:tav>
                                      </p:tavLst>
                                    </p:anim>
                                    <p:anim calcmode="lin" valueType="num">
                                      <p:cBhvr additive="base">
                                        <p:cTn id="67" dur="500" fill="hold"/>
                                        <p:tgtEl>
                                          <p:spTgt spid="162884"/>
                                        </p:tgtEl>
                                        <p:attrNameLst>
                                          <p:attrName>ppt_y</p:attrName>
                                        </p:attrNameLst>
                                      </p:cBhvr>
                                      <p:tavLst>
                                        <p:tav tm="0">
                                          <p:val>
                                            <p:strVal val="1+#ppt_h/2"/>
                                          </p:val>
                                        </p:tav>
                                        <p:tav tm="100000">
                                          <p:val>
                                            <p:strVal val="#ppt_y"/>
                                          </p:val>
                                        </p:tav>
                                      </p:tavLst>
                                    </p:anim>
                                  </p:childTnLst>
                                </p:cTn>
                              </p:par>
                            </p:childTnLst>
                          </p:cTn>
                        </p:par>
                        <p:par>
                          <p:cTn id="68" fill="hold">
                            <p:stCondLst>
                              <p:cond delay="7500"/>
                            </p:stCondLst>
                            <p:childTnLst>
                              <p:par>
                                <p:cTn id="69" presetID="1" presetClass="entr" presetSubtype="0" fill="hold" nodeType="afterEffect">
                                  <p:stCondLst>
                                    <p:cond delay="0"/>
                                  </p:stCondLst>
                                  <p:childTnLst>
                                    <p:set>
                                      <p:cBhvr>
                                        <p:cTn id="70" dur="1" fill="hold">
                                          <p:stCondLst>
                                            <p:cond delay="499"/>
                                          </p:stCondLst>
                                        </p:cTn>
                                        <p:tgtEl>
                                          <p:spTgt spid="162839"/>
                                        </p:tgtEl>
                                        <p:attrNameLst>
                                          <p:attrName>style.visibility</p:attrName>
                                        </p:attrNameLst>
                                      </p:cBhvr>
                                      <p:to>
                                        <p:strVal val="visible"/>
                                      </p:to>
                                    </p:set>
                                  </p:childTnLst>
                                </p:cTn>
                              </p:par>
                            </p:childTnLst>
                          </p:cTn>
                        </p:par>
                        <p:par>
                          <p:cTn id="71" fill="hold">
                            <p:stCondLst>
                              <p:cond delay="8000"/>
                            </p:stCondLst>
                            <p:childTnLst>
                              <p:par>
                                <p:cTn id="72" presetID="1" presetClass="entr" presetSubtype="0" fill="hold" grpId="0" nodeType="afterEffect">
                                  <p:stCondLst>
                                    <p:cond delay="0"/>
                                  </p:stCondLst>
                                  <p:childTnLst>
                                    <p:set>
                                      <p:cBhvr>
                                        <p:cTn id="73" dur="1" fill="hold">
                                          <p:stCondLst>
                                            <p:cond delay="499"/>
                                          </p:stCondLst>
                                        </p:cTn>
                                        <p:tgtEl>
                                          <p:spTgt spid="162840"/>
                                        </p:tgtEl>
                                        <p:attrNameLst>
                                          <p:attrName>style.visibility</p:attrName>
                                        </p:attrNameLst>
                                      </p:cBhvr>
                                      <p:to>
                                        <p:strVal val="visible"/>
                                      </p:to>
                                    </p:set>
                                  </p:childTnLst>
                                </p:cTn>
                              </p:par>
                            </p:childTnLst>
                          </p:cTn>
                        </p:par>
                        <p:par>
                          <p:cTn id="74" fill="hold">
                            <p:stCondLst>
                              <p:cond delay="8500"/>
                            </p:stCondLst>
                            <p:childTnLst>
                              <p:par>
                                <p:cTn id="75" presetID="1" presetClass="entr" presetSubtype="0" fill="hold" nodeType="afterEffect">
                                  <p:stCondLst>
                                    <p:cond delay="0"/>
                                  </p:stCondLst>
                                  <p:childTnLst>
                                    <p:set>
                                      <p:cBhvr>
                                        <p:cTn id="76" dur="1" fill="hold">
                                          <p:stCondLst>
                                            <p:cond delay="499"/>
                                          </p:stCondLst>
                                        </p:cTn>
                                        <p:tgtEl>
                                          <p:spTgt spid="162841"/>
                                        </p:tgtEl>
                                        <p:attrNameLst>
                                          <p:attrName>style.visibility</p:attrName>
                                        </p:attrNameLst>
                                      </p:cBhvr>
                                      <p:to>
                                        <p:strVal val="visible"/>
                                      </p:to>
                                    </p:set>
                                  </p:childTnLst>
                                </p:cTn>
                              </p:par>
                            </p:childTnLst>
                          </p:cTn>
                        </p:par>
                        <p:par>
                          <p:cTn id="77" fill="hold">
                            <p:stCondLst>
                              <p:cond delay="9000"/>
                            </p:stCondLst>
                            <p:childTnLst>
                              <p:par>
                                <p:cTn id="78" presetID="1" presetClass="entr" presetSubtype="0" fill="hold" grpId="0" nodeType="afterEffect">
                                  <p:stCondLst>
                                    <p:cond delay="0"/>
                                  </p:stCondLst>
                                  <p:childTnLst>
                                    <p:set>
                                      <p:cBhvr>
                                        <p:cTn id="79" dur="1" fill="hold">
                                          <p:stCondLst>
                                            <p:cond delay="499"/>
                                          </p:stCondLst>
                                        </p:cTn>
                                        <p:tgtEl>
                                          <p:spTgt spid="162842"/>
                                        </p:tgtEl>
                                        <p:attrNameLst>
                                          <p:attrName>style.visibility</p:attrName>
                                        </p:attrNameLst>
                                      </p:cBhvr>
                                      <p:to>
                                        <p:strVal val="visible"/>
                                      </p:to>
                                    </p:set>
                                  </p:childTnLst>
                                </p:cTn>
                              </p:par>
                            </p:childTnLst>
                          </p:cTn>
                        </p:par>
                        <p:par>
                          <p:cTn id="80" fill="hold">
                            <p:stCondLst>
                              <p:cond delay="9500"/>
                            </p:stCondLst>
                            <p:childTnLst>
                              <p:par>
                                <p:cTn id="81" presetID="1" presetClass="entr" presetSubtype="0" fill="hold" nodeType="afterEffect">
                                  <p:stCondLst>
                                    <p:cond delay="0"/>
                                  </p:stCondLst>
                                  <p:childTnLst>
                                    <p:set>
                                      <p:cBhvr>
                                        <p:cTn id="82" dur="1" fill="hold">
                                          <p:stCondLst>
                                            <p:cond delay="499"/>
                                          </p:stCondLst>
                                        </p:cTn>
                                        <p:tgtEl>
                                          <p:spTgt spid="162843"/>
                                        </p:tgtEl>
                                        <p:attrNameLst>
                                          <p:attrName>style.visibility</p:attrName>
                                        </p:attrNameLst>
                                      </p:cBhvr>
                                      <p:to>
                                        <p:strVal val="visible"/>
                                      </p:to>
                                    </p:set>
                                  </p:childTnLst>
                                </p:cTn>
                              </p:par>
                            </p:childTnLst>
                          </p:cTn>
                        </p:par>
                        <p:par>
                          <p:cTn id="83" fill="hold">
                            <p:stCondLst>
                              <p:cond delay="10000"/>
                            </p:stCondLst>
                            <p:childTnLst>
                              <p:par>
                                <p:cTn id="84" presetID="1" presetClass="entr" presetSubtype="0" fill="hold" grpId="0" nodeType="afterEffect">
                                  <p:stCondLst>
                                    <p:cond delay="0"/>
                                  </p:stCondLst>
                                  <p:childTnLst>
                                    <p:set>
                                      <p:cBhvr>
                                        <p:cTn id="85" dur="1" fill="hold">
                                          <p:stCondLst>
                                            <p:cond delay="499"/>
                                          </p:stCondLst>
                                        </p:cTn>
                                        <p:tgtEl>
                                          <p:spTgt spid="162844"/>
                                        </p:tgtEl>
                                        <p:attrNameLst>
                                          <p:attrName>style.visibility</p:attrName>
                                        </p:attrNameLst>
                                      </p:cBhvr>
                                      <p:to>
                                        <p:strVal val="visible"/>
                                      </p:to>
                                    </p:set>
                                  </p:childTnLst>
                                </p:cTn>
                              </p:par>
                            </p:childTnLst>
                          </p:cTn>
                        </p:par>
                        <p:par>
                          <p:cTn id="86" fill="hold">
                            <p:stCondLst>
                              <p:cond delay="10500"/>
                            </p:stCondLst>
                            <p:childTnLst>
                              <p:par>
                                <p:cTn id="87" presetID="1" presetClass="entr" presetSubtype="0" fill="hold" nodeType="afterEffect">
                                  <p:stCondLst>
                                    <p:cond delay="0"/>
                                  </p:stCondLst>
                                  <p:childTnLst>
                                    <p:set>
                                      <p:cBhvr>
                                        <p:cTn id="88" dur="1" fill="hold">
                                          <p:stCondLst>
                                            <p:cond delay="499"/>
                                          </p:stCondLst>
                                        </p:cTn>
                                        <p:tgtEl>
                                          <p:spTgt spid="162845"/>
                                        </p:tgtEl>
                                        <p:attrNameLst>
                                          <p:attrName>style.visibility</p:attrName>
                                        </p:attrNameLst>
                                      </p:cBhvr>
                                      <p:to>
                                        <p:strVal val="visible"/>
                                      </p:to>
                                    </p:set>
                                  </p:childTnLst>
                                </p:cTn>
                              </p:par>
                            </p:childTnLst>
                          </p:cTn>
                        </p:par>
                        <p:par>
                          <p:cTn id="89" fill="hold">
                            <p:stCondLst>
                              <p:cond delay="11000"/>
                            </p:stCondLst>
                            <p:childTnLst>
                              <p:par>
                                <p:cTn id="90" presetID="1" presetClass="entr" presetSubtype="0" fill="hold" grpId="0" nodeType="afterEffect">
                                  <p:stCondLst>
                                    <p:cond delay="0"/>
                                  </p:stCondLst>
                                  <p:childTnLst>
                                    <p:set>
                                      <p:cBhvr>
                                        <p:cTn id="91" dur="1" fill="hold">
                                          <p:stCondLst>
                                            <p:cond delay="499"/>
                                          </p:stCondLst>
                                        </p:cTn>
                                        <p:tgtEl>
                                          <p:spTgt spid="162846"/>
                                        </p:tgtEl>
                                        <p:attrNameLst>
                                          <p:attrName>style.visibility</p:attrName>
                                        </p:attrNameLst>
                                      </p:cBhvr>
                                      <p:to>
                                        <p:strVal val="visible"/>
                                      </p:to>
                                    </p:set>
                                  </p:childTnLst>
                                </p:cTn>
                              </p:par>
                            </p:childTnLst>
                          </p:cTn>
                        </p:par>
                        <p:par>
                          <p:cTn id="92" fill="hold">
                            <p:stCondLst>
                              <p:cond delay="11500"/>
                            </p:stCondLst>
                            <p:childTnLst>
                              <p:par>
                                <p:cTn id="93" presetID="1" presetClass="entr" presetSubtype="0" fill="hold" nodeType="afterEffect">
                                  <p:stCondLst>
                                    <p:cond delay="0"/>
                                  </p:stCondLst>
                                  <p:childTnLst>
                                    <p:set>
                                      <p:cBhvr>
                                        <p:cTn id="94" dur="1" fill="hold">
                                          <p:stCondLst>
                                            <p:cond delay="499"/>
                                          </p:stCondLst>
                                        </p:cTn>
                                        <p:tgtEl>
                                          <p:spTgt spid="162847"/>
                                        </p:tgtEl>
                                        <p:attrNameLst>
                                          <p:attrName>style.visibility</p:attrName>
                                        </p:attrNameLst>
                                      </p:cBhvr>
                                      <p:to>
                                        <p:strVal val="visible"/>
                                      </p:to>
                                    </p:set>
                                  </p:childTnLst>
                                </p:cTn>
                              </p:par>
                            </p:childTnLst>
                          </p:cTn>
                        </p:par>
                        <p:par>
                          <p:cTn id="95" fill="hold">
                            <p:stCondLst>
                              <p:cond delay="12000"/>
                            </p:stCondLst>
                            <p:childTnLst>
                              <p:par>
                                <p:cTn id="96" presetID="1" presetClass="entr" presetSubtype="0" fill="hold" grpId="0" nodeType="afterEffect">
                                  <p:stCondLst>
                                    <p:cond delay="0"/>
                                  </p:stCondLst>
                                  <p:childTnLst>
                                    <p:set>
                                      <p:cBhvr>
                                        <p:cTn id="97" dur="1" fill="hold">
                                          <p:stCondLst>
                                            <p:cond delay="499"/>
                                          </p:stCondLst>
                                        </p:cTn>
                                        <p:tgtEl>
                                          <p:spTgt spid="162848"/>
                                        </p:tgtEl>
                                        <p:attrNameLst>
                                          <p:attrName>style.visibility</p:attrName>
                                        </p:attrNameLst>
                                      </p:cBhvr>
                                      <p:to>
                                        <p:strVal val="visible"/>
                                      </p:to>
                                    </p:set>
                                  </p:childTnLst>
                                </p:cTn>
                              </p:par>
                            </p:childTnLst>
                          </p:cTn>
                        </p:par>
                        <p:par>
                          <p:cTn id="98" fill="hold">
                            <p:stCondLst>
                              <p:cond delay="12500"/>
                            </p:stCondLst>
                            <p:childTnLst>
                              <p:par>
                                <p:cTn id="99" presetID="1" presetClass="entr" presetSubtype="0" fill="hold" nodeType="afterEffect">
                                  <p:stCondLst>
                                    <p:cond delay="0"/>
                                  </p:stCondLst>
                                  <p:childTnLst>
                                    <p:set>
                                      <p:cBhvr>
                                        <p:cTn id="100" dur="1" fill="hold">
                                          <p:stCondLst>
                                            <p:cond delay="499"/>
                                          </p:stCondLst>
                                        </p:cTn>
                                        <p:tgtEl>
                                          <p:spTgt spid="162849"/>
                                        </p:tgtEl>
                                        <p:attrNameLst>
                                          <p:attrName>style.visibility</p:attrName>
                                        </p:attrNameLst>
                                      </p:cBhvr>
                                      <p:to>
                                        <p:strVal val="visible"/>
                                      </p:to>
                                    </p:set>
                                  </p:childTnLst>
                                </p:cTn>
                              </p:par>
                            </p:childTnLst>
                          </p:cTn>
                        </p:par>
                        <p:par>
                          <p:cTn id="101" fill="hold">
                            <p:stCondLst>
                              <p:cond delay="13000"/>
                            </p:stCondLst>
                            <p:childTnLst>
                              <p:par>
                                <p:cTn id="102" presetID="1" presetClass="entr" presetSubtype="0" fill="hold" grpId="0" nodeType="afterEffect">
                                  <p:stCondLst>
                                    <p:cond delay="0"/>
                                  </p:stCondLst>
                                  <p:childTnLst>
                                    <p:set>
                                      <p:cBhvr>
                                        <p:cTn id="103" dur="1" fill="hold">
                                          <p:stCondLst>
                                            <p:cond delay="499"/>
                                          </p:stCondLst>
                                        </p:cTn>
                                        <p:tgtEl>
                                          <p:spTgt spid="162850"/>
                                        </p:tgtEl>
                                        <p:attrNameLst>
                                          <p:attrName>style.visibility</p:attrName>
                                        </p:attrNameLst>
                                      </p:cBhvr>
                                      <p:to>
                                        <p:strVal val="visible"/>
                                      </p:to>
                                    </p:set>
                                  </p:childTnLst>
                                </p:cTn>
                              </p:par>
                            </p:childTnLst>
                          </p:cTn>
                        </p:par>
                        <p:par>
                          <p:cTn id="104" fill="hold">
                            <p:stCondLst>
                              <p:cond delay="13500"/>
                            </p:stCondLst>
                            <p:childTnLst>
                              <p:par>
                                <p:cTn id="105" presetID="1" presetClass="entr" presetSubtype="0" fill="hold" nodeType="afterEffect">
                                  <p:stCondLst>
                                    <p:cond delay="0"/>
                                  </p:stCondLst>
                                  <p:childTnLst>
                                    <p:set>
                                      <p:cBhvr>
                                        <p:cTn id="106" dur="1" fill="hold">
                                          <p:stCondLst>
                                            <p:cond delay="499"/>
                                          </p:stCondLst>
                                        </p:cTn>
                                        <p:tgtEl>
                                          <p:spTgt spid="162851"/>
                                        </p:tgtEl>
                                        <p:attrNameLst>
                                          <p:attrName>style.visibility</p:attrName>
                                        </p:attrNameLst>
                                      </p:cBhvr>
                                      <p:to>
                                        <p:strVal val="visible"/>
                                      </p:to>
                                    </p:set>
                                  </p:childTnLst>
                                </p:cTn>
                              </p:par>
                            </p:childTnLst>
                          </p:cTn>
                        </p:par>
                        <p:par>
                          <p:cTn id="107" fill="hold">
                            <p:stCondLst>
                              <p:cond delay="14000"/>
                            </p:stCondLst>
                            <p:childTnLst>
                              <p:par>
                                <p:cTn id="108" presetID="1" presetClass="entr" presetSubtype="0" fill="hold" nodeType="afterEffect">
                                  <p:stCondLst>
                                    <p:cond delay="0"/>
                                  </p:stCondLst>
                                  <p:childTnLst>
                                    <p:set>
                                      <p:cBhvr>
                                        <p:cTn id="109" dur="1" fill="hold">
                                          <p:stCondLst>
                                            <p:cond delay="499"/>
                                          </p:stCondLst>
                                        </p:cTn>
                                        <p:tgtEl>
                                          <p:spTgt spid="162852"/>
                                        </p:tgtEl>
                                        <p:attrNameLst>
                                          <p:attrName>style.visibility</p:attrName>
                                        </p:attrNameLst>
                                      </p:cBhvr>
                                      <p:to>
                                        <p:strVal val="visible"/>
                                      </p:to>
                                    </p:set>
                                  </p:childTnLst>
                                </p:cTn>
                              </p:par>
                            </p:childTnLst>
                          </p:cTn>
                        </p:par>
                        <p:par>
                          <p:cTn id="110" fill="hold">
                            <p:stCondLst>
                              <p:cond delay="14500"/>
                            </p:stCondLst>
                            <p:childTnLst>
                              <p:par>
                                <p:cTn id="111" presetID="1" presetClass="entr" presetSubtype="0" fill="hold" nodeType="afterEffect">
                                  <p:stCondLst>
                                    <p:cond delay="0"/>
                                  </p:stCondLst>
                                  <p:childTnLst>
                                    <p:set>
                                      <p:cBhvr>
                                        <p:cTn id="112" dur="1" fill="hold">
                                          <p:stCondLst>
                                            <p:cond delay="499"/>
                                          </p:stCondLst>
                                        </p:cTn>
                                        <p:tgtEl>
                                          <p:spTgt spid="162853"/>
                                        </p:tgtEl>
                                        <p:attrNameLst>
                                          <p:attrName>style.visibility</p:attrName>
                                        </p:attrNameLst>
                                      </p:cBhvr>
                                      <p:to>
                                        <p:strVal val="visible"/>
                                      </p:to>
                                    </p:set>
                                  </p:childTnLst>
                                </p:cTn>
                              </p:par>
                            </p:childTnLst>
                          </p:cTn>
                        </p:par>
                        <p:par>
                          <p:cTn id="113" fill="hold">
                            <p:stCondLst>
                              <p:cond delay="15000"/>
                            </p:stCondLst>
                            <p:childTnLst>
                              <p:par>
                                <p:cTn id="114" presetID="1" presetClass="entr" presetSubtype="0" fill="hold" nodeType="afterEffect">
                                  <p:stCondLst>
                                    <p:cond delay="0"/>
                                  </p:stCondLst>
                                  <p:childTnLst>
                                    <p:set>
                                      <p:cBhvr>
                                        <p:cTn id="115" dur="1" fill="hold">
                                          <p:stCondLst>
                                            <p:cond delay="499"/>
                                          </p:stCondLst>
                                        </p:cTn>
                                        <p:tgtEl>
                                          <p:spTgt spid="162854"/>
                                        </p:tgtEl>
                                        <p:attrNameLst>
                                          <p:attrName>style.visibility</p:attrName>
                                        </p:attrNameLst>
                                      </p:cBhvr>
                                      <p:to>
                                        <p:strVal val="visible"/>
                                      </p:to>
                                    </p:set>
                                  </p:childTnLst>
                                </p:cTn>
                              </p:par>
                            </p:childTnLst>
                          </p:cTn>
                        </p:par>
                        <p:par>
                          <p:cTn id="116" fill="hold">
                            <p:stCondLst>
                              <p:cond delay="15500"/>
                            </p:stCondLst>
                            <p:childTnLst>
                              <p:par>
                                <p:cTn id="117" presetID="1" presetClass="entr" presetSubtype="0" fill="hold" nodeType="afterEffect">
                                  <p:stCondLst>
                                    <p:cond delay="0"/>
                                  </p:stCondLst>
                                  <p:childTnLst>
                                    <p:set>
                                      <p:cBhvr>
                                        <p:cTn id="118" dur="1" fill="hold">
                                          <p:stCondLst>
                                            <p:cond delay="499"/>
                                          </p:stCondLst>
                                        </p:cTn>
                                        <p:tgtEl>
                                          <p:spTgt spid="162855"/>
                                        </p:tgtEl>
                                        <p:attrNameLst>
                                          <p:attrName>style.visibility</p:attrName>
                                        </p:attrNameLst>
                                      </p:cBhvr>
                                      <p:to>
                                        <p:strVal val="visible"/>
                                      </p:to>
                                    </p:set>
                                  </p:childTnLst>
                                </p:cTn>
                              </p:par>
                            </p:childTnLst>
                          </p:cTn>
                        </p:par>
                        <p:par>
                          <p:cTn id="119" fill="hold">
                            <p:stCondLst>
                              <p:cond delay="16000"/>
                            </p:stCondLst>
                            <p:childTnLst>
                              <p:par>
                                <p:cTn id="120" presetID="1" presetClass="entr" presetSubtype="0" fill="hold" nodeType="afterEffect">
                                  <p:stCondLst>
                                    <p:cond delay="0"/>
                                  </p:stCondLst>
                                  <p:childTnLst>
                                    <p:set>
                                      <p:cBhvr>
                                        <p:cTn id="121" dur="1" fill="hold">
                                          <p:stCondLst>
                                            <p:cond delay="499"/>
                                          </p:stCondLst>
                                        </p:cTn>
                                        <p:tgtEl>
                                          <p:spTgt spid="162856"/>
                                        </p:tgtEl>
                                        <p:attrNameLst>
                                          <p:attrName>style.visibility</p:attrName>
                                        </p:attrNameLst>
                                      </p:cBhvr>
                                      <p:to>
                                        <p:strVal val="visible"/>
                                      </p:to>
                                    </p:set>
                                  </p:childTnLst>
                                </p:cTn>
                              </p:par>
                            </p:childTnLst>
                          </p:cTn>
                        </p:par>
                        <p:par>
                          <p:cTn id="122" fill="hold">
                            <p:stCondLst>
                              <p:cond delay="16500"/>
                            </p:stCondLst>
                            <p:childTnLst>
                              <p:par>
                                <p:cTn id="123" presetID="1" presetClass="entr" presetSubtype="0" fill="hold" nodeType="afterEffect">
                                  <p:stCondLst>
                                    <p:cond delay="0"/>
                                  </p:stCondLst>
                                  <p:childTnLst>
                                    <p:set>
                                      <p:cBhvr>
                                        <p:cTn id="124" dur="1" fill="hold">
                                          <p:stCondLst>
                                            <p:cond delay="499"/>
                                          </p:stCondLst>
                                        </p:cTn>
                                        <p:tgtEl>
                                          <p:spTgt spid="162857"/>
                                        </p:tgtEl>
                                        <p:attrNameLst>
                                          <p:attrName>style.visibility</p:attrName>
                                        </p:attrNameLst>
                                      </p:cBhvr>
                                      <p:to>
                                        <p:strVal val="visible"/>
                                      </p:to>
                                    </p:set>
                                  </p:childTnLst>
                                </p:cTn>
                              </p:par>
                            </p:childTnLst>
                          </p:cTn>
                        </p:par>
                        <p:par>
                          <p:cTn id="125" fill="hold">
                            <p:stCondLst>
                              <p:cond delay="17000"/>
                            </p:stCondLst>
                            <p:childTnLst>
                              <p:par>
                                <p:cTn id="126" presetID="1" presetClass="entr" presetSubtype="0" fill="hold" nodeType="afterEffect">
                                  <p:stCondLst>
                                    <p:cond delay="0"/>
                                  </p:stCondLst>
                                  <p:childTnLst>
                                    <p:set>
                                      <p:cBhvr>
                                        <p:cTn id="127" dur="1" fill="hold">
                                          <p:stCondLst>
                                            <p:cond delay="499"/>
                                          </p:stCondLst>
                                        </p:cTn>
                                        <p:tgtEl>
                                          <p:spTgt spid="162858"/>
                                        </p:tgtEl>
                                        <p:attrNameLst>
                                          <p:attrName>style.visibility</p:attrName>
                                        </p:attrNameLst>
                                      </p:cBhvr>
                                      <p:to>
                                        <p:strVal val="visible"/>
                                      </p:to>
                                    </p:set>
                                  </p:childTnLst>
                                </p:cTn>
                              </p:par>
                            </p:childTnLst>
                          </p:cTn>
                        </p:par>
                        <p:par>
                          <p:cTn id="128" fill="hold">
                            <p:stCondLst>
                              <p:cond delay="17500"/>
                            </p:stCondLst>
                            <p:childTnLst>
                              <p:par>
                                <p:cTn id="129" presetID="1" presetClass="entr" presetSubtype="0" fill="hold" nodeType="afterEffect">
                                  <p:stCondLst>
                                    <p:cond delay="0"/>
                                  </p:stCondLst>
                                  <p:childTnLst>
                                    <p:set>
                                      <p:cBhvr>
                                        <p:cTn id="130" dur="1" fill="hold">
                                          <p:stCondLst>
                                            <p:cond delay="499"/>
                                          </p:stCondLst>
                                        </p:cTn>
                                        <p:tgtEl>
                                          <p:spTgt spid="162859"/>
                                        </p:tgtEl>
                                        <p:attrNameLst>
                                          <p:attrName>style.visibility</p:attrName>
                                        </p:attrNameLst>
                                      </p:cBhvr>
                                      <p:to>
                                        <p:strVal val="visible"/>
                                      </p:to>
                                    </p:set>
                                  </p:childTnLst>
                                </p:cTn>
                              </p:par>
                            </p:childTnLst>
                          </p:cTn>
                        </p:par>
                        <p:par>
                          <p:cTn id="131" fill="hold">
                            <p:stCondLst>
                              <p:cond delay="18000"/>
                            </p:stCondLst>
                            <p:childTnLst>
                              <p:par>
                                <p:cTn id="132" presetID="1" presetClass="entr" presetSubtype="0" fill="hold" nodeType="afterEffect">
                                  <p:stCondLst>
                                    <p:cond delay="0"/>
                                  </p:stCondLst>
                                  <p:childTnLst>
                                    <p:set>
                                      <p:cBhvr>
                                        <p:cTn id="133" dur="1" fill="hold">
                                          <p:stCondLst>
                                            <p:cond delay="499"/>
                                          </p:stCondLst>
                                        </p:cTn>
                                        <p:tgtEl>
                                          <p:spTgt spid="162860"/>
                                        </p:tgtEl>
                                        <p:attrNameLst>
                                          <p:attrName>style.visibility</p:attrName>
                                        </p:attrNameLst>
                                      </p:cBhvr>
                                      <p:to>
                                        <p:strVal val="visible"/>
                                      </p:to>
                                    </p:set>
                                  </p:childTnLst>
                                </p:cTn>
                              </p:par>
                            </p:childTnLst>
                          </p:cTn>
                        </p:par>
                        <p:par>
                          <p:cTn id="134" fill="hold">
                            <p:stCondLst>
                              <p:cond delay="18500"/>
                            </p:stCondLst>
                            <p:childTnLst>
                              <p:par>
                                <p:cTn id="135" presetID="1" presetClass="entr" presetSubtype="0" fill="hold" grpId="0" nodeType="afterEffect">
                                  <p:stCondLst>
                                    <p:cond delay="0"/>
                                  </p:stCondLst>
                                  <p:childTnLst>
                                    <p:set>
                                      <p:cBhvr>
                                        <p:cTn id="136" dur="1" fill="hold">
                                          <p:stCondLst>
                                            <p:cond delay="499"/>
                                          </p:stCondLst>
                                        </p:cTn>
                                        <p:tgtEl>
                                          <p:spTgt spid="162868"/>
                                        </p:tgtEl>
                                        <p:attrNameLst>
                                          <p:attrName>style.visibility</p:attrName>
                                        </p:attrNameLst>
                                      </p:cBhvr>
                                      <p:to>
                                        <p:strVal val="visible"/>
                                      </p:to>
                                    </p:set>
                                  </p:childTnLst>
                                </p:cTn>
                              </p:par>
                            </p:childTnLst>
                          </p:cTn>
                        </p:par>
                        <p:par>
                          <p:cTn id="137" fill="hold">
                            <p:stCondLst>
                              <p:cond delay="19000"/>
                            </p:stCondLst>
                            <p:childTnLst>
                              <p:par>
                                <p:cTn id="138" presetID="1" presetClass="entr" presetSubtype="0" fill="hold" grpId="0" nodeType="afterEffect">
                                  <p:stCondLst>
                                    <p:cond delay="0"/>
                                  </p:stCondLst>
                                  <p:childTnLst>
                                    <p:set>
                                      <p:cBhvr>
                                        <p:cTn id="139" dur="1" fill="hold">
                                          <p:stCondLst>
                                            <p:cond delay="499"/>
                                          </p:stCondLst>
                                        </p:cTn>
                                        <p:tgtEl>
                                          <p:spTgt spid="162869"/>
                                        </p:tgtEl>
                                        <p:attrNameLst>
                                          <p:attrName>style.visibility</p:attrName>
                                        </p:attrNameLst>
                                      </p:cBhvr>
                                      <p:to>
                                        <p:strVal val="visible"/>
                                      </p:to>
                                    </p:set>
                                  </p:childTnLst>
                                </p:cTn>
                              </p:par>
                            </p:childTnLst>
                          </p:cTn>
                        </p:par>
                        <p:par>
                          <p:cTn id="140" fill="hold">
                            <p:stCondLst>
                              <p:cond delay="19500"/>
                            </p:stCondLst>
                            <p:childTnLst>
                              <p:par>
                                <p:cTn id="141" presetID="1" presetClass="entr" presetSubtype="0" fill="hold" grpId="0" nodeType="afterEffect">
                                  <p:stCondLst>
                                    <p:cond delay="0"/>
                                  </p:stCondLst>
                                  <p:childTnLst>
                                    <p:set>
                                      <p:cBhvr>
                                        <p:cTn id="142" dur="1" fill="hold">
                                          <p:stCondLst>
                                            <p:cond delay="499"/>
                                          </p:stCondLst>
                                        </p:cTn>
                                        <p:tgtEl>
                                          <p:spTgt spid="162871"/>
                                        </p:tgtEl>
                                        <p:attrNameLst>
                                          <p:attrName>style.visibility</p:attrName>
                                        </p:attrNameLst>
                                      </p:cBhvr>
                                      <p:to>
                                        <p:strVal val="visible"/>
                                      </p:to>
                                    </p:set>
                                  </p:childTnLst>
                                </p:cTn>
                              </p:par>
                            </p:childTnLst>
                          </p:cTn>
                        </p:par>
                        <p:par>
                          <p:cTn id="143" fill="hold">
                            <p:stCondLst>
                              <p:cond delay="20000"/>
                            </p:stCondLst>
                            <p:childTnLst>
                              <p:par>
                                <p:cTn id="144" presetID="1" presetClass="entr" presetSubtype="0" fill="hold" grpId="0" nodeType="afterEffect">
                                  <p:stCondLst>
                                    <p:cond delay="0"/>
                                  </p:stCondLst>
                                  <p:childTnLst>
                                    <p:set>
                                      <p:cBhvr>
                                        <p:cTn id="145" dur="1" fill="hold">
                                          <p:stCondLst>
                                            <p:cond delay="499"/>
                                          </p:stCondLst>
                                        </p:cTn>
                                        <p:tgtEl>
                                          <p:spTgt spid="162873"/>
                                        </p:tgtEl>
                                        <p:attrNameLst>
                                          <p:attrName>style.visibility</p:attrName>
                                        </p:attrNameLst>
                                      </p:cBhvr>
                                      <p:to>
                                        <p:strVal val="visible"/>
                                      </p:to>
                                    </p:set>
                                  </p:childTnLst>
                                </p:cTn>
                              </p:par>
                            </p:childTnLst>
                          </p:cTn>
                        </p:par>
                        <p:par>
                          <p:cTn id="146" fill="hold">
                            <p:stCondLst>
                              <p:cond delay="20500"/>
                            </p:stCondLst>
                            <p:childTnLst>
                              <p:par>
                                <p:cTn id="147" presetID="1" presetClass="entr" presetSubtype="0" fill="hold" grpId="0" nodeType="afterEffect">
                                  <p:stCondLst>
                                    <p:cond delay="0"/>
                                  </p:stCondLst>
                                  <p:childTnLst>
                                    <p:set>
                                      <p:cBhvr>
                                        <p:cTn id="148" dur="1" fill="hold">
                                          <p:stCondLst>
                                            <p:cond delay="499"/>
                                          </p:stCondLst>
                                        </p:cTn>
                                        <p:tgtEl>
                                          <p:spTgt spid="162874"/>
                                        </p:tgtEl>
                                        <p:attrNameLst>
                                          <p:attrName>style.visibility</p:attrName>
                                        </p:attrNameLst>
                                      </p:cBhvr>
                                      <p:to>
                                        <p:strVal val="visible"/>
                                      </p:to>
                                    </p:set>
                                  </p:childTnLst>
                                </p:cTn>
                              </p:par>
                            </p:childTnLst>
                          </p:cTn>
                        </p:par>
                        <p:par>
                          <p:cTn id="149" fill="hold">
                            <p:stCondLst>
                              <p:cond delay="21000"/>
                            </p:stCondLst>
                            <p:childTnLst>
                              <p:par>
                                <p:cTn id="150" presetID="1" presetClass="entr" presetSubtype="0" fill="hold" grpId="0" nodeType="afterEffect">
                                  <p:stCondLst>
                                    <p:cond delay="0"/>
                                  </p:stCondLst>
                                  <p:childTnLst>
                                    <p:set>
                                      <p:cBhvr>
                                        <p:cTn id="151" dur="1" fill="hold">
                                          <p:stCondLst>
                                            <p:cond delay="499"/>
                                          </p:stCondLst>
                                        </p:cTn>
                                        <p:tgtEl>
                                          <p:spTgt spid="162875"/>
                                        </p:tgtEl>
                                        <p:attrNameLst>
                                          <p:attrName>style.visibility</p:attrName>
                                        </p:attrNameLst>
                                      </p:cBhvr>
                                      <p:to>
                                        <p:strVal val="visible"/>
                                      </p:to>
                                    </p:set>
                                  </p:childTnLst>
                                </p:cTn>
                              </p:par>
                            </p:childTnLst>
                          </p:cTn>
                        </p:par>
                        <p:par>
                          <p:cTn id="152" fill="hold">
                            <p:stCondLst>
                              <p:cond delay="21500"/>
                            </p:stCondLst>
                            <p:childTnLst>
                              <p:par>
                                <p:cTn id="153" presetID="1" presetClass="entr" presetSubtype="0" fill="hold" grpId="0" nodeType="afterEffect">
                                  <p:stCondLst>
                                    <p:cond delay="0"/>
                                  </p:stCondLst>
                                  <p:childTnLst>
                                    <p:set>
                                      <p:cBhvr>
                                        <p:cTn id="154" dur="1" fill="hold">
                                          <p:stCondLst>
                                            <p:cond delay="499"/>
                                          </p:stCondLst>
                                        </p:cTn>
                                        <p:tgtEl>
                                          <p:spTgt spid="162876"/>
                                        </p:tgtEl>
                                        <p:attrNameLst>
                                          <p:attrName>style.visibility</p:attrName>
                                        </p:attrNameLst>
                                      </p:cBhvr>
                                      <p:to>
                                        <p:strVal val="visible"/>
                                      </p:to>
                                    </p:set>
                                  </p:childTnLst>
                                </p:cTn>
                              </p:par>
                            </p:childTnLst>
                          </p:cTn>
                        </p:par>
                        <p:par>
                          <p:cTn id="155" fill="hold">
                            <p:stCondLst>
                              <p:cond delay="22000"/>
                            </p:stCondLst>
                            <p:childTnLst>
                              <p:par>
                                <p:cTn id="156" presetID="1" presetClass="entr" presetSubtype="0" fill="hold" grpId="0" nodeType="afterEffect">
                                  <p:stCondLst>
                                    <p:cond delay="0"/>
                                  </p:stCondLst>
                                  <p:childTnLst>
                                    <p:set>
                                      <p:cBhvr>
                                        <p:cTn id="157" dur="1" fill="hold">
                                          <p:stCondLst>
                                            <p:cond delay="499"/>
                                          </p:stCondLst>
                                        </p:cTn>
                                        <p:tgtEl>
                                          <p:spTgt spid="162877"/>
                                        </p:tgtEl>
                                        <p:attrNameLst>
                                          <p:attrName>style.visibility</p:attrName>
                                        </p:attrNameLst>
                                      </p:cBhvr>
                                      <p:to>
                                        <p:strVal val="visible"/>
                                      </p:to>
                                    </p:set>
                                  </p:childTnLst>
                                </p:cTn>
                              </p:par>
                            </p:childTnLst>
                          </p:cTn>
                        </p:par>
                        <p:par>
                          <p:cTn id="158" fill="hold">
                            <p:stCondLst>
                              <p:cond delay="22500"/>
                            </p:stCondLst>
                            <p:childTnLst>
                              <p:par>
                                <p:cTn id="159" presetID="1" presetClass="entr" presetSubtype="0" fill="hold" grpId="0" nodeType="afterEffect">
                                  <p:stCondLst>
                                    <p:cond delay="0"/>
                                  </p:stCondLst>
                                  <p:childTnLst>
                                    <p:set>
                                      <p:cBhvr>
                                        <p:cTn id="160" dur="1" fill="hold">
                                          <p:stCondLst>
                                            <p:cond delay="499"/>
                                          </p:stCondLst>
                                        </p:cTn>
                                        <p:tgtEl>
                                          <p:spTgt spid="162878"/>
                                        </p:tgtEl>
                                        <p:attrNameLst>
                                          <p:attrName>style.visibility</p:attrName>
                                        </p:attrNameLst>
                                      </p:cBhvr>
                                      <p:to>
                                        <p:strVal val="visible"/>
                                      </p:to>
                                    </p:set>
                                  </p:childTnLst>
                                </p:cTn>
                              </p:par>
                            </p:childTnLst>
                          </p:cTn>
                        </p:par>
                        <p:par>
                          <p:cTn id="161" fill="hold">
                            <p:stCondLst>
                              <p:cond delay="23000"/>
                            </p:stCondLst>
                            <p:childTnLst>
                              <p:par>
                                <p:cTn id="162" presetID="1" presetClass="entr" presetSubtype="0" fill="hold" grpId="0" nodeType="afterEffect">
                                  <p:stCondLst>
                                    <p:cond delay="0"/>
                                  </p:stCondLst>
                                  <p:childTnLst>
                                    <p:set>
                                      <p:cBhvr>
                                        <p:cTn id="163" dur="1" fill="hold">
                                          <p:stCondLst>
                                            <p:cond delay="499"/>
                                          </p:stCondLst>
                                        </p:cTn>
                                        <p:tgtEl>
                                          <p:spTgt spid="162879"/>
                                        </p:tgtEl>
                                        <p:attrNameLst>
                                          <p:attrName>style.visibility</p:attrName>
                                        </p:attrNameLst>
                                      </p:cBhvr>
                                      <p:to>
                                        <p:strVal val="visible"/>
                                      </p:to>
                                    </p:set>
                                  </p:childTnLst>
                                </p:cTn>
                              </p:par>
                            </p:childTnLst>
                          </p:cTn>
                        </p:par>
                        <p:par>
                          <p:cTn id="164" fill="hold">
                            <p:stCondLst>
                              <p:cond delay="23500"/>
                            </p:stCondLst>
                            <p:childTnLst>
                              <p:par>
                                <p:cTn id="165" presetID="1" presetClass="entr" presetSubtype="0" fill="hold" grpId="0" nodeType="afterEffect">
                                  <p:stCondLst>
                                    <p:cond delay="0"/>
                                  </p:stCondLst>
                                  <p:childTnLst>
                                    <p:set>
                                      <p:cBhvr>
                                        <p:cTn id="166" dur="1" fill="hold">
                                          <p:stCondLst>
                                            <p:cond delay="499"/>
                                          </p:stCondLst>
                                        </p:cTn>
                                        <p:tgtEl>
                                          <p:spTgt spid="162880"/>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22" presetClass="entr" presetSubtype="8" fill="hold" grpId="0" nodeType="clickEffect">
                                  <p:stCondLst>
                                    <p:cond delay="0"/>
                                  </p:stCondLst>
                                  <p:childTnLst>
                                    <p:set>
                                      <p:cBhvr>
                                        <p:cTn id="170" dur="1" fill="hold">
                                          <p:stCondLst>
                                            <p:cond delay="0"/>
                                          </p:stCondLst>
                                        </p:cTn>
                                        <p:tgtEl>
                                          <p:spTgt spid="162882"/>
                                        </p:tgtEl>
                                        <p:attrNameLst>
                                          <p:attrName>style.visibility</p:attrName>
                                        </p:attrNameLst>
                                      </p:cBhvr>
                                      <p:to>
                                        <p:strVal val="visible"/>
                                      </p:to>
                                    </p:set>
                                    <p:animEffect transition="in" filter="wipe(left)">
                                      <p:cBhvr>
                                        <p:cTn id="171" dur="500"/>
                                        <p:tgtEl>
                                          <p:spTgt spid="1628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p:bldP spid="162820" grpId="0"/>
      <p:bldP spid="162823" grpId="0" animBg="1"/>
      <p:bldP spid="162833" grpId="0"/>
      <p:bldP spid="162834" grpId="0" animBg="1"/>
      <p:bldP spid="162836" grpId="0" animBg="1"/>
      <p:bldP spid="162838" grpId="0" animBg="1"/>
      <p:bldP spid="162840" grpId="0" animBg="1"/>
      <p:bldP spid="162842" grpId="0" animBg="1"/>
      <p:bldP spid="162844" grpId="0" animBg="1"/>
      <p:bldP spid="162846" grpId="0" animBg="1"/>
      <p:bldP spid="162848" grpId="0" animBg="1"/>
      <p:bldP spid="162850" grpId="0" animBg="1"/>
      <p:bldP spid="162868" grpId="0"/>
      <p:bldP spid="162869" grpId="0"/>
      <p:bldP spid="162871" grpId="0"/>
      <p:bldP spid="162873" grpId="0"/>
      <p:bldP spid="162874" grpId="0"/>
      <p:bldP spid="162875" grpId="0"/>
      <p:bldP spid="162876" grpId="0"/>
      <p:bldP spid="162877" grpId="0"/>
      <p:bldP spid="162878" grpId="0"/>
      <p:bldP spid="162879" grpId="0"/>
      <p:bldP spid="162880" grpId="0"/>
      <p:bldP spid="162882" grpId="0"/>
      <p:bldP spid="162883" grpId="0"/>
      <p:bldP spid="162884" grpId="0" animBg="1"/>
      <p:bldP spid="162885"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Rectangle 2"/>
          <p:cNvSpPr>
            <a:spLocks noGrp="1"/>
          </p:cNvSpPr>
          <p:nvPr>
            <p:ph idx="1"/>
          </p:nvPr>
        </p:nvSpPr>
        <p:spPr>
          <a:xfrm>
            <a:off x="457200" y="762000"/>
            <a:ext cx="8382000" cy="3140075"/>
          </a:xfrm>
          <a:ln/>
        </p:spPr>
        <p:txBody>
          <a:bodyPr vert="horz" wrap="square" lIns="91440" tIns="45720" rIns="91440" bIns="45720" anchor="t">
            <a:spAutoFit/>
          </a:bodyPr>
          <a:p>
            <a:pPr marL="0" indent="0" eaLnBrk="1" hangingPunct="1">
              <a:spcBef>
                <a:spcPct val="0"/>
              </a:spcBef>
              <a:buNone/>
            </a:pPr>
            <a:r>
              <a:rPr lang="en-US" altLang="zh-CN" sz="4000" b="1" dirty="0">
                <a:solidFill>
                  <a:srgbClr val="990000"/>
                </a:solidFill>
                <a:ea typeface="楷体_GB2312" pitchFamily="49" charset="-122"/>
              </a:rPr>
              <a:t>4.</a:t>
            </a:r>
            <a:r>
              <a:rPr lang="zh-CN" altLang="en-US" sz="4000" b="1" dirty="0">
                <a:solidFill>
                  <a:srgbClr val="990000"/>
                </a:solidFill>
                <a:ea typeface="楷体_GB2312" pitchFamily="49" charset="-122"/>
              </a:rPr>
              <a:t>建立一个公共溢出区</a:t>
            </a:r>
            <a:endParaRPr lang="zh-CN" altLang="en-US" sz="4000" b="1" dirty="0">
              <a:solidFill>
                <a:srgbClr val="990000"/>
              </a:solidFill>
              <a:ea typeface="楷体_GB2312" pitchFamily="49" charset="-122"/>
            </a:endParaRPr>
          </a:p>
          <a:p>
            <a:pPr marL="0" indent="0" eaLnBrk="1" hangingPunct="1">
              <a:spcBef>
                <a:spcPct val="0"/>
              </a:spcBef>
              <a:buNone/>
            </a:pPr>
            <a:r>
              <a:rPr lang="zh-CN" altLang="en-US" sz="4000" b="1" dirty="0">
                <a:ea typeface="楷体_GB2312" pitchFamily="49" charset="-122"/>
              </a:rPr>
              <a:t>基本思想：在基本哈希表以外，另外设立一个溢出表，存放与基本表中记录冲突的所有记录。</a:t>
            </a:r>
            <a:endParaRPr lang="zh-CN" altLang="en-US" sz="4000" b="1" dirty="0">
              <a:ea typeface="楷体_GB2312" pitchFamily="49" charset="-122"/>
            </a:endParaRPr>
          </a:p>
          <a:p>
            <a:pPr marL="0" indent="0" eaLnBrk="1" hangingPunct="1">
              <a:spcBef>
                <a:spcPct val="0"/>
              </a:spcBef>
              <a:buNone/>
            </a:pPr>
            <a:endParaRPr lang="en-US" altLang="zh-CN" sz="4000" b="1" dirty="0">
              <a:solidFill>
                <a:srgbClr val="990000"/>
              </a:solidFill>
              <a:ea typeface="楷体_GB2312" pitchFamily="49" charset="-122"/>
            </a:endParaRPr>
          </a:p>
        </p:txBody>
      </p:sp>
    </p:spTree>
  </p:cSld>
  <p:clrMapOvr>
    <a:masterClrMapping/>
  </p:clrMapOvr>
  <p:transition>
    <p:zoom/>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2" name="Text Box 2"/>
          <p:cNvSpPr txBox="1"/>
          <p:nvPr/>
        </p:nvSpPr>
        <p:spPr>
          <a:xfrm>
            <a:off x="-609600" y="990600"/>
            <a:ext cx="9753600" cy="14668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914400" lvl="2" indent="0" eaLnBrk="1" hangingPunct="1">
              <a:lnSpc>
                <a:spcPct val="125000"/>
              </a:lnSpc>
              <a:spcBef>
                <a:spcPct val="0"/>
              </a:spcBef>
              <a:buNone/>
            </a:pPr>
            <a:r>
              <a:rPr lang="en-US" altLang="zh-CN" sz="3600" dirty="0">
                <a:ea typeface="楷体_GB2312" pitchFamily="49" charset="-122"/>
              </a:rPr>
              <a:t>        </a:t>
            </a:r>
            <a:r>
              <a:rPr lang="zh-CN" altLang="en-US" sz="3600" dirty="0">
                <a:solidFill>
                  <a:srgbClr val="A50021"/>
                </a:solidFill>
                <a:ea typeface="楷体_GB2312" pitchFamily="49" charset="-122"/>
              </a:rPr>
              <a:t>查找过程和造表过程一致。假设采用开放定址处理冲突，则</a:t>
            </a:r>
            <a:r>
              <a:rPr lang="zh-CN" altLang="en-US" sz="3600" b="1" dirty="0">
                <a:solidFill>
                  <a:srgbClr val="FF0000"/>
                </a:solidFill>
                <a:ea typeface="楷体_GB2312" pitchFamily="49" charset="-122"/>
              </a:rPr>
              <a:t>查找过程</a:t>
            </a:r>
            <a:r>
              <a:rPr lang="zh-CN" altLang="en-US" sz="3600" dirty="0">
                <a:solidFill>
                  <a:srgbClr val="A50021"/>
                </a:solidFill>
                <a:ea typeface="楷体_GB2312" pitchFamily="49" charset="-122"/>
              </a:rPr>
              <a:t>为：</a:t>
            </a:r>
            <a:r>
              <a:rPr lang="zh-CN" altLang="en-US" sz="3600" dirty="0">
                <a:ea typeface="楷体_GB2312" pitchFamily="49" charset="-122"/>
              </a:rPr>
              <a:t>       </a:t>
            </a:r>
            <a:endParaRPr lang="zh-CN" altLang="en-US" sz="3600" dirty="0"/>
          </a:p>
        </p:txBody>
      </p:sp>
      <p:sp>
        <p:nvSpPr>
          <p:cNvPr id="163843" name="Text Box 3"/>
          <p:cNvSpPr txBox="1"/>
          <p:nvPr/>
        </p:nvSpPr>
        <p:spPr>
          <a:xfrm>
            <a:off x="752475" y="228600"/>
            <a:ext cx="4899025" cy="7016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000" dirty="0">
                <a:solidFill>
                  <a:schemeClr val="accent2"/>
                </a:solidFill>
                <a:ea typeface="楷体_GB2312" pitchFamily="49" charset="-122"/>
              </a:rPr>
              <a:t>四、</a:t>
            </a:r>
            <a:r>
              <a:rPr lang="zh-CN" altLang="en-US" sz="4000" b="1" dirty="0">
                <a:solidFill>
                  <a:schemeClr val="accent2"/>
                </a:solidFill>
                <a:ea typeface="楷体_GB2312" pitchFamily="49" charset="-122"/>
              </a:rPr>
              <a:t>哈希表的查找</a:t>
            </a:r>
            <a:endParaRPr lang="zh-CN" altLang="en-US" sz="4000" b="1" dirty="0">
              <a:solidFill>
                <a:srgbClr val="FF00FF"/>
              </a:solidFill>
              <a:ea typeface="楷体_GB2312" pitchFamily="49" charset="-122"/>
            </a:endParaRPr>
          </a:p>
        </p:txBody>
      </p:sp>
      <p:sp>
        <p:nvSpPr>
          <p:cNvPr id="163844" name="Text Box 4"/>
          <p:cNvSpPr txBox="1"/>
          <p:nvPr/>
        </p:nvSpPr>
        <p:spPr>
          <a:xfrm>
            <a:off x="574675" y="2444750"/>
            <a:ext cx="8264525" cy="7794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5000"/>
              </a:lnSpc>
              <a:spcBef>
                <a:spcPct val="0"/>
              </a:spcBef>
              <a:buNone/>
            </a:pPr>
            <a:r>
              <a:rPr lang="en-US" altLang="zh-CN" sz="3600" dirty="0">
                <a:solidFill>
                  <a:srgbClr val="A50021"/>
                </a:solidFill>
                <a:ea typeface="楷体_GB2312" pitchFamily="49" charset="-122"/>
              </a:rPr>
              <a:t>   </a:t>
            </a:r>
            <a:r>
              <a:rPr lang="zh-CN" altLang="en-US" sz="3600" dirty="0">
                <a:solidFill>
                  <a:schemeClr val="accent2"/>
                </a:solidFill>
                <a:ea typeface="楷体_GB2312" pitchFamily="49" charset="-122"/>
              </a:rPr>
              <a:t>对于</a:t>
            </a:r>
            <a:r>
              <a:rPr lang="zh-CN" altLang="en-US" sz="3600" dirty="0">
                <a:solidFill>
                  <a:srgbClr val="0000FF"/>
                </a:solidFill>
                <a:ea typeface="楷体_GB2312" pitchFamily="49" charset="-122"/>
              </a:rPr>
              <a:t>给定值 </a:t>
            </a:r>
            <a:r>
              <a:rPr lang="en-US" altLang="zh-CN" sz="3600" dirty="0">
                <a:solidFill>
                  <a:srgbClr val="0000FF"/>
                </a:solidFill>
                <a:ea typeface="楷体_GB2312" pitchFamily="49" charset="-122"/>
              </a:rPr>
              <a:t>K</a:t>
            </a:r>
            <a:r>
              <a:rPr lang="zh-CN" altLang="en-US" sz="3600" dirty="0">
                <a:ea typeface="楷体_GB2312" pitchFamily="49" charset="-122"/>
              </a:rPr>
              <a:t>， </a:t>
            </a:r>
            <a:r>
              <a:rPr lang="zh-CN" altLang="en-US" sz="3600" dirty="0">
                <a:solidFill>
                  <a:schemeClr val="accent2"/>
                </a:solidFill>
                <a:ea typeface="楷体_GB2312" pitchFamily="49" charset="-122"/>
              </a:rPr>
              <a:t>计算</a:t>
            </a:r>
            <a:r>
              <a:rPr lang="zh-CN" altLang="en-US" sz="3600" dirty="0">
                <a:solidFill>
                  <a:srgbClr val="0000FF"/>
                </a:solidFill>
                <a:ea typeface="楷体_GB2312" pitchFamily="49" charset="-122"/>
              </a:rPr>
              <a:t>哈希地址 </a:t>
            </a:r>
            <a:r>
              <a:rPr lang="en-US" altLang="zh-CN" sz="3600" dirty="0">
                <a:solidFill>
                  <a:srgbClr val="0000FF"/>
                </a:solidFill>
                <a:ea typeface="楷体_GB2312" pitchFamily="49" charset="-122"/>
              </a:rPr>
              <a:t>i = H(K)</a:t>
            </a:r>
            <a:endParaRPr lang="en-US" altLang="zh-CN" sz="2400" dirty="0"/>
          </a:p>
        </p:txBody>
      </p:sp>
      <p:sp>
        <p:nvSpPr>
          <p:cNvPr id="163845" name="Rectangle 5"/>
          <p:cNvSpPr/>
          <p:nvPr/>
        </p:nvSpPr>
        <p:spPr>
          <a:xfrm>
            <a:off x="762000" y="3124200"/>
            <a:ext cx="6124575" cy="7794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5000"/>
              </a:lnSpc>
              <a:spcBef>
                <a:spcPct val="0"/>
              </a:spcBef>
              <a:buNone/>
            </a:pPr>
            <a:r>
              <a:rPr lang="zh-CN" altLang="en-US" sz="3600" b="1" dirty="0">
                <a:solidFill>
                  <a:srgbClr val="006600"/>
                </a:solidFill>
                <a:ea typeface="楷体_GB2312" pitchFamily="49" charset="-122"/>
              </a:rPr>
              <a:t>若 </a:t>
            </a:r>
            <a:r>
              <a:rPr lang="en-US" altLang="zh-CN" sz="3600" b="1" dirty="0">
                <a:solidFill>
                  <a:srgbClr val="006600"/>
                </a:solidFill>
                <a:ea typeface="楷体_GB2312" pitchFamily="49" charset="-122"/>
              </a:rPr>
              <a:t>r[i] = NULL</a:t>
            </a:r>
            <a:r>
              <a:rPr lang="en-US" altLang="zh-CN" sz="3600" dirty="0">
                <a:solidFill>
                  <a:srgbClr val="006600"/>
                </a:solidFill>
                <a:ea typeface="楷体_GB2312" pitchFamily="49" charset="-122"/>
              </a:rPr>
              <a:t>  </a:t>
            </a:r>
            <a:r>
              <a:rPr lang="zh-CN" altLang="en-US" sz="3600" dirty="0">
                <a:solidFill>
                  <a:srgbClr val="006600"/>
                </a:solidFill>
                <a:ea typeface="楷体_GB2312" pitchFamily="49" charset="-122"/>
              </a:rPr>
              <a:t>则查找不成功</a:t>
            </a:r>
            <a:endParaRPr lang="zh-CN" altLang="en-US" sz="3600" dirty="0">
              <a:solidFill>
                <a:srgbClr val="A50021"/>
              </a:solidFill>
              <a:ea typeface="楷体_GB2312" pitchFamily="49" charset="-122"/>
            </a:endParaRPr>
          </a:p>
        </p:txBody>
      </p:sp>
      <p:sp>
        <p:nvSpPr>
          <p:cNvPr id="163846" name="Rectangle 6"/>
          <p:cNvSpPr/>
          <p:nvPr/>
        </p:nvSpPr>
        <p:spPr>
          <a:xfrm>
            <a:off x="762000" y="3886200"/>
            <a:ext cx="5754688" cy="7794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5000"/>
              </a:lnSpc>
              <a:spcBef>
                <a:spcPct val="0"/>
              </a:spcBef>
              <a:buNone/>
            </a:pPr>
            <a:r>
              <a:rPr lang="zh-CN" altLang="en-US" sz="3600" b="1" dirty="0">
                <a:solidFill>
                  <a:srgbClr val="CC0000"/>
                </a:solidFill>
                <a:ea typeface="楷体_GB2312" pitchFamily="49" charset="-122"/>
              </a:rPr>
              <a:t>若</a:t>
            </a:r>
            <a:r>
              <a:rPr lang="zh-CN" altLang="en-US" sz="3600" dirty="0">
                <a:solidFill>
                  <a:srgbClr val="CC0000"/>
                </a:solidFill>
                <a:ea typeface="楷体_GB2312" pitchFamily="49" charset="-122"/>
              </a:rPr>
              <a:t> </a:t>
            </a:r>
            <a:r>
              <a:rPr lang="en-US" altLang="zh-CN" sz="3600" b="1" dirty="0">
                <a:solidFill>
                  <a:srgbClr val="CC0000"/>
                </a:solidFill>
                <a:ea typeface="楷体_GB2312" pitchFamily="49" charset="-122"/>
              </a:rPr>
              <a:t>r[i].key = K</a:t>
            </a:r>
            <a:r>
              <a:rPr lang="en-US" altLang="zh-CN" sz="3600" dirty="0">
                <a:solidFill>
                  <a:srgbClr val="CC0000"/>
                </a:solidFill>
                <a:ea typeface="楷体_GB2312" pitchFamily="49" charset="-122"/>
              </a:rPr>
              <a:t>  </a:t>
            </a:r>
            <a:r>
              <a:rPr lang="zh-CN" altLang="en-US" sz="3600" dirty="0">
                <a:solidFill>
                  <a:srgbClr val="CC0000"/>
                </a:solidFill>
                <a:ea typeface="楷体_GB2312" pitchFamily="49" charset="-122"/>
              </a:rPr>
              <a:t>则查找成功</a:t>
            </a:r>
            <a:endParaRPr lang="zh-CN" altLang="en-US" sz="3600" dirty="0">
              <a:solidFill>
                <a:srgbClr val="A50021"/>
              </a:solidFill>
              <a:ea typeface="楷体_GB2312" pitchFamily="49" charset="-122"/>
            </a:endParaRPr>
          </a:p>
        </p:txBody>
      </p:sp>
      <p:sp>
        <p:nvSpPr>
          <p:cNvPr id="163847" name="Rectangle 7"/>
          <p:cNvSpPr/>
          <p:nvPr/>
        </p:nvSpPr>
        <p:spPr>
          <a:xfrm>
            <a:off x="762000" y="4648200"/>
            <a:ext cx="7696200" cy="21542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5000"/>
              </a:lnSpc>
              <a:spcBef>
                <a:spcPct val="0"/>
              </a:spcBef>
              <a:buNone/>
            </a:pPr>
            <a:r>
              <a:rPr lang="zh-CN" altLang="en-US" sz="3600" b="1" dirty="0">
                <a:solidFill>
                  <a:srgbClr val="000080"/>
                </a:solidFill>
                <a:ea typeface="楷体_GB2312" pitchFamily="49" charset="-122"/>
              </a:rPr>
              <a:t>否则</a:t>
            </a:r>
            <a:r>
              <a:rPr lang="zh-CN" altLang="en-US" sz="3600" dirty="0">
                <a:solidFill>
                  <a:srgbClr val="000080"/>
                </a:solidFill>
                <a:ea typeface="楷体_GB2312" pitchFamily="49" charset="-122"/>
              </a:rPr>
              <a:t> “求下一地址 </a:t>
            </a:r>
            <a:r>
              <a:rPr lang="en-US" altLang="zh-CN" sz="3600" b="1" dirty="0">
                <a:solidFill>
                  <a:srgbClr val="000080"/>
                </a:solidFill>
                <a:ea typeface="楷体_GB2312" pitchFamily="49" charset="-122"/>
              </a:rPr>
              <a:t>Hi</a:t>
            </a:r>
            <a:r>
              <a:rPr lang="en-US" altLang="zh-CN" sz="3600" dirty="0">
                <a:solidFill>
                  <a:srgbClr val="000080"/>
                </a:solidFill>
                <a:ea typeface="楷体_GB2312" pitchFamily="49" charset="-122"/>
              </a:rPr>
              <a:t>” </a:t>
            </a:r>
            <a:r>
              <a:rPr lang="zh-CN" altLang="en-US" sz="3600" dirty="0">
                <a:solidFill>
                  <a:srgbClr val="000080"/>
                </a:solidFill>
                <a:ea typeface="楷体_GB2312" pitchFamily="49" charset="-122"/>
              </a:rPr>
              <a:t>，直至</a:t>
            </a:r>
            <a:endParaRPr lang="zh-CN" altLang="en-US" sz="3600" dirty="0">
              <a:solidFill>
                <a:srgbClr val="000080"/>
              </a:solidFill>
              <a:ea typeface="楷体_GB2312" pitchFamily="49" charset="-122"/>
            </a:endParaRPr>
          </a:p>
          <a:p>
            <a:pPr marL="0" lvl="0" indent="0" eaLnBrk="1" hangingPunct="1">
              <a:lnSpc>
                <a:spcPct val="125000"/>
              </a:lnSpc>
              <a:spcBef>
                <a:spcPct val="0"/>
              </a:spcBef>
              <a:buNone/>
            </a:pPr>
            <a:r>
              <a:rPr lang="zh-CN" altLang="en-US" sz="3600" dirty="0">
                <a:ea typeface="楷体_GB2312" pitchFamily="49" charset="-122"/>
              </a:rPr>
              <a:t>    </a:t>
            </a:r>
            <a:r>
              <a:rPr lang="zh-CN" altLang="en-US" sz="3600" dirty="0">
                <a:solidFill>
                  <a:srgbClr val="800000"/>
                </a:solidFill>
                <a:ea typeface="楷体_GB2312" pitchFamily="49" charset="-122"/>
              </a:rPr>
              <a:t>     </a:t>
            </a:r>
            <a:r>
              <a:rPr lang="en-US" altLang="zh-CN" sz="3600" b="1" dirty="0">
                <a:solidFill>
                  <a:srgbClr val="006600"/>
                </a:solidFill>
                <a:ea typeface="楷体_GB2312" pitchFamily="49" charset="-122"/>
              </a:rPr>
              <a:t>r[Hi] = NULL</a:t>
            </a:r>
            <a:r>
              <a:rPr lang="en-US" altLang="zh-CN" sz="3600" dirty="0">
                <a:solidFill>
                  <a:srgbClr val="006600"/>
                </a:solidFill>
                <a:ea typeface="楷体_GB2312" pitchFamily="49" charset="-122"/>
              </a:rPr>
              <a:t>  (</a:t>
            </a:r>
            <a:r>
              <a:rPr lang="zh-CN" altLang="en-US" sz="3600" dirty="0">
                <a:solidFill>
                  <a:srgbClr val="006600"/>
                </a:solidFill>
                <a:ea typeface="楷体_GB2312" pitchFamily="49" charset="-122"/>
              </a:rPr>
              <a:t>查找不成功</a:t>
            </a:r>
            <a:r>
              <a:rPr lang="en-US" altLang="zh-CN" sz="3600" dirty="0">
                <a:solidFill>
                  <a:srgbClr val="006600"/>
                </a:solidFill>
                <a:ea typeface="楷体_GB2312" pitchFamily="49" charset="-122"/>
              </a:rPr>
              <a:t>)</a:t>
            </a:r>
            <a:endParaRPr lang="en-US" altLang="zh-CN" sz="3600" dirty="0">
              <a:solidFill>
                <a:srgbClr val="006600"/>
              </a:solidFill>
              <a:ea typeface="楷体_GB2312" pitchFamily="49" charset="-122"/>
            </a:endParaRPr>
          </a:p>
          <a:p>
            <a:pPr marL="0" lvl="0" indent="0" eaLnBrk="1" hangingPunct="1">
              <a:lnSpc>
                <a:spcPct val="125000"/>
              </a:lnSpc>
              <a:spcBef>
                <a:spcPct val="0"/>
              </a:spcBef>
              <a:buNone/>
            </a:pPr>
            <a:r>
              <a:rPr lang="en-US" altLang="zh-CN" sz="3600" dirty="0">
                <a:ea typeface="楷体_GB2312" pitchFamily="49" charset="-122"/>
              </a:rPr>
              <a:t> </a:t>
            </a:r>
            <a:r>
              <a:rPr lang="zh-CN" altLang="en-US" sz="3600" dirty="0">
                <a:solidFill>
                  <a:schemeClr val="accent2"/>
                </a:solidFill>
                <a:ea typeface="楷体_GB2312" pitchFamily="49" charset="-122"/>
              </a:rPr>
              <a:t>或</a:t>
            </a:r>
            <a:r>
              <a:rPr lang="zh-CN" altLang="en-US" sz="3600" dirty="0">
                <a:solidFill>
                  <a:srgbClr val="A50021"/>
                </a:solidFill>
                <a:ea typeface="楷体_GB2312" pitchFamily="49" charset="-122"/>
              </a:rPr>
              <a:t> </a:t>
            </a:r>
            <a:r>
              <a:rPr lang="zh-CN" altLang="en-US" sz="3600" dirty="0">
                <a:ea typeface="楷体_GB2312" pitchFamily="49" charset="-122"/>
              </a:rPr>
              <a:t>  </a:t>
            </a:r>
            <a:r>
              <a:rPr lang="zh-CN" altLang="en-US" sz="3600" dirty="0">
                <a:solidFill>
                  <a:srgbClr val="008080"/>
                </a:solidFill>
                <a:ea typeface="楷体_GB2312" pitchFamily="49" charset="-122"/>
              </a:rPr>
              <a:t> </a:t>
            </a:r>
            <a:r>
              <a:rPr lang="en-US" altLang="zh-CN" sz="3600" b="1" dirty="0">
                <a:solidFill>
                  <a:srgbClr val="CC0000"/>
                </a:solidFill>
                <a:ea typeface="楷体_GB2312" pitchFamily="49" charset="-122"/>
              </a:rPr>
              <a:t>r[Hi].key = K</a:t>
            </a:r>
            <a:r>
              <a:rPr lang="en-US" altLang="zh-CN" sz="3600" dirty="0">
                <a:solidFill>
                  <a:srgbClr val="CC0000"/>
                </a:solidFill>
                <a:ea typeface="楷体_GB2312" pitchFamily="49" charset="-122"/>
              </a:rPr>
              <a:t>  (</a:t>
            </a:r>
            <a:r>
              <a:rPr lang="zh-CN" altLang="en-US" sz="3600" dirty="0">
                <a:solidFill>
                  <a:srgbClr val="CC0000"/>
                </a:solidFill>
                <a:ea typeface="楷体_GB2312" pitchFamily="49" charset="-122"/>
              </a:rPr>
              <a:t>查找成功</a:t>
            </a:r>
            <a:r>
              <a:rPr lang="en-US" altLang="zh-CN" sz="3600" dirty="0">
                <a:solidFill>
                  <a:srgbClr val="CC0000"/>
                </a:solidFill>
                <a:ea typeface="楷体_GB2312" pitchFamily="49" charset="-122"/>
              </a:rPr>
              <a:t>) </a:t>
            </a:r>
            <a:r>
              <a:rPr lang="zh-CN" altLang="en-US" sz="3600" dirty="0">
                <a:solidFill>
                  <a:srgbClr val="A50021"/>
                </a:solidFill>
                <a:ea typeface="楷体_GB2312" pitchFamily="49" charset="-122"/>
              </a:rPr>
              <a:t>为止。</a:t>
            </a:r>
            <a:endParaRPr lang="zh-CN" altLang="en-US" sz="3600" dirty="0">
              <a:solidFill>
                <a:srgbClr val="A50021"/>
              </a:solidFill>
              <a:ea typeface="楷体_GB2312"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63843"/>
                                        </p:tgtEl>
                                        <p:attrNameLst>
                                          <p:attrName>style.visibility</p:attrName>
                                        </p:attrNameLst>
                                      </p:cBhvr>
                                      <p:to>
                                        <p:strVal val="visible"/>
                                      </p:to>
                                    </p:set>
                                    <p:animEffect transition="in" filter="blinds(horizontal)">
                                      <p:cBhvr>
                                        <p:cTn id="7" dur="500"/>
                                        <p:tgtEl>
                                          <p:spTgt spid="1638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3842"/>
                                        </p:tgtEl>
                                        <p:attrNameLst>
                                          <p:attrName>style.visibility</p:attrName>
                                        </p:attrNameLst>
                                      </p:cBhvr>
                                      <p:to>
                                        <p:strVal val="visible"/>
                                      </p:to>
                                    </p:set>
                                    <p:animEffect transition="in" filter="wipe(left)">
                                      <p:cBhvr>
                                        <p:cTn id="12" dur="500"/>
                                        <p:tgtEl>
                                          <p:spTgt spid="163842"/>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163844"/>
                                        </p:tgtEl>
                                        <p:attrNameLst>
                                          <p:attrName>style.visibility</p:attrName>
                                        </p:attrNameLst>
                                      </p:cBhvr>
                                      <p:to>
                                        <p:strVal val="visible"/>
                                      </p:to>
                                    </p:set>
                                    <p:animEffect transition="in" filter="strips(upRight)">
                                      <p:cBhvr>
                                        <p:cTn id="17" dur="500"/>
                                        <p:tgtEl>
                                          <p:spTgt spid="16384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163845"/>
                                        </p:tgtEl>
                                        <p:attrNameLst>
                                          <p:attrName>style.visibility</p:attrName>
                                        </p:attrNameLst>
                                      </p:cBhvr>
                                      <p:to>
                                        <p:strVal val="visible"/>
                                      </p:to>
                                    </p:set>
                                    <p:animEffect transition="in" filter="wipe(left)">
                                      <p:cBhvr>
                                        <p:cTn id="22" dur="300"/>
                                        <p:tgtEl>
                                          <p:spTgt spid="16384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wd">
                                    <p:tmPct val="100000"/>
                                  </p:iterate>
                                  <p:childTnLst>
                                    <p:set>
                                      <p:cBhvr>
                                        <p:cTn id="26" dur="1" fill="hold">
                                          <p:stCondLst>
                                            <p:cond delay="0"/>
                                          </p:stCondLst>
                                        </p:cTn>
                                        <p:tgtEl>
                                          <p:spTgt spid="163846"/>
                                        </p:tgtEl>
                                        <p:attrNameLst>
                                          <p:attrName>style.visibility</p:attrName>
                                        </p:attrNameLst>
                                      </p:cBhvr>
                                      <p:to>
                                        <p:strVal val="visible"/>
                                      </p:to>
                                    </p:set>
                                    <p:animEffect transition="in" filter="wipe(left)">
                                      <p:cBhvr>
                                        <p:cTn id="27" dur="300"/>
                                        <p:tgtEl>
                                          <p:spTgt spid="16384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wd">
                                    <p:tmPct val="100000"/>
                                  </p:iterate>
                                  <p:childTnLst>
                                    <p:set>
                                      <p:cBhvr>
                                        <p:cTn id="31" dur="1" fill="hold">
                                          <p:stCondLst>
                                            <p:cond delay="0"/>
                                          </p:stCondLst>
                                        </p:cTn>
                                        <p:tgtEl>
                                          <p:spTgt spid="163847"/>
                                        </p:tgtEl>
                                        <p:attrNameLst>
                                          <p:attrName>style.visibility</p:attrName>
                                        </p:attrNameLst>
                                      </p:cBhvr>
                                      <p:to>
                                        <p:strVal val="visible"/>
                                      </p:to>
                                    </p:set>
                                    <p:animEffect transition="in" filter="wipe(left)">
                                      <p:cBhvr>
                                        <p:cTn id="32" dur="300"/>
                                        <p:tgtEl>
                                          <p:spTgt spid="1638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2" grpId="0"/>
      <p:bldP spid="163843" grpId="0"/>
      <p:bldP spid="163844" grpId="0"/>
      <p:bldP spid="163845" grpId="0"/>
      <p:bldP spid="163846" grpId="0"/>
      <p:bldP spid="163847"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3"/>
          <p:cNvGrpSpPr/>
          <p:nvPr/>
        </p:nvGrpSpPr>
        <p:grpSpPr>
          <a:xfrm>
            <a:off x="0" y="1268413"/>
            <a:ext cx="3851275" cy="5289550"/>
            <a:chOff x="0" y="768"/>
            <a:chExt cx="2304" cy="3363"/>
          </a:xfrm>
        </p:grpSpPr>
        <p:sp>
          <p:nvSpPr>
            <p:cNvPr id="119812" name="Text Box 4"/>
            <p:cNvSpPr txBox="1"/>
            <p:nvPr/>
          </p:nvSpPr>
          <p:spPr>
            <a:xfrm>
              <a:off x="192" y="2208"/>
              <a:ext cx="240" cy="25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r>
                <a:rPr lang="en-US" altLang="zh-CN" sz="2000" b="1" dirty="0">
                  <a:latin typeface="Arial Narrow" panose="020B0506020202030204" pitchFamily="34" charset="0"/>
                </a:rPr>
                <a:t>T</a:t>
              </a:r>
              <a:endParaRPr lang="en-US" altLang="zh-CN" sz="2000" b="1" dirty="0">
                <a:latin typeface="Arial Narrow" panose="020B0506020202030204" pitchFamily="34" charset="0"/>
              </a:endParaRPr>
            </a:p>
          </p:txBody>
        </p:sp>
        <p:sp>
          <p:nvSpPr>
            <p:cNvPr id="119813" name="Line 5"/>
            <p:cNvSpPr/>
            <p:nvPr/>
          </p:nvSpPr>
          <p:spPr>
            <a:xfrm>
              <a:off x="1248" y="1152"/>
              <a:ext cx="0" cy="240"/>
            </a:xfrm>
            <a:prstGeom prst="line">
              <a:avLst/>
            </a:prstGeom>
            <a:ln w="38100" cap="flat" cmpd="sng">
              <a:solidFill>
                <a:schemeClr val="tx1"/>
              </a:solidFill>
              <a:prstDash val="solid"/>
              <a:headEnd type="none" w="med" len="med"/>
              <a:tailEnd type="triangle" w="med" len="med"/>
            </a:ln>
          </p:spPr>
        </p:sp>
        <p:sp>
          <p:nvSpPr>
            <p:cNvPr id="119814" name="AutoShape 6"/>
            <p:cNvSpPr/>
            <p:nvPr/>
          </p:nvSpPr>
          <p:spPr>
            <a:xfrm>
              <a:off x="432" y="1392"/>
              <a:ext cx="1680" cy="624"/>
            </a:xfrm>
            <a:prstGeom prst="flowChartDecision">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buClr>
                  <a:schemeClr val="tx2"/>
                </a:buClr>
                <a:buSzPct val="75000"/>
                <a:buFont typeface="Wingdings" panose="05000000000000000000" pitchFamily="2" charset="2"/>
                <a:buNone/>
              </a:pPr>
              <a:r>
                <a:rPr lang="en-US" altLang="zh-CN" sz="2400" b="1" dirty="0">
                  <a:solidFill>
                    <a:schemeClr val="tx2"/>
                  </a:solidFill>
                  <a:latin typeface="Arial Narrow" panose="020B0506020202030204" pitchFamily="34" charset="0"/>
                </a:rPr>
                <a:t>A[i] </a:t>
              </a:r>
              <a:r>
                <a:rPr lang="zh-CN" altLang="en-US" sz="2400" b="1" dirty="0">
                  <a:solidFill>
                    <a:schemeClr val="tx2"/>
                  </a:solidFill>
                  <a:latin typeface="Arial Narrow" panose="020B0506020202030204" pitchFamily="34" charset="0"/>
                </a:rPr>
                <a:t>为空？</a:t>
              </a:r>
              <a:endParaRPr lang="zh-CN" altLang="en-US" sz="2400" b="1" dirty="0">
                <a:solidFill>
                  <a:schemeClr val="tx2"/>
                </a:solidFill>
                <a:latin typeface="Arial Narrow" panose="020B0506020202030204" pitchFamily="34" charset="0"/>
              </a:endParaRPr>
            </a:p>
          </p:txBody>
        </p:sp>
        <p:sp>
          <p:nvSpPr>
            <p:cNvPr id="119815" name="AutoShape 7"/>
            <p:cNvSpPr/>
            <p:nvPr/>
          </p:nvSpPr>
          <p:spPr>
            <a:xfrm>
              <a:off x="768" y="768"/>
              <a:ext cx="1056" cy="384"/>
            </a:xfrm>
            <a:prstGeom prst="flowChartProcess">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buClr>
                  <a:schemeClr val="tx2"/>
                </a:buClr>
                <a:buSzPct val="75000"/>
                <a:buFont typeface="Wingdings" panose="05000000000000000000" pitchFamily="2" charset="2"/>
                <a:buNone/>
              </a:pPr>
              <a:r>
                <a:rPr lang="en-US" altLang="zh-CN" sz="2400" b="1" dirty="0">
                  <a:latin typeface="Arial Narrow" panose="020B0506020202030204" pitchFamily="34" charset="0"/>
                </a:rPr>
                <a:t>i=H</a:t>
              </a:r>
              <a:r>
                <a:rPr lang="zh-CN" altLang="en-US" sz="2400" b="1" dirty="0">
                  <a:latin typeface="Arial Narrow" panose="020B0506020202030204" pitchFamily="34" charset="0"/>
                </a:rPr>
                <a:t>（</a:t>
              </a:r>
              <a:r>
                <a:rPr lang="en-US" altLang="zh-CN" sz="2400" b="1" dirty="0">
                  <a:latin typeface="Arial Narrow" panose="020B0506020202030204" pitchFamily="34" charset="0"/>
                </a:rPr>
                <a:t>key)</a:t>
              </a:r>
              <a:endParaRPr lang="en-US" altLang="zh-CN" sz="2400" b="1" dirty="0">
                <a:latin typeface="Arial Narrow" panose="020B0506020202030204" pitchFamily="34" charset="0"/>
              </a:endParaRPr>
            </a:p>
          </p:txBody>
        </p:sp>
        <p:sp>
          <p:nvSpPr>
            <p:cNvPr id="119816" name="Line 8"/>
            <p:cNvSpPr/>
            <p:nvPr/>
          </p:nvSpPr>
          <p:spPr>
            <a:xfrm>
              <a:off x="1296" y="2016"/>
              <a:ext cx="0" cy="192"/>
            </a:xfrm>
            <a:prstGeom prst="line">
              <a:avLst/>
            </a:prstGeom>
            <a:ln w="38100" cap="flat" cmpd="sng">
              <a:solidFill>
                <a:schemeClr val="tx1"/>
              </a:solidFill>
              <a:prstDash val="solid"/>
              <a:headEnd type="none" w="med" len="med"/>
              <a:tailEnd type="triangle" w="med" len="med"/>
            </a:ln>
          </p:spPr>
        </p:sp>
        <p:sp>
          <p:nvSpPr>
            <p:cNvPr id="119817" name="AutoShape 9"/>
            <p:cNvSpPr/>
            <p:nvPr/>
          </p:nvSpPr>
          <p:spPr>
            <a:xfrm>
              <a:off x="432" y="2208"/>
              <a:ext cx="1680" cy="480"/>
            </a:xfrm>
            <a:prstGeom prst="flowChartDecision">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buClr>
                  <a:schemeClr val="tx2"/>
                </a:buClr>
                <a:buSzPct val="75000"/>
                <a:buFont typeface="Wingdings" panose="05000000000000000000" pitchFamily="2" charset="2"/>
                <a:buNone/>
              </a:pPr>
              <a:r>
                <a:rPr lang="en-US" altLang="zh-CN" sz="2000" b="1" dirty="0">
                  <a:solidFill>
                    <a:schemeClr val="tx2"/>
                  </a:solidFill>
                  <a:latin typeface="Arial Narrow" panose="020B0506020202030204" pitchFamily="34" charset="0"/>
                </a:rPr>
                <a:t>A[i].key==key?</a:t>
              </a:r>
              <a:endParaRPr lang="en-US" altLang="zh-CN" sz="2000" b="1" dirty="0">
                <a:solidFill>
                  <a:schemeClr val="tx2"/>
                </a:solidFill>
                <a:latin typeface="Arial Narrow" panose="020B0506020202030204" pitchFamily="34" charset="0"/>
              </a:endParaRPr>
            </a:p>
          </p:txBody>
        </p:sp>
        <p:sp>
          <p:nvSpPr>
            <p:cNvPr id="119818" name="Line 10"/>
            <p:cNvSpPr/>
            <p:nvPr/>
          </p:nvSpPr>
          <p:spPr>
            <a:xfrm flipH="1">
              <a:off x="240" y="2448"/>
              <a:ext cx="192" cy="0"/>
            </a:xfrm>
            <a:prstGeom prst="line">
              <a:avLst/>
            </a:prstGeom>
            <a:ln w="38100" cap="flat" cmpd="sng">
              <a:solidFill>
                <a:schemeClr val="tx1"/>
              </a:solidFill>
              <a:prstDash val="solid"/>
              <a:headEnd type="none" w="med" len="med"/>
              <a:tailEnd type="none" w="med" len="med"/>
            </a:ln>
          </p:spPr>
        </p:sp>
        <p:sp>
          <p:nvSpPr>
            <p:cNvPr id="119819" name="Line 11"/>
            <p:cNvSpPr/>
            <p:nvPr/>
          </p:nvSpPr>
          <p:spPr>
            <a:xfrm>
              <a:off x="1296" y="2688"/>
              <a:ext cx="0" cy="336"/>
            </a:xfrm>
            <a:prstGeom prst="line">
              <a:avLst/>
            </a:prstGeom>
            <a:ln w="38100" cap="flat" cmpd="sng">
              <a:solidFill>
                <a:schemeClr val="tx1"/>
              </a:solidFill>
              <a:prstDash val="solid"/>
              <a:headEnd type="none" w="med" len="med"/>
              <a:tailEnd type="triangle" w="med" len="med"/>
            </a:ln>
          </p:spPr>
        </p:sp>
        <p:sp>
          <p:nvSpPr>
            <p:cNvPr id="119820" name="AutoShape 12"/>
            <p:cNvSpPr/>
            <p:nvPr/>
          </p:nvSpPr>
          <p:spPr>
            <a:xfrm>
              <a:off x="480" y="2976"/>
              <a:ext cx="1728" cy="576"/>
            </a:xfrm>
            <a:prstGeom prst="flowChartProcess">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buClr>
                  <a:schemeClr val="tx2"/>
                </a:buClr>
                <a:buSzPct val="75000"/>
                <a:buFont typeface="Wingdings" panose="05000000000000000000" pitchFamily="2" charset="2"/>
                <a:buNone/>
              </a:pPr>
              <a:r>
                <a:rPr lang="en-US" altLang="zh-CN" sz="2400" b="1" dirty="0">
                  <a:latin typeface="Arial Narrow" panose="020B0506020202030204" pitchFamily="34" charset="0"/>
                </a:rPr>
                <a:t>i</a:t>
              </a:r>
              <a:r>
                <a:rPr lang="zh-CN" altLang="en-US" sz="2400" b="1" dirty="0">
                  <a:latin typeface="Arial Narrow" panose="020B0506020202030204" pitchFamily="34" charset="0"/>
                </a:rPr>
                <a:t>＝ 下一个</a:t>
              </a:r>
              <a:endParaRPr lang="zh-CN" altLang="en-US" sz="2400" b="1" dirty="0">
                <a:latin typeface="Arial Narrow" panose="020B0506020202030204" pitchFamily="34" charset="0"/>
              </a:endParaRPr>
            </a:p>
            <a:p>
              <a:pPr marL="0" lvl="0" indent="0" algn="ctr" eaLnBrk="1" hangingPunct="1">
                <a:buClr>
                  <a:schemeClr val="tx2"/>
                </a:buClr>
                <a:buSzPct val="75000"/>
                <a:buFont typeface="Wingdings" panose="05000000000000000000" pitchFamily="2" charset="2"/>
                <a:buNone/>
              </a:pPr>
              <a:r>
                <a:rPr lang="zh-CN" altLang="en-US" sz="2400" b="1" dirty="0">
                  <a:latin typeface="Arial Narrow" panose="020B0506020202030204" pitchFamily="34" charset="0"/>
                </a:rPr>
                <a:t>哈希存储地址</a:t>
              </a:r>
              <a:endParaRPr lang="zh-CN" altLang="en-US" sz="2400" b="1" dirty="0">
                <a:latin typeface="Arial Narrow" panose="020B0506020202030204" pitchFamily="34" charset="0"/>
              </a:endParaRPr>
            </a:p>
          </p:txBody>
        </p:sp>
        <p:sp>
          <p:nvSpPr>
            <p:cNvPr id="119821" name="Line 13"/>
            <p:cNvSpPr/>
            <p:nvPr/>
          </p:nvSpPr>
          <p:spPr>
            <a:xfrm>
              <a:off x="1248" y="3552"/>
              <a:ext cx="0" cy="240"/>
            </a:xfrm>
            <a:prstGeom prst="line">
              <a:avLst/>
            </a:prstGeom>
            <a:ln w="38100" cap="flat" cmpd="sng">
              <a:solidFill>
                <a:schemeClr val="tx1"/>
              </a:solidFill>
              <a:prstDash val="solid"/>
              <a:headEnd type="none" w="med" len="med"/>
              <a:tailEnd type="none" w="med" len="med"/>
            </a:ln>
          </p:spPr>
        </p:sp>
        <p:sp>
          <p:nvSpPr>
            <p:cNvPr id="119822" name="Line 14"/>
            <p:cNvSpPr/>
            <p:nvPr/>
          </p:nvSpPr>
          <p:spPr>
            <a:xfrm>
              <a:off x="1248" y="3792"/>
              <a:ext cx="1056" cy="0"/>
            </a:xfrm>
            <a:prstGeom prst="line">
              <a:avLst/>
            </a:prstGeom>
            <a:ln w="38100" cap="flat" cmpd="sng">
              <a:solidFill>
                <a:schemeClr val="tx1"/>
              </a:solidFill>
              <a:prstDash val="solid"/>
              <a:headEnd type="none" w="med" len="med"/>
              <a:tailEnd type="none" w="med" len="med"/>
            </a:ln>
          </p:spPr>
        </p:sp>
        <p:sp>
          <p:nvSpPr>
            <p:cNvPr id="119823" name="Line 15"/>
            <p:cNvSpPr/>
            <p:nvPr/>
          </p:nvSpPr>
          <p:spPr>
            <a:xfrm>
              <a:off x="2304" y="1296"/>
              <a:ext cx="0" cy="2496"/>
            </a:xfrm>
            <a:prstGeom prst="line">
              <a:avLst/>
            </a:prstGeom>
            <a:ln w="38100" cap="flat" cmpd="sng">
              <a:solidFill>
                <a:schemeClr val="tx1"/>
              </a:solidFill>
              <a:prstDash val="solid"/>
              <a:headEnd type="none" w="med" len="med"/>
              <a:tailEnd type="none" w="med" len="med"/>
            </a:ln>
          </p:spPr>
        </p:sp>
        <p:sp>
          <p:nvSpPr>
            <p:cNvPr id="119824" name="Line 16"/>
            <p:cNvSpPr/>
            <p:nvPr/>
          </p:nvSpPr>
          <p:spPr>
            <a:xfrm flipH="1">
              <a:off x="1248" y="1296"/>
              <a:ext cx="1056" cy="0"/>
            </a:xfrm>
            <a:prstGeom prst="line">
              <a:avLst/>
            </a:prstGeom>
            <a:ln w="9525" cap="flat" cmpd="sng">
              <a:solidFill>
                <a:schemeClr val="tx1"/>
              </a:solidFill>
              <a:prstDash val="solid"/>
              <a:headEnd type="none" w="med" len="med"/>
              <a:tailEnd type="triangle" w="med" len="med"/>
            </a:ln>
          </p:spPr>
        </p:sp>
        <p:sp>
          <p:nvSpPr>
            <p:cNvPr id="119825" name="Line 17"/>
            <p:cNvSpPr/>
            <p:nvPr/>
          </p:nvSpPr>
          <p:spPr>
            <a:xfrm>
              <a:off x="240" y="2448"/>
              <a:ext cx="0" cy="1392"/>
            </a:xfrm>
            <a:prstGeom prst="line">
              <a:avLst/>
            </a:prstGeom>
            <a:ln w="38100" cap="flat" cmpd="sng">
              <a:solidFill>
                <a:schemeClr val="tx1"/>
              </a:solidFill>
              <a:prstDash val="solid"/>
              <a:headEnd type="none" w="med" len="med"/>
              <a:tailEnd type="triangle" w="med" len="med"/>
            </a:ln>
          </p:spPr>
        </p:sp>
        <p:sp>
          <p:nvSpPr>
            <p:cNvPr id="119826" name="Line 18"/>
            <p:cNvSpPr/>
            <p:nvPr/>
          </p:nvSpPr>
          <p:spPr>
            <a:xfrm flipH="1">
              <a:off x="144" y="1680"/>
              <a:ext cx="288" cy="0"/>
            </a:xfrm>
            <a:prstGeom prst="line">
              <a:avLst/>
            </a:prstGeom>
            <a:ln w="38100" cap="flat" cmpd="sng">
              <a:solidFill>
                <a:schemeClr val="tx1"/>
              </a:solidFill>
              <a:prstDash val="solid"/>
              <a:headEnd type="none" w="med" len="med"/>
              <a:tailEnd type="triangle" w="med" len="med"/>
            </a:ln>
          </p:spPr>
        </p:sp>
        <p:sp>
          <p:nvSpPr>
            <p:cNvPr id="119827" name="Text Box 19"/>
            <p:cNvSpPr txBox="1"/>
            <p:nvPr/>
          </p:nvSpPr>
          <p:spPr>
            <a:xfrm>
              <a:off x="0" y="1824"/>
              <a:ext cx="528" cy="29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r>
                <a:rPr lang="zh-CN" altLang="en-US" sz="2400" b="1" dirty="0">
                  <a:solidFill>
                    <a:srgbClr val="FF3300"/>
                  </a:solidFill>
                  <a:latin typeface="Arial Narrow" panose="020B0506020202030204" pitchFamily="34" charset="0"/>
                </a:rPr>
                <a:t>失败</a:t>
              </a:r>
              <a:endParaRPr lang="zh-CN" altLang="en-US" sz="2400" b="1" dirty="0">
                <a:solidFill>
                  <a:srgbClr val="FF3300"/>
                </a:solidFill>
                <a:latin typeface="Arial Narrow" panose="020B0506020202030204" pitchFamily="34" charset="0"/>
              </a:endParaRPr>
            </a:p>
          </p:txBody>
        </p:sp>
        <p:sp>
          <p:nvSpPr>
            <p:cNvPr id="119828" name="Text Box 20"/>
            <p:cNvSpPr txBox="1"/>
            <p:nvPr/>
          </p:nvSpPr>
          <p:spPr>
            <a:xfrm>
              <a:off x="0" y="3840"/>
              <a:ext cx="912" cy="29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r>
                <a:rPr lang="zh-CN" altLang="en-US" sz="2400" b="1" dirty="0">
                  <a:solidFill>
                    <a:srgbClr val="FF3300"/>
                  </a:solidFill>
                  <a:latin typeface="Arial Narrow" panose="020B0506020202030204" pitchFamily="34" charset="0"/>
                </a:rPr>
                <a:t>成功</a:t>
              </a:r>
              <a:endParaRPr lang="zh-CN" altLang="en-US" sz="2400" b="1" dirty="0">
                <a:solidFill>
                  <a:srgbClr val="FF3300"/>
                </a:solidFill>
                <a:latin typeface="Arial Narrow" panose="020B0506020202030204" pitchFamily="34" charset="0"/>
              </a:endParaRPr>
            </a:p>
          </p:txBody>
        </p:sp>
        <p:sp>
          <p:nvSpPr>
            <p:cNvPr id="119829" name="Text Box 21"/>
            <p:cNvSpPr txBox="1"/>
            <p:nvPr/>
          </p:nvSpPr>
          <p:spPr>
            <a:xfrm>
              <a:off x="240" y="1392"/>
              <a:ext cx="288" cy="25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r>
                <a:rPr lang="en-US" altLang="zh-CN" sz="2000" b="1" dirty="0">
                  <a:latin typeface="Arial Narrow" panose="020B0506020202030204" pitchFamily="34" charset="0"/>
                </a:rPr>
                <a:t>T</a:t>
              </a:r>
              <a:endParaRPr lang="en-US" altLang="zh-CN" sz="2000" b="1" dirty="0">
                <a:latin typeface="Arial Narrow" panose="020B0506020202030204" pitchFamily="34" charset="0"/>
              </a:endParaRPr>
            </a:p>
          </p:txBody>
        </p:sp>
        <p:sp>
          <p:nvSpPr>
            <p:cNvPr id="119830" name="Text Box 22"/>
            <p:cNvSpPr txBox="1"/>
            <p:nvPr/>
          </p:nvSpPr>
          <p:spPr>
            <a:xfrm>
              <a:off x="1440" y="1968"/>
              <a:ext cx="528" cy="25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r>
                <a:rPr lang="en-US" altLang="zh-CN" sz="2000" b="1" dirty="0">
                  <a:latin typeface="Arial Narrow" panose="020B0506020202030204" pitchFamily="34" charset="0"/>
                </a:rPr>
                <a:t>F</a:t>
              </a:r>
              <a:endParaRPr lang="en-US" altLang="zh-CN" sz="2000" b="1" dirty="0">
                <a:latin typeface="Arial Narrow" panose="020B0506020202030204" pitchFamily="34" charset="0"/>
              </a:endParaRPr>
            </a:p>
          </p:txBody>
        </p:sp>
        <p:sp>
          <p:nvSpPr>
            <p:cNvPr id="119831" name="Text Box 23"/>
            <p:cNvSpPr txBox="1"/>
            <p:nvPr/>
          </p:nvSpPr>
          <p:spPr>
            <a:xfrm>
              <a:off x="1392" y="2736"/>
              <a:ext cx="480" cy="25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r>
                <a:rPr lang="en-US" altLang="zh-CN" sz="2000" b="1" dirty="0">
                  <a:latin typeface="Arial Narrow" panose="020B0506020202030204" pitchFamily="34" charset="0"/>
                </a:rPr>
                <a:t>F</a:t>
              </a:r>
              <a:endParaRPr lang="en-US" altLang="zh-CN" sz="2000" b="1" dirty="0">
                <a:latin typeface="Arial Narrow" panose="020B0506020202030204" pitchFamily="34" charset="0"/>
              </a:endParaRPr>
            </a:p>
          </p:txBody>
        </p:sp>
      </p:grpSp>
      <p:sp>
        <p:nvSpPr>
          <p:cNvPr id="265240" name="Text Box 24"/>
          <p:cNvSpPr txBox="1"/>
          <p:nvPr/>
        </p:nvSpPr>
        <p:spPr>
          <a:xfrm>
            <a:off x="4038600" y="1371600"/>
            <a:ext cx="4800600" cy="47291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457200" lvl="0" indent="-457200" eaLnBrk="1" hangingPunct="1">
              <a:lnSpc>
                <a:spcPct val="130000"/>
              </a:lnSpc>
              <a:spcBef>
                <a:spcPct val="50000"/>
              </a:spcBef>
              <a:buClr>
                <a:schemeClr val="tx2"/>
              </a:buClr>
              <a:buFont typeface="Wingdings" panose="05000000000000000000" pitchFamily="2" charset="2"/>
              <a:buAutoNum type="arabicPeriod"/>
            </a:pPr>
            <a:r>
              <a:rPr lang="zh-CN" altLang="en-US" sz="2400" b="1" dirty="0">
                <a:latin typeface="Arial Narrow" panose="020B0506020202030204" pitchFamily="34" charset="0"/>
              </a:rPr>
              <a:t>哈希查找法是一种直接计算地址的方法，在查找过程中所需进行的比较次数很少。哈希表的查找效率的量度仍是</a:t>
            </a:r>
            <a:r>
              <a:rPr lang="en-US" altLang="zh-CN" sz="2400" b="1" dirty="0">
                <a:latin typeface="Arial Narrow" panose="020B0506020202030204" pitchFamily="34" charset="0"/>
              </a:rPr>
              <a:t>ASL</a:t>
            </a:r>
            <a:r>
              <a:rPr lang="zh-CN" altLang="en-US" sz="2400" b="1" dirty="0">
                <a:latin typeface="Arial Narrow" panose="020B0506020202030204" pitchFamily="34" charset="0"/>
              </a:rPr>
              <a:t>。</a:t>
            </a:r>
            <a:endParaRPr lang="zh-CN" altLang="en-US" sz="2400" b="1" dirty="0">
              <a:latin typeface="Arial Narrow" panose="020B0506020202030204" pitchFamily="34" charset="0"/>
            </a:endParaRPr>
          </a:p>
          <a:p>
            <a:pPr marL="457200" lvl="0" indent="-457200" eaLnBrk="1" hangingPunct="1">
              <a:lnSpc>
                <a:spcPct val="130000"/>
              </a:lnSpc>
              <a:spcBef>
                <a:spcPct val="50000"/>
              </a:spcBef>
              <a:buClr>
                <a:schemeClr val="tx2"/>
              </a:buClr>
              <a:buFont typeface="Wingdings" panose="05000000000000000000" pitchFamily="2" charset="2"/>
              <a:buAutoNum type="arabicPeriod"/>
            </a:pPr>
            <a:r>
              <a:rPr lang="zh-CN" altLang="en-US" sz="2400" b="1" dirty="0">
                <a:latin typeface="Arial Narrow" panose="020B0506020202030204" pitchFamily="34" charset="0"/>
              </a:rPr>
              <a:t>查找过程的比较次数取决于：哈希函数、处理冲突的方法、哈希表的装填因子</a:t>
            </a:r>
            <a:r>
              <a:rPr lang="en-US" altLang="zh-CN" sz="2400" b="1" dirty="0">
                <a:latin typeface="Arial Narrow" panose="020B0506020202030204" pitchFamily="34" charset="0"/>
              </a:rPr>
              <a:t>α</a:t>
            </a:r>
            <a:r>
              <a:rPr lang="zh-CN" altLang="en-US" sz="2400" b="1" dirty="0">
                <a:latin typeface="Arial Narrow" panose="020B0506020202030204" pitchFamily="34" charset="0"/>
              </a:rPr>
              <a:t>。</a:t>
            </a:r>
            <a:endParaRPr lang="zh-CN" altLang="en-US" sz="2400" b="1" dirty="0">
              <a:latin typeface="Arial Narrow" panose="020B0506020202030204" pitchFamily="34" charset="0"/>
            </a:endParaRPr>
          </a:p>
          <a:p>
            <a:pPr marL="457200" lvl="0" indent="-457200" eaLnBrk="1" hangingPunct="1">
              <a:lnSpc>
                <a:spcPct val="130000"/>
              </a:lnSpc>
              <a:spcBef>
                <a:spcPct val="50000"/>
              </a:spcBef>
              <a:buClr>
                <a:schemeClr val="tx2"/>
              </a:buClr>
              <a:buFont typeface="Wingdings" panose="05000000000000000000" pitchFamily="2" charset="2"/>
              <a:buAutoNum type="arabicPeriod"/>
            </a:pPr>
            <a:r>
              <a:rPr lang="zh-CN" altLang="en-US" sz="2400" b="1" dirty="0">
                <a:latin typeface="Arial Narrow" panose="020B0506020202030204" pitchFamily="34" charset="0"/>
              </a:rPr>
              <a:t>哈希表的平均查找长度是</a:t>
            </a:r>
            <a:r>
              <a:rPr lang="en-US" altLang="zh-CN" sz="2400" b="1" dirty="0">
                <a:latin typeface="Arial Narrow" panose="020B0506020202030204" pitchFamily="34" charset="0"/>
              </a:rPr>
              <a:t>α</a:t>
            </a:r>
            <a:r>
              <a:rPr lang="zh-CN" altLang="en-US" sz="2400" b="1" dirty="0">
                <a:latin typeface="Arial Narrow" panose="020B0506020202030204" pitchFamily="34" charset="0"/>
              </a:rPr>
              <a:t>的函数。</a:t>
            </a:r>
            <a:endParaRPr lang="zh-CN" altLang="en-US" sz="2400" b="1" dirty="0">
              <a:latin typeface="Arial Narrow" panose="020B0506020202030204" pitchFamily="34"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000000"/>
                                          </p:val>
                                        </p:tav>
                                        <p:tav tm="100000">
                                          <p:val>
                                            <p:strVal val="#ppt_w"/>
                                          </p:val>
                                        </p:tav>
                                      </p:tavLst>
                                    </p:anim>
                                    <p:anim calcmode="lin" valueType="num">
                                      <p:cBhvr>
                                        <p:cTn id="8" dur="1000" fill="hold"/>
                                        <p:tgtEl>
                                          <p:spTgt spid="2"/>
                                        </p:tgtEl>
                                        <p:attrNameLst>
                                          <p:attrName>ppt_h</p:attrName>
                                        </p:attrNameLst>
                                      </p:cBhvr>
                                      <p:tavLst>
                                        <p:tav tm="0">
                                          <p:val>
                                            <p:fltVal val="0.000000"/>
                                          </p:val>
                                        </p:tav>
                                        <p:tav tm="100000">
                                          <p:val>
                                            <p:strVal val="#ppt_h"/>
                                          </p:val>
                                        </p:tav>
                                      </p:tavLst>
                                    </p:anim>
                                    <p:anim calcmode="lin" valueType="num">
                                      <p:cBhvr>
                                        <p:cTn id="9" dur="1000" fill="hold"/>
                                        <p:tgtEl>
                                          <p:spTgt spid="2"/>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2"/>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265240"/>
                                        </p:tgtEl>
                                        <p:attrNameLst>
                                          <p:attrName>style.visibility</p:attrName>
                                        </p:attrNameLst>
                                      </p:cBhvr>
                                      <p:to>
                                        <p:strVal val="visible"/>
                                      </p:to>
                                    </p:set>
                                    <p:anim calcmode="lin" valueType="num">
                                      <p:cBhvr additive="base">
                                        <p:cTn id="15" dur="500" fill="hold"/>
                                        <p:tgtEl>
                                          <p:spTgt spid="265240"/>
                                        </p:tgtEl>
                                        <p:attrNameLst>
                                          <p:attrName>ppt_x</p:attrName>
                                        </p:attrNameLst>
                                      </p:cBhvr>
                                      <p:tavLst>
                                        <p:tav tm="0">
                                          <p:val>
                                            <p:strVal val="1+#ppt_w/2"/>
                                          </p:val>
                                        </p:tav>
                                        <p:tav tm="100000">
                                          <p:val>
                                            <p:strVal val="#ppt_x"/>
                                          </p:val>
                                        </p:tav>
                                      </p:tavLst>
                                    </p:anim>
                                    <p:anim calcmode="lin" valueType="num">
                                      <p:cBhvr additive="base">
                                        <p:cTn id="16" dur="500" fill="hold"/>
                                        <p:tgtEl>
                                          <p:spTgt spid="2652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40"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2035" name="Rectangle 3"/>
          <p:cNvSpPr>
            <a:spLocks noGrp="1"/>
          </p:cNvSpPr>
          <p:nvPr>
            <p:ph type="body"/>
          </p:nvPr>
        </p:nvSpPr>
        <p:spPr>
          <a:xfrm>
            <a:off x="228600" y="3505200"/>
            <a:ext cx="8763000" cy="2971800"/>
          </a:xfrm>
          <a:ln/>
        </p:spPr>
        <p:txBody>
          <a:bodyPr vert="horz" wrap="square" lIns="91440" tIns="45720" rIns="91440" bIns="45720" anchor="t"/>
          <a:p>
            <a:pPr eaLnBrk="1" hangingPunct="1">
              <a:lnSpc>
                <a:spcPct val="125000"/>
              </a:lnSpc>
            </a:pPr>
            <a:r>
              <a:rPr lang="en-US" altLang="zh-CN" sz="3600" dirty="0">
                <a:solidFill>
                  <a:srgbClr val="A50021"/>
                </a:solidFill>
                <a:ea typeface="楷体_GB2312" pitchFamily="49" charset="-122"/>
              </a:rPr>
              <a:t>1</a:t>
            </a:r>
            <a:r>
              <a:rPr lang="en-US" altLang="zh-CN" sz="3600" dirty="0">
                <a:solidFill>
                  <a:srgbClr val="A50021"/>
                </a:solidFill>
              </a:rPr>
              <a:t>)  </a:t>
            </a:r>
            <a:r>
              <a:rPr lang="zh-CN" altLang="en-US" sz="3600" dirty="0">
                <a:solidFill>
                  <a:srgbClr val="A50021"/>
                </a:solidFill>
                <a:ea typeface="楷体_GB2312" pitchFamily="49" charset="-122"/>
              </a:rPr>
              <a:t>选用的</a:t>
            </a:r>
            <a:r>
              <a:rPr lang="zh-CN" altLang="en-US" sz="3600" b="1" dirty="0">
                <a:solidFill>
                  <a:srgbClr val="FF0000"/>
                </a:solidFill>
                <a:ea typeface="楷体_GB2312" pitchFamily="49" charset="-122"/>
              </a:rPr>
              <a:t>哈希函数</a:t>
            </a:r>
            <a:r>
              <a:rPr lang="zh-CN" altLang="en-US" sz="3600" dirty="0">
                <a:solidFill>
                  <a:srgbClr val="A50021"/>
                </a:solidFill>
                <a:ea typeface="楷体_GB2312" pitchFamily="49" charset="-122"/>
              </a:rPr>
              <a:t>；</a:t>
            </a:r>
            <a:endParaRPr lang="zh-CN" altLang="en-US" sz="3600" dirty="0">
              <a:solidFill>
                <a:srgbClr val="A50021"/>
              </a:solidFill>
              <a:ea typeface="楷体_GB2312" pitchFamily="49" charset="-122"/>
            </a:endParaRPr>
          </a:p>
          <a:p>
            <a:pPr eaLnBrk="1" hangingPunct="1">
              <a:lnSpc>
                <a:spcPct val="125000"/>
              </a:lnSpc>
            </a:pPr>
            <a:r>
              <a:rPr lang="en-US" altLang="zh-CN" sz="3600" dirty="0">
                <a:solidFill>
                  <a:srgbClr val="A50021"/>
                </a:solidFill>
                <a:ea typeface="楷体_GB2312" pitchFamily="49" charset="-122"/>
              </a:rPr>
              <a:t>2</a:t>
            </a:r>
            <a:r>
              <a:rPr lang="en-US" altLang="zh-CN" sz="3600" dirty="0">
                <a:solidFill>
                  <a:srgbClr val="A50021"/>
                </a:solidFill>
              </a:rPr>
              <a:t>)  </a:t>
            </a:r>
            <a:r>
              <a:rPr lang="zh-CN" altLang="en-US" sz="3600" dirty="0">
                <a:solidFill>
                  <a:srgbClr val="A50021"/>
                </a:solidFill>
                <a:ea typeface="楷体_GB2312" pitchFamily="49" charset="-122"/>
              </a:rPr>
              <a:t>选用的</a:t>
            </a:r>
            <a:r>
              <a:rPr lang="zh-CN" altLang="en-US" sz="3600" b="1" dirty="0">
                <a:solidFill>
                  <a:srgbClr val="FF0000"/>
                </a:solidFill>
                <a:ea typeface="楷体_GB2312" pitchFamily="49" charset="-122"/>
              </a:rPr>
              <a:t>处理冲突的方法</a:t>
            </a:r>
            <a:r>
              <a:rPr lang="zh-CN" altLang="en-US" sz="3600" dirty="0">
                <a:solidFill>
                  <a:srgbClr val="A50021"/>
                </a:solidFill>
                <a:ea typeface="楷体_GB2312" pitchFamily="49" charset="-122"/>
              </a:rPr>
              <a:t>；</a:t>
            </a:r>
            <a:endParaRPr lang="zh-CN" altLang="en-US" sz="3600" dirty="0">
              <a:solidFill>
                <a:srgbClr val="A50021"/>
              </a:solidFill>
              <a:ea typeface="楷体_GB2312" pitchFamily="49" charset="-122"/>
            </a:endParaRPr>
          </a:p>
          <a:p>
            <a:pPr eaLnBrk="1" hangingPunct="1">
              <a:lnSpc>
                <a:spcPct val="125000"/>
              </a:lnSpc>
            </a:pPr>
            <a:r>
              <a:rPr lang="en-US" altLang="zh-CN" sz="3600" dirty="0">
                <a:solidFill>
                  <a:srgbClr val="A50021"/>
                </a:solidFill>
                <a:ea typeface="楷体_GB2312" pitchFamily="49" charset="-122"/>
              </a:rPr>
              <a:t>3</a:t>
            </a:r>
            <a:r>
              <a:rPr lang="en-US" altLang="zh-CN" sz="3600" dirty="0">
                <a:solidFill>
                  <a:srgbClr val="A50021"/>
                </a:solidFill>
              </a:rPr>
              <a:t>)  </a:t>
            </a:r>
            <a:r>
              <a:rPr lang="zh-CN" altLang="en-US" sz="3600" dirty="0">
                <a:solidFill>
                  <a:srgbClr val="A50021"/>
                </a:solidFill>
                <a:ea typeface="楷体_GB2312" pitchFamily="49" charset="-122"/>
              </a:rPr>
              <a:t>哈希表饱和的程度，</a:t>
            </a:r>
            <a:r>
              <a:rPr lang="zh-CN" altLang="en-US" sz="3600" b="1" dirty="0">
                <a:solidFill>
                  <a:srgbClr val="FF0000"/>
                </a:solidFill>
                <a:ea typeface="楷体_GB2312" pitchFamily="49" charset="-122"/>
              </a:rPr>
              <a:t>装载因子            </a:t>
            </a:r>
            <a:r>
              <a:rPr lang="en-US" altLang="zh-CN" sz="3600" dirty="0">
                <a:solidFill>
                  <a:srgbClr val="A50021"/>
                </a:solidFill>
                <a:latin typeface="楷体_GB2312" pitchFamily="49" charset="-122"/>
                <a:ea typeface="楷体_GB2312" pitchFamily="49" charset="-122"/>
              </a:rPr>
              <a:t>α</a:t>
            </a:r>
            <a:r>
              <a:rPr lang="en-US" altLang="zh-CN" sz="3600" dirty="0">
                <a:solidFill>
                  <a:srgbClr val="A50021"/>
                </a:solidFill>
                <a:ea typeface="楷体_GB2312" pitchFamily="49" charset="-122"/>
              </a:rPr>
              <a:t>=n/m </a:t>
            </a:r>
            <a:r>
              <a:rPr lang="zh-CN" altLang="en-US" sz="3600" dirty="0">
                <a:solidFill>
                  <a:srgbClr val="A50021"/>
                </a:solidFill>
                <a:ea typeface="楷体_GB2312" pitchFamily="49" charset="-122"/>
              </a:rPr>
              <a:t>值的</a:t>
            </a:r>
            <a:r>
              <a:rPr lang="zh-CN" altLang="en-US" sz="3600" b="1" dirty="0">
                <a:solidFill>
                  <a:srgbClr val="FF0000"/>
                </a:solidFill>
                <a:ea typeface="楷体_GB2312" pitchFamily="49" charset="-122"/>
              </a:rPr>
              <a:t>大小</a:t>
            </a:r>
            <a:r>
              <a:rPr lang="zh-CN" altLang="en-US" sz="3600" b="1" dirty="0">
                <a:solidFill>
                  <a:srgbClr val="A50021"/>
                </a:solidFill>
                <a:ea typeface="楷体_GB2312" pitchFamily="49" charset="-122"/>
              </a:rPr>
              <a:t>（</a:t>
            </a:r>
            <a:r>
              <a:rPr lang="en-US" altLang="zh-CN" sz="2800" b="1" dirty="0">
                <a:solidFill>
                  <a:srgbClr val="A50021"/>
                </a:solidFill>
                <a:ea typeface="楷体_GB2312" pitchFamily="49" charset="-122"/>
              </a:rPr>
              <a:t>n—</a:t>
            </a:r>
            <a:r>
              <a:rPr lang="zh-CN" altLang="en-US" sz="2800" b="1" dirty="0">
                <a:solidFill>
                  <a:srgbClr val="A50021"/>
                </a:solidFill>
                <a:ea typeface="楷体_GB2312" pitchFamily="49" charset="-122"/>
              </a:rPr>
              <a:t>记录数，</a:t>
            </a:r>
            <a:r>
              <a:rPr lang="en-US" altLang="zh-CN" sz="2800" b="1" dirty="0">
                <a:solidFill>
                  <a:srgbClr val="A50021"/>
                </a:solidFill>
                <a:ea typeface="楷体_GB2312" pitchFamily="49" charset="-122"/>
              </a:rPr>
              <a:t>m—</a:t>
            </a:r>
            <a:r>
              <a:rPr lang="zh-CN" altLang="en-US" sz="2800" b="1" dirty="0">
                <a:solidFill>
                  <a:srgbClr val="A50021"/>
                </a:solidFill>
                <a:ea typeface="楷体_GB2312" pitchFamily="49" charset="-122"/>
              </a:rPr>
              <a:t>表的长度）</a:t>
            </a:r>
            <a:endParaRPr lang="zh-CN" altLang="en-US" sz="3600" dirty="0">
              <a:ea typeface="楷体_GB2312" pitchFamily="49" charset="-122"/>
            </a:endParaRPr>
          </a:p>
        </p:txBody>
      </p:sp>
      <p:sp>
        <p:nvSpPr>
          <p:cNvPr id="172036" name="Text Box 4"/>
          <p:cNvSpPr txBox="1"/>
          <p:nvPr/>
        </p:nvSpPr>
        <p:spPr>
          <a:xfrm>
            <a:off x="762000" y="2651125"/>
            <a:ext cx="7842250" cy="7016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000" b="1" dirty="0">
                <a:solidFill>
                  <a:srgbClr val="0000FF"/>
                </a:solidFill>
                <a:ea typeface="楷体_GB2312" pitchFamily="49" charset="-122"/>
              </a:rPr>
              <a:t>决定哈希表查找的</a:t>
            </a:r>
            <a:r>
              <a:rPr lang="en-US" altLang="zh-CN" sz="4000" b="1" dirty="0">
                <a:solidFill>
                  <a:srgbClr val="0000FF"/>
                </a:solidFill>
                <a:ea typeface="楷体_GB2312" pitchFamily="49" charset="-122"/>
              </a:rPr>
              <a:t>ASL</a:t>
            </a:r>
            <a:r>
              <a:rPr lang="zh-CN" altLang="en-US" sz="4000" b="1" dirty="0">
                <a:solidFill>
                  <a:srgbClr val="0000FF"/>
                </a:solidFill>
                <a:ea typeface="楷体_GB2312" pitchFamily="49" charset="-122"/>
              </a:rPr>
              <a:t>的因素</a:t>
            </a:r>
            <a:r>
              <a:rPr lang="zh-CN" altLang="en-US" sz="4000" dirty="0">
                <a:ea typeface="楷体_GB2312" pitchFamily="49" charset="-122"/>
              </a:rPr>
              <a:t>：</a:t>
            </a:r>
            <a:endParaRPr lang="zh-CN" altLang="en-US" sz="2400" dirty="0">
              <a:ea typeface="楷体_GB2312" pitchFamily="49" charset="-122"/>
            </a:endParaRPr>
          </a:p>
        </p:txBody>
      </p:sp>
      <p:sp>
        <p:nvSpPr>
          <p:cNvPr id="172037" name="Text Box 5"/>
          <p:cNvSpPr txBox="1"/>
          <p:nvPr/>
        </p:nvSpPr>
        <p:spPr>
          <a:xfrm>
            <a:off x="517525" y="169863"/>
            <a:ext cx="4933950" cy="7620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400" dirty="0">
                <a:solidFill>
                  <a:srgbClr val="6600CC"/>
                </a:solidFill>
                <a:latin typeface="隶书" pitchFamily="49" charset="-122"/>
                <a:ea typeface="隶书" pitchFamily="49" charset="-122"/>
              </a:rPr>
              <a:t>哈希表查找的分析</a:t>
            </a:r>
            <a:r>
              <a:rPr lang="en-US" altLang="zh-CN" sz="4400" dirty="0">
                <a:solidFill>
                  <a:srgbClr val="6600CC"/>
                </a:solidFill>
                <a:latin typeface="隶书" pitchFamily="49" charset="-122"/>
                <a:ea typeface="隶书" pitchFamily="49" charset="-122"/>
              </a:rPr>
              <a:t>:</a:t>
            </a:r>
            <a:endParaRPr lang="en-US" altLang="zh-CN" sz="3600" dirty="0">
              <a:ea typeface="楷体_GB2312" pitchFamily="49" charset="-122"/>
            </a:endParaRPr>
          </a:p>
        </p:txBody>
      </p:sp>
      <p:sp>
        <p:nvSpPr>
          <p:cNvPr id="172038" name="Text Box 6"/>
          <p:cNvSpPr txBox="1"/>
          <p:nvPr/>
        </p:nvSpPr>
        <p:spPr>
          <a:xfrm>
            <a:off x="1050925" y="914400"/>
            <a:ext cx="7483475" cy="14668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5000"/>
              </a:lnSpc>
              <a:spcBef>
                <a:spcPct val="0"/>
              </a:spcBef>
              <a:buNone/>
            </a:pPr>
            <a:r>
              <a:rPr lang="en-US" altLang="zh-CN" sz="3600" dirty="0">
                <a:solidFill>
                  <a:srgbClr val="A50021"/>
                </a:solidFill>
                <a:ea typeface="楷体_GB2312" pitchFamily="49" charset="-122"/>
              </a:rPr>
              <a:t>    </a:t>
            </a:r>
            <a:r>
              <a:rPr lang="zh-CN" altLang="en-US" sz="3600" dirty="0">
                <a:solidFill>
                  <a:srgbClr val="A50021"/>
                </a:solidFill>
                <a:ea typeface="楷体_GB2312" pitchFamily="49" charset="-122"/>
              </a:rPr>
              <a:t>从查找过程得知，哈希表查找的平均查找长度</a:t>
            </a:r>
            <a:r>
              <a:rPr lang="zh-CN" altLang="en-US" sz="3600" b="1" dirty="0">
                <a:solidFill>
                  <a:srgbClr val="A50021"/>
                </a:solidFill>
                <a:ea typeface="楷体_GB2312" pitchFamily="49" charset="-122"/>
              </a:rPr>
              <a:t>实际上并不等于零</a:t>
            </a:r>
            <a:r>
              <a:rPr lang="zh-CN" altLang="en-US" sz="3600" dirty="0">
                <a:solidFill>
                  <a:srgbClr val="A50021"/>
                </a:solidFill>
                <a:ea typeface="楷体_GB2312" pitchFamily="49" charset="-122"/>
              </a:rPr>
              <a:t>。</a:t>
            </a:r>
            <a:endParaRPr lang="zh-CN" altLang="en-US" sz="3600" dirty="0">
              <a:solidFill>
                <a:srgbClr val="A50021"/>
              </a:solidFill>
              <a:ea typeface="楷体_GB2312"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2037"/>
                                        </p:tgtEl>
                                        <p:attrNameLst>
                                          <p:attrName>style.visibility</p:attrName>
                                        </p:attrNameLst>
                                      </p:cBhvr>
                                      <p:to>
                                        <p:strVal val="visible"/>
                                      </p:to>
                                    </p:set>
                                    <p:anim calcmode="lin" valueType="num">
                                      <p:cBhvr additive="base">
                                        <p:cTn id="7" dur="500" fill="hold"/>
                                        <p:tgtEl>
                                          <p:spTgt spid="172037"/>
                                        </p:tgtEl>
                                        <p:attrNameLst>
                                          <p:attrName>ppt_x</p:attrName>
                                        </p:attrNameLst>
                                      </p:cBhvr>
                                      <p:tavLst>
                                        <p:tav tm="0">
                                          <p:val>
                                            <p:strVal val="0-#ppt_w/2"/>
                                          </p:val>
                                        </p:tav>
                                        <p:tav tm="100000">
                                          <p:val>
                                            <p:strVal val="#ppt_x"/>
                                          </p:val>
                                        </p:tav>
                                      </p:tavLst>
                                    </p:anim>
                                    <p:anim calcmode="lin" valueType="num">
                                      <p:cBhvr additive="base">
                                        <p:cTn id="8" dur="500" fill="hold"/>
                                        <p:tgtEl>
                                          <p:spTgt spid="17203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72038"/>
                                        </p:tgtEl>
                                        <p:attrNameLst>
                                          <p:attrName>style.visibility</p:attrName>
                                        </p:attrNameLst>
                                      </p:cBhvr>
                                      <p:to>
                                        <p:strVal val="visible"/>
                                      </p:to>
                                    </p:set>
                                    <p:animEffect transition="in" filter="wipe(left)">
                                      <p:cBhvr>
                                        <p:cTn id="13" dur="500"/>
                                        <p:tgtEl>
                                          <p:spTgt spid="17203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72036"/>
                                        </p:tgtEl>
                                        <p:attrNameLst>
                                          <p:attrName>style.visibility</p:attrName>
                                        </p:attrNameLst>
                                      </p:cBhvr>
                                      <p:to>
                                        <p:strVal val="visible"/>
                                      </p:to>
                                    </p:set>
                                    <p:animEffect transition="in" filter="wipe(left)">
                                      <p:cBhvr>
                                        <p:cTn id="18" dur="500"/>
                                        <p:tgtEl>
                                          <p:spTgt spid="17203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72035">
                                            <p:txEl>
                                              <p:charRg st="0" end="13"/>
                                            </p:txEl>
                                          </p:spTgt>
                                        </p:tgtEl>
                                        <p:attrNameLst>
                                          <p:attrName>style.visibility</p:attrName>
                                        </p:attrNameLst>
                                      </p:cBhvr>
                                      <p:to>
                                        <p:strVal val="visible"/>
                                      </p:to>
                                    </p:set>
                                    <p:animEffect transition="in" filter="wipe(left)">
                                      <p:cBhvr>
                                        <p:cTn id="23" dur="500"/>
                                        <p:tgtEl>
                                          <p:spTgt spid="172035">
                                            <p:txEl>
                                              <p:charRg st="0" end="1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72035">
                                            <p:txEl>
                                              <p:charRg st="13" end="29"/>
                                            </p:txEl>
                                          </p:spTgt>
                                        </p:tgtEl>
                                        <p:attrNameLst>
                                          <p:attrName>style.visibility</p:attrName>
                                        </p:attrNameLst>
                                      </p:cBhvr>
                                      <p:to>
                                        <p:strVal val="visible"/>
                                      </p:to>
                                    </p:set>
                                    <p:animEffect transition="in" filter="wipe(left)">
                                      <p:cBhvr>
                                        <p:cTn id="28" dur="500"/>
                                        <p:tgtEl>
                                          <p:spTgt spid="172035">
                                            <p:txEl>
                                              <p:charRg st="13" end="29"/>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72035">
                                            <p:txEl>
                                              <p:charRg st="29" end="83"/>
                                            </p:txEl>
                                          </p:spTgt>
                                        </p:tgtEl>
                                        <p:attrNameLst>
                                          <p:attrName>style.visibility</p:attrName>
                                        </p:attrNameLst>
                                      </p:cBhvr>
                                      <p:to>
                                        <p:strVal val="visible"/>
                                      </p:to>
                                    </p:set>
                                    <p:animEffect transition="in" filter="wipe(left)">
                                      <p:cBhvr>
                                        <p:cTn id="33" dur="500"/>
                                        <p:tgtEl>
                                          <p:spTgt spid="172035">
                                            <p:txEl>
                                              <p:charRg st="29" end="8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p:bldP spid="172036" grpId="0"/>
      <p:bldP spid="172037" grpId="0"/>
      <p:bldP spid="172038"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3058" name="Text Box 2"/>
          <p:cNvSpPr txBox="1"/>
          <p:nvPr/>
        </p:nvSpPr>
        <p:spPr>
          <a:xfrm>
            <a:off x="438150" y="152400"/>
            <a:ext cx="8401050" cy="23129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30000"/>
              </a:lnSpc>
              <a:spcBef>
                <a:spcPct val="0"/>
              </a:spcBef>
              <a:buNone/>
            </a:pPr>
            <a:r>
              <a:rPr lang="en-US" altLang="zh-CN" sz="4000" dirty="0">
                <a:ea typeface="楷体_GB2312" pitchFamily="49" charset="-122"/>
              </a:rPr>
              <a:t>        </a:t>
            </a:r>
            <a:r>
              <a:rPr lang="zh-CN" altLang="en-US" sz="3600" dirty="0">
                <a:solidFill>
                  <a:srgbClr val="006600"/>
                </a:solidFill>
                <a:ea typeface="楷体_GB2312" pitchFamily="49" charset="-122"/>
              </a:rPr>
              <a:t>一般情况下，可以认为选用的哈希函数是“均匀”的，则在讨论</a:t>
            </a:r>
            <a:r>
              <a:rPr lang="en-US" altLang="zh-CN" sz="3600" dirty="0">
                <a:solidFill>
                  <a:srgbClr val="006600"/>
                </a:solidFill>
                <a:ea typeface="楷体_GB2312" pitchFamily="49" charset="-122"/>
              </a:rPr>
              <a:t>ASL</a:t>
            </a:r>
            <a:r>
              <a:rPr lang="zh-CN" altLang="en-US" sz="3600" dirty="0">
                <a:solidFill>
                  <a:srgbClr val="006600"/>
                </a:solidFill>
                <a:ea typeface="楷体_GB2312" pitchFamily="49" charset="-122"/>
              </a:rPr>
              <a:t>时，可以不考虑它的因素。</a:t>
            </a:r>
            <a:endParaRPr lang="zh-CN" altLang="en-US" sz="4000" dirty="0"/>
          </a:p>
        </p:txBody>
      </p:sp>
      <p:sp>
        <p:nvSpPr>
          <p:cNvPr id="173059" name="Text Box 3"/>
          <p:cNvSpPr txBox="1"/>
          <p:nvPr/>
        </p:nvSpPr>
        <p:spPr>
          <a:xfrm>
            <a:off x="533400" y="2438400"/>
            <a:ext cx="8610600" cy="15986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30000"/>
              </a:lnSpc>
              <a:spcBef>
                <a:spcPct val="0"/>
              </a:spcBef>
              <a:buNone/>
            </a:pPr>
            <a:r>
              <a:rPr lang="en-US" altLang="zh-CN" sz="4000" dirty="0">
                <a:ea typeface="楷体_GB2312" pitchFamily="49" charset="-122"/>
              </a:rPr>
              <a:t>       </a:t>
            </a:r>
            <a:r>
              <a:rPr lang="zh-CN" altLang="en-US" sz="3600" b="1" dirty="0">
                <a:solidFill>
                  <a:srgbClr val="A50021"/>
                </a:solidFill>
                <a:ea typeface="楷体_GB2312" pitchFamily="49" charset="-122"/>
              </a:rPr>
              <a:t>因此，</a:t>
            </a:r>
            <a:r>
              <a:rPr lang="zh-CN" altLang="en-US" sz="3600" b="1" dirty="0">
                <a:solidFill>
                  <a:srgbClr val="990000"/>
                </a:solidFill>
                <a:ea typeface="楷体_GB2312" pitchFamily="49" charset="-122"/>
              </a:rPr>
              <a:t>哈希表的</a:t>
            </a:r>
            <a:r>
              <a:rPr lang="en-US" altLang="zh-CN" sz="3600" b="1" dirty="0">
                <a:solidFill>
                  <a:srgbClr val="990000"/>
                </a:solidFill>
                <a:ea typeface="楷体_GB2312" pitchFamily="49" charset="-122"/>
              </a:rPr>
              <a:t>ASL</a:t>
            </a:r>
            <a:r>
              <a:rPr lang="zh-CN" altLang="en-US" sz="3600" b="1" dirty="0">
                <a:solidFill>
                  <a:srgbClr val="990000"/>
                </a:solidFill>
                <a:ea typeface="楷体_GB2312" pitchFamily="49" charset="-122"/>
              </a:rPr>
              <a:t>是</a:t>
            </a:r>
            <a:r>
              <a:rPr lang="zh-CN" altLang="en-US" sz="3600" b="1" dirty="0">
                <a:solidFill>
                  <a:srgbClr val="FF0000"/>
                </a:solidFill>
                <a:ea typeface="楷体_GB2312" pitchFamily="49" charset="-122"/>
              </a:rPr>
              <a:t>处理冲突方法</a:t>
            </a:r>
            <a:r>
              <a:rPr lang="zh-CN" altLang="en-US" sz="3600" b="1" dirty="0">
                <a:solidFill>
                  <a:srgbClr val="990000"/>
                </a:solidFill>
                <a:ea typeface="楷体_GB2312" pitchFamily="49" charset="-122"/>
              </a:rPr>
              <a:t>和</a:t>
            </a:r>
            <a:r>
              <a:rPr lang="zh-CN" altLang="en-US" sz="3600" b="1" dirty="0">
                <a:solidFill>
                  <a:srgbClr val="FF0000"/>
                </a:solidFill>
                <a:ea typeface="楷体_GB2312" pitchFamily="49" charset="-122"/>
              </a:rPr>
              <a:t>装载因子</a:t>
            </a:r>
            <a:r>
              <a:rPr lang="zh-CN" altLang="en-US" sz="3600" b="1" dirty="0">
                <a:solidFill>
                  <a:srgbClr val="990000"/>
                </a:solidFill>
                <a:ea typeface="楷体_GB2312" pitchFamily="49" charset="-122"/>
              </a:rPr>
              <a:t>的函数。</a:t>
            </a:r>
            <a:endParaRPr lang="zh-CN" altLang="en-US" sz="3600" dirty="0"/>
          </a:p>
        </p:txBody>
      </p:sp>
      <p:sp>
        <p:nvSpPr>
          <p:cNvPr id="173061" name="Text Box 5"/>
          <p:cNvSpPr txBox="1"/>
          <p:nvPr/>
        </p:nvSpPr>
        <p:spPr>
          <a:xfrm>
            <a:off x="517525" y="4114800"/>
            <a:ext cx="33845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3600" dirty="0">
                <a:solidFill>
                  <a:srgbClr val="3333FF"/>
                </a:solidFill>
                <a:ea typeface="楷体_GB2312" pitchFamily="49" charset="-122"/>
              </a:rPr>
              <a:t>例如：前述例子</a:t>
            </a:r>
            <a:endParaRPr lang="zh-CN" altLang="en-US" sz="3600" dirty="0">
              <a:ea typeface="楷体_GB2312" pitchFamily="49" charset="-122"/>
            </a:endParaRPr>
          </a:p>
        </p:txBody>
      </p:sp>
      <p:sp>
        <p:nvSpPr>
          <p:cNvPr id="173062" name="Text Box 6">
            <a:hlinkClick r:id="rId1" action="ppaction://hlinksldjump"/>
          </p:cNvPr>
          <p:cNvSpPr txBox="1"/>
          <p:nvPr/>
        </p:nvSpPr>
        <p:spPr>
          <a:xfrm>
            <a:off x="1050925" y="4743450"/>
            <a:ext cx="5751513"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dirty="0">
                <a:solidFill>
                  <a:schemeClr val="accent2"/>
                </a:solidFill>
                <a:ea typeface="隶书" pitchFamily="49" charset="-122"/>
              </a:rPr>
              <a:t>线性探测处理冲突时，    </a:t>
            </a:r>
            <a:r>
              <a:rPr lang="en-US" altLang="zh-CN" dirty="0">
                <a:solidFill>
                  <a:schemeClr val="accent2"/>
                </a:solidFill>
                <a:ea typeface="隶书" pitchFamily="49" charset="-122"/>
              </a:rPr>
              <a:t>ASL =</a:t>
            </a:r>
            <a:endParaRPr lang="en-US" altLang="zh-CN" dirty="0">
              <a:ea typeface="隶书" pitchFamily="49" charset="-122"/>
            </a:endParaRPr>
          </a:p>
        </p:txBody>
      </p:sp>
      <p:sp>
        <p:nvSpPr>
          <p:cNvPr id="173063" name="Text Box 7">
            <a:hlinkClick r:id="rId2" action="ppaction://hlinksldjump"/>
          </p:cNvPr>
          <p:cNvSpPr txBox="1"/>
          <p:nvPr/>
        </p:nvSpPr>
        <p:spPr>
          <a:xfrm>
            <a:off x="1066800" y="5364163"/>
            <a:ext cx="5751513" cy="5794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dirty="0">
                <a:solidFill>
                  <a:schemeClr val="accent2"/>
                </a:solidFill>
                <a:ea typeface="隶书" pitchFamily="49" charset="-122"/>
              </a:rPr>
              <a:t>双散列探测处理冲突时，</a:t>
            </a:r>
            <a:r>
              <a:rPr lang="en-US" altLang="zh-CN" dirty="0">
                <a:solidFill>
                  <a:schemeClr val="accent2"/>
                </a:solidFill>
                <a:ea typeface="隶书" pitchFamily="49" charset="-122"/>
              </a:rPr>
              <a:t>ASL =</a:t>
            </a:r>
            <a:endParaRPr lang="en-US" altLang="zh-CN" dirty="0">
              <a:ea typeface="隶书" pitchFamily="49" charset="-122"/>
            </a:endParaRPr>
          </a:p>
        </p:txBody>
      </p:sp>
      <p:sp>
        <p:nvSpPr>
          <p:cNvPr id="173064" name="Text Box 8">
            <a:hlinkClick r:id="rId3" action="ppaction://hlinksldjump"/>
          </p:cNvPr>
          <p:cNvSpPr txBox="1"/>
          <p:nvPr/>
        </p:nvSpPr>
        <p:spPr>
          <a:xfrm>
            <a:off x="1066800" y="6049963"/>
            <a:ext cx="5751513" cy="5794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dirty="0">
                <a:solidFill>
                  <a:schemeClr val="accent2"/>
                </a:solidFill>
                <a:ea typeface="隶书" pitchFamily="49" charset="-122"/>
              </a:rPr>
              <a:t>链地址法处理冲突时，    </a:t>
            </a:r>
            <a:r>
              <a:rPr lang="en-US" altLang="zh-CN" dirty="0">
                <a:solidFill>
                  <a:schemeClr val="accent2"/>
                </a:solidFill>
                <a:ea typeface="隶书" pitchFamily="49" charset="-122"/>
              </a:rPr>
              <a:t>ASL =</a:t>
            </a:r>
            <a:endParaRPr lang="en-US" altLang="zh-CN" dirty="0">
              <a:ea typeface="隶书" pitchFamily="49" charset="-122"/>
            </a:endParaRPr>
          </a:p>
        </p:txBody>
      </p:sp>
      <p:sp>
        <p:nvSpPr>
          <p:cNvPr id="173065" name="Rectangle 9"/>
          <p:cNvSpPr/>
          <p:nvPr/>
        </p:nvSpPr>
        <p:spPr>
          <a:xfrm>
            <a:off x="6738938" y="4724400"/>
            <a:ext cx="906462"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b="1" dirty="0">
                <a:solidFill>
                  <a:schemeClr val="accent2"/>
                </a:solidFill>
                <a:ea typeface="隶书" pitchFamily="49" charset="-122"/>
              </a:rPr>
              <a:t>22</a:t>
            </a:r>
            <a:r>
              <a:rPr lang="en-US" altLang="zh-CN" dirty="0">
                <a:solidFill>
                  <a:schemeClr val="accent2"/>
                </a:solidFill>
                <a:ea typeface="隶书" pitchFamily="49" charset="-122"/>
              </a:rPr>
              <a:t>/9</a:t>
            </a:r>
            <a:endParaRPr lang="en-US" altLang="zh-CN" dirty="0">
              <a:solidFill>
                <a:schemeClr val="accent2"/>
              </a:solidFill>
              <a:ea typeface="隶书" pitchFamily="49" charset="-122"/>
            </a:endParaRPr>
          </a:p>
        </p:txBody>
      </p:sp>
      <p:sp>
        <p:nvSpPr>
          <p:cNvPr id="173066" name="Rectangle 10"/>
          <p:cNvSpPr/>
          <p:nvPr/>
        </p:nvSpPr>
        <p:spPr>
          <a:xfrm>
            <a:off x="6738938" y="5364163"/>
            <a:ext cx="906462" cy="5794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b="1" dirty="0">
                <a:solidFill>
                  <a:schemeClr val="accent2"/>
                </a:solidFill>
                <a:ea typeface="隶书" pitchFamily="49" charset="-122"/>
              </a:rPr>
              <a:t>16</a:t>
            </a:r>
            <a:r>
              <a:rPr lang="en-US" altLang="zh-CN" dirty="0">
                <a:solidFill>
                  <a:schemeClr val="accent2"/>
                </a:solidFill>
                <a:ea typeface="隶书" pitchFamily="49" charset="-122"/>
              </a:rPr>
              <a:t>/9</a:t>
            </a:r>
            <a:endParaRPr lang="en-US" altLang="zh-CN" dirty="0">
              <a:solidFill>
                <a:schemeClr val="accent2"/>
              </a:solidFill>
              <a:ea typeface="隶书" pitchFamily="49" charset="-122"/>
            </a:endParaRPr>
          </a:p>
        </p:txBody>
      </p:sp>
      <p:sp>
        <p:nvSpPr>
          <p:cNvPr id="173067" name="Rectangle 11"/>
          <p:cNvSpPr/>
          <p:nvPr/>
        </p:nvSpPr>
        <p:spPr>
          <a:xfrm>
            <a:off x="6738938" y="6049963"/>
            <a:ext cx="906462" cy="5794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b="1" dirty="0">
                <a:solidFill>
                  <a:schemeClr val="accent2"/>
                </a:solidFill>
                <a:ea typeface="隶书" pitchFamily="49" charset="-122"/>
              </a:rPr>
              <a:t>13</a:t>
            </a:r>
            <a:r>
              <a:rPr lang="en-US" altLang="zh-CN" dirty="0">
                <a:solidFill>
                  <a:schemeClr val="accent2"/>
                </a:solidFill>
                <a:ea typeface="隶书" pitchFamily="49" charset="-122"/>
              </a:rPr>
              <a:t>/9</a:t>
            </a:r>
            <a:endParaRPr lang="en-US" altLang="zh-CN" dirty="0">
              <a:solidFill>
                <a:schemeClr val="accent2"/>
              </a:solidFill>
              <a:ea typeface="隶书"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73058"/>
                                        </p:tgtEl>
                                        <p:attrNameLst>
                                          <p:attrName>style.visibility</p:attrName>
                                        </p:attrNameLst>
                                      </p:cBhvr>
                                      <p:to>
                                        <p:strVal val="visible"/>
                                      </p:to>
                                    </p:set>
                                    <p:animEffect transition="in" filter="strips(downRight)">
                                      <p:cBhvr>
                                        <p:cTn id="7" dur="500"/>
                                        <p:tgtEl>
                                          <p:spTgt spid="1730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173059"/>
                                        </p:tgtEl>
                                        <p:attrNameLst>
                                          <p:attrName>style.visibility</p:attrName>
                                        </p:attrNameLst>
                                      </p:cBhvr>
                                      <p:to>
                                        <p:strVal val="visible"/>
                                      </p:to>
                                    </p:set>
                                    <p:animEffect transition="in" filter="wipe(left)">
                                      <p:cBhvr>
                                        <p:cTn id="12" dur="300"/>
                                        <p:tgtEl>
                                          <p:spTgt spid="17305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3061"/>
                                        </p:tgtEl>
                                        <p:attrNameLst>
                                          <p:attrName>style.visibility</p:attrName>
                                        </p:attrNameLst>
                                      </p:cBhvr>
                                      <p:to>
                                        <p:strVal val="visible"/>
                                      </p:to>
                                    </p:set>
                                    <p:animEffect transition="in" filter="wipe(left)">
                                      <p:cBhvr>
                                        <p:cTn id="17" dur="500"/>
                                        <p:tgtEl>
                                          <p:spTgt spid="17306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3062"/>
                                        </p:tgtEl>
                                        <p:attrNameLst>
                                          <p:attrName>style.visibility</p:attrName>
                                        </p:attrNameLst>
                                      </p:cBhvr>
                                      <p:to>
                                        <p:strVal val="visible"/>
                                      </p:to>
                                    </p:set>
                                    <p:animEffect transition="in" filter="wipe(left)">
                                      <p:cBhvr>
                                        <p:cTn id="22" dur="500"/>
                                        <p:tgtEl>
                                          <p:spTgt spid="17306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3065"/>
                                        </p:tgtEl>
                                        <p:attrNameLst>
                                          <p:attrName>style.visibility</p:attrName>
                                        </p:attrNameLst>
                                      </p:cBhvr>
                                      <p:to>
                                        <p:strVal val="visible"/>
                                      </p:to>
                                    </p:set>
                                    <p:animEffect transition="in" filter="wipe(left)">
                                      <p:cBhvr>
                                        <p:cTn id="27" dur="500"/>
                                        <p:tgtEl>
                                          <p:spTgt spid="17306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3063"/>
                                        </p:tgtEl>
                                        <p:attrNameLst>
                                          <p:attrName>style.visibility</p:attrName>
                                        </p:attrNameLst>
                                      </p:cBhvr>
                                      <p:to>
                                        <p:strVal val="visible"/>
                                      </p:to>
                                    </p:set>
                                    <p:animEffect transition="in" filter="wipe(left)">
                                      <p:cBhvr>
                                        <p:cTn id="32" dur="500"/>
                                        <p:tgtEl>
                                          <p:spTgt spid="17306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3066"/>
                                        </p:tgtEl>
                                        <p:attrNameLst>
                                          <p:attrName>style.visibility</p:attrName>
                                        </p:attrNameLst>
                                      </p:cBhvr>
                                      <p:to>
                                        <p:strVal val="visible"/>
                                      </p:to>
                                    </p:set>
                                    <p:animEffect transition="in" filter="wipe(left)">
                                      <p:cBhvr>
                                        <p:cTn id="37" dur="500"/>
                                        <p:tgtEl>
                                          <p:spTgt spid="17306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73064"/>
                                        </p:tgtEl>
                                        <p:attrNameLst>
                                          <p:attrName>style.visibility</p:attrName>
                                        </p:attrNameLst>
                                      </p:cBhvr>
                                      <p:to>
                                        <p:strVal val="visible"/>
                                      </p:to>
                                    </p:set>
                                    <p:animEffect transition="in" filter="wipe(left)">
                                      <p:cBhvr>
                                        <p:cTn id="42" dur="500"/>
                                        <p:tgtEl>
                                          <p:spTgt spid="17306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73067"/>
                                        </p:tgtEl>
                                        <p:attrNameLst>
                                          <p:attrName>style.visibility</p:attrName>
                                        </p:attrNameLst>
                                      </p:cBhvr>
                                      <p:to>
                                        <p:strVal val="visible"/>
                                      </p:to>
                                    </p:set>
                                    <p:animEffect transition="in" filter="wipe(left)">
                                      <p:cBhvr>
                                        <p:cTn id="47" dur="500"/>
                                        <p:tgtEl>
                                          <p:spTgt spid="173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8" grpId="0"/>
      <p:bldP spid="173059" grpId="0"/>
      <p:bldP spid="173061" grpId="0"/>
      <p:bldP spid="173062" grpId="0"/>
      <p:bldP spid="173063" grpId="0"/>
      <p:bldP spid="173064" grpId="0"/>
      <p:bldP spid="173065" grpId="0"/>
      <p:bldP spid="173066" grpId="0"/>
      <p:bldP spid="173067"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Rectangle 2"/>
          <p:cNvSpPr>
            <a:spLocks noGrp="1"/>
          </p:cNvSpPr>
          <p:nvPr>
            <p:ph idx="1"/>
          </p:nvPr>
        </p:nvSpPr>
        <p:spPr>
          <a:xfrm>
            <a:off x="179388" y="404813"/>
            <a:ext cx="8964612" cy="1439862"/>
          </a:xfrm>
          <a:ln/>
        </p:spPr>
        <p:txBody>
          <a:bodyPr vert="horz" wrap="square" lIns="91440" tIns="45720" rIns="91440" bIns="45720" anchor="t"/>
          <a:p>
            <a:pPr eaLnBrk="1" hangingPunct="1">
              <a:buFont typeface="Wingdings" panose="05000000000000000000" pitchFamily="2" charset="2"/>
              <a:buNone/>
            </a:pPr>
            <a:r>
              <a:rPr lang="zh-CN" altLang="en-US" sz="2800" dirty="0"/>
              <a:t>例：设哈希表的长度为</a:t>
            </a:r>
            <a:r>
              <a:rPr lang="en-US" altLang="zh-CN" sz="2800" dirty="0"/>
              <a:t>15</a:t>
            </a:r>
            <a:r>
              <a:rPr lang="zh-CN" altLang="en-US" sz="2800" dirty="0"/>
              <a:t>，现有关键字序列（</a:t>
            </a:r>
            <a:r>
              <a:rPr lang="en-US" altLang="zh-CN" sz="2800" dirty="0"/>
              <a:t>19</a:t>
            </a:r>
            <a:r>
              <a:rPr lang="zh-CN" altLang="en-US" sz="2800" dirty="0"/>
              <a:t>，</a:t>
            </a:r>
            <a:r>
              <a:rPr lang="en-US" altLang="zh-CN" sz="2800" dirty="0"/>
              <a:t>14</a:t>
            </a:r>
            <a:r>
              <a:rPr lang="zh-CN" altLang="en-US" sz="2800" dirty="0"/>
              <a:t>，</a:t>
            </a:r>
            <a:r>
              <a:rPr lang="en-US" altLang="zh-CN" sz="2800" dirty="0"/>
              <a:t>23</a:t>
            </a:r>
            <a:r>
              <a:rPr lang="zh-CN" altLang="en-US" sz="2800" dirty="0"/>
              <a:t>，</a:t>
            </a:r>
            <a:r>
              <a:rPr lang="en-US" altLang="zh-CN" sz="2800" dirty="0"/>
              <a:t>1</a:t>
            </a:r>
            <a:r>
              <a:rPr lang="zh-CN" altLang="en-US" sz="2800" dirty="0"/>
              <a:t>，</a:t>
            </a:r>
            <a:r>
              <a:rPr lang="en-US" altLang="zh-CN" sz="2800" dirty="0"/>
              <a:t>68</a:t>
            </a:r>
            <a:r>
              <a:rPr lang="zh-CN" altLang="en-US" sz="2800" dirty="0"/>
              <a:t>，</a:t>
            </a:r>
            <a:r>
              <a:rPr lang="en-US" altLang="zh-CN" sz="2800" dirty="0"/>
              <a:t>20</a:t>
            </a:r>
            <a:r>
              <a:rPr lang="zh-CN" altLang="en-US" sz="2800" dirty="0"/>
              <a:t>，</a:t>
            </a:r>
            <a:r>
              <a:rPr lang="en-US" altLang="zh-CN" sz="2800" dirty="0"/>
              <a:t>84</a:t>
            </a:r>
            <a:r>
              <a:rPr lang="zh-CN" altLang="en-US" sz="2800" dirty="0"/>
              <a:t>，</a:t>
            </a:r>
            <a:r>
              <a:rPr lang="en-US" altLang="zh-CN" sz="2800" dirty="0"/>
              <a:t>27</a:t>
            </a:r>
            <a:r>
              <a:rPr lang="zh-CN" altLang="en-US" sz="2800" dirty="0"/>
              <a:t>，</a:t>
            </a:r>
            <a:r>
              <a:rPr lang="en-US" altLang="zh-CN" sz="2800" dirty="0"/>
              <a:t>55</a:t>
            </a:r>
            <a:r>
              <a:rPr lang="zh-CN" altLang="en-US" sz="2800" dirty="0"/>
              <a:t>，</a:t>
            </a:r>
            <a:r>
              <a:rPr lang="en-US" altLang="zh-CN" sz="2800" dirty="0"/>
              <a:t>11</a:t>
            </a:r>
            <a:r>
              <a:rPr lang="zh-CN" altLang="en-US" sz="2800" dirty="0"/>
              <a:t>，</a:t>
            </a:r>
            <a:r>
              <a:rPr lang="en-US" altLang="zh-CN" sz="2800" dirty="0"/>
              <a:t>10</a:t>
            </a:r>
            <a:r>
              <a:rPr lang="zh-CN" altLang="en-US" sz="2800" dirty="0"/>
              <a:t>，</a:t>
            </a:r>
            <a:r>
              <a:rPr lang="en-US" altLang="zh-CN" sz="2800" dirty="0"/>
              <a:t>79)</a:t>
            </a:r>
            <a:endParaRPr lang="en-US" altLang="zh-CN" sz="2800" dirty="0"/>
          </a:p>
          <a:p>
            <a:pPr eaLnBrk="1" hangingPunct="1">
              <a:buFont typeface="Wingdings" panose="05000000000000000000" pitchFamily="2" charset="2"/>
              <a:buNone/>
            </a:pPr>
            <a:r>
              <a:rPr lang="zh-CN" altLang="en-US" sz="2800" dirty="0"/>
              <a:t>构造的</a:t>
            </a:r>
            <a:r>
              <a:rPr lang="en-US" altLang="zh-CN" sz="2800" dirty="0"/>
              <a:t>HASH</a:t>
            </a:r>
            <a:r>
              <a:rPr lang="zh-CN" altLang="en-US" sz="2800" dirty="0"/>
              <a:t>函数：</a:t>
            </a:r>
            <a:r>
              <a:rPr lang="en-US" altLang="zh-CN" sz="2800" dirty="0"/>
              <a:t>H(key)=key % 13</a:t>
            </a:r>
            <a:endParaRPr lang="en-US" altLang="zh-CN" sz="2800" dirty="0"/>
          </a:p>
        </p:txBody>
      </p:sp>
      <p:graphicFrame>
        <p:nvGraphicFramePr>
          <p:cNvPr id="266364" name="Group 124"/>
          <p:cNvGraphicFramePr>
            <a:graphicFrameLocks noGrp="1"/>
          </p:cNvGraphicFramePr>
          <p:nvPr/>
        </p:nvGraphicFramePr>
        <p:xfrm>
          <a:off x="0" y="2205038"/>
          <a:ext cx="9144000" cy="1628775"/>
        </p:xfrm>
        <a:graphic>
          <a:graphicData uri="http://schemas.openxmlformats.org/drawingml/2006/table">
            <a:tbl>
              <a:tblPr/>
              <a:tblGrid>
                <a:gridCol w="1101725"/>
                <a:gridCol w="600075"/>
                <a:gridCol w="584200"/>
                <a:gridCol w="620713"/>
                <a:gridCol w="654050"/>
                <a:gridCol w="566737"/>
                <a:gridCol w="647700"/>
                <a:gridCol w="647700"/>
                <a:gridCol w="646113"/>
                <a:gridCol w="730250"/>
                <a:gridCol w="650875"/>
                <a:gridCol w="930275"/>
                <a:gridCol w="763587"/>
              </a:tblGrid>
              <a:tr h="683944">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key</a:t>
                      </a:r>
                      <a:endParaRPr kumimoji="1" lang="en-US" altLang="zh-CN" sz="28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endParaRPr>
                    </a:p>
                  </a:txBody>
                  <a:tcPr marT="45702" marB="45702" anchor="ctr" horzOverflow="overflow">
                    <a:lnL>
                      <a:noFill/>
                    </a:lnL>
                    <a:lnR w="12700" cap="flat" cmpd="sng" algn="ctr">
                      <a:solidFill>
                        <a:schemeClr val="tx2"/>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19</a:t>
                      </a:r>
                      <a:endPar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2" marB="45702" anchor="ctr" horzOverflow="overflow">
                    <a:lnL w="12700" cap="flat" cmpd="sng" algn="ctr">
                      <a:solidFill>
                        <a:schemeClr val="tx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14</a:t>
                      </a:r>
                      <a:endPar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23</a:t>
                      </a:r>
                      <a:endPar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01</a:t>
                      </a:r>
                      <a:endPar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68</a:t>
                      </a:r>
                      <a:endPar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a:t>
                      </a:r>
                      <a:endPar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84</a:t>
                      </a:r>
                      <a:endPar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27</a:t>
                      </a:r>
                      <a:endPar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55</a:t>
                      </a:r>
                      <a:endPar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a:t>
                      </a:r>
                      <a:endPar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a:t>
                      </a:r>
                      <a:endPar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79</a:t>
                      </a:r>
                      <a:endPar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44831">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H(key)</a:t>
                      </a:r>
                      <a:endParaRPr kumimoji="1" lang="en-US" altLang="zh-CN" sz="28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endParaRPr>
                    </a:p>
                  </a:txBody>
                  <a:tcPr marT="45702" marB="45702" anchor="ctr" horzOverflow="overflow">
                    <a:lnL>
                      <a:noFill/>
                    </a:lnL>
                    <a:lnR w="12700" cap="flat" cmpd="sng" algn="ctr">
                      <a:solidFill>
                        <a:schemeClr val="tx2"/>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endPar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2" marB="45702" anchor="ctr" horzOverflow="overflow">
                    <a:lnL w="12700" cap="flat" cmpd="sng" algn="ctr">
                      <a:solidFill>
                        <a:schemeClr val="tx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a:t>
                      </a:r>
                      <a:endPar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a:t>
                      </a:r>
                      <a:endPar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endPar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a:t>
                      </a:r>
                      <a:endPar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a:t>
                      </a:r>
                      <a:endPar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graphicFrame>
        <p:nvGraphicFramePr>
          <p:cNvPr id="266290" name="Group 50"/>
          <p:cNvGraphicFramePr>
            <a:graphicFrameLocks noGrp="1"/>
          </p:cNvGraphicFramePr>
          <p:nvPr/>
        </p:nvGraphicFramePr>
        <p:xfrm>
          <a:off x="250825" y="4508500"/>
          <a:ext cx="8763000" cy="1157288"/>
        </p:xfrm>
        <a:graphic>
          <a:graphicData uri="http://schemas.openxmlformats.org/drawingml/2006/table">
            <a:tbl>
              <a:tblPr/>
              <a:tblGrid>
                <a:gridCol w="514350"/>
                <a:gridCol w="514350"/>
                <a:gridCol w="430213"/>
                <a:gridCol w="600075"/>
                <a:gridCol w="600075"/>
                <a:gridCol w="514350"/>
                <a:gridCol w="685800"/>
                <a:gridCol w="600075"/>
                <a:gridCol w="547687"/>
                <a:gridCol w="739775"/>
                <a:gridCol w="601663"/>
                <a:gridCol w="495300"/>
                <a:gridCol w="500062"/>
                <a:gridCol w="668338"/>
                <a:gridCol w="750887"/>
              </a:tblGrid>
              <a:tr h="57785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13</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14</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14</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68</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27</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55</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19</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84</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79</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23</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
        <p:nvSpPr>
          <p:cNvPr id="266356" name="Rectangle 116"/>
          <p:cNvSpPr/>
          <p:nvPr/>
        </p:nvSpPr>
        <p:spPr>
          <a:xfrm>
            <a:off x="107950" y="3789363"/>
            <a:ext cx="8080375"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Clr>
                <a:schemeClr val="tx2"/>
              </a:buClr>
              <a:buSzPct val="75000"/>
              <a:buFont typeface="Wingdings" panose="05000000000000000000" pitchFamily="2" charset="2"/>
              <a:buNone/>
            </a:pPr>
            <a:r>
              <a:rPr lang="zh-CN" altLang="en-US" sz="2400" b="1" dirty="0">
                <a:solidFill>
                  <a:schemeClr val="tx2"/>
                </a:solidFill>
                <a:latin typeface="Arial Narrow" panose="020B0506020202030204" pitchFamily="34" charset="0"/>
              </a:rPr>
              <a:t>（</a:t>
            </a:r>
            <a:r>
              <a:rPr lang="en-US" altLang="zh-CN" sz="2400" b="1" dirty="0">
                <a:solidFill>
                  <a:schemeClr val="tx2"/>
                </a:solidFill>
                <a:latin typeface="Arial Narrow" panose="020B0506020202030204" pitchFamily="34" charset="0"/>
              </a:rPr>
              <a:t>1</a:t>
            </a:r>
            <a:r>
              <a:rPr lang="zh-CN" altLang="en-US" sz="2400" b="1" dirty="0">
                <a:solidFill>
                  <a:schemeClr val="tx2"/>
                </a:solidFill>
                <a:latin typeface="Arial Narrow" panose="020B0506020202030204" pitchFamily="34" charset="0"/>
              </a:rPr>
              <a:t>）</a:t>
            </a:r>
            <a:r>
              <a:rPr lang="zh-CN" altLang="en-US" sz="2400" b="1" dirty="0">
                <a:latin typeface="Arial Narrow" panose="020B0506020202030204" pitchFamily="34" charset="0"/>
              </a:rPr>
              <a:t>若采用线性探测再散列技术解决冲突，</a:t>
            </a:r>
            <a:r>
              <a:rPr lang="en-US" altLang="zh-CN" sz="2400" b="1" dirty="0">
                <a:latin typeface="Arial Narrow" panose="020B0506020202030204" pitchFamily="34" charset="0"/>
              </a:rPr>
              <a:t>HASH</a:t>
            </a:r>
            <a:r>
              <a:rPr lang="zh-CN" altLang="en-US" sz="2400" b="1" dirty="0">
                <a:latin typeface="Arial Narrow" panose="020B0506020202030204" pitchFamily="34" charset="0"/>
              </a:rPr>
              <a:t>表如下：</a:t>
            </a:r>
            <a:endParaRPr lang="zh-CN" altLang="en-US" sz="2400" b="1" dirty="0">
              <a:latin typeface="Arial Narrow" panose="020B0506020202030204" pitchFamily="34" charset="0"/>
            </a:endParaRPr>
          </a:p>
        </p:txBody>
      </p:sp>
      <p:sp>
        <p:nvSpPr>
          <p:cNvPr id="266357" name="Rectangle 117"/>
          <p:cNvSpPr/>
          <p:nvPr/>
        </p:nvSpPr>
        <p:spPr>
          <a:xfrm>
            <a:off x="468313" y="5926138"/>
            <a:ext cx="7848600" cy="9318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90000"/>
              </a:lnSpc>
              <a:spcBef>
                <a:spcPct val="50000"/>
              </a:spcBef>
              <a:buClr>
                <a:schemeClr val="tx2"/>
              </a:buClr>
              <a:buSzPct val="75000"/>
              <a:buFont typeface="Wingdings" panose="05000000000000000000" pitchFamily="2" charset="2"/>
              <a:buNone/>
            </a:pPr>
            <a:r>
              <a:rPr lang="zh-CN" altLang="en-US" sz="2400" b="1" dirty="0">
                <a:latin typeface="Arial Narrow" panose="020B0506020202030204" pitchFamily="34" charset="0"/>
              </a:rPr>
              <a:t>在等概率情况下，查找成功的平均查找长度</a:t>
            </a:r>
            <a:endParaRPr lang="zh-CN" altLang="en-US" sz="2400" b="1" dirty="0">
              <a:latin typeface="Arial Narrow" panose="020B0506020202030204" pitchFamily="34" charset="0"/>
            </a:endParaRPr>
          </a:p>
          <a:p>
            <a:pPr marL="0" lvl="0" indent="0" eaLnBrk="1" hangingPunct="1">
              <a:lnSpc>
                <a:spcPct val="90000"/>
              </a:lnSpc>
              <a:spcBef>
                <a:spcPct val="50000"/>
              </a:spcBef>
              <a:buClr>
                <a:schemeClr val="tx2"/>
              </a:buClr>
              <a:buSzPct val="75000"/>
              <a:buFont typeface="Wingdings" panose="05000000000000000000" pitchFamily="2" charset="2"/>
              <a:buNone/>
            </a:pPr>
            <a:r>
              <a:rPr lang="en-US" altLang="zh-CN" sz="2400" b="1" dirty="0">
                <a:latin typeface="Arial Narrow" panose="020B0506020202030204" pitchFamily="34" charset="0"/>
              </a:rPr>
              <a:t>ASL</a:t>
            </a:r>
            <a:r>
              <a:rPr lang="zh-CN" altLang="en-US" sz="2400" b="1" dirty="0">
                <a:latin typeface="Arial Narrow" panose="020B0506020202030204" pitchFamily="34" charset="0"/>
              </a:rPr>
              <a:t>＝ （</a:t>
            </a:r>
            <a:r>
              <a:rPr lang="en-US" altLang="zh-CN" sz="2400" b="1" dirty="0">
                <a:latin typeface="Arial Narrow" panose="020B0506020202030204" pitchFamily="34" charset="0"/>
              </a:rPr>
              <a:t>1+1+1+2+1+1+3+4+3+1+3+9</a:t>
            </a:r>
            <a:r>
              <a:rPr lang="zh-CN" altLang="en-US" sz="2400" b="1" dirty="0">
                <a:latin typeface="Arial Narrow" panose="020B0506020202030204" pitchFamily="34" charset="0"/>
              </a:rPr>
              <a:t>） ／</a:t>
            </a:r>
            <a:r>
              <a:rPr lang="en-US" altLang="zh-CN" sz="2400" b="1" dirty="0">
                <a:latin typeface="Arial Narrow" panose="020B0506020202030204" pitchFamily="34" charset="0"/>
              </a:rPr>
              <a:t>12</a:t>
            </a:r>
            <a:r>
              <a:rPr lang="zh-CN" altLang="en-US" sz="2400" b="1" dirty="0">
                <a:latin typeface="Arial Narrow" panose="020B0506020202030204" pitchFamily="34" charset="0"/>
              </a:rPr>
              <a:t>＝</a:t>
            </a:r>
            <a:r>
              <a:rPr lang="en-US" altLang="zh-CN" sz="2400" b="1" dirty="0">
                <a:latin typeface="Arial Narrow" panose="020B0506020202030204" pitchFamily="34" charset="0"/>
              </a:rPr>
              <a:t>2.5</a:t>
            </a:r>
            <a:endParaRPr lang="en-US" altLang="zh-CN" sz="2400" b="1" dirty="0">
              <a:latin typeface="Arial Narrow" panose="020B0506020202030204" pitchFamily="34"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266364"/>
                                        </p:tgtEl>
                                        <p:attrNameLst>
                                          <p:attrName>style.visibility</p:attrName>
                                        </p:attrNameLst>
                                      </p:cBhvr>
                                      <p:to>
                                        <p:strVal val="visible"/>
                                      </p:to>
                                    </p:set>
                                    <p:anim calcmode="lin" valueType="num">
                                      <p:cBhvr>
                                        <p:cTn id="7" dur="1000" fill="hold"/>
                                        <p:tgtEl>
                                          <p:spTgt spid="266364"/>
                                        </p:tgtEl>
                                        <p:attrNameLst>
                                          <p:attrName>ppt_w</p:attrName>
                                        </p:attrNameLst>
                                      </p:cBhvr>
                                      <p:tavLst>
                                        <p:tav tm="0">
                                          <p:val>
                                            <p:fltVal val="0.000000"/>
                                          </p:val>
                                        </p:tav>
                                        <p:tav tm="100000">
                                          <p:val>
                                            <p:strVal val="#ppt_w"/>
                                          </p:val>
                                        </p:tav>
                                      </p:tavLst>
                                    </p:anim>
                                    <p:anim calcmode="lin" valueType="num">
                                      <p:cBhvr>
                                        <p:cTn id="8" dur="1000" fill="hold"/>
                                        <p:tgtEl>
                                          <p:spTgt spid="266364"/>
                                        </p:tgtEl>
                                        <p:attrNameLst>
                                          <p:attrName>ppt_h</p:attrName>
                                        </p:attrNameLst>
                                      </p:cBhvr>
                                      <p:tavLst>
                                        <p:tav tm="0">
                                          <p:val>
                                            <p:fltVal val="0.000000"/>
                                          </p:val>
                                        </p:tav>
                                        <p:tav tm="100000">
                                          <p:val>
                                            <p:strVal val="#ppt_h"/>
                                          </p:val>
                                        </p:tav>
                                      </p:tavLst>
                                    </p:anim>
                                    <p:anim calcmode="lin" valueType="num">
                                      <p:cBhvr>
                                        <p:cTn id="9" dur="1000" fill="hold"/>
                                        <p:tgtEl>
                                          <p:spTgt spid="266364"/>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266364"/>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266356"/>
                                        </p:tgtEl>
                                        <p:attrNameLst>
                                          <p:attrName>style.visibility</p:attrName>
                                        </p:attrNameLst>
                                      </p:cBhvr>
                                      <p:to>
                                        <p:strVal val="visible"/>
                                      </p:to>
                                    </p:set>
                                    <p:animEffect transition="in" filter="box(in)">
                                      <p:cBhvr>
                                        <p:cTn id="15" dur="500"/>
                                        <p:tgtEl>
                                          <p:spTgt spid="266356"/>
                                        </p:tgtEl>
                                      </p:cBhvr>
                                    </p:animEffect>
                                  </p:childTnLst>
                                </p:cTn>
                              </p:par>
                            </p:childTnLst>
                          </p:cTn>
                        </p:par>
                      </p:childTnLst>
                    </p:cTn>
                  </p:par>
                  <p:par>
                    <p:cTn id="16" fill="hold">
                      <p:stCondLst>
                        <p:cond delay="indefinite"/>
                      </p:stCondLst>
                      <p:childTnLst>
                        <p:par>
                          <p:cTn id="17" fill="hold">
                            <p:stCondLst>
                              <p:cond delay="0"/>
                            </p:stCondLst>
                            <p:childTnLst>
                              <p:par>
                                <p:cTn id="18" presetID="15" presetClass="entr" presetSubtype="0" fill="hold" nodeType="clickEffect">
                                  <p:stCondLst>
                                    <p:cond delay="0"/>
                                  </p:stCondLst>
                                  <p:childTnLst>
                                    <p:set>
                                      <p:cBhvr>
                                        <p:cTn id="19" dur="1" fill="hold">
                                          <p:stCondLst>
                                            <p:cond delay="0"/>
                                          </p:stCondLst>
                                        </p:cTn>
                                        <p:tgtEl>
                                          <p:spTgt spid="266290"/>
                                        </p:tgtEl>
                                        <p:attrNameLst>
                                          <p:attrName>style.visibility</p:attrName>
                                        </p:attrNameLst>
                                      </p:cBhvr>
                                      <p:to>
                                        <p:strVal val="visible"/>
                                      </p:to>
                                    </p:set>
                                    <p:anim calcmode="lin" valueType="num">
                                      <p:cBhvr>
                                        <p:cTn id="20" dur="1000" fill="hold"/>
                                        <p:tgtEl>
                                          <p:spTgt spid="266290"/>
                                        </p:tgtEl>
                                        <p:attrNameLst>
                                          <p:attrName>ppt_w</p:attrName>
                                        </p:attrNameLst>
                                      </p:cBhvr>
                                      <p:tavLst>
                                        <p:tav tm="0">
                                          <p:val>
                                            <p:fltVal val="0.000000"/>
                                          </p:val>
                                        </p:tav>
                                        <p:tav tm="100000">
                                          <p:val>
                                            <p:strVal val="#ppt_w"/>
                                          </p:val>
                                        </p:tav>
                                      </p:tavLst>
                                    </p:anim>
                                    <p:anim calcmode="lin" valueType="num">
                                      <p:cBhvr>
                                        <p:cTn id="21" dur="1000" fill="hold"/>
                                        <p:tgtEl>
                                          <p:spTgt spid="266290"/>
                                        </p:tgtEl>
                                        <p:attrNameLst>
                                          <p:attrName>ppt_h</p:attrName>
                                        </p:attrNameLst>
                                      </p:cBhvr>
                                      <p:tavLst>
                                        <p:tav tm="0">
                                          <p:val>
                                            <p:fltVal val="0.000000"/>
                                          </p:val>
                                        </p:tav>
                                        <p:tav tm="100000">
                                          <p:val>
                                            <p:strVal val="#ppt_h"/>
                                          </p:val>
                                        </p:tav>
                                      </p:tavLst>
                                    </p:anim>
                                    <p:anim calcmode="lin" valueType="num">
                                      <p:cBhvr>
                                        <p:cTn id="22" dur="1000" fill="hold"/>
                                        <p:tgtEl>
                                          <p:spTgt spid="266290"/>
                                        </p:tgtEl>
                                        <p:attrNameLst>
                                          <p:attrName>ppt_x</p:attrName>
                                        </p:attrNameLst>
                                      </p:cBhvr>
                                      <p:tavLst>
                                        <p:tav tm="0" fmla="#ppt_x+(cos(-2*pi*(1-$))*-#ppt_x-sin(-2*pi*(1-$))*(1-#ppt_y))*(1-$)">
                                          <p:val>
                                            <p:fltVal val="0.000000"/>
                                          </p:val>
                                        </p:tav>
                                        <p:tav tm="100000">
                                          <p:val>
                                            <p:fltVal val="1.000000"/>
                                          </p:val>
                                        </p:tav>
                                      </p:tavLst>
                                    </p:anim>
                                    <p:anim calcmode="lin" valueType="num">
                                      <p:cBhvr>
                                        <p:cTn id="23" dur="1000" fill="hold"/>
                                        <p:tgtEl>
                                          <p:spTgt spid="266290"/>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266357">
                                            <p:txEl>
                                              <p:charRg st="0" end="20"/>
                                            </p:txEl>
                                          </p:spTgt>
                                        </p:tgtEl>
                                        <p:attrNameLst>
                                          <p:attrName>style.visibility</p:attrName>
                                        </p:attrNameLst>
                                      </p:cBhvr>
                                      <p:to>
                                        <p:strVal val="visible"/>
                                      </p:to>
                                    </p:set>
                                    <p:animEffect transition="in" filter="box(in)">
                                      <p:cBhvr>
                                        <p:cTn id="28" dur="500"/>
                                        <p:tgtEl>
                                          <p:spTgt spid="266357">
                                            <p:txEl>
                                              <p:charRg st="0" end="2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266357">
                                            <p:txEl>
                                              <p:charRg st="20" end="59"/>
                                            </p:txEl>
                                          </p:spTgt>
                                        </p:tgtEl>
                                        <p:attrNameLst>
                                          <p:attrName>style.visibility</p:attrName>
                                        </p:attrNameLst>
                                      </p:cBhvr>
                                      <p:to>
                                        <p:strVal val="visible"/>
                                      </p:to>
                                    </p:set>
                                    <p:animEffect transition="in" filter="box(in)">
                                      <p:cBhvr>
                                        <p:cTn id="33" dur="500"/>
                                        <p:tgtEl>
                                          <p:spTgt spid="266357">
                                            <p:txEl>
                                              <p:charRg st="20" end="5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56" grpId="0"/>
      <p:bldP spid="26635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Text Box 2">
            <a:hlinkClick r:id="rId1" action="ppaction://hlinkshowjump?jump=nextslide"/>
          </p:cNvPr>
          <p:cNvSpPr txBox="1"/>
          <p:nvPr/>
        </p:nvSpPr>
        <p:spPr>
          <a:xfrm>
            <a:off x="1676400" y="1371600"/>
            <a:ext cx="4322763" cy="8239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800" b="1" dirty="0">
                <a:solidFill>
                  <a:srgbClr val="800000"/>
                </a:solidFill>
                <a:ea typeface="楷体_GB2312" pitchFamily="49" charset="-122"/>
              </a:rPr>
              <a:t>9.1  </a:t>
            </a:r>
            <a:r>
              <a:rPr lang="zh-CN" altLang="en-US" sz="4800" b="1" dirty="0">
                <a:solidFill>
                  <a:srgbClr val="800000"/>
                </a:solidFill>
                <a:ea typeface="楷体_GB2312" pitchFamily="49" charset="-122"/>
              </a:rPr>
              <a:t>静态查找表</a:t>
            </a:r>
            <a:endParaRPr lang="zh-CN" altLang="en-US" sz="2400" dirty="0"/>
          </a:p>
        </p:txBody>
      </p:sp>
      <p:sp>
        <p:nvSpPr>
          <p:cNvPr id="22531" name="Text Box 3">
            <a:hlinkClick r:id="" action="ppaction://noaction"/>
          </p:cNvPr>
          <p:cNvSpPr txBox="1"/>
          <p:nvPr/>
        </p:nvSpPr>
        <p:spPr>
          <a:xfrm>
            <a:off x="1676400" y="2971800"/>
            <a:ext cx="4937125" cy="8239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800" b="1" dirty="0">
                <a:solidFill>
                  <a:srgbClr val="006600"/>
                </a:solidFill>
                <a:ea typeface="楷体_GB2312" pitchFamily="49" charset="-122"/>
              </a:rPr>
              <a:t>9.2  </a:t>
            </a:r>
            <a:r>
              <a:rPr lang="zh-CN" altLang="en-US" sz="4800" b="1" dirty="0">
                <a:solidFill>
                  <a:srgbClr val="006600"/>
                </a:solidFill>
                <a:ea typeface="楷体_GB2312" pitchFamily="49" charset="-122"/>
              </a:rPr>
              <a:t>动态查找树表</a:t>
            </a:r>
            <a:endParaRPr lang="zh-CN" altLang="en-US" sz="2400" b="1" dirty="0">
              <a:ea typeface="楷体_GB2312" pitchFamily="49" charset="-122"/>
            </a:endParaRPr>
          </a:p>
        </p:txBody>
      </p:sp>
      <p:sp>
        <p:nvSpPr>
          <p:cNvPr id="22532" name="Text Box 4">
            <a:hlinkClick r:id="rId2" action="ppaction://hlinksldjump"/>
          </p:cNvPr>
          <p:cNvSpPr txBox="1"/>
          <p:nvPr/>
        </p:nvSpPr>
        <p:spPr>
          <a:xfrm>
            <a:off x="1676400" y="4495800"/>
            <a:ext cx="3094038" cy="8239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800" b="1" dirty="0">
                <a:solidFill>
                  <a:schemeClr val="accent2"/>
                </a:solidFill>
                <a:ea typeface="楷体_GB2312" pitchFamily="49" charset="-122"/>
              </a:rPr>
              <a:t>9.3  </a:t>
            </a:r>
            <a:r>
              <a:rPr lang="zh-CN" altLang="en-US" sz="4800" b="1" dirty="0">
                <a:solidFill>
                  <a:schemeClr val="accent2"/>
                </a:solidFill>
                <a:ea typeface="楷体_GB2312" pitchFamily="49" charset="-122"/>
              </a:rPr>
              <a:t>哈希表</a:t>
            </a:r>
            <a:endParaRPr lang="zh-CN" altLang="en-US" sz="4800" b="1" dirty="0">
              <a:solidFill>
                <a:schemeClr val="accent2"/>
              </a:solidFill>
              <a:ea typeface="楷体_GB2312" pitchFamily="49" charset="-122"/>
            </a:endParaRPr>
          </a:p>
        </p:txBody>
      </p:sp>
      <p:sp>
        <p:nvSpPr>
          <p:cNvPr id="22537" name="AutoShape 9">
            <a:hlinkClick r:id="rId3" action="ppaction://hlinksldjump" highlightClick="1"/>
          </p:cNvPr>
          <p:cNvSpPr>
            <a:spLocks noChangeArrowheads="1"/>
          </p:cNvSpPr>
          <p:nvPr/>
        </p:nvSpPr>
        <p:spPr bwMode="auto">
          <a:xfrm>
            <a:off x="8001000" y="6172200"/>
            <a:ext cx="685800" cy="381000"/>
          </a:xfrm>
          <a:prstGeom prst="actionButtonEnd">
            <a:avLst/>
          </a:prstGeom>
          <a:solidFill>
            <a:schemeClr val="bg2"/>
          </a:solidFill>
          <a:ln w="9525">
            <a:noFill/>
            <a:miter lim="800000"/>
          </a:ln>
          <a:effectLst>
            <a:prstShdw prst="shdw17" dist="17961" dir="2700000">
              <a:schemeClr val="bg2">
                <a:gamma/>
                <a:shade val="60000"/>
                <a:invGamma/>
              </a:schemeClr>
            </a:prst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blinds(vertical)">
                                      <p:cBhvr>
                                        <p:cTn id="7" dur="500"/>
                                        <p:tgtEl>
                                          <p:spTgt spid="22530"/>
                                        </p:tgtEl>
                                      </p:cBhvr>
                                    </p:animEffect>
                                  </p:childTnLst>
                                </p:cTn>
                              </p:par>
                            </p:childTnLst>
                          </p:cTn>
                        </p:par>
                        <p:par>
                          <p:cTn id="8" fill="hold">
                            <p:stCondLst>
                              <p:cond delay="500"/>
                            </p:stCondLst>
                            <p:childTnLst>
                              <p:par>
                                <p:cTn id="9" presetID="3" presetClass="entr" presetSubtype="5" fill="hold" grpId="0" nodeType="afterEffect">
                                  <p:stCondLst>
                                    <p:cond delay="0"/>
                                  </p:stCondLst>
                                  <p:childTnLst>
                                    <p:set>
                                      <p:cBhvr>
                                        <p:cTn id="10" dur="1" fill="hold">
                                          <p:stCondLst>
                                            <p:cond delay="0"/>
                                          </p:stCondLst>
                                        </p:cTn>
                                        <p:tgtEl>
                                          <p:spTgt spid="22531"/>
                                        </p:tgtEl>
                                        <p:attrNameLst>
                                          <p:attrName>style.visibility</p:attrName>
                                        </p:attrNameLst>
                                      </p:cBhvr>
                                      <p:to>
                                        <p:strVal val="visible"/>
                                      </p:to>
                                    </p:set>
                                    <p:animEffect transition="in" filter="blinds(vertical)">
                                      <p:cBhvr>
                                        <p:cTn id="11" dur="500"/>
                                        <p:tgtEl>
                                          <p:spTgt spid="22531"/>
                                        </p:tgtEl>
                                      </p:cBhvr>
                                    </p:animEffect>
                                  </p:childTnLst>
                                </p:cTn>
                              </p:par>
                            </p:childTnLst>
                          </p:cTn>
                        </p:par>
                        <p:par>
                          <p:cTn id="12" fill="hold">
                            <p:stCondLst>
                              <p:cond delay="1000"/>
                            </p:stCondLst>
                            <p:childTnLst>
                              <p:par>
                                <p:cTn id="13" presetID="3" presetClass="entr" presetSubtype="5" fill="hold" grpId="0" nodeType="afterEffect">
                                  <p:stCondLst>
                                    <p:cond delay="0"/>
                                  </p:stCondLst>
                                  <p:childTnLst>
                                    <p:set>
                                      <p:cBhvr>
                                        <p:cTn id="14" dur="1" fill="hold">
                                          <p:stCondLst>
                                            <p:cond delay="0"/>
                                          </p:stCondLst>
                                        </p:cTn>
                                        <p:tgtEl>
                                          <p:spTgt spid="22532"/>
                                        </p:tgtEl>
                                        <p:attrNameLst>
                                          <p:attrName>style.visibility</p:attrName>
                                        </p:attrNameLst>
                                      </p:cBhvr>
                                      <p:to>
                                        <p:strVal val="visible"/>
                                      </p:to>
                                    </p:set>
                                    <p:animEffect transition="in" filter="blinds(vertical)">
                                      <p:cBhvr>
                                        <p:cTn id="15" dur="500"/>
                                        <p:tgtEl>
                                          <p:spTgt spid="22532"/>
                                        </p:tgtEl>
                                      </p:cBhvr>
                                    </p:animEffect>
                                  </p:childTnLst>
                                </p:cTn>
                              </p:par>
                            </p:childTnLst>
                          </p:cTn>
                        </p:par>
                        <p:par>
                          <p:cTn id="16" fill="hold">
                            <p:stCondLst>
                              <p:cond delay="1500"/>
                            </p:stCondLst>
                            <p:childTnLst>
                              <p:par>
                                <p:cTn id="17" presetID="2" presetClass="entr" presetSubtype="8" fill="hold" grpId="0" nodeType="afterEffect">
                                  <p:stCondLst>
                                    <p:cond delay="0"/>
                                  </p:stCondLst>
                                  <p:childTnLst>
                                    <p:set>
                                      <p:cBhvr>
                                        <p:cTn id="18" dur="1" fill="hold">
                                          <p:stCondLst>
                                            <p:cond delay="0"/>
                                          </p:stCondLst>
                                        </p:cTn>
                                        <p:tgtEl>
                                          <p:spTgt spid="22537"/>
                                        </p:tgtEl>
                                        <p:attrNameLst>
                                          <p:attrName>style.visibility</p:attrName>
                                        </p:attrNameLst>
                                      </p:cBhvr>
                                      <p:to>
                                        <p:strVal val="visible"/>
                                      </p:to>
                                    </p:set>
                                    <p:anim calcmode="lin" valueType="num">
                                      <p:cBhvr additive="base">
                                        <p:cTn id="19" dur="500" fill="hold"/>
                                        <p:tgtEl>
                                          <p:spTgt spid="22537"/>
                                        </p:tgtEl>
                                        <p:attrNameLst>
                                          <p:attrName>ppt_x</p:attrName>
                                        </p:attrNameLst>
                                      </p:cBhvr>
                                      <p:tavLst>
                                        <p:tav tm="0">
                                          <p:val>
                                            <p:strVal val="0-#ppt_w/2"/>
                                          </p:val>
                                        </p:tav>
                                        <p:tav tm="100000">
                                          <p:val>
                                            <p:strVal val="#ppt_x"/>
                                          </p:val>
                                        </p:tav>
                                      </p:tavLst>
                                    </p:anim>
                                    <p:anim calcmode="lin" valueType="num">
                                      <p:cBhvr additive="base">
                                        <p:cTn id="20" dur="500" fill="hold"/>
                                        <p:tgtEl>
                                          <p:spTgt spid="225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P spid="22531" grpId="0"/>
      <p:bldP spid="22532" grpId="0"/>
      <p:bldP spid="22537"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67266" name="Object 2"/>
          <p:cNvGraphicFramePr>
            <a:graphicFrameLocks noChangeAspect="1"/>
          </p:cNvGraphicFramePr>
          <p:nvPr/>
        </p:nvGraphicFramePr>
        <p:xfrm>
          <a:off x="0" y="685800"/>
          <a:ext cx="6248400" cy="6172200"/>
        </p:xfrm>
        <a:graphic>
          <a:graphicData uri="http://schemas.openxmlformats.org/presentationml/2006/ole">
            <mc:AlternateContent xmlns:mc="http://schemas.openxmlformats.org/markup-compatibility/2006">
              <mc:Choice xmlns:v="urn:schemas-microsoft-com:vml" Requires="v">
                <p:oleObj spid="_x0000_s3097" name="" r:id="rId1" imgW="2816225" imgH="3044825" progId="Word.Picture.8">
                  <p:embed/>
                </p:oleObj>
              </mc:Choice>
              <mc:Fallback>
                <p:oleObj name="" r:id="rId1" imgW="2816225" imgH="3044825" progId="Word.Picture.8">
                  <p:embed/>
                  <p:pic>
                    <p:nvPicPr>
                      <p:cNvPr id="0" name="图片 3096"/>
                      <p:cNvPicPr/>
                      <p:nvPr/>
                    </p:nvPicPr>
                    <p:blipFill>
                      <a:blip r:embed="rId2"/>
                      <a:stretch>
                        <a:fillRect/>
                      </a:stretch>
                    </p:blipFill>
                    <p:spPr>
                      <a:xfrm>
                        <a:off x="0" y="685800"/>
                        <a:ext cx="6248400" cy="6172200"/>
                      </a:xfrm>
                      <a:prstGeom prst="rect">
                        <a:avLst/>
                      </a:prstGeom>
                      <a:noFill/>
                      <a:ln w="38100">
                        <a:noFill/>
                        <a:miter/>
                      </a:ln>
                    </p:spPr>
                  </p:pic>
                </p:oleObj>
              </mc:Fallback>
            </mc:AlternateContent>
          </a:graphicData>
        </a:graphic>
      </p:graphicFrame>
      <p:sp>
        <p:nvSpPr>
          <p:cNvPr id="267267" name="Rectangle 3"/>
          <p:cNvSpPr>
            <a:spLocks noGrp="1"/>
          </p:cNvSpPr>
          <p:nvPr>
            <p:ph type="title"/>
          </p:nvPr>
        </p:nvSpPr>
        <p:spPr>
          <a:xfrm>
            <a:off x="4343400" y="1981200"/>
            <a:ext cx="4572000" cy="2514600"/>
          </a:xfrm>
          <a:ln/>
        </p:spPr>
        <p:txBody>
          <a:bodyPr vert="horz" wrap="square" lIns="91440" tIns="45720" rIns="91440" bIns="45720" anchor="t"/>
          <a:p>
            <a:pPr algn="l" eaLnBrk="1" hangingPunct="1">
              <a:lnSpc>
                <a:spcPct val="140000"/>
              </a:lnSpc>
            </a:pPr>
            <a:r>
              <a:rPr lang="zh-CN" altLang="en-US" sz="2400" dirty="0">
                <a:solidFill>
                  <a:schemeClr val="tx1"/>
                </a:solidFill>
              </a:rPr>
              <a:t>在等概率情况下的平均查找长度为</a:t>
            </a:r>
            <a:r>
              <a:rPr lang="en-US" altLang="zh-CN" sz="2400" dirty="0">
                <a:solidFill>
                  <a:schemeClr val="tx1"/>
                </a:solidFill>
              </a:rPr>
              <a:t>:</a:t>
            </a:r>
            <a:br>
              <a:rPr lang="en-US" altLang="zh-CN" sz="2400" dirty="0">
                <a:solidFill>
                  <a:schemeClr val="tx1"/>
                </a:solidFill>
              </a:rPr>
            </a:br>
            <a:r>
              <a:rPr lang="en-US" altLang="zh-CN" sz="2400" dirty="0">
                <a:solidFill>
                  <a:schemeClr val="tx1"/>
                </a:solidFill>
              </a:rPr>
              <a:t>ASL</a:t>
            </a:r>
            <a:r>
              <a:rPr lang="zh-CN" altLang="en-US" sz="2400" dirty="0">
                <a:solidFill>
                  <a:schemeClr val="tx1"/>
                </a:solidFill>
              </a:rPr>
              <a:t>＝</a:t>
            </a:r>
            <a:r>
              <a:rPr lang="en-US" altLang="zh-CN" sz="2400" dirty="0">
                <a:solidFill>
                  <a:schemeClr val="tx1"/>
                </a:solidFill>
              </a:rPr>
              <a:t>1</a:t>
            </a:r>
            <a:r>
              <a:rPr lang="zh-CN" altLang="en-US" sz="2400" dirty="0">
                <a:solidFill>
                  <a:schemeClr val="tx1"/>
                </a:solidFill>
              </a:rPr>
              <a:t>／</a:t>
            </a:r>
            <a:r>
              <a:rPr lang="en-US" altLang="zh-CN" sz="2400" dirty="0">
                <a:solidFill>
                  <a:schemeClr val="tx1"/>
                </a:solidFill>
              </a:rPr>
              <a:t>12</a:t>
            </a:r>
            <a:r>
              <a:rPr lang="zh-CN" altLang="en-US" sz="2400" dirty="0">
                <a:solidFill>
                  <a:schemeClr val="tx1"/>
                </a:solidFill>
              </a:rPr>
              <a:t>（</a:t>
            </a:r>
            <a:r>
              <a:rPr lang="en-US" altLang="zh-CN" sz="2400" dirty="0">
                <a:solidFill>
                  <a:schemeClr val="tx1"/>
                </a:solidFill>
              </a:rPr>
              <a:t>6×1</a:t>
            </a:r>
            <a:r>
              <a:rPr lang="zh-CN" altLang="en-US" sz="2400" dirty="0">
                <a:solidFill>
                  <a:schemeClr val="tx1"/>
                </a:solidFill>
              </a:rPr>
              <a:t>＋</a:t>
            </a:r>
            <a:r>
              <a:rPr lang="en-US" altLang="zh-CN" sz="2400" dirty="0">
                <a:solidFill>
                  <a:schemeClr val="tx1"/>
                </a:solidFill>
              </a:rPr>
              <a:t>4×2</a:t>
            </a:r>
            <a:r>
              <a:rPr lang="zh-CN" altLang="en-US" sz="2400" dirty="0">
                <a:solidFill>
                  <a:schemeClr val="tx1"/>
                </a:solidFill>
              </a:rPr>
              <a:t>＋</a:t>
            </a:r>
            <a:r>
              <a:rPr lang="en-US" altLang="zh-CN" sz="2400" dirty="0">
                <a:solidFill>
                  <a:schemeClr val="tx1"/>
                </a:solidFill>
              </a:rPr>
              <a:t>1×3</a:t>
            </a:r>
            <a:r>
              <a:rPr lang="zh-CN" altLang="en-US" sz="2400" dirty="0">
                <a:solidFill>
                  <a:schemeClr val="tx1"/>
                </a:solidFill>
              </a:rPr>
              <a:t>＋</a:t>
            </a:r>
            <a:r>
              <a:rPr lang="en-US" altLang="zh-CN" sz="2400" dirty="0">
                <a:solidFill>
                  <a:schemeClr val="tx1"/>
                </a:solidFill>
              </a:rPr>
              <a:t>1×4</a:t>
            </a:r>
            <a:r>
              <a:rPr lang="zh-CN" altLang="en-US" sz="2400" dirty="0">
                <a:solidFill>
                  <a:schemeClr val="tx1"/>
                </a:solidFill>
              </a:rPr>
              <a:t>）</a:t>
            </a:r>
            <a:br>
              <a:rPr lang="zh-CN" altLang="en-US" sz="2400" dirty="0">
                <a:solidFill>
                  <a:schemeClr val="tx1"/>
                </a:solidFill>
              </a:rPr>
            </a:br>
            <a:r>
              <a:rPr lang="zh-CN" altLang="en-US" sz="2400" dirty="0">
                <a:solidFill>
                  <a:schemeClr val="tx1"/>
                </a:solidFill>
              </a:rPr>
              <a:t>       ＝</a:t>
            </a:r>
            <a:r>
              <a:rPr lang="en-US" altLang="zh-CN" sz="2400" dirty="0">
                <a:solidFill>
                  <a:schemeClr val="tx1"/>
                </a:solidFill>
              </a:rPr>
              <a:t>1.75</a:t>
            </a:r>
            <a:endParaRPr lang="en-US" altLang="zh-CN" sz="2400" dirty="0">
              <a:solidFill>
                <a:schemeClr val="tx1"/>
              </a:solidFill>
            </a:endParaRPr>
          </a:p>
        </p:txBody>
      </p:sp>
      <p:sp>
        <p:nvSpPr>
          <p:cNvPr id="123908" name="Rectangle 4"/>
          <p:cNvSpPr/>
          <p:nvPr/>
        </p:nvSpPr>
        <p:spPr>
          <a:xfrm>
            <a:off x="457200" y="288925"/>
            <a:ext cx="3490913"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Clr>
                <a:schemeClr val="tx2"/>
              </a:buClr>
              <a:buSzPct val="75000"/>
              <a:buFont typeface="Wingdings" panose="05000000000000000000" pitchFamily="2" charset="2"/>
              <a:buChar char="n"/>
            </a:pPr>
            <a:r>
              <a:rPr lang="zh-CN" altLang="en-US" sz="2000" b="1" dirty="0">
                <a:solidFill>
                  <a:schemeClr val="tx2"/>
                </a:solidFill>
                <a:latin typeface="Arial Narrow" panose="020B0506020202030204" pitchFamily="34" charset="0"/>
              </a:rPr>
              <a:t>（</a:t>
            </a:r>
            <a:r>
              <a:rPr lang="en-US" altLang="zh-CN" sz="2000" b="1" dirty="0">
                <a:solidFill>
                  <a:schemeClr val="tx2"/>
                </a:solidFill>
                <a:latin typeface="Arial Narrow" panose="020B0506020202030204" pitchFamily="34" charset="0"/>
              </a:rPr>
              <a:t>2</a:t>
            </a:r>
            <a:r>
              <a:rPr lang="zh-CN" altLang="en-US" sz="2000" b="1" dirty="0">
                <a:solidFill>
                  <a:schemeClr val="tx2"/>
                </a:solidFill>
                <a:latin typeface="Arial Narrow" panose="020B0506020202030204" pitchFamily="34" charset="0"/>
              </a:rPr>
              <a:t>）</a:t>
            </a:r>
            <a:r>
              <a:rPr lang="zh-CN" altLang="en-US" sz="2000" b="1" dirty="0">
                <a:latin typeface="Arial Narrow" panose="020B0506020202030204" pitchFamily="34" charset="0"/>
              </a:rPr>
              <a:t>若采用拉链法解决冲突</a:t>
            </a:r>
            <a:endParaRPr lang="zh-CN" altLang="en-US" sz="2000" b="1" dirty="0">
              <a:latin typeface="Arial Narrow" panose="020B0506020202030204" pitchFamily="34"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267266"/>
                                        </p:tgtEl>
                                        <p:attrNameLst>
                                          <p:attrName>style.visibility</p:attrName>
                                        </p:attrNameLst>
                                      </p:cBhvr>
                                      <p:to>
                                        <p:strVal val="visible"/>
                                      </p:to>
                                    </p:set>
                                    <p:anim calcmode="lin" valueType="num">
                                      <p:cBhvr>
                                        <p:cTn id="7" dur="1000" fill="hold"/>
                                        <p:tgtEl>
                                          <p:spTgt spid="267266"/>
                                        </p:tgtEl>
                                        <p:attrNameLst>
                                          <p:attrName>ppt_w</p:attrName>
                                        </p:attrNameLst>
                                      </p:cBhvr>
                                      <p:tavLst>
                                        <p:tav tm="0">
                                          <p:val>
                                            <p:fltVal val="0.000000"/>
                                          </p:val>
                                        </p:tav>
                                        <p:tav tm="100000">
                                          <p:val>
                                            <p:strVal val="#ppt_w"/>
                                          </p:val>
                                        </p:tav>
                                      </p:tavLst>
                                    </p:anim>
                                    <p:anim calcmode="lin" valueType="num">
                                      <p:cBhvr>
                                        <p:cTn id="8" dur="1000" fill="hold"/>
                                        <p:tgtEl>
                                          <p:spTgt spid="267266"/>
                                        </p:tgtEl>
                                        <p:attrNameLst>
                                          <p:attrName>ppt_h</p:attrName>
                                        </p:attrNameLst>
                                      </p:cBhvr>
                                      <p:tavLst>
                                        <p:tav tm="0">
                                          <p:val>
                                            <p:fltVal val="0.000000"/>
                                          </p:val>
                                        </p:tav>
                                        <p:tav tm="100000">
                                          <p:val>
                                            <p:strVal val="#ppt_h"/>
                                          </p:val>
                                        </p:tav>
                                      </p:tavLst>
                                    </p:anim>
                                    <p:anim calcmode="lin" valueType="num">
                                      <p:cBhvr>
                                        <p:cTn id="9" dur="1000" fill="hold"/>
                                        <p:tgtEl>
                                          <p:spTgt spid="267266"/>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267266"/>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267267">
                                            <p:txEl>
                                              <p:charRg st="0" end="56"/>
                                            </p:txEl>
                                          </p:spTgt>
                                        </p:tgtEl>
                                        <p:attrNameLst>
                                          <p:attrName>style.visibility</p:attrName>
                                        </p:attrNameLst>
                                      </p:cBhvr>
                                      <p:to>
                                        <p:strVal val="visible"/>
                                      </p:to>
                                    </p:set>
                                    <p:animEffect transition="in" filter="checkerboard(across)">
                                      <p:cBhvr>
                                        <p:cTn id="15" dur="500"/>
                                        <p:tgtEl>
                                          <p:spTgt spid="267267">
                                            <p:txEl>
                                              <p:charRg st="0" end="5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7" grpId="0"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Text Box 2"/>
          <p:cNvSpPr txBox="1"/>
          <p:nvPr/>
        </p:nvSpPr>
        <p:spPr>
          <a:xfrm>
            <a:off x="609600" y="609600"/>
            <a:ext cx="8077200" cy="14668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5000"/>
              </a:lnSpc>
              <a:spcBef>
                <a:spcPct val="0"/>
              </a:spcBef>
              <a:buNone/>
            </a:pPr>
            <a:r>
              <a:rPr lang="en-US" altLang="zh-CN" sz="3600" dirty="0">
                <a:solidFill>
                  <a:srgbClr val="990000"/>
                </a:solidFill>
                <a:ea typeface="楷体_GB2312" pitchFamily="49" charset="-122"/>
              </a:rPr>
              <a:t>     </a:t>
            </a:r>
            <a:r>
              <a:rPr lang="en-US" altLang="zh-CN" sz="3600" b="1" dirty="0">
                <a:solidFill>
                  <a:srgbClr val="A50021"/>
                </a:solidFill>
                <a:ea typeface="楷体_GB2312" pitchFamily="49" charset="-122"/>
              </a:rPr>
              <a:t>1.</a:t>
            </a:r>
            <a:r>
              <a:rPr lang="en-US" altLang="zh-CN" sz="3600" dirty="0">
                <a:solidFill>
                  <a:srgbClr val="A50021"/>
                </a:solidFill>
                <a:latin typeface="楷体_GB2312" pitchFamily="49" charset="-122"/>
                <a:ea typeface="楷体_GB2312" pitchFamily="49" charset="-122"/>
              </a:rPr>
              <a:t> </a:t>
            </a:r>
            <a:r>
              <a:rPr lang="zh-CN" altLang="en-US" sz="3600" b="1" dirty="0">
                <a:solidFill>
                  <a:srgbClr val="A50021"/>
                </a:solidFill>
                <a:latin typeface="楷体_GB2312" pitchFamily="49" charset="-122"/>
                <a:ea typeface="楷体_GB2312" pitchFamily="49" charset="-122"/>
              </a:rPr>
              <a:t>顺序表</a:t>
            </a:r>
            <a:r>
              <a:rPr lang="zh-CN" altLang="en-US" sz="3600" dirty="0">
                <a:solidFill>
                  <a:srgbClr val="A50021"/>
                </a:solidFill>
                <a:latin typeface="楷体_GB2312" pitchFamily="49" charset="-122"/>
                <a:ea typeface="楷体_GB2312" pitchFamily="49" charset="-122"/>
              </a:rPr>
              <a:t>和</a:t>
            </a:r>
            <a:r>
              <a:rPr lang="zh-CN" altLang="en-US" sz="3600" b="1" dirty="0">
                <a:solidFill>
                  <a:srgbClr val="A50021"/>
                </a:solidFill>
                <a:latin typeface="楷体_GB2312" pitchFamily="49" charset="-122"/>
                <a:ea typeface="楷体_GB2312" pitchFamily="49" charset="-122"/>
              </a:rPr>
              <a:t>有序表</a:t>
            </a:r>
            <a:r>
              <a:rPr lang="zh-CN" altLang="en-US" sz="3600" dirty="0">
                <a:solidFill>
                  <a:srgbClr val="A50021"/>
                </a:solidFill>
                <a:latin typeface="楷体_GB2312" pitchFamily="49" charset="-122"/>
                <a:ea typeface="楷体_GB2312" pitchFamily="49" charset="-122"/>
              </a:rPr>
              <a:t>的查找方法及其平均查找长度的计算方法。</a:t>
            </a:r>
            <a:endParaRPr lang="zh-CN" altLang="en-US" sz="4000" dirty="0">
              <a:solidFill>
                <a:srgbClr val="A50021"/>
              </a:solidFill>
            </a:endParaRPr>
          </a:p>
        </p:txBody>
      </p:sp>
      <p:sp>
        <p:nvSpPr>
          <p:cNvPr id="124931" name="Text Box 4"/>
          <p:cNvSpPr txBox="1"/>
          <p:nvPr/>
        </p:nvSpPr>
        <p:spPr>
          <a:xfrm>
            <a:off x="593725" y="4419600"/>
            <a:ext cx="8626475" cy="14668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5000"/>
              </a:lnSpc>
              <a:spcBef>
                <a:spcPct val="0"/>
              </a:spcBef>
              <a:buNone/>
            </a:pPr>
            <a:r>
              <a:rPr lang="en-US" altLang="zh-CN" sz="3600" b="1" dirty="0">
                <a:solidFill>
                  <a:srgbClr val="990000"/>
                </a:solidFill>
                <a:ea typeface="楷体_GB2312" pitchFamily="49" charset="-122"/>
              </a:rPr>
              <a:t>     </a:t>
            </a:r>
            <a:r>
              <a:rPr lang="en-US" altLang="zh-CN" sz="3600" b="1" dirty="0">
                <a:solidFill>
                  <a:srgbClr val="FF0000"/>
                </a:solidFill>
                <a:ea typeface="楷体_GB2312" pitchFamily="49" charset="-122"/>
              </a:rPr>
              <a:t>3.</a:t>
            </a:r>
            <a:r>
              <a:rPr lang="en-US" altLang="zh-CN" sz="3600" dirty="0">
                <a:solidFill>
                  <a:srgbClr val="FF0000"/>
                </a:solidFill>
                <a:latin typeface="楷体_GB2312" pitchFamily="49" charset="-122"/>
                <a:ea typeface="楷体_GB2312" pitchFamily="49" charset="-122"/>
              </a:rPr>
              <a:t> </a:t>
            </a:r>
            <a:r>
              <a:rPr lang="zh-CN" altLang="en-US" sz="3600" dirty="0">
                <a:solidFill>
                  <a:srgbClr val="FF0000"/>
                </a:solidFill>
                <a:latin typeface="楷体_GB2312" pitchFamily="49" charset="-122"/>
                <a:ea typeface="楷体_GB2312" pitchFamily="49" charset="-122"/>
              </a:rPr>
              <a:t>熟练掌握</a:t>
            </a:r>
            <a:r>
              <a:rPr lang="zh-CN" altLang="en-US" sz="3600" b="1" dirty="0">
                <a:solidFill>
                  <a:srgbClr val="FF0000"/>
                </a:solidFill>
                <a:latin typeface="楷体_GB2312" pitchFamily="49" charset="-122"/>
                <a:ea typeface="楷体_GB2312" pitchFamily="49" charset="-122"/>
              </a:rPr>
              <a:t>二叉排序树</a:t>
            </a:r>
            <a:r>
              <a:rPr lang="zh-CN" altLang="en-US" sz="3600" dirty="0">
                <a:solidFill>
                  <a:srgbClr val="FF0000"/>
                </a:solidFill>
                <a:latin typeface="楷体_GB2312" pitchFamily="49" charset="-122"/>
                <a:ea typeface="楷体_GB2312" pitchFamily="49" charset="-122"/>
              </a:rPr>
              <a:t>的构造和查找方法。</a:t>
            </a:r>
            <a:endParaRPr lang="zh-CN" altLang="en-US" sz="3600" dirty="0">
              <a:solidFill>
                <a:srgbClr val="990000"/>
              </a:solidFill>
              <a:latin typeface="楷体_GB2312" pitchFamily="49" charset="-122"/>
              <a:ea typeface="楷体_GB2312" pitchFamily="49" charset="-122"/>
            </a:endParaRPr>
          </a:p>
        </p:txBody>
      </p:sp>
      <p:sp>
        <p:nvSpPr>
          <p:cNvPr id="124932" name="Text Box 5"/>
          <p:cNvSpPr txBox="1"/>
          <p:nvPr/>
        </p:nvSpPr>
        <p:spPr>
          <a:xfrm>
            <a:off x="609600" y="2590800"/>
            <a:ext cx="8305800" cy="14668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5000"/>
              </a:lnSpc>
              <a:spcBef>
                <a:spcPct val="0"/>
              </a:spcBef>
              <a:buNone/>
            </a:pPr>
            <a:r>
              <a:rPr lang="en-US" altLang="zh-CN" sz="3600" b="1" dirty="0">
                <a:solidFill>
                  <a:srgbClr val="A50021"/>
                </a:solidFill>
                <a:ea typeface="楷体_GB2312" pitchFamily="49" charset="-122"/>
              </a:rPr>
              <a:t>     2.</a:t>
            </a:r>
            <a:r>
              <a:rPr lang="en-US" altLang="zh-CN" sz="3600" dirty="0">
                <a:solidFill>
                  <a:srgbClr val="A50021"/>
                </a:solidFill>
                <a:latin typeface="楷体_GB2312" pitchFamily="49" charset="-122"/>
                <a:ea typeface="楷体_GB2312" pitchFamily="49" charset="-122"/>
              </a:rPr>
              <a:t> </a:t>
            </a:r>
            <a:r>
              <a:rPr lang="zh-CN" altLang="en-US" sz="3600" dirty="0">
                <a:solidFill>
                  <a:srgbClr val="A50021"/>
                </a:solidFill>
                <a:latin typeface="楷体_GB2312" pitchFamily="49" charset="-122"/>
                <a:ea typeface="楷体_GB2312" pitchFamily="49" charset="-122"/>
              </a:rPr>
              <a:t>静态查找树的构造方法和查找算法</a:t>
            </a:r>
            <a:r>
              <a:rPr lang="en-US" altLang="zh-CN" sz="3600" dirty="0">
                <a:solidFill>
                  <a:srgbClr val="A50021"/>
                </a:solidFill>
                <a:latin typeface="楷体_GB2312" pitchFamily="49" charset="-122"/>
                <a:ea typeface="楷体_GB2312" pitchFamily="49" charset="-122"/>
              </a:rPr>
              <a:t>,</a:t>
            </a:r>
            <a:r>
              <a:rPr lang="zh-CN" altLang="en-US" sz="3600" dirty="0">
                <a:solidFill>
                  <a:srgbClr val="A50021"/>
                </a:solidFill>
                <a:latin typeface="楷体_GB2312" pitchFamily="49" charset="-122"/>
                <a:ea typeface="楷体_GB2312" pitchFamily="49" charset="-122"/>
              </a:rPr>
              <a:t>理解静态查找树和折半查找的关系。</a:t>
            </a:r>
            <a:endParaRPr lang="zh-CN" altLang="en-US" sz="4000" dirty="0">
              <a:solidFill>
                <a:srgbClr val="A50021"/>
              </a:solidFill>
            </a:endParaRPr>
          </a:p>
        </p:txBody>
      </p:sp>
    </p:spTree>
  </p:cSld>
  <p:clrMapOvr>
    <a:masterClrMapping/>
  </p:clrMapOvr>
  <p:transition>
    <p:zoom/>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Text Box 3"/>
          <p:cNvSpPr txBox="1"/>
          <p:nvPr/>
        </p:nvSpPr>
        <p:spPr>
          <a:xfrm>
            <a:off x="323850" y="1125538"/>
            <a:ext cx="8245475" cy="21542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5000"/>
              </a:lnSpc>
              <a:spcBef>
                <a:spcPct val="0"/>
              </a:spcBef>
              <a:buNone/>
            </a:pPr>
            <a:r>
              <a:rPr lang="en-US" altLang="zh-CN" sz="3600" b="1" dirty="0">
                <a:solidFill>
                  <a:srgbClr val="990000"/>
                </a:solidFill>
                <a:ea typeface="楷体_GB2312" pitchFamily="49" charset="-122"/>
              </a:rPr>
              <a:t>     4.</a:t>
            </a:r>
            <a:r>
              <a:rPr lang="en-US" altLang="zh-CN" sz="3600" dirty="0">
                <a:solidFill>
                  <a:srgbClr val="990000"/>
                </a:solidFill>
                <a:latin typeface="楷体_GB2312" pitchFamily="49" charset="-122"/>
                <a:ea typeface="楷体_GB2312" pitchFamily="49" charset="-122"/>
              </a:rPr>
              <a:t> </a:t>
            </a:r>
            <a:r>
              <a:rPr lang="zh-CN" altLang="en-US" sz="3600" dirty="0">
                <a:solidFill>
                  <a:srgbClr val="990000"/>
                </a:solidFill>
                <a:latin typeface="楷体_GB2312" pitchFamily="49" charset="-122"/>
                <a:ea typeface="楷体_GB2312" pitchFamily="49" charset="-122"/>
              </a:rPr>
              <a:t>熟练掌握哈希表的构造方法，深刻理解哈希表与其它结构的表的实质性的差别。</a:t>
            </a:r>
            <a:endParaRPr lang="zh-CN" altLang="en-US" sz="3600" dirty="0"/>
          </a:p>
        </p:txBody>
      </p:sp>
      <p:sp>
        <p:nvSpPr>
          <p:cNvPr id="125955" name="Text Box 4"/>
          <p:cNvSpPr txBox="1"/>
          <p:nvPr/>
        </p:nvSpPr>
        <p:spPr>
          <a:xfrm>
            <a:off x="468313" y="3429000"/>
            <a:ext cx="8550275" cy="14668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5000"/>
              </a:lnSpc>
              <a:spcBef>
                <a:spcPct val="0"/>
              </a:spcBef>
              <a:buNone/>
            </a:pPr>
            <a:r>
              <a:rPr lang="en-US" altLang="zh-CN" sz="3600" b="1" dirty="0">
                <a:solidFill>
                  <a:srgbClr val="990000"/>
                </a:solidFill>
                <a:ea typeface="楷体_GB2312" pitchFamily="49" charset="-122"/>
              </a:rPr>
              <a:t>     5.</a:t>
            </a:r>
            <a:r>
              <a:rPr lang="en-US" altLang="zh-CN" sz="3600" dirty="0">
                <a:solidFill>
                  <a:srgbClr val="990000"/>
                </a:solidFill>
                <a:latin typeface="楷体_GB2312" pitchFamily="49" charset="-122"/>
                <a:ea typeface="楷体_GB2312" pitchFamily="49" charset="-122"/>
              </a:rPr>
              <a:t> </a:t>
            </a:r>
            <a:r>
              <a:rPr lang="zh-CN" altLang="en-US" sz="3600" dirty="0">
                <a:solidFill>
                  <a:srgbClr val="990000"/>
                </a:solidFill>
                <a:latin typeface="楷体_GB2312" pitchFamily="49" charset="-122"/>
                <a:ea typeface="楷体_GB2312" pitchFamily="49" charset="-122"/>
              </a:rPr>
              <a:t>掌握按定义计算各种查找方法在等概率情况下查找成功时的平均查找长度。</a:t>
            </a:r>
            <a:endParaRPr lang="zh-CN" altLang="en-US" sz="2400" dirty="0"/>
          </a:p>
        </p:txBody>
      </p:sp>
    </p:spTree>
  </p:cSld>
  <p:clrMapOvr>
    <a:masterClrMapping/>
  </p:clrMapOvr>
  <p:transition>
    <p:zoom/>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Rectangle 3"/>
          <p:cNvSpPr>
            <a:spLocks noGrp="1"/>
          </p:cNvSpPr>
          <p:nvPr>
            <p:ph idx="1"/>
          </p:nvPr>
        </p:nvSpPr>
        <p:spPr>
          <a:xfrm>
            <a:off x="468313" y="260350"/>
            <a:ext cx="8424862" cy="4114800"/>
          </a:xfrm>
          <a:ln/>
        </p:spPr>
        <p:txBody>
          <a:bodyPr vert="horz" wrap="square" lIns="91440" tIns="45720" rIns="91440" bIns="45720" anchor="t"/>
          <a:p>
            <a:pPr marL="609600" indent="-609600" eaLnBrk="1" hangingPunct="1">
              <a:lnSpc>
                <a:spcPct val="80000"/>
              </a:lnSpc>
            </a:pPr>
            <a:r>
              <a:rPr lang="zh-CN" altLang="en-US" sz="2800" dirty="0"/>
              <a:t>顺序查找</a:t>
            </a:r>
            <a:r>
              <a:rPr lang="en-US" altLang="zh-CN" sz="2800" dirty="0"/>
              <a:t>n</a:t>
            </a:r>
            <a:r>
              <a:rPr lang="zh-CN" altLang="en-US" sz="2800" dirty="0"/>
              <a:t>个元素的顺序表，若查找成功，则比较关键字的次数最多为</a:t>
            </a:r>
            <a:r>
              <a:rPr lang="zh-CN" altLang="en-US" sz="2800" u="sng" dirty="0"/>
              <a:t>        </a:t>
            </a:r>
            <a:r>
              <a:rPr lang="zh-CN" altLang="en-US" sz="2800" dirty="0"/>
              <a:t>次；当使用监视哨时，若查找失败，则比较关键字的次数为</a:t>
            </a:r>
            <a:r>
              <a:rPr lang="zh-CN" altLang="en-US" sz="2800" u="sng" dirty="0"/>
              <a:t>         </a:t>
            </a:r>
            <a:r>
              <a:rPr lang="zh-CN" altLang="en-US" sz="2800" dirty="0"/>
              <a:t>次；</a:t>
            </a:r>
            <a:endParaRPr lang="zh-CN" altLang="en-US" sz="2800" dirty="0"/>
          </a:p>
          <a:p>
            <a:pPr marL="609600" indent="-609600" eaLnBrk="1" hangingPunct="1">
              <a:lnSpc>
                <a:spcPct val="80000"/>
              </a:lnSpc>
            </a:pPr>
            <a:r>
              <a:rPr lang="zh-CN" altLang="en-US" sz="2800" dirty="0"/>
              <a:t>在有序表</a:t>
            </a:r>
            <a:r>
              <a:rPr lang="en-US" altLang="zh-CN" sz="2800" dirty="0"/>
              <a:t>A[1..12]</a:t>
            </a:r>
            <a:r>
              <a:rPr lang="zh-CN" altLang="en-US" sz="2800" dirty="0"/>
              <a:t>中，采用折半查找算法查等于</a:t>
            </a:r>
            <a:r>
              <a:rPr lang="en-US" altLang="zh-CN" sz="2800" dirty="0"/>
              <a:t>A[12]</a:t>
            </a:r>
            <a:r>
              <a:rPr lang="zh-CN" altLang="en-US" sz="2800" dirty="0"/>
              <a:t>的元素，所比较的元素下标依次为 </a:t>
            </a:r>
            <a:r>
              <a:rPr lang="zh-CN" altLang="en-US" sz="2800" u="sng" dirty="0"/>
              <a:t>  </a:t>
            </a:r>
            <a:endParaRPr lang="zh-CN" altLang="en-US" sz="2800" u="sng" dirty="0"/>
          </a:p>
          <a:p>
            <a:pPr marL="609600" indent="-609600" eaLnBrk="1" hangingPunct="1">
              <a:lnSpc>
                <a:spcPct val="80000"/>
              </a:lnSpc>
            </a:pPr>
            <a:endParaRPr lang="zh-CN" altLang="en-US" sz="2800" u="sng" dirty="0"/>
          </a:p>
          <a:p>
            <a:pPr marL="609600" indent="-609600" eaLnBrk="1" hangingPunct="1">
              <a:lnSpc>
                <a:spcPct val="80000"/>
              </a:lnSpc>
            </a:pPr>
            <a:r>
              <a:rPr lang="zh-CN" altLang="en-US" sz="2800" u="sng" dirty="0"/>
              <a:t>构造</a:t>
            </a:r>
            <a:r>
              <a:rPr lang="en-US" altLang="zh-CN" sz="2800" u="sng" dirty="0"/>
              <a:t>Hash</a:t>
            </a:r>
            <a:r>
              <a:rPr lang="zh-CN" altLang="en-US" sz="2800" u="sng" dirty="0"/>
              <a:t>表中，处理冲突的办法有               、               、            、 以及建立一个公共溢出区等方法。</a:t>
            </a:r>
            <a:r>
              <a:rPr lang="zh-CN" altLang="en-US" sz="2800" dirty="0"/>
              <a:t> </a:t>
            </a:r>
            <a:r>
              <a:rPr lang="zh-CN" altLang="en-US" sz="2800" u="sng" dirty="0"/>
              <a:t>        </a:t>
            </a:r>
            <a:endParaRPr lang="zh-CN" altLang="en-US" sz="2800" u="sng" dirty="0"/>
          </a:p>
        </p:txBody>
      </p:sp>
      <p:sp>
        <p:nvSpPr>
          <p:cNvPr id="268292" name="Rectangle 4"/>
          <p:cNvSpPr/>
          <p:nvPr/>
        </p:nvSpPr>
        <p:spPr>
          <a:xfrm>
            <a:off x="2339975" y="2133600"/>
            <a:ext cx="1479550"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dirty="0">
                <a:solidFill>
                  <a:srgbClr val="FF0000"/>
                </a:solidFill>
              </a:rPr>
              <a:t> </a:t>
            </a:r>
            <a:r>
              <a:rPr lang="en-US" altLang="zh-CN" sz="2400" u="sng" dirty="0">
                <a:solidFill>
                  <a:srgbClr val="FF0000"/>
                </a:solidFill>
              </a:rPr>
              <a:t>6,9,11,12</a:t>
            </a:r>
            <a:r>
              <a:rPr lang="en-US" altLang="zh-CN" sz="2400" dirty="0">
                <a:solidFill>
                  <a:srgbClr val="FF0000"/>
                </a:solidFill>
              </a:rPr>
              <a:t> </a:t>
            </a:r>
            <a:endParaRPr lang="en-US" altLang="zh-CN" sz="2400" dirty="0">
              <a:solidFill>
                <a:srgbClr val="FF0000"/>
              </a:solidFill>
            </a:endParaRPr>
          </a:p>
        </p:txBody>
      </p:sp>
      <p:sp>
        <p:nvSpPr>
          <p:cNvPr id="268293" name="Text Box 5"/>
          <p:cNvSpPr txBox="1"/>
          <p:nvPr/>
        </p:nvSpPr>
        <p:spPr>
          <a:xfrm>
            <a:off x="4787900" y="620713"/>
            <a:ext cx="50482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solidFill>
                  <a:srgbClr val="FF0000"/>
                </a:solidFill>
              </a:rPr>
              <a:t>n</a:t>
            </a:r>
            <a:endParaRPr lang="en-US" altLang="zh-CN" sz="2400" dirty="0">
              <a:solidFill>
                <a:srgbClr val="FF0000"/>
              </a:solidFill>
            </a:endParaRPr>
          </a:p>
        </p:txBody>
      </p:sp>
      <p:sp>
        <p:nvSpPr>
          <p:cNvPr id="268294" name="Text Box 6"/>
          <p:cNvSpPr txBox="1"/>
          <p:nvPr/>
        </p:nvSpPr>
        <p:spPr>
          <a:xfrm>
            <a:off x="6875463" y="860425"/>
            <a:ext cx="792162"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solidFill>
                  <a:srgbClr val="FF0000"/>
                </a:solidFill>
              </a:rPr>
              <a:t>n+1</a:t>
            </a:r>
            <a:endParaRPr lang="en-US" altLang="zh-CN" sz="2400" dirty="0">
              <a:solidFill>
                <a:srgbClr val="FF0000"/>
              </a:solidFill>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8293"/>
                                        </p:tgtEl>
                                        <p:attrNameLst>
                                          <p:attrName>style.visibility</p:attrName>
                                        </p:attrNameLst>
                                      </p:cBhvr>
                                      <p:to>
                                        <p:strVal val="visible"/>
                                      </p:to>
                                    </p:set>
                                    <p:animEffect transition="in" filter="wipe(down)">
                                      <p:cBhvr>
                                        <p:cTn id="7" dur="500"/>
                                        <p:tgtEl>
                                          <p:spTgt spid="26829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68294"/>
                                        </p:tgtEl>
                                        <p:attrNameLst>
                                          <p:attrName>style.visibility</p:attrName>
                                        </p:attrNameLst>
                                      </p:cBhvr>
                                      <p:to>
                                        <p:strVal val="visible"/>
                                      </p:to>
                                    </p:set>
                                    <p:animEffect transition="in" filter="wipe(down)">
                                      <p:cBhvr>
                                        <p:cTn id="12" dur="500"/>
                                        <p:tgtEl>
                                          <p:spTgt spid="26829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68292"/>
                                        </p:tgtEl>
                                        <p:attrNameLst>
                                          <p:attrName>style.visibility</p:attrName>
                                        </p:attrNameLst>
                                      </p:cBhvr>
                                      <p:to>
                                        <p:strVal val="visible"/>
                                      </p:to>
                                    </p:set>
                                    <p:animEffect transition="in" filter="wipe(down)">
                                      <p:cBhvr>
                                        <p:cTn id="17" dur="2000"/>
                                        <p:tgtEl>
                                          <p:spTgt spid="268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2" grpId="0"/>
      <p:bldP spid="268293" grpId="0"/>
      <p:bldP spid="268294"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Rectangle 3"/>
          <p:cNvSpPr>
            <a:spLocks noGrp="1"/>
          </p:cNvSpPr>
          <p:nvPr>
            <p:ph idx="1"/>
          </p:nvPr>
        </p:nvSpPr>
        <p:spPr>
          <a:xfrm>
            <a:off x="179388" y="188913"/>
            <a:ext cx="7772400" cy="4114800"/>
          </a:xfrm>
          <a:ln/>
        </p:spPr>
        <p:txBody>
          <a:bodyPr vert="horz" wrap="square" lIns="91440" tIns="45720" rIns="91440" bIns="45720" anchor="t"/>
          <a:p>
            <a:pPr marL="990600" lvl="1" indent="-533400" eaLnBrk="1" hangingPunct="1">
              <a:lnSpc>
                <a:spcPct val="90000"/>
              </a:lnSpc>
            </a:pPr>
            <a:r>
              <a:rPr lang="zh-CN" altLang="en-US" dirty="0"/>
              <a:t>向二叉排序树插入一个新结点时，新结点一定成为二叉排序树的一个叶子结点。                               （      ）</a:t>
            </a:r>
            <a:endParaRPr lang="zh-CN" altLang="en-US" dirty="0"/>
          </a:p>
          <a:p>
            <a:pPr marL="990600" lvl="1" indent="-533400" eaLnBrk="1" hangingPunct="1">
              <a:lnSpc>
                <a:spcPct val="90000"/>
              </a:lnSpc>
            </a:pPr>
            <a:r>
              <a:rPr lang="zh-CN" altLang="en-US" dirty="0"/>
              <a:t>对无序表用折半查找比顺序查找快。    （    ）</a:t>
            </a:r>
            <a:r>
              <a:rPr lang="zh-CN" altLang="en-US" sz="2400" dirty="0"/>
              <a:t> </a:t>
            </a:r>
            <a:endParaRPr lang="zh-CN" altLang="en-US" sz="2400" dirty="0"/>
          </a:p>
          <a:p>
            <a:pPr marL="990600" lvl="1" indent="-533400" eaLnBrk="1" hangingPunct="1">
              <a:lnSpc>
                <a:spcPct val="90000"/>
              </a:lnSpc>
            </a:pPr>
            <a:r>
              <a:rPr lang="zh-CN" altLang="en-US" dirty="0"/>
              <a:t>“顺序查找法”是指在顺序表上进行查找的方法。                     （     ） </a:t>
            </a:r>
            <a:endParaRPr lang="zh-CN" altLang="en-US" dirty="0"/>
          </a:p>
          <a:p>
            <a:pPr marL="990600" lvl="1" indent="-533400" eaLnBrk="1" hangingPunct="1">
              <a:lnSpc>
                <a:spcPct val="90000"/>
              </a:lnSpc>
            </a:pPr>
            <a:r>
              <a:rPr lang="zh-CN" altLang="en-US" dirty="0"/>
              <a:t>向一棵平衡二叉树中插入一个结点后，一定会改变其平衡性。       （    ） </a:t>
            </a:r>
            <a:endParaRPr lang="zh-CN" altLang="en-US" dirty="0"/>
          </a:p>
        </p:txBody>
      </p:sp>
      <p:sp>
        <p:nvSpPr>
          <p:cNvPr id="269316" name="Text Box 4"/>
          <p:cNvSpPr txBox="1"/>
          <p:nvPr/>
        </p:nvSpPr>
        <p:spPr>
          <a:xfrm>
            <a:off x="1547813" y="1844675"/>
            <a:ext cx="427037"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dirty="0"/>
              <a:t> </a:t>
            </a:r>
            <a:r>
              <a:rPr lang="en-US" altLang="zh-CN" sz="2400" b="1" dirty="0">
                <a:sym typeface="Symbol" panose="05050102010706020507" pitchFamily="18" charset="2"/>
              </a:rPr>
              <a:t></a:t>
            </a:r>
            <a:endParaRPr lang="en-US" altLang="zh-CN" sz="2400" b="1" dirty="0">
              <a:sym typeface="Symbol" panose="05050102010706020507" pitchFamily="18" charset="2"/>
            </a:endParaRPr>
          </a:p>
        </p:txBody>
      </p:sp>
      <p:sp>
        <p:nvSpPr>
          <p:cNvPr id="269317" name="Text Box 5"/>
          <p:cNvSpPr txBox="1"/>
          <p:nvPr/>
        </p:nvSpPr>
        <p:spPr>
          <a:xfrm>
            <a:off x="4859338" y="2636838"/>
            <a:ext cx="427037"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dirty="0"/>
              <a:t> </a:t>
            </a:r>
            <a:r>
              <a:rPr lang="en-US" altLang="zh-CN" sz="2400" b="1" dirty="0">
                <a:sym typeface="Symbol" panose="05050102010706020507" pitchFamily="18" charset="2"/>
              </a:rPr>
              <a:t></a:t>
            </a:r>
            <a:endParaRPr lang="en-US" altLang="zh-CN" sz="2400" b="1" dirty="0">
              <a:sym typeface="Symbol" panose="05050102010706020507" pitchFamily="18" charset="2"/>
            </a:endParaRPr>
          </a:p>
        </p:txBody>
      </p:sp>
      <p:sp>
        <p:nvSpPr>
          <p:cNvPr id="269318" name="Text Box 6"/>
          <p:cNvSpPr txBox="1"/>
          <p:nvPr/>
        </p:nvSpPr>
        <p:spPr>
          <a:xfrm>
            <a:off x="5364163" y="3500438"/>
            <a:ext cx="427037"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dirty="0"/>
              <a:t> </a:t>
            </a:r>
            <a:r>
              <a:rPr lang="en-US" altLang="zh-CN" sz="2400" b="1" dirty="0">
                <a:sym typeface="Symbol" panose="05050102010706020507" pitchFamily="18" charset="2"/>
              </a:rPr>
              <a:t></a:t>
            </a:r>
            <a:endParaRPr lang="en-US" altLang="zh-CN" sz="2400" b="1" dirty="0">
              <a:sym typeface="Symbol" panose="05050102010706020507" pitchFamily="18" charset="2"/>
            </a:endParaRPr>
          </a:p>
        </p:txBody>
      </p:sp>
      <p:sp>
        <p:nvSpPr>
          <p:cNvPr id="269319" name="Text Box 7"/>
          <p:cNvSpPr txBox="1"/>
          <p:nvPr/>
        </p:nvSpPr>
        <p:spPr>
          <a:xfrm>
            <a:off x="1692275" y="1052513"/>
            <a:ext cx="431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a:t>
            </a:r>
            <a:endParaRPr lang="en-US" altLang="zh-CN" sz="2400"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9319"/>
                                        </p:tgtEl>
                                        <p:attrNameLst>
                                          <p:attrName>style.visibility</p:attrName>
                                        </p:attrNameLst>
                                      </p:cBhvr>
                                      <p:to>
                                        <p:strVal val="visible"/>
                                      </p:to>
                                    </p:set>
                                    <p:animEffect transition="in" filter="wipe(down)">
                                      <p:cBhvr>
                                        <p:cTn id="7" dur="500"/>
                                        <p:tgtEl>
                                          <p:spTgt spid="2693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69316"/>
                                        </p:tgtEl>
                                        <p:attrNameLst>
                                          <p:attrName>style.visibility</p:attrName>
                                        </p:attrNameLst>
                                      </p:cBhvr>
                                      <p:to>
                                        <p:strVal val="visible"/>
                                      </p:to>
                                    </p:set>
                                    <p:animEffect transition="in" filter="wipe(down)">
                                      <p:cBhvr>
                                        <p:cTn id="12" dur="500"/>
                                        <p:tgtEl>
                                          <p:spTgt spid="2693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69317"/>
                                        </p:tgtEl>
                                        <p:attrNameLst>
                                          <p:attrName>style.visibility</p:attrName>
                                        </p:attrNameLst>
                                      </p:cBhvr>
                                      <p:to>
                                        <p:strVal val="visible"/>
                                      </p:to>
                                    </p:set>
                                    <p:animEffect transition="in" filter="wipe(down)">
                                      <p:cBhvr>
                                        <p:cTn id="17" dur="500"/>
                                        <p:tgtEl>
                                          <p:spTgt spid="2693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69318"/>
                                        </p:tgtEl>
                                        <p:attrNameLst>
                                          <p:attrName>style.visibility</p:attrName>
                                        </p:attrNameLst>
                                      </p:cBhvr>
                                      <p:to>
                                        <p:strVal val="visible"/>
                                      </p:to>
                                    </p:set>
                                    <p:animEffect transition="in" filter="wipe(down)">
                                      <p:cBhvr>
                                        <p:cTn id="22" dur="500"/>
                                        <p:tgtEl>
                                          <p:spTgt spid="269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6" grpId="0"/>
      <p:bldP spid="269317" grpId="0"/>
      <p:bldP spid="269318" grpId="0"/>
      <p:bldP spid="269319"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6" name="Rectangle 3"/>
          <p:cNvSpPr>
            <a:spLocks noGrp="1"/>
          </p:cNvSpPr>
          <p:nvPr>
            <p:ph idx="1"/>
          </p:nvPr>
        </p:nvSpPr>
        <p:spPr>
          <a:xfrm>
            <a:off x="179388" y="1052513"/>
            <a:ext cx="8785225" cy="3357562"/>
          </a:xfrm>
          <a:ln/>
        </p:spPr>
        <p:txBody>
          <a:bodyPr vert="horz" wrap="square" lIns="91440" tIns="45720" rIns="91440" bIns="45720" anchor="t"/>
          <a:p>
            <a:pPr eaLnBrk="1" hangingPunct="1"/>
            <a:r>
              <a:rPr lang="zh-CN" altLang="en-US" dirty="0"/>
              <a:t>假定一个待哈希存储的线性表为</a:t>
            </a:r>
            <a:r>
              <a:rPr lang="en-US" altLang="zh-CN" dirty="0"/>
              <a:t>(32,75,29,63,48,94,25,36,18,70,49,80)</a:t>
            </a:r>
            <a:r>
              <a:rPr lang="zh-CN" altLang="en-US" dirty="0"/>
              <a:t>，哈希地址空间为</a:t>
            </a:r>
            <a:r>
              <a:rPr lang="en-US" altLang="zh-CN" dirty="0"/>
              <a:t>HT[0 .. 12]</a:t>
            </a:r>
            <a:r>
              <a:rPr lang="zh-CN" altLang="en-US" dirty="0"/>
              <a:t>，若采用除留余数法构造哈希函数和拉链法处理冲突，试画出最后得到的哈希表</a:t>
            </a:r>
            <a:r>
              <a:rPr lang="en-US" altLang="zh-CN" dirty="0"/>
              <a:t>,</a:t>
            </a:r>
            <a:r>
              <a:rPr lang="zh-CN" altLang="zh-CN" dirty="0"/>
              <a:t>并计算在等概率情况下查找成功时的平均查找长度</a:t>
            </a:r>
            <a:r>
              <a:rPr lang="zh-CN" altLang="en-US" dirty="0"/>
              <a:t>。</a:t>
            </a:r>
            <a:endParaRPr lang="zh-CN" altLang="en-US" dirty="0"/>
          </a:p>
        </p:txBody>
      </p:sp>
    </p:spTree>
  </p:cSld>
  <p:clrMapOvr>
    <a:masterClrMapping/>
  </p:clrMapOvr>
  <p:transition>
    <p:zoom/>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0" name="Rectangle 3"/>
          <p:cNvSpPr>
            <a:spLocks noGrp="1"/>
          </p:cNvSpPr>
          <p:nvPr>
            <p:ph type="body" sz="half" idx="1"/>
          </p:nvPr>
        </p:nvSpPr>
        <p:spPr>
          <a:xfrm>
            <a:off x="395288" y="549275"/>
            <a:ext cx="7989887" cy="1160463"/>
          </a:xfrm>
          <a:ln/>
        </p:spPr>
        <p:txBody>
          <a:bodyPr vert="horz" wrap="square" lIns="91440" tIns="45720" rIns="91440" bIns="45720" anchor="t"/>
          <a:p>
            <a:pPr eaLnBrk="1" hangingPunct="1"/>
            <a:r>
              <a:rPr lang="zh-CN" altLang="en-US" sz="2800" dirty="0"/>
              <a:t>参考答案：</a:t>
            </a:r>
            <a:endParaRPr lang="zh-CN" altLang="en-US" sz="2800" dirty="0"/>
          </a:p>
          <a:p>
            <a:pPr eaLnBrk="1" hangingPunct="1"/>
            <a:r>
              <a:rPr lang="zh-CN" altLang="en-US" sz="2800" dirty="0"/>
              <a:t> 哈希函数</a:t>
            </a:r>
            <a:r>
              <a:rPr lang="en-US" altLang="zh-CN" sz="2800" dirty="0"/>
              <a:t>: H(key) = key </a:t>
            </a:r>
            <a:r>
              <a:rPr lang="en-US" altLang="zh-CN" sz="2800" b="1" dirty="0"/>
              <a:t>MOD</a:t>
            </a:r>
            <a:r>
              <a:rPr lang="en-US" altLang="zh-CN" sz="2800" dirty="0"/>
              <a:t> 13 ( </a:t>
            </a:r>
            <a:r>
              <a:rPr lang="zh-CN" altLang="en-US" sz="2800" dirty="0"/>
              <a:t>表长</a:t>
            </a:r>
            <a:r>
              <a:rPr lang="en-US" altLang="zh-CN" sz="2800" dirty="0"/>
              <a:t>=13 )</a:t>
            </a:r>
            <a:endParaRPr lang="en-US" altLang="zh-CN" sz="2800" b="1" dirty="0"/>
          </a:p>
          <a:p>
            <a:pPr eaLnBrk="1" hangingPunct="1"/>
            <a:endParaRPr lang="en-US" altLang="zh-CN" sz="2800" dirty="0"/>
          </a:p>
        </p:txBody>
      </p:sp>
      <p:graphicFrame>
        <p:nvGraphicFramePr>
          <p:cNvPr id="275618" name="Group 162"/>
          <p:cNvGraphicFramePr>
            <a:graphicFrameLocks noGrp="1"/>
          </p:cNvGraphicFramePr>
          <p:nvPr>
            <p:ph sz="half" idx="1"/>
          </p:nvPr>
        </p:nvGraphicFramePr>
        <p:xfrm>
          <a:off x="323850" y="2349500"/>
          <a:ext cx="8316913" cy="1368425"/>
        </p:xfrm>
        <a:graphic>
          <a:graphicData uri="http://schemas.openxmlformats.org/drawingml/2006/table">
            <a:tbl>
              <a:tblPr/>
              <a:tblGrid>
                <a:gridCol w="1004888"/>
                <a:gridCol w="546100"/>
                <a:gridCol w="531812"/>
                <a:gridCol w="561975"/>
                <a:gridCol w="590550"/>
                <a:gridCol w="517525"/>
                <a:gridCol w="590550"/>
                <a:gridCol w="590550"/>
                <a:gridCol w="590550"/>
                <a:gridCol w="665163"/>
                <a:gridCol w="590550"/>
                <a:gridCol w="842962"/>
                <a:gridCol w="693738"/>
              </a:tblGrid>
              <a:tr h="61912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Key</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32</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75</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29</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63</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48</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94</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25</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36</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18</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70</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49</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80</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4930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H(key)</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6</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10</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3</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11</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9</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3</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12</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5</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5</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10</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2</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zoom/>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Rectangle 716"/>
          <p:cNvSpPr/>
          <p:nvPr/>
        </p:nvSpPr>
        <p:spPr>
          <a:xfrm>
            <a:off x="3111500" y="65088"/>
            <a:ext cx="228600" cy="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31075" name="Rectangle 726"/>
          <p:cNvSpPr/>
          <p:nvPr/>
        </p:nvSpPr>
        <p:spPr>
          <a:xfrm>
            <a:off x="3111500" y="65088"/>
            <a:ext cx="228600" cy="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31076" name="Rectangle 733"/>
          <p:cNvSpPr/>
          <p:nvPr/>
        </p:nvSpPr>
        <p:spPr>
          <a:xfrm>
            <a:off x="3111500" y="65088"/>
            <a:ext cx="228600" cy="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31077" name="Rectangle 737"/>
          <p:cNvSpPr/>
          <p:nvPr/>
        </p:nvSpPr>
        <p:spPr>
          <a:xfrm>
            <a:off x="3111500" y="65088"/>
            <a:ext cx="28575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31078" name="Rectangle 746"/>
          <p:cNvSpPr/>
          <p:nvPr/>
        </p:nvSpPr>
        <p:spPr>
          <a:xfrm>
            <a:off x="3111500" y="65088"/>
            <a:ext cx="228600" cy="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31079" name="Rectangle 750"/>
          <p:cNvSpPr/>
          <p:nvPr/>
        </p:nvSpPr>
        <p:spPr>
          <a:xfrm>
            <a:off x="3111500" y="65088"/>
            <a:ext cx="28575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31080" name="Rectangle 757"/>
          <p:cNvSpPr/>
          <p:nvPr/>
        </p:nvSpPr>
        <p:spPr>
          <a:xfrm>
            <a:off x="3111500" y="65088"/>
            <a:ext cx="228600" cy="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31081" name="Rectangle 770"/>
          <p:cNvSpPr/>
          <p:nvPr/>
        </p:nvSpPr>
        <p:spPr>
          <a:xfrm>
            <a:off x="3111500" y="65088"/>
            <a:ext cx="228600" cy="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31082" name="Rectangle 777"/>
          <p:cNvSpPr/>
          <p:nvPr/>
        </p:nvSpPr>
        <p:spPr>
          <a:xfrm>
            <a:off x="3111500" y="65088"/>
            <a:ext cx="228600" cy="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31083" name="Rectangle 781"/>
          <p:cNvSpPr/>
          <p:nvPr/>
        </p:nvSpPr>
        <p:spPr>
          <a:xfrm>
            <a:off x="3111500" y="65088"/>
            <a:ext cx="28575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31084" name="Rectangle 788"/>
          <p:cNvSpPr/>
          <p:nvPr/>
        </p:nvSpPr>
        <p:spPr>
          <a:xfrm>
            <a:off x="3111500" y="65088"/>
            <a:ext cx="228600" cy="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31085" name="Rectangle 795"/>
          <p:cNvSpPr/>
          <p:nvPr/>
        </p:nvSpPr>
        <p:spPr>
          <a:xfrm>
            <a:off x="3111500" y="65088"/>
            <a:ext cx="228600" cy="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graphicFrame>
        <p:nvGraphicFramePr>
          <p:cNvPr id="287104" name="Group 1408"/>
          <p:cNvGraphicFramePr>
            <a:graphicFrameLocks noGrp="1"/>
          </p:cNvGraphicFramePr>
          <p:nvPr>
            <p:ph idx="1"/>
          </p:nvPr>
        </p:nvGraphicFramePr>
        <p:xfrm>
          <a:off x="685800" y="609600"/>
          <a:ext cx="7772400" cy="5486400"/>
        </p:xfrm>
        <a:graphic>
          <a:graphicData uri="http://schemas.openxmlformats.org/drawingml/2006/table">
            <a:tbl>
              <a:tblPr/>
              <a:tblGrid>
                <a:gridCol w="576263"/>
                <a:gridCol w="579437"/>
                <a:gridCol w="1149350"/>
                <a:gridCol w="436563"/>
                <a:gridCol w="217487"/>
                <a:gridCol w="268288"/>
                <a:gridCol w="461962"/>
                <a:gridCol w="458788"/>
                <a:gridCol w="461962"/>
                <a:gridCol w="460375"/>
                <a:gridCol w="460375"/>
                <a:gridCol w="460375"/>
                <a:gridCol w="460375"/>
                <a:gridCol w="460375"/>
                <a:gridCol w="860425"/>
              </a:tblGrid>
              <a:tr h="422275">
                <a:tc>
                  <a:txBody>
                    <a:bodyPr/>
                    <a:lstStyle>
                      <a:lvl1pPr eaLnBrk="0" hangingPunct="0">
                        <a:spcBef>
                          <a:spcPct val="20000"/>
                        </a:spcBef>
                        <a:tabLst>
                          <a:tab pos="-114300" algn="l"/>
                        </a:tabLst>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tabLst>
                          <a:tab pos="-1143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tabLst>
                          <a:tab pos="-1143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tabLst>
                          <a:tab pos="-114300" algn="l"/>
                        </a:tabLst>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tabLst>
                          <a:tab pos="-114300" algn="l"/>
                        </a:tabLst>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tabLst>
                          <a:tab pos="-114300" algn="l"/>
                        </a:tabLs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tabLst>
                          <a:tab pos="-114300" algn="l"/>
                        </a:tabLs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tabLst>
                          <a:tab pos="-114300" algn="l"/>
                        </a:tabLs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tabLst>
                          <a:tab pos="-114300" algn="l"/>
                        </a:tabLs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114300" algn="l"/>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hMerge="1">
                  <a:tcPr/>
                </a:tc>
                <a:tc hMerge="1">
                  <a:tcPr/>
                </a:tc>
                <a:tc gridSpan="2">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36</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gridSpan="2">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gridSpan="6">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hMerge="1">
                  <a:tcPr/>
                </a:tc>
                <a:tc hMerge="1">
                  <a:tcPr/>
                </a:tc>
                <a:tc hMerge="1">
                  <a:tcPr/>
                </a:tc>
                <a:tc hMerge="1">
                  <a:tcPr/>
                </a:tc>
                <a:tc hMerge="1">
                  <a:tcPr/>
                </a:tc>
              </a:tr>
              <a:tr h="420688">
                <a:tc>
                  <a:txBody>
                    <a:bodyPr/>
                    <a:lstStyle>
                      <a:lvl1pPr eaLnBrk="0" hangingPunct="0">
                        <a:spcBef>
                          <a:spcPct val="20000"/>
                        </a:spcBef>
                        <a:tabLst>
                          <a:tab pos="-114300" algn="l"/>
                        </a:tabLst>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tabLst>
                          <a:tab pos="-1143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tabLst>
                          <a:tab pos="-1143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tabLst>
                          <a:tab pos="-114300" algn="l"/>
                        </a:tabLst>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tabLst>
                          <a:tab pos="-114300" algn="l"/>
                        </a:tabLst>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tabLst>
                          <a:tab pos="-114300" algn="l"/>
                        </a:tabLs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tabLst>
                          <a:tab pos="-114300" algn="l"/>
                        </a:tabLs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tabLst>
                          <a:tab pos="-114300" algn="l"/>
                        </a:tabLs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tabLst>
                          <a:tab pos="-114300" algn="l"/>
                        </a:tabLs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114300" algn="l"/>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13">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hMerge="1">
                  <a:tcPr/>
                </a:tc>
                <a:tc hMerge="1">
                  <a:tcPr/>
                </a:tc>
                <a:tc hMerge="1">
                  <a:tcPr/>
                </a:tc>
                <a:tc hMerge="1">
                  <a:tcPr/>
                </a:tc>
                <a:tc hMerge="1">
                  <a:tcPr/>
                </a:tc>
                <a:tc hMerge="1">
                  <a:tcPr/>
                </a:tc>
                <a:tc hMerge="1">
                  <a:tcPr/>
                </a:tc>
                <a:tc hMerge="1">
                  <a:tcPr/>
                </a:tc>
                <a:tc hMerge="1">
                  <a:tcPr/>
                </a:tc>
                <a:tc hMerge="1">
                  <a:tcPr/>
                </a:tc>
                <a:tc hMerge="1">
                  <a:tcPr/>
                </a:tc>
                <a:tc hMerge="1">
                  <a:tcPr/>
                </a:tc>
              </a:tr>
              <a:tr h="422275">
                <a:tc>
                  <a:txBody>
                    <a:bodyPr/>
                    <a:lstStyle>
                      <a:lvl1pPr eaLnBrk="0" hangingPunct="0">
                        <a:spcBef>
                          <a:spcPct val="20000"/>
                        </a:spcBef>
                        <a:tabLst>
                          <a:tab pos="-114300" algn="l"/>
                        </a:tabLst>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tabLst>
                          <a:tab pos="-1143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tabLst>
                          <a:tab pos="-1143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tabLst>
                          <a:tab pos="-114300" algn="l"/>
                        </a:tabLst>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tabLst>
                          <a:tab pos="-114300" algn="l"/>
                        </a:tabLst>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tabLst>
                          <a:tab pos="-114300" algn="l"/>
                        </a:tabLs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tabLst>
                          <a:tab pos="-114300" algn="l"/>
                        </a:tabLs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tabLst>
                          <a:tab pos="-114300" algn="l"/>
                        </a:tabLs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tabLst>
                          <a:tab pos="-114300" algn="l"/>
                        </a:tabLs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114300" algn="l"/>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hMerge="1">
                  <a:tcPr/>
                </a:tc>
                <a:tc gridSpan="3">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80</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c gridSpan="2">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gridSpan="6">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hMerge="1">
                  <a:tcPr/>
                </a:tc>
                <a:tc hMerge="1">
                  <a:tcPr/>
                </a:tc>
                <a:tc hMerge="1">
                  <a:tcPr/>
                </a:tc>
                <a:tc hMerge="1">
                  <a:tcPr/>
                </a:tc>
                <a:tc hMerge="1">
                  <a:tcPr/>
                </a:tc>
              </a:tr>
              <a:tr h="423863">
                <a:tc>
                  <a:txBody>
                    <a:bodyPr/>
                    <a:lstStyle>
                      <a:lvl1pPr eaLnBrk="0" hangingPunct="0">
                        <a:spcBef>
                          <a:spcPct val="20000"/>
                        </a:spcBef>
                        <a:tabLst>
                          <a:tab pos="-114300" algn="l"/>
                        </a:tabLst>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tabLst>
                          <a:tab pos="-1143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tabLst>
                          <a:tab pos="-1143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tabLst>
                          <a:tab pos="-114300" algn="l"/>
                        </a:tabLst>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tabLst>
                          <a:tab pos="-114300" algn="l"/>
                        </a:tabLst>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tabLst>
                          <a:tab pos="-114300" algn="l"/>
                        </a:tabLs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tabLst>
                          <a:tab pos="-114300" algn="l"/>
                        </a:tabLs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tabLst>
                          <a:tab pos="-114300" algn="l"/>
                        </a:tabLs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tabLst>
                          <a:tab pos="-114300" algn="l"/>
                        </a:tabLs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114300" algn="l"/>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hMerge="1">
                  <a:tcPr/>
                </a:tc>
                <a:tc gridSpan="3">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29</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c gridSpan="2">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gridSpan="2">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hMerge="1">
                  <a:tcPr/>
                </a:tc>
                <a:tc gridSpan="2">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94</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gridSpan="2">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r>
              <a:tr h="420688">
                <a:tc>
                  <a:txBody>
                    <a:bodyPr/>
                    <a:lstStyle>
                      <a:lvl1pPr eaLnBrk="0" hangingPunct="0">
                        <a:spcBef>
                          <a:spcPct val="20000"/>
                        </a:spcBef>
                        <a:tabLst>
                          <a:tab pos="-114300" algn="l"/>
                        </a:tabLst>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tabLst>
                          <a:tab pos="-1143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tabLst>
                          <a:tab pos="-1143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tabLst>
                          <a:tab pos="-114300" algn="l"/>
                        </a:tabLst>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tabLst>
                          <a:tab pos="-114300" algn="l"/>
                        </a:tabLst>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tabLst>
                          <a:tab pos="-114300" algn="l"/>
                        </a:tabLs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tabLst>
                          <a:tab pos="-114300" algn="l"/>
                        </a:tabLs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tabLst>
                          <a:tab pos="-114300" algn="l"/>
                        </a:tabLs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tabLst>
                          <a:tab pos="-114300" algn="l"/>
                        </a:tabLs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114300" algn="l"/>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13">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c hMerge="1">
                  <a:tcPr/>
                </a:tc>
                <a:tc hMerge="1">
                  <a:tcPr/>
                </a:tc>
                <a:tc hMerge="1">
                  <a:tcPr/>
                </a:tc>
                <a:tc hMerge="1">
                  <a:tcPr/>
                </a:tc>
                <a:tc hMerge="1">
                  <a:tcPr/>
                </a:tc>
                <a:tc hMerge="1">
                  <a:tcPr/>
                </a:tc>
                <a:tc hMerge="1">
                  <a:tcPr/>
                </a:tc>
                <a:tc hMerge="1">
                  <a:tcPr/>
                </a:tc>
                <a:tc hMerge="1">
                  <a:tcPr/>
                </a:tc>
                <a:tc hMerge="1">
                  <a:tcPr/>
                </a:tc>
              </a:tr>
              <a:tr h="422275">
                <a:tc>
                  <a:txBody>
                    <a:bodyPr/>
                    <a:lstStyle>
                      <a:lvl1pPr eaLnBrk="0" hangingPunct="0">
                        <a:spcBef>
                          <a:spcPct val="20000"/>
                        </a:spcBef>
                        <a:tabLst>
                          <a:tab pos="-114300" algn="l"/>
                        </a:tabLst>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tabLst>
                          <a:tab pos="-1143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tabLst>
                          <a:tab pos="-1143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tabLst>
                          <a:tab pos="-114300" algn="l"/>
                        </a:tabLst>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tabLst>
                          <a:tab pos="-114300" algn="l"/>
                        </a:tabLst>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tabLst>
                          <a:tab pos="-114300" algn="l"/>
                        </a:tabLs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tabLst>
                          <a:tab pos="-114300" algn="l"/>
                        </a:tabLs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tabLst>
                          <a:tab pos="-114300" algn="l"/>
                        </a:tabLs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tabLst>
                          <a:tab pos="-114300" algn="l"/>
                        </a:tabLs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114300" algn="l"/>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18</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c gridSpan="2">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gridSpan="2">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gridSpan="2">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70</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gridSpan="2">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22275">
                <a:tc>
                  <a:txBody>
                    <a:bodyPr/>
                    <a:lstStyle>
                      <a:lvl1pPr eaLnBrk="0" hangingPunct="0">
                        <a:spcBef>
                          <a:spcPct val="20000"/>
                        </a:spcBef>
                        <a:tabLst>
                          <a:tab pos="-114300" algn="l"/>
                        </a:tabLst>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tabLst>
                          <a:tab pos="-1143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tabLst>
                          <a:tab pos="-1143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tabLst>
                          <a:tab pos="-114300" algn="l"/>
                        </a:tabLst>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tabLst>
                          <a:tab pos="-114300" algn="l"/>
                        </a:tabLst>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tabLst>
                          <a:tab pos="-114300" algn="l"/>
                        </a:tabLs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tabLst>
                          <a:tab pos="-114300" algn="l"/>
                        </a:tabLs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tabLst>
                          <a:tab pos="-114300" algn="l"/>
                        </a:tabLs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tabLst>
                          <a:tab pos="-114300" algn="l"/>
                        </a:tabLs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114300" algn="l"/>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32</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c gridSpan="2">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gridSpan="7">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hMerge="1">
                  <a:tcPr/>
                </a:tc>
                <a:tc hMerge="1">
                  <a:tcPr/>
                </a:tc>
                <a:tc hMerge="1">
                  <a:tcPr/>
                </a:tc>
                <a:tc hMerge="1">
                  <a:tcPr/>
                </a:tc>
                <a:tc hMerge="1">
                  <a:tcPr/>
                </a:tc>
                <a:tc hMerge="1">
                  <a:tcPr/>
                </a:tc>
              </a:tr>
              <a:tr h="422275">
                <a:tc>
                  <a:txBody>
                    <a:bodyPr/>
                    <a:lstStyle>
                      <a:lvl1pPr eaLnBrk="0" hangingPunct="0">
                        <a:spcBef>
                          <a:spcPct val="20000"/>
                        </a:spcBef>
                        <a:tabLst>
                          <a:tab pos="-114300" algn="l"/>
                        </a:tabLst>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tabLst>
                          <a:tab pos="-1143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tabLst>
                          <a:tab pos="-1143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tabLst>
                          <a:tab pos="-114300" algn="l"/>
                        </a:tabLst>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tabLst>
                          <a:tab pos="-114300" algn="l"/>
                        </a:tabLst>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tabLst>
                          <a:tab pos="-114300" algn="l"/>
                        </a:tabLs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tabLst>
                          <a:tab pos="-114300" algn="l"/>
                        </a:tabLs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tabLst>
                          <a:tab pos="-114300" algn="l"/>
                        </a:tabLs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tabLst>
                          <a:tab pos="-114300" algn="l"/>
                        </a:tabLs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114300" algn="l"/>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13">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hMerge="1">
                  <a:tcPr/>
                </a:tc>
                <a:tc hMerge="1">
                  <a:tcPr/>
                </a:tc>
                <a:tc hMerge="1">
                  <a:tcPr/>
                </a:tc>
                <a:tc hMerge="1">
                  <a:tcPr/>
                </a:tc>
                <a:tc hMerge="1">
                  <a:tcPr/>
                </a:tc>
                <a:tc hMerge="1">
                  <a:tcPr/>
                </a:tc>
                <a:tc hMerge="1">
                  <a:tcPr/>
                </a:tc>
                <a:tc hMerge="1">
                  <a:tcPr/>
                </a:tc>
                <a:tc hMerge="1">
                  <a:tcPr/>
                </a:tc>
                <a:tc hMerge="1">
                  <a:tcPr/>
                </a:tc>
                <a:tc hMerge="1">
                  <a:tcPr/>
                </a:tc>
                <a:tc hMerge="1">
                  <a:tcPr/>
                </a:tc>
              </a:tr>
              <a:tr h="420688">
                <a:tc>
                  <a:txBody>
                    <a:bodyPr/>
                    <a:lstStyle>
                      <a:lvl1pPr eaLnBrk="0" hangingPunct="0">
                        <a:spcBef>
                          <a:spcPct val="20000"/>
                        </a:spcBef>
                        <a:tabLst>
                          <a:tab pos="-114300" algn="l"/>
                        </a:tabLst>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tabLst>
                          <a:tab pos="-1143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tabLst>
                          <a:tab pos="-1143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tabLst>
                          <a:tab pos="-114300" algn="l"/>
                        </a:tabLst>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tabLst>
                          <a:tab pos="-114300" algn="l"/>
                        </a:tabLst>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tabLst>
                          <a:tab pos="-114300" algn="l"/>
                        </a:tabLs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tabLst>
                          <a:tab pos="-114300" algn="l"/>
                        </a:tabLs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tabLst>
                          <a:tab pos="-114300" algn="l"/>
                        </a:tabLs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tabLst>
                          <a:tab pos="-114300" algn="l"/>
                        </a:tabLs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114300" algn="l"/>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13">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c hMerge="1">
                  <a:tcPr/>
                </a:tc>
                <a:tc hMerge="1">
                  <a:tcPr/>
                </a:tc>
                <a:tc hMerge="1">
                  <a:tcPr/>
                </a:tc>
                <a:tc hMerge="1">
                  <a:tcPr/>
                </a:tc>
                <a:tc hMerge="1">
                  <a:tcPr/>
                </a:tc>
                <a:tc hMerge="1">
                  <a:tcPr/>
                </a:tc>
                <a:tc hMerge="1">
                  <a:tcPr/>
                </a:tc>
                <a:tc hMerge="1">
                  <a:tcPr/>
                </a:tc>
                <a:tc hMerge="1">
                  <a:tcPr/>
                </a:tc>
                <a:tc hMerge="1">
                  <a:tcPr/>
                </a:tc>
              </a:tr>
              <a:tr h="423863">
                <a:tc>
                  <a:txBody>
                    <a:bodyPr/>
                    <a:lstStyle>
                      <a:lvl1pPr eaLnBrk="0" hangingPunct="0">
                        <a:spcBef>
                          <a:spcPct val="20000"/>
                        </a:spcBef>
                        <a:tabLst>
                          <a:tab pos="-114300" algn="l"/>
                        </a:tabLst>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tabLst>
                          <a:tab pos="-1143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tabLst>
                          <a:tab pos="-1143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tabLst>
                          <a:tab pos="-114300" algn="l"/>
                        </a:tabLst>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tabLst>
                          <a:tab pos="-114300" algn="l"/>
                        </a:tabLst>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tabLst>
                          <a:tab pos="-114300" algn="l"/>
                        </a:tabLs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tabLst>
                          <a:tab pos="-114300" algn="l"/>
                        </a:tabLs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tabLst>
                          <a:tab pos="-114300" algn="l"/>
                        </a:tabLs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tabLst>
                          <a:tab pos="-114300" algn="l"/>
                        </a:tabLs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114300" algn="l"/>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48</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c gridSpan="2">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gridSpan="7">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c hMerge="1">
                  <a:tcPr/>
                </a:tc>
                <a:tc hMerge="1">
                  <a:tcPr/>
                </a:tc>
                <a:tc hMerge="1">
                  <a:tcPr/>
                </a:tc>
                <a:tc hMerge="1">
                  <a:tcPr/>
                </a:tc>
              </a:tr>
              <a:tr h="422275">
                <a:tc>
                  <a:txBody>
                    <a:bodyPr/>
                    <a:lstStyle>
                      <a:lvl1pPr eaLnBrk="0" hangingPunct="0">
                        <a:spcBef>
                          <a:spcPct val="20000"/>
                        </a:spcBef>
                        <a:tabLst>
                          <a:tab pos="-114300" algn="l"/>
                        </a:tabLst>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tabLst>
                          <a:tab pos="-1143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tabLst>
                          <a:tab pos="-1143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tabLst>
                          <a:tab pos="-114300" algn="l"/>
                        </a:tabLst>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tabLst>
                          <a:tab pos="-114300" algn="l"/>
                        </a:tabLst>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tabLst>
                          <a:tab pos="-114300" algn="l"/>
                        </a:tabLs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tabLst>
                          <a:tab pos="-114300" algn="l"/>
                        </a:tabLs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tabLst>
                          <a:tab pos="-114300" algn="l"/>
                        </a:tabLs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tabLst>
                          <a:tab pos="-114300" algn="l"/>
                        </a:tabLs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114300" algn="l"/>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75</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c gridSpan="2">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gridSpan="2">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gridSpan="2">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49</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gridSpan="2">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20688">
                <a:tc>
                  <a:txBody>
                    <a:bodyPr/>
                    <a:lstStyle>
                      <a:lvl1pPr eaLnBrk="0" hangingPunct="0">
                        <a:spcBef>
                          <a:spcPct val="20000"/>
                        </a:spcBef>
                        <a:tabLst>
                          <a:tab pos="-114300" algn="l"/>
                        </a:tabLst>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tabLst>
                          <a:tab pos="-1143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tabLst>
                          <a:tab pos="-1143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tabLst>
                          <a:tab pos="-114300" algn="l"/>
                        </a:tabLst>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tabLst>
                          <a:tab pos="-114300" algn="l"/>
                        </a:tabLst>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tabLst>
                          <a:tab pos="-114300" algn="l"/>
                        </a:tabLs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tabLst>
                          <a:tab pos="-114300" algn="l"/>
                        </a:tabLs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tabLst>
                          <a:tab pos="-114300" algn="l"/>
                        </a:tabLs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tabLst>
                          <a:tab pos="-114300" algn="l"/>
                        </a:tabLs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114300" algn="l"/>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63</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c gridSpan="2">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gridSpan="7">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hMerge="1">
                  <a:tcPr/>
                </a:tc>
                <a:tc hMerge="1">
                  <a:tcPr/>
                </a:tc>
                <a:tc hMerge="1">
                  <a:tcPr/>
                </a:tc>
                <a:tc hMerge="1">
                  <a:tcPr/>
                </a:tc>
                <a:tc hMerge="1">
                  <a:tcPr/>
                </a:tc>
                <a:tc hMerge="1">
                  <a:tcPr/>
                </a:tc>
              </a:tr>
              <a:tr h="422275">
                <a:tc>
                  <a:txBody>
                    <a:bodyPr/>
                    <a:lstStyle>
                      <a:lvl1pPr eaLnBrk="0" hangingPunct="0">
                        <a:spcBef>
                          <a:spcPct val="20000"/>
                        </a:spcBef>
                        <a:tabLst>
                          <a:tab pos="-114300" algn="l"/>
                        </a:tabLst>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tabLst>
                          <a:tab pos="-1143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tabLst>
                          <a:tab pos="-1143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tabLst>
                          <a:tab pos="-114300" algn="l"/>
                        </a:tabLst>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tabLst>
                          <a:tab pos="-114300" algn="l"/>
                        </a:tabLst>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tabLst>
                          <a:tab pos="-114300" algn="l"/>
                        </a:tabLs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tabLst>
                          <a:tab pos="-114300" algn="l"/>
                        </a:tabLs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tabLst>
                          <a:tab pos="-114300" algn="l"/>
                        </a:tabLs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tabLst>
                          <a:tab pos="-114300" algn="l"/>
                        </a:tabLs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114300" algn="l"/>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25</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c gridSpan="2">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gridSpan="7">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hMerge="1">
                  <a:tcPr/>
                </a:tc>
                <a:tc hMerge="1">
                  <a:tcPr/>
                </a:tc>
                <a:tc hMerge="1">
                  <a:tcPr/>
                </a:tc>
                <a:tc hMerge="1">
                  <a:tcPr/>
                </a:tc>
                <a:tc hMerge="1">
                  <a:tcPr/>
                </a:tc>
                <a:tc hMerge="1">
                  <a:tcPr/>
                </a:tc>
              </a:tr>
            </a:tbl>
          </a:graphicData>
        </a:graphic>
      </p:graphicFrame>
      <p:sp>
        <p:nvSpPr>
          <p:cNvPr id="131227" name="Line 1550"/>
          <p:cNvSpPr/>
          <p:nvPr/>
        </p:nvSpPr>
        <p:spPr>
          <a:xfrm>
            <a:off x="1692275" y="765175"/>
            <a:ext cx="1800225" cy="0"/>
          </a:xfrm>
          <a:prstGeom prst="line">
            <a:avLst/>
          </a:prstGeom>
          <a:ln w="9525" cap="flat" cmpd="sng">
            <a:solidFill>
              <a:schemeClr val="tx1"/>
            </a:solidFill>
            <a:prstDash val="solid"/>
            <a:headEnd type="none" w="med" len="med"/>
            <a:tailEnd type="triangle" w="med" len="med"/>
          </a:ln>
        </p:spPr>
      </p:sp>
      <p:sp>
        <p:nvSpPr>
          <p:cNvPr id="131228" name="Line 1551"/>
          <p:cNvSpPr/>
          <p:nvPr/>
        </p:nvSpPr>
        <p:spPr>
          <a:xfrm>
            <a:off x="1547813" y="1628775"/>
            <a:ext cx="1871662" cy="0"/>
          </a:xfrm>
          <a:prstGeom prst="line">
            <a:avLst/>
          </a:prstGeom>
          <a:ln w="9525" cap="flat" cmpd="sng">
            <a:solidFill>
              <a:schemeClr val="tx1"/>
            </a:solidFill>
            <a:prstDash val="solid"/>
            <a:headEnd type="none" w="med" len="med"/>
            <a:tailEnd type="triangle" w="med" len="med"/>
          </a:ln>
        </p:spPr>
      </p:sp>
      <p:sp>
        <p:nvSpPr>
          <p:cNvPr id="131229" name="Line 1552"/>
          <p:cNvSpPr/>
          <p:nvPr/>
        </p:nvSpPr>
        <p:spPr>
          <a:xfrm>
            <a:off x="1619250" y="2060575"/>
            <a:ext cx="1657350" cy="0"/>
          </a:xfrm>
          <a:prstGeom prst="line">
            <a:avLst/>
          </a:prstGeom>
          <a:ln w="9525" cap="flat" cmpd="sng">
            <a:solidFill>
              <a:schemeClr val="tx1"/>
            </a:solidFill>
            <a:prstDash val="solid"/>
            <a:headEnd type="none" w="med" len="med"/>
            <a:tailEnd type="triangle" w="med" len="med"/>
          </a:ln>
        </p:spPr>
      </p:sp>
      <p:sp>
        <p:nvSpPr>
          <p:cNvPr id="131230" name="Line 1553"/>
          <p:cNvSpPr/>
          <p:nvPr/>
        </p:nvSpPr>
        <p:spPr>
          <a:xfrm>
            <a:off x="5003800" y="2133600"/>
            <a:ext cx="1081088" cy="0"/>
          </a:xfrm>
          <a:prstGeom prst="line">
            <a:avLst/>
          </a:prstGeom>
          <a:ln w="9525" cap="flat" cmpd="sng">
            <a:solidFill>
              <a:schemeClr val="tx1"/>
            </a:solidFill>
            <a:prstDash val="solid"/>
            <a:headEnd type="none" w="med" len="med"/>
            <a:tailEnd type="triangle" w="med" len="med"/>
          </a:ln>
        </p:spPr>
      </p:sp>
      <p:sp>
        <p:nvSpPr>
          <p:cNvPr id="131231" name="Line 1554"/>
          <p:cNvSpPr/>
          <p:nvPr/>
        </p:nvSpPr>
        <p:spPr>
          <a:xfrm>
            <a:off x="1619250" y="2924175"/>
            <a:ext cx="1008063" cy="0"/>
          </a:xfrm>
          <a:prstGeom prst="line">
            <a:avLst/>
          </a:prstGeom>
          <a:ln w="9525" cap="flat" cmpd="sng">
            <a:solidFill>
              <a:schemeClr val="tx1"/>
            </a:solidFill>
            <a:prstDash val="solid"/>
            <a:headEnd type="none" w="med" len="med"/>
            <a:tailEnd type="triangle" w="med" len="med"/>
          </a:ln>
        </p:spPr>
      </p:sp>
      <p:sp>
        <p:nvSpPr>
          <p:cNvPr id="131232" name="Line 1555"/>
          <p:cNvSpPr/>
          <p:nvPr/>
        </p:nvSpPr>
        <p:spPr>
          <a:xfrm>
            <a:off x="4500563" y="2997200"/>
            <a:ext cx="935037" cy="0"/>
          </a:xfrm>
          <a:prstGeom prst="line">
            <a:avLst/>
          </a:prstGeom>
          <a:ln w="9525" cap="flat" cmpd="sng">
            <a:solidFill>
              <a:schemeClr val="tx1"/>
            </a:solidFill>
            <a:prstDash val="solid"/>
            <a:headEnd type="none" w="med" len="med"/>
            <a:tailEnd type="triangle" w="med" len="med"/>
          </a:ln>
        </p:spPr>
      </p:sp>
      <p:sp>
        <p:nvSpPr>
          <p:cNvPr id="131233" name="Line 1556"/>
          <p:cNvSpPr/>
          <p:nvPr/>
        </p:nvSpPr>
        <p:spPr>
          <a:xfrm>
            <a:off x="1547813" y="3429000"/>
            <a:ext cx="1008062" cy="0"/>
          </a:xfrm>
          <a:prstGeom prst="line">
            <a:avLst/>
          </a:prstGeom>
          <a:ln w="9525" cap="flat" cmpd="sng">
            <a:solidFill>
              <a:schemeClr val="tx1"/>
            </a:solidFill>
            <a:prstDash val="solid"/>
            <a:headEnd type="none" w="med" len="med"/>
            <a:tailEnd type="triangle" w="med" len="med"/>
          </a:ln>
        </p:spPr>
      </p:sp>
      <p:sp>
        <p:nvSpPr>
          <p:cNvPr id="131234" name="Line 1557"/>
          <p:cNvSpPr/>
          <p:nvPr/>
        </p:nvSpPr>
        <p:spPr>
          <a:xfrm>
            <a:off x="1619250" y="4652963"/>
            <a:ext cx="1008063" cy="0"/>
          </a:xfrm>
          <a:prstGeom prst="line">
            <a:avLst/>
          </a:prstGeom>
          <a:ln w="9525" cap="flat" cmpd="sng">
            <a:solidFill>
              <a:schemeClr val="tx1"/>
            </a:solidFill>
            <a:prstDash val="solid"/>
            <a:headEnd type="none" w="med" len="med"/>
            <a:tailEnd type="triangle" w="med" len="med"/>
          </a:ln>
        </p:spPr>
      </p:sp>
      <p:sp>
        <p:nvSpPr>
          <p:cNvPr id="131235" name="Line 1558"/>
          <p:cNvSpPr/>
          <p:nvPr/>
        </p:nvSpPr>
        <p:spPr>
          <a:xfrm>
            <a:off x="1619250" y="5084763"/>
            <a:ext cx="1008063" cy="0"/>
          </a:xfrm>
          <a:prstGeom prst="line">
            <a:avLst/>
          </a:prstGeom>
          <a:ln w="9525" cap="flat" cmpd="sng">
            <a:solidFill>
              <a:schemeClr val="tx1"/>
            </a:solidFill>
            <a:prstDash val="solid"/>
            <a:headEnd type="none" w="med" len="med"/>
            <a:tailEnd type="triangle" w="med" len="med"/>
          </a:ln>
        </p:spPr>
      </p:sp>
      <p:sp>
        <p:nvSpPr>
          <p:cNvPr id="131236" name="Line 1559"/>
          <p:cNvSpPr/>
          <p:nvPr/>
        </p:nvSpPr>
        <p:spPr>
          <a:xfrm>
            <a:off x="1619250" y="5516563"/>
            <a:ext cx="1008063" cy="0"/>
          </a:xfrm>
          <a:prstGeom prst="line">
            <a:avLst/>
          </a:prstGeom>
          <a:ln w="9525" cap="flat" cmpd="sng">
            <a:solidFill>
              <a:schemeClr val="tx1"/>
            </a:solidFill>
            <a:prstDash val="solid"/>
            <a:headEnd type="none" w="med" len="med"/>
            <a:tailEnd type="triangle" w="med" len="med"/>
          </a:ln>
        </p:spPr>
      </p:sp>
      <p:sp>
        <p:nvSpPr>
          <p:cNvPr id="131237" name="Line 1560"/>
          <p:cNvSpPr/>
          <p:nvPr/>
        </p:nvSpPr>
        <p:spPr>
          <a:xfrm>
            <a:off x="1547813" y="5876925"/>
            <a:ext cx="1008062" cy="0"/>
          </a:xfrm>
          <a:prstGeom prst="line">
            <a:avLst/>
          </a:prstGeom>
          <a:ln w="9525" cap="flat" cmpd="sng">
            <a:solidFill>
              <a:schemeClr val="tx1"/>
            </a:solidFill>
            <a:prstDash val="solid"/>
            <a:headEnd type="none" w="med" len="med"/>
            <a:tailEnd type="triangle" w="med" len="med"/>
          </a:ln>
        </p:spPr>
      </p:sp>
      <p:sp>
        <p:nvSpPr>
          <p:cNvPr id="131238" name="Line 1561"/>
          <p:cNvSpPr/>
          <p:nvPr/>
        </p:nvSpPr>
        <p:spPr>
          <a:xfrm>
            <a:off x="4427538" y="5084763"/>
            <a:ext cx="1081087" cy="0"/>
          </a:xfrm>
          <a:prstGeom prst="line">
            <a:avLst/>
          </a:prstGeom>
          <a:ln w="9525" cap="flat" cmpd="sng">
            <a:solidFill>
              <a:schemeClr val="tx1"/>
            </a:solidFill>
            <a:prstDash val="solid"/>
            <a:headEnd type="none" w="med" len="med"/>
            <a:tailEnd type="triangle" w="med" len="med"/>
          </a:ln>
        </p:spPr>
      </p:sp>
    </p:spTree>
  </p:cSld>
  <p:clrMapOvr>
    <a:masterClrMapping/>
  </p:clrMapOvr>
  <p:transition>
    <p:zoom/>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8" name="内容占位符 1"/>
          <p:cNvSpPr>
            <a:spLocks noGrp="1"/>
          </p:cNvSpPr>
          <p:nvPr>
            <p:ph/>
          </p:nvPr>
        </p:nvSpPr>
        <p:spPr>
          <a:xfrm>
            <a:off x="685800" y="609600"/>
            <a:ext cx="7772400" cy="587375"/>
          </a:xfrm>
          <a:ln/>
        </p:spPr>
        <p:txBody>
          <a:bodyPr vert="horz" wrap="square" lIns="91440" tIns="45720" rIns="91440" bIns="45720" anchor="t"/>
          <a:p>
            <a:r>
              <a:rPr lang="en-US" altLang="zh-CN" dirty="0"/>
              <a:t>ASL=(1*9+2*3)/12=1.25</a:t>
            </a:r>
            <a:endParaRPr lang="zh-CN" altLang="en-US" dirty="0"/>
          </a:p>
        </p:txBody>
      </p:sp>
      <p:sp>
        <p:nvSpPr>
          <p:cNvPr id="2" name="矩形 1"/>
          <p:cNvSpPr/>
          <p:nvPr/>
        </p:nvSpPr>
        <p:spPr>
          <a:xfrm>
            <a:off x="1619250" y="2133600"/>
            <a:ext cx="6337300" cy="33226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1000" b="1" dirty="0"/>
              <a:t>!???</a:t>
            </a:r>
            <a:endParaRPr lang="zh-CN" altLang="en-US" sz="21000" b="1"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00000"/>
                                          </p:val>
                                        </p:tav>
                                        <p:tav tm="100000">
                                          <p:val>
                                            <p:fltVal val="1.000000"/>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000000"/>
                                          </p:val>
                                        </p:tav>
                                        <p:tav tm="100000">
                                          <p:val>
                                            <p:fltVal val="1.000000"/>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000000"/>
                                          </p:val>
                                        </p:tav>
                                        <p:tav tm="100000">
                                          <p:val>
                                            <p:fltVal val="1.000000"/>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000000"/>
                                          </p:val>
                                        </p:tav>
                                        <p:tav tm="100000">
                                          <p:val>
                                            <p:fltVal val="1.000000"/>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2" name="矩形 2"/>
          <p:cNvSpPr/>
          <p:nvPr/>
        </p:nvSpPr>
        <p:spPr>
          <a:xfrm>
            <a:off x="179388" y="908050"/>
            <a:ext cx="8713787" cy="4832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800" dirty="0"/>
              <a:t>        哈希表是种数据结构，它可以提供快速的插入操作和查找操作。第一次接触哈希表时，它的优点多得让人难以置信。不论哈希表中有多少数据，插入和删除（有时包括侧除）只需要接近常量的时间即</a:t>
            </a:r>
            <a:r>
              <a:rPr lang="en-US" altLang="zh-CN" sz="2800" dirty="0"/>
              <a:t>O(1)</a:t>
            </a:r>
            <a:r>
              <a:rPr lang="zh-CN" altLang="en-US" sz="2800" dirty="0"/>
              <a:t>的时间级。实际上，这只需要几条机器指令。</a:t>
            </a:r>
            <a:endParaRPr lang="zh-CN" altLang="en-US" sz="2800" dirty="0"/>
          </a:p>
          <a:p>
            <a:pPr marL="0" lvl="0" indent="0" eaLnBrk="1" hangingPunct="1">
              <a:spcBef>
                <a:spcPct val="0"/>
              </a:spcBef>
              <a:buNone/>
            </a:pPr>
            <a:endParaRPr lang="zh-CN" altLang="en-US" sz="2800" dirty="0"/>
          </a:p>
          <a:p>
            <a:pPr marL="0" lvl="0" indent="0" eaLnBrk="1" hangingPunct="1">
              <a:spcBef>
                <a:spcPct val="0"/>
              </a:spcBef>
              <a:buNone/>
            </a:pPr>
            <a:r>
              <a:rPr lang="zh-CN" altLang="en-US" sz="2800" dirty="0"/>
              <a:t>　　对哈希表的使用者来说，这是一瞬间的事。哈希表运算得非常快，在计算机程序中，如果需要在一秒种内查找上千条记录通常使用哈希表（例如拼写检查器</a:t>
            </a:r>
            <a:r>
              <a:rPr lang="en-US" altLang="zh-CN" sz="2800" dirty="0"/>
              <a:t>)</a:t>
            </a:r>
            <a:r>
              <a:rPr lang="zh-CN" altLang="en-US" sz="2800" dirty="0"/>
              <a:t>哈希表的速度明显比树快，树的操作通常需要</a:t>
            </a:r>
            <a:r>
              <a:rPr lang="en-US" altLang="zh-CN" sz="2800" dirty="0"/>
              <a:t>O(N)</a:t>
            </a:r>
            <a:r>
              <a:rPr lang="zh-CN" altLang="en-US" sz="2800" dirty="0"/>
              <a:t>的时间级。哈希表不仅速度快，编程实现也相对容易。</a:t>
            </a:r>
            <a:endParaRPr lang="zh-CN" altLang="en-US" sz="2800" dirty="0"/>
          </a:p>
        </p:txBody>
      </p:sp>
    </p:spTree>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Text Box 2"/>
          <p:cNvSpPr txBox="1"/>
          <p:nvPr/>
        </p:nvSpPr>
        <p:spPr>
          <a:xfrm>
            <a:off x="1993900" y="1676400"/>
            <a:ext cx="5245100" cy="31115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lnSpc>
                <a:spcPct val="150000"/>
              </a:lnSpc>
              <a:spcBef>
                <a:spcPct val="0"/>
              </a:spcBef>
              <a:buNone/>
            </a:pPr>
            <a:r>
              <a:rPr lang="en-US" altLang="zh-CN" sz="6600" b="1" dirty="0">
                <a:solidFill>
                  <a:srgbClr val="800000"/>
                </a:solidFill>
                <a:ea typeface="楷体_GB2312" pitchFamily="49" charset="-122"/>
              </a:rPr>
              <a:t>9.1  </a:t>
            </a:r>
            <a:endParaRPr lang="en-US" altLang="zh-CN" sz="6600" b="1" dirty="0">
              <a:solidFill>
                <a:srgbClr val="800000"/>
              </a:solidFill>
              <a:ea typeface="楷体_GB2312" pitchFamily="49" charset="-122"/>
            </a:endParaRPr>
          </a:p>
          <a:p>
            <a:pPr marL="0" lvl="0" indent="0" algn="ctr" eaLnBrk="1" hangingPunct="1">
              <a:lnSpc>
                <a:spcPct val="150000"/>
              </a:lnSpc>
              <a:spcBef>
                <a:spcPct val="0"/>
              </a:spcBef>
              <a:buNone/>
            </a:pPr>
            <a:r>
              <a:rPr lang="zh-CN" altLang="en-US" sz="6600" b="1" dirty="0">
                <a:solidFill>
                  <a:srgbClr val="800000"/>
                </a:solidFill>
                <a:ea typeface="楷体_GB2312" pitchFamily="49" charset="-122"/>
              </a:rPr>
              <a:t>静 态 查 找 表</a:t>
            </a:r>
            <a:endParaRPr lang="zh-CN" altLang="en-US" sz="2400" b="1" dirty="0">
              <a:solidFill>
                <a:srgbClr val="800000"/>
              </a:solidFill>
              <a:ea typeface="楷体_GB2312" pitchFamily="49" charset="-122"/>
            </a:endParaRPr>
          </a:p>
        </p:txBody>
      </p:sp>
      <p:graphicFrame>
        <p:nvGraphicFramePr>
          <p:cNvPr id="24579" name="Object 3"/>
          <p:cNvGraphicFramePr>
            <a:graphicFrameLocks noChangeAspect="1"/>
          </p:cNvGraphicFramePr>
          <p:nvPr/>
        </p:nvGraphicFramePr>
        <p:xfrm>
          <a:off x="609600" y="533400"/>
          <a:ext cx="1393825" cy="1676400"/>
        </p:xfrm>
        <a:graphic>
          <a:graphicData uri="http://schemas.openxmlformats.org/presentationml/2006/ole">
            <mc:AlternateContent xmlns:mc="http://schemas.openxmlformats.org/markup-compatibility/2006">
              <mc:Choice xmlns:v="urn:schemas-microsoft-com:vml" Requires="v">
                <p:oleObj spid="_x0000_s3080" name="" r:id="rId1" imgW="3681730" imgH="4427855" progId="MS_ClipArt_Gallery.2">
                  <p:embed/>
                </p:oleObj>
              </mc:Choice>
              <mc:Fallback>
                <p:oleObj name="" r:id="rId1" imgW="3681730" imgH="4427855" progId="MS_ClipArt_Gallery.2">
                  <p:embed/>
                  <p:pic>
                    <p:nvPicPr>
                      <p:cNvPr id="0" name="图片 3079"/>
                      <p:cNvPicPr/>
                      <p:nvPr/>
                    </p:nvPicPr>
                    <p:blipFill>
                      <a:blip r:embed="rId2"/>
                      <a:stretch>
                        <a:fillRect/>
                      </a:stretch>
                    </p:blipFill>
                    <p:spPr>
                      <a:xfrm>
                        <a:off x="609600" y="533400"/>
                        <a:ext cx="1393825" cy="1676400"/>
                      </a:xfrm>
                      <a:prstGeom prst="rect">
                        <a:avLst/>
                      </a:prstGeom>
                      <a:noFill/>
                      <a:ln w="38100">
                        <a:noFill/>
                        <a:miter/>
                      </a:ln>
                    </p:spPr>
                  </p:pic>
                </p:oleObj>
              </mc:Fallback>
            </mc:AlternateContent>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24579"/>
                                        </p:tgtEl>
                                        <p:attrNameLst>
                                          <p:attrName>style.visibility</p:attrName>
                                        </p:attrNameLst>
                                      </p:cBhvr>
                                      <p:to>
                                        <p:strVal val="visible"/>
                                      </p:to>
                                    </p:set>
                                    <p:anim calcmode="lin" valueType="num">
                                      <p:cBhvr additive="base">
                                        <p:cTn id="7" dur="500" fill="hold"/>
                                        <p:tgtEl>
                                          <p:spTgt spid="24579"/>
                                        </p:tgtEl>
                                        <p:attrNameLst>
                                          <p:attrName>ppt_x</p:attrName>
                                        </p:attrNameLst>
                                      </p:cBhvr>
                                      <p:tavLst>
                                        <p:tav tm="0">
                                          <p:val>
                                            <p:strVal val="0-#ppt_w/2"/>
                                          </p:val>
                                        </p:tav>
                                        <p:tav tm="100000">
                                          <p:val>
                                            <p:strVal val="#ppt_x"/>
                                          </p:val>
                                        </p:tav>
                                      </p:tavLst>
                                    </p:anim>
                                    <p:anim calcmode="lin" valueType="num">
                                      <p:cBhvr additive="base">
                                        <p:cTn id="8" dur="500" fill="hold"/>
                                        <p:tgtEl>
                                          <p:spTgt spid="2457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24578"/>
                                        </p:tgtEl>
                                        <p:attrNameLst>
                                          <p:attrName>style.visibility</p:attrName>
                                        </p:attrNameLst>
                                      </p:cBhvr>
                                      <p:to>
                                        <p:strVal val="visible"/>
                                      </p:to>
                                    </p:set>
                                    <p:animEffect transition="in" filter="dissolve">
                                      <p:cBhvr>
                                        <p:cTn id="12" dur="500"/>
                                        <p:tgtEl>
                                          <p:spTgt spid="24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6" name="矩形 2"/>
          <p:cNvSpPr/>
          <p:nvPr/>
        </p:nvSpPr>
        <p:spPr>
          <a:xfrm>
            <a:off x="468313" y="692150"/>
            <a:ext cx="8315325" cy="56943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800" dirty="0"/>
              <a:t>　　哈希表也有一些缺点它是基于数组的，数组创建后难于扩展某些哈希表被基本填满时，性能下降得非常严重，所以程序虽必须要清楚表中将要存储多少数据（或者准备好定期地把数据转移到更大的哈希表中，这是个费时的过程）。</a:t>
            </a:r>
            <a:endParaRPr lang="zh-CN" altLang="en-US" sz="2800" dirty="0"/>
          </a:p>
          <a:p>
            <a:pPr marL="0" lvl="0" indent="0" eaLnBrk="1" hangingPunct="1">
              <a:spcBef>
                <a:spcPct val="0"/>
              </a:spcBef>
              <a:buNone/>
            </a:pPr>
            <a:endParaRPr lang="zh-CN" altLang="en-US" sz="2800" dirty="0"/>
          </a:p>
          <a:p>
            <a:pPr marL="0" lvl="0" indent="0" eaLnBrk="1" hangingPunct="1">
              <a:spcBef>
                <a:spcPct val="0"/>
              </a:spcBef>
              <a:buNone/>
            </a:pPr>
            <a:r>
              <a:rPr lang="zh-CN" altLang="en-US" sz="2800" dirty="0"/>
              <a:t>　　而且，也没有一种简便的方法可以以任何一种顺序</a:t>
            </a:r>
            <a:r>
              <a:rPr lang="en-US" altLang="zh-CN" sz="2800" dirty="0"/>
              <a:t>〔</a:t>
            </a:r>
            <a:r>
              <a:rPr lang="zh-CN" altLang="en-US" sz="2800" dirty="0"/>
              <a:t>例如从小到大</a:t>
            </a:r>
            <a:r>
              <a:rPr lang="en-US" altLang="zh-CN" sz="2800" dirty="0"/>
              <a:t>〕</a:t>
            </a:r>
            <a:r>
              <a:rPr lang="zh-CN" altLang="en-US" sz="2800" dirty="0"/>
              <a:t>遍历表中数据项。如果需要这种能力，就只能选择其他数据结构。</a:t>
            </a:r>
            <a:endParaRPr lang="zh-CN" altLang="en-US" sz="2800" dirty="0"/>
          </a:p>
          <a:p>
            <a:pPr marL="0" lvl="0" indent="0" eaLnBrk="1" hangingPunct="1">
              <a:spcBef>
                <a:spcPct val="0"/>
              </a:spcBef>
              <a:buNone/>
            </a:pPr>
            <a:endParaRPr lang="zh-CN" altLang="en-US" sz="2800" dirty="0"/>
          </a:p>
          <a:p>
            <a:pPr marL="0" lvl="0" indent="0" eaLnBrk="1" hangingPunct="1">
              <a:spcBef>
                <a:spcPct val="0"/>
              </a:spcBef>
              <a:buNone/>
            </a:pPr>
            <a:r>
              <a:rPr lang="zh-CN" altLang="en-US" sz="2800" dirty="0"/>
              <a:t>        然而如果不需要有序遍历数据，井且可以提前预测数据量的大小。那么哈希表在速度和易用性方面是无与伦比的。</a:t>
            </a:r>
            <a:endParaRPr lang="zh-CN" altLang="en-US" sz="2800" dirty="0"/>
          </a:p>
        </p:txBody>
      </p:sp>
    </p:spTree>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Text Box 2">
            <a:hlinkClick r:id="" action="ppaction://hlinkshowjump?jump=nextslide"/>
          </p:cNvPr>
          <p:cNvSpPr txBox="1"/>
          <p:nvPr/>
        </p:nvSpPr>
        <p:spPr>
          <a:xfrm>
            <a:off x="914400" y="838200"/>
            <a:ext cx="4129088" cy="7620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400" b="1" dirty="0">
                <a:solidFill>
                  <a:srgbClr val="990033"/>
                </a:solidFill>
                <a:ea typeface="楷体_GB2312" pitchFamily="49" charset="-122"/>
              </a:rPr>
              <a:t>一、顺序查找表</a:t>
            </a:r>
            <a:endParaRPr lang="zh-CN" altLang="en-US" sz="2400" dirty="0"/>
          </a:p>
        </p:txBody>
      </p:sp>
      <p:sp>
        <p:nvSpPr>
          <p:cNvPr id="31747" name="Text Box 3">
            <a:hlinkClick r:id="rId1" action="ppaction://hlinksldjump"/>
          </p:cNvPr>
          <p:cNvSpPr txBox="1"/>
          <p:nvPr/>
        </p:nvSpPr>
        <p:spPr>
          <a:xfrm>
            <a:off x="3276600" y="1981200"/>
            <a:ext cx="4129088" cy="7620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400" b="1" dirty="0">
                <a:solidFill>
                  <a:srgbClr val="CC6600"/>
                </a:solidFill>
                <a:ea typeface="楷体_GB2312" pitchFamily="49" charset="-122"/>
              </a:rPr>
              <a:t>二、有序查找表</a:t>
            </a:r>
            <a:endParaRPr lang="zh-CN" altLang="en-US" sz="2400" dirty="0"/>
          </a:p>
        </p:txBody>
      </p:sp>
      <p:sp>
        <p:nvSpPr>
          <p:cNvPr id="31749" name="Text Box 5">
            <a:hlinkClick r:id="" action="ppaction://noaction"/>
          </p:cNvPr>
          <p:cNvSpPr txBox="1"/>
          <p:nvPr/>
        </p:nvSpPr>
        <p:spPr>
          <a:xfrm>
            <a:off x="2700338" y="3429000"/>
            <a:ext cx="4106862" cy="7620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400" b="1" dirty="0">
                <a:solidFill>
                  <a:schemeClr val="accent2"/>
                </a:solidFill>
                <a:ea typeface="楷体_GB2312" pitchFamily="49" charset="-122"/>
              </a:rPr>
              <a:t>三、索引顺序表</a:t>
            </a:r>
            <a:endParaRPr lang="zh-CN" altLang="en-US" sz="2400" dirty="0"/>
          </a:p>
        </p:txBody>
      </p:sp>
      <p:pic>
        <p:nvPicPr>
          <p:cNvPr id="31750" name="Picture 6" descr="MEETING">
            <a:hlinkClick r:id="rId2" action="ppaction://hlinksldjump"/>
          </p:cNvPr>
          <p:cNvPicPr>
            <a:picLocks noChangeAspect="1"/>
          </p:cNvPicPr>
          <p:nvPr/>
        </p:nvPicPr>
        <p:blipFill>
          <a:blip r:embed="rId3"/>
          <a:stretch>
            <a:fillRect/>
          </a:stretch>
        </p:blipFill>
        <p:spPr>
          <a:xfrm>
            <a:off x="381000" y="4876800"/>
            <a:ext cx="2286000" cy="1630363"/>
          </a:xfrm>
          <a:prstGeom prst="rect">
            <a:avLst/>
          </a:prstGeom>
          <a:noFill/>
          <a:ln w="9525">
            <a:noFill/>
          </a:ln>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746"/>
                                        </p:tgtEl>
                                        <p:attrNameLst>
                                          <p:attrName>style.visibility</p:attrName>
                                        </p:attrNameLst>
                                      </p:cBhvr>
                                      <p:to>
                                        <p:strVal val="visible"/>
                                      </p:to>
                                    </p:set>
                                    <p:animEffect transition="in" filter="wipe(left)">
                                      <p:cBhvr>
                                        <p:cTn id="7" dur="500"/>
                                        <p:tgtEl>
                                          <p:spTgt spid="3174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1747"/>
                                        </p:tgtEl>
                                        <p:attrNameLst>
                                          <p:attrName>style.visibility</p:attrName>
                                        </p:attrNameLst>
                                      </p:cBhvr>
                                      <p:to>
                                        <p:strVal val="visible"/>
                                      </p:to>
                                    </p:set>
                                    <p:animEffect transition="in" filter="wipe(left)">
                                      <p:cBhvr>
                                        <p:cTn id="11" dur="500"/>
                                        <p:tgtEl>
                                          <p:spTgt spid="3174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1749"/>
                                        </p:tgtEl>
                                        <p:attrNameLst>
                                          <p:attrName>style.visibility</p:attrName>
                                        </p:attrNameLst>
                                      </p:cBhvr>
                                      <p:to>
                                        <p:strVal val="visible"/>
                                      </p:to>
                                    </p:set>
                                    <p:animEffect transition="in" filter="wipe(left)">
                                      <p:cBhvr>
                                        <p:cTn id="15" dur="500"/>
                                        <p:tgtEl>
                                          <p:spTgt spid="31749"/>
                                        </p:tgtEl>
                                      </p:cBhvr>
                                    </p:animEffect>
                                  </p:childTnLst>
                                </p:cTn>
                              </p:par>
                            </p:childTnLst>
                          </p:cTn>
                        </p:par>
                        <p:par>
                          <p:cTn id="16" fill="hold">
                            <p:stCondLst>
                              <p:cond delay="1500"/>
                            </p:stCondLst>
                            <p:childTnLst>
                              <p:par>
                                <p:cTn id="17" presetID="2" presetClass="entr" presetSubtype="8" fill="hold" nodeType="afterEffect">
                                  <p:stCondLst>
                                    <p:cond delay="0"/>
                                  </p:stCondLst>
                                  <p:childTnLst>
                                    <p:set>
                                      <p:cBhvr>
                                        <p:cTn id="18" dur="1" fill="hold">
                                          <p:stCondLst>
                                            <p:cond delay="0"/>
                                          </p:stCondLst>
                                        </p:cTn>
                                        <p:tgtEl>
                                          <p:spTgt spid="31750"/>
                                        </p:tgtEl>
                                        <p:attrNameLst>
                                          <p:attrName>style.visibility</p:attrName>
                                        </p:attrNameLst>
                                      </p:cBhvr>
                                      <p:to>
                                        <p:strVal val="visible"/>
                                      </p:to>
                                    </p:set>
                                    <p:anim calcmode="lin" valueType="num">
                                      <p:cBhvr additive="base">
                                        <p:cTn id="19" dur="500" fill="hold"/>
                                        <p:tgtEl>
                                          <p:spTgt spid="31750"/>
                                        </p:tgtEl>
                                        <p:attrNameLst>
                                          <p:attrName>ppt_x</p:attrName>
                                        </p:attrNameLst>
                                      </p:cBhvr>
                                      <p:tavLst>
                                        <p:tav tm="0">
                                          <p:val>
                                            <p:strVal val="0-#ppt_w/2"/>
                                          </p:val>
                                        </p:tav>
                                        <p:tav tm="100000">
                                          <p:val>
                                            <p:strVal val="#ppt_x"/>
                                          </p:val>
                                        </p:tav>
                                      </p:tavLst>
                                    </p:anim>
                                    <p:anim calcmode="lin" valueType="num">
                                      <p:cBhvr additive="base">
                                        <p:cTn id="20" dur="500" fill="hold"/>
                                        <p:tgtEl>
                                          <p:spTgt spid="317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p:bldP spid="31747" grpId="0"/>
      <p:bldP spid="3174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Text Box 2"/>
          <p:cNvSpPr txBox="1"/>
          <p:nvPr/>
        </p:nvSpPr>
        <p:spPr>
          <a:xfrm>
            <a:off x="1219200" y="2895600"/>
            <a:ext cx="6705600" cy="21399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40000"/>
              </a:lnSpc>
              <a:spcBef>
                <a:spcPct val="0"/>
              </a:spcBef>
              <a:buNone/>
            </a:pPr>
            <a:r>
              <a:rPr lang="en-US" altLang="zh-CN" sz="4800" dirty="0">
                <a:solidFill>
                  <a:srgbClr val="0000FF"/>
                </a:solidFill>
                <a:ea typeface="楷体_GB2312" pitchFamily="49" charset="-122"/>
              </a:rPr>
              <a:t>     </a:t>
            </a:r>
            <a:r>
              <a:rPr lang="zh-CN" altLang="en-US" sz="4800" dirty="0">
                <a:solidFill>
                  <a:srgbClr val="0000FF"/>
                </a:solidFill>
                <a:ea typeface="楷体_GB2312" pitchFamily="49" charset="-122"/>
              </a:rPr>
              <a:t>以顺序表或线性链表表示静态查找表</a:t>
            </a:r>
            <a:endParaRPr lang="zh-CN" altLang="en-US" sz="2400" dirty="0"/>
          </a:p>
        </p:txBody>
      </p:sp>
      <p:sp>
        <p:nvSpPr>
          <p:cNvPr id="32771" name="Text Box 3"/>
          <p:cNvSpPr txBox="1"/>
          <p:nvPr/>
        </p:nvSpPr>
        <p:spPr>
          <a:xfrm>
            <a:off x="1239838" y="914400"/>
            <a:ext cx="5008562" cy="9144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5400" dirty="0">
                <a:solidFill>
                  <a:srgbClr val="990033"/>
                </a:solidFill>
                <a:ea typeface="楷体_GB2312" pitchFamily="49" charset="-122"/>
              </a:rPr>
              <a:t>一、</a:t>
            </a:r>
            <a:r>
              <a:rPr lang="zh-CN" altLang="en-US" sz="5400" b="1" dirty="0">
                <a:solidFill>
                  <a:srgbClr val="990033"/>
                </a:solidFill>
                <a:ea typeface="楷体_GB2312" pitchFamily="49" charset="-122"/>
              </a:rPr>
              <a:t>顺序查找表</a:t>
            </a:r>
            <a:endParaRPr lang="zh-CN" altLang="en-US" sz="2400"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32771"/>
                                        </p:tgtEl>
                                        <p:attrNameLst>
                                          <p:attrName>style.visibility</p:attrName>
                                        </p:attrNameLst>
                                      </p:cBhvr>
                                      <p:to>
                                        <p:strVal val="visible"/>
                                      </p:to>
                                    </p:set>
                                    <p:animEffect transition="in" filter="strips(downRight)">
                                      <p:cBhvr>
                                        <p:cTn id="7" dur="500"/>
                                        <p:tgtEl>
                                          <p:spTgt spid="32771"/>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528" fill="hold" grpId="0" nodeType="clickEffect">
                                  <p:stCondLst>
                                    <p:cond delay="0"/>
                                  </p:stCondLst>
                                  <p:childTnLst>
                                    <p:set>
                                      <p:cBhvr>
                                        <p:cTn id="11" dur="1" fill="hold">
                                          <p:stCondLst>
                                            <p:cond delay="0"/>
                                          </p:stCondLst>
                                        </p:cTn>
                                        <p:tgtEl>
                                          <p:spTgt spid="32770"/>
                                        </p:tgtEl>
                                        <p:attrNameLst>
                                          <p:attrName>style.visibility</p:attrName>
                                        </p:attrNameLst>
                                      </p:cBhvr>
                                      <p:to>
                                        <p:strVal val="visible"/>
                                      </p:to>
                                    </p:set>
                                    <p:anim calcmode="lin" valueType="num">
                                      <p:cBhvr>
                                        <p:cTn id="12" dur="500" fill="hold"/>
                                        <p:tgtEl>
                                          <p:spTgt spid="32770"/>
                                        </p:tgtEl>
                                        <p:attrNameLst>
                                          <p:attrName>ppt_w</p:attrName>
                                        </p:attrNameLst>
                                      </p:cBhvr>
                                      <p:tavLst>
                                        <p:tav tm="0">
                                          <p:val>
                                            <p:fltVal val="0.000000"/>
                                          </p:val>
                                        </p:tav>
                                        <p:tav tm="100000">
                                          <p:val>
                                            <p:strVal val="#ppt_w"/>
                                          </p:val>
                                        </p:tav>
                                      </p:tavLst>
                                    </p:anim>
                                    <p:anim calcmode="lin" valueType="num">
                                      <p:cBhvr>
                                        <p:cTn id="13" dur="500" fill="hold"/>
                                        <p:tgtEl>
                                          <p:spTgt spid="32770"/>
                                        </p:tgtEl>
                                        <p:attrNameLst>
                                          <p:attrName>ppt_h</p:attrName>
                                        </p:attrNameLst>
                                      </p:cBhvr>
                                      <p:tavLst>
                                        <p:tav tm="0">
                                          <p:val>
                                            <p:fltVal val="0.000000"/>
                                          </p:val>
                                        </p:tav>
                                        <p:tav tm="100000">
                                          <p:val>
                                            <p:strVal val="#ppt_h"/>
                                          </p:val>
                                        </p:tav>
                                      </p:tavLst>
                                    </p:anim>
                                    <p:anim calcmode="lin" valueType="num">
                                      <p:cBhvr>
                                        <p:cTn id="14" dur="500" fill="hold"/>
                                        <p:tgtEl>
                                          <p:spTgt spid="32770"/>
                                        </p:tgtEl>
                                        <p:attrNameLst>
                                          <p:attrName>ppt_x</p:attrName>
                                        </p:attrNameLst>
                                      </p:cBhvr>
                                      <p:tavLst>
                                        <p:tav tm="0">
                                          <p:val>
                                            <p:fltVal val="0.500000"/>
                                          </p:val>
                                        </p:tav>
                                        <p:tav tm="100000">
                                          <p:val>
                                            <p:strVal val="#ppt_x"/>
                                          </p:val>
                                        </p:tav>
                                      </p:tavLst>
                                    </p:anim>
                                    <p:anim calcmode="lin" valueType="num">
                                      <p:cBhvr>
                                        <p:cTn id="15" dur="500" fill="hold"/>
                                        <p:tgtEl>
                                          <p:spTgt spid="32770"/>
                                        </p:tgtEl>
                                        <p:attrNameLst>
                                          <p:attrName>ppt_y</p:attrName>
                                        </p:attrNameLst>
                                      </p:cBhvr>
                                      <p:tavLst>
                                        <p:tav tm="0">
                                          <p:val>
                                            <p:fltVal val="0.500000"/>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p:bldP spid="3277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Text Box 2"/>
          <p:cNvSpPr txBox="1"/>
          <p:nvPr/>
        </p:nvSpPr>
        <p:spPr>
          <a:xfrm>
            <a:off x="762000" y="1295400"/>
            <a:ext cx="7842250" cy="51308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40000"/>
              </a:lnSpc>
              <a:spcBef>
                <a:spcPct val="0"/>
              </a:spcBef>
              <a:buNone/>
            </a:pPr>
            <a:r>
              <a:rPr lang="en-US" altLang="zh-CN" sz="4000" b="1" dirty="0">
                <a:ea typeface="楷体_GB2312" pitchFamily="49" charset="-122"/>
              </a:rPr>
              <a:t>typedef  struct {</a:t>
            </a:r>
            <a:endParaRPr lang="en-US" altLang="zh-CN" sz="4000" dirty="0">
              <a:ea typeface="楷体_GB2312" pitchFamily="49" charset="-122"/>
            </a:endParaRPr>
          </a:p>
          <a:p>
            <a:pPr marL="0" lvl="0" indent="0" eaLnBrk="1" hangingPunct="1">
              <a:lnSpc>
                <a:spcPct val="140000"/>
              </a:lnSpc>
              <a:spcBef>
                <a:spcPct val="0"/>
              </a:spcBef>
              <a:buNone/>
            </a:pPr>
            <a:r>
              <a:rPr lang="en-US" altLang="zh-CN" sz="4000" dirty="0">
                <a:ea typeface="楷体_GB2312" pitchFamily="49" charset="-122"/>
              </a:rPr>
              <a:t>   </a:t>
            </a:r>
            <a:endParaRPr lang="en-US" altLang="zh-CN" sz="4000" dirty="0">
              <a:ea typeface="楷体_GB2312" pitchFamily="49" charset="-122"/>
            </a:endParaRPr>
          </a:p>
          <a:p>
            <a:pPr marL="0" lvl="0" indent="0" eaLnBrk="1" hangingPunct="1">
              <a:lnSpc>
                <a:spcPct val="140000"/>
              </a:lnSpc>
              <a:spcBef>
                <a:spcPct val="0"/>
              </a:spcBef>
              <a:buNone/>
            </a:pPr>
            <a:r>
              <a:rPr lang="en-US" altLang="zh-CN" sz="4000" dirty="0">
                <a:ea typeface="楷体_GB2312" pitchFamily="49" charset="-122"/>
              </a:rPr>
              <a:t>       </a:t>
            </a:r>
            <a:r>
              <a:rPr lang="en-US" altLang="zh-CN" sz="3600" dirty="0">
                <a:ea typeface="楷体_GB2312" pitchFamily="49" charset="-122"/>
              </a:rPr>
              <a:t>// </a:t>
            </a:r>
            <a:r>
              <a:rPr lang="zh-CN" altLang="en-US" sz="3600" dirty="0">
                <a:ea typeface="楷体_GB2312" pitchFamily="49" charset="-122"/>
              </a:rPr>
              <a:t>数据元素存储空间基址，建表时</a:t>
            </a:r>
            <a:endParaRPr lang="zh-CN" altLang="en-US" sz="3600" dirty="0">
              <a:ea typeface="楷体_GB2312" pitchFamily="49" charset="-122"/>
            </a:endParaRPr>
          </a:p>
          <a:p>
            <a:pPr marL="0" lvl="0" indent="0" eaLnBrk="1" hangingPunct="1">
              <a:lnSpc>
                <a:spcPct val="140000"/>
              </a:lnSpc>
              <a:spcBef>
                <a:spcPct val="0"/>
              </a:spcBef>
              <a:buNone/>
            </a:pPr>
            <a:r>
              <a:rPr lang="zh-CN" altLang="en-US" sz="3600" dirty="0">
                <a:ea typeface="楷体_GB2312" pitchFamily="49" charset="-122"/>
              </a:rPr>
              <a:t>       </a:t>
            </a:r>
            <a:r>
              <a:rPr lang="en-US" altLang="zh-CN" sz="3600" dirty="0">
                <a:ea typeface="楷体_GB2312" pitchFamily="49" charset="-122"/>
              </a:rPr>
              <a:t>// </a:t>
            </a:r>
            <a:r>
              <a:rPr lang="zh-CN" altLang="en-US" sz="3600" dirty="0">
                <a:ea typeface="楷体_GB2312" pitchFamily="49" charset="-122"/>
              </a:rPr>
              <a:t>按实际长度分配，</a:t>
            </a:r>
            <a:r>
              <a:rPr lang="en-US" altLang="zh-CN" sz="3600" dirty="0">
                <a:ea typeface="楷体_GB2312" pitchFamily="49" charset="-122"/>
              </a:rPr>
              <a:t>0</a:t>
            </a:r>
            <a:r>
              <a:rPr lang="zh-CN" altLang="en-US" sz="3600" dirty="0">
                <a:ea typeface="楷体_GB2312" pitchFamily="49" charset="-122"/>
              </a:rPr>
              <a:t>号单元留空</a:t>
            </a:r>
            <a:endParaRPr lang="zh-CN" altLang="en-US" sz="4000" dirty="0">
              <a:ea typeface="楷体_GB2312" pitchFamily="49" charset="-122"/>
            </a:endParaRPr>
          </a:p>
          <a:p>
            <a:pPr marL="0" lvl="0" indent="0" eaLnBrk="1" hangingPunct="1">
              <a:lnSpc>
                <a:spcPct val="140000"/>
              </a:lnSpc>
              <a:spcBef>
                <a:spcPct val="0"/>
              </a:spcBef>
              <a:buNone/>
            </a:pPr>
            <a:r>
              <a:rPr lang="zh-CN" altLang="en-US" sz="4000" dirty="0">
                <a:ea typeface="楷体_GB2312" pitchFamily="49" charset="-122"/>
              </a:rPr>
              <a:t>   </a:t>
            </a:r>
            <a:r>
              <a:rPr lang="en-US" altLang="zh-CN" sz="4000" b="1" dirty="0">
                <a:ea typeface="楷体_GB2312" pitchFamily="49" charset="-122"/>
              </a:rPr>
              <a:t>int</a:t>
            </a:r>
            <a:r>
              <a:rPr lang="en-US" altLang="zh-CN" sz="4000" dirty="0">
                <a:ea typeface="楷体_GB2312" pitchFamily="49" charset="-122"/>
              </a:rPr>
              <a:t>       </a:t>
            </a:r>
            <a:r>
              <a:rPr lang="en-US" altLang="zh-CN" sz="4000" dirty="0">
                <a:solidFill>
                  <a:srgbClr val="CC0000"/>
                </a:solidFill>
                <a:ea typeface="楷体_GB2312" pitchFamily="49" charset="-122"/>
              </a:rPr>
              <a:t>length</a:t>
            </a:r>
            <a:r>
              <a:rPr lang="en-US" altLang="zh-CN" sz="4000" dirty="0">
                <a:ea typeface="楷体_GB2312" pitchFamily="49" charset="-122"/>
              </a:rPr>
              <a:t>;    // </a:t>
            </a:r>
            <a:r>
              <a:rPr lang="zh-CN" altLang="en-US" sz="4000" dirty="0">
                <a:ea typeface="楷体_GB2312" pitchFamily="49" charset="-122"/>
              </a:rPr>
              <a:t>表的长度</a:t>
            </a:r>
            <a:endParaRPr lang="zh-CN" altLang="en-US" sz="4000" dirty="0">
              <a:ea typeface="楷体_GB2312" pitchFamily="49" charset="-122"/>
            </a:endParaRPr>
          </a:p>
          <a:p>
            <a:pPr marL="0" lvl="0" indent="0" eaLnBrk="1" hangingPunct="1">
              <a:lnSpc>
                <a:spcPct val="140000"/>
              </a:lnSpc>
              <a:spcBef>
                <a:spcPct val="0"/>
              </a:spcBef>
              <a:buNone/>
            </a:pPr>
            <a:r>
              <a:rPr lang="en-US" altLang="zh-CN" sz="4000" b="1" dirty="0">
                <a:ea typeface="楷体_GB2312" pitchFamily="49" charset="-122"/>
              </a:rPr>
              <a:t>}</a:t>
            </a:r>
            <a:r>
              <a:rPr lang="en-US" altLang="zh-CN" sz="4000" dirty="0">
                <a:ea typeface="楷体_GB2312" pitchFamily="49" charset="-122"/>
              </a:rPr>
              <a:t> SSTable;</a:t>
            </a:r>
            <a:endParaRPr lang="en-US" altLang="zh-CN" sz="2400" dirty="0"/>
          </a:p>
        </p:txBody>
      </p:sp>
      <p:sp>
        <p:nvSpPr>
          <p:cNvPr id="17411" name="Text Box 3"/>
          <p:cNvSpPr txBox="1"/>
          <p:nvPr/>
        </p:nvSpPr>
        <p:spPr>
          <a:xfrm>
            <a:off x="381000" y="457200"/>
            <a:ext cx="8618538" cy="7620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400" dirty="0">
                <a:ea typeface="楷体_GB2312" pitchFamily="49" charset="-122"/>
              </a:rPr>
              <a:t>假设</a:t>
            </a:r>
            <a:r>
              <a:rPr lang="zh-CN" altLang="en-US" sz="4400" b="1" dirty="0">
                <a:ea typeface="楷体_GB2312" pitchFamily="49" charset="-122"/>
              </a:rPr>
              <a:t>静态查找表</a:t>
            </a:r>
            <a:r>
              <a:rPr lang="zh-CN" altLang="en-US" sz="4400" dirty="0">
                <a:ea typeface="楷体_GB2312" pitchFamily="49" charset="-122"/>
              </a:rPr>
              <a:t>的</a:t>
            </a:r>
            <a:r>
              <a:rPr lang="zh-CN" altLang="en-US" sz="4400" b="1" dirty="0">
                <a:solidFill>
                  <a:srgbClr val="990033"/>
                </a:solidFill>
                <a:ea typeface="楷体_GB2312" pitchFamily="49" charset="-122"/>
              </a:rPr>
              <a:t>顺序存储结构</a:t>
            </a:r>
            <a:r>
              <a:rPr lang="zh-CN" altLang="en-US" sz="4400" dirty="0">
                <a:ea typeface="楷体_GB2312" pitchFamily="49" charset="-122"/>
              </a:rPr>
              <a:t>为</a:t>
            </a:r>
            <a:endParaRPr lang="zh-CN" altLang="en-US" sz="2400" dirty="0"/>
          </a:p>
        </p:txBody>
      </p:sp>
      <p:sp>
        <p:nvSpPr>
          <p:cNvPr id="17412" name="Rectangle 4">
            <a:hlinkClick r:id="" action="ppaction://hlinkshowjump?jump=nextslide"/>
          </p:cNvPr>
          <p:cNvSpPr/>
          <p:nvPr/>
        </p:nvSpPr>
        <p:spPr>
          <a:xfrm>
            <a:off x="1144588" y="2395538"/>
            <a:ext cx="3808412" cy="701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dirty="0">
                <a:solidFill>
                  <a:srgbClr val="FF00FF"/>
                </a:solidFill>
                <a:ea typeface="楷体_GB2312" pitchFamily="49" charset="-122"/>
              </a:rPr>
              <a:t>ElemType</a:t>
            </a:r>
            <a:r>
              <a:rPr lang="en-US" altLang="zh-CN" sz="4000" dirty="0">
                <a:ea typeface="楷体_GB2312" pitchFamily="49" charset="-122"/>
              </a:rPr>
              <a:t> </a:t>
            </a:r>
            <a:r>
              <a:rPr lang="en-US" altLang="zh-CN" sz="4000" b="1" dirty="0">
                <a:solidFill>
                  <a:srgbClr val="CC0000"/>
                </a:solidFill>
                <a:ea typeface="楷体_GB2312" pitchFamily="49" charset="-122"/>
              </a:rPr>
              <a:t>*</a:t>
            </a:r>
            <a:r>
              <a:rPr lang="en-US" altLang="zh-CN" sz="4000" dirty="0">
                <a:solidFill>
                  <a:srgbClr val="CC0000"/>
                </a:solidFill>
                <a:ea typeface="楷体_GB2312" pitchFamily="49" charset="-122"/>
              </a:rPr>
              <a:t>elem</a:t>
            </a:r>
            <a:r>
              <a:rPr lang="en-US" altLang="zh-CN" sz="4000" dirty="0">
                <a:ea typeface="楷体_GB2312" pitchFamily="49" charset="-122"/>
              </a:rPr>
              <a:t>;</a:t>
            </a:r>
            <a:endParaRPr lang="en-US" altLang="zh-CN" sz="4000" dirty="0">
              <a:ea typeface="楷体_GB2312" pitchFamily="49" charset="-122"/>
            </a:endParaRPr>
          </a:p>
        </p:txBody>
      </p:sp>
      <p:sp>
        <p:nvSpPr>
          <p:cNvPr id="245765" name="AutoShape 5">
            <a:hlinkClick r:id="rId1" action="ppaction://hlinksldjump"/>
          </p:cNvPr>
          <p:cNvSpPr/>
          <p:nvPr/>
        </p:nvSpPr>
        <p:spPr>
          <a:xfrm>
            <a:off x="8382000" y="6248400"/>
            <a:ext cx="381000" cy="381000"/>
          </a:xfrm>
          <a:prstGeom prst="actionButtonForwardNext">
            <a:avLst/>
          </a:prstGeom>
          <a:solidFill>
            <a:schemeClr val="bg2"/>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0"/>
                                  </p:stCondLst>
                                  <p:childTnLst>
                                    <p:set>
                                      <p:cBhvr>
                                        <p:cTn id="6" dur="1" fill="hold">
                                          <p:stCondLst>
                                            <p:cond delay="0"/>
                                          </p:stCondLst>
                                        </p:cTn>
                                        <p:tgtEl>
                                          <p:spTgt spid="245765"/>
                                        </p:tgtEl>
                                        <p:attrNameLst>
                                          <p:attrName>style.visibility</p:attrName>
                                        </p:attrNameLst>
                                      </p:cBhvr>
                                      <p:to>
                                        <p:strVal val="visible"/>
                                      </p:to>
                                    </p:set>
                                    <p:anim calcmode="lin" valueType="num">
                                      <p:cBhvr additive="base">
                                        <p:cTn id="7" dur="500" fill="hold"/>
                                        <p:tgtEl>
                                          <p:spTgt spid="245765"/>
                                        </p:tgtEl>
                                        <p:attrNameLst>
                                          <p:attrName>ppt_x</p:attrName>
                                        </p:attrNameLst>
                                      </p:cBhvr>
                                      <p:tavLst>
                                        <p:tav tm="0">
                                          <p:val>
                                            <p:strVal val="1+#ppt_w/2"/>
                                          </p:val>
                                        </p:tav>
                                        <p:tav tm="100000">
                                          <p:val>
                                            <p:strVal val="#ppt_x"/>
                                          </p:val>
                                        </p:tav>
                                      </p:tavLst>
                                    </p:anim>
                                    <p:anim calcmode="lin" valueType="num">
                                      <p:cBhvr additive="base">
                                        <p:cTn id="8" dur="500" fill="hold"/>
                                        <p:tgtEl>
                                          <p:spTgt spid="2457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6786" name="Text Box 2"/>
          <p:cNvSpPr txBox="1"/>
          <p:nvPr/>
        </p:nvSpPr>
        <p:spPr>
          <a:xfrm>
            <a:off x="593725" y="914400"/>
            <a:ext cx="6005513" cy="7620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400" b="1" dirty="0">
                <a:solidFill>
                  <a:srgbClr val="A50021"/>
                </a:solidFill>
                <a:ea typeface="楷体_GB2312" pitchFamily="49" charset="-122"/>
              </a:rPr>
              <a:t>数据元素类型的定义为</a:t>
            </a:r>
            <a:r>
              <a:rPr lang="en-US" altLang="zh-CN" sz="4400" b="1" dirty="0">
                <a:solidFill>
                  <a:srgbClr val="A50021"/>
                </a:solidFill>
                <a:ea typeface="楷体_GB2312" pitchFamily="49" charset="-122"/>
              </a:rPr>
              <a:t>:</a:t>
            </a:r>
            <a:endParaRPr lang="en-US" altLang="zh-CN" sz="4400" b="1" dirty="0">
              <a:solidFill>
                <a:srgbClr val="A50021"/>
              </a:solidFill>
              <a:ea typeface="楷体_GB2312" pitchFamily="49" charset="-122"/>
            </a:endParaRPr>
          </a:p>
        </p:txBody>
      </p:sp>
      <p:sp>
        <p:nvSpPr>
          <p:cNvPr id="246787" name="Text Box 3"/>
          <p:cNvSpPr txBox="1"/>
          <p:nvPr/>
        </p:nvSpPr>
        <p:spPr>
          <a:xfrm>
            <a:off x="1127125" y="2117725"/>
            <a:ext cx="7045325" cy="32924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5000"/>
              </a:lnSpc>
              <a:spcBef>
                <a:spcPct val="0"/>
              </a:spcBef>
              <a:buNone/>
            </a:pPr>
            <a:r>
              <a:rPr lang="en-US" altLang="zh-CN" sz="4000" b="1" dirty="0">
                <a:solidFill>
                  <a:srgbClr val="FF00FF"/>
                </a:solidFill>
              </a:rPr>
              <a:t>typedef struct {</a:t>
            </a:r>
            <a:endParaRPr lang="en-US" altLang="zh-CN" sz="4000" dirty="0">
              <a:solidFill>
                <a:srgbClr val="FF00FF"/>
              </a:solidFill>
            </a:endParaRPr>
          </a:p>
          <a:p>
            <a:pPr marL="0" lvl="0" indent="0" eaLnBrk="1" hangingPunct="1">
              <a:lnSpc>
                <a:spcPct val="125000"/>
              </a:lnSpc>
              <a:spcBef>
                <a:spcPct val="0"/>
              </a:spcBef>
              <a:buNone/>
            </a:pPr>
            <a:r>
              <a:rPr lang="en-US" altLang="zh-CN" sz="4000" dirty="0">
                <a:solidFill>
                  <a:srgbClr val="FF00FF"/>
                </a:solidFill>
              </a:rPr>
              <a:t>    </a:t>
            </a:r>
            <a:r>
              <a:rPr lang="en-US" altLang="zh-CN" sz="4000" dirty="0">
                <a:solidFill>
                  <a:srgbClr val="3333FF"/>
                </a:solidFill>
              </a:rPr>
              <a:t>keyType key;    // </a:t>
            </a:r>
            <a:r>
              <a:rPr lang="zh-CN" altLang="en-US" sz="4000" dirty="0">
                <a:solidFill>
                  <a:srgbClr val="3333FF"/>
                </a:solidFill>
              </a:rPr>
              <a:t>关键字域</a:t>
            </a:r>
            <a:endParaRPr lang="en-US" altLang="en-US" sz="4000" dirty="0">
              <a:solidFill>
                <a:srgbClr val="FF00FF"/>
              </a:solidFill>
            </a:endParaRPr>
          </a:p>
          <a:p>
            <a:pPr marL="0" lvl="0" indent="0" eaLnBrk="1" hangingPunct="1">
              <a:lnSpc>
                <a:spcPct val="125000"/>
              </a:lnSpc>
              <a:spcBef>
                <a:spcPct val="0"/>
              </a:spcBef>
              <a:buNone/>
            </a:pPr>
            <a:r>
              <a:rPr lang="en-US" altLang="en-US" sz="4000" dirty="0">
                <a:solidFill>
                  <a:srgbClr val="FF00FF"/>
                </a:solidFill>
              </a:rPr>
              <a:t>       </a:t>
            </a:r>
            <a:r>
              <a:rPr lang="en-US" altLang="en-US" sz="4800" b="1" dirty="0">
                <a:solidFill>
                  <a:srgbClr val="FF00FF"/>
                </a:solidFill>
              </a:rPr>
              <a:t>… …</a:t>
            </a:r>
            <a:r>
              <a:rPr lang="en-US" altLang="en-US" sz="4000" b="1" dirty="0">
                <a:solidFill>
                  <a:srgbClr val="FF00FF"/>
                </a:solidFill>
              </a:rPr>
              <a:t> </a:t>
            </a:r>
            <a:r>
              <a:rPr lang="en-US" altLang="en-US" sz="4000" dirty="0">
                <a:solidFill>
                  <a:srgbClr val="FF00FF"/>
                </a:solidFill>
              </a:rPr>
              <a:t>            </a:t>
            </a:r>
            <a:r>
              <a:rPr lang="en-US" altLang="zh-CN" sz="4000" dirty="0">
                <a:solidFill>
                  <a:srgbClr val="FF00FF"/>
                </a:solidFill>
              </a:rPr>
              <a:t>// </a:t>
            </a:r>
            <a:r>
              <a:rPr lang="zh-CN" altLang="en-US" sz="4000" dirty="0">
                <a:solidFill>
                  <a:srgbClr val="FF00FF"/>
                </a:solidFill>
              </a:rPr>
              <a:t>其它属性域</a:t>
            </a:r>
            <a:endParaRPr lang="en-US" altLang="en-US" sz="4000" dirty="0">
              <a:solidFill>
                <a:srgbClr val="FF00FF"/>
              </a:solidFill>
            </a:endParaRPr>
          </a:p>
          <a:p>
            <a:pPr marL="0" lvl="0" indent="0" eaLnBrk="1" hangingPunct="1">
              <a:lnSpc>
                <a:spcPct val="125000"/>
              </a:lnSpc>
              <a:spcBef>
                <a:spcPct val="0"/>
              </a:spcBef>
              <a:buNone/>
            </a:pPr>
            <a:r>
              <a:rPr lang="en-US" altLang="en-US" sz="4000" b="1" dirty="0">
                <a:solidFill>
                  <a:srgbClr val="FF00FF"/>
                </a:solidFill>
              </a:rPr>
              <a:t>}</a:t>
            </a:r>
            <a:r>
              <a:rPr lang="en-US" altLang="en-US" sz="4000" dirty="0">
                <a:solidFill>
                  <a:srgbClr val="FF00FF"/>
                </a:solidFill>
              </a:rPr>
              <a:t> </a:t>
            </a:r>
            <a:r>
              <a:rPr lang="en-US" altLang="zh-CN" sz="4000" dirty="0">
                <a:solidFill>
                  <a:srgbClr val="FF00FF"/>
                </a:solidFill>
              </a:rPr>
              <a:t>ElemType ;</a:t>
            </a:r>
            <a:endParaRPr lang="en-US" altLang="zh-CN" sz="4000" dirty="0">
              <a:solidFill>
                <a:srgbClr val="FF00FF"/>
              </a:solidFill>
            </a:endParaRPr>
          </a:p>
        </p:txBody>
      </p:sp>
      <p:sp>
        <p:nvSpPr>
          <p:cNvPr id="246788" name="AutoShape 4">
            <a:hlinkClick r:id="" action="ppaction://hlinkshowjump?jump=lastslideviewed"/>
          </p:cNvPr>
          <p:cNvSpPr/>
          <p:nvPr/>
        </p:nvSpPr>
        <p:spPr>
          <a:xfrm>
            <a:off x="8382000" y="6172200"/>
            <a:ext cx="381000" cy="381000"/>
          </a:xfrm>
          <a:prstGeom prst="actionButtonReturn">
            <a:avLst/>
          </a:prstGeom>
          <a:solidFill>
            <a:srgbClr val="A5002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useBgFill="1">
        <p:nvSpPr>
          <p:cNvPr id="246789" name="Text Box 5"/>
          <p:cNvSpPr txBox="1"/>
          <p:nvPr/>
        </p:nvSpPr>
        <p:spPr>
          <a:xfrm>
            <a:off x="3641725" y="4708525"/>
            <a:ext cx="3257550" cy="701675"/>
          </a:xfrm>
          <a:prstGeom prst="rect">
            <a:avLst/>
          </a:prstGeom>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dirty="0">
                <a:solidFill>
                  <a:srgbClr val="A50021"/>
                </a:solidFill>
              </a:rPr>
              <a:t> , TElemType ;</a:t>
            </a:r>
            <a:endParaRPr lang="en-US" altLang="zh-CN" sz="4000"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46786"/>
                                        </p:tgtEl>
                                        <p:attrNameLst>
                                          <p:attrName>style.visibility</p:attrName>
                                        </p:attrNameLst>
                                      </p:cBhvr>
                                      <p:to>
                                        <p:strVal val="visible"/>
                                      </p:to>
                                    </p:set>
                                    <p:anim calcmode="lin" valueType="num">
                                      <p:cBhvr additive="base">
                                        <p:cTn id="7" dur="500" fill="hold"/>
                                        <p:tgtEl>
                                          <p:spTgt spid="246786"/>
                                        </p:tgtEl>
                                        <p:attrNameLst>
                                          <p:attrName>ppt_x</p:attrName>
                                        </p:attrNameLst>
                                      </p:cBhvr>
                                      <p:tavLst>
                                        <p:tav tm="0">
                                          <p:val>
                                            <p:strVal val="0-#ppt_w/2"/>
                                          </p:val>
                                        </p:tav>
                                        <p:tav tm="100000">
                                          <p:val>
                                            <p:strVal val="#ppt_x"/>
                                          </p:val>
                                        </p:tav>
                                      </p:tavLst>
                                    </p:anim>
                                    <p:anim calcmode="lin" valueType="num">
                                      <p:cBhvr additive="base">
                                        <p:cTn id="8" dur="500" fill="hold"/>
                                        <p:tgtEl>
                                          <p:spTgt spid="24678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246787"/>
                                        </p:tgtEl>
                                        <p:attrNameLst>
                                          <p:attrName>style.visibility</p:attrName>
                                        </p:attrNameLst>
                                      </p:cBhvr>
                                      <p:to>
                                        <p:strVal val="visible"/>
                                      </p:to>
                                    </p:set>
                                    <p:animEffect transition="in" filter="strips(downRight)">
                                      <p:cBhvr>
                                        <p:cTn id="13" dur="500"/>
                                        <p:tgtEl>
                                          <p:spTgt spid="246787"/>
                                        </p:tgtEl>
                                      </p:cBhvr>
                                    </p:animEffect>
                                  </p:childTnLst>
                                </p:cTn>
                              </p:par>
                            </p:childTnLst>
                          </p:cTn>
                        </p:par>
                        <p:par>
                          <p:cTn id="14" fill="hold">
                            <p:stCondLst>
                              <p:cond delay="500"/>
                            </p:stCondLst>
                            <p:childTnLst>
                              <p:par>
                                <p:cTn id="15" presetID="2" presetClass="entr" presetSubtype="6" fill="hold" grpId="0" nodeType="afterEffect">
                                  <p:stCondLst>
                                    <p:cond delay="0"/>
                                  </p:stCondLst>
                                  <p:childTnLst>
                                    <p:set>
                                      <p:cBhvr>
                                        <p:cTn id="16" dur="1" fill="hold">
                                          <p:stCondLst>
                                            <p:cond delay="0"/>
                                          </p:stCondLst>
                                        </p:cTn>
                                        <p:tgtEl>
                                          <p:spTgt spid="246788"/>
                                        </p:tgtEl>
                                        <p:attrNameLst>
                                          <p:attrName>style.visibility</p:attrName>
                                        </p:attrNameLst>
                                      </p:cBhvr>
                                      <p:to>
                                        <p:strVal val="visible"/>
                                      </p:to>
                                    </p:set>
                                    <p:anim calcmode="lin" valueType="num">
                                      <p:cBhvr additive="base">
                                        <p:cTn id="17" dur="500" fill="hold"/>
                                        <p:tgtEl>
                                          <p:spTgt spid="246788"/>
                                        </p:tgtEl>
                                        <p:attrNameLst>
                                          <p:attrName>ppt_x</p:attrName>
                                        </p:attrNameLst>
                                      </p:cBhvr>
                                      <p:tavLst>
                                        <p:tav tm="0">
                                          <p:val>
                                            <p:strVal val="1+#ppt_w/2"/>
                                          </p:val>
                                        </p:tav>
                                        <p:tav tm="100000">
                                          <p:val>
                                            <p:strVal val="#ppt_x"/>
                                          </p:val>
                                        </p:tav>
                                      </p:tavLst>
                                    </p:anim>
                                    <p:anim calcmode="lin" valueType="num">
                                      <p:cBhvr additive="base">
                                        <p:cTn id="18" dur="500" fill="hold"/>
                                        <p:tgtEl>
                                          <p:spTgt spid="24678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46789"/>
                                        </p:tgtEl>
                                        <p:attrNameLst>
                                          <p:attrName>style.visibility</p:attrName>
                                        </p:attrNameLst>
                                      </p:cBhvr>
                                      <p:to>
                                        <p:strVal val="visible"/>
                                      </p:to>
                                    </p:set>
                                    <p:animEffect transition="in" filter="wipe(left)">
                                      <p:cBhvr>
                                        <p:cTn id="23" dur="500"/>
                                        <p:tgtEl>
                                          <p:spTgt spid="246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6" grpId="0"/>
      <p:bldP spid="246787" grpId="0"/>
      <p:bldP spid="246788" grpId="0" animBg="1"/>
      <p:bldP spid="24678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79202" name="Object 1026"/>
          <p:cNvGraphicFramePr>
            <a:graphicFrameLocks noChangeAspect="1"/>
          </p:cNvGraphicFramePr>
          <p:nvPr/>
        </p:nvGraphicFramePr>
        <p:xfrm>
          <a:off x="735013" y="2617788"/>
          <a:ext cx="8188325" cy="1725612"/>
        </p:xfrm>
        <a:graphic>
          <a:graphicData uri="http://schemas.openxmlformats.org/presentationml/2006/ole">
            <mc:AlternateContent xmlns:mc="http://schemas.openxmlformats.org/markup-compatibility/2006">
              <mc:Choice xmlns:v="urn:schemas-microsoft-com:vml" Requires="v">
                <p:oleObj spid="_x0000_s3081" name="" r:id="rId1" imgW="8187055" imgH="1728470" progId="Word.Document.8">
                  <p:embed/>
                </p:oleObj>
              </mc:Choice>
              <mc:Fallback>
                <p:oleObj name="" r:id="rId1" imgW="8187055" imgH="1728470" progId="Word.Document.8">
                  <p:embed/>
                  <p:pic>
                    <p:nvPicPr>
                      <p:cNvPr id="0" name="图片 3080"/>
                      <p:cNvPicPr/>
                      <p:nvPr/>
                    </p:nvPicPr>
                    <p:blipFill>
                      <a:blip r:embed="rId2"/>
                      <a:stretch>
                        <a:fillRect/>
                      </a:stretch>
                    </p:blipFill>
                    <p:spPr>
                      <a:xfrm>
                        <a:off x="735013" y="2617788"/>
                        <a:ext cx="8188325" cy="1725612"/>
                      </a:xfrm>
                      <a:prstGeom prst="rect">
                        <a:avLst/>
                      </a:prstGeom>
                      <a:noFill/>
                      <a:ln w="38100">
                        <a:noFill/>
                        <a:miter/>
                      </a:ln>
                    </p:spPr>
                  </p:pic>
                </p:oleObj>
              </mc:Fallback>
            </mc:AlternateContent>
          </a:graphicData>
        </a:graphic>
      </p:graphicFrame>
      <p:sp>
        <p:nvSpPr>
          <p:cNvPr id="179203" name="Text Box 1027"/>
          <p:cNvSpPr txBox="1"/>
          <p:nvPr/>
        </p:nvSpPr>
        <p:spPr>
          <a:xfrm>
            <a:off x="69850" y="2070100"/>
            <a:ext cx="137795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dirty="0"/>
              <a:t>ST.elem</a:t>
            </a:r>
            <a:endParaRPr lang="en-US" altLang="zh-CN" sz="2400" dirty="0"/>
          </a:p>
        </p:txBody>
      </p:sp>
      <p:sp>
        <p:nvSpPr>
          <p:cNvPr id="179204" name="Line 1028"/>
          <p:cNvSpPr/>
          <p:nvPr/>
        </p:nvSpPr>
        <p:spPr>
          <a:xfrm>
            <a:off x="1600200" y="1698625"/>
            <a:ext cx="0" cy="914400"/>
          </a:xfrm>
          <a:prstGeom prst="line">
            <a:avLst/>
          </a:prstGeom>
          <a:ln w="12700" cap="flat" cmpd="sng">
            <a:solidFill>
              <a:srgbClr val="990000"/>
            </a:solidFill>
            <a:prstDash val="solid"/>
            <a:headEnd type="none" w="med" len="med"/>
            <a:tailEnd type="stealth" w="med" len="lg"/>
          </a:ln>
        </p:spPr>
      </p:sp>
      <p:sp>
        <p:nvSpPr>
          <p:cNvPr id="179205" name="Line 1029"/>
          <p:cNvSpPr/>
          <p:nvPr/>
        </p:nvSpPr>
        <p:spPr>
          <a:xfrm>
            <a:off x="5410200" y="1698625"/>
            <a:ext cx="0" cy="914400"/>
          </a:xfrm>
          <a:prstGeom prst="line">
            <a:avLst/>
          </a:prstGeom>
          <a:ln w="12700" cap="flat" cmpd="sng">
            <a:solidFill>
              <a:srgbClr val="990000"/>
            </a:solidFill>
            <a:prstDash val="solid"/>
            <a:headEnd type="none" w="med" len="med"/>
            <a:tailEnd type="stealth" w="med" len="lg"/>
          </a:ln>
        </p:spPr>
      </p:sp>
      <p:sp>
        <p:nvSpPr>
          <p:cNvPr id="179207" name="Text Box 1031"/>
          <p:cNvSpPr txBox="1"/>
          <p:nvPr/>
        </p:nvSpPr>
        <p:spPr>
          <a:xfrm>
            <a:off x="298450" y="304800"/>
            <a:ext cx="6383338" cy="7620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400" b="1" dirty="0">
                <a:solidFill>
                  <a:srgbClr val="660033"/>
                </a:solidFill>
                <a:ea typeface="楷体_GB2312" pitchFamily="49" charset="-122"/>
              </a:rPr>
              <a:t>回顾顺序表的查找过程：</a:t>
            </a:r>
            <a:endParaRPr lang="zh-CN" altLang="en-US" sz="4400" dirty="0">
              <a:solidFill>
                <a:srgbClr val="CC6600"/>
              </a:solidFill>
              <a:ea typeface="楷体_GB2312" pitchFamily="49" charset="-122"/>
            </a:endParaRPr>
          </a:p>
        </p:txBody>
      </p:sp>
      <p:sp>
        <p:nvSpPr>
          <p:cNvPr id="179208" name="Text Box 1032"/>
          <p:cNvSpPr txBox="1"/>
          <p:nvPr/>
        </p:nvSpPr>
        <p:spPr>
          <a:xfrm>
            <a:off x="574675" y="4327525"/>
            <a:ext cx="7302500" cy="16160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5000"/>
              </a:lnSpc>
              <a:spcBef>
                <a:spcPct val="0"/>
              </a:spcBef>
              <a:buNone/>
            </a:pPr>
            <a:r>
              <a:rPr lang="zh-CN" altLang="en-US" sz="4000" dirty="0">
                <a:solidFill>
                  <a:srgbClr val="FF00FF"/>
                </a:solidFill>
                <a:ea typeface="楷体_GB2312" pitchFamily="49" charset="-122"/>
              </a:rPr>
              <a:t>假设给定值 </a:t>
            </a:r>
            <a:r>
              <a:rPr lang="en-US" altLang="zh-CN" sz="4000" dirty="0">
                <a:solidFill>
                  <a:srgbClr val="FF00FF"/>
                </a:solidFill>
                <a:ea typeface="楷体_GB2312" pitchFamily="49" charset="-122"/>
              </a:rPr>
              <a:t>e=64,</a:t>
            </a:r>
            <a:endParaRPr lang="en-US" altLang="zh-CN" sz="4000" dirty="0">
              <a:solidFill>
                <a:srgbClr val="FF00FF"/>
              </a:solidFill>
              <a:ea typeface="楷体_GB2312" pitchFamily="49" charset="-122"/>
            </a:endParaRPr>
          </a:p>
          <a:p>
            <a:pPr marL="0" lvl="0" indent="0" eaLnBrk="1" hangingPunct="1">
              <a:lnSpc>
                <a:spcPct val="125000"/>
              </a:lnSpc>
              <a:spcBef>
                <a:spcPct val="0"/>
              </a:spcBef>
              <a:buNone/>
            </a:pPr>
            <a:r>
              <a:rPr lang="zh-CN" altLang="en-US" sz="4000" dirty="0">
                <a:solidFill>
                  <a:srgbClr val="FF00FF"/>
                </a:solidFill>
                <a:ea typeface="楷体_GB2312" pitchFamily="49" charset="-122"/>
              </a:rPr>
              <a:t>要求 </a:t>
            </a:r>
            <a:r>
              <a:rPr lang="en-US" altLang="zh-CN" sz="4000" dirty="0">
                <a:solidFill>
                  <a:srgbClr val="FF00FF"/>
                </a:solidFill>
                <a:ea typeface="楷体_GB2312" pitchFamily="49" charset="-122"/>
              </a:rPr>
              <a:t>ST.elem[k].key = e, </a:t>
            </a:r>
            <a:r>
              <a:rPr lang="zh-CN" altLang="en-US" sz="4000" dirty="0">
                <a:solidFill>
                  <a:srgbClr val="FF00FF"/>
                </a:solidFill>
                <a:ea typeface="楷体_GB2312" pitchFamily="49" charset="-122"/>
              </a:rPr>
              <a:t>问</a:t>
            </a:r>
            <a:r>
              <a:rPr lang="en-US" altLang="zh-CN" sz="4000" dirty="0">
                <a:solidFill>
                  <a:srgbClr val="FF00FF"/>
                </a:solidFill>
                <a:ea typeface="楷体_GB2312" pitchFamily="49" charset="-122"/>
              </a:rPr>
              <a:t>: k = ?</a:t>
            </a:r>
            <a:endParaRPr lang="en-US" altLang="zh-CN" sz="2400" dirty="0">
              <a:ea typeface="楷体_GB2312" pitchFamily="49" charset="-122"/>
            </a:endParaRPr>
          </a:p>
        </p:txBody>
      </p:sp>
      <p:sp>
        <p:nvSpPr>
          <p:cNvPr id="179210" name="Rectangle 1034"/>
          <p:cNvSpPr/>
          <p:nvPr/>
        </p:nvSpPr>
        <p:spPr>
          <a:xfrm>
            <a:off x="1695450" y="1447800"/>
            <a:ext cx="438150" cy="701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dirty="0">
                <a:solidFill>
                  <a:srgbClr val="FF00FF"/>
                </a:solidFill>
                <a:ea typeface="楷体_GB2312" pitchFamily="49" charset="-122"/>
              </a:rPr>
              <a:t>k</a:t>
            </a:r>
            <a:endParaRPr lang="en-US" altLang="zh-CN" sz="4000" dirty="0">
              <a:solidFill>
                <a:srgbClr val="FF00FF"/>
              </a:solidFill>
              <a:ea typeface="楷体_GB2312" pitchFamily="49" charset="-122"/>
            </a:endParaRPr>
          </a:p>
        </p:txBody>
      </p:sp>
      <p:sp>
        <p:nvSpPr>
          <p:cNvPr id="179211" name="Rectangle 1035"/>
          <p:cNvSpPr/>
          <p:nvPr/>
        </p:nvSpPr>
        <p:spPr>
          <a:xfrm>
            <a:off x="5486400" y="1447800"/>
            <a:ext cx="438150" cy="701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dirty="0">
                <a:solidFill>
                  <a:srgbClr val="FF00FF"/>
                </a:solidFill>
                <a:ea typeface="楷体_GB2312" pitchFamily="49" charset="-122"/>
              </a:rPr>
              <a:t>k</a:t>
            </a:r>
            <a:endParaRPr lang="en-US" altLang="zh-CN" sz="4000" dirty="0">
              <a:solidFill>
                <a:srgbClr val="FF00FF"/>
              </a:solidFill>
              <a:ea typeface="楷体_GB2312"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9207"/>
                                        </p:tgtEl>
                                        <p:attrNameLst>
                                          <p:attrName>style.visibility</p:attrName>
                                        </p:attrNameLst>
                                      </p:cBhvr>
                                      <p:to>
                                        <p:strVal val="visible"/>
                                      </p:to>
                                    </p:set>
                                    <p:anim calcmode="lin" valueType="num">
                                      <p:cBhvr additive="base">
                                        <p:cTn id="7" dur="500" fill="hold"/>
                                        <p:tgtEl>
                                          <p:spTgt spid="179207"/>
                                        </p:tgtEl>
                                        <p:attrNameLst>
                                          <p:attrName>ppt_x</p:attrName>
                                        </p:attrNameLst>
                                      </p:cBhvr>
                                      <p:tavLst>
                                        <p:tav tm="0">
                                          <p:val>
                                            <p:strVal val="0-#ppt_w/2"/>
                                          </p:val>
                                        </p:tav>
                                        <p:tav tm="100000">
                                          <p:val>
                                            <p:strVal val="#ppt_x"/>
                                          </p:val>
                                        </p:tav>
                                      </p:tavLst>
                                    </p:anim>
                                    <p:anim calcmode="lin" valueType="num">
                                      <p:cBhvr additive="base">
                                        <p:cTn id="8" dur="500" fill="hold"/>
                                        <p:tgtEl>
                                          <p:spTgt spid="17920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179202"/>
                                        </p:tgtEl>
                                        <p:attrNameLst>
                                          <p:attrName>style.visibility</p:attrName>
                                        </p:attrNameLst>
                                      </p:cBhvr>
                                      <p:to>
                                        <p:strVal val="visible"/>
                                      </p:to>
                                    </p:set>
                                    <p:animEffect transition="in" filter="wipe(up)">
                                      <p:cBhvr>
                                        <p:cTn id="13" dur="500"/>
                                        <p:tgtEl>
                                          <p:spTgt spid="179202"/>
                                        </p:tgtEl>
                                      </p:cBhvr>
                                    </p:animEffect>
                                  </p:childTnLst>
                                </p:cTn>
                              </p:par>
                            </p:childTnLst>
                          </p:cTn>
                        </p:par>
                        <p:par>
                          <p:cTn id="14" fill="hold">
                            <p:stCondLst>
                              <p:cond delay="500"/>
                            </p:stCondLst>
                            <p:childTnLst>
                              <p:par>
                                <p:cTn id="15" presetID="2" presetClass="entr" presetSubtype="8" fill="hold" grpId="0" nodeType="afterEffect">
                                  <p:stCondLst>
                                    <p:cond delay="0"/>
                                  </p:stCondLst>
                                  <p:childTnLst>
                                    <p:set>
                                      <p:cBhvr>
                                        <p:cTn id="16" dur="1" fill="hold">
                                          <p:stCondLst>
                                            <p:cond delay="0"/>
                                          </p:stCondLst>
                                        </p:cTn>
                                        <p:tgtEl>
                                          <p:spTgt spid="179203"/>
                                        </p:tgtEl>
                                        <p:attrNameLst>
                                          <p:attrName>style.visibility</p:attrName>
                                        </p:attrNameLst>
                                      </p:cBhvr>
                                      <p:to>
                                        <p:strVal val="visible"/>
                                      </p:to>
                                    </p:set>
                                    <p:anim calcmode="lin" valueType="num">
                                      <p:cBhvr additive="base">
                                        <p:cTn id="17" dur="500" fill="hold"/>
                                        <p:tgtEl>
                                          <p:spTgt spid="179203"/>
                                        </p:tgtEl>
                                        <p:attrNameLst>
                                          <p:attrName>ppt_x</p:attrName>
                                        </p:attrNameLst>
                                      </p:cBhvr>
                                      <p:tavLst>
                                        <p:tav tm="0">
                                          <p:val>
                                            <p:strVal val="0-#ppt_w/2"/>
                                          </p:val>
                                        </p:tav>
                                        <p:tav tm="100000">
                                          <p:val>
                                            <p:strVal val="#ppt_x"/>
                                          </p:val>
                                        </p:tav>
                                      </p:tavLst>
                                    </p:anim>
                                    <p:anim calcmode="lin" valueType="num">
                                      <p:cBhvr additive="base">
                                        <p:cTn id="18" dur="500" fill="hold"/>
                                        <p:tgtEl>
                                          <p:spTgt spid="17920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79208"/>
                                        </p:tgtEl>
                                        <p:attrNameLst>
                                          <p:attrName>style.visibility</p:attrName>
                                        </p:attrNameLst>
                                      </p:cBhvr>
                                      <p:to>
                                        <p:strVal val="visible"/>
                                      </p:to>
                                    </p:set>
                                    <p:anim calcmode="lin" valueType="num">
                                      <p:cBhvr additive="base">
                                        <p:cTn id="23" dur="500" fill="hold"/>
                                        <p:tgtEl>
                                          <p:spTgt spid="179208"/>
                                        </p:tgtEl>
                                        <p:attrNameLst>
                                          <p:attrName>ppt_x</p:attrName>
                                        </p:attrNameLst>
                                      </p:cBhvr>
                                      <p:tavLst>
                                        <p:tav tm="0">
                                          <p:val>
                                            <p:strVal val="#ppt_x"/>
                                          </p:val>
                                        </p:tav>
                                        <p:tav tm="100000">
                                          <p:val>
                                            <p:strVal val="#ppt_x"/>
                                          </p:val>
                                        </p:tav>
                                      </p:tavLst>
                                    </p:anim>
                                    <p:anim calcmode="lin" valueType="num">
                                      <p:cBhvr additive="base">
                                        <p:cTn id="24" dur="500" fill="hold"/>
                                        <p:tgtEl>
                                          <p:spTgt spid="17920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79204"/>
                                        </p:tgtEl>
                                        <p:attrNameLst>
                                          <p:attrName>style.visibility</p:attrName>
                                        </p:attrNameLst>
                                      </p:cBhvr>
                                      <p:to>
                                        <p:strVal val="visible"/>
                                      </p:to>
                                    </p:set>
                                    <p:animEffect transition="in" filter="wipe(up)">
                                      <p:cBhvr>
                                        <p:cTn id="29" dur="500"/>
                                        <p:tgtEl>
                                          <p:spTgt spid="179204"/>
                                        </p:tgtEl>
                                      </p:cBhvr>
                                    </p:animEffect>
                                  </p:childTnLst>
                                  <p:subTnLst>
                                    <p:set>
                                      <p:cBhvr override="childStyle">
                                        <p:cTn dur="1" fill="hold" display="0" masterRel="nextClick" afterEffect="1"/>
                                        <p:tgtEl>
                                          <p:spTgt spid="179204"/>
                                        </p:tgtEl>
                                        <p:attrNameLst>
                                          <p:attrName>style.visibility</p:attrName>
                                        </p:attrNameLst>
                                      </p:cBhvr>
                                      <p:to>
                                        <p:strVal val="hidden"/>
                                      </p:to>
                                    </p:set>
                                  </p:subTnLst>
                                </p:cTn>
                              </p:par>
                            </p:childTnLst>
                          </p:cTn>
                        </p:par>
                        <p:par>
                          <p:cTn id="30" fill="hold">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179210"/>
                                        </p:tgtEl>
                                        <p:attrNameLst>
                                          <p:attrName>style.visibility</p:attrName>
                                        </p:attrNameLst>
                                      </p:cBhvr>
                                      <p:to>
                                        <p:strVal val="visible"/>
                                      </p:to>
                                    </p:set>
                                    <p:animEffect transition="in" filter="wipe(up)">
                                      <p:cBhvr>
                                        <p:cTn id="33" dur="500"/>
                                        <p:tgtEl>
                                          <p:spTgt spid="179210"/>
                                        </p:tgtEl>
                                      </p:cBhvr>
                                    </p:animEffect>
                                  </p:childTnLst>
                                  <p:subTnLst>
                                    <p:set>
                                      <p:cBhvr override="childStyle">
                                        <p:cTn dur="1" fill="hold" display="0" masterRel="nextClick" afterEffect="1"/>
                                        <p:tgtEl>
                                          <p:spTgt spid="179210"/>
                                        </p:tgtEl>
                                        <p:attrNameLst>
                                          <p:attrName>style.visibility</p:attrName>
                                        </p:attrNameLst>
                                      </p:cBhvr>
                                      <p:to>
                                        <p:strVal val="hidden"/>
                                      </p:to>
                                    </p:set>
                                  </p:sub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179205"/>
                                        </p:tgtEl>
                                        <p:attrNameLst>
                                          <p:attrName>style.visibility</p:attrName>
                                        </p:attrNameLst>
                                      </p:cBhvr>
                                      <p:to>
                                        <p:strVal val="visible"/>
                                      </p:to>
                                    </p:set>
                                    <p:animEffect transition="in" filter="wipe(up)">
                                      <p:cBhvr>
                                        <p:cTn id="38" dur="500"/>
                                        <p:tgtEl>
                                          <p:spTgt spid="179205"/>
                                        </p:tgtEl>
                                      </p:cBhvr>
                                    </p:animEffect>
                                  </p:childTnLst>
                                </p:cTn>
                              </p:par>
                            </p:childTnLst>
                          </p:cTn>
                        </p:par>
                        <p:par>
                          <p:cTn id="39" fill="hold">
                            <p:stCondLst>
                              <p:cond delay="500"/>
                            </p:stCondLst>
                            <p:childTnLst>
                              <p:par>
                                <p:cTn id="40" presetID="22" presetClass="entr" presetSubtype="1" fill="hold" grpId="0" nodeType="afterEffect">
                                  <p:stCondLst>
                                    <p:cond delay="0"/>
                                  </p:stCondLst>
                                  <p:childTnLst>
                                    <p:set>
                                      <p:cBhvr>
                                        <p:cTn id="41" dur="1" fill="hold">
                                          <p:stCondLst>
                                            <p:cond delay="0"/>
                                          </p:stCondLst>
                                        </p:cTn>
                                        <p:tgtEl>
                                          <p:spTgt spid="179211"/>
                                        </p:tgtEl>
                                        <p:attrNameLst>
                                          <p:attrName>style.visibility</p:attrName>
                                        </p:attrNameLst>
                                      </p:cBhvr>
                                      <p:to>
                                        <p:strVal val="visible"/>
                                      </p:to>
                                    </p:set>
                                    <p:animEffect transition="in" filter="wipe(up)">
                                      <p:cBhvr>
                                        <p:cTn id="42" dur="500"/>
                                        <p:tgtEl>
                                          <p:spTgt spid="179211"/>
                                        </p:tgtEl>
                                      </p:cBhvr>
                                    </p:animEffect>
                                  </p:childTnLst>
                                  <p:subTnLst>
                                    <p:set>
                                      <p:cBhvr override="childStyle">
                                        <p:cTn dur="1" fill="hold" display="0" masterRel="nextClick" afterEffect="1"/>
                                        <p:tgtEl>
                                          <p:spTgt spid="17921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3" grpId="0"/>
      <p:bldP spid="179207" grpId="0"/>
      <p:bldP spid="179208" grpId="0"/>
      <p:bldP spid="179210" grpId="0"/>
      <p:bldP spid="1792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Text Box 2"/>
          <p:cNvSpPr txBox="1"/>
          <p:nvPr/>
        </p:nvSpPr>
        <p:spPr>
          <a:xfrm>
            <a:off x="0" y="908050"/>
            <a:ext cx="9486900" cy="39370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dirty="0"/>
              <a:t>int</a:t>
            </a:r>
            <a:r>
              <a:rPr lang="en-US" altLang="zh-CN" sz="3600" dirty="0"/>
              <a:t> location( SqList </a:t>
            </a:r>
            <a:r>
              <a:rPr lang="en-US" altLang="zh-CN" sz="3600" dirty="0">
                <a:solidFill>
                  <a:schemeClr val="accent2"/>
                </a:solidFill>
              </a:rPr>
              <a:t>ST</a:t>
            </a:r>
            <a:r>
              <a:rPr lang="en-US" altLang="zh-CN" sz="3600" dirty="0"/>
              <a:t>, ElemType</a:t>
            </a:r>
            <a:r>
              <a:rPr lang="en-US" altLang="zh-CN" sz="3600" b="1" dirty="0"/>
              <a:t> </a:t>
            </a:r>
            <a:r>
              <a:rPr lang="en-US" altLang="zh-CN" sz="3600" dirty="0"/>
              <a:t>e) </a:t>
            </a:r>
            <a:r>
              <a:rPr lang="en-US" altLang="zh-CN" sz="3600" b="1" dirty="0">
                <a:latin typeface="宋体" panose="02010600030101010101" pitchFamily="2" charset="-122"/>
              </a:rPr>
              <a:t>{</a:t>
            </a:r>
            <a:endParaRPr lang="en-US" altLang="zh-CN" sz="3600" dirty="0">
              <a:latin typeface="宋体" panose="02010600030101010101" pitchFamily="2" charset="-122"/>
            </a:endParaRPr>
          </a:p>
          <a:p>
            <a:pPr marL="0" lvl="0" indent="0" eaLnBrk="1" hangingPunct="1">
              <a:spcBef>
                <a:spcPct val="0"/>
              </a:spcBef>
              <a:buNone/>
            </a:pPr>
            <a:r>
              <a:rPr lang="en-US" altLang="zh-CN" sz="3600" dirty="0"/>
              <a:t>  k = 1;</a:t>
            </a:r>
            <a:endParaRPr lang="en-US" altLang="zh-CN" sz="3600" dirty="0"/>
          </a:p>
          <a:p>
            <a:pPr marL="0" lvl="0" indent="0" eaLnBrk="1" hangingPunct="1">
              <a:spcBef>
                <a:spcPct val="0"/>
              </a:spcBef>
              <a:buNone/>
            </a:pPr>
            <a:r>
              <a:rPr lang="en-US" altLang="zh-CN" sz="3600" dirty="0"/>
              <a:t>  </a:t>
            </a:r>
            <a:r>
              <a:rPr lang="en-US" altLang="zh-CN" sz="3600" b="1" dirty="0"/>
              <a:t>while</a:t>
            </a:r>
            <a:r>
              <a:rPr lang="en-US" altLang="zh-CN" sz="3600" dirty="0"/>
              <a:t> ( </a:t>
            </a:r>
            <a:r>
              <a:rPr lang="en-US" altLang="zh-CN" sz="3600" b="1" dirty="0">
                <a:solidFill>
                  <a:srgbClr val="006600"/>
                </a:solidFill>
                <a:ea typeface="楷体_GB2312" pitchFamily="49" charset="-122"/>
              </a:rPr>
              <a:t>k&lt;=</a:t>
            </a:r>
            <a:r>
              <a:rPr lang="en-US" altLang="zh-CN" sz="3600" dirty="0">
                <a:solidFill>
                  <a:schemeClr val="accent2"/>
                </a:solidFill>
              </a:rPr>
              <a:t>ST</a:t>
            </a:r>
            <a:r>
              <a:rPr lang="en-US" altLang="zh-CN" sz="3600" b="1" dirty="0">
                <a:solidFill>
                  <a:srgbClr val="006600"/>
                </a:solidFill>
                <a:ea typeface="楷体_GB2312" pitchFamily="49" charset="-122"/>
              </a:rPr>
              <a:t>.length</a:t>
            </a:r>
            <a:r>
              <a:rPr lang="en-US" altLang="zh-CN" sz="3600" dirty="0"/>
              <a:t> </a:t>
            </a:r>
            <a:r>
              <a:rPr lang="en-US" altLang="zh-CN" sz="3600" b="1" dirty="0"/>
              <a:t>&amp;&amp;</a:t>
            </a:r>
            <a:r>
              <a:rPr lang="en-US" altLang="zh-CN" sz="3600" b="1" dirty="0">
                <a:solidFill>
                  <a:srgbClr val="006600"/>
                </a:solidFill>
                <a:ea typeface="楷体_GB2312" pitchFamily="49" charset="-122"/>
              </a:rPr>
              <a:t>ST.elem[k</a:t>
            </a:r>
            <a:r>
              <a:rPr lang="en-US" altLang="zh-CN" sz="3600" b="1" dirty="0"/>
              <a:t>].key</a:t>
            </a:r>
            <a:r>
              <a:rPr lang="en-US" altLang="zh-CN" sz="3600" b="1" dirty="0">
                <a:solidFill>
                  <a:schemeClr val="accent2"/>
                </a:solidFill>
              </a:rPr>
              <a:t>!=e)</a:t>
            </a:r>
            <a:r>
              <a:rPr lang="en-US" altLang="zh-CN" sz="3600" b="1" dirty="0"/>
              <a:t>)) </a:t>
            </a:r>
            <a:endParaRPr lang="en-US" altLang="zh-CN" sz="3600" b="1" dirty="0"/>
          </a:p>
          <a:p>
            <a:pPr marL="0" lvl="0" indent="0" eaLnBrk="1" hangingPunct="1">
              <a:spcBef>
                <a:spcPct val="0"/>
              </a:spcBef>
              <a:buNone/>
            </a:pPr>
            <a:r>
              <a:rPr lang="en-US" altLang="zh-CN" sz="3600" b="1" dirty="0"/>
              <a:t>                      </a:t>
            </a:r>
            <a:r>
              <a:rPr lang="en-US" altLang="zh-CN" sz="3600" dirty="0"/>
              <a:t>k</a:t>
            </a:r>
            <a:r>
              <a:rPr lang="en-US" altLang="zh-CN" sz="3600" b="1" dirty="0"/>
              <a:t>++</a:t>
            </a:r>
            <a:r>
              <a:rPr lang="en-US" altLang="zh-CN" sz="3600" dirty="0"/>
              <a:t>; </a:t>
            </a:r>
            <a:endParaRPr lang="en-US" altLang="zh-CN" sz="3600" dirty="0"/>
          </a:p>
          <a:p>
            <a:pPr marL="0" lvl="0" indent="0" eaLnBrk="1" hangingPunct="1">
              <a:spcBef>
                <a:spcPct val="0"/>
              </a:spcBef>
              <a:buNone/>
            </a:pPr>
            <a:r>
              <a:rPr lang="en-US" altLang="zh-CN" sz="3600" b="1" dirty="0"/>
              <a:t>  if</a:t>
            </a:r>
            <a:r>
              <a:rPr lang="en-US" altLang="zh-CN" sz="3600" dirty="0"/>
              <a:t> ( k&lt;= </a:t>
            </a:r>
            <a:r>
              <a:rPr lang="en-US" altLang="zh-CN" sz="3600" dirty="0">
                <a:solidFill>
                  <a:schemeClr val="accent2"/>
                </a:solidFill>
              </a:rPr>
              <a:t>ST</a:t>
            </a:r>
            <a:r>
              <a:rPr lang="en-US" altLang="zh-CN" sz="3600" dirty="0"/>
              <a:t>.length)  </a:t>
            </a:r>
            <a:r>
              <a:rPr lang="en-US" altLang="zh-CN" sz="3600" b="1" dirty="0"/>
              <a:t>return</a:t>
            </a:r>
            <a:r>
              <a:rPr lang="en-US" altLang="zh-CN" sz="3600" dirty="0"/>
              <a:t> k; </a:t>
            </a:r>
            <a:endParaRPr lang="en-US" altLang="zh-CN" sz="3600" dirty="0"/>
          </a:p>
          <a:p>
            <a:pPr marL="0" lvl="0" indent="0" eaLnBrk="1" hangingPunct="1">
              <a:spcBef>
                <a:spcPct val="0"/>
              </a:spcBef>
              <a:buNone/>
            </a:pPr>
            <a:r>
              <a:rPr lang="en-US" altLang="zh-CN" sz="3600" dirty="0"/>
              <a:t>  </a:t>
            </a:r>
            <a:r>
              <a:rPr lang="en-US" altLang="zh-CN" sz="3600" b="1" dirty="0"/>
              <a:t>else  return</a:t>
            </a:r>
            <a:r>
              <a:rPr lang="en-US" altLang="zh-CN" sz="3600" dirty="0"/>
              <a:t> 0;</a:t>
            </a:r>
            <a:endParaRPr lang="en-US" altLang="zh-CN" sz="3600" dirty="0"/>
          </a:p>
          <a:p>
            <a:pPr marL="0" lvl="0" indent="0" eaLnBrk="1" hangingPunct="1">
              <a:spcBef>
                <a:spcPct val="0"/>
              </a:spcBef>
              <a:buNone/>
            </a:pPr>
            <a:r>
              <a:rPr lang="en-US" altLang="zh-CN" sz="3600" b="1" dirty="0"/>
              <a:t>}</a:t>
            </a:r>
            <a:r>
              <a:rPr lang="en-US" altLang="zh-CN" sz="3600" dirty="0"/>
              <a:t> //location</a:t>
            </a:r>
            <a:endParaRPr lang="en-US" altLang="zh-CN" sz="3600"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34818"/>
                                        </p:tgtEl>
                                        <p:attrNameLst>
                                          <p:attrName>style.visibility</p:attrName>
                                        </p:attrNameLst>
                                      </p:cBhvr>
                                      <p:to>
                                        <p:strVal val="visible"/>
                                      </p:to>
                                    </p:set>
                                    <p:animEffect transition="in" filter="strips(downLeft)">
                                      <p:cBhvr>
                                        <p:cTn id="7" dur="500"/>
                                        <p:tgtEl>
                                          <p:spTgt spid="34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标题 1"/>
          <p:cNvSpPr>
            <a:spLocks noGrp="1"/>
          </p:cNvSpPr>
          <p:nvPr>
            <p:ph type="title"/>
          </p:nvPr>
        </p:nvSpPr>
        <p:spPr>
          <a:xfrm>
            <a:off x="323850" y="260350"/>
            <a:ext cx="7772400" cy="1143000"/>
          </a:xfrm>
          <a:ln/>
        </p:spPr>
        <p:txBody>
          <a:bodyPr vert="horz" wrap="square" lIns="91440" tIns="45720" rIns="91440" bIns="45720" anchor="ctr"/>
          <a:p>
            <a:pPr algn="l"/>
            <a:r>
              <a:rPr lang="zh-CN" altLang="en-US" dirty="0"/>
              <a:t>搜索引擎</a:t>
            </a:r>
            <a:endParaRPr lang="zh-CN" altLang="en-US" dirty="0"/>
          </a:p>
        </p:txBody>
      </p:sp>
      <p:pic>
        <p:nvPicPr>
          <p:cNvPr id="3075" name="Picture 2"/>
          <p:cNvPicPr>
            <a:picLocks noChangeAspect="1"/>
          </p:cNvPicPr>
          <p:nvPr/>
        </p:nvPicPr>
        <p:blipFill>
          <a:blip r:embed="rId1"/>
          <a:stretch>
            <a:fillRect/>
          </a:stretch>
        </p:blipFill>
        <p:spPr>
          <a:xfrm>
            <a:off x="900113" y="1484313"/>
            <a:ext cx="4281487" cy="2232025"/>
          </a:xfrm>
          <a:prstGeom prst="rect">
            <a:avLst/>
          </a:prstGeom>
          <a:noFill/>
          <a:ln w="9525">
            <a:noFill/>
          </a:ln>
        </p:spPr>
      </p:pic>
      <p:pic>
        <p:nvPicPr>
          <p:cNvPr id="3076" name="Picture 3"/>
          <p:cNvPicPr>
            <a:picLocks noChangeAspect="1"/>
          </p:cNvPicPr>
          <p:nvPr/>
        </p:nvPicPr>
        <p:blipFill>
          <a:blip r:embed="rId2"/>
          <a:stretch>
            <a:fillRect/>
          </a:stretch>
        </p:blipFill>
        <p:spPr>
          <a:xfrm>
            <a:off x="890588" y="4292600"/>
            <a:ext cx="7210425" cy="2057400"/>
          </a:xfrm>
          <a:prstGeom prst="rect">
            <a:avLst/>
          </a:prstGeom>
          <a:noFill/>
          <a:ln w="9525">
            <a:noFill/>
          </a:ln>
        </p:spPr>
      </p:pic>
    </p:spTree>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80226" name="Object 1026"/>
          <p:cNvGraphicFramePr>
            <a:graphicFrameLocks noChangeAspect="1"/>
          </p:cNvGraphicFramePr>
          <p:nvPr/>
        </p:nvGraphicFramePr>
        <p:xfrm>
          <a:off x="735013" y="1452563"/>
          <a:ext cx="8188325" cy="1725612"/>
        </p:xfrm>
        <a:graphic>
          <a:graphicData uri="http://schemas.openxmlformats.org/presentationml/2006/ole">
            <mc:AlternateContent xmlns:mc="http://schemas.openxmlformats.org/markup-compatibility/2006">
              <mc:Choice xmlns:v="urn:schemas-microsoft-com:vml" Requires="v">
                <p:oleObj spid="_x0000_s3083" name="" r:id="rId1" imgW="8187055" imgH="1728470" progId="Word.Document.8">
                  <p:embed/>
                </p:oleObj>
              </mc:Choice>
              <mc:Fallback>
                <p:oleObj name="" r:id="rId1" imgW="8187055" imgH="1728470" progId="Word.Document.8">
                  <p:embed/>
                  <p:pic>
                    <p:nvPicPr>
                      <p:cNvPr id="0" name="图片 3082"/>
                      <p:cNvPicPr/>
                      <p:nvPr/>
                    </p:nvPicPr>
                    <p:blipFill>
                      <a:blip r:embed="rId2"/>
                      <a:stretch>
                        <a:fillRect/>
                      </a:stretch>
                    </p:blipFill>
                    <p:spPr>
                      <a:xfrm>
                        <a:off x="735013" y="1452563"/>
                        <a:ext cx="8188325" cy="1725612"/>
                      </a:xfrm>
                      <a:prstGeom prst="rect">
                        <a:avLst/>
                      </a:prstGeom>
                      <a:noFill/>
                      <a:ln w="38100">
                        <a:noFill/>
                        <a:miter/>
                      </a:ln>
                    </p:spPr>
                  </p:pic>
                </p:oleObj>
              </mc:Fallback>
            </mc:AlternateContent>
          </a:graphicData>
        </a:graphic>
      </p:graphicFrame>
      <p:sp>
        <p:nvSpPr>
          <p:cNvPr id="180227" name="Text Box 1027"/>
          <p:cNvSpPr txBox="1"/>
          <p:nvPr/>
        </p:nvSpPr>
        <p:spPr>
          <a:xfrm>
            <a:off x="69850" y="914400"/>
            <a:ext cx="137795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dirty="0"/>
              <a:t>ST.elem</a:t>
            </a:r>
            <a:endParaRPr lang="en-US" altLang="zh-CN" sz="2400" dirty="0"/>
          </a:p>
        </p:txBody>
      </p:sp>
      <p:sp>
        <p:nvSpPr>
          <p:cNvPr id="180228" name="Line 1028"/>
          <p:cNvSpPr/>
          <p:nvPr/>
        </p:nvSpPr>
        <p:spPr>
          <a:xfrm>
            <a:off x="7924800" y="457200"/>
            <a:ext cx="0" cy="990600"/>
          </a:xfrm>
          <a:prstGeom prst="line">
            <a:avLst/>
          </a:prstGeom>
          <a:ln w="12700" cap="flat" cmpd="sng">
            <a:solidFill>
              <a:srgbClr val="990000"/>
            </a:solidFill>
            <a:prstDash val="solid"/>
            <a:headEnd type="none" w="med" len="med"/>
            <a:tailEnd type="stealth" w="med" len="lg"/>
          </a:ln>
        </p:spPr>
      </p:sp>
      <p:sp>
        <p:nvSpPr>
          <p:cNvPr id="180229" name="Line 1029"/>
          <p:cNvSpPr/>
          <p:nvPr/>
        </p:nvSpPr>
        <p:spPr>
          <a:xfrm>
            <a:off x="5410200" y="457200"/>
            <a:ext cx="0" cy="990600"/>
          </a:xfrm>
          <a:prstGeom prst="line">
            <a:avLst/>
          </a:prstGeom>
          <a:ln w="12700" cap="flat" cmpd="sng">
            <a:solidFill>
              <a:srgbClr val="990000"/>
            </a:solidFill>
            <a:prstDash val="solid"/>
            <a:headEnd type="none" w="med" len="med"/>
            <a:tailEnd type="stealth" w="med" len="lg"/>
          </a:ln>
        </p:spPr>
      </p:sp>
      <p:sp>
        <p:nvSpPr>
          <p:cNvPr id="180230" name="Text Box 1030"/>
          <p:cNvSpPr txBox="1"/>
          <p:nvPr/>
        </p:nvSpPr>
        <p:spPr>
          <a:xfrm>
            <a:off x="5418138" y="639763"/>
            <a:ext cx="296862" cy="5794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dirty="0">
                <a:solidFill>
                  <a:srgbClr val="990000"/>
                </a:solidFill>
              </a:rPr>
              <a:t>i</a:t>
            </a:r>
            <a:endParaRPr lang="en-US" altLang="zh-CN" sz="2400" dirty="0"/>
          </a:p>
        </p:txBody>
      </p:sp>
      <p:graphicFrame>
        <p:nvGraphicFramePr>
          <p:cNvPr id="180231" name="Object 1031"/>
          <p:cNvGraphicFramePr>
            <a:graphicFrameLocks noChangeAspect="1"/>
          </p:cNvGraphicFramePr>
          <p:nvPr/>
        </p:nvGraphicFramePr>
        <p:xfrm>
          <a:off x="762000" y="4572000"/>
          <a:ext cx="8188325" cy="1725613"/>
        </p:xfrm>
        <a:graphic>
          <a:graphicData uri="http://schemas.openxmlformats.org/presentationml/2006/ole">
            <mc:AlternateContent xmlns:mc="http://schemas.openxmlformats.org/markup-compatibility/2006">
              <mc:Choice xmlns:v="urn:schemas-microsoft-com:vml" Requires="v">
                <p:oleObj spid="_x0000_s3082" name="" r:id="rId3" imgW="8187055" imgH="1728470" progId="Word.Document.8">
                  <p:embed/>
                </p:oleObj>
              </mc:Choice>
              <mc:Fallback>
                <p:oleObj name="" r:id="rId3" imgW="8187055" imgH="1728470" progId="Word.Document.8">
                  <p:embed/>
                  <p:pic>
                    <p:nvPicPr>
                      <p:cNvPr id="0" name="图片 3081"/>
                      <p:cNvPicPr/>
                      <p:nvPr/>
                    </p:nvPicPr>
                    <p:blipFill>
                      <a:blip r:embed="rId2"/>
                      <a:stretch>
                        <a:fillRect/>
                      </a:stretch>
                    </p:blipFill>
                    <p:spPr>
                      <a:xfrm>
                        <a:off x="762000" y="4572000"/>
                        <a:ext cx="8188325" cy="1725613"/>
                      </a:xfrm>
                      <a:prstGeom prst="rect">
                        <a:avLst/>
                      </a:prstGeom>
                      <a:noFill/>
                      <a:ln w="38100">
                        <a:noFill/>
                        <a:miter/>
                      </a:ln>
                    </p:spPr>
                  </p:pic>
                </p:oleObj>
              </mc:Fallback>
            </mc:AlternateContent>
          </a:graphicData>
        </a:graphic>
      </p:graphicFrame>
      <p:sp>
        <p:nvSpPr>
          <p:cNvPr id="180232" name="Text Box 1032"/>
          <p:cNvSpPr txBox="1"/>
          <p:nvPr/>
        </p:nvSpPr>
        <p:spPr>
          <a:xfrm>
            <a:off x="290513" y="4033838"/>
            <a:ext cx="1377950"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dirty="0"/>
              <a:t>ST.elem</a:t>
            </a:r>
            <a:endParaRPr lang="en-US" altLang="zh-CN" sz="2400" dirty="0"/>
          </a:p>
        </p:txBody>
      </p:sp>
      <p:sp>
        <p:nvSpPr>
          <p:cNvPr id="180233" name="Line 1033"/>
          <p:cNvSpPr/>
          <p:nvPr/>
        </p:nvSpPr>
        <p:spPr>
          <a:xfrm>
            <a:off x="8001000" y="3576638"/>
            <a:ext cx="0" cy="990600"/>
          </a:xfrm>
          <a:prstGeom prst="line">
            <a:avLst/>
          </a:prstGeom>
          <a:ln w="12700" cap="flat" cmpd="sng">
            <a:solidFill>
              <a:srgbClr val="990000"/>
            </a:solidFill>
            <a:prstDash val="solid"/>
            <a:headEnd type="none" w="med" len="med"/>
            <a:tailEnd type="stealth" w="med" len="lg"/>
          </a:ln>
        </p:spPr>
      </p:sp>
      <p:sp>
        <p:nvSpPr>
          <p:cNvPr id="180234" name="Line 1034"/>
          <p:cNvSpPr/>
          <p:nvPr/>
        </p:nvSpPr>
        <p:spPr>
          <a:xfrm>
            <a:off x="1219200" y="3576638"/>
            <a:ext cx="0" cy="990600"/>
          </a:xfrm>
          <a:prstGeom prst="line">
            <a:avLst/>
          </a:prstGeom>
          <a:ln w="12700" cap="flat" cmpd="sng">
            <a:solidFill>
              <a:srgbClr val="990000"/>
            </a:solidFill>
            <a:prstDash val="solid"/>
            <a:headEnd type="none" w="med" len="med"/>
            <a:tailEnd type="stealth" w="med" len="lg"/>
          </a:ln>
        </p:spPr>
      </p:sp>
      <p:sp>
        <p:nvSpPr>
          <p:cNvPr id="180235" name="Text Box 1035"/>
          <p:cNvSpPr txBox="1"/>
          <p:nvPr/>
        </p:nvSpPr>
        <p:spPr>
          <a:xfrm>
            <a:off x="1219200" y="3505200"/>
            <a:ext cx="296863"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dirty="0">
                <a:solidFill>
                  <a:srgbClr val="990000"/>
                </a:solidFill>
              </a:rPr>
              <a:t>i</a:t>
            </a:r>
            <a:endParaRPr lang="en-US" altLang="zh-CN" sz="2400" dirty="0"/>
          </a:p>
        </p:txBody>
      </p:sp>
      <p:sp>
        <p:nvSpPr>
          <p:cNvPr id="180236" name="Text Box 1036"/>
          <p:cNvSpPr txBox="1"/>
          <p:nvPr/>
        </p:nvSpPr>
        <p:spPr>
          <a:xfrm>
            <a:off x="762000" y="4495800"/>
            <a:ext cx="6413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dirty="0">
                <a:solidFill>
                  <a:srgbClr val="CC0000"/>
                </a:solidFill>
              </a:rPr>
              <a:t>60</a:t>
            </a:r>
            <a:endParaRPr lang="en-US" altLang="zh-CN" sz="2400" dirty="0"/>
          </a:p>
        </p:txBody>
      </p:sp>
      <p:sp>
        <p:nvSpPr>
          <p:cNvPr id="180237" name="Text Box 1037"/>
          <p:cNvSpPr txBox="1"/>
          <p:nvPr/>
        </p:nvSpPr>
        <p:spPr>
          <a:xfrm>
            <a:off x="8008938" y="533400"/>
            <a:ext cx="296862"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dirty="0">
                <a:solidFill>
                  <a:srgbClr val="990000"/>
                </a:solidFill>
              </a:rPr>
              <a:t>i</a:t>
            </a:r>
            <a:endParaRPr lang="en-US" altLang="zh-CN" sz="2400" dirty="0"/>
          </a:p>
        </p:txBody>
      </p:sp>
      <p:sp>
        <p:nvSpPr>
          <p:cNvPr id="180239" name="Text Box 1039"/>
          <p:cNvSpPr txBox="1"/>
          <p:nvPr/>
        </p:nvSpPr>
        <p:spPr>
          <a:xfrm>
            <a:off x="2270125" y="2609850"/>
            <a:ext cx="1406525"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dirty="0">
                <a:solidFill>
                  <a:srgbClr val="CC0000"/>
                </a:solidFill>
              </a:rPr>
              <a:t>key=64</a:t>
            </a:r>
            <a:endParaRPr lang="en-US" altLang="zh-CN" sz="2400" dirty="0"/>
          </a:p>
        </p:txBody>
      </p:sp>
      <p:sp>
        <p:nvSpPr>
          <p:cNvPr id="180240" name="Text Box 1040"/>
          <p:cNvSpPr txBox="1"/>
          <p:nvPr/>
        </p:nvSpPr>
        <p:spPr>
          <a:xfrm>
            <a:off x="2286000" y="5821363"/>
            <a:ext cx="1406525" cy="5794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dirty="0">
                <a:solidFill>
                  <a:srgbClr val="CC0000"/>
                </a:solidFill>
              </a:rPr>
              <a:t>key=60</a:t>
            </a:r>
            <a:endParaRPr lang="en-US" altLang="zh-CN" sz="2400" dirty="0"/>
          </a:p>
        </p:txBody>
      </p:sp>
      <p:sp>
        <p:nvSpPr>
          <p:cNvPr id="180241" name="Text Box 1041"/>
          <p:cNvSpPr txBox="1"/>
          <p:nvPr/>
        </p:nvSpPr>
        <p:spPr>
          <a:xfrm>
            <a:off x="8153400" y="3581400"/>
            <a:ext cx="296863"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dirty="0">
                <a:solidFill>
                  <a:srgbClr val="990000"/>
                </a:solidFill>
              </a:rPr>
              <a:t>i</a:t>
            </a:r>
            <a:endParaRPr lang="en-US" altLang="zh-CN" sz="2400" dirty="0"/>
          </a:p>
        </p:txBody>
      </p:sp>
      <p:sp>
        <p:nvSpPr>
          <p:cNvPr id="180243" name="Text Box 1043"/>
          <p:cNvSpPr txBox="1"/>
          <p:nvPr/>
        </p:nvSpPr>
        <p:spPr>
          <a:xfrm>
            <a:off x="730250" y="1371600"/>
            <a:ext cx="6413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dirty="0">
                <a:solidFill>
                  <a:srgbClr val="CC0000"/>
                </a:solidFill>
              </a:rPr>
              <a:t>64</a:t>
            </a:r>
            <a:endParaRPr lang="en-US" altLang="zh-CN" sz="2400" dirty="0"/>
          </a:p>
        </p:txBody>
      </p:sp>
      <p:sp>
        <p:nvSpPr>
          <p:cNvPr id="21522" name="Rectangle 1044"/>
          <p:cNvSpPr/>
          <p:nvPr/>
        </p:nvSpPr>
        <p:spPr>
          <a:xfrm>
            <a:off x="1116013" y="333375"/>
            <a:ext cx="3925887"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400" b="1" dirty="0">
                <a:solidFill>
                  <a:srgbClr val="A50021"/>
                </a:solidFill>
              </a:rPr>
              <a:t>如何消除比较：</a:t>
            </a:r>
            <a:r>
              <a:rPr lang="en-US" altLang="zh-CN" sz="2400" b="1" dirty="0">
                <a:solidFill>
                  <a:srgbClr val="A50021"/>
                </a:solidFill>
              </a:rPr>
              <a:t>k&lt;=L.length</a:t>
            </a:r>
            <a:endParaRPr lang="en-US" altLang="zh-CN" sz="2400" b="1" dirty="0">
              <a:solidFill>
                <a:srgbClr val="A50021"/>
              </a:solidFill>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80226"/>
                                        </p:tgtEl>
                                        <p:attrNameLst>
                                          <p:attrName>style.visibility</p:attrName>
                                        </p:attrNameLst>
                                      </p:cBhvr>
                                      <p:to>
                                        <p:strVal val="visible"/>
                                      </p:to>
                                    </p:set>
                                    <p:animEffect transition="in" filter="wipe(up)">
                                      <p:cBhvr>
                                        <p:cTn id="7" dur="500"/>
                                        <p:tgtEl>
                                          <p:spTgt spid="180226"/>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80227"/>
                                        </p:tgtEl>
                                        <p:attrNameLst>
                                          <p:attrName>style.visibility</p:attrName>
                                        </p:attrNameLst>
                                      </p:cBhvr>
                                      <p:to>
                                        <p:strVal val="visible"/>
                                      </p:to>
                                    </p:set>
                                    <p:anim calcmode="lin" valueType="num">
                                      <p:cBhvr additive="base">
                                        <p:cTn id="11" dur="500" fill="hold"/>
                                        <p:tgtEl>
                                          <p:spTgt spid="180227"/>
                                        </p:tgtEl>
                                        <p:attrNameLst>
                                          <p:attrName>ppt_x</p:attrName>
                                        </p:attrNameLst>
                                      </p:cBhvr>
                                      <p:tavLst>
                                        <p:tav tm="0">
                                          <p:val>
                                            <p:strVal val="0-#ppt_w/2"/>
                                          </p:val>
                                        </p:tav>
                                        <p:tav tm="100000">
                                          <p:val>
                                            <p:strVal val="#ppt_x"/>
                                          </p:val>
                                        </p:tav>
                                      </p:tavLst>
                                    </p:anim>
                                    <p:anim calcmode="lin" valueType="num">
                                      <p:cBhvr additive="base">
                                        <p:cTn id="12" dur="500" fill="hold"/>
                                        <p:tgtEl>
                                          <p:spTgt spid="18022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0239"/>
                                        </p:tgtEl>
                                        <p:attrNameLst>
                                          <p:attrName>style.visibility</p:attrName>
                                        </p:attrNameLst>
                                      </p:cBhvr>
                                      <p:to>
                                        <p:strVal val="visible"/>
                                      </p:to>
                                    </p:set>
                                    <p:animEffect transition="in" filter="wipe(left)">
                                      <p:cBhvr>
                                        <p:cTn id="17" dur="500"/>
                                        <p:tgtEl>
                                          <p:spTgt spid="18023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0243"/>
                                        </p:tgtEl>
                                        <p:attrNameLst>
                                          <p:attrName>style.visibility</p:attrName>
                                        </p:attrNameLst>
                                      </p:cBhvr>
                                      <p:to>
                                        <p:strVal val="visible"/>
                                      </p:to>
                                    </p:set>
                                    <p:animEffect transition="in" filter="wipe(left)">
                                      <p:cBhvr>
                                        <p:cTn id="22" dur="500"/>
                                        <p:tgtEl>
                                          <p:spTgt spid="180243"/>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180228"/>
                                        </p:tgtEl>
                                        <p:attrNameLst>
                                          <p:attrName>style.visibility</p:attrName>
                                        </p:attrNameLst>
                                      </p:cBhvr>
                                      <p:to>
                                        <p:strVal val="visible"/>
                                      </p:to>
                                    </p:set>
                                    <p:anim calcmode="lin" valueType="num">
                                      <p:cBhvr additive="base">
                                        <p:cTn id="27" dur="500" fill="hold"/>
                                        <p:tgtEl>
                                          <p:spTgt spid="180228"/>
                                        </p:tgtEl>
                                        <p:attrNameLst>
                                          <p:attrName>ppt_x</p:attrName>
                                        </p:attrNameLst>
                                      </p:cBhvr>
                                      <p:tavLst>
                                        <p:tav tm="0">
                                          <p:val>
                                            <p:strVal val="1+#ppt_w/2"/>
                                          </p:val>
                                        </p:tav>
                                        <p:tav tm="100000">
                                          <p:val>
                                            <p:strVal val="#ppt_x"/>
                                          </p:val>
                                        </p:tav>
                                      </p:tavLst>
                                    </p:anim>
                                    <p:anim calcmode="lin" valueType="num">
                                      <p:cBhvr additive="base">
                                        <p:cTn id="28" dur="500" fill="hold"/>
                                        <p:tgtEl>
                                          <p:spTgt spid="18022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80228"/>
                                        </p:tgtEl>
                                        <p:attrNameLst>
                                          <p:attrName>style.visibility</p:attrName>
                                        </p:attrNameLst>
                                      </p:cBhvr>
                                      <p:to>
                                        <p:strVal val="hidden"/>
                                      </p:to>
                                    </p:set>
                                  </p:subTnLst>
                                </p:cTn>
                              </p:par>
                            </p:childTnLst>
                          </p:cTn>
                        </p:par>
                        <p:par>
                          <p:cTn id="29" fill="hold">
                            <p:stCondLst>
                              <p:cond delay="500"/>
                            </p:stCondLst>
                            <p:childTnLst>
                              <p:par>
                                <p:cTn id="30" presetID="2" presetClass="entr" presetSubtype="1" fill="hold" grpId="0" nodeType="afterEffect">
                                  <p:stCondLst>
                                    <p:cond delay="0"/>
                                  </p:stCondLst>
                                  <p:childTnLst>
                                    <p:set>
                                      <p:cBhvr>
                                        <p:cTn id="31" dur="1" fill="hold">
                                          <p:stCondLst>
                                            <p:cond delay="0"/>
                                          </p:stCondLst>
                                        </p:cTn>
                                        <p:tgtEl>
                                          <p:spTgt spid="180237"/>
                                        </p:tgtEl>
                                        <p:attrNameLst>
                                          <p:attrName>style.visibility</p:attrName>
                                        </p:attrNameLst>
                                      </p:cBhvr>
                                      <p:to>
                                        <p:strVal val="visible"/>
                                      </p:to>
                                    </p:set>
                                    <p:anim calcmode="lin" valueType="num">
                                      <p:cBhvr additive="base">
                                        <p:cTn id="32" dur="500" fill="hold"/>
                                        <p:tgtEl>
                                          <p:spTgt spid="180237"/>
                                        </p:tgtEl>
                                        <p:attrNameLst>
                                          <p:attrName>ppt_x</p:attrName>
                                        </p:attrNameLst>
                                      </p:cBhvr>
                                      <p:tavLst>
                                        <p:tav tm="0">
                                          <p:val>
                                            <p:strVal val="#ppt_x"/>
                                          </p:val>
                                        </p:tav>
                                        <p:tav tm="100000">
                                          <p:val>
                                            <p:strVal val="#ppt_x"/>
                                          </p:val>
                                        </p:tav>
                                      </p:tavLst>
                                    </p:anim>
                                    <p:anim calcmode="lin" valueType="num">
                                      <p:cBhvr additive="base">
                                        <p:cTn id="33" dur="500" fill="hold"/>
                                        <p:tgtEl>
                                          <p:spTgt spid="180237"/>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180237"/>
                                        </p:tgtEl>
                                        <p:attrNameLst>
                                          <p:attrName>style.visibility</p:attrName>
                                        </p:attrNameLst>
                                      </p:cBhvr>
                                      <p:to>
                                        <p:strVal val="hidden"/>
                                      </p:to>
                                    </p:set>
                                  </p:subTnLst>
                                </p:cTn>
                              </p:par>
                            </p:childTnLst>
                          </p:cTn>
                        </p:par>
                      </p:childTnLst>
                    </p:cTn>
                  </p:par>
                  <p:par>
                    <p:cTn id="34" fill="hold">
                      <p:stCondLst>
                        <p:cond delay="indefinite"/>
                      </p:stCondLst>
                      <p:childTnLst>
                        <p:par>
                          <p:cTn id="35" fill="hold">
                            <p:stCondLst>
                              <p:cond delay="0"/>
                            </p:stCondLst>
                            <p:childTnLst>
                              <p:par>
                                <p:cTn id="36" presetID="12" presetClass="entr" presetSubtype="2" fill="hold" nodeType="clickEffect">
                                  <p:stCondLst>
                                    <p:cond delay="0"/>
                                  </p:stCondLst>
                                  <p:childTnLst>
                                    <p:set>
                                      <p:cBhvr>
                                        <p:cTn id="37" dur="1" fill="hold">
                                          <p:stCondLst>
                                            <p:cond delay="0"/>
                                          </p:stCondLst>
                                        </p:cTn>
                                        <p:tgtEl>
                                          <p:spTgt spid="180229"/>
                                        </p:tgtEl>
                                        <p:attrNameLst>
                                          <p:attrName>style.visibility</p:attrName>
                                        </p:attrNameLst>
                                      </p:cBhvr>
                                      <p:to>
                                        <p:strVal val="visible"/>
                                      </p:to>
                                    </p:set>
                                    <p:animEffect transition="in" filter="slide(fromRight)">
                                      <p:cBhvr>
                                        <p:cTn id="38" dur="500"/>
                                        <p:tgtEl>
                                          <p:spTgt spid="180229"/>
                                        </p:tgtEl>
                                      </p:cBhvr>
                                    </p:animEffect>
                                  </p:childTnLst>
                                </p:cTn>
                              </p:par>
                            </p:childTnLst>
                          </p:cTn>
                        </p:par>
                        <p:par>
                          <p:cTn id="39" fill="hold">
                            <p:stCondLst>
                              <p:cond delay="500"/>
                            </p:stCondLst>
                            <p:childTnLst>
                              <p:par>
                                <p:cTn id="40" presetID="2" presetClass="entr" presetSubtype="1" fill="hold" grpId="0" nodeType="afterEffect">
                                  <p:stCondLst>
                                    <p:cond delay="0"/>
                                  </p:stCondLst>
                                  <p:childTnLst>
                                    <p:set>
                                      <p:cBhvr>
                                        <p:cTn id="41" dur="1" fill="hold">
                                          <p:stCondLst>
                                            <p:cond delay="0"/>
                                          </p:stCondLst>
                                        </p:cTn>
                                        <p:tgtEl>
                                          <p:spTgt spid="180230"/>
                                        </p:tgtEl>
                                        <p:attrNameLst>
                                          <p:attrName>style.visibility</p:attrName>
                                        </p:attrNameLst>
                                      </p:cBhvr>
                                      <p:to>
                                        <p:strVal val="visible"/>
                                      </p:to>
                                    </p:set>
                                    <p:anim calcmode="lin" valueType="num">
                                      <p:cBhvr additive="base">
                                        <p:cTn id="42" dur="500" fill="hold"/>
                                        <p:tgtEl>
                                          <p:spTgt spid="180230"/>
                                        </p:tgtEl>
                                        <p:attrNameLst>
                                          <p:attrName>ppt_x</p:attrName>
                                        </p:attrNameLst>
                                      </p:cBhvr>
                                      <p:tavLst>
                                        <p:tav tm="0">
                                          <p:val>
                                            <p:strVal val="#ppt_x"/>
                                          </p:val>
                                        </p:tav>
                                        <p:tav tm="100000">
                                          <p:val>
                                            <p:strVal val="#ppt_x"/>
                                          </p:val>
                                        </p:tav>
                                      </p:tavLst>
                                    </p:anim>
                                    <p:anim calcmode="lin" valueType="num">
                                      <p:cBhvr additive="base">
                                        <p:cTn id="43" dur="500" fill="hold"/>
                                        <p:tgtEl>
                                          <p:spTgt spid="180230"/>
                                        </p:tgtEl>
                                        <p:attrNameLst>
                                          <p:attrName>ppt_y</p:attrName>
                                        </p:attrNameLst>
                                      </p:cBhvr>
                                      <p:tavLst>
                                        <p:tav tm="0">
                                          <p:val>
                                            <p:strVal val="0-#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180231"/>
                                        </p:tgtEl>
                                        <p:attrNameLst>
                                          <p:attrName>style.visibility</p:attrName>
                                        </p:attrNameLst>
                                      </p:cBhvr>
                                      <p:to>
                                        <p:strVal val="visible"/>
                                      </p:to>
                                    </p:set>
                                    <p:anim calcmode="lin" valueType="num">
                                      <p:cBhvr additive="base">
                                        <p:cTn id="48" dur="500" fill="hold"/>
                                        <p:tgtEl>
                                          <p:spTgt spid="180231"/>
                                        </p:tgtEl>
                                        <p:attrNameLst>
                                          <p:attrName>ppt_x</p:attrName>
                                        </p:attrNameLst>
                                      </p:cBhvr>
                                      <p:tavLst>
                                        <p:tav tm="0">
                                          <p:val>
                                            <p:strVal val="#ppt_x"/>
                                          </p:val>
                                        </p:tav>
                                        <p:tav tm="100000">
                                          <p:val>
                                            <p:strVal val="#ppt_x"/>
                                          </p:val>
                                        </p:tav>
                                      </p:tavLst>
                                    </p:anim>
                                    <p:anim calcmode="lin" valueType="num">
                                      <p:cBhvr additive="base">
                                        <p:cTn id="49" dur="500" fill="hold"/>
                                        <p:tgtEl>
                                          <p:spTgt spid="180231"/>
                                        </p:tgtEl>
                                        <p:attrNameLst>
                                          <p:attrName>ppt_y</p:attrName>
                                        </p:attrNameLst>
                                      </p:cBhvr>
                                      <p:tavLst>
                                        <p:tav tm="0">
                                          <p:val>
                                            <p:strVal val="1+#ppt_h/2"/>
                                          </p:val>
                                        </p:tav>
                                        <p:tav tm="100000">
                                          <p:val>
                                            <p:strVal val="#ppt_y"/>
                                          </p:val>
                                        </p:tav>
                                      </p:tavLst>
                                    </p:anim>
                                  </p:childTnLst>
                                </p:cTn>
                              </p:par>
                            </p:childTnLst>
                          </p:cTn>
                        </p:par>
                        <p:par>
                          <p:cTn id="50" fill="hold">
                            <p:stCondLst>
                              <p:cond delay="500"/>
                            </p:stCondLst>
                            <p:childTnLst>
                              <p:par>
                                <p:cTn id="51" presetID="2" presetClass="entr" presetSubtype="8" fill="hold" grpId="0" nodeType="afterEffect">
                                  <p:stCondLst>
                                    <p:cond delay="0"/>
                                  </p:stCondLst>
                                  <p:childTnLst>
                                    <p:set>
                                      <p:cBhvr>
                                        <p:cTn id="52" dur="1" fill="hold">
                                          <p:stCondLst>
                                            <p:cond delay="0"/>
                                          </p:stCondLst>
                                        </p:cTn>
                                        <p:tgtEl>
                                          <p:spTgt spid="180232"/>
                                        </p:tgtEl>
                                        <p:attrNameLst>
                                          <p:attrName>style.visibility</p:attrName>
                                        </p:attrNameLst>
                                      </p:cBhvr>
                                      <p:to>
                                        <p:strVal val="visible"/>
                                      </p:to>
                                    </p:set>
                                    <p:anim calcmode="lin" valueType="num">
                                      <p:cBhvr additive="base">
                                        <p:cTn id="53" dur="500" fill="hold"/>
                                        <p:tgtEl>
                                          <p:spTgt spid="180232"/>
                                        </p:tgtEl>
                                        <p:attrNameLst>
                                          <p:attrName>ppt_x</p:attrName>
                                        </p:attrNameLst>
                                      </p:cBhvr>
                                      <p:tavLst>
                                        <p:tav tm="0">
                                          <p:val>
                                            <p:strVal val="0-#ppt_w/2"/>
                                          </p:val>
                                        </p:tav>
                                        <p:tav tm="100000">
                                          <p:val>
                                            <p:strVal val="#ppt_x"/>
                                          </p:val>
                                        </p:tav>
                                      </p:tavLst>
                                    </p:anim>
                                    <p:anim calcmode="lin" valueType="num">
                                      <p:cBhvr additive="base">
                                        <p:cTn id="54" dur="500" fill="hold"/>
                                        <p:tgtEl>
                                          <p:spTgt spid="180232"/>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80240"/>
                                        </p:tgtEl>
                                        <p:attrNameLst>
                                          <p:attrName>style.visibility</p:attrName>
                                        </p:attrNameLst>
                                      </p:cBhvr>
                                      <p:to>
                                        <p:strVal val="visible"/>
                                      </p:to>
                                    </p:set>
                                    <p:animEffect transition="in" filter="wipe(left)">
                                      <p:cBhvr>
                                        <p:cTn id="59" dur="500"/>
                                        <p:tgtEl>
                                          <p:spTgt spid="180240"/>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80236"/>
                                        </p:tgtEl>
                                        <p:attrNameLst>
                                          <p:attrName>style.visibility</p:attrName>
                                        </p:attrNameLst>
                                      </p:cBhvr>
                                      <p:to>
                                        <p:strVal val="visible"/>
                                      </p:to>
                                    </p:set>
                                    <p:animEffect transition="in" filter="wipe(left)">
                                      <p:cBhvr>
                                        <p:cTn id="64" dur="500"/>
                                        <p:tgtEl>
                                          <p:spTgt spid="180236"/>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2" fill="hold" nodeType="clickEffect">
                                  <p:stCondLst>
                                    <p:cond delay="0"/>
                                  </p:stCondLst>
                                  <p:childTnLst>
                                    <p:set>
                                      <p:cBhvr>
                                        <p:cTn id="68" dur="1" fill="hold">
                                          <p:stCondLst>
                                            <p:cond delay="0"/>
                                          </p:stCondLst>
                                        </p:cTn>
                                        <p:tgtEl>
                                          <p:spTgt spid="180233"/>
                                        </p:tgtEl>
                                        <p:attrNameLst>
                                          <p:attrName>style.visibility</p:attrName>
                                        </p:attrNameLst>
                                      </p:cBhvr>
                                      <p:to>
                                        <p:strVal val="visible"/>
                                      </p:to>
                                    </p:set>
                                    <p:anim calcmode="lin" valueType="num">
                                      <p:cBhvr additive="base">
                                        <p:cTn id="69" dur="500" fill="hold"/>
                                        <p:tgtEl>
                                          <p:spTgt spid="180233"/>
                                        </p:tgtEl>
                                        <p:attrNameLst>
                                          <p:attrName>ppt_x</p:attrName>
                                        </p:attrNameLst>
                                      </p:cBhvr>
                                      <p:tavLst>
                                        <p:tav tm="0">
                                          <p:val>
                                            <p:strVal val="1+#ppt_w/2"/>
                                          </p:val>
                                        </p:tav>
                                        <p:tav tm="100000">
                                          <p:val>
                                            <p:strVal val="#ppt_x"/>
                                          </p:val>
                                        </p:tav>
                                      </p:tavLst>
                                    </p:anim>
                                    <p:anim calcmode="lin" valueType="num">
                                      <p:cBhvr additive="base">
                                        <p:cTn id="70" dur="500" fill="hold"/>
                                        <p:tgtEl>
                                          <p:spTgt spid="180233"/>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80233"/>
                                        </p:tgtEl>
                                        <p:attrNameLst>
                                          <p:attrName>style.visibility</p:attrName>
                                        </p:attrNameLst>
                                      </p:cBhvr>
                                      <p:to>
                                        <p:strVal val="hidden"/>
                                      </p:to>
                                    </p:set>
                                  </p:subTnLst>
                                </p:cTn>
                              </p:par>
                            </p:childTnLst>
                          </p:cTn>
                        </p:par>
                        <p:par>
                          <p:cTn id="71" fill="hold">
                            <p:stCondLst>
                              <p:cond delay="500"/>
                            </p:stCondLst>
                            <p:childTnLst>
                              <p:par>
                                <p:cTn id="72" presetID="2" presetClass="entr" presetSubtype="2" fill="hold" grpId="0" nodeType="afterEffect">
                                  <p:stCondLst>
                                    <p:cond delay="0"/>
                                  </p:stCondLst>
                                  <p:childTnLst>
                                    <p:set>
                                      <p:cBhvr>
                                        <p:cTn id="73" dur="1" fill="hold">
                                          <p:stCondLst>
                                            <p:cond delay="0"/>
                                          </p:stCondLst>
                                        </p:cTn>
                                        <p:tgtEl>
                                          <p:spTgt spid="180241"/>
                                        </p:tgtEl>
                                        <p:attrNameLst>
                                          <p:attrName>style.visibility</p:attrName>
                                        </p:attrNameLst>
                                      </p:cBhvr>
                                      <p:to>
                                        <p:strVal val="visible"/>
                                      </p:to>
                                    </p:set>
                                    <p:anim calcmode="lin" valueType="num">
                                      <p:cBhvr additive="base">
                                        <p:cTn id="74" dur="500" fill="hold"/>
                                        <p:tgtEl>
                                          <p:spTgt spid="180241"/>
                                        </p:tgtEl>
                                        <p:attrNameLst>
                                          <p:attrName>ppt_x</p:attrName>
                                        </p:attrNameLst>
                                      </p:cBhvr>
                                      <p:tavLst>
                                        <p:tav tm="0">
                                          <p:val>
                                            <p:strVal val="1+#ppt_w/2"/>
                                          </p:val>
                                        </p:tav>
                                        <p:tav tm="100000">
                                          <p:val>
                                            <p:strVal val="#ppt_x"/>
                                          </p:val>
                                        </p:tav>
                                      </p:tavLst>
                                    </p:anim>
                                    <p:anim calcmode="lin" valueType="num">
                                      <p:cBhvr additive="base">
                                        <p:cTn id="75" dur="500" fill="hold"/>
                                        <p:tgtEl>
                                          <p:spTgt spid="180241"/>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80241"/>
                                        </p:tgtEl>
                                        <p:attrNameLst>
                                          <p:attrName>style.visibility</p:attrName>
                                        </p:attrNameLst>
                                      </p:cBhvr>
                                      <p:to>
                                        <p:strVal val="hidden"/>
                                      </p:to>
                                    </p:set>
                                  </p:subTnLst>
                                </p:cTn>
                              </p:par>
                            </p:childTnLst>
                          </p:cTn>
                        </p:par>
                      </p:childTnLst>
                    </p:cTn>
                  </p:par>
                  <p:par>
                    <p:cTn id="76" fill="hold">
                      <p:stCondLst>
                        <p:cond delay="indefinite"/>
                      </p:stCondLst>
                      <p:childTnLst>
                        <p:par>
                          <p:cTn id="77" fill="hold">
                            <p:stCondLst>
                              <p:cond delay="0"/>
                            </p:stCondLst>
                            <p:childTnLst>
                              <p:par>
                                <p:cTn id="78" presetID="12" presetClass="entr" presetSubtype="2" fill="hold" nodeType="clickEffect">
                                  <p:stCondLst>
                                    <p:cond delay="0"/>
                                  </p:stCondLst>
                                  <p:childTnLst>
                                    <p:set>
                                      <p:cBhvr>
                                        <p:cTn id="79" dur="1" fill="hold">
                                          <p:stCondLst>
                                            <p:cond delay="0"/>
                                          </p:stCondLst>
                                        </p:cTn>
                                        <p:tgtEl>
                                          <p:spTgt spid="180234"/>
                                        </p:tgtEl>
                                        <p:attrNameLst>
                                          <p:attrName>style.visibility</p:attrName>
                                        </p:attrNameLst>
                                      </p:cBhvr>
                                      <p:to>
                                        <p:strVal val="visible"/>
                                      </p:to>
                                    </p:set>
                                    <p:animEffect transition="in" filter="slide(fromRight)">
                                      <p:cBhvr>
                                        <p:cTn id="80" dur="500"/>
                                        <p:tgtEl>
                                          <p:spTgt spid="180234"/>
                                        </p:tgtEl>
                                      </p:cBhvr>
                                    </p:animEffect>
                                  </p:childTnLst>
                                </p:cTn>
                              </p:par>
                            </p:childTnLst>
                          </p:cTn>
                        </p:par>
                        <p:par>
                          <p:cTn id="81" fill="hold">
                            <p:stCondLst>
                              <p:cond delay="500"/>
                            </p:stCondLst>
                            <p:childTnLst>
                              <p:par>
                                <p:cTn id="82" presetID="12" presetClass="entr" presetSubtype="2" fill="hold" grpId="0" nodeType="afterEffect">
                                  <p:stCondLst>
                                    <p:cond delay="0"/>
                                  </p:stCondLst>
                                  <p:childTnLst>
                                    <p:set>
                                      <p:cBhvr>
                                        <p:cTn id="83" dur="1" fill="hold">
                                          <p:stCondLst>
                                            <p:cond delay="0"/>
                                          </p:stCondLst>
                                        </p:cTn>
                                        <p:tgtEl>
                                          <p:spTgt spid="180235"/>
                                        </p:tgtEl>
                                        <p:attrNameLst>
                                          <p:attrName>style.visibility</p:attrName>
                                        </p:attrNameLst>
                                      </p:cBhvr>
                                      <p:to>
                                        <p:strVal val="visible"/>
                                      </p:to>
                                    </p:set>
                                    <p:animEffect transition="in" filter="slide(fromRight)">
                                      <p:cBhvr>
                                        <p:cTn id="84" dur="500"/>
                                        <p:tgtEl>
                                          <p:spTgt spid="180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p:bldP spid="180230" grpId="0"/>
      <p:bldP spid="180232" grpId="0"/>
      <p:bldP spid="180235" grpId="0"/>
      <p:bldP spid="180236" grpId="0"/>
      <p:bldP spid="180237" grpId="0"/>
      <p:bldP spid="180239" grpId="0"/>
      <p:bldP spid="180240" grpId="0"/>
      <p:bldP spid="180241" grpId="0"/>
      <p:bldP spid="18024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5" name="Text Box 3"/>
          <p:cNvSpPr txBox="1"/>
          <p:nvPr/>
        </p:nvSpPr>
        <p:spPr>
          <a:xfrm>
            <a:off x="304800" y="201613"/>
            <a:ext cx="8434388" cy="6245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ea typeface="楷体_GB2312" pitchFamily="49" charset="-122"/>
              </a:rPr>
              <a:t>int</a:t>
            </a:r>
            <a:r>
              <a:rPr lang="en-US" altLang="zh-CN" sz="4000" dirty="0">
                <a:ea typeface="楷体_GB2312" pitchFamily="49" charset="-122"/>
              </a:rPr>
              <a:t> Search_Seq(SSTable ST, </a:t>
            </a:r>
            <a:endParaRPr lang="en-US" altLang="zh-CN" sz="4000" dirty="0">
              <a:ea typeface="楷体_GB2312" pitchFamily="49" charset="-122"/>
            </a:endParaRPr>
          </a:p>
          <a:p>
            <a:pPr marL="0" lvl="0" indent="0" eaLnBrk="1" hangingPunct="1">
              <a:spcBef>
                <a:spcPct val="0"/>
              </a:spcBef>
              <a:buNone/>
            </a:pPr>
            <a:r>
              <a:rPr lang="en-US" altLang="zh-CN" sz="4000" dirty="0">
                <a:ea typeface="楷体_GB2312" pitchFamily="49" charset="-122"/>
              </a:rPr>
              <a:t>                                      KeyType key) </a:t>
            </a:r>
            <a:r>
              <a:rPr lang="en-US" altLang="zh-CN" sz="4000" b="1" dirty="0">
                <a:ea typeface="楷体_GB2312" pitchFamily="49" charset="-122"/>
              </a:rPr>
              <a:t>{</a:t>
            </a:r>
            <a:endParaRPr lang="en-US" altLang="zh-CN" sz="4000" dirty="0">
              <a:ea typeface="楷体_GB2312" pitchFamily="49" charset="-122"/>
            </a:endParaRPr>
          </a:p>
          <a:p>
            <a:pPr marL="0" lvl="0" indent="0" eaLnBrk="1" hangingPunct="1">
              <a:spcBef>
                <a:spcPct val="0"/>
              </a:spcBef>
              <a:buNone/>
            </a:pPr>
            <a:r>
              <a:rPr lang="en-US" altLang="zh-CN" sz="4400" dirty="0">
                <a:ea typeface="楷体_GB2312" pitchFamily="49" charset="-122"/>
              </a:rPr>
              <a:t>   </a:t>
            </a:r>
            <a:r>
              <a:rPr lang="en-US" altLang="zh-CN" dirty="0">
                <a:ea typeface="楷体_GB2312" pitchFamily="49" charset="-122"/>
              </a:rPr>
              <a:t>// </a:t>
            </a:r>
            <a:r>
              <a:rPr lang="zh-CN" altLang="en-US" dirty="0">
                <a:ea typeface="楷体_GB2312" pitchFamily="49" charset="-122"/>
              </a:rPr>
              <a:t>在顺序表</a:t>
            </a:r>
            <a:r>
              <a:rPr lang="en-US" altLang="zh-CN" dirty="0">
                <a:ea typeface="楷体_GB2312" pitchFamily="49" charset="-122"/>
              </a:rPr>
              <a:t>ST</a:t>
            </a:r>
            <a:r>
              <a:rPr lang="zh-CN" altLang="en-US" dirty="0">
                <a:ea typeface="楷体_GB2312" pitchFamily="49" charset="-122"/>
              </a:rPr>
              <a:t>中顺序查找其关键字等于</a:t>
            </a:r>
            <a:endParaRPr lang="zh-CN" altLang="en-US" dirty="0">
              <a:ea typeface="楷体_GB2312" pitchFamily="49" charset="-122"/>
            </a:endParaRPr>
          </a:p>
          <a:p>
            <a:pPr marL="0" lvl="0" indent="0" eaLnBrk="1" hangingPunct="1">
              <a:spcBef>
                <a:spcPct val="0"/>
              </a:spcBef>
              <a:buNone/>
            </a:pPr>
            <a:r>
              <a:rPr lang="zh-CN" altLang="en-US" dirty="0">
                <a:ea typeface="楷体_GB2312" pitchFamily="49" charset="-122"/>
              </a:rPr>
              <a:t>    </a:t>
            </a:r>
            <a:r>
              <a:rPr lang="en-US" altLang="zh-CN" dirty="0">
                <a:ea typeface="楷体_GB2312" pitchFamily="49" charset="-122"/>
              </a:rPr>
              <a:t>//  key</a:t>
            </a:r>
            <a:r>
              <a:rPr lang="zh-CN" altLang="en-US" dirty="0">
                <a:ea typeface="楷体_GB2312" pitchFamily="49" charset="-122"/>
              </a:rPr>
              <a:t>的数据元素。若找到，则函数值为</a:t>
            </a:r>
            <a:endParaRPr lang="zh-CN" altLang="en-US" dirty="0">
              <a:ea typeface="楷体_GB2312" pitchFamily="49" charset="-122"/>
            </a:endParaRPr>
          </a:p>
          <a:p>
            <a:pPr marL="0" lvl="0" indent="0" eaLnBrk="1" hangingPunct="1">
              <a:spcBef>
                <a:spcPct val="0"/>
              </a:spcBef>
              <a:buNone/>
            </a:pPr>
            <a:r>
              <a:rPr lang="zh-CN" altLang="en-US" dirty="0">
                <a:ea typeface="楷体_GB2312" pitchFamily="49" charset="-122"/>
              </a:rPr>
              <a:t>    </a:t>
            </a:r>
            <a:r>
              <a:rPr lang="en-US" altLang="zh-CN" dirty="0">
                <a:ea typeface="楷体_GB2312" pitchFamily="49" charset="-122"/>
              </a:rPr>
              <a:t>// </a:t>
            </a:r>
            <a:r>
              <a:rPr lang="zh-CN" altLang="en-US" dirty="0">
                <a:ea typeface="楷体_GB2312" pitchFamily="49" charset="-122"/>
              </a:rPr>
              <a:t>该元素在表中的位置，否则为</a:t>
            </a:r>
            <a:r>
              <a:rPr lang="en-US" altLang="zh-CN" dirty="0">
                <a:ea typeface="楷体_GB2312" pitchFamily="49" charset="-122"/>
              </a:rPr>
              <a:t>0</a:t>
            </a:r>
            <a:r>
              <a:rPr lang="zh-CN" altLang="en-US" dirty="0">
                <a:ea typeface="楷体_GB2312" pitchFamily="49" charset="-122"/>
              </a:rPr>
              <a:t>。</a:t>
            </a:r>
            <a:endParaRPr lang="zh-CN" altLang="en-US" dirty="0">
              <a:ea typeface="楷体_GB2312" pitchFamily="49" charset="-122"/>
            </a:endParaRPr>
          </a:p>
          <a:p>
            <a:pPr marL="0" lvl="0" indent="0" eaLnBrk="1" hangingPunct="1">
              <a:spcBef>
                <a:spcPct val="0"/>
              </a:spcBef>
              <a:buNone/>
            </a:pPr>
            <a:r>
              <a:rPr lang="zh-CN" altLang="en-US" sz="4400" dirty="0">
                <a:ea typeface="楷体_GB2312" pitchFamily="49" charset="-122"/>
              </a:rPr>
              <a:t>   </a:t>
            </a:r>
            <a:r>
              <a:rPr lang="en-US" altLang="zh-CN" sz="4000" dirty="0">
                <a:solidFill>
                  <a:schemeClr val="accent2"/>
                </a:solidFill>
                <a:ea typeface="楷体_GB2312" pitchFamily="49" charset="-122"/>
              </a:rPr>
              <a:t>ST.elem[0].key = key;</a:t>
            </a:r>
            <a:r>
              <a:rPr lang="en-US" altLang="zh-CN" sz="4400" dirty="0">
                <a:solidFill>
                  <a:schemeClr val="accent2"/>
                </a:solidFill>
                <a:ea typeface="楷体_GB2312" pitchFamily="49" charset="-122"/>
              </a:rPr>
              <a:t>      </a:t>
            </a:r>
            <a:r>
              <a:rPr lang="en-US" altLang="zh-CN" sz="3600" dirty="0">
                <a:solidFill>
                  <a:schemeClr val="accent2"/>
                </a:solidFill>
                <a:ea typeface="楷体_GB2312" pitchFamily="49" charset="-122"/>
              </a:rPr>
              <a:t>// “</a:t>
            </a:r>
            <a:r>
              <a:rPr lang="zh-CN" altLang="en-US" sz="3600" dirty="0">
                <a:solidFill>
                  <a:schemeClr val="accent2"/>
                </a:solidFill>
                <a:ea typeface="楷体_GB2312" pitchFamily="49" charset="-122"/>
              </a:rPr>
              <a:t>哨兵”</a:t>
            </a:r>
            <a:endParaRPr lang="zh-CN" altLang="en-US" sz="4400" dirty="0">
              <a:solidFill>
                <a:schemeClr val="accent2"/>
              </a:solidFill>
              <a:ea typeface="楷体_GB2312" pitchFamily="49" charset="-122"/>
            </a:endParaRPr>
          </a:p>
          <a:p>
            <a:pPr marL="0" lvl="0" indent="0" eaLnBrk="1" hangingPunct="1">
              <a:spcBef>
                <a:spcPct val="0"/>
              </a:spcBef>
              <a:buNone/>
            </a:pPr>
            <a:r>
              <a:rPr lang="zh-CN" altLang="en-US" sz="4400" dirty="0">
                <a:ea typeface="楷体_GB2312" pitchFamily="49" charset="-122"/>
              </a:rPr>
              <a:t>   </a:t>
            </a:r>
            <a:r>
              <a:rPr lang="en-US" altLang="zh-CN" sz="4000" b="1" dirty="0">
                <a:ea typeface="楷体_GB2312" pitchFamily="49" charset="-122"/>
              </a:rPr>
              <a:t>for</a:t>
            </a:r>
            <a:r>
              <a:rPr lang="en-US" altLang="zh-CN" sz="4400" dirty="0">
                <a:ea typeface="楷体_GB2312" pitchFamily="49" charset="-122"/>
              </a:rPr>
              <a:t> (</a:t>
            </a:r>
            <a:r>
              <a:rPr lang="en-US" altLang="zh-CN" dirty="0">
                <a:ea typeface="楷体_GB2312" pitchFamily="49" charset="-122"/>
              </a:rPr>
              <a:t>i=ST.length; </a:t>
            </a:r>
            <a:r>
              <a:rPr lang="en-US" altLang="zh-CN" dirty="0">
                <a:solidFill>
                  <a:srgbClr val="CC0000"/>
                </a:solidFill>
                <a:ea typeface="楷体_GB2312" pitchFamily="49" charset="-122"/>
              </a:rPr>
              <a:t>ST.elem[i].key</a:t>
            </a:r>
            <a:r>
              <a:rPr lang="en-US" altLang="zh-CN" b="1" dirty="0">
                <a:solidFill>
                  <a:srgbClr val="CC0000"/>
                </a:solidFill>
                <a:ea typeface="楷体_GB2312" pitchFamily="49" charset="-122"/>
              </a:rPr>
              <a:t>!=</a:t>
            </a:r>
            <a:r>
              <a:rPr lang="en-US" altLang="zh-CN" dirty="0">
                <a:solidFill>
                  <a:srgbClr val="CC0000"/>
                </a:solidFill>
                <a:ea typeface="楷体_GB2312" pitchFamily="49" charset="-122"/>
              </a:rPr>
              <a:t>key;</a:t>
            </a:r>
            <a:r>
              <a:rPr lang="en-US" altLang="zh-CN" dirty="0">
                <a:ea typeface="楷体_GB2312" pitchFamily="49" charset="-122"/>
              </a:rPr>
              <a:t>  </a:t>
            </a:r>
            <a:r>
              <a:rPr lang="en-US" altLang="zh-CN" b="1" dirty="0">
                <a:ea typeface="楷体_GB2312" pitchFamily="49" charset="-122"/>
              </a:rPr>
              <a:t>--</a:t>
            </a:r>
            <a:r>
              <a:rPr lang="en-US" altLang="zh-CN" dirty="0">
                <a:ea typeface="楷体_GB2312" pitchFamily="49" charset="-122"/>
              </a:rPr>
              <a:t>i</a:t>
            </a:r>
            <a:r>
              <a:rPr lang="en-US" altLang="zh-CN" sz="4400" dirty="0">
                <a:ea typeface="楷体_GB2312" pitchFamily="49" charset="-122"/>
              </a:rPr>
              <a:t>);  </a:t>
            </a:r>
            <a:endParaRPr lang="en-US" altLang="zh-CN" sz="4400" dirty="0">
              <a:ea typeface="楷体_GB2312" pitchFamily="49" charset="-122"/>
            </a:endParaRPr>
          </a:p>
          <a:p>
            <a:pPr marL="0" lvl="0" indent="0" eaLnBrk="1" hangingPunct="1">
              <a:spcBef>
                <a:spcPct val="0"/>
              </a:spcBef>
              <a:buNone/>
            </a:pPr>
            <a:r>
              <a:rPr lang="en-US" altLang="zh-CN" sz="4400" dirty="0">
                <a:ea typeface="楷体_GB2312" pitchFamily="49" charset="-122"/>
              </a:rPr>
              <a:t>                              </a:t>
            </a:r>
            <a:r>
              <a:rPr lang="en-US" altLang="zh-CN" sz="3600" dirty="0">
                <a:ea typeface="楷体_GB2312" pitchFamily="49" charset="-122"/>
              </a:rPr>
              <a:t>// </a:t>
            </a:r>
            <a:r>
              <a:rPr lang="zh-CN" altLang="en-US" sz="3600" dirty="0">
                <a:ea typeface="楷体_GB2312" pitchFamily="49" charset="-122"/>
              </a:rPr>
              <a:t>从后往前找</a:t>
            </a:r>
            <a:endParaRPr lang="zh-CN" altLang="en-US" sz="4400" dirty="0">
              <a:ea typeface="楷体_GB2312" pitchFamily="49" charset="-122"/>
            </a:endParaRPr>
          </a:p>
          <a:p>
            <a:pPr marL="0" lvl="0" indent="0" eaLnBrk="1" hangingPunct="1">
              <a:spcBef>
                <a:spcPct val="0"/>
              </a:spcBef>
              <a:buNone/>
            </a:pPr>
            <a:r>
              <a:rPr lang="zh-CN" altLang="en-US" sz="4400" dirty="0">
                <a:ea typeface="楷体_GB2312" pitchFamily="49" charset="-122"/>
              </a:rPr>
              <a:t>   </a:t>
            </a:r>
            <a:r>
              <a:rPr lang="en-US" altLang="zh-CN" sz="4000" b="1" dirty="0">
                <a:ea typeface="楷体_GB2312" pitchFamily="49" charset="-122"/>
              </a:rPr>
              <a:t>return</a:t>
            </a:r>
            <a:r>
              <a:rPr lang="en-US" altLang="zh-CN" sz="4000" dirty="0">
                <a:ea typeface="楷体_GB2312" pitchFamily="49" charset="-122"/>
              </a:rPr>
              <a:t> i;</a:t>
            </a:r>
            <a:r>
              <a:rPr lang="en-US" altLang="zh-CN" sz="4400" dirty="0">
                <a:ea typeface="楷体_GB2312" pitchFamily="49" charset="-122"/>
              </a:rPr>
              <a:t>            </a:t>
            </a:r>
            <a:r>
              <a:rPr lang="en-US" altLang="zh-CN" sz="3600" dirty="0">
                <a:ea typeface="楷体_GB2312" pitchFamily="49" charset="-122"/>
              </a:rPr>
              <a:t>// </a:t>
            </a:r>
            <a:r>
              <a:rPr lang="zh-CN" altLang="en-US" sz="3600" dirty="0">
                <a:ea typeface="楷体_GB2312" pitchFamily="49" charset="-122"/>
              </a:rPr>
              <a:t>找不到时，</a:t>
            </a:r>
            <a:r>
              <a:rPr lang="en-US" altLang="zh-CN" sz="3600" dirty="0">
                <a:ea typeface="楷体_GB2312" pitchFamily="49" charset="-122"/>
              </a:rPr>
              <a:t>i</a:t>
            </a:r>
            <a:r>
              <a:rPr lang="zh-CN" altLang="en-US" sz="3600" dirty="0">
                <a:ea typeface="楷体_GB2312" pitchFamily="49" charset="-122"/>
              </a:rPr>
              <a:t>为</a:t>
            </a:r>
            <a:r>
              <a:rPr lang="en-US" altLang="zh-CN" sz="3600" dirty="0">
                <a:ea typeface="楷体_GB2312" pitchFamily="49" charset="-122"/>
              </a:rPr>
              <a:t>0</a:t>
            </a:r>
            <a:endParaRPr lang="en-US" altLang="zh-CN" sz="4400" dirty="0">
              <a:ea typeface="楷体_GB2312" pitchFamily="49" charset="-122"/>
            </a:endParaRPr>
          </a:p>
          <a:p>
            <a:pPr marL="0" lvl="0" indent="0" eaLnBrk="1" hangingPunct="1">
              <a:spcBef>
                <a:spcPct val="0"/>
              </a:spcBef>
              <a:buNone/>
            </a:pPr>
            <a:r>
              <a:rPr lang="en-US" altLang="zh-CN" sz="4000" b="1" dirty="0">
                <a:ea typeface="楷体_GB2312" pitchFamily="49" charset="-122"/>
              </a:rPr>
              <a:t>}</a:t>
            </a:r>
            <a:r>
              <a:rPr lang="en-US" altLang="zh-CN" sz="4000" dirty="0">
                <a:ea typeface="楷体_GB2312" pitchFamily="49" charset="-122"/>
              </a:rPr>
              <a:t> // Search_Seq</a:t>
            </a:r>
            <a:endParaRPr lang="en-US" altLang="zh-CN" sz="2400"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33795"/>
                                        </p:tgtEl>
                                        <p:attrNameLst>
                                          <p:attrName>style.visibility</p:attrName>
                                        </p:attrNameLst>
                                      </p:cBhvr>
                                      <p:to>
                                        <p:strVal val="visible"/>
                                      </p:to>
                                    </p:set>
                                    <p:animEffect transition="in" filter="strips(downLeft)">
                                      <p:cBhvr>
                                        <p:cTn id="7" dur="500"/>
                                        <p:tgtEl>
                                          <p:spTgt spid="33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Text Box 2"/>
          <p:cNvSpPr txBox="1"/>
          <p:nvPr/>
        </p:nvSpPr>
        <p:spPr>
          <a:xfrm>
            <a:off x="6350" y="842963"/>
            <a:ext cx="9137650" cy="572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en-US" altLang="zh-CN" sz="2400" b="1" dirty="0">
                <a:ea typeface="楷体_GB2312" pitchFamily="49" charset="-122"/>
              </a:rPr>
              <a:t>     </a:t>
            </a:r>
            <a:r>
              <a:rPr lang="zh-CN" altLang="en-US" sz="4000" b="1" dirty="0">
                <a:solidFill>
                  <a:srgbClr val="CC6600"/>
                </a:solidFill>
                <a:ea typeface="楷体_GB2312" pitchFamily="49" charset="-122"/>
              </a:rPr>
              <a:t>定义：</a:t>
            </a:r>
            <a:r>
              <a:rPr lang="zh-CN" altLang="en-US" sz="4400" b="1" dirty="0">
                <a:ea typeface="楷体_GB2312" pitchFamily="49" charset="-122"/>
              </a:rPr>
              <a:t> </a:t>
            </a:r>
            <a:r>
              <a:rPr lang="zh-CN" altLang="en-US" dirty="0">
                <a:ea typeface="楷体_GB2312" pitchFamily="49" charset="-122"/>
              </a:rPr>
              <a:t>查找算法的</a:t>
            </a:r>
            <a:r>
              <a:rPr lang="zh-CN" altLang="en-US" sz="3600" b="1" dirty="0">
                <a:solidFill>
                  <a:srgbClr val="0000FF"/>
                </a:solidFill>
                <a:ea typeface="楷体_GB2312" pitchFamily="49" charset="-122"/>
              </a:rPr>
              <a:t>平均查找长度</a:t>
            </a:r>
            <a:endParaRPr lang="zh-CN" altLang="en-US" sz="3600" b="1" dirty="0">
              <a:solidFill>
                <a:srgbClr val="0000FF"/>
              </a:solidFill>
              <a:ea typeface="楷体_GB2312" pitchFamily="49" charset="-122"/>
            </a:endParaRPr>
          </a:p>
          <a:p>
            <a:pPr marL="0" lvl="0" indent="0" eaLnBrk="1" hangingPunct="1">
              <a:lnSpc>
                <a:spcPct val="120000"/>
              </a:lnSpc>
              <a:spcBef>
                <a:spcPct val="0"/>
              </a:spcBef>
              <a:buNone/>
            </a:pPr>
            <a:r>
              <a:rPr lang="zh-CN" altLang="en-US" sz="3600" b="1" dirty="0">
                <a:solidFill>
                  <a:srgbClr val="0000FF"/>
                </a:solidFill>
                <a:ea typeface="楷体_GB2312" pitchFamily="49" charset="-122"/>
              </a:rPr>
              <a:t>                  </a:t>
            </a:r>
            <a:r>
              <a:rPr lang="en-US" altLang="zh-CN" sz="3600" dirty="0">
                <a:ea typeface="楷体_GB2312" pitchFamily="49" charset="-122"/>
              </a:rPr>
              <a:t>(</a:t>
            </a:r>
            <a:r>
              <a:rPr lang="en-US" altLang="zh-CN" sz="3600" b="1" dirty="0">
                <a:solidFill>
                  <a:srgbClr val="0000FF"/>
                </a:solidFill>
                <a:ea typeface="楷体_GB2312" pitchFamily="49" charset="-122"/>
              </a:rPr>
              <a:t>A</a:t>
            </a:r>
            <a:r>
              <a:rPr lang="en-US" altLang="zh-CN" sz="3600" dirty="0">
                <a:ea typeface="楷体_GB2312" pitchFamily="49" charset="-122"/>
              </a:rPr>
              <a:t>verage </a:t>
            </a:r>
            <a:r>
              <a:rPr lang="en-US" altLang="zh-CN" sz="3600" b="1" dirty="0">
                <a:solidFill>
                  <a:srgbClr val="0000FF"/>
                </a:solidFill>
                <a:ea typeface="楷体_GB2312" pitchFamily="49" charset="-122"/>
              </a:rPr>
              <a:t>S</a:t>
            </a:r>
            <a:r>
              <a:rPr lang="en-US" altLang="zh-CN" sz="3600" dirty="0">
                <a:ea typeface="楷体_GB2312" pitchFamily="49" charset="-122"/>
              </a:rPr>
              <a:t>earch </a:t>
            </a:r>
            <a:r>
              <a:rPr lang="en-US" altLang="zh-CN" sz="3600" b="1" dirty="0">
                <a:solidFill>
                  <a:srgbClr val="0000FF"/>
                </a:solidFill>
                <a:ea typeface="楷体_GB2312" pitchFamily="49" charset="-122"/>
              </a:rPr>
              <a:t>L</a:t>
            </a:r>
            <a:r>
              <a:rPr lang="en-US" altLang="zh-CN" sz="3600" dirty="0">
                <a:ea typeface="楷体_GB2312" pitchFamily="49" charset="-122"/>
              </a:rPr>
              <a:t>ength)</a:t>
            </a:r>
            <a:r>
              <a:rPr lang="en-US" altLang="zh-CN" dirty="0">
                <a:ea typeface="楷体_GB2312" pitchFamily="49" charset="-122"/>
              </a:rPr>
              <a:t> </a:t>
            </a:r>
            <a:endParaRPr lang="en-US" altLang="zh-CN" dirty="0">
              <a:ea typeface="楷体_GB2312" pitchFamily="49" charset="-122"/>
            </a:endParaRPr>
          </a:p>
          <a:p>
            <a:pPr marL="0" lvl="0" indent="0" eaLnBrk="1" hangingPunct="1">
              <a:lnSpc>
                <a:spcPct val="120000"/>
              </a:lnSpc>
              <a:spcBef>
                <a:spcPct val="0"/>
              </a:spcBef>
              <a:buNone/>
            </a:pPr>
            <a:r>
              <a:rPr lang="en-US" altLang="zh-CN" dirty="0">
                <a:ea typeface="楷体_GB2312" pitchFamily="49" charset="-122"/>
              </a:rPr>
              <a:t>       </a:t>
            </a:r>
            <a:r>
              <a:rPr lang="zh-CN" altLang="en-US" dirty="0">
                <a:ea typeface="楷体_GB2312" pitchFamily="49" charset="-122"/>
              </a:rPr>
              <a:t>为确定记录在查找表中的位置，需和给定值</a:t>
            </a:r>
            <a:endParaRPr lang="zh-CN" altLang="en-US" dirty="0">
              <a:ea typeface="楷体_GB2312" pitchFamily="49" charset="-122"/>
            </a:endParaRPr>
          </a:p>
          <a:p>
            <a:pPr marL="0" lvl="0" indent="0" eaLnBrk="1" hangingPunct="1">
              <a:lnSpc>
                <a:spcPct val="120000"/>
              </a:lnSpc>
              <a:spcBef>
                <a:spcPct val="0"/>
              </a:spcBef>
              <a:buNone/>
            </a:pPr>
            <a:r>
              <a:rPr lang="zh-CN" altLang="en-US" dirty="0">
                <a:ea typeface="楷体_GB2312" pitchFamily="49" charset="-122"/>
              </a:rPr>
              <a:t>   </a:t>
            </a:r>
            <a:r>
              <a:rPr lang="zh-CN" altLang="en-US" sz="3600" dirty="0">
                <a:solidFill>
                  <a:srgbClr val="0000FF"/>
                </a:solidFill>
                <a:ea typeface="楷体_GB2312" pitchFamily="49" charset="-122"/>
              </a:rPr>
              <a:t>进行比较的关键字个数的期望值</a:t>
            </a:r>
            <a:endParaRPr lang="zh-CN" altLang="en-US" dirty="0">
              <a:solidFill>
                <a:srgbClr val="0000FF"/>
              </a:solidFill>
              <a:ea typeface="楷体_GB2312" pitchFamily="49" charset="-122"/>
            </a:endParaRPr>
          </a:p>
          <a:p>
            <a:pPr marL="0" lvl="0" indent="0" eaLnBrk="1" hangingPunct="1">
              <a:lnSpc>
                <a:spcPct val="120000"/>
              </a:lnSpc>
              <a:spcBef>
                <a:spcPct val="0"/>
              </a:spcBef>
              <a:buNone/>
            </a:pPr>
            <a:r>
              <a:rPr lang="zh-CN" altLang="en-US" sz="2400" b="1" dirty="0">
                <a:ea typeface="楷体_GB2312" pitchFamily="49" charset="-122"/>
              </a:rPr>
              <a:t>    </a:t>
            </a:r>
            <a:endParaRPr lang="zh-CN" altLang="en-US" sz="2400" b="1" dirty="0">
              <a:ea typeface="楷体_GB2312" pitchFamily="49" charset="-122"/>
            </a:endParaRPr>
          </a:p>
          <a:p>
            <a:pPr marL="0" lvl="0" indent="0" eaLnBrk="1" hangingPunct="1">
              <a:lnSpc>
                <a:spcPct val="120000"/>
              </a:lnSpc>
              <a:spcBef>
                <a:spcPct val="0"/>
              </a:spcBef>
              <a:buNone/>
            </a:pPr>
            <a:endParaRPr lang="zh-CN" altLang="en-US" sz="3600" dirty="0">
              <a:ea typeface="楷体_GB2312" pitchFamily="49" charset="-122"/>
            </a:endParaRPr>
          </a:p>
          <a:p>
            <a:pPr marL="0" lvl="0" indent="0" eaLnBrk="1" hangingPunct="1">
              <a:lnSpc>
                <a:spcPct val="120000"/>
              </a:lnSpc>
              <a:spcBef>
                <a:spcPct val="0"/>
              </a:spcBef>
              <a:buNone/>
            </a:pPr>
            <a:r>
              <a:rPr lang="zh-CN" altLang="en-US" sz="3600" dirty="0">
                <a:ea typeface="楷体_GB2312" pitchFamily="49" charset="-122"/>
              </a:rPr>
              <a:t>其中</a:t>
            </a:r>
            <a:r>
              <a:rPr lang="en-US" altLang="zh-CN" sz="3600" b="1" dirty="0">
                <a:ea typeface="楷体_GB2312" pitchFamily="49" charset="-122"/>
              </a:rPr>
              <a:t>: </a:t>
            </a:r>
            <a:r>
              <a:rPr lang="en-US" altLang="zh-CN" b="1" i="1" dirty="0">
                <a:ea typeface="楷体_GB2312" pitchFamily="49" charset="-122"/>
              </a:rPr>
              <a:t>n</a:t>
            </a:r>
            <a:r>
              <a:rPr lang="en-US" altLang="zh-CN" i="1" dirty="0">
                <a:ea typeface="楷体_GB2312" pitchFamily="49" charset="-122"/>
              </a:rPr>
              <a:t> </a:t>
            </a:r>
            <a:r>
              <a:rPr lang="zh-CN" altLang="en-US" dirty="0">
                <a:ea typeface="楷体_GB2312" pitchFamily="49" charset="-122"/>
              </a:rPr>
              <a:t>为表长，</a:t>
            </a:r>
            <a:r>
              <a:rPr lang="en-US" altLang="zh-CN" b="1" i="1" dirty="0">
                <a:ea typeface="楷体_GB2312" pitchFamily="49" charset="-122"/>
              </a:rPr>
              <a:t>P</a:t>
            </a:r>
            <a:r>
              <a:rPr lang="en-US" altLang="zh-CN" b="1" i="1" baseline="-25000" dirty="0">
                <a:ea typeface="楷体_GB2312" pitchFamily="49" charset="-122"/>
              </a:rPr>
              <a:t>i</a:t>
            </a:r>
            <a:r>
              <a:rPr lang="en-US" altLang="zh-CN" b="1" dirty="0">
                <a:ea typeface="楷体_GB2312" pitchFamily="49" charset="-122"/>
              </a:rPr>
              <a:t> </a:t>
            </a:r>
            <a:r>
              <a:rPr lang="zh-CN" altLang="en-US" dirty="0">
                <a:ea typeface="楷体_GB2312" pitchFamily="49" charset="-122"/>
              </a:rPr>
              <a:t>为查找表中第</a:t>
            </a:r>
            <a:r>
              <a:rPr lang="en-US" altLang="zh-CN" dirty="0">
                <a:ea typeface="楷体_GB2312" pitchFamily="49" charset="-122"/>
              </a:rPr>
              <a:t>i</a:t>
            </a:r>
            <a:r>
              <a:rPr lang="zh-CN" altLang="en-US" dirty="0">
                <a:ea typeface="楷体_GB2312" pitchFamily="49" charset="-122"/>
              </a:rPr>
              <a:t>个记录的概率，</a:t>
            </a:r>
            <a:endParaRPr lang="zh-CN" altLang="en-US" dirty="0">
              <a:ea typeface="楷体_GB2312" pitchFamily="49" charset="-122"/>
            </a:endParaRPr>
          </a:p>
          <a:p>
            <a:pPr marL="0" lvl="0" indent="0" eaLnBrk="1" hangingPunct="1">
              <a:lnSpc>
                <a:spcPct val="120000"/>
              </a:lnSpc>
              <a:spcBef>
                <a:spcPct val="0"/>
              </a:spcBef>
              <a:buNone/>
            </a:pPr>
            <a:r>
              <a:rPr lang="zh-CN" altLang="en-US" dirty="0">
                <a:ea typeface="楷体_GB2312" pitchFamily="49" charset="-122"/>
              </a:rPr>
              <a:t>           且  　         ， </a:t>
            </a:r>
            <a:r>
              <a:rPr lang="en-US" altLang="zh-CN" b="1" i="1" dirty="0">
                <a:ea typeface="楷体_GB2312" pitchFamily="49" charset="-122"/>
              </a:rPr>
              <a:t>C</a:t>
            </a:r>
            <a:r>
              <a:rPr lang="en-US" altLang="zh-CN" i="1" baseline="-25000" dirty="0">
                <a:ea typeface="楷体_GB2312" pitchFamily="49" charset="-122"/>
              </a:rPr>
              <a:t>i</a:t>
            </a:r>
            <a:r>
              <a:rPr lang="zh-CN" altLang="en-US" dirty="0">
                <a:ea typeface="楷体_GB2312" pitchFamily="49" charset="-122"/>
              </a:rPr>
              <a:t>为找到该记录时，曾</a:t>
            </a:r>
            <a:r>
              <a:rPr lang="zh-CN" altLang="en-US" dirty="0">
                <a:solidFill>
                  <a:srgbClr val="0000FF"/>
                </a:solidFill>
                <a:ea typeface="楷体_GB2312" pitchFamily="49" charset="-122"/>
              </a:rPr>
              <a:t>和给定</a:t>
            </a:r>
            <a:endParaRPr lang="zh-CN" altLang="en-US" dirty="0">
              <a:solidFill>
                <a:srgbClr val="0000FF"/>
              </a:solidFill>
              <a:ea typeface="楷体_GB2312" pitchFamily="49" charset="-122"/>
            </a:endParaRPr>
          </a:p>
          <a:p>
            <a:pPr marL="0" lvl="0" indent="0" eaLnBrk="1" hangingPunct="1">
              <a:lnSpc>
                <a:spcPct val="120000"/>
              </a:lnSpc>
              <a:spcBef>
                <a:spcPct val="0"/>
              </a:spcBef>
              <a:buNone/>
            </a:pPr>
            <a:r>
              <a:rPr lang="zh-CN" altLang="en-US" dirty="0">
                <a:solidFill>
                  <a:srgbClr val="0000FF"/>
                </a:solidFill>
                <a:ea typeface="楷体_GB2312" pitchFamily="49" charset="-122"/>
              </a:rPr>
              <a:t>				值比较过的关键字的个数。</a:t>
            </a:r>
            <a:endParaRPr lang="zh-CN" altLang="en-US" sz="2400" b="1" dirty="0">
              <a:ea typeface="楷体_GB2312" pitchFamily="49" charset="-122"/>
            </a:endParaRPr>
          </a:p>
        </p:txBody>
      </p:sp>
      <p:sp>
        <p:nvSpPr>
          <p:cNvPr id="35843" name="Text Box 3"/>
          <p:cNvSpPr txBox="1"/>
          <p:nvPr/>
        </p:nvSpPr>
        <p:spPr>
          <a:xfrm>
            <a:off x="1416050" y="212725"/>
            <a:ext cx="5772150" cy="701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000" dirty="0">
                <a:solidFill>
                  <a:srgbClr val="990033"/>
                </a:solidFill>
                <a:ea typeface="楷体_GB2312" pitchFamily="49" charset="-122"/>
              </a:rPr>
              <a:t>分析顺序查找的时间性能</a:t>
            </a:r>
            <a:endParaRPr lang="zh-CN" altLang="en-US" sz="4000" dirty="0"/>
          </a:p>
        </p:txBody>
      </p:sp>
      <p:graphicFrame>
        <p:nvGraphicFramePr>
          <p:cNvPr id="273410" name="Object 2"/>
          <p:cNvGraphicFramePr>
            <a:graphicFrameLocks noChangeAspect="1"/>
          </p:cNvGraphicFramePr>
          <p:nvPr/>
        </p:nvGraphicFramePr>
        <p:xfrm>
          <a:off x="2743200" y="3429000"/>
          <a:ext cx="2971800" cy="1436688"/>
        </p:xfrm>
        <a:graphic>
          <a:graphicData uri="http://schemas.openxmlformats.org/presentationml/2006/ole">
            <mc:AlternateContent xmlns:mc="http://schemas.openxmlformats.org/markup-compatibility/2006">
              <mc:Choice xmlns:v="urn:schemas-microsoft-com:vml" Requires="v">
                <p:oleObj spid="_x0000_s3086" name="" r:id="rId1" imgW="888365" imgH="431800" progId="Equation.3">
                  <p:embed/>
                </p:oleObj>
              </mc:Choice>
              <mc:Fallback>
                <p:oleObj name="" r:id="rId1" imgW="888365" imgH="431800" progId="Equation.3">
                  <p:embed/>
                  <p:pic>
                    <p:nvPicPr>
                      <p:cNvPr id="0" name="图片 3085"/>
                      <p:cNvPicPr/>
                      <p:nvPr/>
                    </p:nvPicPr>
                    <p:blipFill>
                      <a:blip r:embed="rId2"/>
                      <a:stretch>
                        <a:fillRect/>
                      </a:stretch>
                    </p:blipFill>
                    <p:spPr>
                      <a:xfrm>
                        <a:off x="2743200" y="3429000"/>
                        <a:ext cx="2971800" cy="1436688"/>
                      </a:xfrm>
                      <a:prstGeom prst="rect">
                        <a:avLst/>
                      </a:prstGeom>
                      <a:noFill/>
                      <a:ln w="38100">
                        <a:noFill/>
                        <a:miter/>
                      </a:ln>
                    </p:spPr>
                  </p:pic>
                </p:oleObj>
              </mc:Fallback>
            </mc:AlternateContent>
          </a:graphicData>
        </a:graphic>
      </p:graphicFrame>
      <p:graphicFrame>
        <p:nvGraphicFramePr>
          <p:cNvPr id="273411" name="Object 3"/>
          <p:cNvGraphicFramePr>
            <a:graphicFrameLocks noChangeAspect="1"/>
          </p:cNvGraphicFramePr>
          <p:nvPr/>
        </p:nvGraphicFramePr>
        <p:xfrm>
          <a:off x="1828800" y="5181600"/>
          <a:ext cx="1219200" cy="963613"/>
        </p:xfrm>
        <a:graphic>
          <a:graphicData uri="http://schemas.openxmlformats.org/presentationml/2006/ole">
            <mc:AlternateContent xmlns:mc="http://schemas.openxmlformats.org/markup-compatibility/2006">
              <mc:Choice xmlns:v="urn:schemas-microsoft-com:vml" Requires="v">
                <p:oleObj spid="_x0000_s3084" name="" r:id="rId3" imgW="546100" imgH="431800" progId="Equation.3">
                  <p:embed/>
                </p:oleObj>
              </mc:Choice>
              <mc:Fallback>
                <p:oleObj name="" r:id="rId3" imgW="546100" imgH="431800" progId="Equation.3">
                  <p:embed/>
                  <p:pic>
                    <p:nvPicPr>
                      <p:cNvPr id="0" name="图片 3083"/>
                      <p:cNvPicPr/>
                      <p:nvPr/>
                    </p:nvPicPr>
                    <p:blipFill>
                      <a:blip r:embed="rId4"/>
                      <a:stretch>
                        <a:fillRect/>
                      </a:stretch>
                    </p:blipFill>
                    <p:spPr>
                      <a:xfrm>
                        <a:off x="1828800" y="5181600"/>
                        <a:ext cx="1219200" cy="963613"/>
                      </a:xfrm>
                      <a:prstGeom prst="rect">
                        <a:avLst/>
                      </a:prstGeom>
                      <a:noFill/>
                      <a:ln w="38100">
                        <a:noFill/>
                        <a:miter/>
                      </a:ln>
                    </p:spPr>
                  </p:pic>
                </p:oleObj>
              </mc:Fallback>
            </mc:AlternateContent>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35843"/>
                                        </p:tgtEl>
                                        <p:attrNameLst>
                                          <p:attrName>style.visibility</p:attrName>
                                        </p:attrNameLst>
                                      </p:cBhvr>
                                      <p:to>
                                        <p:strVal val="visible"/>
                                      </p:to>
                                    </p:set>
                                    <p:animEffect transition="in" filter="slide(fromTop)">
                                      <p:cBhvr>
                                        <p:cTn id="7" dur="500"/>
                                        <p:tgtEl>
                                          <p:spTgt spid="3584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35842"/>
                                        </p:tgtEl>
                                        <p:attrNameLst>
                                          <p:attrName>style.visibility</p:attrName>
                                        </p:attrNameLst>
                                      </p:cBhvr>
                                      <p:to>
                                        <p:strVal val="visible"/>
                                      </p:to>
                                    </p:set>
                                    <p:animEffect transition="in" filter="strips(upRight)">
                                      <p:cBhvr>
                                        <p:cTn id="12" dur="500"/>
                                        <p:tgtEl>
                                          <p:spTgt spid="35842"/>
                                        </p:tgtEl>
                                      </p:cBhvr>
                                    </p:animEffec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499"/>
                                          </p:stCondLst>
                                        </p:cTn>
                                        <p:tgtEl>
                                          <p:spTgt spid="273410"/>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nodeType="afterEffect">
                                  <p:stCondLst>
                                    <p:cond delay="0"/>
                                  </p:stCondLst>
                                  <p:childTnLst>
                                    <p:set>
                                      <p:cBhvr>
                                        <p:cTn id="18" dur="1" fill="hold">
                                          <p:stCondLst>
                                            <p:cond delay="499"/>
                                          </p:stCondLst>
                                        </p:cTn>
                                        <p:tgtEl>
                                          <p:spTgt spid="2734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p:bldP spid="3584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Text Box 2"/>
          <p:cNvSpPr txBox="1"/>
          <p:nvPr/>
        </p:nvSpPr>
        <p:spPr>
          <a:xfrm>
            <a:off x="381000" y="2438400"/>
            <a:ext cx="9124950" cy="29559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en-US" altLang="zh-CN" sz="2400" i="1" baseline="-25000" dirty="0">
              <a:ea typeface="楷体_GB2312" pitchFamily="49" charset="-122"/>
            </a:endParaRPr>
          </a:p>
          <a:p>
            <a:pPr marL="0" lvl="0" indent="0" eaLnBrk="1" hangingPunct="1">
              <a:spcBef>
                <a:spcPct val="0"/>
              </a:spcBef>
              <a:buNone/>
            </a:pPr>
            <a:endParaRPr lang="en-US" altLang="zh-CN" sz="2400" i="1" baseline="-25000" dirty="0">
              <a:ea typeface="楷体_GB2312" pitchFamily="49" charset="-122"/>
            </a:endParaRPr>
          </a:p>
          <a:p>
            <a:pPr marL="0" lvl="0" indent="0" eaLnBrk="1" hangingPunct="1">
              <a:spcBef>
                <a:spcPct val="0"/>
              </a:spcBef>
              <a:buNone/>
            </a:pPr>
            <a:r>
              <a:rPr lang="zh-CN" altLang="en-US" sz="4400" dirty="0">
                <a:ea typeface="楷体_GB2312" pitchFamily="49" charset="-122"/>
              </a:rPr>
              <a:t>在</a:t>
            </a:r>
            <a:r>
              <a:rPr lang="zh-CN" altLang="en-US" sz="4400" dirty="0">
                <a:solidFill>
                  <a:srgbClr val="0000FF"/>
                </a:solidFill>
                <a:ea typeface="楷体_GB2312" pitchFamily="49" charset="-122"/>
              </a:rPr>
              <a:t>等概率</a:t>
            </a:r>
            <a:r>
              <a:rPr lang="zh-CN" altLang="en-US" sz="4400" dirty="0">
                <a:ea typeface="楷体_GB2312" pitchFamily="49" charset="-122"/>
              </a:rPr>
              <a:t>查找的情况下，</a:t>
            </a:r>
            <a:endParaRPr lang="zh-CN" altLang="en-US" sz="4400" dirty="0">
              <a:ea typeface="楷体_GB2312" pitchFamily="49" charset="-122"/>
            </a:endParaRPr>
          </a:p>
          <a:p>
            <a:pPr marL="0" lvl="0" indent="0" eaLnBrk="1" hangingPunct="1">
              <a:spcBef>
                <a:spcPct val="0"/>
              </a:spcBef>
              <a:buNone/>
            </a:pPr>
            <a:r>
              <a:rPr lang="zh-CN" altLang="en-US" sz="4400" dirty="0">
                <a:ea typeface="楷体_GB2312" pitchFamily="49" charset="-122"/>
              </a:rPr>
              <a:t>       </a:t>
            </a:r>
            <a:endParaRPr lang="zh-CN" altLang="en-US" sz="4400" dirty="0">
              <a:ea typeface="楷体_GB2312" pitchFamily="49" charset="-122"/>
            </a:endParaRPr>
          </a:p>
          <a:p>
            <a:pPr marL="0" lvl="0" indent="0" eaLnBrk="1" hangingPunct="1">
              <a:spcBef>
                <a:spcPct val="0"/>
              </a:spcBef>
              <a:buNone/>
            </a:pPr>
            <a:r>
              <a:rPr lang="zh-CN" altLang="en-US" sz="4400" dirty="0">
                <a:solidFill>
                  <a:srgbClr val="0000FF"/>
                </a:solidFill>
                <a:ea typeface="楷体_GB2312" pitchFamily="49" charset="-122"/>
              </a:rPr>
              <a:t>顺序表查找成功的平均查找长度</a:t>
            </a:r>
            <a:r>
              <a:rPr lang="zh-CN" altLang="en-US" sz="4400" dirty="0">
                <a:ea typeface="楷体_GB2312" pitchFamily="49" charset="-122"/>
              </a:rPr>
              <a:t>为：</a:t>
            </a:r>
            <a:endParaRPr lang="zh-CN" altLang="en-US" sz="4400" dirty="0">
              <a:ea typeface="楷体_GB2312" pitchFamily="49" charset="-122"/>
            </a:endParaRPr>
          </a:p>
          <a:p>
            <a:pPr marL="0" lvl="0" indent="0" eaLnBrk="1" hangingPunct="1">
              <a:spcBef>
                <a:spcPct val="0"/>
              </a:spcBef>
              <a:buNone/>
            </a:pPr>
            <a:endParaRPr lang="en-US" altLang="zh-CN" sz="2400" dirty="0">
              <a:ea typeface="楷体_GB2312" pitchFamily="49" charset="-122"/>
            </a:endParaRPr>
          </a:p>
        </p:txBody>
      </p:sp>
      <p:sp>
        <p:nvSpPr>
          <p:cNvPr id="37891" name="Text Box 3"/>
          <p:cNvSpPr txBox="1"/>
          <p:nvPr/>
        </p:nvSpPr>
        <p:spPr>
          <a:xfrm>
            <a:off x="381000" y="457200"/>
            <a:ext cx="6434138" cy="7620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400" dirty="0">
                <a:ea typeface="楷体_GB2312" pitchFamily="49" charset="-122"/>
              </a:rPr>
              <a:t>对</a:t>
            </a:r>
            <a:r>
              <a:rPr lang="zh-CN" altLang="en-US" sz="4400" b="1" dirty="0">
                <a:solidFill>
                  <a:srgbClr val="660033"/>
                </a:solidFill>
                <a:ea typeface="楷体_GB2312" pitchFamily="49" charset="-122"/>
              </a:rPr>
              <a:t>顺序表</a:t>
            </a:r>
            <a:r>
              <a:rPr lang="zh-CN" altLang="en-US" sz="4400" dirty="0">
                <a:ea typeface="楷体_GB2312" pitchFamily="49" charset="-122"/>
              </a:rPr>
              <a:t>而言，</a:t>
            </a:r>
            <a:r>
              <a:rPr lang="en-US" altLang="zh-CN" sz="4400" b="1" i="1" dirty="0">
                <a:solidFill>
                  <a:srgbClr val="660033"/>
                </a:solidFill>
                <a:ea typeface="楷体_GB2312" pitchFamily="49" charset="-122"/>
              </a:rPr>
              <a:t>C</a:t>
            </a:r>
            <a:r>
              <a:rPr lang="en-US" altLang="zh-CN" sz="4400" b="1" i="1" baseline="-25000" dirty="0">
                <a:solidFill>
                  <a:srgbClr val="660033"/>
                </a:solidFill>
                <a:ea typeface="楷体_GB2312" pitchFamily="49" charset="-122"/>
              </a:rPr>
              <a:t>i</a:t>
            </a:r>
            <a:r>
              <a:rPr lang="en-US" altLang="zh-CN" sz="4400" b="1" i="1" dirty="0">
                <a:solidFill>
                  <a:srgbClr val="660033"/>
                </a:solidFill>
                <a:ea typeface="楷体_GB2312" pitchFamily="49" charset="-122"/>
              </a:rPr>
              <a:t> = n-i+1</a:t>
            </a:r>
            <a:endParaRPr lang="en-US" altLang="zh-CN" sz="2400" i="1" baseline="-25000" dirty="0">
              <a:ea typeface="楷体_GB2312" pitchFamily="49" charset="-122"/>
            </a:endParaRPr>
          </a:p>
        </p:txBody>
      </p:sp>
      <p:graphicFrame>
        <p:nvGraphicFramePr>
          <p:cNvPr id="37892" name="Object 4"/>
          <p:cNvGraphicFramePr>
            <a:graphicFrameLocks noChangeAspect="1"/>
          </p:cNvGraphicFramePr>
          <p:nvPr/>
        </p:nvGraphicFramePr>
        <p:xfrm>
          <a:off x="6400800" y="2590800"/>
          <a:ext cx="1676400" cy="1570038"/>
        </p:xfrm>
        <a:graphic>
          <a:graphicData uri="http://schemas.openxmlformats.org/presentationml/2006/ole">
            <mc:AlternateContent xmlns:mc="http://schemas.openxmlformats.org/markup-compatibility/2006">
              <mc:Choice xmlns:v="urn:schemas-microsoft-com:vml" Requires="v">
                <p:oleObj spid="_x0000_s3088" name="" r:id="rId1" imgW="419100" imgH="393700" progId="Equation.3">
                  <p:embed/>
                </p:oleObj>
              </mc:Choice>
              <mc:Fallback>
                <p:oleObj name="" r:id="rId1" imgW="419100" imgH="393700" progId="Equation.3">
                  <p:embed/>
                  <p:pic>
                    <p:nvPicPr>
                      <p:cNvPr id="0" name="图片 3087"/>
                      <p:cNvPicPr/>
                      <p:nvPr/>
                    </p:nvPicPr>
                    <p:blipFill>
                      <a:blip r:embed="rId2"/>
                      <a:stretch>
                        <a:fillRect/>
                      </a:stretch>
                    </p:blipFill>
                    <p:spPr>
                      <a:xfrm>
                        <a:off x="6400800" y="2590800"/>
                        <a:ext cx="1676400" cy="1570038"/>
                      </a:xfrm>
                      <a:prstGeom prst="rect">
                        <a:avLst/>
                      </a:prstGeom>
                      <a:noFill/>
                      <a:ln w="38100">
                        <a:noFill/>
                        <a:miter/>
                      </a:ln>
                    </p:spPr>
                  </p:pic>
                </p:oleObj>
              </mc:Fallback>
            </mc:AlternateContent>
          </a:graphicData>
        </a:graphic>
      </p:graphicFrame>
      <p:graphicFrame>
        <p:nvGraphicFramePr>
          <p:cNvPr id="37894" name="Object 6"/>
          <p:cNvGraphicFramePr>
            <a:graphicFrameLocks noChangeAspect="1"/>
          </p:cNvGraphicFramePr>
          <p:nvPr/>
        </p:nvGraphicFramePr>
        <p:xfrm>
          <a:off x="1692275" y="5084763"/>
          <a:ext cx="5715000" cy="1308100"/>
        </p:xfrm>
        <a:graphic>
          <a:graphicData uri="http://schemas.openxmlformats.org/presentationml/2006/ole">
            <mc:AlternateContent xmlns:mc="http://schemas.openxmlformats.org/markup-compatibility/2006">
              <mc:Choice xmlns:v="urn:schemas-microsoft-com:vml" Requires="v">
                <p:oleObj spid="_x0000_s3085" name="" r:id="rId3" imgW="1879600" imgH="431800" progId="Equation.3">
                  <p:embed/>
                </p:oleObj>
              </mc:Choice>
              <mc:Fallback>
                <p:oleObj name="" r:id="rId3" imgW="1879600" imgH="431800" progId="Equation.3">
                  <p:embed/>
                  <p:pic>
                    <p:nvPicPr>
                      <p:cNvPr id="0" name="图片 3084"/>
                      <p:cNvPicPr/>
                      <p:nvPr/>
                    </p:nvPicPr>
                    <p:blipFill>
                      <a:blip r:embed="rId4"/>
                      <a:stretch>
                        <a:fillRect/>
                      </a:stretch>
                    </p:blipFill>
                    <p:spPr>
                      <a:xfrm>
                        <a:off x="1692275" y="5084763"/>
                        <a:ext cx="5715000" cy="1308100"/>
                      </a:xfrm>
                      <a:prstGeom prst="rect">
                        <a:avLst/>
                      </a:prstGeom>
                      <a:noFill/>
                      <a:ln w="38100">
                        <a:noFill/>
                        <a:miter/>
                      </a:ln>
                    </p:spPr>
                  </p:pic>
                </p:oleObj>
              </mc:Fallback>
            </mc:AlternateContent>
          </a:graphicData>
        </a:graphic>
      </p:graphicFrame>
      <p:sp>
        <p:nvSpPr>
          <p:cNvPr id="37895" name="Rectangle 7"/>
          <p:cNvSpPr/>
          <p:nvPr/>
        </p:nvSpPr>
        <p:spPr>
          <a:xfrm>
            <a:off x="685800" y="1447800"/>
            <a:ext cx="7691438" cy="7620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400" b="1" i="1" dirty="0">
                <a:solidFill>
                  <a:srgbClr val="CC0000"/>
                </a:solidFill>
                <a:ea typeface="楷体_GB2312" pitchFamily="49" charset="-122"/>
              </a:rPr>
              <a:t>ASL = nP</a:t>
            </a:r>
            <a:r>
              <a:rPr lang="en-US" altLang="zh-CN" sz="4400" b="1" i="1" baseline="-25000" dirty="0">
                <a:solidFill>
                  <a:srgbClr val="CC0000"/>
                </a:solidFill>
                <a:ea typeface="楷体_GB2312" pitchFamily="49" charset="-122"/>
              </a:rPr>
              <a:t>1</a:t>
            </a:r>
            <a:r>
              <a:rPr lang="en-US" altLang="zh-CN" sz="4400" b="1" i="1" dirty="0">
                <a:solidFill>
                  <a:srgbClr val="CC0000"/>
                </a:solidFill>
                <a:ea typeface="楷体_GB2312" pitchFamily="49" charset="-122"/>
              </a:rPr>
              <a:t> +(n-1)P</a:t>
            </a:r>
            <a:r>
              <a:rPr lang="en-US" altLang="zh-CN" sz="4400" b="1" i="1" baseline="-25000" dirty="0">
                <a:solidFill>
                  <a:srgbClr val="CC0000"/>
                </a:solidFill>
                <a:ea typeface="楷体_GB2312" pitchFamily="49" charset="-122"/>
              </a:rPr>
              <a:t>2</a:t>
            </a:r>
            <a:r>
              <a:rPr lang="en-US" altLang="zh-CN" sz="4400" b="1" i="1" dirty="0">
                <a:solidFill>
                  <a:srgbClr val="CC0000"/>
                </a:solidFill>
                <a:ea typeface="楷体_GB2312" pitchFamily="49" charset="-122"/>
              </a:rPr>
              <a:t> + +2P</a:t>
            </a:r>
            <a:r>
              <a:rPr lang="en-US" altLang="zh-CN" sz="4400" b="1" i="1" baseline="-25000" dirty="0">
                <a:solidFill>
                  <a:srgbClr val="CC0000"/>
                </a:solidFill>
                <a:ea typeface="楷体_GB2312" pitchFamily="49" charset="-122"/>
              </a:rPr>
              <a:t>n-1</a:t>
            </a:r>
            <a:r>
              <a:rPr lang="en-US" altLang="zh-CN" sz="4400" b="1" i="1" dirty="0">
                <a:solidFill>
                  <a:srgbClr val="CC0000"/>
                </a:solidFill>
                <a:ea typeface="楷体_GB2312" pitchFamily="49" charset="-122"/>
              </a:rPr>
              <a:t>+P</a:t>
            </a:r>
            <a:r>
              <a:rPr lang="en-US" altLang="zh-CN" sz="4400" b="1" i="1" baseline="-25000" dirty="0">
                <a:solidFill>
                  <a:srgbClr val="CC0000"/>
                </a:solidFill>
                <a:ea typeface="楷体_GB2312" pitchFamily="49" charset="-122"/>
              </a:rPr>
              <a:t>n</a:t>
            </a:r>
            <a:endParaRPr lang="en-US" altLang="zh-CN" sz="4400" b="1" i="1" baseline="-25000" dirty="0">
              <a:solidFill>
                <a:srgbClr val="CC0000"/>
              </a:solidFill>
              <a:ea typeface="楷体_GB2312"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37891"/>
                                        </p:tgtEl>
                                        <p:attrNameLst>
                                          <p:attrName>style.visibility</p:attrName>
                                        </p:attrNameLst>
                                      </p:cBhvr>
                                      <p:to>
                                        <p:strVal val="visible"/>
                                      </p:to>
                                    </p:set>
                                    <p:animEffect transition="in" filter="strips(downRight)">
                                      <p:cBhvr>
                                        <p:cTn id="7" dur="500"/>
                                        <p:tgtEl>
                                          <p:spTgt spid="378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895"/>
                                        </p:tgtEl>
                                        <p:attrNameLst>
                                          <p:attrName>style.visibility</p:attrName>
                                        </p:attrNameLst>
                                      </p:cBhvr>
                                      <p:to>
                                        <p:strVal val="visible"/>
                                      </p:to>
                                    </p:set>
                                    <p:animEffect transition="in" filter="wipe(left)">
                                      <p:cBhvr>
                                        <p:cTn id="12" dur="500"/>
                                        <p:tgtEl>
                                          <p:spTgt spid="3789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7890"/>
                                        </p:tgtEl>
                                        <p:attrNameLst>
                                          <p:attrName>style.visibility</p:attrName>
                                        </p:attrNameLst>
                                      </p:cBhvr>
                                      <p:to>
                                        <p:strVal val="visible"/>
                                      </p:to>
                                    </p:set>
                                    <p:animEffect transition="in" filter="wipe(left)">
                                      <p:cBhvr>
                                        <p:cTn id="17" dur="500"/>
                                        <p:tgtEl>
                                          <p:spTgt spid="37890"/>
                                        </p:tgtEl>
                                      </p:cBhvr>
                                    </p:animEffect>
                                  </p:childTnLst>
                                </p:cTn>
                              </p:par>
                            </p:childTnLst>
                          </p:cTn>
                        </p:par>
                        <p:par>
                          <p:cTn id="18" fill="hold">
                            <p:stCondLst>
                              <p:cond delay="500"/>
                            </p:stCondLst>
                            <p:childTnLst>
                              <p:par>
                                <p:cTn id="19" presetID="1" presetClass="entr" presetSubtype="0" fill="hold" nodeType="afterEffect">
                                  <p:stCondLst>
                                    <p:cond delay="0"/>
                                  </p:stCondLst>
                                  <p:childTnLst>
                                    <p:set>
                                      <p:cBhvr>
                                        <p:cTn id="20" dur="1" fill="hold">
                                          <p:stCondLst>
                                            <p:cond delay="499"/>
                                          </p:stCondLst>
                                        </p:cTn>
                                        <p:tgtEl>
                                          <p:spTgt spid="37892"/>
                                        </p:tgtEl>
                                        <p:attrNameLst>
                                          <p:attrName>style.visibility</p:attrName>
                                        </p:attrNameLst>
                                      </p:cBhvr>
                                      <p:to>
                                        <p:strVal val="visible"/>
                                      </p:to>
                                    </p:set>
                                  </p:childTnLst>
                                </p:cTn>
                              </p:par>
                            </p:childTnLst>
                          </p:cTn>
                        </p:par>
                        <p:par>
                          <p:cTn id="21" fill="hold">
                            <p:stCondLst>
                              <p:cond delay="1000"/>
                            </p:stCondLst>
                            <p:childTnLst>
                              <p:par>
                                <p:cTn id="22" presetID="1" presetClass="entr" presetSubtype="0" fill="hold" nodeType="afterEffect">
                                  <p:stCondLst>
                                    <p:cond delay="0"/>
                                  </p:stCondLst>
                                  <p:childTnLst>
                                    <p:set>
                                      <p:cBhvr>
                                        <p:cTn id="23" dur="1" fill="hold">
                                          <p:stCondLst>
                                            <p:cond delay="499"/>
                                          </p:stCondLst>
                                        </p:cTn>
                                        <p:tgtEl>
                                          <p:spTgt spid="378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p:bldP spid="37891" grpId="0"/>
      <p:bldP spid="3789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8052" name="Text Box 4"/>
          <p:cNvSpPr txBox="1"/>
          <p:nvPr/>
        </p:nvSpPr>
        <p:spPr>
          <a:xfrm>
            <a:off x="0" y="404813"/>
            <a:ext cx="8601075" cy="38576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en-US" altLang="zh-CN" sz="2400" i="1" baseline="-25000" dirty="0">
              <a:ea typeface="楷体_GB2312" pitchFamily="49" charset="-122"/>
            </a:endParaRPr>
          </a:p>
          <a:p>
            <a:pPr marL="0" lvl="0" indent="0" eaLnBrk="1" hangingPunct="1">
              <a:spcBef>
                <a:spcPct val="0"/>
              </a:spcBef>
              <a:buNone/>
            </a:pPr>
            <a:endParaRPr lang="en-US" altLang="zh-CN" sz="2400" i="1" baseline="-25000" dirty="0">
              <a:ea typeface="楷体_GB2312" pitchFamily="49" charset="-122"/>
            </a:endParaRPr>
          </a:p>
          <a:p>
            <a:pPr marL="457200" lvl="1" indent="0" eaLnBrk="1" hangingPunct="1">
              <a:lnSpc>
                <a:spcPct val="110000"/>
              </a:lnSpc>
              <a:buClr>
                <a:srgbClr val="FF3300"/>
              </a:buClr>
              <a:buSzPct val="60000"/>
              <a:buFont typeface="Wingdings" panose="05000000000000000000" pitchFamily="2" charset="2"/>
              <a:buChar char="u"/>
            </a:pPr>
            <a:r>
              <a:rPr lang="zh-CN" altLang="en-US" sz="3200" dirty="0">
                <a:ea typeface="楷体_GB2312" pitchFamily="49" charset="-122"/>
              </a:rPr>
              <a:t>任意关键字查找</a:t>
            </a:r>
            <a:r>
              <a:rPr lang="zh-CN" altLang="en-US" sz="3200" dirty="0">
                <a:solidFill>
                  <a:srgbClr val="3333FF"/>
                </a:solidFill>
                <a:ea typeface="楷体_GB2312" pitchFamily="49" charset="-122"/>
              </a:rPr>
              <a:t>不成功</a:t>
            </a:r>
            <a:r>
              <a:rPr lang="zh-CN" altLang="en-US" sz="3200" dirty="0">
                <a:ea typeface="楷体_GB2312" pitchFamily="49" charset="-122"/>
              </a:rPr>
              <a:t>的比较次数为</a:t>
            </a:r>
            <a:r>
              <a:rPr lang="en-US" altLang="zh-CN" sz="3200" dirty="0">
                <a:solidFill>
                  <a:srgbClr val="FF00FF"/>
                </a:solidFill>
                <a:ea typeface="楷体_GB2312" pitchFamily="49" charset="-122"/>
              </a:rPr>
              <a:t>n</a:t>
            </a:r>
            <a:r>
              <a:rPr lang="zh-CN" altLang="en-US" sz="3200" dirty="0">
                <a:solidFill>
                  <a:srgbClr val="FF00FF"/>
                </a:solidFill>
                <a:ea typeface="楷体_GB2312" pitchFamily="49" charset="-122"/>
              </a:rPr>
              <a:t>＋</a:t>
            </a:r>
            <a:r>
              <a:rPr lang="en-US" altLang="zh-CN" sz="3200" dirty="0">
                <a:solidFill>
                  <a:srgbClr val="FF00FF"/>
                </a:solidFill>
                <a:ea typeface="楷体_GB2312" pitchFamily="49" charset="-122"/>
              </a:rPr>
              <a:t>1</a:t>
            </a:r>
            <a:r>
              <a:rPr lang="zh-CN" altLang="en-US" sz="3200" dirty="0">
                <a:ea typeface="楷体_GB2312" pitchFamily="49" charset="-122"/>
              </a:rPr>
              <a:t>，</a:t>
            </a:r>
            <a:endParaRPr lang="zh-CN" altLang="en-US" sz="3200" dirty="0">
              <a:ea typeface="楷体_GB2312" pitchFamily="49" charset="-122"/>
            </a:endParaRPr>
          </a:p>
          <a:p>
            <a:pPr marL="457200" lvl="1" indent="0" eaLnBrk="1" hangingPunct="1">
              <a:lnSpc>
                <a:spcPct val="110000"/>
              </a:lnSpc>
              <a:buClr>
                <a:srgbClr val="FF3300"/>
              </a:buClr>
              <a:buSzPct val="60000"/>
              <a:buFont typeface="Wingdings" panose="05000000000000000000" pitchFamily="2" charset="2"/>
              <a:buChar char="u"/>
            </a:pPr>
            <a:r>
              <a:rPr lang="zh-CN" altLang="en-US" sz="3200" dirty="0">
                <a:ea typeface="楷体_GB2312" pitchFamily="49" charset="-122"/>
              </a:rPr>
              <a:t>则平均查找长度为</a:t>
            </a:r>
            <a:r>
              <a:rPr lang="en-US" altLang="zh-CN" sz="3200" dirty="0">
                <a:solidFill>
                  <a:srgbClr val="FF00FF"/>
                </a:solidFill>
                <a:ea typeface="楷体_GB2312" pitchFamily="49" charset="-122"/>
              </a:rPr>
              <a:t>P</a:t>
            </a:r>
            <a:r>
              <a:rPr lang="en-US" altLang="zh-CN" sz="3200" baseline="-25000" dirty="0">
                <a:solidFill>
                  <a:srgbClr val="FF00FF"/>
                </a:solidFill>
                <a:ea typeface="楷体_GB2312" pitchFamily="49" charset="-122"/>
              </a:rPr>
              <a:t>i</a:t>
            </a:r>
            <a:r>
              <a:rPr lang="en-US" altLang="zh-CN" sz="3200" dirty="0">
                <a:solidFill>
                  <a:srgbClr val="FF00FF"/>
                </a:solidFill>
                <a:ea typeface="楷体_GB2312" pitchFamily="49" charset="-122"/>
              </a:rPr>
              <a:t>=1/2n</a:t>
            </a:r>
            <a:endParaRPr lang="en-US" altLang="zh-CN" sz="3200" dirty="0">
              <a:solidFill>
                <a:srgbClr val="FF00FF"/>
              </a:solidFill>
              <a:ea typeface="楷体_GB2312" pitchFamily="49" charset="-122"/>
            </a:endParaRPr>
          </a:p>
          <a:p>
            <a:pPr marL="0" lvl="0" indent="0" eaLnBrk="1" hangingPunct="1">
              <a:spcBef>
                <a:spcPct val="0"/>
              </a:spcBef>
              <a:buNone/>
            </a:pPr>
            <a:r>
              <a:rPr lang="en-US" altLang="zh-CN" sz="4400" dirty="0">
                <a:solidFill>
                  <a:srgbClr val="0000FF"/>
                </a:solidFill>
                <a:ea typeface="楷体_GB2312" pitchFamily="49" charset="-122"/>
              </a:rPr>
              <a:t>       </a:t>
            </a:r>
            <a:endParaRPr lang="en-US" altLang="zh-CN" sz="4400" dirty="0">
              <a:solidFill>
                <a:srgbClr val="0000FF"/>
              </a:solidFill>
              <a:ea typeface="楷体_GB2312" pitchFamily="49" charset="-122"/>
            </a:endParaRPr>
          </a:p>
          <a:p>
            <a:pPr marL="0" lvl="0" indent="0" eaLnBrk="1" hangingPunct="1">
              <a:spcBef>
                <a:spcPct val="0"/>
              </a:spcBef>
              <a:buNone/>
            </a:pPr>
            <a:r>
              <a:rPr lang="zh-CN" altLang="en-US" sz="4400" dirty="0">
                <a:solidFill>
                  <a:srgbClr val="0000FF"/>
                </a:solidFill>
                <a:ea typeface="楷体_GB2312" pitchFamily="49" charset="-122"/>
              </a:rPr>
              <a:t>顺序表的平均查找长度</a:t>
            </a:r>
            <a:r>
              <a:rPr lang="zh-CN" altLang="en-US" sz="4400" dirty="0">
                <a:ea typeface="楷体_GB2312" pitchFamily="49" charset="-122"/>
              </a:rPr>
              <a:t>为：</a:t>
            </a:r>
            <a:endParaRPr lang="zh-CN" altLang="en-US" sz="4400" dirty="0">
              <a:ea typeface="楷体_GB2312" pitchFamily="49" charset="-122"/>
            </a:endParaRPr>
          </a:p>
          <a:p>
            <a:pPr marL="0" lvl="0" indent="0" eaLnBrk="1" hangingPunct="1">
              <a:spcBef>
                <a:spcPct val="0"/>
              </a:spcBef>
              <a:buNone/>
            </a:pPr>
            <a:r>
              <a:rPr lang="zh-CN" altLang="en-US" sz="4400" dirty="0">
                <a:ea typeface="楷体_GB2312" pitchFamily="49" charset="-122"/>
              </a:rPr>
              <a:t>       </a:t>
            </a:r>
            <a:endParaRPr lang="zh-CN" altLang="en-US" sz="2400" dirty="0">
              <a:ea typeface="楷体_GB2312" pitchFamily="49" charset="-122"/>
            </a:endParaRPr>
          </a:p>
        </p:txBody>
      </p:sp>
      <p:grpSp>
        <p:nvGrpSpPr>
          <p:cNvPr id="2" name="Group 10"/>
          <p:cNvGrpSpPr/>
          <p:nvPr/>
        </p:nvGrpSpPr>
        <p:grpSpPr>
          <a:xfrm>
            <a:off x="1476375" y="3860800"/>
            <a:ext cx="5715000" cy="2032000"/>
            <a:chOff x="1111" y="2659"/>
            <a:chExt cx="3600" cy="1280"/>
          </a:xfrm>
        </p:grpSpPr>
        <p:graphicFrame>
          <p:nvGraphicFramePr>
            <p:cNvPr id="25604" name="Object 6"/>
            <p:cNvGraphicFramePr>
              <a:graphicFrameLocks noChangeAspect="1"/>
            </p:cNvGraphicFramePr>
            <p:nvPr/>
          </p:nvGraphicFramePr>
          <p:xfrm>
            <a:off x="1111" y="2659"/>
            <a:ext cx="3600" cy="824"/>
          </p:xfrm>
          <a:graphic>
            <a:graphicData uri="http://schemas.openxmlformats.org/presentationml/2006/ole">
              <mc:AlternateContent xmlns:mc="http://schemas.openxmlformats.org/markup-compatibility/2006">
                <mc:Choice xmlns:v="urn:schemas-microsoft-com:vml" Requires="v">
                  <p:oleObj spid="_x0000_s3087" name="" r:id="rId1" imgW="1879600" imgH="431800" progId="Equation.3">
                    <p:embed/>
                  </p:oleObj>
                </mc:Choice>
                <mc:Fallback>
                  <p:oleObj name="" r:id="rId1" imgW="1879600" imgH="431800" progId="Equation.3">
                    <p:embed/>
                    <p:pic>
                      <p:nvPicPr>
                        <p:cNvPr id="0" name="图片 3086"/>
                        <p:cNvPicPr/>
                        <p:nvPr/>
                      </p:nvPicPr>
                      <p:blipFill>
                        <a:blip r:embed="rId2"/>
                        <a:stretch>
                          <a:fillRect/>
                        </a:stretch>
                      </p:blipFill>
                      <p:spPr>
                        <a:xfrm>
                          <a:off x="1111" y="2659"/>
                          <a:ext cx="3600" cy="824"/>
                        </a:xfrm>
                        <a:prstGeom prst="rect">
                          <a:avLst/>
                        </a:prstGeom>
                        <a:noFill/>
                        <a:ln w="38100">
                          <a:noFill/>
                          <a:miter/>
                        </a:ln>
                      </p:spPr>
                    </p:pic>
                  </p:oleObj>
                </mc:Fallback>
              </mc:AlternateContent>
            </a:graphicData>
          </a:graphic>
        </p:graphicFrame>
        <p:sp>
          <p:nvSpPr>
            <p:cNvPr id="25605" name="Text Box 7"/>
            <p:cNvSpPr txBox="1"/>
            <p:nvPr/>
          </p:nvSpPr>
          <p:spPr>
            <a:xfrm>
              <a:off x="1973" y="3142"/>
              <a:ext cx="181"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t>2</a:t>
              </a:r>
              <a:endParaRPr lang="en-US" altLang="zh-CN" sz="2400" b="1" dirty="0"/>
            </a:p>
          </p:txBody>
        </p:sp>
        <p:sp>
          <p:nvSpPr>
            <p:cNvPr id="25606" name="Text Box 8"/>
            <p:cNvSpPr txBox="1"/>
            <p:nvPr/>
          </p:nvSpPr>
          <p:spPr>
            <a:xfrm>
              <a:off x="3833" y="2931"/>
              <a:ext cx="226" cy="288"/>
            </a:xfrm>
            <a:prstGeom prst="rect">
              <a:avLst/>
            </a:prstGeom>
            <a:solidFill>
              <a:srgbClr val="FFCC00"/>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t>+</a:t>
              </a:r>
              <a:endParaRPr lang="en-US" altLang="zh-CN" sz="2400" b="1" dirty="0"/>
            </a:p>
          </p:txBody>
        </p:sp>
        <p:sp>
          <p:nvSpPr>
            <p:cNvPr id="25607" name="Text Box 9"/>
            <p:cNvSpPr txBox="1"/>
            <p:nvPr/>
          </p:nvSpPr>
          <p:spPr>
            <a:xfrm>
              <a:off x="1882" y="3612"/>
              <a:ext cx="1088"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800" b="1" dirty="0"/>
                <a:t>=3/4(n+1)</a:t>
              </a:r>
              <a:endParaRPr lang="en-US" altLang="zh-CN" sz="2800" b="1" dirty="0"/>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8052"/>
                                        </p:tgtEl>
                                        <p:attrNameLst>
                                          <p:attrName>style.visibility</p:attrName>
                                        </p:attrNameLst>
                                      </p:cBhvr>
                                      <p:to>
                                        <p:strVal val="visible"/>
                                      </p:to>
                                    </p:set>
                                    <p:animEffect transition="in" filter="wipe(left)">
                                      <p:cBhvr>
                                        <p:cTn id="7" dur="500"/>
                                        <p:tgtEl>
                                          <p:spTgt spid="25805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Text Box 2"/>
          <p:cNvSpPr txBox="1"/>
          <p:nvPr/>
        </p:nvSpPr>
        <p:spPr>
          <a:xfrm>
            <a:off x="381000" y="1600200"/>
            <a:ext cx="8413750" cy="26543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40000"/>
              </a:lnSpc>
              <a:spcBef>
                <a:spcPct val="0"/>
              </a:spcBef>
              <a:buNone/>
            </a:pPr>
            <a:r>
              <a:rPr lang="en-US" altLang="zh-CN" sz="2400" dirty="0">
                <a:ea typeface="楷体_GB2312" pitchFamily="49" charset="-122"/>
              </a:rPr>
              <a:t>       </a:t>
            </a:r>
            <a:r>
              <a:rPr lang="zh-CN" altLang="en-US" sz="4000" dirty="0">
                <a:ea typeface="楷体_GB2312" pitchFamily="49" charset="-122"/>
              </a:rPr>
              <a:t>上述顺序查找表的查找算法简单，</a:t>
            </a:r>
            <a:endParaRPr lang="zh-CN" altLang="en-US" sz="4000" dirty="0">
              <a:ea typeface="楷体_GB2312" pitchFamily="49" charset="-122"/>
            </a:endParaRPr>
          </a:p>
          <a:p>
            <a:pPr marL="0" lvl="0" indent="0" eaLnBrk="1" hangingPunct="1">
              <a:lnSpc>
                <a:spcPct val="140000"/>
              </a:lnSpc>
              <a:spcBef>
                <a:spcPct val="0"/>
              </a:spcBef>
              <a:buNone/>
            </a:pPr>
            <a:r>
              <a:rPr lang="zh-CN" altLang="en-US" sz="4000" dirty="0">
                <a:ea typeface="楷体_GB2312" pitchFamily="49" charset="-122"/>
              </a:rPr>
              <a:t> 但平均查找长度较大，特别不适用于表长较大的查找表。</a:t>
            </a:r>
            <a:endParaRPr lang="zh-CN" altLang="en-US" sz="4000" dirty="0">
              <a:solidFill>
                <a:schemeClr val="accent2"/>
              </a:solidFill>
            </a:endParaRPr>
          </a:p>
        </p:txBody>
      </p:sp>
      <p:sp>
        <p:nvSpPr>
          <p:cNvPr id="39939" name="Text Box 3"/>
          <p:cNvSpPr txBox="1"/>
          <p:nvPr/>
        </p:nvSpPr>
        <p:spPr>
          <a:xfrm>
            <a:off x="457200" y="609600"/>
            <a:ext cx="4484688" cy="8239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800" b="1" dirty="0">
                <a:solidFill>
                  <a:srgbClr val="CC6600"/>
                </a:solidFill>
                <a:ea typeface="隶书" pitchFamily="49" charset="-122"/>
              </a:rPr>
              <a:t>二、有序查找表</a:t>
            </a:r>
            <a:endParaRPr lang="zh-CN" altLang="en-US" sz="2400" dirty="0"/>
          </a:p>
        </p:txBody>
      </p:sp>
      <p:sp>
        <p:nvSpPr>
          <p:cNvPr id="39940" name="Text Box 4"/>
          <p:cNvSpPr txBox="1"/>
          <p:nvPr/>
        </p:nvSpPr>
        <p:spPr>
          <a:xfrm>
            <a:off x="395288" y="4403725"/>
            <a:ext cx="8147050" cy="24542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5000"/>
              </a:lnSpc>
              <a:spcBef>
                <a:spcPct val="0"/>
              </a:spcBef>
              <a:buNone/>
            </a:pPr>
            <a:r>
              <a:rPr lang="en-US" altLang="zh-CN" sz="4400" dirty="0">
                <a:solidFill>
                  <a:schemeClr val="accent2"/>
                </a:solidFill>
                <a:ea typeface="楷体_GB2312" pitchFamily="49" charset="-122"/>
              </a:rPr>
              <a:t>      </a:t>
            </a:r>
            <a:r>
              <a:rPr lang="zh-CN" altLang="en-US" sz="4000" dirty="0">
                <a:solidFill>
                  <a:schemeClr val="accent2"/>
                </a:solidFill>
                <a:ea typeface="楷体_GB2312" pitchFamily="49" charset="-122"/>
              </a:rPr>
              <a:t>若以</a:t>
            </a:r>
            <a:r>
              <a:rPr lang="zh-CN" altLang="en-US" sz="4000" b="1" dirty="0">
                <a:solidFill>
                  <a:srgbClr val="CC0000"/>
                </a:solidFill>
                <a:ea typeface="楷体_GB2312" pitchFamily="49" charset="-122"/>
              </a:rPr>
              <a:t>有序表</a:t>
            </a:r>
            <a:r>
              <a:rPr lang="zh-CN" altLang="en-US" sz="4000" dirty="0">
                <a:solidFill>
                  <a:schemeClr val="accent2"/>
                </a:solidFill>
                <a:ea typeface="楷体_GB2312" pitchFamily="49" charset="-122"/>
              </a:rPr>
              <a:t>表示静态查找表，则查找过程可以基于“</a:t>
            </a:r>
            <a:r>
              <a:rPr lang="zh-CN" altLang="en-US" sz="4000" b="1" dirty="0">
                <a:solidFill>
                  <a:srgbClr val="CC0000"/>
                </a:solidFill>
                <a:ea typeface="楷体_GB2312" pitchFamily="49" charset="-122"/>
              </a:rPr>
              <a:t>折半</a:t>
            </a:r>
            <a:r>
              <a:rPr lang="zh-CN" altLang="en-US" sz="4000" dirty="0">
                <a:solidFill>
                  <a:schemeClr val="accent2"/>
                </a:solidFill>
                <a:ea typeface="楷体_GB2312" pitchFamily="49" charset="-122"/>
              </a:rPr>
              <a:t>”（</a:t>
            </a:r>
            <a:r>
              <a:rPr lang="zh-CN" altLang="en-US" sz="4000" dirty="0">
                <a:solidFill>
                  <a:srgbClr val="FF00FF"/>
                </a:solidFill>
                <a:ea typeface="楷体_GB2312" pitchFamily="49" charset="-122"/>
              </a:rPr>
              <a:t>二分查找</a:t>
            </a:r>
            <a:r>
              <a:rPr lang="zh-CN" altLang="en-US" sz="4000" dirty="0">
                <a:solidFill>
                  <a:schemeClr val="accent2"/>
                </a:solidFill>
                <a:ea typeface="楷体_GB2312" pitchFamily="49" charset="-122"/>
              </a:rPr>
              <a:t>）进行。</a:t>
            </a:r>
            <a:endParaRPr lang="zh-CN" altLang="en-US" sz="4400" dirty="0">
              <a:solidFill>
                <a:schemeClr val="accent2"/>
              </a:solidFill>
              <a:ea typeface="楷体_GB2312"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9939"/>
                                        </p:tgtEl>
                                        <p:attrNameLst>
                                          <p:attrName>style.visibility</p:attrName>
                                        </p:attrNameLst>
                                      </p:cBhvr>
                                      <p:to>
                                        <p:strVal val="visible"/>
                                      </p:to>
                                    </p:set>
                                    <p:animEffect transition="in" filter="wipe(left)">
                                      <p:cBhvr>
                                        <p:cTn id="7" dur="500"/>
                                        <p:tgtEl>
                                          <p:spTgt spid="3993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9938"/>
                                        </p:tgtEl>
                                        <p:attrNameLst>
                                          <p:attrName>style.visibility</p:attrName>
                                        </p:attrNameLst>
                                      </p:cBhvr>
                                      <p:to>
                                        <p:strVal val="visible"/>
                                      </p:to>
                                    </p:set>
                                    <p:animEffect transition="in" filter="strips(downRight)">
                                      <p:cBhvr>
                                        <p:cTn id="12" dur="500"/>
                                        <p:tgtEl>
                                          <p:spTgt spid="3993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12" fill="hold" grpId="0" nodeType="clickEffect">
                                  <p:stCondLst>
                                    <p:cond delay="0"/>
                                  </p:stCondLst>
                                  <p:childTnLst>
                                    <p:set>
                                      <p:cBhvr>
                                        <p:cTn id="16" dur="1" fill="hold">
                                          <p:stCondLst>
                                            <p:cond delay="0"/>
                                          </p:stCondLst>
                                        </p:cTn>
                                        <p:tgtEl>
                                          <p:spTgt spid="39940"/>
                                        </p:tgtEl>
                                        <p:attrNameLst>
                                          <p:attrName>style.visibility</p:attrName>
                                        </p:attrNameLst>
                                      </p:cBhvr>
                                      <p:to>
                                        <p:strVal val="visible"/>
                                      </p:to>
                                    </p:set>
                                    <p:anim calcmode="lin" valueType="num">
                                      <p:cBhvr additive="base">
                                        <p:cTn id="17" dur="500" fill="hold"/>
                                        <p:tgtEl>
                                          <p:spTgt spid="39940"/>
                                        </p:tgtEl>
                                        <p:attrNameLst>
                                          <p:attrName>ppt_x</p:attrName>
                                        </p:attrNameLst>
                                      </p:cBhvr>
                                      <p:tavLst>
                                        <p:tav tm="0">
                                          <p:val>
                                            <p:strVal val="0-#ppt_w/2"/>
                                          </p:val>
                                        </p:tav>
                                        <p:tav tm="100000">
                                          <p:val>
                                            <p:strVal val="#ppt_x"/>
                                          </p:val>
                                        </p:tav>
                                      </p:tavLst>
                                    </p:anim>
                                    <p:anim calcmode="lin" valueType="num">
                                      <p:cBhvr additive="base">
                                        <p:cTn id="18" dur="500" fill="hold"/>
                                        <p:tgtEl>
                                          <p:spTgt spid="399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p:bldP spid="39939" grpId="0"/>
      <p:bldP spid="3994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81602" name="Object 2"/>
          <p:cNvGraphicFramePr>
            <a:graphicFrameLocks noChangeAspect="1"/>
          </p:cNvGraphicFramePr>
          <p:nvPr/>
        </p:nvGraphicFramePr>
        <p:xfrm>
          <a:off x="247650" y="1752600"/>
          <a:ext cx="8401050" cy="1981200"/>
        </p:xfrm>
        <a:graphic>
          <a:graphicData uri="http://schemas.openxmlformats.org/presentationml/2006/ole">
            <mc:AlternateContent xmlns:mc="http://schemas.openxmlformats.org/markup-compatibility/2006">
              <mc:Choice xmlns:v="urn:schemas-microsoft-com:vml" Requires="v">
                <p:oleObj spid="_x0000_s3089" name="" r:id="rId1" imgW="8417560" imgH="1981200" progId="Word.Document.8">
                  <p:embed/>
                </p:oleObj>
              </mc:Choice>
              <mc:Fallback>
                <p:oleObj name="" r:id="rId1" imgW="8417560" imgH="1981200" progId="Word.Document.8">
                  <p:embed/>
                  <p:pic>
                    <p:nvPicPr>
                      <p:cNvPr id="0" name="图片 3088"/>
                      <p:cNvPicPr/>
                      <p:nvPr/>
                    </p:nvPicPr>
                    <p:blipFill>
                      <a:blip r:embed="rId2"/>
                      <a:stretch>
                        <a:fillRect/>
                      </a:stretch>
                    </p:blipFill>
                    <p:spPr>
                      <a:xfrm>
                        <a:off x="247650" y="1752600"/>
                        <a:ext cx="8401050" cy="1981200"/>
                      </a:xfrm>
                      <a:prstGeom prst="rect">
                        <a:avLst/>
                      </a:prstGeom>
                      <a:noFill/>
                      <a:ln w="38100">
                        <a:noFill/>
                        <a:miter/>
                      </a:ln>
                    </p:spPr>
                  </p:pic>
                </p:oleObj>
              </mc:Fallback>
            </mc:AlternateContent>
          </a:graphicData>
        </a:graphic>
      </p:graphicFrame>
      <p:sp>
        <p:nvSpPr>
          <p:cNvPr id="187395" name="Text Box 3"/>
          <p:cNvSpPr txBox="1"/>
          <p:nvPr/>
        </p:nvSpPr>
        <p:spPr>
          <a:xfrm>
            <a:off x="0" y="1214438"/>
            <a:ext cx="1417638"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b="1" dirty="0"/>
              <a:t>ST.elem</a:t>
            </a:r>
            <a:endParaRPr lang="en-US" altLang="zh-CN" sz="2400" dirty="0"/>
          </a:p>
        </p:txBody>
      </p:sp>
      <p:sp>
        <p:nvSpPr>
          <p:cNvPr id="187396" name="Line 4"/>
          <p:cNvSpPr/>
          <p:nvPr/>
        </p:nvSpPr>
        <p:spPr>
          <a:xfrm>
            <a:off x="7543800" y="819150"/>
            <a:ext cx="0" cy="914400"/>
          </a:xfrm>
          <a:prstGeom prst="line">
            <a:avLst/>
          </a:prstGeom>
          <a:ln w="9525" cap="flat" cmpd="sng">
            <a:solidFill>
              <a:schemeClr val="tx1"/>
            </a:solidFill>
            <a:prstDash val="solid"/>
            <a:headEnd type="none" w="med" len="med"/>
            <a:tailEnd type="triangle" w="med" len="lg"/>
          </a:ln>
        </p:spPr>
      </p:sp>
      <p:sp>
        <p:nvSpPr>
          <p:cNvPr id="187397" name="Text Box 5"/>
          <p:cNvSpPr txBox="1"/>
          <p:nvPr/>
        </p:nvSpPr>
        <p:spPr>
          <a:xfrm>
            <a:off x="7527925" y="809625"/>
            <a:ext cx="165735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b="1" dirty="0"/>
              <a:t>ST.length</a:t>
            </a:r>
            <a:endParaRPr lang="en-US" altLang="zh-CN" sz="2400" dirty="0"/>
          </a:p>
        </p:txBody>
      </p:sp>
      <p:sp>
        <p:nvSpPr>
          <p:cNvPr id="187398" name="Text Box 6"/>
          <p:cNvSpPr txBox="1"/>
          <p:nvPr/>
        </p:nvSpPr>
        <p:spPr>
          <a:xfrm>
            <a:off x="365125" y="136525"/>
            <a:ext cx="7256463" cy="701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000" b="1" dirty="0">
                <a:solidFill>
                  <a:srgbClr val="660033"/>
                </a:solidFill>
                <a:ea typeface="隶书" pitchFamily="49" charset="-122"/>
              </a:rPr>
              <a:t>例如</a:t>
            </a:r>
            <a:r>
              <a:rPr lang="en-US" altLang="zh-CN" sz="4000" b="1" dirty="0">
                <a:solidFill>
                  <a:srgbClr val="660033"/>
                </a:solidFill>
                <a:ea typeface="隶书" pitchFamily="49" charset="-122"/>
              </a:rPr>
              <a:t>: </a:t>
            </a:r>
            <a:r>
              <a:rPr lang="en-US" altLang="zh-CN" sz="4000" b="1" dirty="0">
                <a:solidFill>
                  <a:srgbClr val="CC0000"/>
                </a:solidFill>
                <a:ea typeface="隶书" pitchFamily="49" charset="-122"/>
              </a:rPr>
              <a:t>key=64</a:t>
            </a:r>
            <a:r>
              <a:rPr lang="en-US" altLang="zh-CN" sz="4000" dirty="0">
                <a:solidFill>
                  <a:srgbClr val="660033"/>
                </a:solidFill>
                <a:ea typeface="隶书" pitchFamily="49" charset="-122"/>
              </a:rPr>
              <a:t> </a:t>
            </a:r>
            <a:r>
              <a:rPr lang="zh-CN" altLang="en-US" sz="4000" dirty="0">
                <a:solidFill>
                  <a:srgbClr val="660033"/>
                </a:solidFill>
                <a:ea typeface="隶书" pitchFamily="49" charset="-122"/>
              </a:rPr>
              <a:t>的查找过程如下：</a:t>
            </a:r>
            <a:endParaRPr lang="zh-CN" altLang="en-US" sz="4000" dirty="0">
              <a:ea typeface="隶书" pitchFamily="49" charset="-122"/>
            </a:endParaRPr>
          </a:p>
        </p:txBody>
      </p:sp>
      <p:sp>
        <p:nvSpPr>
          <p:cNvPr id="187399" name="AutoShape 7"/>
          <p:cNvSpPr/>
          <p:nvPr/>
        </p:nvSpPr>
        <p:spPr>
          <a:xfrm>
            <a:off x="1143000" y="2895600"/>
            <a:ext cx="152400" cy="838200"/>
          </a:xfrm>
          <a:prstGeom prst="upArrow">
            <a:avLst>
              <a:gd name="adj1" fmla="val 50000"/>
              <a:gd name="adj2" fmla="val 137500"/>
            </a:avLst>
          </a:prstGeom>
          <a:solidFill>
            <a:srgbClr val="006600"/>
          </a:solidFill>
          <a:ln w="9525">
            <a:noFill/>
          </a:ln>
        </p:spPr>
        <p:txBody>
          <a:bodyPr vert="eaVert"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87400" name="AutoShape 8"/>
          <p:cNvSpPr/>
          <p:nvPr/>
        </p:nvSpPr>
        <p:spPr>
          <a:xfrm>
            <a:off x="4267200" y="2819400"/>
            <a:ext cx="152400" cy="914400"/>
          </a:xfrm>
          <a:prstGeom prst="upArrow">
            <a:avLst>
              <a:gd name="adj1" fmla="val 50000"/>
              <a:gd name="adj2" fmla="val 150000"/>
            </a:avLst>
          </a:prstGeom>
          <a:solidFill>
            <a:srgbClr val="800000"/>
          </a:solidFill>
          <a:ln w="9525">
            <a:noFill/>
          </a:ln>
        </p:spPr>
        <p:txBody>
          <a:bodyPr vert="eaVert"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87401" name="AutoShape 9"/>
          <p:cNvSpPr/>
          <p:nvPr/>
        </p:nvSpPr>
        <p:spPr>
          <a:xfrm>
            <a:off x="7467600" y="2895600"/>
            <a:ext cx="152400" cy="838200"/>
          </a:xfrm>
          <a:prstGeom prst="upArrow">
            <a:avLst>
              <a:gd name="adj1" fmla="val 50000"/>
              <a:gd name="adj2" fmla="val 137500"/>
            </a:avLst>
          </a:prstGeom>
          <a:solidFill>
            <a:schemeClr val="accent2"/>
          </a:solidFill>
          <a:ln w="9525">
            <a:noFill/>
          </a:ln>
        </p:spPr>
        <p:txBody>
          <a:bodyPr vert="eaVert"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87402" name="Text Box 10"/>
          <p:cNvSpPr txBox="1"/>
          <p:nvPr/>
        </p:nvSpPr>
        <p:spPr>
          <a:xfrm>
            <a:off x="1339850" y="3419475"/>
            <a:ext cx="71755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dirty="0">
                <a:solidFill>
                  <a:srgbClr val="006600"/>
                </a:solidFill>
              </a:rPr>
              <a:t>low</a:t>
            </a:r>
            <a:endParaRPr lang="en-US" altLang="zh-CN" sz="2800" dirty="0"/>
          </a:p>
        </p:txBody>
      </p:sp>
      <p:sp>
        <p:nvSpPr>
          <p:cNvPr id="187403" name="Text Box 11"/>
          <p:cNvSpPr txBox="1"/>
          <p:nvPr/>
        </p:nvSpPr>
        <p:spPr>
          <a:xfrm>
            <a:off x="7664450" y="3429000"/>
            <a:ext cx="815975"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dirty="0">
                <a:solidFill>
                  <a:schemeClr val="accent2"/>
                </a:solidFill>
              </a:rPr>
              <a:t>high</a:t>
            </a:r>
            <a:endParaRPr lang="en-US" altLang="zh-CN" sz="2800" dirty="0"/>
          </a:p>
        </p:txBody>
      </p:sp>
      <p:sp>
        <p:nvSpPr>
          <p:cNvPr id="187404" name="Text Box 12"/>
          <p:cNvSpPr txBox="1"/>
          <p:nvPr/>
        </p:nvSpPr>
        <p:spPr>
          <a:xfrm>
            <a:off x="3962400" y="3824288"/>
            <a:ext cx="736600"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dirty="0">
                <a:solidFill>
                  <a:srgbClr val="800000"/>
                </a:solidFill>
              </a:rPr>
              <a:t>mid</a:t>
            </a:r>
            <a:endParaRPr lang="en-US" altLang="zh-CN" sz="2800" dirty="0"/>
          </a:p>
        </p:txBody>
      </p:sp>
      <p:sp>
        <p:nvSpPr>
          <p:cNvPr id="187405" name="AutoShape 13"/>
          <p:cNvSpPr/>
          <p:nvPr/>
        </p:nvSpPr>
        <p:spPr>
          <a:xfrm>
            <a:off x="4876800" y="2895600"/>
            <a:ext cx="152400" cy="838200"/>
          </a:xfrm>
          <a:prstGeom prst="upArrow">
            <a:avLst>
              <a:gd name="adj1" fmla="val 50000"/>
              <a:gd name="adj2" fmla="val 137500"/>
            </a:avLst>
          </a:prstGeom>
          <a:solidFill>
            <a:srgbClr val="006600"/>
          </a:solidFill>
          <a:ln w="9525">
            <a:noFill/>
          </a:ln>
        </p:spPr>
        <p:txBody>
          <a:bodyPr vert="eaVert"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87406" name="Text Box 14"/>
          <p:cNvSpPr txBox="1"/>
          <p:nvPr/>
        </p:nvSpPr>
        <p:spPr>
          <a:xfrm>
            <a:off x="5073650" y="3419475"/>
            <a:ext cx="71755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dirty="0">
                <a:solidFill>
                  <a:srgbClr val="006600"/>
                </a:solidFill>
              </a:rPr>
              <a:t>low</a:t>
            </a:r>
            <a:endParaRPr lang="en-US" altLang="zh-CN" sz="2800" dirty="0"/>
          </a:p>
        </p:txBody>
      </p:sp>
      <p:sp useBgFill="1">
        <p:nvSpPr>
          <p:cNvPr id="187407" name="AutoShape 15"/>
          <p:cNvSpPr/>
          <p:nvPr/>
        </p:nvSpPr>
        <p:spPr>
          <a:xfrm>
            <a:off x="1143000" y="2895600"/>
            <a:ext cx="152400" cy="838200"/>
          </a:xfrm>
          <a:prstGeom prst="upArrow">
            <a:avLst>
              <a:gd name="adj1" fmla="val 50000"/>
              <a:gd name="adj2" fmla="val 137500"/>
            </a:avLst>
          </a:prstGeom>
          <a:ln w="9525">
            <a:noFill/>
          </a:ln>
        </p:spPr>
        <p:txBody>
          <a:bodyPr vert="eaVert"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useBgFill="1">
        <p:nvSpPr>
          <p:cNvPr id="187408" name="Text Box 16"/>
          <p:cNvSpPr txBox="1"/>
          <p:nvPr/>
        </p:nvSpPr>
        <p:spPr>
          <a:xfrm>
            <a:off x="1339850" y="3419475"/>
            <a:ext cx="717550" cy="519113"/>
          </a:xfrm>
          <a:prstGeom prst="rect">
            <a:avLst/>
          </a:prstGeom>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dirty="0">
                <a:solidFill>
                  <a:srgbClr val="006600"/>
                </a:solidFill>
              </a:rPr>
              <a:t>      </a:t>
            </a:r>
            <a:endParaRPr lang="en-US" altLang="zh-CN" sz="2800" dirty="0"/>
          </a:p>
        </p:txBody>
      </p:sp>
      <p:sp>
        <p:nvSpPr>
          <p:cNvPr id="187409" name="AutoShape 17"/>
          <p:cNvSpPr/>
          <p:nvPr/>
        </p:nvSpPr>
        <p:spPr>
          <a:xfrm>
            <a:off x="6153150" y="2819400"/>
            <a:ext cx="152400" cy="914400"/>
          </a:xfrm>
          <a:prstGeom prst="upArrow">
            <a:avLst>
              <a:gd name="adj1" fmla="val 50000"/>
              <a:gd name="adj2" fmla="val 150000"/>
            </a:avLst>
          </a:prstGeom>
          <a:solidFill>
            <a:srgbClr val="800000"/>
          </a:solidFill>
          <a:ln w="9525">
            <a:noFill/>
          </a:ln>
        </p:spPr>
        <p:txBody>
          <a:bodyPr vert="eaVert"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87410" name="Text Box 18"/>
          <p:cNvSpPr txBox="1"/>
          <p:nvPr/>
        </p:nvSpPr>
        <p:spPr>
          <a:xfrm>
            <a:off x="5867400" y="3824288"/>
            <a:ext cx="736600"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dirty="0">
                <a:solidFill>
                  <a:srgbClr val="800000"/>
                </a:solidFill>
              </a:rPr>
              <a:t>mid</a:t>
            </a:r>
            <a:endParaRPr lang="en-US" altLang="zh-CN" sz="2800" dirty="0"/>
          </a:p>
        </p:txBody>
      </p:sp>
      <p:sp useBgFill="1">
        <p:nvSpPr>
          <p:cNvPr id="187411" name="AutoShape 19"/>
          <p:cNvSpPr/>
          <p:nvPr/>
        </p:nvSpPr>
        <p:spPr>
          <a:xfrm>
            <a:off x="4267200" y="2819400"/>
            <a:ext cx="152400" cy="914400"/>
          </a:xfrm>
          <a:prstGeom prst="upArrow">
            <a:avLst>
              <a:gd name="adj1" fmla="val 50000"/>
              <a:gd name="adj2" fmla="val 150000"/>
            </a:avLst>
          </a:prstGeom>
          <a:ln w="9525">
            <a:noFill/>
          </a:ln>
        </p:spPr>
        <p:txBody>
          <a:bodyPr vert="eaVert"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useBgFill="1">
        <p:nvSpPr>
          <p:cNvPr id="187413" name="Text Box 21"/>
          <p:cNvSpPr txBox="1"/>
          <p:nvPr/>
        </p:nvSpPr>
        <p:spPr>
          <a:xfrm>
            <a:off x="3962400" y="3810000"/>
            <a:ext cx="717550" cy="519113"/>
          </a:xfrm>
          <a:prstGeom prst="rect">
            <a:avLst/>
          </a:prstGeom>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dirty="0">
                <a:solidFill>
                  <a:srgbClr val="800000"/>
                </a:solidFill>
              </a:rPr>
              <a:t>      </a:t>
            </a:r>
            <a:endParaRPr lang="en-US" altLang="zh-CN" sz="2800" dirty="0"/>
          </a:p>
        </p:txBody>
      </p:sp>
      <p:sp useBgFill="1">
        <p:nvSpPr>
          <p:cNvPr id="187414" name="AutoShape 22"/>
          <p:cNvSpPr/>
          <p:nvPr/>
        </p:nvSpPr>
        <p:spPr>
          <a:xfrm>
            <a:off x="7467600" y="2895600"/>
            <a:ext cx="152400" cy="838200"/>
          </a:xfrm>
          <a:prstGeom prst="upArrow">
            <a:avLst>
              <a:gd name="adj1" fmla="val 50000"/>
              <a:gd name="adj2" fmla="val 137500"/>
            </a:avLst>
          </a:prstGeom>
          <a:ln w="9525">
            <a:noFill/>
          </a:ln>
        </p:spPr>
        <p:txBody>
          <a:bodyPr vert="eaVert"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useBgFill="1">
        <p:nvSpPr>
          <p:cNvPr id="187415" name="Text Box 23"/>
          <p:cNvSpPr txBox="1"/>
          <p:nvPr/>
        </p:nvSpPr>
        <p:spPr>
          <a:xfrm>
            <a:off x="7664450" y="3429000"/>
            <a:ext cx="806450" cy="519113"/>
          </a:xfrm>
          <a:prstGeom prst="rect">
            <a:avLst/>
          </a:prstGeom>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dirty="0"/>
              <a:t>       </a:t>
            </a:r>
            <a:endParaRPr lang="en-US" altLang="zh-CN" sz="2800" dirty="0"/>
          </a:p>
        </p:txBody>
      </p:sp>
      <p:sp>
        <p:nvSpPr>
          <p:cNvPr id="187416" name="AutoShape 24"/>
          <p:cNvSpPr/>
          <p:nvPr/>
        </p:nvSpPr>
        <p:spPr>
          <a:xfrm>
            <a:off x="5486400" y="2895600"/>
            <a:ext cx="152400" cy="838200"/>
          </a:xfrm>
          <a:prstGeom prst="upArrow">
            <a:avLst>
              <a:gd name="adj1" fmla="val 50000"/>
              <a:gd name="adj2" fmla="val 137500"/>
            </a:avLst>
          </a:prstGeom>
          <a:solidFill>
            <a:schemeClr val="accent2"/>
          </a:solidFill>
          <a:ln w="9525">
            <a:noFill/>
          </a:ln>
        </p:spPr>
        <p:txBody>
          <a:bodyPr vert="eaVert"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87417" name="Text Box 25"/>
          <p:cNvSpPr txBox="1"/>
          <p:nvPr/>
        </p:nvSpPr>
        <p:spPr>
          <a:xfrm>
            <a:off x="5683250" y="3429000"/>
            <a:ext cx="815975"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dirty="0">
                <a:solidFill>
                  <a:schemeClr val="accent2"/>
                </a:solidFill>
              </a:rPr>
              <a:t>high</a:t>
            </a:r>
            <a:endParaRPr lang="en-US" altLang="zh-CN" sz="2800" dirty="0"/>
          </a:p>
        </p:txBody>
      </p:sp>
      <p:sp useBgFill="1">
        <p:nvSpPr>
          <p:cNvPr id="187418" name="AutoShape 26"/>
          <p:cNvSpPr/>
          <p:nvPr/>
        </p:nvSpPr>
        <p:spPr>
          <a:xfrm>
            <a:off x="6153150" y="2819400"/>
            <a:ext cx="152400" cy="914400"/>
          </a:xfrm>
          <a:prstGeom prst="upArrow">
            <a:avLst>
              <a:gd name="adj1" fmla="val 50000"/>
              <a:gd name="adj2" fmla="val 150000"/>
            </a:avLst>
          </a:prstGeom>
          <a:ln w="9525">
            <a:noFill/>
          </a:ln>
        </p:spPr>
        <p:txBody>
          <a:bodyPr vert="eaVert"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useBgFill="1">
        <p:nvSpPr>
          <p:cNvPr id="187419" name="Text Box 27"/>
          <p:cNvSpPr txBox="1"/>
          <p:nvPr/>
        </p:nvSpPr>
        <p:spPr>
          <a:xfrm>
            <a:off x="5867400" y="3824288"/>
            <a:ext cx="717550" cy="519112"/>
          </a:xfrm>
          <a:prstGeom prst="rect">
            <a:avLst/>
          </a:prstGeom>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dirty="0"/>
              <a:t>      </a:t>
            </a:r>
            <a:endParaRPr lang="en-US" altLang="zh-CN" sz="2800" dirty="0"/>
          </a:p>
        </p:txBody>
      </p:sp>
      <p:sp>
        <p:nvSpPr>
          <p:cNvPr id="187420" name="AutoShape 28"/>
          <p:cNvSpPr/>
          <p:nvPr/>
        </p:nvSpPr>
        <p:spPr>
          <a:xfrm>
            <a:off x="5010150" y="2895600"/>
            <a:ext cx="152400" cy="914400"/>
          </a:xfrm>
          <a:prstGeom prst="upArrow">
            <a:avLst>
              <a:gd name="adj1" fmla="val 50000"/>
              <a:gd name="adj2" fmla="val 150000"/>
            </a:avLst>
          </a:prstGeom>
          <a:solidFill>
            <a:srgbClr val="800000"/>
          </a:solidFill>
          <a:ln w="9525">
            <a:noFill/>
          </a:ln>
        </p:spPr>
        <p:txBody>
          <a:bodyPr vert="eaVert"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87421" name="Text Box 29"/>
          <p:cNvSpPr txBox="1"/>
          <p:nvPr/>
        </p:nvSpPr>
        <p:spPr>
          <a:xfrm>
            <a:off x="4724400" y="3824288"/>
            <a:ext cx="736600"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dirty="0">
                <a:solidFill>
                  <a:srgbClr val="800000"/>
                </a:solidFill>
              </a:rPr>
              <a:t>mid</a:t>
            </a:r>
            <a:endParaRPr lang="en-US" altLang="zh-CN" sz="2800" dirty="0"/>
          </a:p>
        </p:txBody>
      </p:sp>
      <p:sp>
        <p:nvSpPr>
          <p:cNvPr id="187422" name="Text Box 30"/>
          <p:cNvSpPr txBox="1"/>
          <p:nvPr/>
        </p:nvSpPr>
        <p:spPr>
          <a:xfrm>
            <a:off x="831850" y="4572000"/>
            <a:ext cx="5391150" cy="20685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en-US" altLang="zh-CN" sz="3600" b="1" dirty="0">
                <a:solidFill>
                  <a:srgbClr val="006600"/>
                </a:solidFill>
                <a:ea typeface="隶书" pitchFamily="49" charset="-122"/>
              </a:rPr>
              <a:t>low</a:t>
            </a:r>
            <a:r>
              <a:rPr lang="en-US" altLang="zh-CN" sz="3600" dirty="0">
                <a:solidFill>
                  <a:srgbClr val="800000"/>
                </a:solidFill>
                <a:latin typeface="隶书" pitchFamily="49" charset="-122"/>
                <a:ea typeface="隶书" pitchFamily="49" charset="-122"/>
              </a:rPr>
              <a:t> </a:t>
            </a:r>
            <a:r>
              <a:rPr lang="zh-CN" altLang="en-US" sz="3600" dirty="0">
                <a:solidFill>
                  <a:srgbClr val="800000"/>
                </a:solidFill>
                <a:latin typeface="隶书" pitchFamily="49" charset="-122"/>
                <a:ea typeface="隶书" pitchFamily="49" charset="-122"/>
              </a:rPr>
              <a:t>指示查找区间的下界</a:t>
            </a:r>
            <a:endParaRPr lang="zh-CN" altLang="en-US" sz="3600" dirty="0">
              <a:solidFill>
                <a:srgbClr val="800000"/>
              </a:solidFill>
              <a:latin typeface="隶书" pitchFamily="49" charset="-122"/>
              <a:ea typeface="隶书" pitchFamily="49" charset="-122"/>
            </a:endParaRPr>
          </a:p>
          <a:p>
            <a:pPr marL="0" lvl="0" indent="0" eaLnBrk="1" hangingPunct="1">
              <a:lnSpc>
                <a:spcPct val="120000"/>
              </a:lnSpc>
              <a:spcBef>
                <a:spcPct val="0"/>
              </a:spcBef>
              <a:buNone/>
            </a:pPr>
            <a:r>
              <a:rPr lang="en-US" altLang="zh-CN" sz="3600" b="1" dirty="0">
                <a:solidFill>
                  <a:schemeClr val="accent2"/>
                </a:solidFill>
                <a:ea typeface="隶书" pitchFamily="49" charset="-122"/>
              </a:rPr>
              <a:t>high</a:t>
            </a:r>
            <a:r>
              <a:rPr lang="en-US" altLang="zh-CN" sz="3600" dirty="0">
                <a:solidFill>
                  <a:srgbClr val="800000"/>
                </a:solidFill>
                <a:latin typeface="隶书" pitchFamily="49" charset="-122"/>
                <a:ea typeface="隶书" pitchFamily="49" charset="-122"/>
              </a:rPr>
              <a:t> </a:t>
            </a:r>
            <a:r>
              <a:rPr lang="zh-CN" altLang="en-US" sz="3600" dirty="0">
                <a:solidFill>
                  <a:srgbClr val="800000"/>
                </a:solidFill>
                <a:latin typeface="隶书" pitchFamily="49" charset="-122"/>
                <a:ea typeface="隶书" pitchFamily="49" charset="-122"/>
              </a:rPr>
              <a:t>指示查找区间的上界</a:t>
            </a:r>
            <a:endParaRPr lang="zh-CN" altLang="en-US" sz="3600" dirty="0">
              <a:solidFill>
                <a:srgbClr val="800000"/>
              </a:solidFill>
              <a:latin typeface="隶书" pitchFamily="49" charset="-122"/>
              <a:ea typeface="隶书" pitchFamily="49" charset="-122"/>
            </a:endParaRPr>
          </a:p>
          <a:p>
            <a:pPr marL="0" lvl="0" indent="0" eaLnBrk="1" hangingPunct="1">
              <a:lnSpc>
                <a:spcPct val="120000"/>
              </a:lnSpc>
              <a:spcBef>
                <a:spcPct val="0"/>
              </a:spcBef>
              <a:buNone/>
            </a:pPr>
            <a:r>
              <a:rPr lang="en-US" altLang="zh-CN" sz="3600" b="1" dirty="0">
                <a:solidFill>
                  <a:srgbClr val="CC0000"/>
                </a:solidFill>
                <a:ea typeface="隶书" pitchFamily="49" charset="-122"/>
              </a:rPr>
              <a:t>mid</a:t>
            </a:r>
            <a:r>
              <a:rPr lang="en-US" altLang="zh-CN" sz="3600" dirty="0">
                <a:solidFill>
                  <a:srgbClr val="800000"/>
                </a:solidFill>
                <a:ea typeface="隶书" pitchFamily="49" charset="-122"/>
              </a:rPr>
              <a:t> = (low+high)/2</a:t>
            </a:r>
            <a:endParaRPr lang="en-US" altLang="zh-CN" sz="3600" dirty="0">
              <a:latin typeface="隶书" pitchFamily="49" charset="-122"/>
              <a:ea typeface="隶书"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87398"/>
                                        </p:tgtEl>
                                        <p:attrNameLst>
                                          <p:attrName>style.visibility</p:attrName>
                                        </p:attrNameLst>
                                      </p:cBhvr>
                                      <p:to>
                                        <p:strVal val="visible"/>
                                      </p:to>
                                    </p:set>
                                    <p:anim calcmode="lin" valueType="num">
                                      <p:cBhvr additive="base">
                                        <p:cTn id="7" dur="500" fill="hold"/>
                                        <p:tgtEl>
                                          <p:spTgt spid="187398"/>
                                        </p:tgtEl>
                                        <p:attrNameLst>
                                          <p:attrName>ppt_x</p:attrName>
                                        </p:attrNameLst>
                                      </p:cBhvr>
                                      <p:tavLst>
                                        <p:tav tm="0">
                                          <p:val>
                                            <p:strVal val="#ppt_x"/>
                                          </p:val>
                                        </p:tav>
                                        <p:tav tm="100000">
                                          <p:val>
                                            <p:strVal val="#ppt_x"/>
                                          </p:val>
                                        </p:tav>
                                      </p:tavLst>
                                    </p:anim>
                                    <p:anim calcmode="lin" valueType="num">
                                      <p:cBhvr additive="base">
                                        <p:cTn id="8" dur="500" fill="hold"/>
                                        <p:tgtEl>
                                          <p:spTgt spid="18739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1602"/>
                                        </p:tgtEl>
                                        <p:attrNameLst>
                                          <p:attrName>style.visibility</p:attrName>
                                        </p:attrNameLst>
                                      </p:cBhvr>
                                      <p:to>
                                        <p:strVal val="visible"/>
                                      </p:to>
                                    </p:set>
                                    <p:anim calcmode="lin" valueType="num">
                                      <p:cBhvr additive="base">
                                        <p:cTn id="13" dur="500" fill="hold"/>
                                        <p:tgtEl>
                                          <p:spTgt spid="281602"/>
                                        </p:tgtEl>
                                        <p:attrNameLst>
                                          <p:attrName>ppt_x</p:attrName>
                                        </p:attrNameLst>
                                      </p:cBhvr>
                                      <p:tavLst>
                                        <p:tav tm="0">
                                          <p:val>
                                            <p:strVal val="#ppt_x"/>
                                          </p:val>
                                        </p:tav>
                                        <p:tav tm="100000">
                                          <p:val>
                                            <p:strVal val="#ppt_x"/>
                                          </p:val>
                                        </p:tav>
                                      </p:tavLst>
                                    </p:anim>
                                    <p:anim calcmode="lin" valueType="num">
                                      <p:cBhvr additive="base">
                                        <p:cTn id="14" dur="500" fill="hold"/>
                                        <p:tgtEl>
                                          <p:spTgt spid="281602"/>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187395"/>
                                        </p:tgtEl>
                                        <p:attrNameLst>
                                          <p:attrName>style.visibility</p:attrName>
                                        </p:attrNameLst>
                                      </p:cBhvr>
                                      <p:to>
                                        <p:strVal val="visible"/>
                                      </p:to>
                                    </p:set>
                                    <p:anim calcmode="lin" valueType="num">
                                      <p:cBhvr additive="base">
                                        <p:cTn id="18" dur="500" fill="hold"/>
                                        <p:tgtEl>
                                          <p:spTgt spid="187395"/>
                                        </p:tgtEl>
                                        <p:attrNameLst>
                                          <p:attrName>ppt_x</p:attrName>
                                        </p:attrNameLst>
                                      </p:cBhvr>
                                      <p:tavLst>
                                        <p:tav tm="0">
                                          <p:val>
                                            <p:strVal val="0-#ppt_w/2"/>
                                          </p:val>
                                        </p:tav>
                                        <p:tav tm="100000">
                                          <p:val>
                                            <p:strVal val="#ppt_x"/>
                                          </p:val>
                                        </p:tav>
                                      </p:tavLst>
                                    </p:anim>
                                    <p:anim calcmode="lin" valueType="num">
                                      <p:cBhvr additive="base">
                                        <p:cTn id="19" dur="500" fill="hold"/>
                                        <p:tgtEl>
                                          <p:spTgt spid="187395"/>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 presetClass="entr" presetSubtype="1" fill="hold" nodeType="afterEffect">
                                  <p:stCondLst>
                                    <p:cond delay="0"/>
                                  </p:stCondLst>
                                  <p:childTnLst>
                                    <p:set>
                                      <p:cBhvr>
                                        <p:cTn id="22" dur="1" fill="hold">
                                          <p:stCondLst>
                                            <p:cond delay="0"/>
                                          </p:stCondLst>
                                        </p:cTn>
                                        <p:tgtEl>
                                          <p:spTgt spid="187396"/>
                                        </p:tgtEl>
                                        <p:attrNameLst>
                                          <p:attrName>style.visibility</p:attrName>
                                        </p:attrNameLst>
                                      </p:cBhvr>
                                      <p:to>
                                        <p:strVal val="visible"/>
                                      </p:to>
                                    </p:set>
                                    <p:anim calcmode="lin" valueType="num">
                                      <p:cBhvr additive="base">
                                        <p:cTn id="23" dur="500" fill="hold"/>
                                        <p:tgtEl>
                                          <p:spTgt spid="187396"/>
                                        </p:tgtEl>
                                        <p:attrNameLst>
                                          <p:attrName>ppt_x</p:attrName>
                                        </p:attrNameLst>
                                      </p:cBhvr>
                                      <p:tavLst>
                                        <p:tav tm="0">
                                          <p:val>
                                            <p:strVal val="#ppt_x"/>
                                          </p:val>
                                        </p:tav>
                                        <p:tav tm="100000">
                                          <p:val>
                                            <p:strVal val="#ppt_x"/>
                                          </p:val>
                                        </p:tav>
                                      </p:tavLst>
                                    </p:anim>
                                    <p:anim calcmode="lin" valueType="num">
                                      <p:cBhvr additive="base">
                                        <p:cTn id="24" dur="500" fill="hold"/>
                                        <p:tgtEl>
                                          <p:spTgt spid="187396"/>
                                        </p:tgtEl>
                                        <p:attrNameLst>
                                          <p:attrName>ppt_y</p:attrName>
                                        </p:attrNameLst>
                                      </p:cBhvr>
                                      <p:tavLst>
                                        <p:tav tm="0">
                                          <p:val>
                                            <p:strVal val="0-#ppt_h/2"/>
                                          </p:val>
                                        </p:tav>
                                        <p:tav tm="100000">
                                          <p:val>
                                            <p:strVal val="#ppt_y"/>
                                          </p:val>
                                        </p:tav>
                                      </p:tavLst>
                                    </p:anim>
                                  </p:childTnLst>
                                </p:cTn>
                              </p:par>
                            </p:childTnLst>
                          </p:cTn>
                        </p:par>
                        <p:par>
                          <p:cTn id="25" fill="hold">
                            <p:stCondLst>
                              <p:cond delay="1500"/>
                            </p:stCondLst>
                            <p:childTnLst>
                              <p:par>
                                <p:cTn id="26" presetID="2" presetClass="entr" presetSubtype="1" fill="hold" grpId="0" nodeType="afterEffect">
                                  <p:stCondLst>
                                    <p:cond delay="0"/>
                                  </p:stCondLst>
                                  <p:childTnLst>
                                    <p:set>
                                      <p:cBhvr>
                                        <p:cTn id="27" dur="1" fill="hold">
                                          <p:stCondLst>
                                            <p:cond delay="0"/>
                                          </p:stCondLst>
                                        </p:cTn>
                                        <p:tgtEl>
                                          <p:spTgt spid="187397"/>
                                        </p:tgtEl>
                                        <p:attrNameLst>
                                          <p:attrName>style.visibility</p:attrName>
                                        </p:attrNameLst>
                                      </p:cBhvr>
                                      <p:to>
                                        <p:strVal val="visible"/>
                                      </p:to>
                                    </p:set>
                                    <p:anim calcmode="lin" valueType="num">
                                      <p:cBhvr additive="base">
                                        <p:cTn id="28" dur="500" fill="hold"/>
                                        <p:tgtEl>
                                          <p:spTgt spid="187397"/>
                                        </p:tgtEl>
                                        <p:attrNameLst>
                                          <p:attrName>ppt_x</p:attrName>
                                        </p:attrNameLst>
                                      </p:cBhvr>
                                      <p:tavLst>
                                        <p:tav tm="0">
                                          <p:val>
                                            <p:strVal val="#ppt_x"/>
                                          </p:val>
                                        </p:tav>
                                        <p:tav tm="100000">
                                          <p:val>
                                            <p:strVal val="#ppt_x"/>
                                          </p:val>
                                        </p:tav>
                                      </p:tavLst>
                                    </p:anim>
                                    <p:anim calcmode="lin" valueType="num">
                                      <p:cBhvr additive="base">
                                        <p:cTn id="29" dur="500" fill="hold"/>
                                        <p:tgtEl>
                                          <p:spTgt spid="187397"/>
                                        </p:tgtEl>
                                        <p:attrNameLst>
                                          <p:attrName>ppt_y</p:attrName>
                                        </p:attrNameLst>
                                      </p:cBhvr>
                                      <p:tavLst>
                                        <p:tav tm="0">
                                          <p:val>
                                            <p:strVal val="0-#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8" presetClass="entr" presetSubtype="6" fill="hold" grpId="0" nodeType="clickEffect">
                                  <p:stCondLst>
                                    <p:cond delay="0"/>
                                  </p:stCondLst>
                                  <p:childTnLst>
                                    <p:set>
                                      <p:cBhvr>
                                        <p:cTn id="33" dur="1" fill="hold">
                                          <p:stCondLst>
                                            <p:cond delay="0"/>
                                          </p:stCondLst>
                                        </p:cTn>
                                        <p:tgtEl>
                                          <p:spTgt spid="187422"/>
                                        </p:tgtEl>
                                        <p:attrNameLst>
                                          <p:attrName>style.visibility</p:attrName>
                                        </p:attrNameLst>
                                      </p:cBhvr>
                                      <p:to>
                                        <p:strVal val="visible"/>
                                      </p:to>
                                    </p:set>
                                    <p:animEffect transition="in" filter="strips(downRight)">
                                      <p:cBhvr>
                                        <p:cTn id="34" dur="500"/>
                                        <p:tgtEl>
                                          <p:spTgt spid="18742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87399"/>
                                        </p:tgtEl>
                                        <p:attrNameLst>
                                          <p:attrName>style.visibility</p:attrName>
                                        </p:attrNameLst>
                                      </p:cBhvr>
                                      <p:to>
                                        <p:strVal val="visible"/>
                                      </p:to>
                                    </p:set>
                                    <p:animEffect transition="in" filter="wipe(left)">
                                      <p:cBhvr>
                                        <p:cTn id="39" dur="500"/>
                                        <p:tgtEl>
                                          <p:spTgt spid="187399"/>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187402"/>
                                        </p:tgtEl>
                                        <p:attrNameLst>
                                          <p:attrName>style.visibility</p:attrName>
                                        </p:attrNameLst>
                                      </p:cBhvr>
                                      <p:to>
                                        <p:strVal val="visible"/>
                                      </p:to>
                                    </p:set>
                                    <p:animEffect transition="in" filter="wipe(left)">
                                      <p:cBhvr>
                                        <p:cTn id="43" dur="500"/>
                                        <p:tgtEl>
                                          <p:spTgt spid="187402"/>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87401"/>
                                        </p:tgtEl>
                                        <p:attrNameLst>
                                          <p:attrName>style.visibility</p:attrName>
                                        </p:attrNameLst>
                                      </p:cBhvr>
                                      <p:to>
                                        <p:strVal val="visible"/>
                                      </p:to>
                                    </p:set>
                                    <p:animEffect transition="in" filter="wipe(left)">
                                      <p:cBhvr>
                                        <p:cTn id="48" dur="500"/>
                                        <p:tgtEl>
                                          <p:spTgt spid="187401"/>
                                        </p:tgtEl>
                                      </p:cBhvr>
                                    </p:animEffect>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187403"/>
                                        </p:tgtEl>
                                        <p:attrNameLst>
                                          <p:attrName>style.visibility</p:attrName>
                                        </p:attrNameLst>
                                      </p:cBhvr>
                                      <p:to>
                                        <p:strVal val="visible"/>
                                      </p:to>
                                    </p:set>
                                    <p:animEffect transition="in" filter="wipe(left)">
                                      <p:cBhvr>
                                        <p:cTn id="52" dur="500"/>
                                        <p:tgtEl>
                                          <p:spTgt spid="18740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87400"/>
                                        </p:tgtEl>
                                        <p:attrNameLst>
                                          <p:attrName>style.visibility</p:attrName>
                                        </p:attrNameLst>
                                      </p:cBhvr>
                                      <p:to>
                                        <p:strVal val="visible"/>
                                      </p:to>
                                    </p:set>
                                    <p:animEffect transition="in" filter="wipe(left)">
                                      <p:cBhvr>
                                        <p:cTn id="57" dur="500"/>
                                        <p:tgtEl>
                                          <p:spTgt spid="187400"/>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187404"/>
                                        </p:tgtEl>
                                        <p:attrNameLst>
                                          <p:attrName>style.visibility</p:attrName>
                                        </p:attrNameLst>
                                      </p:cBhvr>
                                      <p:to>
                                        <p:strVal val="visible"/>
                                      </p:to>
                                    </p:set>
                                    <p:animEffect transition="in" filter="wipe(left)">
                                      <p:cBhvr>
                                        <p:cTn id="61" dur="500"/>
                                        <p:tgtEl>
                                          <p:spTgt spid="18740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87407"/>
                                        </p:tgtEl>
                                        <p:attrNameLst>
                                          <p:attrName>style.visibility</p:attrName>
                                        </p:attrNameLst>
                                      </p:cBhvr>
                                      <p:to>
                                        <p:strVal val="visible"/>
                                      </p:to>
                                    </p:set>
                                    <p:animEffect transition="in" filter="wipe(left)">
                                      <p:cBhvr>
                                        <p:cTn id="66" dur="500"/>
                                        <p:tgtEl>
                                          <p:spTgt spid="187407"/>
                                        </p:tgtEl>
                                      </p:cBhvr>
                                    </p:animEffect>
                                  </p:childTnLst>
                                </p:cTn>
                              </p:par>
                            </p:childTnLst>
                          </p:cTn>
                        </p:par>
                        <p:par>
                          <p:cTn id="67" fill="hold">
                            <p:stCondLst>
                              <p:cond delay="500"/>
                            </p:stCondLst>
                            <p:childTnLst>
                              <p:par>
                                <p:cTn id="68" presetID="22" presetClass="entr" presetSubtype="8" fill="hold" grpId="0" nodeType="afterEffect">
                                  <p:stCondLst>
                                    <p:cond delay="0"/>
                                  </p:stCondLst>
                                  <p:childTnLst>
                                    <p:set>
                                      <p:cBhvr>
                                        <p:cTn id="69" dur="1" fill="hold">
                                          <p:stCondLst>
                                            <p:cond delay="0"/>
                                          </p:stCondLst>
                                        </p:cTn>
                                        <p:tgtEl>
                                          <p:spTgt spid="187408"/>
                                        </p:tgtEl>
                                        <p:attrNameLst>
                                          <p:attrName>style.visibility</p:attrName>
                                        </p:attrNameLst>
                                      </p:cBhvr>
                                      <p:to>
                                        <p:strVal val="visible"/>
                                      </p:to>
                                    </p:set>
                                    <p:animEffect transition="in" filter="wipe(left)">
                                      <p:cBhvr>
                                        <p:cTn id="70" dur="500"/>
                                        <p:tgtEl>
                                          <p:spTgt spid="187408"/>
                                        </p:tgtEl>
                                      </p:cBhvr>
                                    </p:animEffect>
                                  </p:childTnLst>
                                </p:cTn>
                              </p:par>
                            </p:childTnLst>
                          </p:cTn>
                        </p:par>
                        <p:par>
                          <p:cTn id="71" fill="hold">
                            <p:stCondLst>
                              <p:cond delay="1000"/>
                            </p:stCondLst>
                            <p:childTnLst>
                              <p:par>
                                <p:cTn id="72" presetID="22" presetClass="entr" presetSubtype="8" fill="hold" grpId="0" nodeType="afterEffect">
                                  <p:stCondLst>
                                    <p:cond delay="0"/>
                                  </p:stCondLst>
                                  <p:childTnLst>
                                    <p:set>
                                      <p:cBhvr>
                                        <p:cTn id="73" dur="1" fill="hold">
                                          <p:stCondLst>
                                            <p:cond delay="0"/>
                                          </p:stCondLst>
                                        </p:cTn>
                                        <p:tgtEl>
                                          <p:spTgt spid="187405"/>
                                        </p:tgtEl>
                                        <p:attrNameLst>
                                          <p:attrName>style.visibility</p:attrName>
                                        </p:attrNameLst>
                                      </p:cBhvr>
                                      <p:to>
                                        <p:strVal val="visible"/>
                                      </p:to>
                                    </p:set>
                                    <p:animEffect transition="in" filter="wipe(left)">
                                      <p:cBhvr>
                                        <p:cTn id="74" dur="500"/>
                                        <p:tgtEl>
                                          <p:spTgt spid="187405"/>
                                        </p:tgtEl>
                                      </p:cBhvr>
                                    </p:animEffect>
                                  </p:childTnLst>
                                </p:cTn>
                              </p:par>
                            </p:childTnLst>
                          </p:cTn>
                        </p:par>
                        <p:par>
                          <p:cTn id="75" fill="hold">
                            <p:stCondLst>
                              <p:cond delay="1500"/>
                            </p:stCondLst>
                            <p:childTnLst>
                              <p:par>
                                <p:cTn id="76" presetID="22" presetClass="entr" presetSubtype="8" fill="hold" grpId="0" nodeType="afterEffect">
                                  <p:stCondLst>
                                    <p:cond delay="0"/>
                                  </p:stCondLst>
                                  <p:childTnLst>
                                    <p:set>
                                      <p:cBhvr>
                                        <p:cTn id="77" dur="1" fill="hold">
                                          <p:stCondLst>
                                            <p:cond delay="0"/>
                                          </p:stCondLst>
                                        </p:cTn>
                                        <p:tgtEl>
                                          <p:spTgt spid="187406"/>
                                        </p:tgtEl>
                                        <p:attrNameLst>
                                          <p:attrName>style.visibility</p:attrName>
                                        </p:attrNameLst>
                                      </p:cBhvr>
                                      <p:to>
                                        <p:strVal val="visible"/>
                                      </p:to>
                                    </p:set>
                                    <p:animEffect transition="in" filter="wipe(left)">
                                      <p:cBhvr>
                                        <p:cTn id="78" dur="500"/>
                                        <p:tgtEl>
                                          <p:spTgt spid="18740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187411"/>
                                        </p:tgtEl>
                                        <p:attrNameLst>
                                          <p:attrName>style.visibility</p:attrName>
                                        </p:attrNameLst>
                                      </p:cBhvr>
                                      <p:to>
                                        <p:strVal val="visible"/>
                                      </p:to>
                                    </p:set>
                                    <p:animEffect transition="in" filter="wipe(left)">
                                      <p:cBhvr>
                                        <p:cTn id="83" dur="500"/>
                                        <p:tgtEl>
                                          <p:spTgt spid="187411"/>
                                        </p:tgtEl>
                                      </p:cBhvr>
                                    </p:animEffect>
                                  </p:childTnLst>
                                </p:cTn>
                              </p:par>
                            </p:childTnLst>
                          </p:cTn>
                        </p:par>
                        <p:par>
                          <p:cTn id="84" fill="hold">
                            <p:stCondLst>
                              <p:cond delay="500"/>
                            </p:stCondLst>
                            <p:childTnLst>
                              <p:par>
                                <p:cTn id="85" presetID="22" presetClass="entr" presetSubtype="8" fill="hold" grpId="0" nodeType="afterEffect">
                                  <p:stCondLst>
                                    <p:cond delay="0"/>
                                  </p:stCondLst>
                                  <p:childTnLst>
                                    <p:set>
                                      <p:cBhvr>
                                        <p:cTn id="86" dur="1" fill="hold">
                                          <p:stCondLst>
                                            <p:cond delay="0"/>
                                          </p:stCondLst>
                                        </p:cTn>
                                        <p:tgtEl>
                                          <p:spTgt spid="187413"/>
                                        </p:tgtEl>
                                        <p:attrNameLst>
                                          <p:attrName>style.visibility</p:attrName>
                                        </p:attrNameLst>
                                      </p:cBhvr>
                                      <p:to>
                                        <p:strVal val="visible"/>
                                      </p:to>
                                    </p:set>
                                    <p:animEffect transition="in" filter="wipe(left)">
                                      <p:cBhvr>
                                        <p:cTn id="87" dur="500"/>
                                        <p:tgtEl>
                                          <p:spTgt spid="187413"/>
                                        </p:tgtEl>
                                      </p:cBhvr>
                                    </p:animEffect>
                                  </p:childTnLst>
                                </p:cTn>
                              </p:par>
                            </p:childTnLst>
                          </p:cTn>
                        </p:par>
                        <p:par>
                          <p:cTn id="88" fill="hold">
                            <p:stCondLst>
                              <p:cond delay="1000"/>
                            </p:stCondLst>
                            <p:childTnLst>
                              <p:par>
                                <p:cTn id="89" presetID="22" presetClass="entr" presetSubtype="8" fill="hold" grpId="0" nodeType="afterEffect">
                                  <p:stCondLst>
                                    <p:cond delay="0"/>
                                  </p:stCondLst>
                                  <p:childTnLst>
                                    <p:set>
                                      <p:cBhvr>
                                        <p:cTn id="90" dur="1" fill="hold">
                                          <p:stCondLst>
                                            <p:cond delay="0"/>
                                          </p:stCondLst>
                                        </p:cTn>
                                        <p:tgtEl>
                                          <p:spTgt spid="187409"/>
                                        </p:tgtEl>
                                        <p:attrNameLst>
                                          <p:attrName>style.visibility</p:attrName>
                                        </p:attrNameLst>
                                      </p:cBhvr>
                                      <p:to>
                                        <p:strVal val="visible"/>
                                      </p:to>
                                    </p:set>
                                    <p:animEffect transition="in" filter="wipe(left)">
                                      <p:cBhvr>
                                        <p:cTn id="91" dur="500"/>
                                        <p:tgtEl>
                                          <p:spTgt spid="187409"/>
                                        </p:tgtEl>
                                      </p:cBhvr>
                                    </p:animEffect>
                                  </p:childTnLst>
                                </p:cTn>
                              </p:par>
                            </p:childTnLst>
                          </p:cTn>
                        </p:par>
                        <p:par>
                          <p:cTn id="92" fill="hold">
                            <p:stCondLst>
                              <p:cond delay="1500"/>
                            </p:stCondLst>
                            <p:childTnLst>
                              <p:par>
                                <p:cTn id="93" presetID="22" presetClass="entr" presetSubtype="8" fill="hold" grpId="0" nodeType="afterEffect">
                                  <p:stCondLst>
                                    <p:cond delay="0"/>
                                  </p:stCondLst>
                                  <p:childTnLst>
                                    <p:set>
                                      <p:cBhvr>
                                        <p:cTn id="94" dur="1" fill="hold">
                                          <p:stCondLst>
                                            <p:cond delay="0"/>
                                          </p:stCondLst>
                                        </p:cTn>
                                        <p:tgtEl>
                                          <p:spTgt spid="187410"/>
                                        </p:tgtEl>
                                        <p:attrNameLst>
                                          <p:attrName>style.visibility</p:attrName>
                                        </p:attrNameLst>
                                      </p:cBhvr>
                                      <p:to>
                                        <p:strVal val="visible"/>
                                      </p:to>
                                    </p:set>
                                    <p:animEffect transition="in" filter="wipe(left)">
                                      <p:cBhvr>
                                        <p:cTn id="95" dur="500"/>
                                        <p:tgtEl>
                                          <p:spTgt spid="187410"/>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187414"/>
                                        </p:tgtEl>
                                        <p:attrNameLst>
                                          <p:attrName>style.visibility</p:attrName>
                                        </p:attrNameLst>
                                      </p:cBhvr>
                                      <p:to>
                                        <p:strVal val="visible"/>
                                      </p:to>
                                    </p:set>
                                    <p:animEffect transition="in" filter="wipe(left)">
                                      <p:cBhvr>
                                        <p:cTn id="100" dur="500"/>
                                        <p:tgtEl>
                                          <p:spTgt spid="187414"/>
                                        </p:tgtEl>
                                      </p:cBhvr>
                                    </p:animEffect>
                                  </p:childTnLst>
                                </p:cTn>
                              </p:par>
                            </p:childTnLst>
                          </p:cTn>
                        </p:par>
                        <p:par>
                          <p:cTn id="101" fill="hold">
                            <p:stCondLst>
                              <p:cond delay="500"/>
                            </p:stCondLst>
                            <p:childTnLst>
                              <p:par>
                                <p:cTn id="102" presetID="22" presetClass="entr" presetSubtype="8" fill="hold" grpId="0" nodeType="afterEffect">
                                  <p:stCondLst>
                                    <p:cond delay="0"/>
                                  </p:stCondLst>
                                  <p:childTnLst>
                                    <p:set>
                                      <p:cBhvr>
                                        <p:cTn id="103" dur="1" fill="hold">
                                          <p:stCondLst>
                                            <p:cond delay="0"/>
                                          </p:stCondLst>
                                        </p:cTn>
                                        <p:tgtEl>
                                          <p:spTgt spid="187415"/>
                                        </p:tgtEl>
                                        <p:attrNameLst>
                                          <p:attrName>style.visibility</p:attrName>
                                        </p:attrNameLst>
                                      </p:cBhvr>
                                      <p:to>
                                        <p:strVal val="visible"/>
                                      </p:to>
                                    </p:set>
                                    <p:animEffect transition="in" filter="wipe(left)">
                                      <p:cBhvr>
                                        <p:cTn id="104" dur="500"/>
                                        <p:tgtEl>
                                          <p:spTgt spid="187415"/>
                                        </p:tgtEl>
                                      </p:cBhvr>
                                    </p:animEffect>
                                  </p:childTnLst>
                                </p:cTn>
                              </p:par>
                            </p:childTnLst>
                          </p:cTn>
                        </p:par>
                        <p:par>
                          <p:cTn id="105" fill="hold">
                            <p:stCondLst>
                              <p:cond delay="1000"/>
                            </p:stCondLst>
                            <p:childTnLst>
                              <p:par>
                                <p:cTn id="106" presetID="22" presetClass="entr" presetSubtype="8" fill="hold" grpId="0" nodeType="afterEffect">
                                  <p:stCondLst>
                                    <p:cond delay="0"/>
                                  </p:stCondLst>
                                  <p:childTnLst>
                                    <p:set>
                                      <p:cBhvr>
                                        <p:cTn id="107" dur="1" fill="hold">
                                          <p:stCondLst>
                                            <p:cond delay="0"/>
                                          </p:stCondLst>
                                        </p:cTn>
                                        <p:tgtEl>
                                          <p:spTgt spid="187416"/>
                                        </p:tgtEl>
                                        <p:attrNameLst>
                                          <p:attrName>style.visibility</p:attrName>
                                        </p:attrNameLst>
                                      </p:cBhvr>
                                      <p:to>
                                        <p:strVal val="visible"/>
                                      </p:to>
                                    </p:set>
                                    <p:animEffect transition="in" filter="wipe(left)">
                                      <p:cBhvr>
                                        <p:cTn id="108" dur="500"/>
                                        <p:tgtEl>
                                          <p:spTgt spid="187416"/>
                                        </p:tgtEl>
                                      </p:cBhvr>
                                    </p:animEffect>
                                  </p:childTnLst>
                                </p:cTn>
                              </p:par>
                            </p:childTnLst>
                          </p:cTn>
                        </p:par>
                        <p:par>
                          <p:cTn id="109" fill="hold">
                            <p:stCondLst>
                              <p:cond delay="1500"/>
                            </p:stCondLst>
                            <p:childTnLst>
                              <p:par>
                                <p:cTn id="110" presetID="22" presetClass="entr" presetSubtype="8" fill="hold" grpId="0" nodeType="afterEffect">
                                  <p:stCondLst>
                                    <p:cond delay="0"/>
                                  </p:stCondLst>
                                  <p:childTnLst>
                                    <p:set>
                                      <p:cBhvr>
                                        <p:cTn id="111" dur="1" fill="hold">
                                          <p:stCondLst>
                                            <p:cond delay="0"/>
                                          </p:stCondLst>
                                        </p:cTn>
                                        <p:tgtEl>
                                          <p:spTgt spid="187417"/>
                                        </p:tgtEl>
                                        <p:attrNameLst>
                                          <p:attrName>style.visibility</p:attrName>
                                        </p:attrNameLst>
                                      </p:cBhvr>
                                      <p:to>
                                        <p:strVal val="visible"/>
                                      </p:to>
                                    </p:set>
                                    <p:animEffect transition="in" filter="wipe(left)">
                                      <p:cBhvr>
                                        <p:cTn id="112" dur="500"/>
                                        <p:tgtEl>
                                          <p:spTgt spid="187417"/>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187418"/>
                                        </p:tgtEl>
                                        <p:attrNameLst>
                                          <p:attrName>style.visibility</p:attrName>
                                        </p:attrNameLst>
                                      </p:cBhvr>
                                      <p:to>
                                        <p:strVal val="visible"/>
                                      </p:to>
                                    </p:set>
                                    <p:animEffect transition="in" filter="wipe(left)">
                                      <p:cBhvr>
                                        <p:cTn id="117" dur="500"/>
                                        <p:tgtEl>
                                          <p:spTgt spid="187418"/>
                                        </p:tgtEl>
                                      </p:cBhvr>
                                    </p:animEffect>
                                  </p:childTnLst>
                                </p:cTn>
                              </p:par>
                            </p:childTnLst>
                          </p:cTn>
                        </p:par>
                        <p:par>
                          <p:cTn id="118" fill="hold">
                            <p:stCondLst>
                              <p:cond delay="500"/>
                            </p:stCondLst>
                            <p:childTnLst>
                              <p:par>
                                <p:cTn id="119" presetID="22" presetClass="entr" presetSubtype="8" fill="hold" grpId="0" nodeType="afterEffect">
                                  <p:stCondLst>
                                    <p:cond delay="0"/>
                                  </p:stCondLst>
                                  <p:childTnLst>
                                    <p:set>
                                      <p:cBhvr>
                                        <p:cTn id="120" dur="1" fill="hold">
                                          <p:stCondLst>
                                            <p:cond delay="0"/>
                                          </p:stCondLst>
                                        </p:cTn>
                                        <p:tgtEl>
                                          <p:spTgt spid="187419"/>
                                        </p:tgtEl>
                                        <p:attrNameLst>
                                          <p:attrName>style.visibility</p:attrName>
                                        </p:attrNameLst>
                                      </p:cBhvr>
                                      <p:to>
                                        <p:strVal val="visible"/>
                                      </p:to>
                                    </p:set>
                                    <p:animEffect transition="in" filter="wipe(left)">
                                      <p:cBhvr>
                                        <p:cTn id="121" dur="500"/>
                                        <p:tgtEl>
                                          <p:spTgt spid="187419"/>
                                        </p:tgtEl>
                                      </p:cBhvr>
                                    </p:animEffect>
                                  </p:childTnLst>
                                </p:cTn>
                              </p:par>
                            </p:childTnLst>
                          </p:cTn>
                        </p:par>
                        <p:par>
                          <p:cTn id="122" fill="hold">
                            <p:stCondLst>
                              <p:cond delay="1000"/>
                            </p:stCondLst>
                            <p:childTnLst>
                              <p:par>
                                <p:cTn id="123" presetID="22" presetClass="entr" presetSubtype="8" fill="hold" grpId="0" nodeType="afterEffect">
                                  <p:stCondLst>
                                    <p:cond delay="0"/>
                                  </p:stCondLst>
                                  <p:childTnLst>
                                    <p:set>
                                      <p:cBhvr>
                                        <p:cTn id="124" dur="1" fill="hold">
                                          <p:stCondLst>
                                            <p:cond delay="0"/>
                                          </p:stCondLst>
                                        </p:cTn>
                                        <p:tgtEl>
                                          <p:spTgt spid="187420"/>
                                        </p:tgtEl>
                                        <p:attrNameLst>
                                          <p:attrName>style.visibility</p:attrName>
                                        </p:attrNameLst>
                                      </p:cBhvr>
                                      <p:to>
                                        <p:strVal val="visible"/>
                                      </p:to>
                                    </p:set>
                                    <p:animEffect transition="in" filter="wipe(left)">
                                      <p:cBhvr>
                                        <p:cTn id="125" dur="500"/>
                                        <p:tgtEl>
                                          <p:spTgt spid="187420"/>
                                        </p:tgtEl>
                                      </p:cBhvr>
                                    </p:animEffect>
                                  </p:childTnLst>
                                </p:cTn>
                              </p:par>
                            </p:childTnLst>
                          </p:cTn>
                        </p:par>
                        <p:par>
                          <p:cTn id="126" fill="hold">
                            <p:stCondLst>
                              <p:cond delay="1500"/>
                            </p:stCondLst>
                            <p:childTnLst>
                              <p:par>
                                <p:cTn id="127" presetID="22" presetClass="entr" presetSubtype="8" fill="hold" grpId="0" nodeType="afterEffect">
                                  <p:stCondLst>
                                    <p:cond delay="0"/>
                                  </p:stCondLst>
                                  <p:childTnLst>
                                    <p:set>
                                      <p:cBhvr>
                                        <p:cTn id="128" dur="1" fill="hold">
                                          <p:stCondLst>
                                            <p:cond delay="0"/>
                                          </p:stCondLst>
                                        </p:cTn>
                                        <p:tgtEl>
                                          <p:spTgt spid="187421"/>
                                        </p:tgtEl>
                                        <p:attrNameLst>
                                          <p:attrName>style.visibility</p:attrName>
                                        </p:attrNameLst>
                                      </p:cBhvr>
                                      <p:to>
                                        <p:strVal val="visible"/>
                                      </p:to>
                                    </p:set>
                                    <p:animEffect transition="in" filter="wipe(left)">
                                      <p:cBhvr>
                                        <p:cTn id="129" dur="500"/>
                                        <p:tgtEl>
                                          <p:spTgt spid="187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p:bldP spid="187397" grpId="0"/>
      <p:bldP spid="187398" grpId="0"/>
      <p:bldP spid="187399" grpId="0" animBg="1"/>
      <p:bldP spid="187400" grpId="0" animBg="1"/>
      <p:bldP spid="187401" grpId="0" animBg="1"/>
      <p:bldP spid="187402" grpId="0"/>
      <p:bldP spid="187403" grpId="0"/>
      <p:bldP spid="187404" grpId="0"/>
      <p:bldP spid="187405" grpId="0" animBg="1"/>
      <p:bldP spid="187406" grpId="0"/>
      <p:bldP spid="187407" grpId="0" animBg="1"/>
      <p:bldP spid="187408" grpId="0" animBg="1"/>
      <p:bldP spid="187409" grpId="0" animBg="1"/>
      <p:bldP spid="187410" grpId="0"/>
      <p:bldP spid="187411" grpId="0" animBg="1"/>
      <p:bldP spid="187413" grpId="0" animBg="1"/>
      <p:bldP spid="187414" grpId="0" animBg="1"/>
      <p:bldP spid="187415" grpId="0" animBg="1"/>
      <p:bldP spid="187416" grpId="0" animBg="1"/>
      <p:bldP spid="187417" grpId="0"/>
      <p:bldP spid="187418" grpId="0" animBg="1"/>
      <p:bldP spid="187419" grpId="0" animBg="1"/>
      <p:bldP spid="187420" grpId="0" animBg="1"/>
      <p:bldP spid="187421" grpId="0"/>
      <p:bldP spid="18742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Text Box 2"/>
          <p:cNvSpPr txBox="1"/>
          <p:nvPr/>
        </p:nvSpPr>
        <p:spPr>
          <a:xfrm>
            <a:off x="228600" y="228600"/>
            <a:ext cx="8874125" cy="65611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dirty="0">
                <a:solidFill>
                  <a:srgbClr val="800000"/>
                </a:solidFill>
                <a:ea typeface="楷体_GB2312" pitchFamily="49" charset="-122"/>
              </a:rPr>
              <a:t>int</a:t>
            </a:r>
            <a:r>
              <a:rPr lang="en-US" altLang="zh-CN" sz="3600" dirty="0">
                <a:solidFill>
                  <a:srgbClr val="800000"/>
                </a:solidFill>
                <a:ea typeface="楷体_GB2312" pitchFamily="49" charset="-122"/>
              </a:rPr>
              <a:t> Search_Bin ( SSTable ST, KeyType key ) </a:t>
            </a:r>
            <a:r>
              <a:rPr lang="en-US" altLang="zh-CN" sz="3600" b="1" dirty="0">
                <a:solidFill>
                  <a:srgbClr val="800000"/>
                </a:solidFill>
                <a:ea typeface="楷体_GB2312" pitchFamily="49" charset="-122"/>
              </a:rPr>
              <a:t>{</a:t>
            </a:r>
            <a:endParaRPr lang="en-US" altLang="zh-CN" sz="3600" dirty="0">
              <a:solidFill>
                <a:srgbClr val="800000"/>
              </a:solidFill>
              <a:ea typeface="楷体_GB2312" pitchFamily="49" charset="-122"/>
            </a:endParaRPr>
          </a:p>
          <a:p>
            <a:pPr marL="0" lvl="0" indent="0" eaLnBrk="1" hangingPunct="1">
              <a:spcBef>
                <a:spcPct val="0"/>
              </a:spcBef>
              <a:buNone/>
            </a:pPr>
            <a:r>
              <a:rPr lang="en-US" altLang="zh-CN" sz="3600" dirty="0">
                <a:solidFill>
                  <a:srgbClr val="800000"/>
                </a:solidFill>
                <a:ea typeface="楷体_GB2312" pitchFamily="49" charset="-122"/>
              </a:rPr>
              <a:t>   </a:t>
            </a:r>
            <a:r>
              <a:rPr lang="en-US" altLang="zh-CN" sz="3600" dirty="0">
                <a:solidFill>
                  <a:srgbClr val="006600"/>
                </a:solidFill>
                <a:ea typeface="楷体_GB2312" pitchFamily="49" charset="-122"/>
              </a:rPr>
              <a:t>low = 1</a:t>
            </a:r>
            <a:r>
              <a:rPr lang="en-US" altLang="zh-CN" sz="3600" dirty="0">
                <a:solidFill>
                  <a:srgbClr val="800000"/>
                </a:solidFill>
                <a:ea typeface="楷体_GB2312" pitchFamily="49" charset="-122"/>
              </a:rPr>
              <a:t>;  </a:t>
            </a:r>
            <a:r>
              <a:rPr lang="en-US" altLang="zh-CN" sz="3600" dirty="0">
                <a:solidFill>
                  <a:schemeClr val="accent2"/>
                </a:solidFill>
                <a:ea typeface="楷体_GB2312" pitchFamily="49" charset="-122"/>
              </a:rPr>
              <a:t>high = ST.length</a:t>
            </a:r>
            <a:r>
              <a:rPr lang="en-US" altLang="zh-CN" sz="3600" dirty="0">
                <a:solidFill>
                  <a:srgbClr val="800000"/>
                </a:solidFill>
                <a:ea typeface="楷体_GB2312" pitchFamily="49" charset="-122"/>
              </a:rPr>
              <a:t>;     </a:t>
            </a:r>
            <a:r>
              <a:rPr lang="en-US" altLang="zh-CN" sz="2800" dirty="0">
                <a:solidFill>
                  <a:srgbClr val="800000"/>
                </a:solidFill>
                <a:ea typeface="楷体_GB2312" pitchFamily="49" charset="-122"/>
              </a:rPr>
              <a:t>// </a:t>
            </a:r>
            <a:r>
              <a:rPr lang="zh-CN" altLang="en-US" sz="2800" dirty="0">
                <a:solidFill>
                  <a:srgbClr val="800000"/>
                </a:solidFill>
                <a:ea typeface="楷体_GB2312" pitchFamily="49" charset="-122"/>
              </a:rPr>
              <a:t>置区间初值</a:t>
            </a:r>
            <a:endParaRPr lang="zh-CN" altLang="en-US" sz="3600" dirty="0">
              <a:solidFill>
                <a:srgbClr val="800000"/>
              </a:solidFill>
              <a:ea typeface="楷体_GB2312" pitchFamily="49" charset="-122"/>
            </a:endParaRPr>
          </a:p>
          <a:p>
            <a:pPr marL="0" lvl="0" indent="0" eaLnBrk="1" hangingPunct="1">
              <a:spcBef>
                <a:spcPct val="0"/>
              </a:spcBef>
              <a:buNone/>
            </a:pPr>
            <a:r>
              <a:rPr lang="zh-CN" altLang="en-US" sz="3600" dirty="0">
                <a:solidFill>
                  <a:srgbClr val="800000"/>
                </a:solidFill>
                <a:ea typeface="楷体_GB2312" pitchFamily="49" charset="-122"/>
              </a:rPr>
              <a:t>   </a:t>
            </a:r>
            <a:r>
              <a:rPr lang="en-US" altLang="zh-CN" sz="3600" b="1" dirty="0">
                <a:solidFill>
                  <a:srgbClr val="800000"/>
                </a:solidFill>
                <a:ea typeface="楷体_GB2312" pitchFamily="49" charset="-122"/>
              </a:rPr>
              <a:t>while</a:t>
            </a:r>
            <a:r>
              <a:rPr lang="en-US" altLang="zh-CN" sz="3600" dirty="0">
                <a:solidFill>
                  <a:srgbClr val="800000"/>
                </a:solidFill>
                <a:ea typeface="楷体_GB2312" pitchFamily="49" charset="-122"/>
              </a:rPr>
              <a:t> (low &lt;= high) </a:t>
            </a:r>
            <a:r>
              <a:rPr lang="en-US" altLang="zh-CN" sz="3600" b="1" dirty="0">
                <a:solidFill>
                  <a:srgbClr val="800000"/>
                </a:solidFill>
                <a:ea typeface="楷体_GB2312" pitchFamily="49" charset="-122"/>
              </a:rPr>
              <a:t>{</a:t>
            </a:r>
            <a:endParaRPr lang="en-US" altLang="zh-CN" sz="3600" dirty="0">
              <a:solidFill>
                <a:srgbClr val="800000"/>
              </a:solidFill>
              <a:ea typeface="楷体_GB2312" pitchFamily="49" charset="-122"/>
            </a:endParaRPr>
          </a:p>
          <a:p>
            <a:pPr marL="0" lvl="0" indent="0" eaLnBrk="1" hangingPunct="1">
              <a:spcBef>
                <a:spcPct val="0"/>
              </a:spcBef>
              <a:buNone/>
            </a:pPr>
            <a:r>
              <a:rPr lang="en-US" altLang="zh-CN" sz="3600" dirty="0">
                <a:solidFill>
                  <a:srgbClr val="800000"/>
                </a:solidFill>
                <a:ea typeface="楷体_GB2312" pitchFamily="49" charset="-122"/>
              </a:rPr>
              <a:t>      mid = (low + high) / 2;</a:t>
            </a:r>
            <a:endParaRPr lang="en-US" altLang="zh-CN" sz="3600" dirty="0">
              <a:solidFill>
                <a:srgbClr val="800000"/>
              </a:solidFill>
              <a:ea typeface="楷体_GB2312" pitchFamily="49" charset="-122"/>
            </a:endParaRPr>
          </a:p>
          <a:p>
            <a:pPr marL="0" lvl="0" indent="0" eaLnBrk="1" hangingPunct="1">
              <a:spcBef>
                <a:spcPct val="0"/>
              </a:spcBef>
              <a:buNone/>
            </a:pPr>
            <a:r>
              <a:rPr lang="en-US" altLang="zh-CN" sz="3600" dirty="0">
                <a:solidFill>
                  <a:srgbClr val="800000"/>
                </a:solidFill>
                <a:ea typeface="楷体_GB2312" pitchFamily="49" charset="-122"/>
              </a:rPr>
              <a:t>      </a:t>
            </a:r>
            <a:r>
              <a:rPr lang="en-US" altLang="zh-CN" sz="3600" b="1" dirty="0">
                <a:solidFill>
                  <a:srgbClr val="CC0000"/>
                </a:solidFill>
                <a:ea typeface="楷体_GB2312" pitchFamily="49" charset="-122"/>
              </a:rPr>
              <a:t>if </a:t>
            </a:r>
            <a:r>
              <a:rPr lang="zh-CN" altLang="en-US" sz="3600" dirty="0">
                <a:solidFill>
                  <a:srgbClr val="CC0000"/>
                </a:solidFill>
                <a:ea typeface="楷体_GB2312" pitchFamily="49" charset="-122"/>
              </a:rPr>
              <a:t>（</a:t>
            </a:r>
            <a:r>
              <a:rPr lang="en-US" altLang="zh-CN" sz="3600" dirty="0">
                <a:solidFill>
                  <a:srgbClr val="CC0000"/>
                </a:solidFill>
                <a:ea typeface="楷体_GB2312" pitchFamily="49" charset="-122"/>
              </a:rPr>
              <a:t>EQ (key , ST.elem[mid].key) )</a:t>
            </a:r>
            <a:endParaRPr lang="en-US" altLang="zh-CN" sz="3600" dirty="0">
              <a:solidFill>
                <a:srgbClr val="CC0000"/>
              </a:solidFill>
              <a:ea typeface="楷体_GB2312" pitchFamily="49" charset="-122"/>
            </a:endParaRPr>
          </a:p>
          <a:p>
            <a:pPr marL="0" lvl="0" indent="0" eaLnBrk="1" hangingPunct="1">
              <a:spcBef>
                <a:spcPct val="0"/>
              </a:spcBef>
              <a:buNone/>
            </a:pPr>
            <a:r>
              <a:rPr lang="en-US" altLang="zh-CN" sz="3600" dirty="0">
                <a:solidFill>
                  <a:srgbClr val="CC0000"/>
                </a:solidFill>
                <a:ea typeface="楷体_GB2312" pitchFamily="49" charset="-122"/>
              </a:rPr>
              <a:t>        </a:t>
            </a:r>
            <a:r>
              <a:rPr lang="en-US" altLang="zh-CN" sz="3600" b="1" dirty="0">
                <a:solidFill>
                  <a:srgbClr val="CC0000"/>
                </a:solidFill>
                <a:ea typeface="楷体_GB2312" pitchFamily="49" charset="-122"/>
              </a:rPr>
              <a:t>return </a:t>
            </a:r>
            <a:r>
              <a:rPr lang="en-US" altLang="zh-CN" sz="3600" dirty="0">
                <a:solidFill>
                  <a:srgbClr val="CC0000"/>
                </a:solidFill>
                <a:ea typeface="楷体_GB2312" pitchFamily="49" charset="-122"/>
              </a:rPr>
              <a:t> mid;        </a:t>
            </a:r>
            <a:r>
              <a:rPr lang="en-US" altLang="zh-CN" sz="2800" dirty="0">
                <a:solidFill>
                  <a:srgbClr val="CC0000"/>
                </a:solidFill>
                <a:ea typeface="楷体_GB2312" pitchFamily="49" charset="-122"/>
              </a:rPr>
              <a:t>// </a:t>
            </a:r>
            <a:r>
              <a:rPr lang="zh-CN" altLang="en-US" sz="2800" dirty="0">
                <a:solidFill>
                  <a:srgbClr val="CC0000"/>
                </a:solidFill>
                <a:ea typeface="楷体_GB2312" pitchFamily="49" charset="-122"/>
              </a:rPr>
              <a:t>找到待查元素</a:t>
            </a:r>
            <a:endParaRPr lang="zh-CN" altLang="en-US" sz="2800" dirty="0">
              <a:solidFill>
                <a:srgbClr val="800000"/>
              </a:solidFill>
              <a:ea typeface="楷体_GB2312" pitchFamily="49" charset="-122"/>
            </a:endParaRPr>
          </a:p>
          <a:p>
            <a:pPr marL="0" lvl="0" indent="0" eaLnBrk="1" hangingPunct="1">
              <a:spcBef>
                <a:spcPct val="0"/>
              </a:spcBef>
              <a:buNone/>
            </a:pPr>
            <a:r>
              <a:rPr lang="zh-CN" altLang="en-US" sz="3600" dirty="0">
                <a:solidFill>
                  <a:srgbClr val="800000"/>
                </a:solidFill>
                <a:ea typeface="楷体_GB2312" pitchFamily="49" charset="-122"/>
              </a:rPr>
              <a:t>      </a:t>
            </a:r>
            <a:r>
              <a:rPr lang="en-US" altLang="zh-CN" sz="3600" b="1" dirty="0">
                <a:solidFill>
                  <a:srgbClr val="800000"/>
                </a:solidFill>
                <a:ea typeface="楷体_GB2312" pitchFamily="49" charset="-122"/>
              </a:rPr>
              <a:t>else  if</a:t>
            </a:r>
            <a:r>
              <a:rPr lang="en-US" altLang="zh-CN" sz="3600" dirty="0">
                <a:solidFill>
                  <a:srgbClr val="800000"/>
                </a:solidFill>
                <a:ea typeface="楷体_GB2312" pitchFamily="49" charset="-122"/>
              </a:rPr>
              <a:t> ( LT (key , ST.elem[mid].key) )</a:t>
            </a:r>
            <a:endParaRPr lang="en-US" altLang="zh-CN" sz="3600" dirty="0">
              <a:solidFill>
                <a:srgbClr val="800000"/>
              </a:solidFill>
              <a:ea typeface="楷体_GB2312" pitchFamily="49" charset="-122"/>
            </a:endParaRPr>
          </a:p>
          <a:p>
            <a:pPr marL="0" lvl="0" indent="0" eaLnBrk="1" hangingPunct="1">
              <a:spcBef>
                <a:spcPct val="0"/>
              </a:spcBef>
              <a:buNone/>
            </a:pPr>
            <a:r>
              <a:rPr lang="en-US" altLang="zh-CN" sz="3600" dirty="0">
                <a:solidFill>
                  <a:srgbClr val="800000"/>
                </a:solidFill>
                <a:ea typeface="楷体_GB2312" pitchFamily="49" charset="-122"/>
              </a:rPr>
              <a:t>        </a:t>
            </a:r>
            <a:r>
              <a:rPr lang="en-US" altLang="zh-CN" sz="3600" dirty="0">
                <a:solidFill>
                  <a:schemeClr val="accent2"/>
                </a:solidFill>
                <a:ea typeface="楷体_GB2312" pitchFamily="49" charset="-122"/>
              </a:rPr>
              <a:t>high = mid - 1</a:t>
            </a:r>
            <a:r>
              <a:rPr lang="en-US" altLang="zh-CN" sz="3600" dirty="0">
                <a:solidFill>
                  <a:srgbClr val="800000"/>
                </a:solidFill>
                <a:ea typeface="楷体_GB2312" pitchFamily="49" charset="-122"/>
              </a:rPr>
              <a:t>;       </a:t>
            </a:r>
            <a:r>
              <a:rPr lang="en-US" altLang="zh-CN" sz="2800" dirty="0">
                <a:solidFill>
                  <a:srgbClr val="800000"/>
                </a:solidFill>
                <a:ea typeface="楷体_GB2312" pitchFamily="49" charset="-122"/>
              </a:rPr>
              <a:t>// </a:t>
            </a:r>
            <a:r>
              <a:rPr lang="zh-CN" altLang="en-US" sz="2800" dirty="0">
                <a:solidFill>
                  <a:srgbClr val="800000"/>
                </a:solidFill>
                <a:ea typeface="楷体_GB2312" pitchFamily="49" charset="-122"/>
              </a:rPr>
              <a:t>继续在前半区间进行查找</a:t>
            </a:r>
            <a:endParaRPr lang="zh-CN" altLang="en-US" sz="3600" dirty="0">
              <a:solidFill>
                <a:srgbClr val="800000"/>
              </a:solidFill>
              <a:ea typeface="楷体_GB2312" pitchFamily="49" charset="-122"/>
            </a:endParaRPr>
          </a:p>
          <a:p>
            <a:pPr marL="0" lvl="0" indent="0" eaLnBrk="1" hangingPunct="1">
              <a:spcBef>
                <a:spcPct val="0"/>
              </a:spcBef>
              <a:buNone/>
            </a:pPr>
            <a:r>
              <a:rPr lang="zh-CN" altLang="en-US" sz="3600" dirty="0">
                <a:solidFill>
                  <a:srgbClr val="800000"/>
                </a:solidFill>
                <a:ea typeface="楷体_GB2312" pitchFamily="49" charset="-122"/>
              </a:rPr>
              <a:t>      </a:t>
            </a:r>
            <a:r>
              <a:rPr lang="en-US" altLang="zh-CN" sz="3600" b="1" dirty="0">
                <a:solidFill>
                  <a:srgbClr val="800000"/>
                </a:solidFill>
                <a:ea typeface="楷体_GB2312" pitchFamily="49" charset="-122"/>
              </a:rPr>
              <a:t>else</a:t>
            </a:r>
            <a:r>
              <a:rPr lang="en-US" altLang="zh-CN" sz="3600" dirty="0">
                <a:solidFill>
                  <a:srgbClr val="800000"/>
                </a:solidFill>
                <a:ea typeface="楷体_GB2312" pitchFamily="49" charset="-122"/>
              </a:rPr>
              <a:t>  </a:t>
            </a:r>
            <a:r>
              <a:rPr lang="en-US" altLang="zh-CN" sz="3600" dirty="0">
                <a:solidFill>
                  <a:srgbClr val="006600"/>
                </a:solidFill>
                <a:ea typeface="楷体_GB2312" pitchFamily="49" charset="-122"/>
              </a:rPr>
              <a:t>low = mid + 1</a:t>
            </a:r>
            <a:r>
              <a:rPr lang="en-US" altLang="zh-CN" sz="3600" dirty="0">
                <a:solidFill>
                  <a:srgbClr val="800000"/>
                </a:solidFill>
                <a:ea typeface="楷体_GB2312" pitchFamily="49" charset="-122"/>
              </a:rPr>
              <a:t>; /</a:t>
            </a:r>
            <a:r>
              <a:rPr lang="en-US" altLang="zh-CN" sz="2800" dirty="0">
                <a:solidFill>
                  <a:srgbClr val="800000"/>
                </a:solidFill>
                <a:ea typeface="楷体_GB2312" pitchFamily="49" charset="-122"/>
              </a:rPr>
              <a:t>/ </a:t>
            </a:r>
            <a:r>
              <a:rPr lang="zh-CN" altLang="en-US" sz="2800" dirty="0">
                <a:solidFill>
                  <a:srgbClr val="800000"/>
                </a:solidFill>
                <a:ea typeface="楷体_GB2312" pitchFamily="49" charset="-122"/>
              </a:rPr>
              <a:t>继续在后半区间进行查找</a:t>
            </a:r>
            <a:endParaRPr lang="zh-CN" altLang="en-US" sz="3600" dirty="0">
              <a:solidFill>
                <a:srgbClr val="800000"/>
              </a:solidFill>
              <a:ea typeface="楷体_GB2312" pitchFamily="49" charset="-122"/>
            </a:endParaRPr>
          </a:p>
          <a:p>
            <a:pPr marL="0" lvl="0" indent="0" eaLnBrk="1" hangingPunct="1">
              <a:spcBef>
                <a:spcPct val="0"/>
              </a:spcBef>
              <a:buNone/>
            </a:pPr>
            <a:r>
              <a:rPr lang="zh-CN" altLang="en-US" sz="3600" dirty="0">
                <a:solidFill>
                  <a:srgbClr val="800000"/>
                </a:solidFill>
                <a:ea typeface="楷体_GB2312" pitchFamily="49" charset="-122"/>
              </a:rPr>
              <a:t>   </a:t>
            </a:r>
            <a:r>
              <a:rPr lang="en-US" altLang="zh-CN" sz="3600" b="1" dirty="0">
                <a:solidFill>
                  <a:srgbClr val="800000"/>
                </a:solidFill>
                <a:ea typeface="楷体_GB2312" pitchFamily="49" charset="-122"/>
              </a:rPr>
              <a:t>}</a:t>
            </a:r>
            <a:endParaRPr lang="en-US" altLang="zh-CN" sz="3600" b="1" dirty="0">
              <a:solidFill>
                <a:srgbClr val="800000"/>
              </a:solidFill>
              <a:ea typeface="楷体_GB2312" pitchFamily="49" charset="-122"/>
            </a:endParaRPr>
          </a:p>
          <a:p>
            <a:pPr marL="0" lvl="0" indent="0" eaLnBrk="1" hangingPunct="1">
              <a:spcBef>
                <a:spcPct val="0"/>
              </a:spcBef>
              <a:buNone/>
            </a:pPr>
            <a:r>
              <a:rPr lang="en-US" altLang="zh-CN" sz="3600" b="1" dirty="0">
                <a:solidFill>
                  <a:srgbClr val="800000"/>
                </a:solidFill>
                <a:ea typeface="楷体_GB2312" pitchFamily="49" charset="-122"/>
              </a:rPr>
              <a:t>   return</a:t>
            </a:r>
            <a:r>
              <a:rPr lang="en-US" altLang="zh-CN" sz="3600" dirty="0">
                <a:solidFill>
                  <a:srgbClr val="800000"/>
                </a:solidFill>
                <a:ea typeface="楷体_GB2312" pitchFamily="49" charset="-122"/>
              </a:rPr>
              <a:t> 0;                 </a:t>
            </a:r>
            <a:r>
              <a:rPr lang="en-US" altLang="zh-CN" sz="2800" dirty="0">
                <a:solidFill>
                  <a:srgbClr val="800000"/>
                </a:solidFill>
                <a:ea typeface="楷体_GB2312" pitchFamily="49" charset="-122"/>
              </a:rPr>
              <a:t>// </a:t>
            </a:r>
            <a:r>
              <a:rPr lang="zh-CN" altLang="en-US" sz="2800" dirty="0">
                <a:solidFill>
                  <a:srgbClr val="800000"/>
                </a:solidFill>
                <a:ea typeface="楷体_GB2312" pitchFamily="49" charset="-122"/>
              </a:rPr>
              <a:t>顺序表中不存在待查元素</a:t>
            </a:r>
            <a:endParaRPr lang="zh-CN" altLang="en-US" sz="3600" dirty="0">
              <a:solidFill>
                <a:srgbClr val="800000"/>
              </a:solidFill>
              <a:ea typeface="楷体_GB2312" pitchFamily="49" charset="-122"/>
            </a:endParaRPr>
          </a:p>
          <a:p>
            <a:pPr marL="0" lvl="0" indent="0" eaLnBrk="1" hangingPunct="1">
              <a:spcBef>
                <a:spcPct val="0"/>
              </a:spcBef>
              <a:buNone/>
            </a:pPr>
            <a:r>
              <a:rPr lang="en-US" altLang="zh-CN" sz="2800" b="1" dirty="0">
                <a:solidFill>
                  <a:srgbClr val="800000"/>
                </a:solidFill>
                <a:ea typeface="楷体_GB2312" pitchFamily="49" charset="-122"/>
              </a:rPr>
              <a:t>}</a:t>
            </a:r>
            <a:r>
              <a:rPr lang="en-US" altLang="zh-CN" sz="2800" dirty="0">
                <a:solidFill>
                  <a:srgbClr val="800000"/>
                </a:solidFill>
                <a:ea typeface="楷体_GB2312" pitchFamily="49" charset="-122"/>
              </a:rPr>
              <a:t> // Search_Bin</a:t>
            </a:r>
            <a:endParaRPr lang="en-US" altLang="zh-CN" sz="3600"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40962"/>
                                        </p:tgtEl>
                                        <p:attrNameLst>
                                          <p:attrName>style.visibility</p:attrName>
                                        </p:attrNameLst>
                                      </p:cBhvr>
                                      <p:to>
                                        <p:strVal val="visible"/>
                                      </p:to>
                                    </p:set>
                                    <p:animEffect transition="in" filter="strips(upRight)">
                                      <p:cBhvr>
                                        <p:cTn id="7" dur="500"/>
                                        <p:tgtEl>
                                          <p:spTgt spid="409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Text Box 2"/>
          <p:cNvSpPr txBox="1"/>
          <p:nvPr/>
        </p:nvSpPr>
        <p:spPr>
          <a:xfrm>
            <a:off x="228600" y="304800"/>
            <a:ext cx="7070725" cy="13716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en-US" altLang="zh-CN" sz="2400" dirty="0">
              <a:ea typeface="楷体_GB2312" pitchFamily="49" charset="-122"/>
            </a:endParaRPr>
          </a:p>
          <a:p>
            <a:pPr marL="0" lvl="0" indent="0" eaLnBrk="1" hangingPunct="1">
              <a:spcBef>
                <a:spcPct val="0"/>
              </a:spcBef>
              <a:buNone/>
            </a:pPr>
            <a:endParaRPr lang="en-US" altLang="zh-CN" sz="2400" dirty="0">
              <a:ea typeface="楷体_GB2312" pitchFamily="49" charset="-122"/>
            </a:endParaRPr>
          </a:p>
          <a:p>
            <a:pPr marL="0" lvl="0" indent="0" eaLnBrk="1" hangingPunct="1">
              <a:spcBef>
                <a:spcPct val="0"/>
              </a:spcBef>
              <a:buNone/>
            </a:pPr>
            <a:r>
              <a:rPr lang="zh-CN" altLang="en-US" sz="3600" dirty="0">
                <a:ea typeface="楷体_GB2312" pitchFamily="49" charset="-122"/>
              </a:rPr>
              <a:t>先看一个具体的情况，假设：</a:t>
            </a:r>
            <a:r>
              <a:rPr lang="en-US" altLang="zh-CN" sz="3600" dirty="0">
                <a:ea typeface="楷体_GB2312" pitchFamily="49" charset="-122"/>
              </a:rPr>
              <a:t>n=11</a:t>
            </a:r>
            <a:endParaRPr lang="en-US" altLang="zh-CN" sz="3600" dirty="0"/>
          </a:p>
        </p:txBody>
      </p:sp>
      <p:sp>
        <p:nvSpPr>
          <p:cNvPr id="41987" name="Text Box 3"/>
          <p:cNvSpPr txBox="1"/>
          <p:nvPr/>
        </p:nvSpPr>
        <p:spPr>
          <a:xfrm>
            <a:off x="228600" y="228600"/>
            <a:ext cx="6807200" cy="701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000" dirty="0">
                <a:solidFill>
                  <a:schemeClr val="accent2"/>
                </a:solidFill>
                <a:ea typeface="楷体_GB2312" pitchFamily="49" charset="-122"/>
              </a:rPr>
              <a:t>分析</a:t>
            </a:r>
            <a:r>
              <a:rPr lang="zh-CN" altLang="en-US" sz="4000" b="1" dirty="0">
                <a:solidFill>
                  <a:srgbClr val="6600CC"/>
                </a:solidFill>
                <a:ea typeface="楷体_GB2312" pitchFamily="49" charset="-122"/>
              </a:rPr>
              <a:t>折半查找</a:t>
            </a:r>
            <a:r>
              <a:rPr lang="zh-CN" altLang="en-US" sz="4000" dirty="0">
                <a:solidFill>
                  <a:schemeClr val="accent2"/>
                </a:solidFill>
                <a:ea typeface="楷体_GB2312" pitchFamily="49" charset="-122"/>
              </a:rPr>
              <a:t>的平均查找长度</a:t>
            </a:r>
            <a:endParaRPr lang="zh-CN" altLang="en-US" sz="2400" dirty="0">
              <a:ea typeface="楷体_GB2312" pitchFamily="49" charset="-122"/>
            </a:endParaRPr>
          </a:p>
        </p:txBody>
      </p:sp>
      <p:sp>
        <p:nvSpPr>
          <p:cNvPr id="42012" name="Oval 28"/>
          <p:cNvSpPr/>
          <p:nvPr/>
        </p:nvSpPr>
        <p:spPr>
          <a:xfrm>
            <a:off x="4267200" y="3352800"/>
            <a:ext cx="609600" cy="533400"/>
          </a:xfrm>
          <a:prstGeom prst="ellipse">
            <a:avLst/>
          </a:prstGeom>
          <a:solidFill>
            <a:srgbClr val="CCFFCC"/>
          </a:solidFill>
          <a:ln w="38100">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4000" b="1" dirty="0">
                <a:solidFill>
                  <a:srgbClr val="006600"/>
                </a:solidFill>
              </a:rPr>
              <a:t>6</a:t>
            </a:r>
            <a:endParaRPr lang="en-US" altLang="zh-CN" sz="2400" dirty="0"/>
          </a:p>
        </p:txBody>
      </p:sp>
      <p:sp>
        <p:nvSpPr>
          <p:cNvPr id="42014" name="Oval 30"/>
          <p:cNvSpPr/>
          <p:nvPr/>
        </p:nvSpPr>
        <p:spPr>
          <a:xfrm>
            <a:off x="1295400" y="3810000"/>
            <a:ext cx="609600" cy="533400"/>
          </a:xfrm>
          <a:prstGeom prst="ellipse">
            <a:avLst/>
          </a:prstGeom>
          <a:solidFill>
            <a:srgbClr val="99CCFF"/>
          </a:solidFill>
          <a:ln w="38100">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4000" b="1" dirty="0">
                <a:solidFill>
                  <a:schemeClr val="accent2"/>
                </a:solidFill>
              </a:rPr>
              <a:t>3</a:t>
            </a:r>
            <a:endParaRPr lang="en-US" altLang="zh-CN" sz="2400" dirty="0"/>
          </a:p>
        </p:txBody>
      </p:sp>
      <p:sp>
        <p:nvSpPr>
          <p:cNvPr id="42015" name="Oval 31"/>
          <p:cNvSpPr/>
          <p:nvPr/>
        </p:nvSpPr>
        <p:spPr>
          <a:xfrm>
            <a:off x="6400800" y="3810000"/>
            <a:ext cx="609600" cy="533400"/>
          </a:xfrm>
          <a:prstGeom prst="ellipse">
            <a:avLst/>
          </a:prstGeom>
          <a:solidFill>
            <a:srgbClr val="99CCFF"/>
          </a:solidFill>
          <a:ln w="38100">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4000" b="1" dirty="0">
                <a:solidFill>
                  <a:schemeClr val="accent2"/>
                </a:solidFill>
              </a:rPr>
              <a:t>9</a:t>
            </a:r>
            <a:endParaRPr lang="en-US" altLang="zh-CN" sz="2400" b="1" dirty="0"/>
          </a:p>
        </p:txBody>
      </p:sp>
      <p:sp>
        <p:nvSpPr>
          <p:cNvPr id="42016" name="Oval 32"/>
          <p:cNvSpPr/>
          <p:nvPr/>
        </p:nvSpPr>
        <p:spPr>
          <a:xfrm>
            <a:off x="381000" y="4419600"/>
            <a:ext cx="609600" cy="533400"/>
          </a:xfrm>
          <a:prstGeom prst="ellipse">
            <a:avLst/>
          </a:prstGeom>
          <a:solidFill>
            <a:srgbClr val="FF99FF"/>
          </a:solidFill>
          <a:ln w="38100">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4000" b="1" dirty="0">
                <a:solidFill>
                  <a:srgbClr val="FF00FF"/>
                </a:solidFill>
              </a:rPr>
              <a:t>1</a:t>
            </a:r>
            <a:endParaRPr lang="en-US" altLang="zh-CN" sz="2400" dirty="0"/>
          </a:p>
        </p:txBody>
      </p:sp>
      <p:sp>
        <p:nvSpPr>
          <p:cNvPr id="42017" name="Oval 33"/>
          <p:cNvSpPr/>
          <p:nvPr/>
        </p:nvSpPr>
        <p:spPr>
          <a:xfrm>
            <a:off x="2286000" y="4343400"/>
            <a:ext cx="609600" cy="533400"/>
          </a:xfrm>
          <a:prstGeom prst="ellipse">
            <a:avLst/>
          </a:prstGeom>
          <a:solidFill>
            <a:srgbClr val="FF99FF"/>
          </a:solidFill>
          <a:ln w="38100">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4000" b="1" dirty="0">
                <a:solidFill>
                  <a:srgbClr val="FF00FF"/>
                </a:solidFill>
              </a:rPr>
              <a:t>4</a:t>
            </a:r>
            <a:endParaRPr lang="en-US" altLang="zh-CN" sz="2400" dirty="0"/>
          </a:p>
        </p:txBody>
      </p:sp>
      <p:sp>
        <p:nvSpPr>
          <p:cNvPr id="42018" name="Rectangle 34"/>
          <p:cNvSpPr/>
          <p:nvPr/>
        </p:nvSpPr>
        <p:spPr>
          <a:xfrm>
            <a:off x="228600" y="5486400"/>
            <a:ext cx="304800" cy="4572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42020" name="Rectangle 36"/>
          <p:cNvSpPr/>
          <p:nvPr/>
        </p:nvSpPr>
        <p:spPr>
          <a:xfrm>
            <a:off x="1066800" y="5943600"/>
            <a:ext cx="304800" cy="4572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42021" name="Rectangle 37"/>
          <p:cNvSpPr/>
          <p:nvPr/>
        </p:nvSpPr>
        <p:spPr>
          <a:xfrm>
            <a:off x="1828800" y="5943600"/>
            <a:ext cx="304800" cy="4572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42022" name="Rectangle 38"/>
          <p:cNvSpPr/>
          <p:nvPr/>
        </p:nvSpPr>
        <p:spPr>
          <a:xfrm>
            <a:off x="2362200" y="5257800"/>
            <a:ext cx="304800" cy="4572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42023" name="Rectangle 39"/>
          <p:cNvSpPr/>
          <p:nvPr/>
        </p:nvSpPr>
        <p:spPr>
          <a:xfrm>
            <a:off x="3124200" y="5943600"/>
            <a:ext cx="304800" cy="4572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42024" name="Rectangle 40"/>
          <p:cNvSpPr/>
          <p:nvPr/>
        </p:nvSpPr>
        <p:spPr>
          <a:xfrm>
            <a:off x="3886200" y="5943600"/>
            <a:ext cx="304800" cy="4572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42025" name="Rectangle 41"/>
          <p:cNvSpPr/>
          <p:nvPr/>
        </p:nvSpPr>
        <p:spPr>
          <a:xfrm>
            <a:off x="4572000" y="5257800"/>
            <a:ext cx="304800" cy="4572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42026" name="Rectangle 42"/>
          <p:cNvSpPr/>
          <p:nvPr/>
        </p:nvSpPr>
        <p:spPr>
          <a:xfrm>
            <a:off x="5410200" y="5943600"/>
            <a:ext cx="304800" cy="4572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42027" name="Rectangle 43"/>
          <p:cNvSpPr/>
          <p:nvPr/>
        </p:nvSpPr>
        <p:spPr>
          <a:xfrm>
            <a:off x="6172200" y="5943600"/>
            <a:ext cx="304800" cy="4572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42028" name="Rectangle 44"/>
          <p:cNvSpPr/>
          <p:nvPr/>
        </p:nvSpPr>
        <p:spPr>
          <a:xfrm>
            <a:off x="6934200" y="5257800"/>
            <a:ext cx="304800" cy="4572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42029" name="Rectangle 45"/>
          <p:cNvSpPr/>
          <p:nvPr/>
        </p:nvSpPr>
        <p:spPr>
          <a:xfrm>
            <a:off x="7848600" y="5943600"/>
            <a:ext cx="304800" cy="4572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42030" name="Rectangle 46"/>
          <p:cNvSpPr/>
          <p:nvPr/>
        </p:nvSpPr>
        <p:spPr>
          <a:xfrm>
            <a:off x="8534400" y="5943600"/>
            <a:ext cx="304800" cy="4572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42031" name="Oval 47"/>
          <p:cNvSpPr/>
          <p:nvPr/>
        </p:nvSpPr>
        <p:spPr>
          <a:xfrm>
            <a:off x="1295400" y="5105400"/>
            <a:ext cx="609600" cy="533400"/>
          </a:xfrm>
          <a:prstGeom prst="ellipse">
            <a:avLst/>
          </a:prstGeom>
          <a:solidFill>
            <a:srgbClr val="9D9DFF"/>
          </a:solidFill>
          <a:ln w="38100">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4000" b="1" dirty="0">
                <a:solidFill>
                  <a:srgbClr val="6600CC"/>
                </a:solidFill>
              </a:rPr>
              <a:t>2</a:t>
            </a:r>
            <a:endParaRPr lang="en-US" altLang="zh-CN" sz="2400" dirty="0"/>
          </a:p>
        </p:txBody>
      </p:sp>
      <p:sp>
        <p:nvSpPr>
          <p:cNvPr id="42032" name="Oval 48"/>
          <p:cNvSpPr/>
          <p:nvPr/>
        </p:nvSpPr>
        <p:spPr>
          <a:xfrm>
            <a:off x="3352800" y="5029200"/>
            <a:ext cx="609600" cy="533400"/>
          </a:xfrm>
          <a:prstGeom prst="ellipse">
            <a:avLst/>
          </a:prstGeom>
          <a:solidFill>
            <a:srgbClr val="9D9DFF"/>
          </a:solidFill>
          <a:ln w="38100">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4000" b="1" dirty="0">
                <a:solidFill>
                  <a:srgbClr val="6600CC"/>
                </a:solidFill>
              </a:rPr>
              <a:t>5</a:t>
            </a:r>
            <a:endParaRPr lang="en-US" altLang="zh-CN" sz="2400" dirty="0"/>
          </a:p>
        </p:txBody>
      </p:sp>
      <p:sp>
        <p:nvSpPr>
          <p:cNvPr id="42033" name="Oval 49"/>
          <p:cNvSpPr/>
          <p:nvPr/>
        </p:nvSpPr>
        <p:spPr>
          <a:xfrm>
            <a:off x="4953000" y="4343400"/>
            <a:ext cx="609600" cy="533400"/>
          </a:xfrm>
          <a:prstGeom prst="ellipse">
            <a:avLst/>
          </a:prstGeom>
          <a:solidFill>
            <a:srgbClr val="FF99FF"/>
          </a:solidFill>
          <a:ln w="38100">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4000" b="1" dirty="0">
                <a:solidFill>
                  <a:srgbClr val="FF00FF"/>
                </a:solidFill>
              </a:rPr>
              <a:t>7</a:t>
            </a:r>
            <a:endParaRPr lang="en-US" altLang="zh-CN" sz="2400" dirty="0"/>
          </a:p>
        </p:txBody>
      </p:sp>
      <p:sp>
        <p:nvSpPr>
          <p:cNvPr id="42034" name="Oval 50"/>
          <p:cNvSpPr/>
          <p:nvPr/>
        </p:nvSpPr>
        <p:spPr>
          <a:xfrm>
            <a:off x="5638800" y="5029200"/>
            <a:ext cx="609600" cy="533400"/>
          </a:xfrm>
          <a:prstGeom prst="ellipse">
            <a:avLst/>
          </a:prstGeom>
          <a:solidFill>
            <a:srgbClr val="9D9DFF"/>
          </a:solidFill>
          <a:ln w="38100">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4000" b="1" dirty="0">
                <a:solidFill>
                  <a:srgbClr val="6600CC"/>
                </a:solidFill>
              </a:rPr>
              <a:t>8</a:t>
            </a:r>
            <a:endParaRPr lang="en-US" altLang="zh-CN" sz="2400" dirty="0"/>
          </a:p>
        </p:txBody>
      </p:sp>
      <p:sp>
        <p:nvSpPr>
          <p:cNvPr id="42035" name="Oval 51"/>
          <p:cNvSpPr/>
          <p:nvPr/>
        </p:nvSpPr>
        <p:spPr>
          <a:xfrm>
            <a:off x="7315200" y="4419600"/>
            <a:ext cx="609600" cy="533400"/>
          </a:xfrm>
          <a:prstGeom prst="ellipse">
            <a:avLst/>
          </a:prstGeom>
          <a:solidFill>
            <a:srgbClr val="FF99FF"/>
          </a:solidFill>
          <a:ln w="38100">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4000" b="1" dirty="0">
                <a:solidFill>
                  <a:srgbClr val="FF00FF"/>
                </a:solidFill>
              </a:rPr>
              <a:t>10</a:t>
            </a:r>
            <a:endParaRPr lang="en-US" altLang="zh-CN" sz="2400" dirty="0"/>
          </a:p>
        </p:txBody>
      </p:sp>
      <p:sp>
        <p:nvSpPr>
          <p:cNvPr id="42036" name="Oval 52"/>
          <p:cNvSpPr/>
          <p:nvPr/>
        </p:nvSpPr>
        <p:spPr>
          <a:xfrm>
            <a:off x="8001000" y="5105400"/>
            <a:ext cx="609600" cy="533400"/>
          </a:xfrm>
          <a:prstGeom prst="ellipse">
            <a:avLst/>
          </a:prstGeom>
          <a:solidFill>
            <a:srgbClr val="9D9DFF"/>
          </a:solidFill>
          <a:ln w="38100">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4000" b="1" dirty="0">
                <a:solidFill>
                  <a:srgbClr val="6600CC"/>
                </a:solidFill>
              </a:rPr>
              <a:t>11</a:t>
            </a:r>
            <a:endParaRPr lang="en-US" altLang="zh-CN" sz="2400" dirty="0"/>
          </a:p>
        </p:txBody>
      </p:sp>
      <p:sp>
        <p:nvSpPr>
          <p:cNvPr id="42037" name="Line 53"/>
          <p:cNvSpPr/>
          <p:nvPr/>
        </p:nvSpPr>
        <p:spPr>
          <a:xfrm flipH="1">
            <a:off x="1905000" y="3657600"/>
            <a:ext cx="2286000" cy="381000"/>
          </a:xfrm>
          <a:prstGeom prst="line">
            <a:avLst/>
          </a:prstGeom>
          <a:ln w="38100" cap="flat" cmpd="sng">
            <a:solidFill>
              <a:schemeClr val="accent2"/>
            </a:solidFill>
            <a:prstDash val="solid"/>
            <a:headEnd type="none" w="med" len="med"/>
            <a:tailEnd type="none" w="med" len="med"/>
          </a:ln>
        </p:spPr>
      </p:sp>
      <p:sp>
        <p:nvSpPr>
          <p:cNvPr id="42038" name="Line 54"/>
          <p:cNvSpPr/>
          <p:nvPr/>
        </p:nvSpPr>
        <p:spPr>
          <a:xfrm>
            <a:off x="4953000" y="3657600"/>
            <a:ext cx="1524000" cy="228600"/>
          </a:xfrm>
          <a:prstGeom prst="line">
            <a:avLst/>
          </a:prstGeom>
          <a:ln w="28575" cap="flat" cmpd="sng">
            <a:solidFill>
              <a:schemeClr val="accent2"/>
            </a:solidFill>
            <a:prstDash val="solid"/>
            <a:headEnd type="none" w="med" len="med"/>
            <a:tailEnd type="none" w="med" len="med"/>
          </a:ln>
        </p:spPr>
      </p:sp>
      <p:sp>
        <p:nvSpPr>
          <p:cNvPr id="42039" name="Line 55"/>
          <p:cNvSpPr/>
          <p:nvPr/>
        </p:nvSpPr>
        <p:spPr>
          <a:xfrm flipH="1">
            <a:off x="914400" y="4267200"/>
            <a:ext cx="381000" cy="228600"/>
          </a:xfrm>
          <a:prstGeom prst="line">
            <a:avLst/>
          </a:prstGeom>
          <a:ln w="38100" cap="flat" cmpd="sng">
            <a:solidFill>
              <a:schemeClr val="accent2"/>
            </a:solidFill>
            <a:prstDash val="solid"/>
            <a:headEnd type="none" w="med" len="med"/>
            <a:tailEnd type="none" w="med" len="med"/>
          </a:ln>
        </p:spPr>
      </p:sp>
      <p:sp>
        <p:nvSpPr>
          <p:cNvPr id="42040" name="Line 56"/>
          <p:cNvSpPr/>
          <p:nvPr/>
        </p:nvSpPr>
        <p:spPr>
          <a:xfrm flipH="1">
            <a:off x="381000" y="4953000"/>
            <a:ext cx="152400" cy="533400"/>
          </a:xfrm>
          <a:prstGeom prst="line">
            <a:avLst/>
          </a:prstGeom>
          <a:ln w="38100" cap="flat" cmpd="sng">
            <a:solidFill>
              <a:schemeClr val="accent2"/>
            </a:solidFill>
            <a:prstDash val="solid"/>
            <a:headEnd type="none" w="med" len="med"/>
            <a:tailEnd type="none" w="med" len="med"/>
          </a:ln>
        </p:spPr>
      </p:sp>
      <p:sp>
        <p:nvSpPr>
          <p:cNvPr id="42042" name="Line 58"/>
          <p:cNvSpPr/>
          <p:nvPr/>
        </p:nvSpPr>
        <p:spPr>
          <a:xfrm>
            <a:off x="990600" y="4800600"/>
            <a:ext cx="381000" cy="381000"/>
          </a:xfrm>
          <a:prstGeom prst="line">
            <a:avLst/>
          </a:prstGeom>
          <a:ln w="38100" cap="flat" cmpd="sng">
            <a:solidFill>
              <a:schemeClr val="accent2"/>
            </a:solidFill>
            <a:prstDash val="solid"/>
            <a:headEnd type="none" w="med" len="med"/>
            <a:tailEnd type="none" w="med" len="med"/>
          </a:ln>
        </p:spPr>
      </p:sp>
      <p:sp>
        <p:nvSpPr>
          <p:cNvPr id="42043" name="Line 59"/>
          <p:cNvSpPr/>
          <p:nvPr/>
        </p:nvSpPr>
        <p:spPr>
          <a:xfrm flipH="1">
            <a:off x="1219200" y="5562600"/>
            <a:ext cx="152400" cy="381000"/>
          </a:xfrm>
          <a:prstGeom prst="line">
            <a:avLst/>
          </a:prstGeom>
          <a:ln w="38100" cap="flat" cmpd="sng">
            <a:solidFill>
              <a:schemeClr val="accent2"/>
            </a:solidFill>
            <a:prstDash val="solid"/>
            <a:headEnd type="none" w="med" len="med"/>
            <a:tailEnd type="none" w="med" len="med"/>
          </a:ln>
        </p:spPr>
      </p:sp>
      <p:sp>
        <p:nvSpPr>
          <p:cNvPr id="42044" name="Line 60"/>
          <p:cNvSpPr/>
          <p:nvPr/>
        </p:nvSpPr>
        <p:spPr>
          <a:xfrm>
            <a:off x="1828800" y="5562600"/>
            <a:ext cx="152400" cy="381000"/>
          </a:xfrm>
          <a:prstGeom prst="line">
            <a:avLst/>
          </a:prstGeom>
          <a:ln w="38100" cap="flat" cmpd="sng">
            <a:solidFill>
              <a:schemeClr val="accent2"/>
            </a:solidFill>
            <a:prstDash val="solid"/>
            <a:headEnd type="none" w="med" len="med"/>
            <a:tailEnd type="none" w="med" len="med"/>
          </a:ln>
        </p:spPr>
      </p:sp>
      <p:sp>
        <p:nvSpPr>
          <p:cNvPr id="42045" name="Line 61"/>
          <p:cNvSpPr/>
          <p:nvPr/>
        </p:nvSpPr>
        <p:spPr>
          <a:xfrm>
            <a:off x="1828800" y="4267200"/>
            <a:ext cx="457200" cy="152400"/>
          </a:xfrm>
          <a:prstGeom prst="line">
            <a:avLst/>
          </a:prstGeom>
          <a:ln w="38100" cap="flat" cmpd="sng">
            <a:solidFill>
              <a:schemeClr val="accent2"/>
            </a:solidFill>
            <a:prstDash val="solid"/>
            <a:headEnd type="none" w="med" len="med"/>
            <a:tailEnd type="none" w="med" len="med"/>
          </a:ln>
        </p:spPr>
      </p:sp>
      <p:sp>
        <p:nvSpPr>
          <p:cNvPr id="42046" name="Line 62"/>
          <p:cNvSpPr/>
          <p:nvPr/>
        </p:nvSpPr>
        <p:spPr>
          <a:xfrm>
            <a:off x="2514600" y="4876800"/>
            <a:ext cx="0" cy="381000"/>
          </a:xfrm>
          <a:prstGeom prst="line">
            <a:avLst/>
          </a:prstGeom>
          <a:ln w="38100" cap="flat" cmpd="sng">
            <a:solidFill>
              <a:schemeClr val="accent2"/>
            </a:solidFill>
            <a:prstDash val="solid"/>
            <a:headEnd type="none" w="med" len="med"/>
            <a:tailEnd type="none" w="med" len="med"/>
          </a:ln>
        </p:spPr>
      </p:sp>
      <p:sp>
        <p:nvSpPr>
          <p:cNvPr id="42047" name="Line 63"/>
          <p:cNvSpPr/>
          <p:nvPr/>
        </p:nvSpPr>
        <p:spPr>
          <a:xfrm>
            <a:off x="3810000" y="5486400"/>
            <a:ext cx="228600" cy="457200"/>
          </a:xfrm>
          <a:prstGeom prst="line">
            <a:avLst/>
          </a:prstGeom>
          <a:ln w="38100" cap="flat" cmpd="sng">
            <a:solidFill>
              <a:schemeClr val="accent2"/>
            </a:solidFill>
            <a:prstDash val="solid"/>
            <a:headEnd type="none" w="med" len="med"/>
            <a:tailEnd type="none" w="med" len="med"/>
          </a:ln>
        </p:spPr>
      </p:sp>
      <p:sp>
        <p:nvSpPr>
          <p:cNvPr id="42048" name="Line 64"/>
          <p:cNvSpPr/>
          <p:nvPr/>
        </p:nvSpPr>
        <p:spPr>
          <a:xfrm>
            <a:off x="2895600" y="4724400"/>
            <a:ext cx="533400" cy="381000"/>
          </a:xfrm>
          <a:prstGeom prst="line">
            <a:avLst/>
          </a:prstGeom>
          <a:ln w="38100" cap="flat" cmpd="sng">
            <a:solidFill>
              <a:schemeClr val="accent2"/>
            </a:solidFill>
            <a:prstDash val="solid"/>
            <a:headEnd type="none" w="med" len="med"/>
            <a:tailEnd type="none" w="med" len="med"/>
          </a:ln>
        </p:spPr>
      </p:sp>
      <p:sp>
        <p:nvSpPr>
          <p:cNvPr id="42049" name="Line 65"/>
          <p:cNvSpPr/>
          <p:nvPr/>
        </p:nvSpPr>
        <p:spPr>
          <a:xfrm flipH="1">
            <a:off x="3276600" y="5486400"/>
            <a:ext cx="152400" cy="457200"/>
          </a:xfrm>
          <a:prstGeom prst="line">
            <a:avLst/>
          </a:prstGeom>
          <a:ln w="38100" cap="flat" cmpd="sng">
            <a:solidFill>
              <a:schemeClr val="accent2"/>
            </a:solidFill>
            <a:prstDash val="solid"/>
            <a:headEnd type="none" w="med" len="med"/>
            <a:tailEnd type="none" w="med" len="med"/>
          </a:ln>
        </p:spPr>
      </p:sp>
      <p:sp>
        <p:nvSpPr>
          <p:cNvPr id="42051" name="Line 67"/>
          <p:cNvSpPr/>
          <p:nvPr/>
        </p:nvSpPr>
        <p:spPr>
          <a:xfrm flipH="1">
            <a:off x="5486400" y="4038600"/>
            <a:ext cx="914400" cy="457200"/>
          </a:xfrm>
          <a:prstGeom prst="line">
            <a:avLst/>
          </a:prstGeom>
          <a:ln w="38100" cap="flat" cmpd="sng">
            <a:solidFill>
              <a:schemeClr val="accent2"/>
            </a:solidFill>
            <a:prstDash val="solid"/>
            <a:headEnd type="none" w="med" len="med"/>
            <a:tailEnd type="none" w="med" len="med"/>
          </a:ln>
        </p:spPr>
      </p:sp>
      <p:sp>
        <p:nvSpPr>
          <p:cNvPr id="42052" name="Line 68"/>
          <p:cNvSpPr/>
          <p:nvPr/>
        </p:nvSpPr>
        <p:spPr>
          <a:xfrm flipH="1">
            <a:off x="4724400" y="4800600"/>
            <a:ext cx="304800" cy="457200"/>
          </a:xfrm>
          <a:prstGeom prst="line">
            <a:avLst/>
          </a:prstGeom>
          <a:ln w="38100" cap="flat" cmpd="sng">
            <a:solidFill>
              <a:schemeClr val="accent2"/>
            </a:solidFill>
            <a:prstDash val="solid"/>
            <a:headEnd type="none" w="med" len="med"/>
            <a:tailEnd type="none" w="med" len="med"/>
          </a:ln>
        </p:spPr>
      </p:sp>
      <p:sp>
        <p:nvSpPr>
          <p:cNvPr id="42053" name="Line 69"/>
          <p:cNvSpPr/>
          <p:nvPr/>
        </p:nvSpPr>
        <p:spPr>
          <a:xfrm>
            <a:off x="5486400" y="4800600"/>
            <a:ext cx="304800" cy="228600"/>
          </a:xfrm>
          <a:prstGeom prst="line">
            <a:avLst/>
          </a:prstGeom>
          <a:ln w="38100" cap="flat" cmpd="sng">
            <a:solidFill>
              <a:schemeClr val="accent2"/>
            </a:solidFill>
            <a:prstDash val="solid"/>
            <a:headEnd type="none" w="med" len="med"/>
            <a:tailEnd type="none" w="med" len="med"/>
          </a:ln>
        </p:spPr>
      </p:sp>
      <p:sp>
        <p:nvSpPr>
          <p:cNvPr id="42054" name="Line 70"/>
          <p:cNvSpPr/>
          <p:nvPr/>
        </p:nvSpPr>
        <p:spPr>
          <a:xfrm flipH="1">
            <a:off x="5638800" y="5562600"/>
            <a:ext cx="152400" cy="381000"/>
          </a:xfrm>
          <a:prstGeom prst="line">
            <a:avLst/>
          </a:prstGeom>
          <a:ln w="38100" cap="flat" cmpd="sng">
            <a:solidFill>
              <a:schemeClr val="accent2"/>
            </a:solidFill>
            <a:prstDash val="solid"/>
            <a:headEnd type="none" w="med" len="med"/>
            <a:tailEnd type="none" w="med" len="med"/>
          </a:ln>
        </p:spPr>
      </p:sp>
      <p:sp>
        <p:nvSpPr>
          <p:cNvPr id="42056" name="Line 72"/>
          <p:cNvSpPr/>
          <p:nvPr/>
        </p:nvSpPr>
        <p:spPr>
          <a:xfrm>
            <a:off x="6096000" y="5562600"/>
            <a:ext cx="228600" cy="381000"/>
          </a:xfrm>
          <a:prstGeom prst="line">
            <a:avLst/>
          </a:prstGeom>
          <a:ln w="38100" cap="flat" cmpd="sng">
            <a:solidFill>
              <a:schemeClr val="accent2"/>
            </a:solidFill>
            <a:prstDash val="solid"/>
            <a:headEnd type="none" w="med" len="med"/>
            <a:tailEnd type="none" w="med" len="med"/>
          </a:ln>
        </p:spPr>
      </p:sp>
      <p:sp>
        <p:nvSpPr>
          <p:cNvPr id="42057" name="Line 73"/>
          <p:cNvSpPr/>
          <p:nvPr/>
        </p:nvSpPr>
        <p:spPr>
          <a:xfrm>
            <a:off x="7010400" y="4114800"/>
            <a:ext cx="533400" cy="304800"/>
          </a:xfrm>
          <a:prstGeom prst="line">
            <a:avLst/>
          </a:prstGeom>
          <a:ln w="38100" cap="flat" cmpd="sng">
            <a:solidFill>
              <a:schemeClr val="accent2"/>
            </a:solidFill>
            <a:prstDash val="solid"/>
            <a:headEnd type="none" w="med" len="med"/>
            <a:tailEnd type="none" w="med" len="med"/>
          </a:ln>
        </p:spPr>
      </p:sp>
      <p:sp>
        <p:nvSpPr>
          <p:cNvPr id="42058" name="Line 74"/>
          <p:cNvSpPr/>
          <p:nvPr/>
        </p:nvSpPr>
        <p:spPr>
          <a:xfrm flipH="1">
            <a:off x="7086600" y="4876800"/>
            <a:ext cx="304800" cy="381000"/>
          </a:xfrm>
          <a:prstGeom prst="line">
            <a:avLst/>
          </a:prstGeom>
          <a:ln w="38100" cap="flat" cmpd="sng">
            <a:solidFill>
              <a:schemeClr val="accent2"/>
            </a:solidFill>
            <a:prstDash val="solid"/>
            <a:headEnd type="none" w="med" len="med"/>
            <a:tailEnd type="none" w="med" len="med"/>
          </a:ln>
        </p:spPr>
      </p:sp>
      <p:sp>
        <p:nvSpPr>
          <p:cNvPr id="42059" name="Line 75"/>
          <p:cNvSpPr/>
          <p:nvPr/>
        </p:nvSpPr>
        <p:spPr>
          <a:xfrm>
            <a:off x="7924800" y="4800600"/>
            <a:ext cx="304800" cy="304800"/>
          </a:xfrm>
          <a:prstGeom prst="line">
            <a:avLst/>
          </a:prstGeom>
          <a:ln w="38100" cap="flat" cmpd="sng">
            <a:solidFill>
              <a:schemeClr val="accent2"/>
            </a:solidFill>
            <a:prstDash val="solid"/>
            <a:headEnd type="none" w="med" len="med"/>
            <a:tailEnd type="none" w="med" len="med"/>
          </a:ln>
        </p:spPr>
      </p:sp>
      <p:sp>
        <p:nvSpPr>
          <p:cNvPr id="42060" name="Line 76"/>
          <p:cNvSpPr/>
          <p:nvPr/>
        </p:nvSpPr>
        <p:spPr>
          <a:xfrm flipH="1">
            <a:off x="8001000" y="5638800"/>
            <a:ext cx="152400" cy="304800"/>
          </a:xfrm>
          <a:prstGeom prst="line">
            <a:avLst/>
          </a:prstGeom>
          <a:ln w="28575" cap="flat" cmpd="sng">
            <a:solidFill>
              <a:schemeClr val="accent2"/>
            </a:solidFill>
            <a:prstDash val="solid"/>
            <a:headEnd type="none" w="med" len="med"/>
            <a:tailEnd type="none" w="med" len="med"/>
          </a:ln>
        </p:spPr>
      </p:sp>
      <p:sp>
        <p:nvSpPr>
          <p:cNvPr id="42061" name="Line 77"/>
          <p:cNvSpPr/>
          <p:nvPr/>
        </p:nvSpPr>
        <p:spPr>
          <a:xfrm>
            <a:off x="8458200" y="5638800"/>
            <a:ext cx="152400" cy="304800"/>
          </a:xfrm>
          <a:prstGeom prst="line">
            <a:avLst/>
          </a:prstGeom>
          <a:ln w="38100" cap="flat" cmpd="sng">
            <a:solidFill>
              <a:schemeClr val="accent2"/>
            </a:solidFill>
            <a:prstDash val="solid"/>
            <a:headEnd type="none" w="med" len="med"/>
            <a:tailEnd type="none" w="med" len="med"/>
          </a:ln>
        </p:spPr>
      </p:sp>
      <p:sp>
        <p:nvSpPr>
          <p:cNvPr id="42062" name="Text Box 78"/>
          <p:cNvSpPr txBox="1"/>
          <p:nvPr/>
        </p:nvSpPr>
        <p:spPr>
          <a:xfrm>
            <a:off x="228600" y="3124200"/>
            <a:ext cx="15557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3600" dirty="0">
                <a:solidFill>
                  <a:srgbClr val="00006C"/>
                </a:solidFill>
                <a:ea typeface="隶书" pitchFamily="49" charset="-122"/>
              </a:rPr>
              <a:t>判定树</a:t>
            </a:r>
            <a:endParaRPr lang="zh-CN" altLang="en-US" sz="3600" dirty="0">
              <a:ea typeface="隶书" pitchFamily="49" charset="-122"/>
            </a:endParaRPr>
          </a:p>
        </p:txBody>
      </p:sp>
      <p:graphicFrame>
        <p:nvGraphicFramePr>
          <p:cNvPr id="42063" name="Object 79"/>
          <p:cNvGraphicFramePr>
            <a:graphicFrameLocks noChangeAspect="1"/>
          </p:cNvGraphicFramePr>
          <p:nvPr/>
        </p:nvGraphicFramePr>
        <p:xfrm>
          <a:off x="414338" y="1785938"/>
          <a:ext cx="8505825" cy="1266825"/>
        </p:xfrm>
        <a:graphic>
          <a:graphicData uri="http://schemas.openxmlformats.org/presentationml/2006/ole">
            <mc:AlternateContent xmlns:mc="http://schemas.openxmlformats.org/markup-compatibility/2006">
              <mc:Choice xmlns:v="urn:schemas-microsoft-com:vml" Requires="v">
                <p:oleObj spid="_x0000_s3090" name="" r:id="rId1" imgW="8503920" imgH="1268095" progId="Word.Document.8">
                  <p:embed/>
                </p:oleObj>
              </mc:Choice>
              <mc:Fallback>
                <p:oleObj name="" r:id="rId1" imgW="8503920" imgH="1268095" progId="Word.Document.8">
                  <p:embed/>
                  <p:pic>
                    <p:nvPicPr>
                      <p:cNvPr id="0" name="图片 3089"/>
                      <p:cNvPicPr/>
                      <p:nvPr/>
                    </p:nvPicPr>
                    <p:blipFill>
                      <a:blip r:embed="rId2"/>
                      <a:stretch>
                        <a:fillRect/>
                      </a:stretch>
                    </p:blipFill>
                    <p:spPr>
                      <a:xfrm>
                        <a:off x="414338" y="1785938"/>
                        <a:ext cx="8505825" cy="1266825"/>
                      </a:xfrm>
                      <a:prstGeom prst="rect">
                        <a:avLst/>
                      </a:prstGeom>
                      <a:noFill/>
                      <a:ln w="38100">
                        <a:noFill/>
                        <a:miter/>
                      </a:ln>
                    </p:spPr>
                  </p:pic>
                </p:oleObj>
              </mc:Fallback>
            </mc:AlternateContent>
          </a:graphicData>
        </a:graphic>
      </p:graphicFrame>
      <p:sp>
        <p:nvSpPr>
          <p:cNvPr id="42064" name="Text Box 80"/>
          <p:cNvSpPr txBox="1"/>
          <p:nvPr/>
        </p:nvSpPr>
        <p:spPr>
          <a:xfrm>
            <a:off x="4692650" y="2254250"/>
            <a:ext cx="4127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dirty="0">
                <a:solidFill>
                  <a:schemeClr val="accent1"/>
                </a:solidFill>
              </a:rPr>
              <a:t>1</a:t>
            </a:r>
            <a:endParaRPr lang="en-US" altLang="zh-CN" sz="2400" dirty="0"/>
          </a:p>
        </p:txBody>
      </p:sp>
      <p:sp>
        <p:nvSpPr>
          <p:cNvPr id="42065" name="Text Box 81"/>
          <p:cNvSpPr txBox="1"/>
          <p:nvPr/>
        </p:nvSpPr>
        <p:spPr>
          <a:xfrm>
            <a:off x="2635250" y="2254250"/>
            <a:ext cx="4127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dirty="0">
                <a:solidFill>
                  <a:schemeClr val="accent2"/>
                </a:solidFill>
              </a:rPr>
              <a:t>2</a:t>
            </a:r>
            <a:endParaRPr lang="en-US" altLang="zh-CN" sz="2400" dirty="0"/>
          </a:p>
        </p:txBody>
      </p:sp>
      <p:sp>
        <p:nvSpPr>
          <p:cNvPr id="42066" name="Text Box 82"/>
          <p:cNvSpPr txBox="1"/>
          <p:nvPr/>
        </p:nvSpPr>
        <p:spPr>
          <a:xfrm>
            <a:off x="6781800" y="2254250"/>
            <a:ext cx="4127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dirty="0">
                <a:solidFill>
                  <a:schemeClr val="accent2"/>
                </a:solidFill>
              </a:rPr>
              <a:t>2</a:t>
            </a:r>
            <a:endParaRPr lang="en-US" altLang="zh-CN" sz="2400" dirty="0"/>
          </a:p>
        </p:txBody>
      </p:sp>
      <p:sp>
        <p:nvSpPr>
          <p:cNvPr id="42067" name="Text Box 83"/>
          <p:cNvSpPr txBox="1"/>
          <p:nvPr/>
        </p:nvSpPr>
        <p:spPr>
          <a:xfrm>
            <a:off x="1263650" y="2254250"/>
            <a:ext cx="4127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dirty="0">
                <a:solidFill>
                  <a:srgbClr val="FF00FF"/>
                </a:solidFill>
              </a:rPr>
              <a:t>3</a:t>
            </a:r>
            <a:endParaRPr lang="en-US" altLang="zh-CN" sz="2400" dirty="0"/>
          </a:p>
        </p:txBody>
      </p:sp>
      <p:sp>
        <p:nvSpPr>
          <p:cNvPr id="42068" name="Text Box 84"/>
          <p:cNvSpPr txBox="1"/>
          <p:nvPr/>
        </p:nvSpPr>
        <p:spPr>
          <a:xfrm>
            <a:off x="3321050" y="2254250"/>
            <a:ext cx="4127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dirty="0">
                <a:solidFill>
                  <a:srgbClr val="FF00FF"/>
                </a:solidFill>
              </a:rPr>
              <a:t>3</a:t>
            </a:r>
            <a:endParaRPr lang="en-US" altLang="zh-CN" sz="2400" dirty="0"/>
          </a:p>
        </p:txBody>
      </p:sp>
      <p:sp>
        <p:nvSpPr>
          <p:cNvPr id="42069" name="Text Box 85"/>
          <p:cNvSpPr txBox="1"/>
          <p:nvPr/>
        </p:nvSpPr>
        <p:spPr>
          <a:xfrm>
            <a:off x="5410200" y="2254250"/>
            <a:ext cx="4127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dirty="0">
                <a:solidFill>
                  <a:srgbClr val="FF00FF"/>
                </a:solidFill>
              </a:rPr>
              <a:t>3</a:t>
            </a:r>
            <a:endParaRPr lang="en-US" altLang="zh-CN" sz="2400" dirty="0"/>
          </a:p>
        </p:txBody>
      </p:sp>
      <p:sp>
        <p:nvSpPr>
          <p:cNvPr id="42070" name="Text Box 86"/>
          <p:cNvSpPr txBox="1"/>
          <p:nvPr/>
        </p:nvSpPr>
        <p:spPr>
          <a:xfrm>
            <a:off x="7467600" y="2254250"/>
            <a:ext cx="4127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dirty="0">
                <a:solidFill>
                  <a:srgbClr val="FF00FF"/>
                </a:solidFill>
              </a:rPr>
              <a:t>3</a:t>
            </a:r>
            <a:endParaRPr lang="en-US" altLang="zh-CN" sz="2400" dirty="0"/>
          </a:p>
        </p:txBody>
      </p:sp>
      <p:sp>
        <p:nvSpPr>
          <p:cNvPr id="42071" name="Text Box 87"/>
          <p:cNvSpPr txBox="1"/>
          <p:nvPr/>
        </p:nvSpPr>
        <p:spPr>
          <a:xfrm>
            <a:off x="1965325" y="2254250"/>
            <a:ext cx="4127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dirty="0">
                <a:solidFill>
                  <a:srgbClr val="9D9DFF"/>
                </a:solidFill>
              </a:rPr>
              <a:t>4</a:t>
            </a:r>
            <a:endParaRPr lang="en-US" altLang="zh-CN" sz="2400" dirty="0"/>
          </a:p>
        </p:txBody>
      </p:sp>
      <p:sp>
        <p:nvSpPr>
          <p:cNvPr id="42072" name="Text Box 88"/>
          <p:cNvSpPr txBox="1"/>
          <p:nvPr/>
        </p:nvSpPr>
        <p:spPr>
          <a:xfrm>
            <a:off x="4006850" y="2254250"/>
            <a:ext cx="4127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dirty="0">
                <a:solidFill>
                  <a:srgbClr val="9D9DFF"/>
                </a:solidFill>
              </a:rPr>
              <a:t>4</a:t>
            </a:r>
            <a:endParaRPr lang="en-US" altLang="zh-CN" sz="2400" dirty="0"/>
          </a:p>
        </p:txBody>
      </p:sp>
      <p:sp>
        <p:nvSpPr>
          <p:cNvPr id="42073" name="Text Box 89"/>
          <p:cNvSpPr txBox="1"/>
          <p:nvPr/>
        </p:nvSpPr>
        <p:spPr>
          <a:xfrm>
            <a:off x="6080125" y="2254250"/>
            <a:ext cx="4127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dirty="0">
                <a:solidFill>
                  <a:srgbClr val="9D9DFF"/>
                </a:solidFill>
              </a:rPr>
              <a:t>4</a:t>
            </a:r>
            <a:endParaRPr lang="en-US" altLang="zh-CN" sz="2400" dirty="0"/>
          </a:p>
        </p:txBody>
      </p:sp>
      <p:sp>
        <p:nvSpPr>
          <p:cNvPr id="42074" name="Text Box 90"/>
          <p:cNvSpPr txBox="1"/>
          <p:nvPr/>
        </p:nvSpPr>
        <p:spPr>
          <a:xfrm>
            <a:off x="8137525" y="2254250"/>
            <a:ext cx="4127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dirty="0">
                <a:solidFill>
                  <a:srgbClr val="9D9DFF"/>
                </a:solidFill>
              </a:rPr>
              <a:t>4</a:t>
            </a:r>
            <a:endParaRPr lang="en-US" altLang="zh-CN" sz="2400"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1987"/>
                                        </p:tgtEl>
                                        <p:attrNameLst>
                                          <p:attrName>style.visibility</p:attrName>
                                        </p:attrNameLst>
                                      </p:cBhvr>
                                      <p:to>
                                        <p:strVal val="visible"/>
                                      </p:to>
                                    </p:set>
                                    <p:anim calcmode="lin" valueType="num">
                                      <p:cBhvr additive="base">
                                        <p:cTn id="7" dur="500" fill="hold"/>
                                        <p:tgtEl>
                                          <p:spTgt spid="41987"/>
                                        </p:tgtEl>
                                        <p:attrNameLst>
                                          <p:attrName>ppt_x</p:attrName>
                                        </p:attrNameLst>
                                      </p:cBhvr>
                                      <p:tavLst>
                                        <p:tav tm="0">
                                          <p:val>
                                            <p:strVal val="0-#ppt_w/2"/>
                                          </p:val>
                                        </p:tav>
                                        <p:tav tm="100000">
                                          <p:val>
                                            <p:strVal val="#ppt_x"/>
                                          </p:val>
                                        </p:tav>
                                      </p:tavLst>
                                    </p:anim>
                                    <p:anim calcmode="lin" valueType="num">
                                      <p:cBhvr additive="base">
                                        <p:cTn id="8" dur="500" fill="hold"/>
                                        <p:tgtEl>
                                          <p:spTgt spid="4198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41986"/>
                                        </p:tgtEl>
                                        <p:attrNameLst>
                                          <p:attrName>style.visibility</p:attrName>
                                        </p:attrNameLst>
                                      </p:cBhvr>
                                      <p:to>
                                        <p:strVal val="visible"/>
                                      </p:to>
                                    </p:set>
                                    <p:animEffect transition="in" filter="blinds(horizontal)">
                                      <p:cBhvr>
                                        <p:cTn id="13" dur="500"/>
                                        <p:tgtEl>
                                          <p:spTgt spid="41986"/>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42063"/>
                                        </p:tgtEl>
                                        <p:attrNameLst>
                                          <p:attrName>style.visibility</p:attrName>
                                        </p:attrNameLst>
                                      </p:cBhvr>
                                      <p:to>
                                        <p:strVal val="visible"/>
                                      </p:to>
                                    </p:set>
                                    <p:animEffect transition="in" filter="dissolve">
                                      <p:cBhvr>
                                        <p:cTn id="18" dur="500"/>
                                        <p:tgtEl>
                                          <p:spTgt spid="42063"/>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206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206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206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206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206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206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207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4207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4207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4207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4207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42012"/>
                                        </p:tgtEl>
                                        <p:attrNameLst>
                                          <p:attrName>style.visibility</p:attrName>
                                        </p:attrNameLst>
                                      </p:cBhvr>
                                      <p:to>
                                        <p:strVal val="visible"/>
                                      </p:to>
                                    </p:set>
                                  </p:childTnLst>
                                </p:cTn>
                              </p:par>
                            </p:childTnLst>
                          </p:cTn>
                        </p:par>
                        <p:par>
                          <p:cTn id="67" fill="hold">
                            <p:stCondLst>
                              <p:cond delay="500"/>
                            </p:stCondLst>
                            <p:childTnLst>
                              <p:par>
                                <p:cTn id="68" presetID="1" presetClass="entr" presetSubtype="0" fill="hold" nodeType="afterEffect">
                                  <p:stCondLst>
                                    <p:cond delay="0"/>
                                  </p:stCondLst>
                                  <p:childTnLst>
                                    <p:set>
                                      <p:cBhvr>
                                        <p:cTn id="69" dur="1" fill="hold">
                                          <p:stCondLst>
                                            <p:cond delay="499"/>
                                          </p:stCondLst>
                                        </p:cTn>
                                        <p:tgtEl>
                                          <p:spTgt spid="42037"/>
                                        </p:tgtEl>
                                        <p:attrNameLst>
                                          <p:attrName>style.visibility</p:attrName>
                                        </p:attrNameLst>
                                      </p:cBhvr>
                                      <p:to>
                                        <p:strVal val="visible"/>
                                      </p:to>
                                    </p:set>
                                  </p:childTnLst>
                                </p:cTn>
                              </p:par>
                            </p:childTnLst>
                          </p:cTn>
                        </p:par>
                        <p:par>
                          <p:cTn id="70" fill="hold">
                            <p:stCondLst>
                              <p:cond delay="1000"/>
                            </p:stCondLst>
                            <p:childTnLst>
                              <p:par>
                                <p:cTn id="71" presetID="1" presetClass="entr" presetSubtype="0" fill="hold" grpId="0" nodeType="afterEffect">
                                  <p:stCondLst>
                                    <p:cond delay="0"/>
                                  </p:stCondLst>
                                  <p:childTnLst>
                                    <p:set>
                                      <p:cBhvr>
                                        <p:cTn id="72" dur="1" fill="hold">
                                          <p:stCondLst>
                                            <p:cond delay="499"/>
                                          </p:stCondLst>
                                        </p:cTn>
                                        <p:tgtEl>
                                          <p:spTgt spid="42014"/>
                                        </p:tgtEl>
                                        <p:attrNameLst>
                                          <p:attrName>style.visibility</p:attrName>
                                        </p:attrNameLst>
                                      </p:cBhvr>
                                      <p:to>
                                        <p:strVal val="visible"/>
                                      </p:to>
                                    </p:set>
                                  </p:childTnLst>
                                </p:cTn>
                              </p:par>
                            </p:childTnLst>
                          </p:cTn>
                        </p:par>
                        <p:par>
                          <p:cTn id="73" fill="hold">
                            <p:stCondLst>
                              <p:cond delay="1500"/>
                            </p:stCondLst>
                            <p:childTnLst>
                              <p:par>
                                <p:cTn id="74" presetID="1" presetClass="entr" presetSubtype="0" fill="hold" nodeType="afterEffect">
                                  <p:stCondLst>
                                    <p:cond delay="0"/>
                                  </p:stCondLst>
                                  <p:childTnLst>
                                    <p:set>
                                      <p:cBhvr>
                                        <p:cTn id="75" dur="1" fill="hold">
                                          <p:stCondLst>
                                            <p:cond delay="499"/>
                                          </p:stCondLst>
                                        </p:cTn>
                                        <p:tgtEl>
                                          <p:spTgt spid="42038"/>
                                        </p:tgtEl>
                                        <p:attrNameLst>
                                          <p:attrName>style.visibility</p:attrName>
                                        </p:attrNameLst>
                                      </p:cBhvr>
                                      <p:to>
                                        <p:strVal val="visible"/>
                                      </p:to>
                                    </p:set>
                                  </p:childTnLst>
                                </p:cTn>
                              </p:par>
                            </p:childTnLst>
                          </p:cTn>
                        </p:par>
                        <p:par>
                          <p:cTn id="76" fill="hold">
                            <p:stCondLst>
                              <p:cond delay="2000"/>
                            </p:stCondLst>
                            <p:childTnLst>
                              <p:par>
                                <p:cTn id="77" presetID="1" presetClass="entr" presetSubtype="0" fill="hold" grpId="0" nodeType="afterEffect">
                                  <p:stCondLst>
                                    <p:cond delay="0"/>
                                  </p:stCondLst>
                                  <p:childTnLst>
                                    <p:set>
                                      <p:cBhvr>
                                        <p:cTn id="78" dur="1" fill="hold">
                                          <p:stCondLst>
                                            <p:cond delay="499"/>
                                          </p:stCondLst>
                                        </p:cTn>
                                        <p:tgtEl>
                                          <p:spTgt spid="42015"/>
                                        </p:tgtEl>
                                        <p:attrNameLst>
                                          <p:attrName>style.visibility</p:attrName>
                                        </p:attrNameLst>
                                      </p:cBhvr>
                                      <p:to>
                                        <p:strVal val="visible"/>
                                      </p:to>
                                    </p:set>
                                  </p:childTnLst>
                                </p:cTn>
                              </p:par>
                            </p:childTnLst>
                          </p:cTn>
                        </p:par>
                        <p:par>
                          <p:cTn id="79" fill="hold">
                            <p:stCondLst>
                              <p:cond delay="2500"/>
                            </p:stCondLst>
                            <p:childTnLst>
                              <p:par>
                                <p:cTn id="80" presetID="1" presetClass="entr" presetSubtype="0" fill="hold" nodeType="afterEffect">
                                  <p:stCondLst>
                                    <p:cond delay="0"/>
                                  </p:stCondLst>
                                  <p:childTnLst>
                                    <p:set>
                                      <p:cBhvr>
                                        <p:cTn id="81" dur="1" fill="hold">
                                          <p:stCondLst>
                                            <p:cond delay="499"/>
                                          </p:stCondLst>
                                        </p:cTn>
                                        <p:tgtEl>
                                          <p:spTgt spid="42039"/>
                                        </p:tgtEl>
                                        <p:attrNameLst>
                                          <p:attrName>style.visibility</p:attrName>
                                        </p:attrNameLst>
                                      </p:cBhvr>
                                      <p:to>
                                        <p:strVal val="visible"/>
                                      </p:to>
                                    </p:set>
                                  </p:childTnLst>
                                </p:cTn>
                              </p:par>
                            </p:childTnLst>
                          </p:cTn>
                        </p:par>
                        <p:par>
                          <p:cTn id="82" fill="hold">
                            <p:stCondLst>
                              <p:cond delay="3000"/>
                            </p:stCondLst>
                            <p:childTnLst>
                              <p:par>
                                <p:cTn id="83" presetID="1" presetClass="entr" presetSubtype="0" fill="hold" grpId="0" nodeType="afterEffect">
                                  <p:stCondLst>
                                    <p:cond delay="0"/>
                                  </p:stCondLst>
                                  <p:childTnLst>
                                    <p:set>
                                      <p:cBhvr>
                                        <p:cTn id="84" dur="1" fill="hold">
                                          <p:stCondLst>
                                            <p:cond delay="499"/>
                                          </p:stCondLst>
                                        </p:cTn>
                                        <p:tgtEl>
                                          <p:spTgt spid="42016"/>
                                        </p:tgtEl>
                                        <p:attrNameLst>
                                          <p:attrName>style.visibility</p:attrName>
                                        </p:attrNameLst>
                                      </p:cBhvr>
                                      <p:to>
                                        <p:strVal val="visible"/>
                                      </p:to>
                                    </p:set>
                                  </p:childTnLst>
                                </p:cTn>
                              </p:par>
                            </p:childTnLst>
                          </p:cTn>
                        </p:par>
                        <p:par>
                          <p:cTn id="85" fill="hold">
                            <p:stCondLst>
                              <p:cond delay="3500"/>
                            </p:stCondLst>
                            <p:childTnLst>
                              <p:par>
                                <p:cTn id="86" presetID="1" presetClass="entr" presetSubtype="0" fill="hold" nodeType="afterEffect">
                                  <p:stCondLst>
                                    <p:cond delay="0"/>
                                  </p:stCondLst>
                                  <p:childTnLst>
                                    <p:set>
                                      <p:cBhvr>
                                        <p:cTn id="87" dur="1" fill="hold">
                                          <p:stCondLst>
                                            <p:cond delay="499"/>
                                          </p:stCondLst>
                                        </p:cTn>
                                        <p:tgtEl>
                                          <p:spTgt spid="42045"/>
                                        </p:tgtEl>
                                        <p:attrNameLst>
                                          <p:attrName>style.visibility</p:attrName>
                                        </p:attrNameLst>
                                      </p:cBhvr>
                                      <p:to>
                                        <p:strVal val="visible"/>
                                      </p:to>
                                    </p:set>
                                  </p:childTnLst>
                                </p:cTn>
                              </p:par>
                            </p:childTnLst>
                          </p:cTn>
                        </p:par>
                        <p:par>
                          <p:cTn id="88" fill="hold">
                            <p:stCondLst>
                              <p:cond delay="4000"/>
                            </p:stCondLst>
                            <p:childTnLst>
                              <p:par>
                                <p:cTn id="89" presetID="1" presetClass="entr" presetSubtype="0" fill="hold" grpId="0" nodeType="afterEffect">
                                  <p:stCondLst>
                                    <p:cond delay="0"/>
                                  </p:stCondLst>
                                  <p:childTnLst>
                                    <p:set>
                                      <p:cBhvr>
                                        <p:cTn id="90" dur="1" fill="hold">
                                          <p:stCondLst>
                                            <p:cond delay="499"/>
                                          </p:stCondLst>
                                        </p:cTn>
                                        <p:tgtEl>
                                          <p:spTgt spid="42017"/>
                                        </p:tgtEl>
                                        <p:attrNameLst>
                                          <p:attrName>style.visibility</p:attrName>
                                        </p:attrNameLst>
                                      </p:cBhvr>
                                      <p:to>
                                        <p:strVal val="visible"/>
                                      </p:to>
                                    </p:set>
                                  </p:childTnLst>
                                </p:cTn>
                              </p:par>
                            </p:childTnLst>
                          </p:cTn>
                        </p:par>
                        <p:par>
                          <p:cTn id="91" fill="hold">
                            <p:stCondLst>
                              <p:cond delay="4500"/>
                            </p:stCondLst>
                            <p:childTnLst>
                              <p:par>
                                <p:cTn id="92" presetID="1" presetClass="entr" presetSubtype="0" fill="hold" nodeType="afterEffect">
                                  <p:stCondLst>
                                    <p:cond delay="0"/>
                                  </p:stCondLst>
                                  <p:childTnLst>
                                    <p:set>
                                      <p:cBhvr>
                                        <p:cTn id="93" dur="1" fill="hold">
                                          <p:stCondLst>
                                            <p:cond delay="499"/>
                                          </p:stCondLst>
                                        </p:cTn>
                                        <p:tgtEl>
                                          <p:spTgt spid="42051"/>
                                        </p:tgtEl>
                                        <p:attrNameLst>
                                          <p:attrName>style.visibility</p:attrName>
                                        </p:attrNameLst>
                                      </p:cBhvr>
                                      <p:to>
                                        <p:strVal val="visible"/>
                                      </p:to>
                                    </p:set>
                                  </p:childTnLst>
                                </p:cTn>
                              </p:par>
                            </p:childTnLst>
                          </p:cTn>
                        </p:par>
                        <p:par>
                          <p:cTn id="94" fill="hold">
                            <p:stCondLst>
                              <p:cond delay="5000"/>
                            </p:stCondLst>
                            <p:childTnLst>
                              <p:par>
                                <p:cTn id="95" presetID="1" presetClass="entr" presetSubtype="0" fill="hold" grpId="0" nodeType="afterEffect">
                                  <p:stCondLst>
                                    <p:cond delay="0"/>
                                  </p:stCondLst>
                                  <p:childTnLst>
                                    <p:set>
                                      <p:cBhvr>
                                        <p:cTn id="96" dur="1" fill="hold">
                                          <p:stCondLst>
                                            <p:cond delay="499"/>
                                          </p:stCondLst>
                                        </p:cTn>
                                        <p:tgtEl>
                                          <p:spTgt spid="42033"/>
                                        </p:tgtEl>
                                        <p:attrNameLst>
                                          <p:attrName>style.visibility</p:attrName>
                                        </p:attrNameLst>
                                      </p:cBhvr>
                                      <p:to>
                                        <p:strVal val="visible"/>
                                      </p:to>
                                    </p:set>
                                  </p:childTnLst>
                                </p:cTn>
                              </p:par>
                            </p:childTnLst>
                          </p:cTn>
                        </p:par>
                        <p:par>
                          <p:cTn id="97" fill="hold">
                            <p:stCondLst>
                              <p:cond delay="5500"/>
                            </p:stCondLst>
                            <p:childTnLst>
                              <p:par>
                                <p:cTn id="98" presetID="1" presetClass="entr" presetSubtype="0" fill="hold" nodeType="afterEffect">
                                  <p:stCondLst>
                                    <p:cond delay="0"/>
                                  </p:stCondLst>
                                  <p:childTnLst>
                                    <p:set>
                                      <p:cBhvr>
                                        <p:cTn id="99" dur="1" fill="hold">
                                          <p:stCondLst>
                                            <p:cond delay="499"/>
                                          </p:stCondLst>
                                        </p:cTn>
                                        <p:tgtEl>
                                          <p:spTgt spid="42057"/>
                                        </p:tgtEl>
                                        <p:attrNameLst>
                                          <p:attrName>style.visibility</p:attrName>
                                        </p:attrNameLst>
                                      </p:cBhvr>
                                      <p:to>
                                        <p:strVal val="visible"/>
                                      </p:to>
                                    </p:set>
                                  </p:childTnLst>
                                </p:cTn>
                              </p:par>
                            </p:childTnLst>
                          </p:cTn>
                        </p:par>
                        <p:par>
                          <p:cTn id="100" fill="hold">
                            <p:stCondLst>
                              <p:cond delay="6000"/>
                            </p:stCondLst>
                            <p:childTnLst>
                              <p:par>
                                <p:cTn id="101" presetID="1" presetClass="entr" presetSubtype="0" fill="hold" grpId="0" nodeType="afterEffect">
                                  <p:stCondLst>
                                    <p:cond delay="0"/>
                                  </p:stCondLst>
                                  <p:childTnLst>
                                    <p:set>
                                      <p:cBhvr>
                                        <p:cTn id="102" dur="1" fill="hold">
                                          <p:stCondLst>
                                            <p:cond delay="499"/>
                                          </p:stCondLst>
                                        </p:cTn>
                                        <p:tgtEl>
                                          <p:spTgt spid="42035"/>
                                        </p:tgtEl>
                                        <p:attrNameLst>
                                          <p:attrName>style.visibility</p:attrName>
                                        </p:attrNameLst>
                                      </p:cBhvr>
                                      <p:to>
                                        <p:strVal val="visible"/>
                                      </p:to>
                                    </p:set>
                                  </p:childTnLst>
                                </p:cTn>
                              </p:par>
                            </p:childTnLst>
                          </p:cTn>
                        </p:par>
                        <p:par>
                          <p:cTn id="103" fill="hold">
                            <p:stCondLst>
                              <p:cond delay="6500"/>
                            </p:stCondLst>
                            <p:childTnLst>
                              <p:par>
                                <p:cTn id="104" presetID="1" presetClass="entr" presetSubtype="0" fill="hold" nodeType="afterEffect">
                                  <p:stCondLst>
                                    <p:cond delay="0"/>
                                  </p:stCondLst>
                                  <p:childTnLst>
                                    <p:set>
                                      <p:cBhvr>
                                        <p:cTn id="105" dur="1" fill="hold">
                                          <p:stCondLst>
                                            <p:cond delay="499"/>
                                          </p:stCondLst>
                                        </p:cTn>
                                        <p:tgtEl>
                                          <p:spTgt spid="42040"/>
                                        </p:tgtEl>
                                        <p:attrNameLst>
                                          <p:attrName>style.visibility</p:attrName>
                                        </p:attrNameLst>
                                      </p:cBhvr>
                                      <p:to>
                                        <p:strVal val="visible"/>
                                      </p:to>
                                    </p:set>
                                  </p:childTnLst>
                                </p:cTn>
                              </p:par>
                            </p:childTnLst>
                          </p:cTn>
                        </p:par>
                        <p:par>
                          <p:cTn id="106" fill="hold">
                            <p:stCondLst>
                              <p:cond delay="7000"/>
                            </p:stCondLst>
                            <p:childTnLst>
                              <p:par>
                                <p:cTn id="107" presetID="1" presetClass="entr" presetSubtype="0" fill="hold" nodeType="afterEffect">
                                  <p:stCondLst>
                                    <p:cond delay="0"/>
                                  </p:stCondLst>
                                  <p:childTnLst>
                                    <p:set>
                                      <p:cBhvr>
                                        <p:cTn id="108" dur="1" fill="hold">
                                          <p:stCondLst>
                                            <p:cond delay="499"/>
                                          </p:stCondLst>
                                        </p:cTn>
                                        <p:tgtEl>
                                          <p:spTgt spid="42042"/>
                                        </p:tgtEl>
                                        <p:attrNameLst>
                                          <p:attrName>style.visibility</p:attrName>
                                        </p:attrNameLst>
                                      </p:cBhvr>
                                      <p:to>
                                        <p:strVal val="visible"/>
                                      </p:to>
                                    </p:set>
                                  </p:childTnLst>
                                </p:cTn>
                              </p:par>
                            </p:childTnLst>
                          </p:cTn>
                        </p:par>
                        <p:par>
                          <p:cTn id="109" fill="hold">
                            <p:stCondLst>
                              <p:cond delay="7500"/>
                            </p:stCondLst>
                            <p:childTnLst>
                              <p:par>
                                <p:cTn id="110" presetID="1" presetClass="entr" presetSubtype="0" fill="hold" grpId="0" nodeType="afterEffect">
                                  <p:stCondLst>
                                    <p:cond delay="0"/>
                                  </p:stCondLst>
                                  <p:childTnLst>
                                    <p:set>
                                      <p:cBhvr>
                                        <p:cTn id="111" dur="1" fill="hold">
                                          <p:stCondLst>
                                            <p:cond delay="499"/>
                                          </p:stCondLst>
                                        </p:cTn>
                                        <p:tgtEl>
                                          <p:spTgt spid="42031"/>
                                        </p:tgtEl>
                                        <p:attrNameLst>
                                          <p:attrName>style.visibility</p:attrName>
                                        </p:attrNameLst>
                                      </p:cBhvr>
                                      <p:to>
                                        <p:strVal val="visible"/>
                                      </p:to>
                                    </p:set>
                                  </p:childTnLst>
                                </p:cTn>
                              </p:par>
                            </p:childTnLst>
                          </p:cTn>
                        </p:par>
                        <p:par>
                          <p:cTn id="112" fill="hold">
                            <p:stCondLst>
                              <p:cond delay="8000"/>
                            </p:stCondLst>
                            <p:childTnLst>
                              <p:par>
                                <p:cTn id="113" presetID="1" presetClass="entr" presetSubtype="0" fill="hold" nodeType="afterEffect">
                                  <p:stCondLst>
                                    <p:cond delay="0"/>
                                  </p:stCondLst>
                                  <p:childTnLst>
                                    <p:set>
                                      <p:cBhvr>
                                        <p:cTn id="114" dur="1" fill="hold">
                                          <p:stCondLst>
                                            <p:cond delay="499"/>
                                          </p:stCondLst>
                                        </p:cTn>
                                        <p:tgtEl>
                                          <p:spTgt spid="42046"/>
                                        </p:tgtEl>
                                        <p:attrNameLst>
                                          <p:attrName>style.visibility</p:attrName>
                                        </p:attrNameLst>
                                      </p:cBhvr>
                                      <p:to>
                                        <p:strVal val="visible"/>
                                      </p:to>
                                    </p:set>
                                  </p:childTnLst>
                                </p:cTn>
                              </p:par>
                            </p:childTnLst>
                          </p:cTn>
                        </p:par>
                        <p:par>
                          <p:cTn id="115" fill="hold">
                            <p:stCondLst>
                              <p:cond delay="8500"/>
                            </p:stCondLst>
                            <p:childTnLst>
                              <p:par>
                                <p:cTn id="116" presetID="1" presetClass="entr" presetSubtype="0" fill="hold" nodeType="afterEffect">
                                  <p:stCondLst>
                                    <p:cond delay="0"/>
                                  </p:stCondLst>
                                  <p:childTnLst>
                                    <p:set>
                                      <p:cBhvr>
                                        <p:cTn id="117" dur="1" fill="hold">
                                          <p:stCondLst>
                                            <p:cond delay="499"/>
                                          </p:stCondLst>
                                        </p:cTn>
                                        <p:tgtEl>
                                          <p:spTgt spid="42048"/>
                                        </p:tgtEl>
                                        <p:attrNameLst>
                                          <p:attrName>style.visibility</p:attrName>
                                        </p:attrNameLst>
                                      </p:cBhvr>
                                      <p:to>
                                        <p:strVal val="visible"/>
                                      </p:to>
                                    </p:set>
                                  </p:childTnLst>
                                </p:cTn>
                              </p:par>
                            </p:childTnLst>
                          </p:cTn>
                        </p:par>
                        <p:par>
                          <p:cTn id="118" fill="hold">
                            <p:stCondLst>
                              <p:cond delay="9000"/>
                            </p:stCondLst>
                            <p:childTnLst>
                              <p:par>
                                <p:cTn id="119" presetID="1" presetClass="entr" presetSubtype="0" fill="hold" grpId="0" nodeType="afterEffect">
                                  <p:stCondLst>
                                    <p:cond delay="0"/>
                                  </p:stCondLst>
                                  <p:childTnLst>
                                    <p:set>
                                      <p:cBhvr>
                                        <p:cTn id="120" dur="1" fill="hold">
                                          <p:stCondLst>
                                            <p:cond delay="499"/>
                                          </p:stCondLst>
                                        </p:cTn>
                                        <p:tgtEl>
                                          <p:spTgt spid="42032"/>
                                        </p:tgtEl>
                                        <p:attrNameLst>
                                          <p:attrName>style.visibility</p:attrName>
                                        </p:attrNameLst>
                                      </p:cBhvr>
                                      <p:to>
                                        <p:strVal val="visible"/>
                                      </p:to>
                                    </p:set>
                                  </p:childTnLst>
                                </p:cTn>
                              </p:par>
                            </p:childTnLst>
                          </p:cTn>
                        </p:par>
                        <p:par>
                          <p:cTn id="121" fill="hold">
                            <p:stCondLst>
                              <p:cond delay="9500"/>
                            </p:stCondLst>
                            <p:childTnLst>
                              <p:par>
                                <p:cTn id="122" presetID="1" presetClass="entr" presetSubtype="0" fill="hold" nodeType="afterEffect">
                                  <p:stCondLst>
                                    <p:cond delay="0"/>
                                  </p:stCondLst>
                                  <p:childTnLst>
                                    <p:set>
                                      <p:cBhvr>
                                        <p:cTn id="123" dur="1" fill="hold">
                                          <p:stCondLst>
                                            <p:cond delay="499"/>
                                          </p:stCondLst>
                                        </p:cTn>
                                        <p:tgtEl>
                                          <p:spTgt spid="42052"/>
                                        </p:tgtEl>
                                        <p:attrNameLst>
                                          <p:attrName>style.visibility</p:attrName>
                                        </p:attrNameLst>
                                      </p:cBhvr>
                                      <p:to>
                                        <p:strVal val="visible"/>
                                      </p:to>
                                    </p:set>
                                  </p:childTnLst>
                                </p:cTn>
                              </p:par>
                            </p:childTnLst>
                          </p:cTn>
                        </p:par>
                        <p:par>
                          <p:cTn id="124" fill="hold">
                            <p:stCondLst>
                              <p:cond delay="10000"/>
                            </p:stCondLst>
                            <p:childTnLst>
                              <p:par>
                                <p:cTn id="125" presetID="1" presetClass="entr" presetSubtype="0" fill="hold" nodeType="afterEffect">
                                  <p:stCondLst>
                                    <p:cond delay="0"/>
                                  </p:stCondLst>
                                  <p:childTnLst>
                                    <p:set>
                                      <p:cBhvr>
                                        <p:cTn id="126" dur="1" fill="hold">
                                          <p:stCondLst>
                                            <p:cond delay="499"/>
                                          </p:stCondLst>
                                        </p:cTn>
                                        <p:tgtEl>
                                          <p:spTgt spid="42053"/>
                                        </p:tgtEl>
                                        <p:attrNameLst>
                                          <p:attrName>style.visibility</p:attrName>
                                        </p:attrNameLst>
                                      </p:cBhvr>
                                      <p:to>
                                        <p:strVal val="visible"/>
                                      </p:to>
                                    </p:set>
                                  </p:childTnLst>
                                </p:cTn>
                              </p:par>
                            </p:childTnLst>
                          </p:cTn>
                        </p:par>
                        <p:par>
                          <p:cTn id="127" fill="hold">
                            <p:stCondLst>
                              <p:cond delay="10500"/>
                            </p:stCondLst>
                            <p:childTnLst>
                              <p:par>
                                <p:cTn id="128" presetID="1" presetClass="entr" presetSubtype="0" fill="hold" grpId="0" nodeType="afterEffect">
                                  <p:stCondLst>
                                    <p:cond delay="0"/>
                                  </p:stCondLst>
                                  <p:childTnLst>
                                    <p:set>
                                      <p:cBhvr>
                                        <p:cTn id="129" dur="1" fill="hold">
                                          <p:stCondLst>
                                            <p:cond delay="499"/>
                                          </p:stCondLst>
                                        </p:cTn>
                                        <p:tgtEl>
                                          <p:spTgt spid="42034"/>
                                        </p:tgtEl>
                                        <p:attrNameLst>
                                          <p:attrName>style.visibility</p:attrName>
                                        </p:attrNameLst>
                                      </p:cBhvr>
                                      <p:to>
                                        <p:strVal val="visible"/>
                                      </p:to>
                                    </p:set>
                                  </p:childTnLst>
                                </p:cTn>
                              </p:par>
                            </p:childTnLst>
                          </p:cTn>
                        </p:par>
                        <p:par>
                          <p:cTn id="130" fill="hold">
                            <p:stCondLst>
                              <p:cond delay="11000"/>
                            </p:stCondLst>
                            <p:childTnLst>
                              <p:par>
                                <p:cTn id="131" presetID="1" presetClass="entr" presetSubtype="0" fill="hold" nodeType="afterEffect">
                                  <p:stCondLst>
                                    <p:cond delay="0"/>
                                  </p:stCondLst>
                                  <p:childTnLst>
                                    <p:set>
                                      <p:cBhvr>
                                        <p:cTn id="132" dur="1" fill="hold">
                                          <p:stCondLst>
                                            <p:cond delay="499"/>
                                          </p:stCondLst>
                                        </p:cTn>
                                        <p:tgtEl>
                                          <p:spTgt spid="42058"/>
                                        </p:tgtEl>
                                        <p:attrNameLst>
                                          <p:attrName>style.visibility</p:attrName>
                                        </p:attrNameLst>
                                      </p:cBhvr>
                                      <p:to>
                                        <p:strVal val="visible"/>
                                      </p:to>
                                    </p:set>
                                  </p:childTnLst>
                                </p:cTn>
                              </p:par>
                            </p:childTnLst>
                          </p:cTn>
                        </p:par>
                        <p:par>
                          <p:cTn id="133" fill="hold">
                            <p:stCondLst>
                              <p:cond delay="11500"/>
                            </p:stCondLst>
                            <p:childTnLst>
                              <p:par>
                                <p:cTn id="134" presetID="1" presetClass="entr" presetSubtype="0" fill="hold" nodeType="afterEffect">
                                  <p:stCondLst>
                                    <p:cond delay="0"/>
                                  </p:stCondLst>
                                  <p:childTnLst>
                                    <p:set>
                                      <p:cBhvr>
                                        <p:cTn id="135" dur="1" fill="hold">
                                          <p:stCondLst>
                                            <p:cond delay="499"/>
                                          </p:stCondLst>
                                        </p:cTn>
                                        <p:tgtEl>
                                          <p:spTgt spid="42059"/>
                                        </p:tgtEl>
                                        <p:attrNameLst>
                                          <p:attrName>style.visibility</p:attrName>
                                        </p:attrNameLst>
                                      </p:cBhvr>
                                      <p:to>
                                        <p:strVal val="visible"/>
                                      </p:to>
                                    </p:set>
                                  </p:childTnLst>
                                </p:cTn>
                              </p:par>
                            </p:childTnLst>
                          </p:cTn>
                        </p:par>
                        <p:par>
                          <p:cTn id="136" fill="hold">
                            <p:stCondLst>
                              <p:cond delay="12000"/>
                            </p:stCondLst>
                            <p:childTnLst>
                              <p:par>
                                <p:cTn id="137" presetID="1" presetClass="entr" presetSubtype="0" fill="hold" grpId="0" nodeType="afterEffect">
                                  <p:stCondLst>
                                    <p:cond delay="0"/>
                                  </p:stCondLst>
                                  <p:childTnLst>
                                    <p:set>
                                      <p:cBhvr>
                                        <p:cTn id="138" dur="1" fill="hold">
                                          <p:stCondLst>
                                            <p:cond delay="499"/>
                                          </p:stCondLst>
                                        </p:cTn>
                                        <p:tgtEl>
                                          <p:spTgt spid="42036"/>
                                        </p:tgtEl>
                                        <p:attrNameLst>
                                          <p:attrName>style.visibility</p:attrName>
                                        </p:attrNameLst>
                                      </p:cBhvr>
                                      <p:to>
                                        <p:strVal val="visible"/>
                                      </p:to>
                                    </p:set>
                                  </p:childTnLst>
                                </p:cTn>
                              </p:par>
                            </p:childTnLst>
                          </p:cTn>
                        </p:par>
                        <p:par>
                          <p:cTn id="139" fill="hold">
                            <p:stCondLst>
                              <p:cond delay="12500"/>
                            </p:stCondLst>
                            <p:childTnLst>
                              <p:par>
                                <p:cTn id="140" presetID="1" presetClass="entr" presetSubtype="0" fill="hold" nodeType="afterEffect">
                                  <p:stCondLst>
                                    <p:cond delay="0"/>
                                  </p:stCondLst>
                                  <p:childTnLst>
                                    <p:set>
                                      <p:cBhvr>
                                        <p:cTn id="141" dur="1" fill="hold">
                                          <p:stCondLst>
                                            <p:cond delay="499"/>
                                          </p:stCondLst>
                                        </p:cTn>
                                        <p:tgtEl>
                                          <p:spTgt spid="42043"/>
                                        </p:tgtEl>
                                        <p:attrNameLst>
                                          <p:attrName>style.visibility</p:attrName>
                                        </p:attrNameLst>
                                      </p:cBhvr>
                                      <p:to>
                                        <p:strVal val="visible"/>
                                      </p:to>
                                    </p:set>
                                  </p:childTnLst>
                                </p:cTn>
                              </p:par>
                            </p:childTnLst>
                          </p:cTn>
                        </p:par>
                        <p:par>
                          <p:cTn id="142" fill="hold">
                            <p:stCondLst>
                              <p:cond delay="13000"/>
                            </p:stCondLst>
                            <p:childTnLst>
                              <p:par>
                                <p:cTn id="143" presetID="1" presetClass="entr" presetSubtype="0" fill="hold" nodeType="afterEffect">
                                  <p:stCondLst>
                                    <p:cond delay="0"/>
                                  </p:stCondLst>
                                  <p:childTnLst>
                                    <p:set>
                                      <p:cBhvr>
                                        <p:cTn id="144" dur="1" fill="hold">
                                          <p:stCondLst>
                                            <p:cond delay="499"/>
                                          </p:stCondLst>
                                        </p:cTn>
                                        <p:tgtEl>
                                          <p:spTgt spid="42044"/>
                                        </p:tgtEl>
                                        <p:attrNameLst>
                                          <p:attrName>style.visibility</p:attrName>
                                        </p:attrNameLst>
                                      </p:cBhvr>
                                      <p:to>
                                        <p:strVal val="visible"/>
                                      </p:to>
                                    </p:set>
                                  </p:childTnLst>
                                </p:cTn>
                              </p:par>
                            </p:childTnLst>
                          </p:cTn>
                        </p:par>
                        <p:par>
                          <p:cTn id="145" fill="hold">
                            <p:stCondLst>
                              <p:cond delay="13500"/>
                            </p:stCondLst>
                            <p:childTnLst>
                              <p:par>
                                <p:cTn id="146" presetID="1" presetClass="entr" presetSubtype="0" fill="hold" nodeType="afterEffect">
                                  <p:stCondLst>
                                    <p:cond delay="0"/>
                                  </p:stCondLst>
                                  <p:childTnLst>
                                    <p:set>
                                      <p:cBhvr>
                                        <p:cTn id="147" dur="1" fill="hold">
                                          <p:stCondLst>
                                            <p:cond delay="499"/>
                                          </p:stCondLst>
                                        </p:cTn>
                                        <p:tgtEl>
                                          <p:spTgt spid="42049"/>
                                        </p:tgtEl>
                                        <p:attrNameLst>
                                          <p:attrName>style.visibility</p:attrName>
                                        </p:attrNameLst>
                                      </p:cBhvr>
                                      <p:to>
                                        <p:strVal val="visible"/>
                                      </p:to>
                                    </p:set>
                                  </p:childTnLst>
                                </p:cTn>
                              </p:par>
                            </p:childTnLst>
                          </p:cTn>
                        </p:par>
                        <p:par>
                          <p:cTn id="148" fill="hold">
                            <p:stCondLst>
                              <p:cond delay="14000"/>
                            </p:stCondLst>
                            <p:childTnLst>
                              <p:par>
                                <p:cTn id="149" presetID="1" presetClass="entr" presetSubtype="0" fill="hold" nodeType="afterEffect">
                                  <p:stCondLst>
                                    <p:cond delay="0"/>
                                  </p:stCondLst>
                                  <p:childTnLst>
                                    <p:set>
                                      <p:cBhvr>
                                        <p:cTn id="150" dur="1" fill="hold">
                                          <p:stCondLst>
                                            <p:cond delay="499"/>
                                          </p:stCondLst>
                                        </p:cTn>
                                        <p:tgtEl>
                                          <p:spTgt spid="42047"/>
                                        </p:tgtEl>
                                        <p:attrNameLst>
                                          <p:attrName>style.visibility</p:attrName>
                                        </p:attrNameLst>
                                      </p:cBhvr>
                                      <p:to>
                                        <p:strVal val="visible"/>
                                      </p:to>
                                    </p:set>
                                  </p:childTnLst>
                                </p:cTn>
                              </p:par>
                            </p:childTnLst>
                          </p:cTn>
                        </p:par>
                        <p:par>
                          <p:cTn id="151" fill="hold">
                            <p:stCondLst>
                              <p:cond delay="14500"/>
                            </p:stCondLst>
                            <p:childTnLst>
                              <p:par>
                                <p:cTn id="152" presetID="1" presetClass="entr" presetSubtype="0" fill="hold" nodeType="afterEffect">
                                  <p:stCondLst>
                                    <p:cond delay="0"/>
                                  </p:stCondLst>
                                  <p:childTnLst>
                                    <p:set>
                                      <p:cBhvr>
                                        <p:cTn id="153" dur="1" fill="hold">
                                          <p:stCondLst>
                                            <p:cond delay="499"/>
                                          </p:stCondLst>
                                        </p:cTn>
                                        <p:tgtEl>
                                          <p:spTgt spid="42054"/>
                                        </p:tgtEl>
                                        <p:attrNameLst>
                                          <p:attrName>style.visibility</p:attrName>
                                        </p:attrNameLst>
                                      </p:cBhvr>
                                      <p:to>
                                        <p:strVal val="visible"/>
                                      </p:to>
                                    </p:set>
                                  </p:childTnLst>
                                </p:cTn>
                              </p:par>
                            </p:childTnLst>
                          </p:cTn>
                        </p:par>
                        <p:par>
                          <p:cTn id="154" fill="hold">
                            <p:stCondLst>
                              <p:cond delay="15000"/>
                            </p:stCondLst>
                            <p:childTnLst>
                              <p:par>
                                <p:cTn id="155" presetID="1" presetClass="entr" presetSubtype="0" fill="hold" nodeType="afterEffect">
                                  <p:stCondLst>
                                    <p:cond delay="0"/>
                                  </p:stCondLst>
                                  <p:childTnLst>
                                    <p:set>
                                      <p:cBhvr>
                                        <p:cTn id="156" dur="1" fill="hold">
                                          <p:stCondLst>
                                            <p:cond delay="499"/>
                                          </p:stCondLst>
                                        </p:cTn>
                                        <p:tgtEl>
                                          <p:spTgt spid="42056"/>
                                        </p:tgtEl>
                                        <p:attrNameLst>
                                          <p:attrName>style.visibility</p:attrName>
                                        </p:attrNameLst>
                                      </p:cBhvr>
                                      <p:to>
                                        <p:strVal val="visible"/>
                                      </p:to>
                                    </p:set>
                                  </p:childTnLst>
                                </p:cTn>
                              </p:par>
                            </p:childTnLst>
                          </p:cTn>
                        </p:par>
                        <p:par>
                          <p:cTn id="157" fill="hold">
                            <p:stCondLst>
                              <p:cond delay="15500"/>
                            </p:stCondLst>
                            <p:childTnLst>
                              <p:par>
                                <p:cTn id="158" presetID="1" presetClass="entr" presetSubtype="0" fill="hold" nodeType="afterEffect">
                                  <p:stCondLst>
                                    <p:cond delay="0"/>
                                  </p:stCondLst>
                                  <p:childTnLst>
                                    <p:set>
                                      <p:cBhvr>
                                        <p:cTn id="159" dur="1" fill="hold">
                                          <p:stCondLst>
                                            <p:cond delay="499"/>
                                          </p:stCondLst>
                                        </p:cTn>
                                        <p:tgtEl>
                                          <p:spTgt spid="42060"/>
                                        </p:tgtEl>
                                        <p:attrNameLst>
                                          <p:attrName>style.visibility</p:attrName>
                                        </p:attrNameLst>
                                      </p:cBhvr>
                                      <p:to>
                                        <p:strVal val="visible"/>
                                      </p:to>
                                    </p:set>
                                  </p:childTnLst>
                                </p:cTn>
                              </p:par>
                            </p:childTnLst>
                          </p:cTn>
                        </p:par>
                        <p:par>
                          <p:cTn id="160" fill="hold">
                            <p:stCondLst>
                              <p:cond delay="16000"/>
                            </p:stCondLst>
                            <p:childTnLst>
                              <p:par>
                                <p:cTn id="161" presetID="1" presetClass="entr" presetSubtype="0" fill="hold" nodeType="afterEffect">
                                  <p:stCondLst>
                                    <p:cond delay="0"/>
                                  </p:stCondLst>
                                  <p:childTnLst>
                                    <p:set>
                                      <p:cBhvr>
                                        <p:cTn id="162" dur="1" fill="hold">
                                          <p:stCondLst>
                                            <p:cond delay="499"/>
                                          </p:stCondLst>
                                        </p:cTn>
                                        <p:tgtEl>
                                          <p:spTgt spid="42061"/>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2" presetClass="entr" presetSubtype="4" fill="hold" grpId="0" nodeType="clickEffect">
                                  <p:stCondLst>
                                    <p:cond delay="0"/>
                                  </p:stCondLst>
                                  <p:childTnLst>
                                    <p:set>
                                      <p:cBhvr>
                                        <p:cTn id="166" dur="1" fill="hold">
                                          <p:stCondLst>
                                            <p:cond delay="0"/>
                                          </p:stCondLst>
                                        </p:cTn>
                                        <p:tgtEl>
                                          <p:spTgt spid="42018"/>
                                        </p:tgtEl>
                                        <p:attrNameLst>
                                          <p:attrName>style.visibility</p:attrName>
                                        </p:attrNameLst>
                                      </p:cBhvr>
                                      <p:to>
                                        <p:strVal val="visible"/>
                                      </p:to>
                                    </p:set>
                                    <p:anim calcmode="lin" valueType="num">
                                      <p:cBhvr additive="base">
                                        <p:cTn id="167" dur="500" fill="hold"/>
                                        <p:tgtEl>
                                          <p:spTgt spid="42018"/>
                                        </p:tgtEl>
                                        <p:attrNameLst>
                                          <p:attrName>ppt_x</p:attrName>
                                        </p:attrNameLst>
                                      </p:cBhvr>
                                      <p:tavLst>
                                        <p:tav tm="0">
                                          <p:val>
                                            <p:strVal val="#ppt_x"/>
                                          </p:val>
                                        </p:tav>
                                        <p:tav tm="100000">
                                          <p:val>
                                            <p:strVal val="#ppt_x"/>
                                          </p:val>
                                        </p:tav>
                                      </p:tavLst>
                                    </p:anim>
                                    <p:anim calcmode="lin" valueType="num">
                                      <p:cBhvr additive="base">
                                        <p:cTn id="168" dur="500" fill="hold"/>
                                        <p:tgtEl>
                                          <p:spTgt spid="42018"/>
                                        </p:tgtEl>
                                        <p:attrNameLst>
                                          <p:attrName>ppt_y</p:attrName>
                                        </p:attrNameLst>
                                      </p:cBhvr>
                                      <p:tavLst>
                                        <p:tav tm="0">
                                          <p:val>
                                            <p:strVal val="1+#ppt_h/2"/>
                                          </p:val>
                                        </p:tav>
                                        <p:tav tm="100000">
                                          <p:val>
                                            <p:strVal val="#ppt_y"/>
                                          </p:val>
                                        </p:tav>
                                      </p:tavLst>
                                    </p:anim>
                                  </p:childTnLst>
                                </p:cTn>
                              </p:par>
                            </p:childTnLst>
                          </p:cTn>
                        </p:par>
                        <p:par>
                          <p:cTn id="169" fill="hold">
                            <p:stCondLst>
                              <p:cond delay="500"/>
                            </p:stCondLst>
                            <p:childTnLst>
                              <p:par>
                                <p:cTn id="170" presetID="2" presetClass="entr" presetSubtype="4" fill="hold" grpId="0" nodeType="afterEffect">
                                  <p:stCondLst>
                                    <p:cond delay="0"/>
                                  </p:stCondLst>
                                  <p:childTnLst>
                                    <p:set>
                                      <p:cBhvr>
                                        <p:cTn id="171" dur="1" fill="hold">
                                          <p:stCondLst>
                                            <p:cond delay="0"/>
                                          </p:stCondLst>
                                        </p:cTn>
                                        <p:tgtEl>
                                          <p:spTgt spid="42020"/>
                                        </p:tgtEl>
                                        <p:attrNameLst>
                                          <p:attrName>style.visibility</p:attrName>
                                        </p:attrNameLst>
                                      </p:cBhvr>
                                      <p:to>
                                        <p:strVal val="visible"/>
                                      </p:to>
                                    </p:set>
                                    <p:anim calcmode="lin" valueType="num">
                                      <p:cBhvr additive="base">
                                        <p:cTn id="172" dur="500" fill="hold"/>
                                        <p:tgtEl>
                                          <p:spTgt spid="42020"/>
                                        </p:tgtEl>
                                        <p:attrNameLst>
                                          <p:attrName>ppt_x</p:attrName>
                                        </p:attrNameLst>
                                      </p:cBhvr>
                                      <p:tavLst>
                                        <p:tav tm="0">
                                          <p:val>
                                            <p:strVal val="#ppt_x"/>
                                          </p:val>
                                        </p:tav>
                                        <p:tav tm="100000">
                                          <p:val>
                                            <p:strVal val="#ppt_x"/>
                                          </p:val>
                                        </p:tav>
                                      </p:tavLst>
                                    </p:anim>
                                    <p:anim calcmode="lin" valueType="num">
                                      <p:cBhvr additive="base">
                                        <p:cTn id="173" dur="500" fill="hold"/>
                                        <p:tgtEl>
                                          <p:spTgt spid="42020"/>
                                        </p:tgtEl>
                                        <p:attrNameLst>
                                          <p:attrName>ppt_y</p:attrName>
                                        </p:attrNameLst>
                                      </p:cBhvr>
                                      <p:tavLst>
                                        <p:tav tm="0">
                                          <p:val>
                                            <p:strVal val="1+#ppt_h/2"/>
                                          </p:val>
                                        </p:tav>
                                        <p:tav tm="100000">
                                          <p:val>
                                            <p:strVal val="#ppt_y"/>
                                          </p:val>
                                        </p:tav>
                                      </p:tavLst>
                                    </p:anim>
                                  </p:childTnLst>
                                </p:cTn>
                              </p:par>
                            </p:childTnLst>
                          </p:cTn>
                        </p:par>
                        <p:par>
                          <p:cTn id="174" fill="hold">
                            <p:stCondLst>
                              <p:cond delay="1000"/>
                            </p:stCondLst>
                            <p:childTnLst>
                              <p:par>
                                <p:cTn id="175" presetID="2" presetClass="entr" presetSubtype="4" fill="hold" grpId="0" nodeType="afterEffect">
                                  <p:stCondLst>
                                    <p:cond delay="0"/>
                                  </p:stCondLst>
                                  <p:childTnLst>
                                    <p:set>
                                      <p:cBhvr>
                                        <p:cTn id="176" dur="1" fill="hold">
                                          <p:stCondLst>
                                            <p:cond delay="0"/>
                                          </p:stCondLst>
                                        </p:cTn>
                                        <p:tgtEl>
                                          <p:spTgt spid="42021"/>
                                        </p:tgtEl>
                                        <p:attrNameLst>
                                          <p:attrName>style.visibility</p:attrName>
                                        </p:attrNameLst>
                                      </p:cBhvr>
                                      <p:to>
                                        <p:strVal val="visible"/>
                                      </p:to>
                                    </p:set>
                                    <p:anim calcmode="lin" valueType="num">
                                      <p:cBhvr additive="base">
                                        <p:cTn id="177" dur="500" fill="hold"/>
                                        <p:tgtEl>
                                          <p:spTgt spid="42021"/>
                                        </p:tgtEl>
                                        <p:attrNameLst>
                                          <p:attrName>ppt_x</p:attrName>
                                        </p:attrNameLst>
                                      </p:cBhvr>
                                      <p:tavLst>
                                        <p:tav tm="0">
                                          <p:val>
                                            <p:strVal val="#ppt_x"/>
                                          </p:val>
                                        </p:tav>
                                        <p:tav tm="100000">
                                          <p:val>
                                            <p:strVal val="#ppt_x"/>
                                          </p:val>
                                        </p:tav>
                                      </p:tavLst>
                                    </p:anim>
                                    <p:anim calcmode="lin" valueType="num">
                                      <p:cBhvr additive="base">
                                        <p:cTn id="178" dur="500" fill="hold"/>
                                        <p:tgtEl>
                                          <p:spTgt spid="42021"/>
                                        </p:tgtEl>
                                        <p:attrNameLst>
                                          <p:attrName>ppt_y</p:attrName>
                                        </p:attrNameLst>
                                      </p:cBhvr>
                                      <p:tavLst>
                                        <p:tav tm="0">
                                          <p:val>
                                            <p:strVal val="1+#ppt_h/2"/>
                                          </p:val>
                                        </p:tav>
                                        <p:tav tm="100000">
                                          <p:val>
                                            <p:strVal val="#ppt_y"/>
                                          </p:val>
                                        </p:tav>
                                      </p:tavLst>
                                    </p:anim>
                                  </p:childTnLst>
                                </p:cTn>
                              </p:par>
                            </p:childTnLst>
                          </p:cTn>
                        </p:par>
                        <p:par>
                          <p:cTn id="179" fill="hold">
                            <p:stCondLst>
                              <p:cond delay="1500"/>
                            </p:stCondLst>
                            <p:childTnLst>
                              <p:par>
                                <p:cTn id="180" presetID="2" presetClass="entr" presetSubtype="4" fill="hold" grpId="0" nodeType="afterEffect">
                                  <p:stCondLst>
                                    <p:cond delay="0"/>
                                  </p:stCondLst>
                                  <p:childTnLst>
                                    <p:set>
                                      <p:cBhvr>
                                        <p:cTn id="181" dur="1" fill="hold">
                                          <p:stCondLst>
                                            <p:cond delay="0"/>
                                          </p:stCondLst>
                                        </p:cTn>
                                        <p:tgtEl>
                                          <p:spTgt spid="42022"/>
                                        </p:tgtEl>
                                        <p:attrNameLst>
                                          <p:attrName>style.visibility</p:attrName>
                                        </p:attrNameLst>
                                      </p:cBhvr>
                                      <p:to>
                                        <p:strVal val="visible"/>
                                      </p:to>
                                    </p:set>
                                    <p:anim calcmode="lin" valueType="num">
                                      <p:cBhvr additive="base">
                                        <p:cTn id="182" dur="500" fill="hold"/>
                                        <p:tgtEl>
                                          <p:spTgt spid="42022"/>
                                        </p:tgtEl>
                                        <p:attrNameLst>
                                          <p:attrName>ppt_x</p:attrName>
                                        </p:attrNameLst>
                                      </p:cBhvr>
                                      <p:tavLst>
                                        <p:tav tm="0">
                                          <p:val>
                                            <p:strVal val="#ppt_x"/>
                                          </p:val>
                                        </p:tav>
                                        <p:tav tm="100000">
                                          <p:val>
                                            <p:strVal val="#ppt_x"/>
                                          </p:val>
                                        </p:tav>
                                      </p:tavLst>
                                    </p:anim>
                                    <p:anim calcmode="lin" valueType="num">
                                      <p:cBhvr additive="base">
                                        <p:cTn id="183" dur="500" fill="hold"/>
                                        <p:tgtEl>
                                          <p:spTgt spid="42022"/>
                                        </p:tgtEl>
                                        <p:attrNameLst>
                                          <p:attrName>ppt_y</p:attrName>
                                        </p:attrNameLst>
                                      </p:cBhvr>
                                      <p:tavLst>
                                        <p:tav tm="0">
                                          <p:val>
                                            <p:strVal val="1+#ppt_h/2"/>
                                          </p:val>
                                        </p:tav>
                                        <p:tav tm="100000">
                                          <p:val>
                                            <p:strVal val="#ppt_y"/>
                                          </p:val>
                                        </p:tav>
                                      </p:tavLst>
                                    </p:anim>
                                  </p:childTnLst>
                                </p:cTn>
                              </p:par>
                            </p:childTnLst>
                          </p:cTn>
                        </p:par>
                        <p:par>
                          <p:cTn id="184" fill="hold">
                            <p:stCondLst>
                              <p:cond delay="2000"/>
                            </p:stCondLst>
                            <p:childTnLst>
                              <p:par>
                                <p:cTn id="185" presetID="2" presetClass="entr" presetSubtype="4" fill="hold" grpId="0" nodeType="afterEffect">
                                  <p:stCondLst>
                                    <p:cond delay="0"/>
                                  </p:stCondLst>
                                  <p:childTnLst>
                                    <p:set>
                                      <p:cBhvr>
                                        <p:cTn id="186" dur="1" fill="hold">
                                          <p:stCondLst>
                                            <p:cond delay="0"/>
                                          </p:stCondLst>
                                        </p:cTn>
                                        <p:tgtEl>
                                          <p:spTgt spid="42023"/>
                                        </p:tgtEl>
                                        <p:attrNameLst>
                                          <p:attrName>style.visibility</p:attrName>
                                        </p:attrNameLst>
                                      </p:cBhvr>
                                      <p:to>
                                        <p:strVal val="visible"/>
                                      </p:to>
                                    </p:set>
                                    <p:anim calcmode="lin" valueType="num">
                                      <p:cBhvr additive="base">
                                        <p:cTn id="187" dur="500" fill="hold"/>
                                        <p:tgtEl>
                                          <p:spTgt spid="42023"/>
                                        </p:tgtEl>
                                        <p:attrNameLst>
                                          <p:attrName>ppt_x</p:attrName>
                                        </p:attrNameLst>
                                      </p:cBhvr>
                                      <p:tavLst>
                                        <p:tav tm="0">
                                          <p:val>
                                            <p:strVal val="#ppt_x"/>
                                          </p:val>
                                        </p:tav>
                                        <p:tav tm="100000">
                                          <p:val>
                                            <p:strVal val="#ppt_x"/>
                                          </p:val>
                                        </p:tav>
                                      </p:tavLst>
                                    </p:anim>
                                    <p:anim calcmode="lin" valueType="num">
                                      <p:cBhvr additive="base">
                                        <p:cTn id="188" dur="500" fill="hold"/>
                                        <p:tgtEl>
                                          <p:spTgt spid="42023"/>
                                        </p:tgtEl>
                                        <p:attrNameLst>
                                          <p:attrName>ppt_y</p:attrName>
                                        </p:attrNameLst>
                                      </p:cBhvr>
                                      <p:tavLst>
                                        <p:tav tm="0">
                                          <p:val>
                                            <p:strVal val="1+#ppt_h/2"/>
                                          </p:val>
                                        </p:tav>
                                        <p:tav tm="100000">
                                          <p:val>
                                            <p:strVal val="#ppt_y"/>
                                          </p:val>
                                        </p:tav>
                                      </p:tavLst>
                                    </p:anim>
                                  </p:childTnLst>
                                </p:cTn>
                              </p:par>
                            </p:childTnLst>
                          </p:cTn>
                        </p:par>
                        <p:par>
                          <p:cTn id="189" fill="hold">
                            <p:stCondLst>
                              <p:cond delay="2500"/>
                            </p:stCondLst>
                            <p:childTnLst>
                              <p:par>
                                <p:cTn id="190" presetID="2" presetClass="entr" presetSubtype="4" fill="hold" grpId="0" nodeType="afterEffect">
                                  <p:stCondLst>
                                    <p:cond delay="0"/>
                                  </p:stCondLst>
                                  <p:childTnLst>
                                    <p:set>
                                      <p:cBhvr>
                                        <p:cTn id="191" dur="1" fill="hold">
                                          <p:stCondLst>
                                            <p:cond delay="0"/>
                                          </p:stCondLst>
                                        </p:cTn>
                                        <p:tgtEl>
                                          <p:spTgt spid="42024"/>
                                        </p:tgtEl>
                                        <p:attrNameLst>
                                          <p:attrName>style.visibility</p:attrName>
                                        </p:attrNameLst>
                                      </p:cBhvr>
                                      <p:to>
                                        <p:strVal val="visible"/>
                                      </p:to>
                                    </p:set>
                                    <p:anim calcmode="lin" valueType="num">
                                      <p:cBhvr additive="base">
                                        <p:cTn id="192" dur="500" fill="hold"/>
                                        <p:tgtEl>
                                          <p:spTgt spid="42024"/>
                                        </p:tgtEl>
                                        <p:attrNameLst>
                                          <p:attrName>ppt_x</p:attrName>
                                        </p:attrNameLst>
                                      </p:cBhvr>
                                      <p:tavLst>
                                        <p:tav tm="0">
                                          <p:val>
                                            <p:strVal val="#ppt_x"/>
                                          </p:val>
                                        </p:tav>
                                        <p:tav tm="100000">
                                          <p:val>
                                            <p:strVal val="#ppt_x"/>
                                          </p:val>
                                        </p:tav>
                                      </p:tavLst>
                                    </p:anim>
                                    <p:anim calcmode="lin" valueType="num">
                                      <p:cBhvr additive="base">
                                        <p:cTn id="193" dur="500" fill="hold"/>
                                        <p:tgtEl>
                                          <p:spTgt spid="42024"/>
                                        </p:tgtEl>
                                        <p:attrNameLst>
                                          <p:attrName>ppt_y</p:attrName>
                                        </p:attrNameLst>
                                      </p:cBhvr>
                                      <p:tavLst>
                                        <p:tav tm="0">
                                          <p:val>
                                            <p:strVal val="1+#ppt_h/2"/>
                                          </p:val>
                                        </p:tav>
                                        <p:tav tm="100000">
                                          <p:val>
                                            <p:strVal val="#ppt_y"/>
                                          </p:val>
                                        </p:tav>
                                      </p:tavLst>
                                    </p:anim>
                                  </p:childTnLst>
                                </p:cTn>
                              </p:par>
                            </p:childTnLst>
                          </p:cTn>
                        </p:par>
                        <p:par>
                          <p:cTn id="194" fill="hold">
                            <p:stCondLst>
                              <p:cond delay="3000"/>
                            </p:stCondLst>
                            <p:childTnLst>
                              <p:par>
                                <p:cTn id="195" presetID="2" presetClass="entr" presetSubtype="4" fill="hold" grpId="0" nodeType="afterEffect">
                                  <p:stCondLst>
                                    <p:cond delay="0"/>
                                  </p:stCondLst>
                                  <p:childTnLst>
                                    <p:set>
                                      <p:cBhvr>
                                        <p:cTn id="196" dur="1" fill="hold">
                                          <p:stCondLst>
                                            <p:cond delay="0"/>
                                          </p:stCondLst>
                                        </p:cTn>
                                        <p:tgtEl>
                                          <p:spTgt spid="42025"/>
                                        </p:tgtEl>
                                        <p:attrNameLst>
                                          <p:attrName>style.visibility</p:attrName>
                                        </p:attrNameLst>
                                      </p:cBhvr>
                                      <p:to>
                                        <p:strVal val="visible"/>
                                      </p:to>
                                    </p:set>
                                    <p:anim calcmode="lin" valueType="num">
                                      <p:cBhvr additive="base">
                                        <p:cTn id="197" dur="500" fill="hold"/>
                                        <p:tgtEl>
                                          <p:spTgt spid="42025"/>
                                        </p:tgtEl>
                                        <p:attrNameLst>
                                          <p:attrName>ppt_x</p:attrName>
                                        </p:attrNameLst>
                                      </p:cBhvr>
                                      <p:tavLst>
                                        <p:tav tm="0">
                                          <p:val>
                                            <p:strVal val="#ppt_x"/>
                                          </p:val>
                                        </p:tav>
                                        <p:tav tm="100000">
                                          <p:val>
                                            <p:strVal val="#ppt_x"/>
                                          </p:val>
                                        </p:tav>
                                      </p:tavLst>
                                    </p:anim>
                                    <p:anim calcmode="lin" valueType="num">
                                      <p:cBhvr additive="base">
                                        <p:cTn id="198" dur="500" fill="hold"/>
                                        <p:tgtEl>
                                          <p:spTgt spid="42025"/>
                                        </p:tgtEl>
                                        <p:attrNameLst>
                                          <p:attrName>ppt_y</p:attrName>
                                        </p:attrNameLst>
                                      </p:cBhvr>
                                      <p:tavLst>
                                        <p:tav tm="0">
                                          <p:val>
                                            <p:strVal val="1+#ppt_h/2"/>
                                          </p:val>
                                        </p:tav>
                                        <p:tav tm="100000">
                                          <p:val>
                                            <p:strVal val="#ppt_y"/>
                                          </p:val>
                                        </p:tav>
                                      </p:tavLst>
                                    </p:anim>
                                  </p:childTnLst>
                                </p:cTn>
                              </p:par>
                            </p:childTnLst>
                          </p:cTn>
                        </p:par>
                        <p:par>
                          <p:cTn id="199" fill="hold">
                            <p:stCondLst>
                              <p:cond delay="3500"/>
                            </p:stCondLst>
                            <p:childTnLst>
                              <p:par>
                                <p:cTn id="200" presetID="2" presetClass="entr" presetSubtype="4" fill="hold" grpId="0" nodeType="afterEffect">
                                  <p:stCondLst>
                                    <p:cond delay="0"/>
                                  </p:stCondLst>
                                  <p:childTnLst>
                                    <p:set>
                                      <p:cBhvr>
                                        <p:cTn id="201" dur="1" fill="hold">
                                          <p:stCondLst>
                                            <p:cond delay="0"/>
                                          </p:stCondLst>
                                        </p:cTn>
                                        <p:tgtEl>
                                          <p:spTgt spid="42026"/>
                                        </p:tgtEl>
                                        <p:attrNameLst>
                                          <p:attrName>style.visibility</p:attrName>
                                        </p:attrNameLst>
                                      </p:cBhvr>
                                      <p:to>
                                        <p:strVal val="visible"/>
                                      </p:to>
                                    </p:set>
                                    <p:anim calcmode="lin" valueType="num">
                                      <p:cBhvr additive="base">
                                        <p:cTn id="202" dur="500" fill="hold"/>
                                        <p:tgtEl>
                                          <p:spTgt spid="42026"/>
                                        </p:tgtEl>
                                        <p:attrNameLst>
                                          <p:attrName>ppt_x</p:attrName>
                                        </p:attrNameLst>
                                      </p:cBhvr>
                                      <p:tavLst>
                                        <p:tav tm="0">
                                          <p:val>
                                            <p:strVal val="#ppt_x"/>
                                          </p:val>
                                        </p:tav>
                                        <p:tav tm="100000">
                                          <p:val>
                                            <p:strVal val="#ppt_x"/>
                                          </p:val>
                                        </p:tav>
                                      </p:tavLst>
                                    </p:anim>
                                    <p:anim calcmode="lin" valueType="num">
                                      <p:cBhvr additive="base">
                                        <p:cTn id="203" dur="500" fill="hold"/>
                                        <p:tgtEl>
                                          <p:spTgt spid="42026"/>
                                        </p:tgtEl>
                                        <p:attrNameLst>
                                          <p:attrName>ppt_y</p:attrName>
                                        </p:attrNameLst>
                                      </p:cBhvr>
                                      <p:tavLst>
                                        <p:tav tm="0">
                                          <p:val>
                                            <p:strVal val="1+#ppt_h/2"/>
                                          </p:val>
                                        </p:tav>
                                        <p:tav tm="100000">
                                          <p:val>
                                            <p:strVal val="#ppt_y"/>
                                          </p:val>
                                        </p:tav>
                                      </p:tavLst>
                                    </p:anim>
                                  </p:childTnLst>
                                </p:cTn>
                              </p:par>
                            </p:childTnLst>
                          </p:cTn>
                        </p:par>
                        <p:par>
                          <p:cTn id="204" fill="hold">
                            <p:stCondLst>
                              <p:cond delay="4000"/>
                            </p:stCondLst>
                            <p:childTnLst>
                              <p:par>
                                <p:cTn id="205" presetID="2" presetClass="entr" presetSubtype="4" fill="hold" grpId="0" nodeType="afterEffect">
                                  <p:stCondLst>
                                    <p:cond delay="0"/>
                                  </p:stCondLst>
                                  <p:childTnLst>
                                    <p:set>
                                      <p:cBhvr>
                                        <p:cTn id="206" dur="1" fill="hold">
                                          <p:stCondLst>
                                            <p:cond delay="0"/>
                                          </p:stCondLst>
                                        </p:cTn>
                                        <p:tgtEl>
                                          <p:spTgt spid="42027"/>
                                        </p:tgtEl>
                                        <p:attrNameLst>
                                          <p:attrName>style.visibility</p:attrName>
                                        </p:attrNameLst>
                                      </p:cBhvr>
                                      <p:to>
                                        <p:strVal val="visible"/>
                                      </p:to>
                                    </p:set>
                                    <p:anim calcmode="lin" valueType="num">
                                      <p:cBhvr additive="base">
                                        <p:cTn id="207" dur="500" fill="hold"/>
                                        <p:tgtEl>
                                          <p:spTgt spid="42027"/>
                                        </p:tgtEl>
                                        <p:attrNameLst>
                                          <p:attrName>ppt_x</p:attrName>
                                        </p:attrNameLst>
                                      </p:cBhvr>
                                      <p:tavLst>
                                        <p:tav tm="0">
                                          <p:val>
                                            <p:strVal val="#ppt_x"/>
                                          </p:val>
                                        </p:tav>
                                        <p:tav tm="100000">
                                          <p:val>
                                            <p:strVal val="#ppt_x"/>
                                          </p:val>
                                        </p:tav>
                                      </p:tavLst>
                                    </p:anim>
                                    <p:anim calcmode="lin" valueType="num">
                                      <p:cBhvr additive="base">
                                        <p:cTn id="208" dur="500" fill="hold"/>
                                        <p:tgtEl>
                                          <p:spTgt spid="42027"/>
                                        </p:tgtEl>
                                        <p:attrNameLst>
                                          <p:attrName>ppt_y</p:attrName>
                                        </p:attrNameLst>
                                      </p:cBhvr>
                                      <p:tavLst>
                                        <p:tav tm="0">
                                          <p:val>
                                            <p:strVal val="1+#ppt_h/2"/>
                                          </p:val>
                                        </p:tav>
                                        <p:tav tm="100000">
                                          <p:val>
                                            <p:strVal val="#ppt_y"/>
                                          </p:val>
                                        </p:tav>
                                      </p:tavLst>
                                    </p:anim>
                                  </p:childTnLst>
                                </p:cTn>
                              </p:par>
                            </p:childTnLst>
                          </p:cTn>
                        </p:par>
                        <p:par>
                          <p:cTn id="209" fill="hold">
                            <p:stCondLst>
                              <p:cond delay="4500"/>
                            </p:stCondLst>
                            <p:childTnLst>
                              <p:par>
                                <p:cTn id="210" presetID="2" presetClass="entr" presetSubtype="4" fill="hold" grpId="0" nodeType="afterEffect">
                                  <p:stCondLst>
                                    <p:cond delay="0"/>
                                  </p:stCondLst>
                                  <p:childTnLst>
                                    <p:set>
                                      <p:cBhvr>
                                        <p:cTn id="211" dur="1" fill="hold">
                                          <p:stCondLst>
                                            <p:cond delay="0"/>
                                          </p:stCondLst>
                                        </p:cTn>
                                        <p:tgtEl>
                                          <p:spTgt spid="42028"/>
                                        </p:tgtEl>
                                        <p:attrNameLst>
                                          <p:attrName>style.visibility</p:attrName>
                                        </p:attrNameLst>
                                      </p:cBhvr>
                                      <p:to>
                                        <p:strVal val="visible"/>
                                      </p:to>
                                    </p:set>
                                    <p:anim calcmode="lin" valueType="num">
                                      <p:cBhvr additive="base">
                                        <p:cTn id="212" dur="500" fill="hold"/>
                                        <p:tgtEl>
                                          <p:spTgt spid="42028"/>
                                        </p:tgtEl>
                                        <p:attrNameLst>
                                          <p:attrName>ppt_x</p:attrName>
                                        </p:attrNameLst>
                                      </p:cBhvr>
                                      <p:tavLst>
                                        <p:tav tm="0">
                                          <p:val>
                                            <p:strVal val="#ppt_x"/>
                                          </p:val>
                                        </p:tav>
                                        <p:tav tm="100000">
                                          <p:val>
                                            <p:strVal val="#ppt_x"/>
                                          </p:val>
                                        </p:tav>
                                      </p:tavLst>
                                    </p:anim>
                                    <p:anim calcmode="lin" valueType="num">
                                      <p:cBhvr additive="base">
                                        <p:cTn id="213" dur="500" fill="hold"/>
                                        <p:tgtEl>
                                          <p:spTgt spid="42028"/>
                                        </p:tgtEl>
                                        <p:attrNameLst>
                                          <p:attrName>ppt_y</p:attrName>
                                        </p:attrNameLst>
                                      </p:cBhvr>
                                      <p:tavLst>
                                        <p:tav tm="0">
                                          <p:val>
                                            <p:strVal val="1+#ppt_h/2"/>
                                          </p:val>
                                        </p:tav>
                                        <p:tav tm="100000">
                                          <p:val>
                                            <p:strVal val="#ppt_y"/>
                                          </p:val>
                                        </p:tav>
                                      </p:tavLst>
                                    </p:anim>
                                  </p:childTnLst>
                                </p:cTn>
                              </p:par>
                            </p:childTnLst>
                          </p:cTn>
                        </p:par>
                        <p:par>
                          <p:cTn id="214" fill="hold">
                            <p:stCondLst>
                              <p:cond delay="5000"/>
                            </p:stCondLst>
                            <p:childTnLst>
                              <p:par>
                                <p:cTn id="215" presetID="2" presetClass="entr" presetSubtype="4" fill="hold" grpId="0" nodeType="afterEffect">
                                  <p:stCondLst>
                                    <p:cond delay="0"/>
                                  </p:stCondLst>
                                  <p:childTnLst>
                                    <p:set>
                                      <p:cBhvr>
                                        <p:cTn id="216" dur="1" fill="hold">
                                          <p:stCondLst>
                                            <p:cond delay="0"/>
                                          </p:stCondLst>
                                        </p:cTn>
                                        <p:tgtEl>
                                          <p:spTgt spid="42029"/>
                                        </p:tgtEl>
                                        <p:attrNameLst>
                                          <p:attrName>style.visibility</p:attrName>
                                        </p:attrNameLst>
                                      </p:cBhvr>
                                      <p:to>
                                        <p:strVal val="visible"/>
                                      </p:to>
                                    </p:set>
                                    <p:anim calcmode="lin" valueType="num">
                                      <p:cBhvr additive="base">
                                        <p:cTn id="217" dur="500" fill="hold"/>
                                        <p:tgtEl>
                                          <p:spTgt spid="42029"/>
                                        </p:tgtEl>
                                        <p:attrNameLst>
                                          <p:attrName>ppt_x</p:attrName>
                                        </p:attrNameLst>
                                      </p:cBhvr>
                                      <p:tavLst>
                                        <p:tav tm="0">
                                          <p:val>
                                            <p:strVal val="#ppt_x"/>
                                          </p:val>
                                        </p:tav>
                                        <p:tav tm="100000">
                                          <p:val>
                                            <p:strVal val="#ppt_x"/>
                                          </p:val>
                                        </p:tav>
                                      </p:tavLst>
                                    </p:anim>
                                    <p:anim calcmode="lin" valueType="num">
                                      <p:cBhvr additive="base">
                                        <p:cTn id="218" dur="500" fill="hold"/>
                                        <p:tgtEl>
                                          <p:spTgt spid="42029"/>
                                        </p:tgtEl>
                                        <p:attrNameLst>
                                          <p:attrName>ppt_y</p:attrName>
                                        </p:attrNameLst>
                                      </p:cBhvr>
                                      <p:tavLst>
                                        <p:tav tm="0">
                                          <p:val>
                                            <p:strVal val="1+#ppt_h/2"/>
                                          </p:val>
                                        </p:tav>
                                        <p:tav tm="100000">
                                          <p:val>
                                            <p:strVal val="#ppt_y"/>
                                          </p:val>
                                        </p:tav>
                                      </p:tavLst>
                                    </p:anim>
                                  </p:childTnLst>
                                </p:cTn>
                              </p:par>
                            </p:childTnLst>
                          </p:cTn>
                        </p:par>
                        <p:par>
                          <p:cTn id="219" fill="hold">
                            <p:stCondLst>
                              <p:cond delay="5500"/>
                            </p:stCondLst>
                            <p:childTnLst>
                              <p:par>
                                <p:cTn id="220" presetID="2" presetClass="entr" presetSubtype="4" fill="hold" grpId="0" nodeType="afterEffect">
                                  <p:stCondLst>
                                    <p:cond delay="0"/>
                                  </p:stCondLst>
                                  <p:childTnLst>
                                    <p:set>
                                      <p:cBhvr>
                                        <p:cTn id="221" dur="1" fill="hold">
                                          <p:stCondLst>
                                            <p:cond delay="0"/>
                                          </p:stCondLst>
                                        </p:cTn>
                                        <p:tgtEl>
                                          <p:spTgt spid="42030"/>
                                        </p:tgtEl>
                                        <p:attrNameLst>
                                          <p:attrName>style.visibility</p:attrName>
                                        </p:attrNameLst>
                                      </p:cBhvr>
                                      <p:to>
                                        <p:strVal val="visible"/>
                                      </p:to>
                                    </p:set>
                                    <p:anim calcmode="lin" valueType="num">
                                      <p:cBhvr additive="base">
                                        <p:cTn id="222" dur="500" fill="hold"/>
                                        <p:tgtEl>
                                          <p:spTgt spid="42030"/>
                                        </p:tgtEl>
                                        <p:attrNameLst>
                                          <p:attrName>ppt_x</p:attrName>
                                        </p:attrNameLst>
                                      </p:cBhvr>
                                      <p:tavLst>
                                        <p:tav tm="0">
                                          <p:val>
                                            <p:strVal val="#ppt_x"/>
                                          </p:val>
                                        </p:tav>
                                        <p:tav tm="100000">
                                          <p:val>
                                            <p:strVal val="#ppt_x"/>
                                          </p:val>
                                        </p:tav>
                                      </p:tavLst>
                                    </p:anim>
                                    <p:anim calcmode="lin" valueType="num">
                                      <p:cBhvr additive="base">
                                        <p:cTn id="223" dur="500" fill="hold"/>
                                        <p:tgtEl>
                                          <p:spTgt spid="42030"/>
                                        </p:tgtEl>
                                        <p:attrNameLst>
                                          <p:attrName>ppt_y</p:attrName>
                                        </p:attrNameLst>
                                      </p:cBhvr>
                                      <p:tavLst>
                                        <p:tav tm="0">
                                          <p:val>
                                            <p:strVal val="1+#ppt_h/2"/>
                                          </p:val>
                                        </p:tav>
                                        <p:tav tm="100000">
                                          <p:val>
                                            <p:strVal val="#ppt_y"/>
                                          </p:val>
                                        </p:tav>
                                      </p:tavLst>
                                    </p:anim>
                                  </p:childTnLst>
                                </p:cTn>
                              </p:par>
                            </p:childTnLst>
                          </p:cTn>
                        </p:par>
                      </p:childTnLst>
                    </p:cTn>
                  </p:par>
                  <p:par>
                    <p:cTn id="224" fill="hold">
                      <p:stCondLst>
                        <p:cond delay="indefinite"/>
                      </p:stCondLst>
                      <p:childTnLst>
                        <p:par>
                          <p:cTn id="225" fill="hold">
                            <p:stCondLst>
                              <p:cond delay="0"/>
                            </p:stCondLst>
                            <p:childTnLst>
                              <p:par>
                                <p:cTn id="226" presetID="2" presetClass="entr" presetSubtype="8" fill="hold" grpId="0" nodeType="clickEffect">
                                  <p:stCondLst>
                                    <p:cond delay="0"/>
                                  </p:stCondLst>
                                  <p:childTnLst>
                                    <p:set>
                                      <p:cBhvr>
                                        <p:cTn id="227" dur="1" fill="hold">
                                          <p:stCondLst>
                                            <p:cond delay="0"/>
                                          </p:stCondLst>
                                        </p:cTn>
                                        <p:tgtEl>
                                          <p:spTgt spid="42062"/>
                                        </p:tgtEl>
                                        <p:attrNameLst>
                                          <p:attrName>style.visibility</p:attrName>
                                        </p:attrNameLst>
                                      </p:cBhvr>
                                      <p:to>
                                        <p:strVal val="visible"/>
                                      </p:to>
                                    </p:set>
                                    <p:anim calcmode="lin" valueType="num">
                                      <p:cBhvr additive="base">
                                        <p:cTn id="228" dur="500" fill="hold"/>
                                        <p:tgtEl>
                                          <p:spTgt spid="42062"/>
                                        </p:tgtEl>
                                        <p:attrNameLst>
                                          <p:attrName>ppt_x</p:attrName>
                                        </p:attrNameLst>
                                      </p:cBhvr>
                                      <p:tavLst>
                                        <p:tav tm="0">
                                          <p:val>
                                            <p:strVal val="0-#ppt_w/2"/>
                                          </p:val>
                                        </p:tav>
                                        <p:tav tm="100000">
                                          <p:val>
                                            <p:strVal val="#ppt_x"/>
                                          </p:val>
                                        </p:tav>
                                      </p:tavLst>
                                    </p:anim>
                                    <p:anim calcmode="lin" valueType="num">
                                      <p:cBhvr additive="base">
                                        <p:cTn id="229" dur="500" fill="hold"/>
                                        <p:tgtEl>
                                          <p:spTgt spid="420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p:bldP spid="41987" grpId="0"/>
      <p:bldP spid="42012" grpId="0" animBg="1"/>
      <p:bldP spid="42014" grpId="0" animBg="1"/>
      <p:bldP spid="42015" grpId="0" animBg="1"/>
      <p:bldP spid="42016" grpId="0" animBg="1"/>
      <p:bldP spid="42017" grpId="0" animBg="1"/>
      <p:bldP spid="42018" grpId="0" animBg="1"/>
      <p:bldP spid="42020" grpId="0" animBg="1"/>
      <p:bldP spid="42021" grpId="0" animBg="1"/>
      <p:bldP spid="42022" grpId="0" animBg="1"/>
      <p:bldP spid="42023" grpId="0" animBg="1"/>
      <p:bldP spid="42024" grpId="0" animBg="1"/>
      <p:bldP spid="42025" grpId="0" animBg="1"/>
      <p:bldP spid="42026" grpId="0" animBg="1"/>
      <p:bldP spid="42027" grpId="0" animBg="1"/>
      <p:bldP spid="42028" grpId="0" animBg="1"/>
      <p:bldP spid="42029" grpId="0" animBg="1"/>
      <p:bldP spid="42030" grpId="0" animBg="1"/>
      <p:bldP spid="42031" grpId="0" animBg="1"/>
      <p:bldP spid="42032" grpId="0" animBg="1"/>
      <p:bldP spid="42033" grpId="0" animBg="1"/>
      <p:bldP spid="42034" grpId="0" animBg="1"/>
      <p:bldP spid="42035" grpId="0" animBg="1"/>
      <p:bldP spid="42036" grpId="0" animBg="1"/>
      <p:bldP spid="42062" grpId="0"/>
      <p:bldP spid="42064" grpId="0"/>
      <p:bldP spid="42065" grpId="0"/>
      <p:bldP spid="42066" grpId="0"/>
      <p:bldP spid="42067" grpId="0"/>
      <p:bldP spid="42068" grpId="0"/>
      <p:bldP spid="42069" grpId="0"/>
      <p:bldP spid="42070" grpId="0"/>
      <p:bldP spid="42071" grpId="0"/>
      <p:bldP spid="42072" grpId="0"/>
      <p:bldP spid="42073" grpId="0"/>
      <p:bldP spid="4207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9074" name="Rectangle 2"/>
          <p:cNvSpPr>
            <a:spLocks noGrp="1"/>
          </p:cNvSpPr>
          <p:nvPr>
            <p:ph idx="1"/>
          </p:nvPr>
        </p:nvSpPr>
        <p:spPr>
          <a:xfrm>
            <a:off x="323850" y="260350"/>
            <a:ext cx="8382000" cy="5867400"/>
          </a:xfrm>
          <a:ln/>
        </p:spPr>
        <p:txBody>
          <a:bodyPr vert="horz" wrap="square" lIns="91440" tIns="45720" rIns="91440" bIns="45720" anchor="t"/>
          <a:p>
            <a:pPr eaLnBrk="1" hangingPunct="1"/>
            <a:r>
              <a:rPr lang="zh-CN" altLang="en-US" dirty="0"/>
              <a:t>可以看出</a:t>
            </a:r>
            <a:r>
              <a:rPr lang="zh-CN" altLang="en-US" dirty="0">
                <a:sym typeface="Wingdings" panose="05000000000000000000" pitchFamily="2" charset="2"/>
              </a:rPr>
              <a:t>：</a:t>
            </a:r>
            <a:endParaRPr lang="zh-CN" altLang="en-US" dirty="0">
              <a:sym typeface="Wingdings" panose="05000000000000000000" pitchFamily="2" charset="2"/>
            </a:endParaRPr>
          </a:p>
          <a:p>
            <a:pPr lvl="1" eaLnBrk="1" hangingPunct="1"/>
            <a:r>
              <a:rPr lang="en-US" altLang="zh-CN" dirty="0"/>
              <a:t>n</a:t>
            </a:r>
            <a:r>
              <a:rPr lang="zh-CN" altLang="en-US" dirty="0"/>
              <a:t>个结点的判定树的深度和</a:t>
            </a:r>
            <a:r>
              <a:rPr lang="en-US" altLang="zh-CN" dirty="0"/>
              <a:t>n</a:t>
            </a:r>
            <a:r>
              <a:rPr lang="zh-CN" altLang="en-US" dirty="0"/>
              <a:t>个结点的完全二叉树的深度相同；</a:t>
            </a:r>
            <a:endParaRPr lang="zh-CN" altLang="en-US" dirty="0"/>
          </a:p>
          <a:p>
            <a:pPr lvl="1" eaLnBrk="1" hangingPunct="1"/>
            <a:r>
              <a:rPr lang="zh-CN" altLang="en-US" dirty="0"/>
              <a:t>查找过程：从根到结点（或外部结点）走出的路径；二叉树第</a:t>
            </a:r>
            <a:r>
              <a:rPr lang="en-US" altLang="zh-CN" dirty="0"/>
              <a:t>k</a:t>
            </a:r>
            <a:r>
              <a:rPr lang="zh-CN" altLang="en-US" dirty="0"/>
              <a:t>层结点的查找次数各为</a:t>
            </a:r>
            <a:r>
              <a:rPr lang="en-US" altLang="zh-CN" dirty="0"/>
              <a:t>k</a:t>
            </a:r>
            <a:r>
              <a:rPr lang="zh-CN" altLang="en-US" dirty="0"/>
              <a:t>次</a:t>
            </a:r>
            <a:r>
              <a:rPr lang="en-US" altLang="zh-CN" dirty="0"/>
              <a:t>(</a:t>
            </a:r>
            <a:r>
              <a:rPr lang="zh-CN" altLang="en-US" dirty="0"/>
              <a:t>根结点为第</a:t>
            </a:r>
            <a:r>
              <a:rPr lang="en-US" altLang="zh-CN" dirty="0"/>
              <a:t>1</a:t>
            </a:r>
            <a:r>
              <a:rPr lang="zh-CN" altLang="en-US" dirty="0"/>
              <a:t>层</a:t>
            </a:r>
            <a:r>
              <a:rPr lang="en-US" altLang="zh-CN" dirty="0"/>
              <a:t>)</a:t>
            </a:r>
            <a:r>
              <a:rPr lang="zh-CN" altLang="en-US" dirty="0"/>
              <a:t>，而第</a:t>
            </a:r>
            <a:r>
              <a:rPr lang="en-US" altLang="zh-CN" dirty="0"/>
              <a:t>k</a:t>
            </a:r>
            <a:r>
              <a:rPr lang="zh-CN" altLang="en-US" dirty="0"/>
              <a:t>层结点数最多为</a:t>
            </a:r>
            <a:r>
              <a:rPr lang="en-US" altLang="zh-CN" dirty="0"/>
              <a:t>2</a:t>
            </a:r>
            <a:r>
              <a:rPr lang="en-US" altLang="zh-CN" sz="3200" baseline="30000" dirty="0"/>
              <a:t>k</a:t>
            </a:r>
            <a:r>
              <a:rPr lang="zh-CN" altLang="en-US" sz="3200" baseline="30000" dirty="0"/>
              <a:t>－</a:t>
            </a:r>
            <a:r>
              <a:rPr lang="en-US" altLang="zh-CN" sz="3200" baseline="30000" dirty="0"/>
              <a:t>1</a:t>
            </a:r>
            <a:r>
              <a:rPr lang="zh-CN" altLang="en-US" dirty="0"/>
              <a:t>个。</a:t>
            </a:r>
            <a:endParaRPr lang="zh-CN" altLang="en-US" dirty="0"/>
          </a:p>
          <a:p>
            <a:pPr eaLnBrk="1" hangingPunct="1"/>
            <a:r>
              <a:rPr lang="zh-CN" altLang="en-US" sz="2800" dirty="0"/>
              <a:t>设有序表的长度为</a:t>
            </a:r>
            <a:r>
              <a:rPr lang="en-US" altLang="zh-CN" sz="2800" dirty="0"/>
              <a:t>n</a:t>
            </a:r>
            <a:r>
              <a:rPr lang="zh-CN" altLang="en-US" sz="2800" dirty="0"/>
              <a:t>＝</a:t>
            </a:r>
            <a:r>
              <a:rPr lang="en-US" altLang="zh-CN" sz="2800" dirty="0"/>
              <a:t>2</a:t>
            </a:r>
            <a:r>
              <a:rPr lang="en-US" altLang="zh-CN" sz="2800" baseline="30000" dirty="0"/>
              <a:t>h</a:t>
            </a:r>
            <a:r>
              <a:rPr lang="zh-CN" altLang="en-US" sz="2800" dirty="0"/>
              <a:t>－</a:t>
            </a:r>
            <a:r>
              <a:rPr lang="en-US" altLang="zh-CN" sz="2800" dirty="0"/>
              <a:t>1(</a:t>
            </a:r>
            <a:r>
              <a:rPr lang="zh-CN" altLang="en-US" sz="2800" dirty="0"/>
              <a:t>即</a:t>
            </a:r>
            <a:r>
              <a:rPr lang="en-US" altLang="zh-CN" sz="2800" dirty="0"/>
              <a:t>h=log</a:t>
            </a:r>
            <a:r>
              <a:rPr lang="en-US" altLang="zh-CN" sz="2800" baseline="-25000" dirty="0"/>
              <a:t>2</a:t>
            </a:r>
            <a:r>
              <a:rPr lang="en-US" altLang="zh-CN" sz="2800" dirty="0"/>
              <a:t>(n+1)),</a:t>
            </a:r>
            <a:r>
              <a:rPr lang="zh-CN" altLang="en-US" sz="2800" dirty="0"/>
              <a:t>则折半查找的判定树为深为</a:t>
            </a:r>
            <a:r>
              <a:rPr lang="en-US" altLang="zh-CN" sz="2800" dirty="0"/>
              <a:t>h</a:t>
            </a:r>
            <a:r>
              <a:rPr lang="zh-CN" altLang="en-US" sz="2800" dirty="0"/>
              <a:t>的满二叉树，并设每条记录的查找概率</a:t>
            </a:r>
            <a:r>
              <a:rPr lang="en-US" altLang="zh-CN" sz="2800" dirty="0"/>
              <a:t>(p</a:t>
            </a:r>
            <a:r>
              <a:rPr lang="en-US" altLang="zh-CN" sz="2800" baseline="-25000" dirty="0"/>
              <a:t>i</a:t>
            </a:r>
            <a:r>
              <a:rPr lang="en-US" altLang="zh-CN" sz="2800" dirty="0"/>
              <a:t>=1/n)</a:t>
            </a:r>
            <a:r>
              <a:rPr lang="zh-CN" altLang="en-US" sz="2800" dirty="0"/>
              <a:t>相等，则查找成功时的</a:t>
            </a:r>
            <a:r>
              <a:rPr lang="zh-CN" altLang="en-US" sz="2800" dirty="0">
                <a:solidFill>
                  <a:srgbClr val="FF00FF"/>
                </a:solidFill>
              </a:rPr>
              <a:t>平均查找长度</a:t>
            </a:r>
            <a:r>
              <a:rPr lang="zh-CN" altLang="en-US" sz="2800" dirty="0"/>
              <a:t>：</a:t>
            </a:r>
            <a:endParaRPr lang="zh-CN" altLang="en-US" sz="2800" dirty="0"/>
          </a:p>
        </p:txBody>
      </p:sp>
      <p:graphicFrame>
        <p:nvGraphicFramePr>
          <p:cNvPr id="259075" name="Object 3" descr="蓝色砂纸"/>
          <p:cNvGraphicFramePr>
            <a:graphicFrameLocks noChangeAspect="1"/>
          </p:cNvGraphicFramePr>
          <p:nvPr/>
        </p:nvGraphicFramePr>
        <p:xfrm>
          <a:off x="1219200" y="4724400"/>
          <a:ext cx="4038600" cy="914400"/>
        </p:xfrm>
        <a:graphic>
          <a:graphicData uri="http://schemas.openxmlformats.org/presentationml/2006/ole">
            <mc:AlternateContent xmlns:mc="http://schemas.openxmlformats.org/markup-compatibility/2006">
              <mc:Choice xmlns:v="urn:schemas-microsoft-com:vml" Requires="v">
                <p:oleObj spid="_x0000_s3092" name="" r:id="rId1" imgW="1828800" imgH="444500" progId="Equation.3">
                  <p:embed/>
                </p:oleObj>
              </mc:Choice>
              <mc:Fallback>
                <p:oleObj name="" r:id="rId1" imgW="1828800" imgH="444500" progId="Equation.3">
                  <p:embed/>
                  <p:pic>
                    <p:nvPicPr>
                      <p:cNvPr id="0" name="图片 3091"/>
                      <p:cNvPicPr/>
                      <p:nvPr/>
                    </p:nvPicPr>
                    <p:blipFill>
                      <a:blip r:embed="rId2"/>
                      <a:stretch>
                        <a:fillRect/>
                      </a:stretch>
                    </p:blipFill>
                    <p:spPr>
                      <a:xfrm>
                        <a:off x="1219200" y="4724400"/>
                        <a:ext cx="4038600" cy="914400"/>
                      </a:xfrm>
                      <a:prstGeom prst="rect">
                        <a:avLst/>
                      </a:prstGeom>
                      <a:noFill/>
                      <a:ln w="38100">
                        <a:noFill/>
                        <a:miter/>
                      </a:ln>
                    </p:spPr>
                  </p:pic>
                </p:oleObj>
              </mc:Fallback>
            </mc:AlternateContent>
          </a:graphicData>
        </a:graphic>
      </p:graphicFrame>
      <p:graphicFrame>
        <p:nvGraphicFramePr>
          <p:cNvPr id="259076" name="Object 4" descr="蓝色砂纸"/>
          <p:cNvGraphicFramePr>
            <a:graphicFrameLocks noChangeAspect="1"/>
          </p:cNvGraphicFramePr>
          <p:nvPr/>
        </p:nvGraphicFramePr>
        <p:xfrm>
          <a:off x="2057400" y="5638800"/>
          <a:ext cx="5105400" cy="755650"/>
        </p:xfrm>
        <a:graphic>
          <a:graphicData uri="http://schemas.openxmlformats.org/presentationml/2006/ole">
            <mc:AlternateContent xmlns:mc="http://schemas.openxmlformats.org/markup-compatibility/2006">
              <mc:Choice xmlns:v="urn:schemas-microsoft-com:vml" Requires="v">
                <p:oleObj spid="_x0000_s3091" name="" r:id="rId3" imgW="2247900" imgH="393700" progId="Equation.DSMT4">
                  <p:embed/>
                </p:oleObj>
              </mc:Choice>
              <mc:Fallback>
                <p:oleObj name="" r:id="rId3" imgW="2247900" imgH="393700" progId="Equation.DSMT4">
                  <p:embed/>
                  <p:pic>
                    <p:nvPicPr>
                      <p:cNvPr id="0" name="图片 3090"/>
                      <p:cNvPicPr/>
                      <p:nvPr/>
                    </p:nvPicPr>
                    <p:blipFill>
                      <a:blip r:embed="rId4"/>
                      <a:stretch>
                        <a:fillRect/>
                      </a:stretch>
                    </p:blipFill>
                    <p:spPr>
                      <a:xfrm>
                        <a:off x="2057400" y="5638800"/>
                        <a:ext cx="5105400" cy="755650"/>
                      </a:xfrm>
                      <a:prstGeom prst="rect">
                        <a:avLst/>
                      </a:prstGeom>
                      <a:noFill/>
                      <a:ln w="38100">
                        <a:noFill/>
                        <a:miter/>
                      </a:ln>
                    </p:spPr>
                  </p:pic>
                </p:oleObj>
              </mc:Fallback>
            </mc:AlternateContent>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9074">
                                            <p:txEl>
                                              <p:charRg st="0" end="6"/>
                                            </p:txEl>
                                          </p:spTgt>
                                        </p:tgtEl>
                                        <p:attrNameLst>
                                          <p:attrName>style.visibility</p:attrName>
                                        </p:attrNameLst>
                                      </p:cBhvr>
                                      <p:to>
                                        <p:strVal val="visible"/>
                                      </p:to>
                                    </p:set>
                                    <p:animEffect transition="in" filter="dissolve">
                                      <p:cBhvr>
                                        <p:cTn id="7" dur="500"/>
                                        <p:tgtEl>
                                          <p:spTgt spid="259074">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9074">
                                            <p:txEl>
                                              <p:charRg st="6" end="35"/>
                                            </p:txEl>
                                          </p:spTgt>
                                        </p:tgtEl>
                                        <p:attrNameLst>
                                          <p:attrName>style.visibility</p:attrName>
                                        </p:attrNameLst>
                                      </p:cBhvr>
                                      <p:to>
                                        <p:strVal val="visible"/>
                                      </p:to>
                                    </p:set>
                                    <p:animEffect transition="in" filter="dissolve">
                                      <p:cBhvr>
                                        <p:cTn id="12" dur="500"/>
                                        <p:tgtEl>
                                          <p:spTgt spid="259074">
                                            <p:txEl>
                                              <p:charRg st="6" end="3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59074">
                                            <p:txEl>
                                              <p:charRg st="35" end="102"/>
                                            </p:txEl>
                                          </p:spTgt>
                                        </p:tgtEl>
                                        <p:attrNameLst>
                                          <p:attrName>style.visibility</p:attrName>
                                        </p:attrNameLst>
                                      </p:cBhvr>
                                      <p:to>
                                        <p:strVal val="visible"/>
                                      </p:to>
                                    </p:set>
                                    <p:animEffect transition="in" filter="dissolve">
                                      <p:cBhvr>
                                        <p:cTn id="17" dur="500"/>
                                        <p:tgtEl>
                                          <p:spTgt spid="259074">
                                            <p:txEl>
                                              <p:charRg st="35" end="10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59074">
                                            <p:txEl>
                                              <p:charRg st="102" end="187"/>
                                            </p:txEl>
                                          </p:spTgt>
                                        </p:tgtEl>
                                        <p:attrNameLst>
                                          <p:attrName>style.visibility</p:attrName>
                                        </p:attrNameLst>
                                      </p:cBhvr>
                                      <p:to>
                                        <p:strVal val="visible"/>
                                      </p:to>
                                    </p:set>
                                    <p:animEffect transition="in" filter="dissolve">
                                      <p:cBhvr>
                                        <p:cTn id="22" dur="500"/>
                                        <p:tgtEl>
                                          <p:spTgt spid="259074">
                                            <p:txEl>
                                              <p:charRg st="102" end="18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5" presetClass="entr" presetSubtype="0" fill="hold" nodeType="clickEffect">
                                  <p:stCondLst>
                                    <p:cond delay="0"/>
                                  </p:stCondLst>
                                  <p:childTnLst>
                                    <p:set>
                                      <p:cBhvr>
                                        <p:cTn id="26" dur="1" fill="hold">
                                          <p:stCondLst>
                                            <p:cond delay="0"/>
                                          </p:stCondLst>
                                        </p:cTn>
                                        <p:tgtEl>
                                          <p:spTgt spid="259075"/>
                                        </p:tgtEl>
                                        <p:attrNameLst>
                                          <p:attrName>style.visibility</p:attrName>
                                        </p:attrNameLst>
                                      </p:cBhvr>
                                      <p:to>
                                        <p:strVal val="visible"/>
                                      </p:to>
                                    </p:set>
                                    <p:anim calcmode="lin" valueType="num">
                                      <p:cBhvr>
                                        <p:cTn id="27" dur="1000" fill="hold"/>
                                        <p:tgtEl>
                                          <p:spTgt spid="259075"/>
                                        </p:tgtEl>
                                        <p:attrNameLst>
                                          <p:attrName>ppt_w</p:attrName>
                                        </p:attrNameLst>
                                      </p:cBhvr>
                                      <p:tavLst>
                                        <p:tav tm="0">
                                          <p:val>
                                            <p:fltVal val="0.000000"/>
                                          </p:val>
                                        </p:tav>
                                        <p:tav tm="100000">
                                          <p:val>
                                            <p:strVal val="#ppt_w"/>
                                          </p:val>
                                        </p:tav>
                                      </p:tavLst>
                                    </p:anim>
                                    <p:anim calcmode="lin" valueType="num">
                                      <p:cBhvr>
                                        <p:cTn id="28" dur="1000" fill="hold"/>
                                        <p:tgtEl>
                                          <p:spTgt spid="259075"/>
                                        </p:tgtEl>
                                        <p:attrNameLst>
                                          <p:attrName>ppt_h</p:attrName>
                                        </p:attrNameLst>
                                      </p:cBhvr>
                                      <p:tavLst>
                                        <p:tav tm="0">
                                          <p:val>
                                            <p:fltVal val="0.000000"/>
                                          </p:val>
                                        </p:tav>
                                        <p:tav tm="100000">
                                          <p:val>
                                            <p:strVal val="#ppt_h"/>
                                          </p:val>
                                        </p:tav>
                                      </p:tavLst>
                                    </p:anim>
                                    <p:anim calcmode="lin" valueType="num">
                                      <p:cBhvr>
                                        <p:cTn id="29" dur="1000" fill="hold"/>
                                        <p:tgtEl>
                                          <p:spTgt spid="259075"/>
                                        </p:tgtEl>
                                        <p:attrNameLst>
                                          <p:attrName>ppt_x</p:attrName>
                                        </p:attrNameLst>
                                      </p:cBhvr>
                                      <p:tavLst>
                                        <p:tav tm="0" fmla="#ppt_x+(cos(-2*pi*(1-$))*-#ppt_x-sin(-2*pi*(1-$))*(1-#ppt_y))*(1-$)">
                                          <p:val>
                                            <p:fltVal val="0.000000"/>
                                          </p:val>
                                        </p:tav>
                                        <p:tav tm="100000">
                                          <p:val>
                                            <p:fltVal val="1.000000"/>
                                          </p:val>
                                        </p:tav>
                                      </p:tavLst>
                                    </p:anim>
                                    <p:anim calcmode="lin" valueType="num">
                                      <p:cBhvr>
                                        <p:cTn id="30" dur="1000" fill="hold"/>
                                        <p:tgtEl>
                                          <p:spTgt spid="259075"/>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31" fill="hold">
                      <p:stCondLst>
                        <p:cond delay="indefinite"/>
                      </p:stCondLst>
                      <p:childTnLst>
                        <p:par>
                          <p:cTn id="32" fill="hold">
                            <p:stCondLst>
                              <p:cond delay="0"/>
                            </p:stCondLst>
                            <p:childTnLst>
                              <p:par>
                                <p:cTn id="33" presetID="15" presetClass="entr" presetSubtype="0" fill="hold" nodeType="clickEffect">
                                  <p:stCondLst>
                                    <p:cond delay="0"/>
                                  </p:stCondLst>
                                  <p:childTnLst>
                                    <p:set>
                                      <p:cBhvr>
                                        <p:cTn id="34" dur="1" fill="hold">
                                          <p:stCondLst>
                                            <p:cond delay="0"/>
                                          </p:stCondLst>
                                        </p:cTn>
                                        <p:tgtEl>
                                          <p:spTgt spid="259076"/>
                                        </p:tgtEl>
                                        <p:attrNameLst>
                                          <p:attrName>style.visibility</p:attrName>
                                        </p:attrNameLst>
                                      </p:cBhvr>
                                      <p:to>
                                        <p:strVal val="visible"/>
                                      </p:to>
                                    </p:set>
                                    <p:anim calcmode="lin" valueType="num">
                                      <p:cBhvr>
                                        <p:cTn id="35" dur="1000" fill="hold"/>
                                        <p:tgtEl>
                                          <p:spTgt spid="259076"/>
                                        </p:tgtEl>
                                        <p:attrNameLst>
                                          <p:attrName>ppt_w</p:attrName>
                                        </p:attrNameLst>
                                      </p:cBhvr>
                                      <p:tavLst>
                                        <p:tav tm="0">
                                          <p:val>
                                            <p:fltVal val="0.000000"/>
                                          </p:val>
                                        </p:tav>
                                        <p:tav tm="100000">
                                          <p:val>
                                            <p:strVal val="#ppt_w"/>
                                          </p:val>
                                        </p:tav>
                                      </p:tavLst>
                                    </p:anim>
                                    <p:anim calcmode="lin" valueType="num">
                                      <p:cBhvr>
                                        <p:cTn id="36" dur="1000" fill="hold"/>
                                        <p:tgtEl>
                                          <p:spTgt spid="259076"/>
                                        </p:tgtEl>
                                        <p:attrNameLst>
                                          <p:attrName>ppt_h</p:attrName>
                                        </p:attrNameLst>
                                      </p:cBhvr>
                                      <p:tavLst>
                                        <p:tav tm="0">
                                          <p:val>
                                            <p:fltVal val="0.000000"/>
                                          </p:val>
                                        </p:tav>
                                        <p:tav tm="100000">
                                          <p:val>
                                            <p:strVal val="#ppt_h"/>
                                          </p:val>
                                        </p:tav>
                                      </p:tavLst>
                                    </p:anim>
                                    <p:anim calcmode="lin" valueType="num">
                                      <p:cBhvr>
                                        <p:cTn id="37" dur="1000" fill="hold"/>
                                        <p:tgtEl>
                                          <p:spTgt spid="259076"/>
                                        </p:tgtEl>
                                        <p:attrNameLst>
                                          <p:attrName>ppt_x</p:attrName>
                                        </p:attrNameLst>
                                      </p:cBhvr>
                                      <p:tavLst>
                                        <p:tav tm="0" fmla="#ppt_x+(cos(-2*pi*(1-$))*-#ppt_x-sin(-2*pi*(1-$))*(1-#ppt_y))*(1-$)">
                                          <p:val>
                                            <p:fltVal val="0.000000"/>
                                          </p:val>
                                        </p:tav>
                                        <p:tav tm="100000">
                                          <p:val>
                                            <p:fltVal val="1.000000"/>
                                          </p:val>
                                        </p:tav>
                                      </p:tavLst>
                                    </p:anim>
                                    <p:anim calcmode="lin" valueType="num">
                                      <p:cBhvr>
                                        <p:cTn id="38" dur="1000" fill="hold"/>
                                        <p:tgtEl>
                                          <p:spTgt spid="259076"/>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4" grpId="0" bldLvl="5"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标题 1"/>
          <p:cNvSpPr>
            <a:spLocks noGrp="1"/>
          </p:cNvSpPr>
          <p:nvPr>
            <p:ph type="title"/>
          </p:nvPr>
        </p:nvSpPr>
        <p:spPr>
          <a:xfrm>
            <a:off x="323850" y="260350"/>
            <a:ext cx="7772400" cy="1143000"/>
          </a:xfrm>
          <a:ln/>
        </p:spPr>
        <p:txBody>
          <a:bodyPr vert="horz" wrap="square" lIns="91440" tIns="45720" rIns="91440" bIns="45720" anchor="ctr"/>
          <a:p>
            <a:pPr algn="l"/>
            <a:r>
              <a:rPr lang="zh-CN" altLang="en-US" dirty="0"/>
              <a:t>搜索引擎</a:t>
            </a:r>
            <a:endParaRPr lang="zh-CN" altLang="en-US" dirty="0"/>
          </a:p>
        </p:txBody>
      </p:sp>
      <p:pic>
        <p:nvPicPr>
          <p:cNvPr id="4099" name="Picture 4"/>
          <p:cNvPicPr>
            <a:picLocks noChangeAspect="1"/>
          </p:cNvPicPr>
          <p:nvPr/>
        </p:nvPicPr>
        <p:blipFill>
          <a:blip r:embed="rId1"/>
          <a:stretch>
            <a:fillRect/>
          </a:stretch>
        </p:blipFill>
        <p:spPr>
          <a:xfrm>
            <a:off x="2700338" y="2179638"/>
            <a:ext cx="3238500" cy="962025"/>
          </a:xfrm>
          <a:prstGeom prst="rect">
            <a:avLst/>
          </a:prstGeom>
          <a:noFill/>
          <a:ln w="9525">
            <a:noFill/>
          </a:ln>
        </p:spPr>
      </p:pic>
      <p:pic>
        <p:nvPicPr>
          <p:cNvPr id="4100" name="Picture 5"/>
          <p:cNvPicPr>
            <a:picLocks noChangeAspect="1"/>
          </p:cNvPicPr>
          <p:nvPr/>
        </p:nvPicPr>
        <p:blipFill>
          <a:blip r:embed="rId2"/>
          <a:stretch>
            <a:fillRect/>
          </a:stretch>
        </p:blipFill>
        <p:spPr>
          <a:xfrm>
            <a:off x="404813" y="3430588"/>
            <a:ext cx="8391525" cy="2590800"/>
          </a:xfrm>
          <a:prstGeom prst="rect">
            <a:avLst/>
          </a:prstGeom>
          <a:noFill/>
          <a:ln w="9525">
            <a:noFill/>
          </a:ln>
        </p:spPr>
      </p:pic>
      <p:pic>
        <p:nvPicPr>
          <p:cNvPr id="4101" name="Picture 7"/>
          <p:cNvPicPr>
            <a:picLocks noChangeAspect="1"/>
          </p:cNvPicPr>
          <p:nvPr/>
        </p:nvPicPr>
        <p:blipFill>
          <a:blip r:embed="rId3"/>
          <a:stretch>
            <a:fillRect/>
          </a:stretch>
        </p:blipFill>
        <p:spPr>
          <a:xfrm>
            <a:off x="2700338" y="1093788"/>
            <a:ext cx="6270625" cy="895350"/>
          </a:xfrm>
          <a:prstGeom prst="rect">
            <a:avLst/>
          </a:prstGeom>
          <a:noFill/>
          <a:ln w="9525">
            <a:noFill/>
          </a:ln>
        </p:spPr>
      </p:pic>
      <p:pic>
        <p:nvPicPr>
          <p:cNvPr id="4102" name="Picture 9"/>
          <p:cNvPicPr>
            <a:picLocks noChangeAspect="1"/>
          </p:cNvPicPr>
          <p:nvPr/>
        </p:nvPicPr>
        <p:blipFill>
          <a:blip r:embed="rId4"/>
          <a:stretch>
            <a:fillRect/>
          </a:stretch>
        </p:blipFill>
        <p:spPr>
          <a:xfrm>
            <a:off x="404813" y="1730375"/>
            <a:ext cx="1893887" cy="879475"/>
          </a:xfrm>
          <a:prstGeom prst="rect">
            <a:avLst/>
          </a:prstGeom>
          <a:noFill/>
          <a:ln w="9525">
            <a:noFill/>
          </a:ln>
        </p:spPr>
      </p:pic>
    </p:spTree>
  </p:cSld>
  <p:clrMapOvr>
    <a:masterClrMapping/>
  </p:clrMapOvr>
  <p:transition>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0340" name="Text Box 4"/>
          <p:cNvSpPr txBox="1"/>
          <p:nvPr/>
        </p:nvSpPr>
        <p:spPr>
          <a:xfrm>
            <a:off x="323850" y="1052513"/>
            <a:ext cx="8147050" cy="42830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5000"/>
              </a:lnSpc>
              <a:spcBef>
                <a:spcPct val="0"/>
              </a:spcBef>
              <a:buNone/>
            </a:pPr>
            <a:r>
              <a:rPr lang="en-US" altLang="zh-CN" sz="4400" dirty="0">
                <a:solidFill>
                  <a:schemeClr val="accent2"/>
                </a:solidFill>
                <a:ea typeface="楷体_GB2312" pitchFamily="49" charset="-122"/>
              </a:rPr>
              <a:t>      </a:t>
            </a:r>
            <a:r>
              <a:rPr lang="zh-CN" altLang="en-US" sz="4400" dirty="0">
                <a:solidFill>
                  <a:schemeClr val="accent2"/>
                </a:solidFill>
                <a:ea typeface="楷体_GB2312" pitchFamily="49" charset="-122"/>
              </a:rPr>
              <a:t>可见，</a:t>
            </a:r>
            <a:r>
              <a:rPr lang="zh-CN" altLang="en-US" sz="4000" b="1" dirty="0">
                <a:solidFill>
                  <a:srgbClr val="CC0000"/>
                </a:solidFill>
                <a:ea typeface="楷体_GB2312" pitchFamily="49" charset="-122"/>
              </a:rPr>
              <a:t>折半</a:t>
            </a:r>
            <a:r>
              <a:rPr lang="zh-CN" altLang="en-US" sz="4400" dirty="0">
                <a:solidFill>
                  <a:schemeClr val="accent2"/>
                </a:solidFill>
                <a:ea typeface="楷体_GB2312" pitchFamily="49" charset="-122"/>
              </a:rPr>
              <a:t>查找的效率比顺序查找高，但是，折半查找只适用于</a:t>
            </a:r>
            <a:r>
              <a:rPr lang="zh-CN" altLang="en-US" sz="4000" b="1" dirty="0">
                <a:solidFill>
                  <a:srgbClr val="CC0000"/>
                </a:solidFill>
                <a:ea typeface="楷体_GB2312" pitchFamily="49" charset="-122"/>
              </a:rPr>
              <a:t>有序表，</a:t>
            </a:r>
            <a:r>
              <a:rPr lang="zh-CN" altLang="en-US" sz="4400" dirty="0">
                <a:solidFill>
                  <a:schemeClr val="accent2"/>
                </a:solidFill>
                <a:ea typeface="楷体_GB2312" pitchFamily="49" charset="-122"/>
              </a:rPr>
              <a:t>且限于用</a:t>
            </a:r>
            <a:r>
              <a:rPr lang="zh-CN" altLang="en-US" sz="4000" b="1" dirty="0">
                <a:solidFill>
                  <a:srgbClr val="CC0000"/>
                </a:solidFill>
                <a:ea typeface="楷体_GB2312" pitchFamily="49" charset="-122"/>
              </a:rPr>
              <a:t>顺序存储</a:t>
            </a:r>
            <a:r>
              <a:rPr lang="zh-CN" altLang="en-US" sz="4400" dirty="0">
                <a:solidFill>
                  <a:schemeClr val="accent2"/>
                </a:solidFill>
                <a:ea typeface="楷体_GB2312" pitchFamily="49" charset="-122"/>
              </a:rPr>
              <a:t>结构（对</a:t>
            </a:r>
            <a:r>
              <a:rPr lang="zh-CN" altLang="en-US" sz="4000" b="1" dirty="0">
                <a:solidFill>
                  <a:srgbClr val="CC0000"/>
                </a:solidFill>
                <a:ea typeface="楷体_GB2312" pitchFamily="49" charset="-122"/>
              </a:rPr>
              <a:t>线性链表</a:t>
            </a:r>
            <a:r>
              <a:rPr lang="zh-CN" altLang="en-US" sz="4400" dirty="0">
                <a:solidFill>
                  <a:schemeClr val="accent2"/>
                </a:solidFill>
                <a:ea typeface="楷体_GB2312" pitchFamily="49" charset="-122"/>
              </a:rPr>
              <a:t>无法有效进行折半查找）</a:t>
            </a:r>
            <a:endParaRPr lang="zh-CN" altLang="en-US" sz="4400" dirty="0">
              <a:solidFill>
                <a:schemeClr val="accent2"/>
              </a:solidFill>
              <a:ea typeface="楷体_GB2312"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270340"/>
                                        </p:tgtEl>
                                        <p:attrNameLst>
                                          <p:attrName>style.visibility</p:attrName>
                                        </p:attrNameLst>
                                      </p:cBhvr>
                                      <p:to>
                                        <p:strVal val="visible"/>
                                      </p:to>
                                    </p:set>
                                    <p:anim calcmode="lin" valueType="num">
                                      <p:cBhvr additive="base">
                                        <p:cTn id="7" dur="500" fill="hold"/>
                                        <p:tgtEl>
                                          <p:spTgt spid="270340"/>
                                        </p:tgtEl>
                                        <p:attrNameLst>
                                          <p:attrName>ppt_x</p:attrName>
                                        </p:attrNameLst>
                                      </p:cBhvr>
                                      <p:tavLst>
                                        <p:tav tm="0">
                                          <p:val>
                                            <p:strVal val="0-#ppt_w/2"/>
                                          </p:val>
                                        </p:tav>
                                        <p:tav tm="100000">
                                          <p:val>
                                            <p:strVal val="#ppt_x"/>
                                          </p:val>
                                        </p:tav>
                                      </p:tavLst>
                                    </p:anim>
                                    <p:anim calcmode="lin" valueType="num">
                                      <p:cBhvr additive="base">
                                        <p:cTn id="8" dur="500" fill="hold"/>
                                        <p:tgtEl>
                                          <p:spTgt spid="2703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7811" name="Text Box 3"/>
          <p:cNvSpPr txBox="1">
            <a:spLocks noChangeArrowheads="1"/>
          </p:cNvSpPr>
          <p:nvPr/>
        </p:nvSpPr>
        <p:spPr bwMode="auto">
          <a:xfrm>
            <a:off x="755650" y="1989138"/>
            <a:ext cx="7704138" cy="3451225"/>
          </a:xfrm>
          <a:prstGeom prst="rect">
            <a:avLst/>
          </a:prstGeom>
          <a:noFill/>
          <a:ln w="9525">
            <a:noFill/>
            <a:miter lim="800000"/>
          </a:ln>
          <a:effectLst/>
        </p:spPr>
        <p:txBody>
          <a:bodyPr>
            <a:spAutoFit/>
          </a:bodyPr>
          <a:lstStyle/>
          <a:p>
            <a:pPr marL="457200" marR="0" indent="-457200" defTabSz="914400" eaLnBrk="0" hangingPunct="0">
              <a:spcBef>
                <a:spcPct val="50000"/>
              </a:spcBef>
              <a:buClrTx/>
              <a:buSzTx/>
              <a:buFontTx/>
              <a:buNone/>
              <a:defRPr/>
            </a:pPr>
            <a:r>
              <a:rPr kumimoji="1" lang="zh-CN" altLang="en-US" b="1" i="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索引表 </a:t>
            </a:r>
            <a:r>
              <a:rPr kumimoji="1" lang="en-US" altLang="zh-CN"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 </a:t>
            </a:r>
            <a:endParaRPr kumimoji="1" lang="en-US" altLang="zh-CN"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endParaRPr>
          </a:p>
          <a:p>
            <a:pPr marL="457200" marR="0" indent="-457200" defTabSz="914400" eaLnBrk="0" hangingPunct="0">
              <a:lnSpc>
                <a:spcPct val="70000"/>
              </a:lnSpc>
              <a:spcBef>
                <a:spcPct val="50000"/>
              </a:spcBef>
              <a:buClrTx/>
              <a:buSzTx/>
              <a:buFontTx/>
              <a:buNone/>
              <a:defRPr/>
            </a:pPr>
            <a:r>
              <a:rPr kumimoji="1" lang="en-US" altLang="zh-CN"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1) </a:t>
            </a:r>
            <a:r>
              <a:rPr kumimoji="1" lang="zh-CN" altLang="en-US"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按表中记录的关键字分块</a:t>
            </a:r>
            <a:r>
              <a:rPr kumimoji="1" lang="en-US" altLang="zh-CN"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 R</a:t>
            </a:r>
            <a:r>
              <a:rPr kumimoji="1" lang="en-US" altLang="zh-CN" b="1" kern="1200" cap="none" spc="0" normalizeH="0" baseline="-1400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1</a:t>
            </a:r>
            <a:r>
              <a:rPr kumimoji="1" lang="en-US" altLang="zh-CN"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,R</a:t>
            </a:r>
            <a:r>
              <a:rPr kumimoji="1" lang="en-US" altLang="zh-CN" b="1" kern="1200" cap="none" spc="0" normalizeH="0" baseline="-1400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2</a:t>
            </a:r>
            <a:r>
              <a:rPr kumimoji="1" lang="en-US" altLang="zh-CN"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,…,R</a:t>
            </a:r>
            <a:r>
              <a:rPr kumimoji="1" lang="en-US" altLang="zh-CN" b="1" kern="1200" cap="none" spc="0" normalizeH="0" baseline="-1400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L</a:t>
            </a:r>
            <a:endParaRPr kumimoji="1" lang="en-US" altLang="zh-CN"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endParaRPr>
          </a:p>
          <a:p>
            <a:pPr marL="457200" marR="0" indent="-457200" defTabSz="914400" eaLnBrk="0" hangingPunct="0">
              <a:spcBef>
                <a:spcPct val="50000"/>
              </a:spcBef>
              <a:buClrTx/>
              <a:buSzTx/>
              <a:buFontTx/>
              <a:buNone/>
              <a:defRPr/>
            </a:pPr>
            <a:r>
              <a:rPr kumimoji="1" lang="zh-CN" altLang="en-US"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要求</a:t>
            </a:r>
            <a:r>
              <a:rPr kumimoji="1" lang="en-US" altLang="zh-CN"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 </a:t>
            </a:r>
            <a:r>
              <a:rPr kumimoji="1" lang="zh-CN" altLang="en-US"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第</a:t>
            </a:r>
            <a:r>
              <a:rPr kumimoji="1" lang="en-US" altLang="zh-CN"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R</a:t>
            </a:r>
            <a:r>
              <a:rPr kumimoji="1" lang="en-US" altLang="zh-CN" b="1" kern="1200" cap="none" spc="0" normalizeH="0" baseline="-2500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k </a:t>
            </a:r>
            <a:r>
              <a:rPr kumimoji="1" lang="zh-CN" altLang="en-US"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块中的所有关键字</a:t>
            </a:r>
            <a:r>
              <a:rPr kumimoji="1" lang="en-US" altLang="zh-CN"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&lt; R</a:t>
            </a:r>
            <a:r>
              <a:rPr kumimoji="1" lang="en-US" altLang="zh-CN" b="1" kern="1200" cap="none" spc="0" normalizeH="0" baseline="-2500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k+1</a:t>
            </a:r>
            <a:r>
              <a:rPr kumimoji="1" lang="zh-CN" altLang="en-US"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块中的所有关键字</a:t>
            </a:r>
            <a:endParaRPr kumimoji="1" lang="zh-CN" altLang="en-US"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endParaRPr>
          </a:p>
          <a:p>
            <a:pPr marL="457200" marR="0" indent="-457200" defTabSz="914400" eaLnBrk="0" hangingPunct="0">
              <a:lnSpc>
                <a:spcPct val="60000"/>
              </a:lnSpc>
              <a:spcBef>
                <a:spcPct val="50000"/>
              </a:spcBef>
              <a:buClrTx/>
              <a:buSzTx/>
              <a:buFontTx/>
              <a:buNone/>
              <a:defRPr/>
            </a:pPr>
            <a:r>
              <a:rPr kumimoji="1" lang="zh-CN" altLang="en-US"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            </a:t>
            </a:r>
            <a:r>
              <a:rPr kumimoji="1" lang="en-US" altLang="zh-CN"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k=1,2,…,L-1,    </a:t>
            </a:r>
            <a:r>
              <a:rPr kumimoji="1" lang="zh-CN" altLang="zh-CN"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称为“分块有序”</a:t>
            </a:r>
            <a:endParaRPr kumimoji="1" lang="zh-CN" altLang="en-US"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endParaRPr>
          </a:p>
          <a:p>
            <a:pPr marL="457200" marR="0" indent="-457200" defTabSz="914400" eaLnBrk="0" hangingPunct="0">
              <a:lnSpc>
                <a:spcPct val="70000"/>
              </a:lnSpc>
              <a:spcBef>
                <a:spcPct val="50000"/>
              </a:spcBef>
              <a:buClrTx/>
              <a:buSzTx/>
              <a:buFontTx/>
              <a:buNone/>
              <a:defRPr/>
            </a:pPr>
            <a:r>
              <a:rPr kumimoji="1" lang="en-US" altLang="zh-CN"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2) </a:t>
            </a:r>
            <a:r>
              <a:rPr kumimoji="1" lang="zh-CN" altLang="en-US"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对每块建立一个索引项</a:t>
            </a:r>
            <a:r>
              <a:rPr kumimoji="1" lang="en-US" altLang="zh-CN"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 </a:t>
            </a:r>
            <a:r>
              <a:rPr kumimoji="1" lang="zh-CN" altLang="en-US"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包含以两项内容</a:t>
            </a:r>
            <a:r>
              <a:rPr kumimoji="1" lang="en-US" altLang="zh-CN"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 </a:t>
            </a:r>
            <a:endParaRPr kumimoji="1" lang="en-US" altLang="en-US"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endParaRPr>
          </a:p>
          <a:p>
            <a:pPr marL="457200" marR="0" indent="-457200" defTabSz="914400" eaLnBrk="0" hangingPunct="0">
              <a:lnSpc>
                <a:spcPct val="70000"/>
              </a:lnSpc>
              <a:spcBef>
                <a:spcPct val="50000"/>
              </a:spcBef>
              <a:buClrTx/>
              <a:buSzTx/>
              <a:buFontTx/>
              <a:buNone/>
              <a:defRPr/>
            </a:pPr>
            <a:r>
              <a:rPr kumimoji="1" lang="en-US" altLang="zh-CN" sz="2000"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①  </a:t>
            </a:r>
            <a:r>
              <a:rPr kumimoji="1" lang="zh-CN" altLang="en-US" sz="2000" b="1" i="1" kern="1200" cap="none" spc="0" normalizeH="0" baseline="0" noProof="0">
                <a:solidFill>
                  <a:srgbClr val="FFCC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关键字项</a:t>
            </a:r>
            <a:r>
              <a:rPr kumimoji="1" lang="zh-CN" altLang="en-US" sz="2000" b="1" i="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 </a:t>
            </a:r>
            <a:r>
              <a:rPr kumimoji="1" lang="en-US" altLang="zh-CN" sz="2000"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 </a:t>
            </a:r>
            <a:r>
              <a:rPr kumimoji="1" lang="zh-CN" altLang="en-US" sz="2000"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为该块中最大关键字值</a:t>
            </a:r>
            <a:r>
              <a:rPr kumimoji="1" lang="en-US" altLang="zh-CN" sz="2000"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a:t>
            </a:r>
            <a:endParaRPr kumimoji="1" lang="en-US" altLang="zh-CN" sz="2000"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endParaRPr>
          </a:p>
          <a:p>
            <a:pPr marL="457200" marR="0" indent="-457200" defTabSz="914400" eaLnBrk="0" hangingPunct="0">
              <a:lnSpc>
                <a:spcPct val="70000"/>
              </a:lnSpc>
              <a:spcBef>
                <a:spcPct val="50000"/>
              </a:spcBef>
              <a:buClrTx/>
              <a:buSzTx/>
              <a:buFontTx/>
              <a:buNone/>
              <a:defRPr/>
            </a:pPr>
            <a:r>
              <a:rPr kumimoji="1" lang="en-US" altLang="zh-CN" sz="2000"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②  </a:t>
            </a:r>
            <a:r>
              <a:rPr kumimoji="1" lang="zh-CN" altLang="en-US" sz="2000" b="1" i="1" kern="1200" cap="none" spc="0" normalizeH="0" baseline="0" noProof="0">
                <a:solidFill>
                  <a:srgbClr val="FFCC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指针项</a:t>
            </a:r>
            <a:r>
              <a:rPr kumimoji="1" lang="zh-CN" altLang="en-US" sz="2000"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 </a:t>
            </a:r>
            <a:r>
              <a:rPr kumimoji="1" lang="en-US" altLang="zh-CN" sz="2000"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 </a:t>
            </a:r>
            <a:r>
              <a:rPr kumimoji="1" lang="zh-CN" altLang="en-US" sz="2000"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为该块第一个记录在表中位置</a:t>
            </a:r>
            <a:r>
              <a:rPr kumimoji="1" lang="en-US" altLang="zh-CN" sz="2000"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a:t>
            </a:r>
            <a:endParaRPr kumimoji="1" lang="en-US" altLang="zh-CN" sz="2000"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endParaRPr>
          </a:p>
          <a:p>
            <a:pPr marL="457200" marR="0" indent="-457200" defTabSz="914400" eaLnBrk="0" hangingPunct="0">
              <a:lnSpc>
                <a:spcPct val="70000"/>
              </a:lnSpc>
              <a:spcBef>
                <a:spcPct val="50000"/>
              </a:spcBef>
              <a:buClrTx/>
              <a:buSzTx/>
              <a:buFontTx/>
              <a:buNone/>
              <a:defRPr/>
            </a:pPr>
            <a:r>
              <a:rPr kumimoji="1" lang="en-US" altLang="zh-CN"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3) </a:t>
            </a:r>
            <a:r>
              <a:rPr kumimoji="1" lang="zh-CN" altLang="en-US"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所有索引项组成索引表</a:t>
            </a:r>
            <a:endParaRPr kumimoji="1" lang="zh-CN" altLang="en-US"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endParaRPr>
          </a:p>
        </p:txBody>
      </p:sp>
      <p:sp>
        <p:nvSpPr>
          <p:cNvPr id="247812" name="Text Box 4"/>
          <p:cNvSpPr txBox="1"/>
          <p:nvPr/>
        </p:nvSpPr>
        <p:spPr>
          <a:xfrm>
            <a:off x="19050" y="549275"/>
            <a:ext cx="9124950" cy="8239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800" b="1" dirty="0">
                <a:solidFill>
                  <a:srgbClr val="CC6600"/>
                </a:solidFill>
                <a:ea typeface="隶书" pitchFamily="49" charset="-122"/>
              </a:rPr>
              <a:t>三、索引顺序表的查找</a:t>
            </a:r>
            <a:r>
              <a:rPr lang="en-US" altLang="zh-CN" sz="4800" b="1" dirty="0">
                <a:solidFill>
                  <a:srgbClr val="CC6600"/>
                </a:solidFill>
                <a:ea typeface="隶书" pitchFamily="49" charset="-122"/>
              </a:rPr>
              <a:t>(</a:t>
            </a:r>
            <a:r>
              <a:rPr lang="zh-CN" altLang="en-US" sz="4800" b="1" dirty="0">
                <a:solidFill>
                  <a:srgbClr val="CC6600"/>
                </a:solidFill>
                <a:ea typeface="隶书" pitchFamily="49" charset="-122"/>
              </a:rPr>
              <a:t>分块查找</a:t>
            </a:r>
            <a:r>
              <a:rPr lang="en-US" altLang="zh-CN" sz="4800" b="1" dirty="0">
                <a:solidFill>
                  <a:srgbClr val="CC6600"/>
                </a:solidFill>
                <a:ea typeface="隶书" pitchFamily="49" charset="-122"/>
              </a:rPr>
              <a:t>)</a:t>
            </a:r>
            <a:endParaRPr lang="en-US" altLang="zh-CN" sz="4800" b="1" dirty="0">
              <a:solidFill>
                <a:srgbClr val="CC6600"/>
              </a:solidFill>
              <a:ea typeface="隶书"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7812"/>
                                        </p:tgtEl>
                                        <p:attrNameLst>
                                          <p:attrName>style.visibility</p:attrName>
                                        </p:attrNameLst>
                                      </p:cBhvr>
                                      <p:to>
                                        <p:strVal val="visible"/>
                                      </p:to>
                                    </p:set>
                                    <p:animEffect transition="in" filter="wipe(left)">
                                      <p:cBhvr>
                                        <p:cTn id="7" dur="500"/>
                                        <p:tgtEl>
                                          <p:spTgt spid="2478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0883" name="Text Box 3"/>
          <p:cNvSpPr txBox="1">
            <a:spLocks noChangeArrowheads="1"/>
          </p:cNvSpPr>
          <p:nvPr/>
        </p:nvSpPr>
        <p:spPr bwMode="auto">
          <a:xfrm>
            <a:off x="1143000" y="2205038"/>
            <a:ext cx="8001000" cy="1552575"/>
          </a:xfrm>
          <a:prstGeom prst="rect">
            <a:avLst/>
          </a:prstGeom>
          <a:noFill/>
          <a:ln w="9525">
            <a:noFill/>
            <a:miter lim="800000"/>
          </a:ln>
          <a:effectLst/>
        </p:spPr>
        <p:txBody>
          <a:bodyPr>
            <a:spAutoFit/>
          </a:bodyPr>
          <a:lstStyle/>
          <a:p>
            <a:pPr marL="457200" marR="0" indent="-457200" defTabSz="914400" eaLnBrk="0" hangingPunct="0">
              <a:spcBef>
                <a:spcPct val="50000"/>
              </a:spcBef>
              <a:buClrTx/>
              <a:buSzTx/>
              <a:buFontTx/>
              <a:buNone/>
              <a:defRPr/>
            </a:pPr>
            <a:r>
              <a:rPr kumimoji="1" lang="zh-CN" altLang="en-US"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例</a:t>
            </a:r>
            <a:r>
              <a:rPr kumimoji="1" lang="en-US" altLang="zh-CN"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 </a:t>
            </a:r>
            <a:r>
              <a:rPr kumimoji="1" lang="zh-CN" altLang="en-US"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查找表为</a:t>
            </a:r>
            <a:r>
              <a:rPr kumimoji="1" lang="en-US" altLang="zh-CN"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a:t>
            </a:r>
            <a:endParaRPr kumimoji="1" lang="en-US" altLang="zh-CN"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endParaRPr>
          </a:p>
          <a:p>
            <a:pPr marL="457200" marR="0" indent="-457200" defTabSz="914400" eaLnBrk="0" hangingPunct="0">
              <a:spcBef>
                <a:spcPct val="50000"/>
              </a:spcBef>
              <a:buClrTx/>
              <a:buSzTx/>
              <a:buFontTx/>
              <a:buNone/>
              <a:defRPr/>
            </a:pPr>
            <a:r>
              <a:rPr kumimoji="1" lang="en-US" altLang="zh-CN" b="1" kern="1200" cap="none" spc="0" normalizeH="0" baseline="0" noProof="0">
                <a:solidFill>
                  <a:srgbClr val="F03B1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22, 12, 13, 8, 9, 20</a:t>
            </a:r>
            <a:r>
              <a:rPr kumimoji="1" lang="en-US" altLang="zh-CN" b="1" kern="1200" cap="none" spc="0" normalizeH="0" baseline="0" noProof="0">
                <a:solidFill>
                  <a:srgbClr val="FFFFCC"/>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b="1" kern="1200" cap="none" spc="0" normalizeH="0" baseline="0" noProof="0">
                <a:solidFill>
                  <a:srgbClr val="00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33, 42, 44, 38, 24, 48</a:t>
            </a:r>
            <a:r>
              <a:rPr kumimoji="1" lang="en-US" altLang="zh-CN" b="1" kern="1200" cap="none" spc="0" normalizeH="0" baseline="0" noProof="0">
                <a:solidFill>
                  <a:srgbClr val="FFFFCC"/>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b="1" kern="1200" cap="none" spc="0" normalizeH="0" baseline="0" noProof="0">
                <a:solidFill>
                  <a:srgbClr val="FF00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60, 58, 74, 49, 86, 53</a:t>
            </a:r>
            <a:endParaRPr kumimoji="1" lang="en-US" altLang="zh-CN" b="1" kern="1200" cap="none" spc="0" normalizeH="0" baseline="0" noProof="0">
              <a:solidFill>
                <a:srgbClr val="FFFFCC"/>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L="457200" marR="0" indent="-457200" defTabSz="914400" eaLnBrk="0" hangingPunct="0">
              <a:spcBef>
                <a:spcPct val="50000"/>
              </a:spcBef>
              <a:buClrTx/>
              <a:buSzTx/>
              <a:buFontTx/>
              <a:buNone/>
              <a:defRPr/>
            </a:pPr>
            <a:r>
              <a:rPr kumimoji="1" lang="zh-CN" altLang="en-US"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索引表为</a:t>
            </a:r>
            <a:r>
              <a:rPr kumimoji="1" lang="en-US" altLang="zh-CN"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a:t>
            </a:r>
            <a:endParaRPr kumimoji="1" lang="en-US" altLang="zh-CN"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endParaRPr>
          </a:p>
        </p:txBody>
      </p:sp>
      <p:grpSp>
        <p:nvGrpSpPr>
          <p:cNvPr id="33795" name="Group 4"/>
          <p:cNvGrpSpPr/>
          <p:nvPr/>
        </p:nvGrpSpPr>
        <p:grpSpPr>
          <a:xfrm>
            <a:off x="1331913" y="3933825"/>
            <a:ext cx="5791200" cy="990600"/>
            <a:chOff x="816" y="2448"/>
            <a:chExt cx="3648" cy="624"/>
          </a:xfrm>
        </p:grpSpPr>
        <p:grpSp>
          <p:nvGrpSpPr>
            <p:cNvPr id="33801" name="Group 5"/>
            <p:cNvGrpSpPr/>
            <p:nvPr/>
          </p:nvGrpSpPr>
          <p:grpSpPr>
            <a:xfrm>
              <a:off x="816" y="2448"/>
              <a:ext cx="3648" cy="624"/>
              <a:chOff x="816" y="2448"/>
              <a:chExt cx="3648" cy="624"/>
            </a:xfrm>
          </p:grpSpPr>
          <p:grpSp>
            <p:nvGrpSpPr>
              <p:cNvPr id="33808" name="Group 6"/>
              <p:cNvGrpSpPr/>
              <p:nvPr/>
            </p:nvGrpSpPr>
            <p:grpSpPr>
              <a:xfrm>
                <a:off x="1440" y="2448"/>
                <a:ext cx="3024" cy="624"/>
                <a:chOff x="1152" y="2400"/>
                <a:chExt cx="3024" cy="624"/>
              </a:xfrm>
            </p:grpSpPr>
            <p:sp>
              <p:nvSpPr>
                <p:cNvPr id="33810" name="Rectangle 7"/>
                <p:cNvSpPr/>
                <p:nvPr/>
              </p:nvSpPr>
              <p:spPr>
                <a:xfrm>
                  <a:off x="1152" y="2400"/>
                  <a:ext cx="3024" cy="624"/>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33811" name="Line 8"/>
                <p:cNvSpPr/>
                <p:nvPr/>
              </p:nvSpPr>
              <p:spPr>
                <a:xfrm>
                  <a:off x="1152" y="2688"/>
                  <a:ext cx="3024" cy="0"/>
                </a:xfrm>
                <a:prstGeom prst="line">
                  <a:avLst/>
                </a:prstGeom>
                <a:ln w="9525" cap="flat" cmpd="sng">
                  <a:solidFill>
                    <a:schemeClr val="bg2"/>
                  </a:solidFill>
                  <a:prstDash val="solid"/>
                  <a:headEnd type="none" w="med" len="med"/>
                  <a:tailEnd type="none" w="med" len="med"/>
                </a:ln>
              </p:spPr>
            </p:sp>
            <p:sp>
              <p:nvSpPr>
                <p:cNvPr id="33812" name="Line 9"/>
                <p:cNvSpPr/>
                <p:nvPr/>
              </p:nvSpPr>
              <p:spPr>
                <a:xfrm>
                  <a:off x="2112" y="2400"/>
                  <a:ext cx="0" cy="624"/>
                </a:xfrm>
                <a:prstGeom prst="line">
                  <a:avLst/>
                </a:prstGeom>
                <a:ln w="9525" cap="flat" cmpd="sng">
                  <a:solidFill>
                    <a:schemeClr val="bg2"/>
                  </a:solidFill>
                  <a:prstDash val="solid"/>
                  <a:headEnd type="none" w="med" len="med"/>
                  <a:tailEnd type="none" w="med" len="med"/>
                </a:ln>
              </p:spPr>
            </p:sp>
            <p:sp>
              <p:nvSpPr>
                <p:cNvPr id="33813" name="Line 10"/>
                <p:cNvSpPr/>
                <p:nvPr/>
              </p:nvSpPr>
              <p:spPr>
                <a:xfrm>
                  <a:off x="3168" y="2400"/>
                  <a:ext cx="0" cy="624"/>
                </a:xfrm>
                <a:prstGeom prst="line">
                  <a:avLst/>
                </a:prstGeom>
                <a:ln w="9525" cap="flat" cmpd="sng">
                  <a:solidFill>
                    <a:schemeClr val="bg2"/>
                  </a:solidFill>
                  <a:prstDash val="solid"/>
                  <a:headEnd type="none" w="med" len="med"/>
                  <a:tailEnd type="none" w="med" len="med"/>
                </a:ln>
              </p:spPr>
            </p:sp>
          </p:grpSp>
          <p:sp>
            <p:nvSpPr>
              <p:cNvPr id="250891" name="Text Box 11"/>
              <p:cNvSpPr txBox="1">
                <a:spLocks noChangeArrowheads="1"/>
              </p:cNvSpPr>
              <p:nvPr/>
            </p:nvSpPr>
            <p:spPr bwMode="auto">
              <a:xfrm>
                <a:off x="816" y="2544"/>
                <a:ext cx="692" cy="491"/>
              </a:xfrm>
              <a:prstGeom prst="rect">
                <a:avLst/>
              </a:prstGeom>
              <a:noFill/>
              <a:ln w="9525">
                <a:noFill/>
                <a:miter lim="800000"/>
              </a:ln>
              <a:effectLst/>
            </p:spPr>
            <p:txBody>
              <a:bodyPr wrap="none">
                <a:spAutoFit/>
              </a:bodyPr>
              <a:lstStyle/>
              <a:p>
                <a:pPr marR="0" defTabSz="914400">
                  <a:spcBef>
                    <a:spcPct val="50000"/>
                  </a:spcBef>
                  <a:buClrTx/>
                  <a:buSzTx/>
                  <a:buFontTx/>
                  <a:buNone/>
                  <a:defRPr/>
                </a:pPr>
                <a:r>
                  <a:rPr kumimoji="1" lang="zh-CN" altLang="en-US" sz="1800"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关键字项</a:t>
                </a:r>
                <a:endParaRPr kumimoji="1" lang="zh-CN" altLang="en-US" sz="1800"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endParaRPr>
              </a:p>
              <a:p>
                <a:pPr marR="0" defTabSz="914400">
                  <a:spcBef>
                    <a:spcPct val="50000"/>
                  </a:spcBef>
                  <a:buClrTx/>
                  <a:buSzTx/>
                  <a:buFontTx/>
                  <a:buNone/>
                  <a:defRPr/>
                </a:pPr>
                <a:r>
                  <a:rPr kumimoji="1" lang="zh-CN" altLang="en-US" sz="1800"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指针项</a:t>
                </a:r>
                <a:endParaRPr kumimoji="1" lang="zh-CN" altLang="en-US" sz="1800" kern="1200" cap="none" spc="0" normalizeH="0" baseline="0" noProof="0">
                  <a:latin typeface="Times New Roman" panose="02020603050405020304" pitchFamily="18" charset="0"/>
                  <a:ea typeface="宋体" panose="02010600030101010101" pitchFamily="2" charset="-122"/>
                  <a:cs typeface="+mn-cs"/>
                </a:endParaRPr>
              </a:p>
            </p:txBody>
          </p:sp>
        </p:grpSp>
        <p:sp>
          <p:nvSpPr>
            <p:cNvPr id="250892" name="Text Box 12"/>
            <p:cNvSpPr txBox="1">
              <a:spLocks noChangeArrowheads="1"/>
            </p:cNvSpPr>
            <p:nvPr/>
          </p:nvSpPr>
          <p:spPr bwMode="auto">
            <a:xfrm>
              <a:off x="1708" y="2496"/>
              <a:ext cx="260" cy="231"/>
            </a:xfrm>
            <a:prstGeom prst="rect">
              <a:avLst/>
            </a:prstGeom>
            <a:noFill/>
            <a:ln w="9525">
              <a:noFill/>
              <a:miter lim="800000"/>
            </a:ln>
            <a:effectLst/>
          </p:spPr>
          <p:txBody>
            <a:bodyPr wrap="none">
              <a:spAutoFit/>
            </a:bodyPr>
            <a:lstStyle/>
            <a:p>
              <a:pPr marR="0" defTabSz="914400">
                <a:spcBef>
                  <a:spcPct val="50000"/>
                </a:spcBef>
                <a:buClrTx/>
                <a:buSzTx/>
                <a:buFontTx/>
                <a:buNone/>
                <a:defRPr/>
              </a:pPr>
              <a:r>
                <a:rPr kumimoji="1" lang="en-US" altLang="zh-CN" sz="1800" b="1" kern="1200" cap="none" spc="0" normalizeH="0" baseline="0" noProof="0">
                  <a:solidFill>
                    <a:srgbClr val="F03B1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22</a:t>
              </a:r>
              <a:endParaRPr kumimoji="1" lang="en-US" altLang="zh-CN" sz="1600" kern="1200" cap="none" spc="0" normalizeH="0" baseline="0" noProof="0">
                <a:latin typeface="Times New Roman" panose="02020603050405020304" pitchFamily="18" charset="0"/>
                <a:ea typeface="宋体" panose="02010600030101010101" pitchFamily="2" charset="-122"/>
                <a:cs typeface="+mn-cs"/>
              </a:endParaRPr>
            </a:p>
          </p:txBody>
        </p:sp>
        <p:sp>
          <p:nvSpPr>
            <p:cNvPr id="250893" name="Text Box 13"/>
            <p:cNvSpPr txBox="1">
              <a:spLocks noChangeArrowheads="1"/>
            </p:cNvSpPr>
            <p:nvPr/>
          </p:nvSpPr>
          <p:spPr bwMode="auto">
            <a:xfrm>
              <a:off x="2764" y="2496"/>
              <a:ext cx="260" cy="231"/>
            </a:xfrm>
            <a:prstGeom prst="rect">
              <a:avLst/>
            </a:prstGeom>
            <a:noFill/>
            <a:ln w="9525">
              <a:noFill/>
              <a:miter lim="800000"/>
            </a:ln>
            <a:effectLst/>
          </p:spPr>
          <p:txBody>
            <a:bodyPr wrap="none">
              <a:spAutoFit/>
            </a:bodyPr>
            <a:lstStyle/>
            <a:p>
              <a:pPr marR="0" defTabSz="914400">
                <a:spcBef>
                  <a:spcPct val="50000"/>
                </a:spcBef>
                <a:buClrTx/>
                <a:buSzTx/>
                <a:buFontTx/>
                <a:buNone/>
                <a:defRPr/>
              </a:pPr>
              <a:r>
                <a:rPr kumimoji="1" lang="en-US" altLang="zh-CN" sz="1800" b="1" kern="1200" cap="none" spc="0" normalizeH="0" baseline="0" noProof="0">
                  <a:solidFill>
                    <a:srgbClr val="00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48</a:t>
              </a:r>
              <a:endParaRPr kumimoji="1" lang="en-US" altLang="zh-CN" sz="1600" kern="1200" cap="none" spc="0" normalizeH="0" baseline="0" noProof="0">
                <a:latin typeface="Times New Roman" panose="02020603050405020304" pitchFamily="18" charset="0"/>
                <a:ea typeface="宋体" panose="02010600030101010101" pitchFamily="2" charset="-122"/>
                <a:cs typeface="+mn-cs"/>
              </a:endParaRPr>
            </a:p>
          </p:txBody>
        </p:sp>
        <p:sp>
          <p:nvSpPr>
            <p:cNvPr id="250894" name="Text Box 14"/>
            <p:cNvSpPr txBox="1">
              <a:spLocks noChangeArrowheads="1"/>
            </p:cNvSpPr>
            <p:nvPr/>
          </p:nvSpPr>
          <p:spPr bwMode="auto">
            <a:xfrm>
              <a:off x="3772" y="2496"/>
              <a:ext cx="260" cy="231"/>
            </a:xfrm>
            <a:prstGeom prst="rect">
              <a:avLst/>
            </a:prstGeom>
            <a:noFill/>
            <a:ln w="9525">
              <a:noFill/>
              <a:miter lim="800000"/>
            </a:ln>
            <a:effectLst/>
          </p:spPr>
          <p:txBody>
            <a:bodyPr wrap="none">
              <a:spAutoFit/>
            </a:bodyPr>
            <a:lstStyle/>
            <a:p>
              <a:pPr marR="0" defTabSz="914400">
                <a:spcBef>
                  <a:spcPct val="50000"/>
                </a:spcBef>
                <a:buClrTx/>
                <a:buSzTx/>
                <a:buFontTx/>
                <a:buNone/>
                <a:defRPr/>
              </a:pPr>
              <a:r>
                <a:rPr kumimoji="1" lang="en-US" altLang="zh-CN" sz="1800" b="1" kern="1200" cap="none" spc="0" normalizeH="0" baseline="0" noProof="0">
                  <a:solidFill>
                    <a:srgbClr val="FF00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86</a:t>
              </a:r>
              <a:endParaRPr kumimoji="1" lang="en-US" altLang="zh-CN" sz="1600" kern="1200" cap="none" spc="0" normalizeH="0" baseline="0" noProof="0">
                <a:latin typeface="Times New Roman" panose="02020603050405020304" pitchFamily="18" charset="0"/>
                <a:ea typeface="宋体" panose="02010600030101010101" pitchFamily="2" charset="-122"/>
                <a:cs typeface="+mn-cs"/>
              </a:endParaRPr>
            </a:p>
          </p:txBody>
        </p:sp>
        <p:sp>
          <p:nvSpPr>
            <p:cNvPr id="250895" name="Text Box 15"/>
            <p:cNvSpPr txBox="1">
              <a:spLocks noChangeArrowheads="1"/>
            </p:cNvSpPr>
            <p:nvPr/>
          </p:nvSpPr>
          <p:spPr bwMode="auto">
            <a:xfrm>
              <a:off x="1708" y="2793"/>
              <a:ext cx="188" cy="231"/>
            </a:xfrm>
            <a:prstGeom prst="rect">
              <a:avLst/>
            </a:prstGeom>
            <a:noFill/>
            <a:ln w="9525">
              <a:noFill/>
              <a:miter lim="800000"/>
            </a:ln>
            <a:effectLst/>
          </p:spPr>
          <p:txBody>
            <a:bodyPr wrap="none">
              <a:spAutoFit/>
            </a:bodyPr>
            <a:lstStyle/>
            <a:p>
              <a:pPr marR="0" defTabSz="914400">
                <a:spcBef>
                  <a:spcPct val="50000"/>
                </a:spcBef>
                <a:buClrTx/>
                <a:buSzTx/>
                <a:buFontTx/>
                <a:buNone/>
                <a:defRPr/>
              </a:pPr>
              <a:r>
                <a:rPr kumimoji="1" lang="en-US" altLang="zh-CN" sz="1800" b="1" kern="1200" cap="none" spc="0" normalizeH="0" baseline="0" noProof="0">
                  <a:solidFill>
                    <a:srgbClr val="F03B1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1</a:t>
              </a:r>
              <a:endParaRPr kumimoji="1" lang="en-US" altLang="zh-CN" sz="1600" kern="1200" cap="none" spc="0" normalizeH="0" baseline="0" noProof="0">
                <a:latin typeface="Times New Roman" panose="02020603050405020304" pitchFamily="18" charset="0"/>
                <a:ea typeface="宋体" panose="02010600030101010101" pitchFamily="2" charset="-122"/>
                <a:cs typeface="+mn-cs"/>
              </a:endParaRPr>
            </a:p>
          </p:txBody>
        </p:sp>
        <p:sp>
          <p:nvSpPr>
            <p:cNvPr id="250896" name="Text Box 16"/>
            <p:cNvSpPr txBox="1">
              <a:spLocks noChangeArrowheads="1"/>
            </p:cNvSpPr>
            <p:nvPr/>
          </p:nvSpPr>
          <p:spPr bwMode="auto">
            <a:xfrm>
              <a:off x="2764" y="2793"/>
              <a:ext cx="188" cy="231"/>
            </a:xfrm>
            <a:prstGeom prst="rect">
              <a:avLst/>
            </a:prstGeom>
            <a:noFill/>
            <a:ln w="9525">
              <a:noFill/>
              <a:miter lim="800000"/>
            </a:ln>
            <a:effectLst/>
          </p:spPr>
          <p:txBody>
            <a:bodyPr wrap="none">
              <a:spAutoFit/>
            </a:bodyPr>
            <a:lstStyle/>
            <a:p>
              <a:pPr marR="0" defTabSz="914400">
                <a:spcBef>
                  <a:spcPct val="50000"/>
                </a:spcBef>
                <a:buClrTx/>
                <a:buSzTx/>
                <a:buFontTx/>
                <a:buNone/>
                <a:defRPr/>
              </a:pPr>
              <a:r>
                <a:rPr kumimoji="1" lang="en-US" altLang="zh-CN" sz="1800" b="1" kern="1200" cap="none" spc="0" normalizeH="0" baseline="0" noProof="0">
                  <a:solidFill>
                    <a:srgbClr val="00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7</a:t>
              </a:r>
              <a:endParaRPr kumimoji="1" lang="en-US" altLang="zh-CN" sz="1600" kern="1200" cap="none" spc="0" normalizeH="0" baseline="0" noProof="0">
                <a:latin typeface="Times New Roman" panose="02020603050405020304" pitchFamily="18" charset="0"/>
                <a:ea typeface="宋体" panose="02010600030101010101" pitchFamily="2" charset="-122"/>
                <a:cs typeface="+mn-cs"/>
              </a:endParaRPr>
            </a:p>
          </p:txBody>
        </p:sp>
        <p:sp>
          <p:nvSpPr>
            <p:cNvPr id="250897" name="Text Box 17"/>
            <p:cNvSpPr txBox="1">
              <a:spLocks noChangeArrowheads="1"/>
            </p:cNvSpPr>
            <p:nvPr/>
          </p:nvSpPr>
          <p:spPr bwMode="auto">
            <a:xfrm>
              <a:off x="3792" y="2793"/>
              <a:ext cx="260" cy="231"/>
            </a:xfrm>
            <a:prstGeom prst="rect">
              <a:avLst/>
            </a:prstGeom>
            <a:noFill/>
            <a:ln w="9525">
              <a:noFill/>
              <a:miter lim="800000"/>
            </a:ln>
            <a:effectLst/>
          </p:spPr>
          <p:txBody>
            <a:bodyPr wrap="none">
              <a:spAutoFit/>
            </a:bodyPr>
            <a:lstStyle/>
            <a:p>
              <a:pPr marR="0" defTabSz="914400">
                <a:spcBef>
                  <a:spcPct val="50000"/>
                </a:spcBef>
                <a:buClrTx/>
                <a:buSzTx/>
                <a:buFontTx/>
                <a:buNone/>
                <a:defRPr/>
              </a:pPr>
              <a:r>
                <a:rPr kumimoji="1" lang="en-US" altLang="zh-CN" sz="1800" b="1" kern="1200" cap="none" spc="0" normalizeH="0" baseline="0" noProof="0">
                  <a:solidFill>
                    <a:srgbClr val="FF00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13</a:t>
              </a:r>
              <a:endParaRPr kumimoji="1" lang="en-US" altLang="zh-CN" sz="1600" kern="1200" cap="none" spc="0" normalizeH="0" baseline="0" noProof="0">
                <a:latin typeface="Times New Roman" panose="02020603050405020304" pitchFamily="18" charset="0"/>
                <a:ea typeface="宋体" panose="02010600030101010101" pitchFamily="2" charset="-122"/>
                <a:cs typeface="+mn-cs"/>
              </a:endParaRPr>
            </a:p>
          </p:txBody>
        </p:sp>
      </p:grpSp>
      <p:sp>
        <p:nvSpPr>
          <p:cNvPr id="250898" name="Text Box 18"/>
          <p:cNvSpPr txBox="1"/>
          <p:nvPr/>
        </p:nvSpPr>
        <p:spPr>
          <a:xfrm>
            <a:off x="19050" y="549275"/>
            <a:ext cx="9124950" cy="8239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800" b="1" dirty="0">
                <a:solidFill>
                  <a:srgbClr val="CC6600"/>
                </a:solidFill>
                <a:ea typeface="隶书" pitchFamily="49" charset="-122"/>
              </a:rPr>
              <a:t>三、索引顺序表的查找</a:t>
            </a:r>
            <a:r>
              <a:rPr lang="en-US" altLang="zh-CN" sz="4800" b="1" dirty="0">
                <a:solidFill>
                  <a:srgbClr val="CC6600"/>
                </a:solidFill>
                <a:ea typeface="隶书" pitchFamily="49" charset="-122"/>
              </a:rPr>
              <a:t>(</a:t>
            </a:r>
            <a:r>
              <a:rPr lang="zh-CN" altLang="en-US" sz="4800" b="1" dirty="0">
                <a:solidFill>
                  <a:srgbClr val="CC6600"/>
                </a:solidFill>
                <a:ea typeface="隶书" pitchFamily="49" charset="-122"/>
              </a:rPr>
              <a:t>分块查找</a:t>
            </a:r>
            <a:r>
              <a:rPr lang="en-US" altLang="zh-CN" sz="4800" b="1" dirty="0">
                <a:solidFill>
                  <a:srgbClr val="CC6600"/>
                </a:solidFill>
                <a:ea typeface="隶书" pitchFamily="49" charset="-122"/>
              </a:rPr>
              <a:t>)</a:t>
            </a:r>
            <a:endParaRPr lang="en-US" altLang="zh-CN" sz="4800" b="1" dirty="0">
              <a:solidFill>
                <a:srgbClr val="CC6600"/>
              </a:solidFill>
              <a:ea typeface="隶书" pitchFamily="49" charset="-122"/>
            </a:endParaRPr>
          </a:p>
        </p:txBody>
      </p:sp>
      <p:sp>
        <p:nvSpPr>
          <p:cNvPr id="250899" name="Text Box 19"/>
          <p:cNvSpPr txBox="1">
            <a:spLocks noChangeArrowheads="1"/>
          </p:cNvSpPr>
          <p:nvPr/>
        </p:nvSpPr>
        <p:spPr bwMode="auto">
          <a:xfrm>
            <a:off x="611188" y="5445125"/>
            <a:ext cx="8001000" cy="457200"/>
          </a:xfrm>
          <a:prstGeom prst="rect">
            <a:avLst/>
          </a:prstGeom>
          <a:noFill/>
          <a:ln w="9525">
            <a:noFill/>
            <a:miter lim="800000"/>
          </a:ln>
          <a:effectLst/>
        </p:spPr>
        <p:txBody>
          <a:bodyPr>
            <a:spAutoFit/>
          </a:bodyPr>
          <a:lstStyle/>
          <a:p>
            <a:pPr marL="457200" marR="0" indent="-457200" defTabSz="914400" eaLnBrk="0" hangingPunct="0">
              <a:spcBef>
                <a:spcPct val="50000"/>
              </a:spcBef>
              <a:buClrTx/>
              <a:buSzTx/>
              <a:buFontTx/>
              <a:buNone/>
              <a:defRPr/>
            </a:pPr>
            <a:r>
              <a:rPr kumimoji="1" lang="en-US" altLang="zh-CN" b="1" kern="1200" cap="none" spc="0" normalizeH="0" baseline="0" noProof="0">
                <a:solidFill>
                  <a:srgbClr val="F03B1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22, 12, 13, 8, 9, 20</a:t>
            </a:r>
            <a:r>
              <a:rPr kumimoji="1" lang="en-US" altLang="zh-CN" b="1" kern="1200" cap="none" spc="0" normalizeH="0" baseline="0" noProof="0">
                <a:solidFill>
                  <a:srgbClr val="FFFFCC"/>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b="1" kern="1200" cap="none" spc="0" normalizeH="0" baseline="0" noProof="0">
                <a:solidFill>
                  <a:srgbClr val="00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33, 42, 44, 38, 24, 48</a:t>
            </a:r>
            <a:r>
              <a:rPr kumimoji="1" lang="en-US" altLang="zh-CN" b="1" kern="1200" cap="none" spc="0" normalizeH="0" baseline="0" noProof="0">
                <a:solidFill>
                  <a:srgbClr val="FFFFCC"/>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b="1" kern="1200" cap="none" spc="0" normalizeH="0" baseline="0" noProof="0">
                <a:solidFill>
                  <a:srgbClr val="FF00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60, 58, 74, 49, 86, 53</a:t>
            </a:r>
            <a:endParaRPr kumimoji="1" lang="en-US" altLang="zh-CN" b="1" kern="1200" cap="none" spc="0" normalizeH="0" baseline="0" noProof="0">
              <a:solidFill>
                <a:srgbClr val="FFFFCC"/>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33798" name="Line 20"/>
          <p:cNvSpPr/>
          <p:nvPr/>
        </p:nvSpPr>
        <p:spPr>
          <a:xfrm flipH="1">
            <a:off x="900113" y="4941888"/>
            <a:ext cx="1800225" cy="574675"/>
          </a:xfrm>
          <a:prstGeom prst="line">
            <a:avLst/>
          </a:prstGeom>
          <a:ln w="28575" cap="flat" cmpd="sng">
            <a:solidFill>
              <a:srgbClr val="A50021"/>
            </a:solidFill>
            <a:prstDash val="solid"/>
            <a:headEnd type="none" w="med" len="med"/>
            <a:tailEnd type="triangle" w="med" len="med"/>
          </a:ln>
        </p:spPr>
      </p:sp>
      <p:sp>
        <p:nvSpPr>
          <p:cNvPr id="33799" name="Line 21"/>
          <p:cNvSpPr/>
          <p:nvPr/>
        </p:nvSpPr>
        <p:spPr>
          <a:xfrm flipH="1">
            <a:off x="3419475" y="4941888"/>
            <a:ext cx="1152525" cy="647700"/>
          </a:xfrm>
          <a:prstGeom prst="line">
            <a:avLst/>
          </a:prstGeom>
          <a:ln w="38100" cap="flat" cmpd="sng">
            <a:solidFill>
              <a:schemeClr val="accent1"/>
            </a:solidFill>
            <a:prstDash val="solid"/>
            <a:headEnd type="none" w="med" len="med"/>
            <a:tailEnd type="triangle" w="med" len="med"/>
          </a:ln>
        </p:spPr>
      </p:sp>
      <p:sp>
        <p:nvSpPr>
          <p:cNvPr id="33800" name="Line 22"/>
          <p:cNvSpPr/>
          <p:nvPr/>
        </p:nvSpPr>
        <p:spPr>
          <a:xfrm flipH="1">
            <a:off x="6156325" y="4941888"/>
            <a:ext cx="215900" cy="647700"/>
          </a:xfrm>
          <a:prstGeom prst="line">
            <a:avLst/>
          </a:prstGeom>
          <a:ln w="28575" cap="flat" cmpd="sng">
            <a:solidFill>
              <a:srgbClr val="FF00FF"/>
            </a:solidFill>
            <a:prstDash val="solid"/>
            <a:headEnd type="none" w="med" len="med"/>
            <a:tailEnd type="triangle" w="med" len="med"/>
          </a:ln>
        </p:spPr>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0898"/>
                                        </p:tgtEl>
                                        <p:attrNameLst>
                                          <p:attrName>style.visibility</p:attrName>
                                        </p:attrNameLst>
                                      </p:cBhvr>
                                      <p:to>
                                        <p:strVal val="visible"/>
                                      </p:to>
                                    </p:set>
                                    <p:animEffect transition="in" filter="wipe(left)">
                                      <p:cBhvr>
                                        <p:cTn id="7" dur="500"/>
                                        <p:tgtEl>
                                          <p:spTgt spid="250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9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2931" name="Text Box 3"/>
          <p:cNvSpPr txBox="1">
            <a:spLocks noChangeArrowheads="1"/>
          </p:cNvSpPr>
          <p:nvPr/>
        </p:nvSpPr>
        <p:spPr bwMode="auto">
          <a:xfrm>
            <a:off x="900113" y="1989138"/>
            <a:ext cx="8001000" cy="1333500"/>
          </a:xfrm>
          <a:prstGeom prst="rect">
            <a:avLst/>
          </a:prstGeom>
          <a:noFill/>
          <a:ln w="9525">
            <a:noFill/>
            <a:miter lim="800000"/>
          </a:ln>
          <a:effectLst/>
        </p:spPr>
        <p:txBody>
          <a:bodyPr>
            <a:spAutoFit/>
          </a:bodyPr>
          <a:lstStyle/>
          <a:p>
            <a:pPr marL="457200" marR="0" indent="-457200" defTabSz="914400" eaLnBrk="0" hangingPunct="0">
              <a:lnSpc>
                <a:spcPct val="80000"/>
              </a:lnSpc>
              <a:spcBef>
                <a:spcPct val="50000"/>
              </a:spcBef>
              <a:buClrTx/>
              <a:buSzTx/>
              <a:buFontTx/>
              <a:buNone/>
              <a:defRPr/>
            </a:pPr>
            <a:r>
              <a:rPr kumimoji="1" lang="zh-CN" altLang="en-US"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查找分为两步</a:t>
            </a:r>
            <a:r>
              <a:rPr kumimoji="1" lang="en-US" altLang="zh-CN"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a:t>
            </a:r>
            <a:endParaRPr kumimoji="1" lang="en-US" altLang="zh-CN"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endParaRPr>
          </a:p>
          <a:p>
            <a:pPr marL="457200" marR="0" indent="-457200" defTabSz="914400" eaLnBrk="0" hangingPunct="0">
              <a:lnSpc>
                <a:spcPct val="80000"/>
              </a:lnSpc>
              <a:spcBef>
                <a:spcPct val="50000"/>
              </a:spcBef>
              <a:buClrTx/>
              <a:buSzTx/>
              <a:buFontTx/>
              <a:buNone/>
              <a:defRPr/>
            </a:pPr>
            <a:r>
              <a:rPr kumimoji="1" lang="en-US" altLang="zh-CN"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1.  </a:t>
            </a:r>
            <a:r>
              <a:rPr kumimoji="1" lang="zh-CN" altLang="en-US"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确定待查记录所在块</a:t>
            </a:r>
            <a:r>
              <a:rPr kumimoji="1" lang="en-US" altLang="zh-CN"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  (</a:t>
            </a:r>
            <a:r>
              <a:rPr kumimoji="1" lang="zh-CN" altLang="en-US"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可以用顺序或折半查找</a:t>
            </a:r>
            <a:r>
              <a:rPr kumimoji="1" lang="en-US" altLang="zh-CN"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a:t>
            </a:r>
            <a:endParaRPr kumimoji="1" lang="en-US" altLang="zh-CN"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endParaRPr>
          </a:p>
          <a:p>
            <a:pPr marL="457200" marR="0" indent="-457200" defTabSz="914400" eaLnBrk="0" hangingPunct="0">
              <a:lnSpc>
                <a:spcPct val="80000"/>
              </a:lnSpc>
              <a:spcBef>
                <a:spcPct val="50000"/>
              </a:spcBef>
              <a:buClrTx/>
              <a:buSzTx/>
              <a:buFontTx/>
              <a:buNone/>
              <a:defRPr/>
            </a:pPr>
            <a:r>
              <a:rPr kumimoji="1" lang="en-US" altLang="zh-CN"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2.  </a:t>
            </a:r>
            <a:r>
              <a:rPr kumimoji="1" lang="zh-CN" altLang="en-US"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在块内顺序查找</a:t>
            </a:r>
            <a:r>
              <a:rPr kumimoji="1" lang="en-US" altLang="zh-CN"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          (</a:t>
            </a:r>
            <a:r>
              <a:rPr kumimoji="1" lang="zh-CN" altLang="en-US"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只能用顺序查找</a:t>
            </a:r>
            <a:r>
              <a:rPr kumimoji="1" lang="en-US" altLang="zh-CN"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a:t>
            </a:r>
            <a:endParaRPr kumimoji="1" lang="en-US" altLang="zh-CN"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endParaRPr>
          </a:p>
        </p:txBody>
      </p:sp>
      <p:grpSp>
        <p:nvGrpSpPr>
          <p:cNvPr id="2" name="Group 4"/>
          <p:cNvGrpSpPr/>
          <p:nvPr/>
        </p:nvGrpSpPr>
        <p:grpSpPr>
          <a:xfrm>
            <a:off x="971550" y="3644900"/>
            <a:ext cx="7956550" cy="3048000"/>
            <a:chOff x="720" y="2352"/>
            <a:chExt cx="5012" cy="1920"/>
          </a:xfrm>
        </p:grpSpPr>
        <p:grpSp>
          <p:nvGrpSpPr>
            <p:cNvPr id="34821" name="Group 5"/>
            <p:cNvGrpSpPr/>
            <p:nvPr/>
          </p:nvGrpSpPr>
          <p:grpSpPr>
            <a:xfrm>
              <a:off x="720" y="3264"/>
              <a:ext cx="5012" cy="1008"/>
              <a:chOff x="720" y="3264"/>
              <a:chExt cx="5012" cy="1008"/>
            </a:xfrm>
          </p:grpSpPr>
          <p:grpSp>
            <p:nvGrpSpPr>
              <p:cNvPr id="34823" name="Group 6"/>
              <p:cNvGrpSpPr/>
              <p:nvPr/>
            </p:nvGrpSpPr>
            <p:grpSpPr>
              <a:xfrm>
                <a:off x="912" y="3264"/>
                <a:ext cx="3648" cy="624"/>
                <a:chOff x="816" y="2448"/>
                <a:chExt cx="3648" cy="624"/>
              </a:xfrm>
            </p:grpSpPr>
            <p:grpSp>
              <p:nvGrpSpPr>
                <p:cNvPr id="34828" name="Group 7"/>
                <p:cNvGrpSpPr/>
                <p:nvPr/>
              </p:nvGrpSpPr>
              <p:grpSpPr>
                <a:xfrm>
                  <a:off x="816" y="2448"/>
                  <a:ext cx="3648" cy="624"/>
                  <a:chOff x="816" y="2448"/>
                  <a:chExt cx="3648" cy="624"/>
                </a:xfrm>
              </p:grpSpPr>
              <p:grpSp>
                <p:nvGrpSpPr>
                  <p:cNvPr id="34835" name="Group 8"/>
                  <p:cNvGrpSpPr/>
                  <p:nvPr/>
                </p:nvGrpSpPr>
                <p:grpSpPr>
                  <a:xfrm>
                    <a:off x="1440" y="2448"/>
                    <a:ext cx="3024" cy="624"/>
                    <a:chOff x="1152" y="2400"/>
                    <a:chExt cx="3024" cy="624"/>
                  </a:xfrm>
                </p:grpSpPr>
                <p:sp>
                  <p:nvSpPr>
                    <p:cNvPr id="34837" name="Rectangle 9"/>
                    <p:cNvSpPr/>
                    <p:nvPr/>
                  </p:nvSpPr>
                  <p:spPr>
                    <a:xfrm>
                      <a:off x="1152" y="2400"/>
                      <a:ext cx="3024" cy="624"/>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34838" name="Line 10"/>
                    <p:cNvSpPr/>
                    <p:nvPr/>
                  </p:nvSpPr>
                  <p:spPr>
                    <a:xfrm>
                      <a:off x="1152" y="2688"/>
                      <a:ext cx="3024" cy="0"/>
                    </a:xfrm>
                    <a:prstGeom prst="line">
                      <a:avLst/>
                    </a:prstGeom>
                    <a:ln w="9525" cap="flat" cmpd="sng">
                      <a:solidFill>
                        <a:schemeClr val="bg2"/>
                      </a:solidFill>
                      <a:prstDash val="solid"/>
                      <a:headEnd type="none" w="med" len="med"/>
                      <a:tailEnd type="none" w="med" len="med"/>
                    </a:ln>
                  </p:spPr>
                </p:sp>
                <p:sp>
                  <p:nvSpPr>
                    <p:cNvPr id="34839" name="Line 11"/>
                    <p:cNvSpPr/>
                    <p:nvPr/>
                  </p:nvSpPr>
                  <p:spPr>
                    <a:xfrm>
                      <a:off x="2112" y="2400"/>
                      <a:ext cx="0" cy="624"/>
                    </a:xfrm>
                    <a:prstGeom prst="line">
                      <a:avLst/>
                    </a:prstGeom>
                    <a:ln w="9525" cap="flat" cmpd="sng">
                      <a:solidFill>
                        <a:schemeClr val="bg2"/>
                      </a:solidFill>
                      <a:prstDash val="solid"/>
                      <a:headEnd type="none" w="med" len="med"/>
                      <a:tailEnd type="none" w="med" len="med"/>
                    </a:ln>
                  </p:spPr>
                </p:sp>
                <p:sp>
                  <p:nvSpPr>
                    <p:cNvPr id="34840" name="Line 12"/>
                    <p:cNvSpPr/>
                    <p:nvPr/>
                  </p:nvSpPr>
                  <p:spPr>
                    <a:xfrm>
                      <a:off x="3168" y="2400"/>
                      <a:ext cx="0" cy="624"/>
                    </a:xfrm>
                    <a:prstGeom prst="line">
                      <a:avLst/>
                    </a:prstGeom>
                    <a:ln w="9525" cap="flat" cmpd="sng">
                      <a:solidFill>
                        <a:schemeClr val="bg2"/>
                      </a:solidFill>
                      <a:prstDash val="solid"/>
                      <a:headEnd type="none" w="med" len="med"/>
                      <a:tailEnd type="none" w="med" len="med"/>
                    </a:ln>
                  </p:spPr>
                </p:sp>
              </p:grpSp>
              <p:sp>
                <p:nvSpPr>
                  <p:cNvPr id="252941" name="Text Box 13"/>
                  <p:cNvSpPr txBox="1">
                    <a:spLocks noChangeArrowheads="1"/>
                  </p:cNvSpPr>
                  <p:nvPr/>
                </p:nvSpPr>
                <p:spPr bwMode="auto">
                  <a:xfrm>
                    <a:off x="816" y="2544"/>
                    <a:ext cx="628" cy="443"/>
                  </a:xfrm>
                  <a:prstGeom prst="rect">
                    <a:avLst/>
                  </a:prstGeom>
                  <a:noFill/>
                  <a:ln w="9525">
                    <a:noFill/>
                    <a:miter lim="800000"/>
                  </a:ln>
                  <a:effectLst/>
                </p:spPr>
                <p:txBody>
                  <a:bodyPr wrap="none">
                    <a:spAutoFit/>
                  </a:bodyPr>
                  <a:lstStyle/>
                  <a:p>
                    <a:pPr marR="0" defTabSz="914400">
                      <a:spcBef>
                        <a:spcPct val="50000"/>
                      </a:spcBef>
                      <a:buClrTx/>
                      <a:buSzTx/>
                      <a:buFontTx/>
                      <a:buNone/>
                      <a:defRPr/>
                    </a:pPr>
                    <a:r>
                      <a:rPr kumimoji="1" lang="zh-CN" altLang="en-US" sz="1600"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关键字项</a:t>
                    </a:r>
                    <a:endParaRPr kumimoji="1" lang="zh-CN" altLang="en-US" sz="1600"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endParaRPr>
                  </a:p>
                  <a:p>
                    <a:pPr marR="0" defTabSz="914400">
                      <a:spcBef>
                        <a:spcPct val="50000"/>
                      </a:spcBef>
                      <a:buClrTx/>
                      <a:buSzTx/>
                      <a:buFontTx/>
                      <a:buNone/>
                      <a:defRPr/>
                    </a:pPr>
                    <a:r>
                      <a:rPr kumimoji="1" lang="zh-CN" altLang="en-US" sz="1600"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指针项</a:t>
                    </a:r>
                    <a:endParaRPr kumimoji="1" lang="zh-CN" altLang="en-US" sz="1600" kern="1200" cap="none" spc="0" normalizeH="0" baseline="0" noProof="0">
                      <a:latin typeface="Times New Roman" panose="02020603050405020304" pitchFamily="18" charset="0"/>
                      <a:ea typeface="宋体" panose="02010600030101010101" pitchFamily="2" charset="-122"/>
                      <a:cs typeface="+mn-cs"/>
                    </a:endParaRPr>
                  </a:p>
                </p:txBody>
              </p:sp>
            </p:grpSp>
            <p:sp>
              <p:nvSpPr>
                <p:cNvPr id="252942" name="Text Box 14"/>
                <p:cNvSpPr txBox="1">
                  <a:spLocks noChangeArrowheads="1"/>
                </p:cNvSpPr>
                <p:nvPr/>
              </p:nvSpPr>
              <p:spPr bwMode="auto">
                <a:xfrm>
                  <a:off x="1708" y="2496"/>
                  <a:ext cx="260" cy="231"/>
                </a:xfrm>
                <a:prstGeom prst="rect">
                  <a:avLst/>
                </a:prstGeom>
                <a:noFill/>
                <a:ln w="9525">
                  <a:noFill/>
                  <a:miter lim="800000"/>
                </a:ln>
                <a:effectLst/>
              </p:spPr>
              <p:txBody>
                <a:bodyPr wrap="none">
                  <a:spAutoFit/>
                </a:bodyPr>
                <a:lstStyle/>
                <a:p>
                  <a:pPr marR="0" defTabSz="914400">
                    <a:spcBef>
                      <a:spcPct val="50000"/>
                    </a:spcBef>
                    <a:buClrTx/>
                    <a:buSzTx/>
                    <a:buFontTx/>
                    <a:buNone/>
                    <a:defRPr/>
                  </a:pPr>
                  <a:r>
                    <a:rPr kumimoji="1" lang="en-US" altLang="zh-CN" sz="1800" b="1" kern="1200" cap="none" spc="0" normalizeH="0" baseline="0" noProof="0">
                      <a:solidFill>
                        <a:srgbClr val="F03B1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22</a:t>
                  </a:r>
                  <a:endParaRPr kumimoji="1" lang="en-US" altLang="zh-CN" sz="1600" kern="1200" cap="none" spc="0" normalizeH="0" baseline="0" noProof="0">
                    <a:latin typeface="Times New Roman" panose="02020603050405020304" pitchFamily="18" charset="0"/>
                    <a:ea typeface="宋体" panose="02010600030101010101" pitchFamily="2" charset="-122"/>
                    <a:cs typeface="+mn-cs"/>
                  </a:endParaRPr>
                </a:p>
              </p:txBody>
            </p:sp>
            <p:sp>
              <p:nvSpPr>
                <p:cNvPr id="252943" name="Text Box 15"/>
                <p:cNvSpPr txBox="1">
                  <a:spLocks noChangeArrowheads="1"/>
                </p:cNvSpPr>
                <p:nvPr/>
              </p:nvSpPr>
              <p:spPr bwMode="auto">
                <a:xfrm>
                  <a:off x="2764" y="2496"/>
                  <a:ext cx="260" cy="231"/>
                </a:xfrm>
                <a:prstGeom prst="rect">
                  <a:avLst/>
                </a:prstGeom>
                <a:noFill/>
                <a:ln w="9525">
                  <a:noFill/>
                  <a:miter lim="800000"/>
                </a:ln>
                <a:effectLst/>
              </p:spPr>
              <p:txBody>
                <a:bodyPr wrap="none">
                  <a:spAutoFit/>
                </a:bodyPr>
                <a:lstStyle/>
                <a:p>
                  <a:pPr marR="0" defTabSz="914400">
                    <a:spcBef>
                      <a:spcPct val="50000"/>
                    </a:spcBef>
                    <a:buClrTx/>
                    <a:buSzTx/>
                    <a:buFontTx/>
                    <a:buNone/>
                    <a:defRPr/>
                  </a:pPr>
                  <a:r>
                    <a:rPr kumimoji="1" lang="en-US" altLang="zh-CN" sz="1800" b="1" kern="1200" cap="none" spc="0" normalizeH="0" baseline="0" noProof="0">
                      <a:solidFill>
                        <a:srgbClr val="00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48</a:t>
                  </a:r>
                  <a:endParaRPr kumimoji="1" lang="en-US" altLang="zh-CN" sz="1600" kern="1200" cap="none" spc="0" normalizeH="0" baseline="0" noProof="0">
                    <a:latin typeface="Times New Roman" panose="02020603050405020304" pitchFamily="18" charset="0"/>
                    <a:ea typeface="宋体" panose="02010600030101010101" pitchFamily="2" charset="-122"/>
                    <a:cs typeface="+mn-cs"/>
                  </a:endParaRPr>
                </a:p>
              </p:txBody>
            </p:sp>
            <p:sp>
              <p:nvSpPr>
                <p:cNvPr id="252944" name="Text Box 16"/>
                <p:cNvSpPr txBox="1">
                  <a:spLocks noChangeArrowheads="1"/>
                </p:cNvSpPr>
                <p:nvPr/>
              </p:nvSpPr>
              <p:spPr bwMode="auto">
                <a:xfrm>
                  <a:off x="3772" y="2496"/>
                  <a:ext cx="260" cy="231"/>
                </a:xfrm>
                <a:prstGeom prst="rect">
                  <a:avLst/>
                </a:prstGeom>
                <a:noFill/>
                <a:ln w="9525">
                  <a:noFill/>
                  <a:miter lim="800000"/>
                </a:ln>
                <a:effectLst/>
              </p:spPr>
              <p:txBody>
                <a:bodyPr wrap="none">
                  <a:spAutoFit/>
                </a:bodyPr>
                <a:lstStyle/>
                <a:p>
                  <a:pPr marR="0" defTabSz="914400">
                    <a:spcBef>
                      <a:spcPct val="50000"/>
                    </a:spcBef>
                    <a:buClrTx/>
                    <a:buSzTx/>
                    <a:buFontTx/>
                    <a:buNone/>
                    <a:defRPr/>
                  </a:pPr>
                  <a:r>
                    <a:rPr kumimoji="1" lang="en-US" altLang="zh-CN" sz="1800" b="1" kern="1200" cap="none" spc="0" normalizeH="0" baseline="0" noProof="0">
                      <a:solidFill>
                        <a:srgbClr val="FF00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86</a:t>
                  </a:r>
                  <a:endParaRPr kumimoji="1" lang="en-US" altLang="zh-CN" sz="1600" kern="1200" cap="none" spc="0" normalizeH="0" baseline="0" noProof="0">
                    <a:latin typeface="Times New Roman" panose="02020603050405020304" pitchFamily="18" charset="0"/>
                    <a:ea typeface="宋体" panose="02010600030101010101" pitchFamily="2" charset="-122"/>
                    <a:cs typeface="+mn-cs"/>
                  </a:endParaRPr>
                </a:p>
              </p:txBody>
            </p:sp>
            <p:sp>
              <p:nvSpPr>
                <p:cNvPr id="252945" name="Text Box 17"/>
                <p:cNvSpPr txBox="1">
                  <a:spLocks noChangeArrowheads="1"/>
                </p:cNvSpPr>
                <p:nvPr/>
              </p:nvSpPr>
              <p:spPr bwMode="auto">
                <a:xfrm>
                  <a:off x="1708" y="2793"/>
                  <a:ext cx="188" cy="231"/>
                </a:xfrm>
                <a:prstGeom prst="rect">
                  <a:avLst/>
                </a:prstGeom>
                <a:noFill/>
                <a:ln w="9525">
                  <a:noFill/>
                  <a:miter lim="800000"/>
                </a:ln>
                <a:effectLst/>
              </p:spPr>
              <p:txBody>
                <a:bodyPr wrap="none">
                  <a:spAutoFit/>
                </a:bodyPr>
                <a:lstStyle/>
                <a:p>
                  <a:pPr marR="0" defTabSz="914400">
                    <a:spcBef>
                      <a:spcPct val="50000"/>
                    </a:spcBef>
                    <a:buClrTx/>
                    <a:buSzTx/>
                    <a:buFontTx/>
                    <a:buNone/>
                    <a:defRPr/>
                  </a:pPr>
                  <a:r>
                    <a:rPr kumimoji="1" lang="en-US" altLang="zh-CN" sz="1800" b="1" kern="1200" cap="none" spc="0" normalizeH="0" baseline="0" noProof="0">
                      <a:solidFill>
                        <a:srgbClr val="F03B1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1</a:t>
                  </a:r>
                  <a:endParaRPr kumimoji="1" lang="en-US" altLang="zh-CN" sz="1600" kern="1200" cap="none" spc="0" normalizeH="0" baseline="0" noProof="0">
                    <a:latin typeface="Times New Roman" panose="02020603050405020304" pitchFamily="18" charset="0"/>
                    <a:ea typeface="宋体" panose="02010600030101010101" pitchFamily="2" charset="-122"/>
                    <a:cs typeface="+mn-cs"/>
                  </a:endParaRPr>
                </a:p>
              </p:txBody>
            </p:sp>
            <p:sp>
              <p:nvSpPr>
                <p:cNvPr id="252946" name="Text Box 18"/>
                <p:cNvSpPr txBox="1">
                  <a:spLocks noChangeArrowheads="1"/>
                </p:cNvSpPr>
                <p:nvPr/>
              </p:nvSpPr>
              <p:spPr bwMode="auto">
                <a:xfrm>
                  <a:off x="2764" y="2793"/>
                  <a:ext cx="188" cy="231"/>
                </a:xfrm>
                <a:prstGeom prst="rect">
                  <a:avLst/>
                </a:prstGeom>
                <a:noFill/>
                <a:ln w="9525">
                  <a:noFill/>
                  <a:miter lim="800000"/>
                </a:ln>
                <a:effectLst/>
              </p:spPr>
              <p:txBody>
                <a:bodyPr wrap="none">
                  <a:spAutoFit/>
                </a:bodyPr>
                <a:lstStyle/>
                <a:p>
                  <a:pPr marR="0" defTabSz="914400">
                    <a:spcBef>
                      <a:spcPct val="50000"/>
                    </a:spcBef>
                    <a:buClrTx/>
                    <a:buSzTx/>
                    <a:buFontTx/>
                    <a:buNone/>
                    <a:defRPr/>
                  </a:pPr>
                  <a:r>
                    <a:rPr kumimoji="1" lang="en-US" altLang="zh-CN" sz="1800" b="1" kern="1200" cap="none" spc="0" normalizeH="0" baseline="0" noProof="0">
                      <a:solidFill>
                        <a:srgbClr val="00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7</a:t>
                  </a:r>
                  <a:endParaRPr kumimoji="1" lang="en-US" altLang="zh-CN" sz="1600" kern="1200" cap="none" spc="0" normalizeH="0" baseline="0" noProof="0">
                    <a:latin typeface="Times New Roman" panose="02020603050405020304" pitchFamily="18" charset="0"/>
                    <a:ea typeface="宋体" panose="02010600030101010101" pitchFamily="2" charset="-122"/>
                    <a:cs typeface="+mn-cs"/>
                  </a:endParaRPr>
                </a:p>
              </p:txBody>
            </p:sp>
            <p:sp>
              <p:nvSpPr>
                <p:cNvPr id="252947" name="Text Box 19"/>
                <p:cNvSpPr txBox="1">
                  <a:spLocks noChangeArrowheads="1"/>
                </p:cNvSpPr>
                <p:nvPr/>
              </p:nvSpPr>
              <p:spPr bwMode="auto">
                <a:xfrm>
                  <a:off x="3792" y="2793"/>
                  <a:ext cx="260" cy="231"/>
                </a:xfrm>
                <a:prstGeom prst="rect">
                  <a:avLst/>
                </a:prstGeom>
                <a:noFill/>
                <a:ln w="9525">
                  <a:noFill/>
                  <a:miter lim="800000"/>
                </a:ln>
                <a:effectLst/>
              </p:spPr>
              <p:txBody>
                <a:bodyPr wrap="none">
                  <a:spAutoFit/>
                </a:bodyPr>
                <a:lstStyle/>
                <a:p>
                  <a:pPr marR="0" defTabSz="914400">
                    <a:spcBef>
                      <a:spcPct val="50000"/>
                    </a:spcBef>
                    <a:buClrTx/>
                    <a:buSzTx/>
                    <a:buFontTx/>
                    <a:buNone/>
                    <a:defRPr/>
                  </a:pPr>
                  <a:r>
                    <a:rPr kumimoji="1" lang="en-US" altLang="zh-CN" sz="1800" b="1" kern="1200" cap="none" spc="0" normalizeH="0" baseline="0" noProof="0">
                      <a:solidFill>
                        <a:srgbClr val="FF00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13</a:t>
                  </a:r>
                  <a:endParaRPr kumimoji="1" lang="en-US" altLang="zh-CN" sz="1600" kern="1200" cap="none" spc="0" normalizeH="0" baseline="0" noProof="0">
                    <a:latin typeface="Times New Roman" panose="02020603050405020304" pitchFamily="18" charset="0"/>
                    <a:ea typeface="宋体" panose="02010600030101010101" pitchFamily="2" charset="-122"/>
                    <a:cs typeface="+mn-cs"/>
                  </a:endParaRPr>
                </a:p>
              </p:txBody>
            </p:sp>
          </p:grpSp>
          <p:sp>
            <p:nvSpPr>
              <p:cNvPr id="252948" name="Text Box 20"/>
              <p:cNvSpPr txBox="1">
                <a:spLocks noChangeArrowheads="1"/>
              </p:cNvSpPr>
              <p:nvPr/>
            </p:nvSpPr>
            <p:spPr bwMode="auto">
              <a:xfrm>
                <a:off x="720" y="3984"/>
                <a:ext cx="5012" cy="288"/>
              </a:xfrm>
              <a:prstGeom prst="rect">
                <a:avLst/>
              </a:prstGeom>
              <a:noFill/>
              <a:ln w="9525">
                <a:noFill/>
                <a:miter lim="800000"/>
              </a:ln>
              <a:effectLst/>
            </p:spPr>
            <p:txBody>
              <a:bodyPr wrap="none">
                <a:spAutoFit/>
              </a:bodyPr>
              <a:lstStyle/>
              <a:p>
                <a:pPr marR="0" defTabSz="914400">
                  <a:spcBef>
                    <a:spcPct val="50000"/>
                  </a:spcBef>
                  <a:buClrTx/>
                  <a:buSzTx/>
                  <a:buFontTx/>
                  <a:buNone/>
                  <a:defRPr/>
                </a:pPr>
                <a:r>
                  <a:rPr kumimoji="1" lang="en-US" altLang="zh-CN" b="1" kern="1200" cap="none" spc="0" normalizeH="0" baseline="0" noProof="0">
                    <a:solidFill>
                      <a:srgbClr val="F03B1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22, 12, 13, 8, 9, 20</a:t>
                </a:r>
                <a:r>
                  <a:rPr kumimoji="1" lang="en-US" altLang="zh-CN" b="1" kern="1200" cap="none" spc="0" normalizeH="0" baseline="0" noProof="0">
                    <a:solidFill>
                      <a:srgbClr val="FFFFCC"/>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b="1" kern="1200" cap="none" spc="0" normalizeH="0" baseline="0" noProof="0">
                    <a:solidFill>
                      <a:srgbClr val="00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33, 42, 44, 38, 24, 48</a:t>
                </a:r>
                <a:r>
                  <a:rPr kumimoji="1" lang="en-US" altLang="zh-CN" b="1" kern="1200" cap="none" spc="0" normalizeH="0" baseline="0" noProof="0">
                    <a:solidFill>
                      <a:srgbClr val="FFFFCC"/>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b="1" kern="1200" cap="none" spc="0" normalizeH="0" baseline="0" noProof="0">
                    <a:solidFill>
                      <a:srgbClr val="FF00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60, 58, 74, 49, 86, 53</a:t>
                </a:r>
                <a:endParaRPr kumimoji="1" lang="en-US" altLang="zh-CN" b="1" kern="1200" cap="none" spc="0" normalizeH="0" baseline="0" noProof="0">
                  <a:solidFill>
                    <a:srgbClr val="FF00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34825" name="Line 21"/>
              <p:cNvSpPr/>
              <p:nvPr/>
            </p:nvSpPr>
            <p:spPr>
              <a:xfrm flipH="1">
                <a:off x="960" y="3840"/>
                <a:ext cx="720" cy="192"/>
              </a:xfrm>
              <a:prstGeom prst="line">
                <a:avLst/>
              </a:prstGeom>
              <a:ln w="12700" cap="flat" cmpd="sng">
                <a:solidFill>
                  <a:schemeClr val="bg2"/>
                </a:solidFill>
                <a:prstDash val="solid"/>
                <a:headEnd type="none" w="med" len="med"/>
                <a:tailEnd type="triangle" w="med" len="med"/>
              </a:ln>
            </p:spPr>
          </p:sp>
          <p:sp>
            <p:nvSpPr>
              <p:cNvPr id="34826" name="Line 22"/>
              <p:cNvSpPr/>
              <p:nvPr/>
            </p:nvSpPr>
            <p:spPr>
              <a:xfrm flipH="1">
                <a:off x="2496" y="3840"/>
                <a:ext cx="336" cy="192"/>
              </a:xfrm>
              <a:prstGeom prst="line">
                <a:avLst/>
              </a:prstGeom>
              <a:ln w="19050" cap="flat" cmpd="sng">
                <a:solidFill>
                  <a:schemeClr val="bg2"/>
                </a:solidFill>
                <a:prstDash val="solid"/>
                <a:headEnd type="none" w="med" len="med"/>
                <a:tailEnd type="triangle" w="med" len="med"/>
              </a:ln>
            </p:spPr>
          </p:sp>
          <p:sp>
            <p:nvSpPr>
              <p:cNvPr id="34827" name="Line 23"/>
              <p:cNvSpPr/>
              <p:nvPr/>
            </p:nvSpPr>
            <p:spPr>
              <a:xfrm>
                <a:off x="4080" y="3840"/>
                <a:ext cx="96" cy="192"/>
              </a:xfrm>
              <a:prstGeom prst="line">
                <a:avLst/>
              </a:prstGeom>
              <a:ln w="12700" cap="flat" cmpd="sng">
                <a:solidFill>
                  <a:schemeClr val="bg2"/>
                </a:solidFill>
                <a:prstDash val="solid"/>
                <a:headEnd type="none" w="med" len="med"/>
                <a:tailEnd type="triangle" w="med" len="med"/>
              </a:ln>
            </p:spPr>
          </p:sp>
        </p:grpSp>
        <p:sp>
          <p:nvSpPr>
            <p:cNvPr id="252952" name="Text Box 24"/>
            <p:cNvSpPr txBox="1">
              <a:spLocks noChangeArrowheads="1"/>
            </p:cNvSpPr>
            <p:nvPr/>
          </p:nvSpPr>
          <p:spPr bwMode="auto">
            <a:xfrm>
              <a:off x="767" y="2352"/>
              <a:ext cx="3917" cy="771"/>
            </a:xfrm>
            <a:prstGeom prst="rect">
              <a:avLst/>
            </a:prstGeom>
            <a:noFill/>
            <a:ln w="9525">
              <a:noFill/>
              <a:miter lim="800000"/>
            </a:ln>
            <a:effectLst/>
          </p:spPr>
          <p:txBody>
            <a:bodyPr wrap="none">
              <a:spAutoFit/>
            </a:bodyPr>
            <a:lstStyle/>
            <a:p>
              <a:pPr marR="0" defTabSz="914400" eaLnBrk="0" hangingPunct="0">
                <a:lnSpc>
                  <a:spcPct val="70000"/>
                </a:lnSpc>
                <a:spcBef>
                  <a:spcPct val="50000"/>
                </a:spcBef>
                <a:buClrTx/>
                <a:buSzTx/>
                <a:buFontTx/>
                <a:buNone/>
                <a:defRPr/>
              </a:pPr>
              <a:r>
                <a:rPr kumimoji="1" lang="zh-CN" altLang="en-US"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例如</a:t>
              </a:r>
              <a:r>
                <a:rPr kumimoji="1" lang="en-US" altLang="zh-CN"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 k=38</a:t>
              </a:r>
              <a:endParaRPr kumimoji="1" lang="en-US" altLang="zh-CN"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endParaRPr>
            </a:p>
            <a:p>
              <a:pPr marR="0" defTabSz="914400" eaLnBrk="0" hangingPunct="0">
                <a:lnSpc>
                  <a:spcPct val="70000"/>
                </a:lnSpc>
                <a:spcBef>
                  <a:spcPct val="50000"/>
                </a:spcBef>
                <a:buClrTx/>
                <a:buSzTx/>
                <a:buFontTx/>
                <a:buNone/>
                <a:defRPr/>
              </a:pPr>
              <a:r>
                <a:rPr kumimoji="1" lang="zh-CN" altLang="en-US"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第</a:t>
              </a:r>
              <a:r>
                <a:rPr kumimoji="1" lang="en-US" altLang="zh-CN"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1</a:t>
              </a:r>
              <a:r>
                <a:rPr kumimoji="1" lang="zh-CN" altLang="en-US"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步</a:t>
              </a:r>
              <a:r>
                <a:rPr kumimoji="1" lang="en-US" altLang="zh-CN"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 k=38 </a:t>
              </a:r>
              <a:r>
                <a:rPr kumimoji="1" lang="zh-CN" altLang="en-US"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的记录只可能在块</a:t>
              </a:r>
              <a:r>
                <a:rPr kumimoji="1" lang="en-US" altLang="zh-CN"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2</a:t>
              </a:r>
              <a:r>
                <a:rPr kumimoji="1" lang="zh-CN" altLang="en-US"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中</a:t>
              </a:r>
              <a:r>
                <a:rPr kumimoji="1" lang="en-US" altLang="zh-CN"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a:t>
              </a:r>
              <a:endParaRPr kumimoji="1" lang="en-US" altLang="zh-CN"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endParaRPr>
            </a:p>
            <a:p>
              <a:pPr marR="0" defTabSz="914400" eaLnBrk="0" hangingPunct="0">
                <a:lnSpc>
                  <a:spcPct val="70000"/>
                </a:lnSpc>
                <a:spcBef>
                  <a:spcPct val="50000"/>
                </a:spcBef>
                <a:buClrTx/>
                <a:buSzTx/>
                <a:buFontTx/>
                <a:buNone/>
                <a:defRPr/>
              </a:pPr>
              <a:r>
                <a:rPr kumimoji="1" lang="zh-CN" altLang="en-US"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第</a:t>
              </a:r>
              <a:r>
                <a:rPr kumimoji="1" lang="en-US" altLang="zh-CN"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2</a:t>
              </a:r>
              <a:r>
                <a:rPr kumimoji="1" lang="zh-CN" altLang="en-US"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步</a:t>
              </a:r>
              <a:r>
                <a:rPr kumimoji="1" lang="en-US" altLang="zh-CN"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 </a:t>
              </a:r>
              <a:r>
                <a:rPr kumimoji="1" lang="zh-CN" altLang="en-US"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从</a:t>
              </a:r>
              <a:r>
                <a:rPr kumimoji="1" lang="en-US" altLang="zh-CN"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r[7]</a:t>
              </a:r>
              <a:r>
                <a:rPr kumimoji="1" lang="zh-CN" altLang="en-US"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开始</a:t>
              </a:r>
              <a:r>
                <a:rPr kumimoji="1" lang="en-US" altLang="zh-CN"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 </a:t>
              </a:r>
              <a:r>
                <a:rPr kumimoji="1" lang="zh-CN" altLang="en-US"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直到</a:t>
              </a:r>
              <a:r>
                <a:rPr kumimoji="1" lang="en-US" altLang="zh-CN"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k=r[i].key </a:t>
              </a:r>
              <a:r>
                <a:rPr kumimoji="1" lang="zh-CN" altLang="en-US"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或</a:t>
              </a:r>
              <a:r>
                <a:rPr kumimoji="1" lang="en-US" altLang="zh-CN"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i&gt;12</a:t>
              </a:r>
              <a:r>
                <a:rPr kumimoji="1" lang="zh-CN" altLang="en-US"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为止</a:t>
              </a:r>
              <a:r>
                <a:rPr kumimoji="1" lang="en-US" altLang="zh-CN"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a:t>
              </a:r>
              <a:endParaRPr kumimoji="1" lang="en-US" altLang="zh-CN"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endParaRPr>
            </a:p>
          </p:txBody>
        </p:sp>
      </p:grpSp>
      <p:sp>
        <p:nvSpPr>
          <p:cNvPr id="252953" name="Text Box 25"/>
          <p:cNvSpPr txBox="1"/>
          <p:nvPr/>
        </p:nvSpPr>
        <p:spPr>
          <a:xfrm>
            <a:off x="19050" y="549275"/>
            <a:ext cx="9124950" cy="8239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800" b="1" dirty="0">
                <a:solidFill>
                  <a:srgbClr val="CC6600"/>
                </a:solidFill>
                <a:ea typeface="隶书" pitchFamily="49" charset="-122"/>
              </a:rPr>
              <a:t>三、索引顺序表的查找</a:t>
            </a:r>
            <a:r>
              <a:rPr lang="en-US" altLang="zh-CN" sz="4800" b="1" dirty="0">
                <a:solidFill>
                  <a:srgbClr val="CC6600"/>
                </a:solidFill>
                <a:ea typeface="隶书" pitchFamily="49" charset="-122"/>
              </a:rPr>
              <a:t>(</a:t>
            </a:r>
            <a:r>
              <a:rPr lang="zh-CN" altLang="en-US" sz="4800" b="1" dirty="0">
                <a:solidFill>
                  <a:srgbClr val="CC6600"/>
                </a:solidFill>
                <a:ea typeface="隶书" pitchFamily="49" charset="-122"/>
              </a:rPr>
              <a:t>分块查找</a:t>
            </a:r>
            <a:r>
              <a:rPr lang="en-US" altLang="zh-CN" sz="4800" b="1" dirty="0">
                <a:solidFill>
                  <a:srgbClr val="CC6600"/>
                </a:solidFill>
                <a:ea typeface="隶书" pitchFamily="49" charset="-122"/>
              </a:rPr>
              <a:t>)</a:t>
            </a:r>
            <a:endParaRPr lang="en-US" altLang="zh-CN" sz="4800" b="1" dirty="0">
              <a:solidFill>
                <a:srgbClr val="CC6600"/>
              </a:solidFill>
              <a:ea typeface="隶书"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52953"/>
                                        </p:tgtEl>
                                        <p:attrNameLst>
                                          <p:attrName>style.visibility</p:attrName>
                                        </p:attrNameLst>
                                      </p:cBhvr>
                                      <p:to>
                                        <p:strVal val="visible"/>
                                      </p:to>
                                    </p:set>
                                    <p:animEffect transition="in" filter="wipe(left)">
                                      <p:cBhvr>
                                        <p:cTn id="12" dur="500"/>
                                        <p:tgtEl>
                                          <p:spTgt spid="2529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5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4979" name="Text Box 3"/>
          <p:cNvSpPr txBox="1">
            <a:spLocks noChangeArrowheads="1"/>
          </p:cNvSpPr>
          <p:nvPr/>
        </p:nvSpPr>
        <p:spPr bwMode="auto">
          <a:xfrm>
            <a:off x="1042988" y="2060575"/>
            <a:ext cx="7162800" cy="3195638"/>
          </a:xfrm>
          <a:prstGeom prst="rect">
            <a:avLst/>
          </a:prstGeom>
          <a:noFill/>
          <a:ln w="9525">
            <a:noFill/>
            <a:miter lim="800000"/>
          </a:ln>
          <a:effectLst/>
        </p:spPr>
        <p:txBody>
          <a:bodyPr>
            <a:spAutoFit/>
          </a:bodyPr>
          <a:lstStyle/>
          <a:p>
            <a:pPr marL="457200" marR="0" indent="-457200" defTabSz="914400" eaLnBrk="0" hangingPunct="0">
              <a:spcBef>
                <a:spcPct val="50000"/>
              </a:spcBef>
              <a:buClrTx/>
              <a:buSzTx/>
              <a:buFontTx/>
              <a:buNone/>
              <a:defRPr/>
            </a:pPr>
            <a:r>
              <a:rPr kumimoji="1" lang="zh-CN" altLang="en-US"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分块查找表的平均查找长度</a:t>
            </a:r>
            <a:r>
              <a:rPr kumimoji="1" lang="en-US" altLang="zh-CN"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ASL=L</a:t>
            </a:r>
            <a:r>
              <a:rPr kumimoji="1" lang="en-US" altLang="zh-CN" b="1" kern="1200" cap="none" spc="0" normalizeH="0" baseline="-1400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b</a:t>
            </a:r>
            <a:r>
              <a:rPr kumimoji="1" lang="en-US" altLang="zh-CN"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+L</a:t>
            </a:r>
            <a:r>
              <a:rPr kumimoji="1" lang="en-US" altLang="zh-CN" b="1" kern="1200" cap="none" spc="0" normalizeH="0" baseline="-1400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w</a:t>
            </a:r>
            <a:endParaRPr kumimoji="1" lang="en-US" altLang="zh-CN"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endParaRPr>
          </a:p>
          <a:p>
            <a:pPr marL="457200" marR="0" indent="-457200" defTabSz="914400" eaLnBrk="0" hangingPunct="0">
              <a:spcBef>
                <a:spcPct val="50000"/>
              </a:spcBef>
              <a:buClrTx/>
              <a:buSzTx/>
              <a:buFontTx/>
              <a:buNone/>
              <a:defRPr/>
            </a:pPr>
            <a:r>
              <a:rPr kumimoji="1" lang="zh-CN" altLang="zh-CN"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其中: </a:t>
            </a:r>
            <a:r>
              <a:rPr kumimoji="1" lang="en-US" altLang="zh-CN"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L</a:t>
            </a:r>
            <a:r>
              <a:rPr kumimoji="1" lang="en-US" altLang="zh-CN" b="1" kern="1200" cap="none" spc="0" normalizeH="0" baseline="-1400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b</a:t>
            </a:r>
            <a:r>
              <a:rPr kumimoji="1" lang="zh-CN" altLang="en-US"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为查索引表确定所在块的平均查找长度</a:t>
            </a:r>
            <a:r>
              <a:rPr kumimoji="1" lang="en-US" altLang="zh-CN"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a:t>
            </a:r>
            <a:endParaRPr kumimoji="1" lang="en-US" altLang="zh-CN" b="1" kern="1200" cap="none" spc="0" normalizeH="0" baseline="-1400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endParaRPr>
          </a:p>
          <a:p>
            <a:pPr marL="457200" marR="0" indent="-457200" defTabSz="914400" eaLnBrk="0" hangingPunct="0">
              <a:spcBef>
                <a:spcPct val="50000"/>
              </a:spcBef>
              <a:buClrTx/>
              <a:buSzTx/>
              <a:buFontTx/>
              <a:buNone/>
              <a:defRPr/>
            </a:pPr>
            <a:r>
              <a:rPr kumimoji="1" lang="en-US" altLang="zh-CN"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          L</a:t>
            </a:r>
            <a:r>
              <a:rPr kumimoji="1" lang="en-US" altLang="zh-CN" b="1" kern="1200" cap="none" spc="0" normalizeH="0" baseline="-1400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w</a:t>
            </a:r>
            <a:r>
              <a:rPr kumimoji="1" lang="zh-CN" altLang="en-US"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为在块内查找记录的平均查找长度</a:t>
            </a:r>
            <a:r>
              <a:rPr kumimoji="1" lang="en-US" altLang="zh-CN"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a:t>
            </a:r>
            <a:endParaRPr kumimoji="1" lang="en-US" altLang="zh-CN"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endParaRPr>
          </a:p>
          <a:p>
            <a:pPr marL="457200" marR="0" indent="-457200" defTabSz="914400" eaLnBrk="0" hangingPunct="0">
              <a:spcBef>
                <a:spcPct val="50000"/>
              </a:spcBef>
              <a:buClrTx/>
              <a:buSzTx/>
              <a:buFontTx/>
              <a:buNone/>
              <a:defRPr/>
            </a:pPr>
            <a:endParaRPr kumimoji="1" lang="en-US" altLang="zh-CN"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endParaRPr>
          </a:p>
          <a:p>
            <a:pPr marL="457200" marR="0" indent="-457200" defTabSz="914400">
              <a:buClrTx/>
              <a:buSzTx/>
              <a:buFontTx/>
              <a:buNone/>
              <a:defRPr/>
            </a:pPr>
            <a:r>
              <a:rPr kumimoji="1" lang="en-US" altLang="zh-CN" b="1" kern="1200" cap="none" spc="0" normalizeH="0" baseline="0" noProof="0">
                <a:latin typeface="Times New Roman" panose="02020603050405020304" pitchFamily="18" charset="0"/>
                <a:ea typeface="宋体" panose="02010600030101010101" pitchFamily="2" charset="-122"/>
                <a:cs typeface="+mn-cs"/>
              </a:rPr>
              <a:t>.</a:t>
            </a:r>
            <a:r>
              <a:rPr kumimoji="1" lang="zh-CN" altLang="en-US" b="1" kern="1200" cap="none" spc="0" normalizeH="0" baseline="0" noProof="0">
                <a:latin typeface="Times New Roman" panose="02020603050405020304" pitchFamily="18" charset="0"/>
                <a:ea typeface="宋体" panose="02010600030101010101" pitchFamily="2" charset="-122"/>
                <a:cs typeface="+mn-cs"/>
              </a:rPr>
              <a:t>性能分析</a:t>
            </a:r>
            <a:endParaRPr kumimoji="1" lang="zh-CN" altLang="en-US" b="1" kern="1200" cap="none" spc="0" normalizeH="0" baseline="0" noProof="0">
              <a:latin typeface="Times New Roman" panose="02020603050405020304" pitchFamily="18" charset="0"/>
              <a:ea typeface="宋体" panose="02010600030101010101" pitchFamily="2" charset="-122"/>
              <a:cs typeface="+mn-cs"/>
            </a:endParaRPr>
          </a:p>
          <a:p>
            <a:pPr marL="914400" marR="0" lvl="1" indent="-45720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设长度为</a:t>
            </a:r>
            <a:r>
              <a:rPr kumimoji="1"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n</a:t>
            </a:r>
            <a:r>
              <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的表均匀地分为</a:t>
            </a:r>
            <a:r>
              <a:rPr kumimoji="1"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b</a:t>
            </a:r>
            <a:r>
              <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块，每块有</a:t>
            </a:r>
            <a:r>
              <a:rPr kumimoji="1"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s</a:t>
            </a:r>
            <a:r>
              <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个记录，且表中每个记录的查找概率相等，则：</a:t>
            </a: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5843" name="Text Box 4"/>
          <p:cNvSpPr txBox="1"/>
          <p:nvPr/>
        </p:nvSpPr>
        <p:spPr>
          <a:xfrm>
            <a:off x="1219200" y="4267200"/>
            <a:ext cx="6858000" cy="3365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endParaRPr lang="zh-CN" altLang="zh-CN" sz="1600" dirty="0"/>
          </a:p>
        </p:txBody>
      </p:sp>
      <p:sp>
        <p:nvSpPr>
          <p:cNvPr id="255001" name="Text Box 25"/>
          <p:cNvSpPr txBox="1"/>
          <p:nvPr/>
        </p:nvSpPr>
        <p:spPr>
          <a:xfrm>
            <a:off x="19050" y="549275"/>
            <a:ext cx="9124950" cy="8239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800" b="1" dirty="0">
                <a:solidFill>
                  <a:srgbClr val="CC6600"/>
                </a:solidFill>
                <a:ea typeface="隶书" pitchFamily="49" charset="-122"/>
              </a:rPr>
              <a:t>三、索引顺序表的查找</a:t>
            </a:r>
            <a:r>
              <a:rPr lang="en-US" altLang="zh-CN" sz="4800" b="1" dirty="0">
                <a:solidFill>
                  <a:srgbClr val="CC6600"/>
                </a:solidFill>
                <a:ea typeface="隶书" pitchFamily="49" charset="-122"/>
              </a:rPr>
              <a:t>(</a:t>
            </a:r>
            <a:r>
              <a:rPr lang="zh-CN" altLang="en-US" sz="4800" b="1" dirty="0">
                <a:solidFill>
                  <a:srgbClr val="CC6600"/>
                </a:solidFill>
                <a:ea typeface="隶书" pitchFamily="49" charset="-122"/>
              </a:rPr>
              <a:t>分块查找</a:t>
            </a:r>
            <a:r>
              <a:rPr lang="en-US" altLang="zh-CN" sz="4800" b="1" dirty="0">
                <a:solidFill>
                  <a:srgbClr val="CC6600"/>
                </a:solidFill>
                <a:ea typeface="隶书" pitchFamily="49" charset="-122"/>
              </a:rPr>
              <a:t>)</a:t>
            </a:r>
            <a:endParaRPr lang="en-US" altLang="zh-CN" sz="4800" b="1" dirty="0">
              <a:solidFill>
                <a:srgbClr val="CC6600"/>
              </a:solidFill>
              <a:ea typeface="隶书"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5001"/>
                                        </p:tgtEl>
                                        <p:attrNameLst>
                                          <p:attrName>style.visibility</p:attrName>
                                        </p:attrNameLst>
                                      </p:cBhvr>
                                      <p:to>
                                        <p:strVal val="visible"/>
                                      </p:to>
                                    </p:set>
                                    <p:animEffect transition="in" filter="wipe(left)">
                                      <p:cBhvr>
                                        <p:cTn id="7" dur="500"/>
                                        <p:tgtEl>
                                          <p:spTgt spid="2550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00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1122" name="Rectangle 2"/>
          <p:cNvSpPr/>
          <p:nvPr/>
        </p:nvSpPr>
        <p:spPr>
          <a:xfrm>
            <a:off x="828675" y="304800"/>
            <a:ext cx="3971925"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Clr>
                <a:schemeClr val="tx2"/>
              </a:buClr>
              <a:buSzPct val="75000"/>
              <a:buFont typeface="Wingdings" panose="05000000000000000000" pitchFamily="2" charset="2"/>
              <a:buNone/>
            </a:pPr>
            <a:r>
              <a:rPr lang="en-US" altLang="zh-CN" sz="2400" b="1" dirty="0">
                <a:latin typeface="宋体" panose="02010600030101010101" pitchFamily="2" charset="-122"/>
              </a:rPr>
              <a:t>1</a:t>
            </a:r>
            <a:r>
              <a:rPr lang="zh-CN" altLang="en-US" sz="2400" b="1" dirty="0">
                <a:latin typeface="宋体" panose="02010600030101010101" pitchFamily="2" charset="-122"/>
              </a:rPr>
              <a:t>）若顺序查找确定所在块</a:t>
            </a:r>
            <a:r>
              <a:rPr lang="zh-CN" altLang="en-US" sz="2000" b="1" dirty="0">
                <a:solidFill>
                  <a:srgbClr val="000000"/>
                </a:solidFill>
                <a:latin typeface="宋体" panose="02010600030101010101" pitchFamily="2" charset="-122"/>
              </a:rPr>
              <a:t>：</a:t>
            </a:r>
            <a:endParaRPr lang="zh-CN" altLang="en-US" sz="2000" b="1" dirty="0">
              <a:solidFill>
                <a:srgbClr val="000000"/>
              </a:solidFill>
              <a:latin typeface="宋体" panose="02010600030101010101" pitchFamily="2" charset="-122"/>
            </a:endParaRPr>
          </a:p>
        </p:txBody>
      </p:sp>
      <p:graphicFrame>
        <p:nvGraphicFramePr>
          <p:cNvPr id="261123" name="Object 3"/>
          <p:cNvGraphicFramePr>
            <a:graphicFrameLocks noChangeAspect="1"/>
          </p:cNvGraphicFramePr>
          <p:nvPr/>
        </p:nvGraphicFramePr>
        <p:xfrm>
          <a:off x="762000" y="838200"/>
          <a:ext cx="6858000" cy="2590800"/>
        </p:xfrm>
        <a:graphic>
          <a:graphicData uri="http://schemas.openxmlformats.org/presentationml/2006/ole">
            <mc:AlternateContent xmlns:mc="http://schemas.openxmlformats.org/markup-compatibility/2006">
              <mc:Choice xmlns:v="urn:schemas-microsoft-com:vml" Requires="v">
                <p:oleObj spid="_x0000_s3094" name="" r:id="rId1" imgW="2565400" imgH="1104900" progId="Equation.3">
                  <p:embed/>
                </p:oleObj>
              </mc:Choice>
              <mc:Fallback>
                <p:oleObj name="" r:id="rId1" imgW="2565400" imgH="1104900" progId="Equation.3">
                  <p:embed/>
                  <p:pic>
                    <p:nvPicPr>
                      <p:cNvPr id="0" name="图片 3093"/>
                      <p:cNvPicPr/>
                      <p:nvPr/>
                    </p:nvPicPr>
                    <p:blipFill>
                      <a:blip r:embed="rId2"/>
                      <a:stretch>
                        <a:fillRect/>
                      </a:stretch>
                    </p:blipFill>
                    <p:spPr>
                      <a:xfrm>
                        <a:off x="762000" y="838200"/>
                        <a:ext cx="6858000" cy="2590800"/>
                      </a:xfrm>
                      <a:prstGeom prst="rect">
                        <a:avLst/>
                      </a:prstGeom>
                      <a:noFill/>
                      <a:ln w="38100">
                        <a:noFill/>
                        <a:miter/>
                      </a:ln>
                    </p:spPr>
                  </p:pic>
                </p:oleObj>
              </mc:Fallback>
            </mc:AlternateContent>
          </a:graphicData>
        </a:graphic>
      </p:graphicFrame>
      <p:sp>
        <p:nvSpPr>
          <p:cNvPr id="261124" name="Rectangle 4"/>
          <p:cNvSpPr/>
          <p:nvPr/>
        </p:nvSpPr>
        <p:spPr>
          <a:xfrm>
            <a:off x="685800" y="3581400"/>
            <a:ext cx="3940175"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Clr>
                <a:schemeClr val="tx2"/>
              </a:buClr>
              <a:buSzPct val="75000"/>
              <a:buFont typeface="Wingdings" panose="05000000000000000000" pitchFamily="2" charset="2"/>
              <a:buNone/>
            </a:pPr>
            <a:r>
              <a:rPr lang="en-US" altLang="zh-CN" sz="2400" b="1" dirty="0">
                <a:latin typeface="宋体" panose="02010600030101010101" pitchFamily="2" charset="-122"/>
              </a:rPr>
              <a:t>2</a:t>
            </a:r>
            <a:r>
              <a:rPr lang="zh-CN" altLang="en-US" sz="2400" b="1" dirty="0">
                <a:latin typeface="宋体" panose="02010600030101010101" pitchFamily="2" charset="-122"/>
              </a:rPr>
              <a:t>）若折半查找确定所在块</a:t>
            </a:r>
            <a:r>
              <a:rPr lang="zh-CN" altLang="en-US" sz="2000" b="1" dirty="0">
                <a:solidFill>
                  <a:srgbClr val="000000"/>
                </a:solidFill>
                <a:latin typeface="宋体" panose="02010600030101010101" pitchFamily="2" charset="-122"/>
              </a:rPr>
              <a:t>：</a:t>
            </a:r>
            <a:endParaRPr lang="zh-CN" altLang="en-US" sz="2000" b="1" dirty="0">
              <a:solidFill>
                <a:srgbClr val="000000"/>
              </a:solidFill>
              <a:latin typeface="宋体" panose="02010600030101010101" pitchFamily="2" charset="-122"/>
            </a:endParaRPr>
          </a:p>
        </p:txBody>
      </p:sp>
      <p:graphicFrame>
        <p:nvGraphicFramePr>
          <p:cNvPr id="261125" name="Object 5"/>
          <p:cNvGraphicFramePr>
            <a:graphicFrameLocks noChangeAspect="1"/>
          </p:cNvGraphicFramePr>
          <p:nvPr/>
        </p:nvGraphicFramePr>
        <p:xfrm>
          <a:off x="762000" y="4200525"/>
          <a:ext cx="6934200" cy="2352675"/>
        </p:xfrm>
        <a:graphic>
          <a:graphicData uri="http://schemas.openxmlformats.org/presentationml/2006/ole">
            <mc:AlternateContent xmlns:mc="http://schemas.openxmlformats.org/markup-compatibility/2006">
              <mc:Choice xmlns:v="urn:schemas-microsoft-com:vml" Requires="v">
                <p:oleObj spid="_x0000_s3093" name="" r:id="rId3" imgW="2286000" imgH="1066800" progId="Equation.3">
                  <p:embed/>
                </p:oleObj>
              </mc:Choice>
              <mc:Fallback>
                <p:oleObj name="" r:id="rId3" imgW="2286000" imgH="1066800" progId="Equation.3">
                  <p:embed/>
                  <p:pic>
                    <p:nvPicPr>
                      <p:cNvPr id="0" name="图片 3092"/>
                      <p:cNvPicPr/>
                      <p:nvPr/>
                    </p:nvPicPr>
                    <p:blipFill>
                      <a:blip r:embed="rId4"/>
                      <a:stretch>
                        <a:fillRect/>
                      </a:stretch>
                    </p:blipFill>
                    <p:spPr>
                      <a:xfrm>
                        <a:off x="762000" y="4200525"/>
                        <a:ext cx="6934200" cy="2352675"/>
                      </a:xfrm>
                      <a:prstGeom prst="rect">
                        <a:avLst/>
                      </a:prstGeom>
                      <a:noFill/>
                      <a:ln w="38100">
                        <a:noFill/>
                        <a:miter/>
                      </a:ln>
                    </p:spPr>
                  </p:pic>
                </p:oleObj>
              </mc:Fallback>
            </mc:AlternateContent>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1122"/>
                                        </p:tgtEl>
                                        <p:attrNameLst>
                                          <p:attrName>style.visibility</p:attrName>
                                        </p:attrNameLst>
                                      </p:cBhvr>
                                      <p:to>
                                        <p:strVal val="visible"/>
                                      </p:to>
                                    </p:set>
                                    <p:anim calcmode="lin" valueType="num">
                                      <p:cBhvr additive="base">
                                        <p:cTn id="7" dur="500" fill="hold"/>
                                        <p:tgtEl>
                                          <p:spTgt spid="261122"/>
                                        </p:tgtEl>
                                        <p:attrNameLst>
                                          <p:attrName>ppt_x</p:attrName>
                                        </p:attrNameLst>
                                      </p:cBhvr>
                                      <p:tavLst>
                                        <p:tav tm="0">
                                          <p:val>
                                            <p:strVal val="0-#ppt_w/2"/>
                                          </p:val>
                                        </p:tav>
                                        <p:tav tm="100000">
                                          <p:val>
                                            <p:strVal val="#ppt_x"/>
                                          </p:val>
                                        </p:tav>
                                      </p:tavLst>
                                    </p:anim>
                                    <p:anim calcmode="lin" valueType="num">
                                      <p:cBhvr additive="base">
                                        <p:cTn id="8" dur="500" fill="hold"/>
                                        <p:tgtEl>
                                          <p:spTgt spid="2611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261123"/>
                                        </p:tgtEl>
                                        <p:attrNameLst>
                                          <p:attrName>style.visibility</p:attrName>
                                        </p:attrNameLst>
                                      </p:cBhvr>
                                      <p:to>
                                        <p:strVal val="visible"/>
                                      </p:to>
                                    </p:set>
                                    <p:animEffect transition="in" filter="dissolve">
                                      <p:cBhvr>
                                        <p:cTn id="13" dur="500"/>
                                        <p:tgtEl>
                                          <p:spTgt spid="26112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61124"/>
                                        </p:tgtEl>
                                        <p:attrNameLst>
                                          <p:attrName>style.visibility</p:attrName>
                                        </p:attrNameLst>
                                      </p:cBhvr>
                                      <p:to>
                                        <p:strVal val="visible"/>
                                      </p:to>
                                    </p:set>
                                    <p:anim calcmode="lin" valueType="num">
                                      <p:cBhvr additive="base">
                                        <p:cTn id="18" dur="500" fill="hold"/>
                                        <p:tgtEl>
                                          <p:spTgt spid="261124"/>
                                        </p:tgtEl>
                                        <p:attrNameLst>
                                          <p:attrName>ppt_x</p:attrName>
                                        </p:attrNameLst>
                                      </p:cBhvr>
                                      <p:tavLst>
                                        <p:tav tm="0">
                                          <p:val>
                                            <p:strVal val="0-#ppt_w/2"/>
                                          </p:val>
                                        </p:tav>
                                        <p:tav tm="100000">
                                          <p:val>
                                            <p:strVal val="#ppt_x"/>
                                          </p:val>
                                        </p:tav>
                                      </p:tavLst>
                                    </p:anim>
                                    <p:anim calcmode="lin" valueType="num">
                                      <p:cBhvr additive="base">
                                        <p:cTn id="19" dur="500" fill="hold"/>
                                        <p:tgtEl>
                                          <p:spTgt spid="261124"/>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261125"/>
                                        </p:tgtEl>
                                        <p:attrNameLst>
                                          <p:attrName>style.visibility</p:attrName>
                                        </p:attrNameLst>
                                      </p:cBhvr>
                                      <p:to>
                                        <p:strVal val="visible"/>
                                      </p:to>
                                    </p:set>
                                    <p:animEffect transition="in" filter="dissolve">
                                      <p:cBhvr>
                                        <p:cTn id="24" dur="500"/>
                                        <p:tgtEl>
                                          <p:spTgt spid="261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2" grpId="0"/>
      <p:bldP spid="26112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2"/>
          <p:cNvSpPr>
            <a:spLocks noGrp="1"/>
          </p:cNvSpPr>
          <p:nvPr>
            <p:ph type="title"/>
          </p:nvPr>
        </p:nvSpPr>
        <p:spPr>
          <a:xfrm>
            <a:off x="323850" y="-171450"/>
            <a:ext cx="7772400" cy="1143000"/>
          </a:xfrm>
          <a:ln/>
        </p:spPr>
        <p:txBody>
          <a:bodyPr vert="horz" wrap="square" lIns="91440" tIns="45720" rIns="91440" bIns="45720" anchor="ctr"/>
          <a:p>
            <a:pPr algn="l" eaLnBrk="1" hangingPunct="1"/>
            <a:r>
              <a:rPr lang="en-US" altLang="zh-CN" dirty="0"/>
              <a:t>  </a:t>
            </a:r>
            <a:r>
              <a:rPr lang="zh-CN" altLang="en-US" dirty="0"/>
              <a:t>小结：</a:t>
            </a:r>
            <a:endParaRPr lang="zh-CN" altLang="en-US" dirty="0"/>
          </a:p>
        </p:txBody>
      </p:sp>
      <p:sp>
        <p:nvSpPr>
          <p:cNvPr id="37891" name="Rectangle 3"/>
          <p:cNvSpPr>
            <a:spLocks noGrp="1"/>
          </p:cNvSpPr>
          <p:nvPr>
            <p:ph idx="1"/>
          </p:nvPr>
        </p:nvSpPr>
        <p:spPr>
          <a:xfrm>
            <a:off x="611188" y="1052513"/>
            <a:ext cx="5761037" cy="1223962"/>
          </a:xfrm>
          <a:ln/>
        </p:spPr>
        <p:txBody>
          <a:bodyPr vert="horz" wrap="square" lIns="91440" tIns="45720" rIns="91440" bIns="45720" anchor="t"/>
          <a:p>
            <a:pPr eaLnBrk="1" hangingPunct="1"/>
            <a:r>
              <a:rPr lang="zh-CN" altLang="en-US" dirty="0"/>
              <a:t>静态查找表</a:t>
            </a:r>
            <a:endParaRPr lang="zh-CN" altLang="en-US" dirty="0"/>
          </a:p>
          <a:p>
            <a:pPr eaLnBrk="1" hangingPunct="1"/>
            <a:r>
              <a:rPr lang="zh-CN" altLang="en-US" dirty="0"/>
              <a:t>三种查找方法的比较</a:t>
            </a:r>
            <a:endParaRPr lang="zh-CN" altLang="en-US" dirty="0"/>
          </a:p>
        </p:txBody>
      </p:sp>
      <p:graphicFrame>
        <p:nvGraphicFramePr>
          <p:cNvPr id="262176" name="Group 32"/>
          <p:cNvGraphicFramePr>
            <a:graphicFrameLocks noGrp="1"/>
          </p:cNvGraphicFramePr>
          <p:nvPr/>
        </p:nvGraphicFramePr>
        <p:xfrm>
          <a:off x="179388" y="2349500"/>
          <a:ext cx="8763000" cy="3959225"/>
        </p:xfrm>
        <a:graphic>
          <a:graphicData uri="http://schemas.openxmlformats.org/drawingml/2006/table">
            <a:tbl>
              <a:tblPr/>
              <a:tblGrid>
                <a:gridCol w="2462212"/>
                <a:gridCol w="1557338"/>
                <a:gridCol w="1849437"/>
                <a:gridCol w="2894013"/>
              </a:tblGrid>
              <a:tr h="949229">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顺序查找</a:t>
                      </a: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折半查找</a:t>
                      </a: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分块查找</a:t>
                      </a: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98415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平均查找长度</a:t>
                      </a: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最大</a:t>
                      </a: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最小</a:t>
                      </a: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介于二者之间</a:t>
                      </a: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94487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表结构</a:t>
                      </a: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有序</a:t>
                      </a: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无序表</a:t>
                      </a: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有序表</a:t>
                      </a: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表中元素逐段有序</a:t>
                      </a: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1080977">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存储结构</a:t>
                      </a: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顺序</a:t>
                      </a: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链式存储</a:t>
                      </a: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顺序存储</a:t>
                      </a: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顺序</a:t>
                      </a: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链式存储</a:t>
                      </a: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r>
            </a:tbl>
          </a:graphicData>
        </a:graphic>
      </p:graphicFrame>
    </p:spTree>
  </p:cSld>
  <p:clrMapOvr>
    <a:masterClrMapping/>
  </p:clrMapOvr>
  <p:transition>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3"/>
          <p:cNvSpPr>
            <a:spLocks noGrp="1"/>
          </p:cNvSpPr>
          <p:nvPr>
            <p:ph idx="1"/>
          </p:nvPr>
        </p:nvSpPr>
        <p:spPr>
          <a:xfrm>
            <a:off x="1908175" y="2636838"/>
            <a:ext cx="5688013" cy="863600"/>
          </a:xfrm>
          <a:ln/>
        </p:spPr>
        <p:txBody>
          <a:bodyPr vert="horz" wrap="square" lIns="91440" tIns="45720" rIns="91440" bIns="45720" anchor="t"/>
          <a:p>
            <a:pPr eaLnBrk="1" hangingPunct="1"/>
            <a:r>
              <a:rPr lang="en-US" altLang="zh-CN" sz="4400" dirty="0">
                <a:solidFill>
                  <a:schemeClr val="accent2"/>
                </a:solidFill>
                <a:ea typeface="楷体_GB2312" pitchFamily="49" charset="-122"/>
              </a:rPr>
              <a:t>9.2    </a:t>
            </a:r>
            <a:r>
              <a:rPr lang="zh-CN" altLang="en-US" sz="4400" dirty="0">
                <a:solidFill>
                  <a:schemeClr val="accent2"/>
                </a:solidFill>
                <a:ea typeface="楷体_GB2312" pitchFamily="49" charset="-122"/>
              </a:rPr>
              <a:t>动态查找表</a:t>
            </a:r>
            <a:endParaRPr lang="zh-CN" altLang="en-US" sz="4400" dirty="0">
              <a:solidFill>
                <a:schemeClr val="accent2"/>
              </a:solidFill>
              <a:ea typeface="楷体_GB2312" pitchFamily="49" charset="-122"/>
            </a:endParaRPr>
          </a:p>
        </p:txBody>
      </p:sp>
    </p:spTree>
  </p:cSld>
  <p:clrMapOvr>
    <a:masterClrMapping/>
  </p:clrMapOvr>
  <p:transition>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4"/>
          <p:cNvSpPr>
            <a:spLocks noGrp="1"/>
          </p:cNvSpPr>
          <p:nvPr>
            <p:ph idx="1"/>
          </p:nvPr>
        </p:nvSpPr>
        <p:spPr>
          <a:xfrm>
            <a:off x="323850" y="549275"/>
            <a:ext cx="7772400" cy="4114800"/>
          </a:xfrm>
          <a:ln/>
        </p:spPr>
        <p:txBody>
          <a:bodyPr vert="horz" wrap="square" lIns="91440" tIns="45720" rIns="91440" bIns="45720" anchor="t"/>
          <a:p>
            <a:pPr eaLnBrk="1" hangingPunct="1">
              <a:lnSpc>
                <a:spcPct val="120000"/>
              </a:lnSpc>
            </a:pPr>
            <a:endParaRPr lang="en-US" altLang="zh-CN" sz="3600" dirty="0"/>
          </a:p>
          <a:p>
            <a:pPr eaLnBrk="1" hangingPunct="1">
              <a:lnSpc>
                <a:spcPct val="120000"/>
              </a:lnSpc>
            </a:pPr>
            <a:r>
              <a:rPr lang="zh-CN" altLang="en-US" sz="3600" dirty="0">
                <a:solidFill>
                  <a:srgbClr val="A50021"/>
                </a:solidFill>
                <a:ea typeface="楷体_GB2312" pitchFamily="49" charset="-122"/>
              </a:rPr>
              <a:t>动态查找表的</a:t>
            </a:r>
            <a:r>
              <a:rPr lang="zh-CN" altLang="en-US" sz="3600" dirty="0">
                <a:solidFill>
                  <a:srgbClr val="3333FF"/>
                </a:solidFill>
                <a:ea typeface="楷体_GB2312" pitchFamily="49" charset="-122"/>
              </a:rPr>
              <a:t>特点</a:t>
            </a:r>
            <a:r>
              <a:rPr lang="zh-CN" altLang="en-US" sz="3600" dirty="0">
                <a:solidFill>
                  <a:srgbClr val="A50021"/>
                </a:solidFill>
                <a:ea typeface="楷体_GB2312" pitchFamily="49" charset="-122"/>
              </a:rPr>
              <a:t>：</a:t>
            </a:r>
            <a:endParaRPr lang="zh-CN" altLang="en-US" sz="3600" dirty="0">
              <a:solidFill>
                <a:srgbClr val="A50021"/>
              </a:solidFill>
              <a:ea typeface="楷体_GB2312" pitchFamily="49" charset="-122"/>
            </a:endParaRPr>
          </a:p>
          <a:p>
            <a:pPr eaLnBrk="1" hangingPunct="1">
              <a:lnSpc>
                <a:spcPct val="120000"/>
              </a:lnSpc>
            </a:pPr>
            <a:r>
              <a:rPr lang="zh-CN" altLang="en-US" sz="3600" dirty="0">
                <a:solidFill>
                  <a:srgbClr val="A50021"/>
                </a:solidFill>
                <a:ea typeface="楷体_GB2312" pitchFamily="49" charset="-122"/>
              </a:rPr>
              <a:t> 表结构本身是在查找过程中</a:t>
            </a:r>
            <a:r>
              <a:rPr lang="zh-CN" altLang="en-US" sz="3600" dirty="0">
                <a:solidFill>
                  <a:srgbClr val="3333FF"/>
                </a:solidFill>
                <a:ea typeface="楷体_GB2312" pitchFamily="49" charset="-122"/>
              </a:rPr>
              <a:t>动态生成</a:t>
            </a:r>
            <a:r>
              <a:rPr lang="zh-CN" altLang="en-US" sz="3600" dirty="0">
                <a:solidFill>
                  <a:srgbClr val="A50021"/>
                </a:solidFill>
                <a:ea typeface="楷体_GB2312" pitchFamily="49" charset="-122"/>
              </a:rPr>
              <a:t>的，即对于给定值</a:t>
            </a:r>
            <a:r>
              <a:rPr lang="en-US" altLang="zh-CN" sz="3600" dirty="0">
                <a:solidFill>
                  <a:srgbClr val="A50021"/>
                </a:solidFill>
                <a:ea typeface="楷体_GB2312" pitchFamily="49" charset="-122"/>
              </a:rPr>
              <a:t>key,</a:t>
            </a:r>
            <a:r>
              <a:rPr lang="zh-CN" altLang="en-US" sz="3600" dirty="0">
                <a:solidFill>
                  <a:srgbClr val="A50021"/>
                </a:solidFill>
                <a:ea typeface="楷体_GB2312" pitchFamily="49" charset="-122"/>
              </a:rPr>
              <a:t>若表中存在其关键字</a:t>
            </a:r>
            <a:r>
              <a:rPr lang="zh-CN" altLang="en-US" sz="3600" dirty="0">
                <a:solidFill>
                  <a:srgbClr val="3333FF"/>
                </a:solidFill>
                <a:ea typeface="楷体_GB2312" pitchFamily="49" charset="-122"/>
              </a:rPr>
              <a:t>等于</a:t>
            </a:r>
            <a:r>
              <a:rPr lang="en-US" altLang="zh-CN" sz="3600" dirty="0">
                <a:solidFill>
                  <a:srgbClr val="A50021"/>
                </a:solidFill>
                <a:ea typeface="楷体_GB2312" pitchFamily="49" charset="-122"/>
              </a:rPr>
              <a:t>key</a:t>
            </a:r>
            <a:r>
              <a:rPr lang="zh-CN" altLang="en-US" sz="3600" dirty="0">
                <a:solidFill>
                  <a:srgbClr val="A50021"/>
                </a:solidFill>
                <a:ea typeface="楷体_GB2312" pitchFamily="49" charset="-122"/>
              </a:rPr>
              <a:t>的记录，则</a:t>
            </a:r>
            <a:r>
              <a:rPr lang="zh-CN" altLang="en-US" sz="3600" dirty="0">
                <a:solidFill>
                  <a:srgbClr val="3333FF"/>
                </a:solidFill>
                <a:ea typeface="楷体_GB2312" pitchFamily="49" charset="-122"/>
              </a:rPr>
              <a:t>查找成功返回</a:t>
            </a:r>
            <a:r>
              <a:rPr lang="zh-CN" altLang="en-US" sz="3600" dirty="0">
                <a:solidFill>
                  <a:srgbClr val="A50021"/>
                </a:solidFill>
                <a:ea typeface="楷体_GB2312" pitchFamily="49" charset="-122"/>
              </a:rPr>
              <a:t>，否则</a:t>
            </a:r>
            <a:r>
              <a:rPr lang="zh-CN" altLang="en-US" sz="3600" dirty="0">
                <a:solidFill>
                  <a:srgbClr val="3333FF"/>
                </a:solidFill>
                <a:ea typeface="楷体_GB2312" pitchFamily="49" charset="-122"/>
              </a:rPr>
              <a:t>插入</a:t>
            </a:r>
            <a:r>
              <a:rPr lang="zh-CN" altLang="en-US" sz="3600" dirty="0">
                <a:solidFill>
                  <a:srgbClr val="A50021"/>
                </a:solidFill>
                <a:ea typeface="楷体_GB2312" pitchFamily="49" charset="-122"/>
              </a:rPr>
              <a:t>关键字等于</a:t>
            </a:r>
            <a:r>
              <a:rPr lang="en-US" altLang="zh-CN" sz="3600" dirty="0">
                <a:solidFill>
                  <a:srgbClr val="A50021"/>
                </a:solidFill>
                <a:ea typeface="楷体_GB2312" pitchFamily="49" charset="-122"/>
              </a:rPr>
              <a:t>key</a:t>
            </a:r>
            <a:r>
              <a:rPr lang="zh-CN" altLang="en-US" sz="3600" dirty="0">
                <a:solidFill>
                  <a:srgbClr val="A50021"/>
                </a:solidFill>
                <a:ea typeface="楷体_GB2312" pitchFamily="49" charset="-122"/>
              </a:rPr>
              <a:t>的记录。</a:t>
            </a:r>
            <a:endParaRPr lang="zh-CN" altLang="en-US" sz="3600" dirty="0">
              <a:solidFill>
                <a:srgbClr val="A50021"/>
              </a:solidFill>
              <a:ea typeface="楷体_GB2312" pitchFamily="49" charset="-122"/>
            </a:endParaRPr>
          </a:p>
        </p:txBody>
      </p:sp>
    </p:spTree>
  </p:cSld>
  <p:clrMapOvr>
    <a:masterClrMapping/>
  </p:clrMapOvr>
  <p:transition>
    <p:zo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Text Box 2">
            <a:hlinkClick r:id="rId1" action="ppaction://hlinksldjump"/>
          </p:cNvPr>
          <p:cNvSpPr txBox="1"/>
          <p:nvPr/>
        </p:nvSpPr>
        <p:spPr>
          <a:xfrm>
            <a:off x="1331913" y="1844675"/>
            <a:ext cx="7632700" cy="7016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000" b="1" dirty="0">
                <a:solidFill>
                  <a:srgbClr val="A50021"/>
                </a:solidFill>
                <a:ea typeface="楷体_GB2312" pitchFamily="49" charset="-122"/>
              </a:rPr>
              <a:t>一、二叉排序树（二叉查找树）</a:t>
            </a:r>
            <a:endParaRPr lang="zh-CN" altLang="en-US" sz="4400" b="1" dirty="0">
              <a:ea typeface="楷体_GB2312" pitchFamily="49" charset="-122"/>
            </a:endParaRPr>
          </a:p>
        </p:txBody>
      </p:sp>
      <p:sp>
        <p:nvSpPr>
          <p:cNvPr id="66563" name="Text Box 3">
            <a:hlinkClick r:id="rId2" action="ppaction://hlinksldjump"/>
          </p:cNvPr>
          <p:cNvSpPr txBox="1"/>
          <p:nvPr/>
        </p:nvSpPr>
        <p:spPr>
          <a:xfrm>
            <a:off x="1187450" y="3644900"/>
            <a:ext cx="3740150" cy="701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000" b="1" dirty="0">
                <a:solidFill>
                  <a:srgbClr val="0033CC"/>
                </a:solidFill>
                <a:ea typeface="楷体_GB2312" pitchFamily="49" charset="-122"/>
              </a:rPr>
              <a:t>二、二叉平衡树</a:t>
            </a:r>
            <a:endParaRPr lang="zh-CN" altLang="en-US" sz="2400" dirty="0"/>
          </a:p>
        </p:txBody>
      </p:sp>
      <p:pic>
        <p:nvPicPr>
          <p:cNvPr id="66567" name="Picture 7" descr="MEETING">
            <a:hlinkClick r:id="rId3" action="ppaction://hlinksldjump"/>
          </p:cNvPr>
          <p:cNvPicPr>
            <a:picLocks noChangeAspect="1"/>
          </p:cNvPicPr>
          <p:nvPr/>
        </p:nvPicPr>
        <p:blipFill>
          <a:blip r:embed="rId4"/>
          <a:stretch>
            <a:fillRect/>
          </a:stretch>
        </p:blipFill>
        <p:spPr>
          <a:xfrm>
            <a:off x="5791200" y="4267200"/>
            <a:ext cx="2667000" cy="1901825"/>
          </a:xfrm>
          <a:prstGeom prst="rect">
            <a:avLst/>
          </a:prstGeom>
          <a:noFill/>
          <a:ln w="9525">
            <a:noFill/>
          </a:ln>
        </p:spPr>
      </p:pic>
      <p:sp>
        <p:nvSpPr>
          <p:cNvPr id="66568" name="Text Box 8">
            <a:hlinkClick r:id="rId2" action="ppaction://hlinksldjump"/>
          </p:cNvPr>
          <p:cNvSpPr txBox="1"/>
          <p:nvPr/>
        </p:nvSpPr>
        <p:spPr>
          <a:xfrm>
            <a:off x="1116013" y="4902200"/>
            <a:ext cx="3859212" cy="701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000" b="1" dirty="0">
                <a:solidFill>
                  <a:srgbClr val="0033CC"/>
                </a:solidFill>
                <a:ea typeface="楷体_GB2312" pitchFamily="49" charset="-122"/>
              </a:rPr>
              <a:t>三、</a:t>
            </a:r>
            <a:r>
              <a:rPr lang="en-US" altLang="zh-CN" sz="4000" b="1" dirty="0">
                <a:solidFill>
                  <a:srgbClr val="0033CC"/>
                </a:solidFill>
                <a:ea typeface="楷体_GB2312" pitchFamily="49" charset="-122"/>
              </a:rPr>
              <a:t>B-</a:t>
            </a:r>
            <a:r>
              <a:rPr lang="zh-CN" altLang="en-US" sz="4000" b="1" dirty="0">
                <a:solidFill>
                  <a:srgbClr val="0033CC"/>
                </a:solidFill>
                <a:ea typeface="楷体_GB2312" pitchFamily="49" charset="-122"/>
              </a:rPr>
              <a:t>树和</a:t>
            </a:r>
            <a:r>
              <a:rPr lang="en-US" altLang="zh-CN" sz="4000" b="1" dirty="0">
                <a:solidFill>
                  <a:srgbClr val="0033CC"/>
                </a:solidFill>
                <a:ea typeface="楷体_GB2312" pitchFamily="49" charset="-122"/>
              </a:rPr>
              <a:t>B+</a:t>
            </a:r>
            <a:r>
              <a:rPr lang="zh-CN" altLang="en-US" sz="4000" b="1" dirty="0">
                <a:solidFill>
                  <a:srgbClr val="0033CC"/>
                </a:solidFill>
                <a:ea typeface="楷体_GB2312" pitchFamily="49" charset="-122"/>
              </a:rPr>
              <a:t>树</a:t>
            </a:r>
            <a:endParaRPr lang="zh-CN" altLang="en-US" sz="2400"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grpId="0" nodeType="afterEffect">
                                  <p:stCondLst>
                                    <p:cond delay="0"/>
                                  </p:stCondLst>
                                  <p:childTnLst>
                                    <p:set>
                                      <p:cBhvr>
                                        <p:cTn id="6" dur="1" fill="hold">
                                          <p:stCondLst>
                                            <p:cond delay="0"/>
                                          </p:stCondLst>
                                        </p:cTn>
                                        <p:tgtEl>
                                          <p:spTgt spid="66562"/>
                                        </p:tgtEl>
                                        <p:attrNameLst>
                                          <p:attrName>style.visibility</p:attrName>
                                        </p:attrNameLst>
                                      </p:cBhvr>
                                      <p:to>
                                        <p:strVal val="visible"/>
                                      </p:to>
                                    </p:set>
                                    <p:anim calcmode="lin" valueType="num">
                                      <p:cBhvr>
                                        <p:cTn id="7" dur="500" fill="hold"/>
                                        <p:tgtEl>
                                          <p:spTgt spid="66562"/>
                                        </p:tgtEl>
                                        <p:attrNameLst>
                                          <p:attrName>ppt_w</p:attrName>
                                        </p:attrNameLst>
                                      </p:cBhvr>
                                      <p:tavLst>
                                        <p:tav tm="0">
                                          <p:val>
                                            <p:strVal val="2/3*#ppt_w"/>
                                          </p:val>
                                        </p:tav>
                                        <p:tav tm="100000">
                                          <p:val>
                                            <p:strVal val="#ppt_w"/>
                                          </p:val>
                                        </p:tav>
                                      </p:tavLst>
                                    </p:anim>
                                    <p:anim calcmode="lin" valueType="num">
                                      <p:cBhvr>
                                        <p:cTn id="8" dur="500" fill="hold"/>
                                        <p:tgtEl>
                                          <p:spTgt spid="66562"/>
                                        </p:tgtEl>
                                        <p:attrNameLst>
                                          <p:attrName>ppt_h</p:attrName>
                                        </p:attrNameLst>
                                      </p:cBhvr>
                                      <p:tavLst>
                                        <p:tav tm="0">
                                          <p:val>
                                            <p:strVal val="2/3*#ppt_h"/>
                                          </p:val>
                                        </p:tav>
                                        <p:tav tm="100000">
                                          <p:val>
                                            <p:strVal val="#ppt_h"/>
                                          </p:val>
                                        </p:tav>
                                      </p:tavLst>
                                    </p:anim>
                                  </p:childTnLst>
                                </p:cTn>
                              </p:par>
                            </p:childTnLst>
                          </p:cTn>
                        </p:par>
                        <p:par>
                          <p:cTn id="9" fill="hold">
                            <p:stCondLst>
                              <p:cond delay="500"/>
                            </p:stCondLst>
                            <p:childTnLst>
                              <p:par>
                                <p:cTn id="10" presetID="23" presetClass="entr" presetSubtype="272" fill="hold" grpId="0" nodeType="afterEffect">
                                  <p:stCondLst>
                                    <p:cond delay="0"/>
                                  </p:stCondLst>
                                  <p:childTnLst>
                                    <p:set>
                                      <p:cBhvr>
                                        <p:cTn id="11" dur="1" fill="hold">
                                          <p:stCondLst>
                                            <p:cond delay="0"/>
                                          </p:stCondLst>
                                        </p:cTn>
                                        <p:tgtEl>
                                          <p:spTgt spid="66563"/>
                                        </p:tgtEl>
                                        <p:attrNameLst>
                                          <p:attrName>style.visibility</p:attrName>
                                        </p:attrNameLst>
                                      </p:cBhvr>
                                      <p:to>
                                        <p:strVal val="visible"/>
                                      </p:to>
                                    </p:set>
                                    <p:anim calcmode="lin" valueType="num">
                                      <p:cBhvr>
                                        <p:cTn id="12" dur="500" fill="hold"/>
                                        <p:tgtEl>
                                          <p:spTgt spid="66563"/>
                                        </p:tgtEl>
                                        <p:attrNameLst>
                                          <p:attrName>ppt_w</p:attrName>
                                        </p:attrNameLst>
                                      </p:cBhvr>
                                      <p:tavLst>
                                        <p:tav tm="0">
                                          <p:val>
                                            <p:strVal val="2/3*#ppt_w"/>
                                          </p:val>
                                        </p:tav>
                                        <p:tav tm="100000">
                                          <p:val>
                                            <p:strVal val="#ppt_w"/>
                                          </p:val>
                                        </p:tav>
                                      </p:tavLst>
                                    </p:anim>
                                    <p:anim calcmode="lin" valueType="num">
                                      <p:cBhvr>
                                        <p:cTn id="13" dur="500" fill="hold"/>
                                        <p:tgtEl>
                                          <p:spTgt spid="66563"/>
                                        </p:tgtEl>
                                        <p:attrNameLst>
                                          <p:attrName>ppt_h</p:attrName>
                                        </p:attrNameLst>
                                      </p:cBhvr>
                                      <p:tavLst>
                                        <p:tav tm="0">
                                          <p:val>
                                            <p:strVal val="2/3*#ppt_h"/>
                                          </p:val>
                                        </p:tav>
                                        <p:tav tm="100000">
                                          <p:val>
                                            <p:strVal val="#ppt_h"/>
                                          </p:val>
                                        </p:tav>
                                      </p:tavLst>
                                    </p:anim>
                                  </p:childTnLst>
                                </p:cTn>
                              </p:par>
                            </p:childTnLst>
                          </p:cTn>
                        </p:par>
                        <p:par>
                          <p:cTn id="14" fill="hold">
                            <p:stCondLst>
                              <p:cond delay="1000"/>
                            </p:stCondLst>
                            <p:childTnLst>
                              <p:par>
                                <p:cTn id="15" presetID="2" presetClass="entr" presetSubtype="6" fill="hold" nodeType="afterEffect">
                                  <p:stCondLst>
                                    <p:cond delay="0"/>
                                  </p:stCondLst>
                                  <p:childTnLst>
                                    <p:set>
                                      <p:cBhvr>
                                        <p:cTn id="16" dur="1" fill="hold">
                                          <p:stCondLst>
                                            <p:cond delay="0"/>
                                          </p:stCondLst>
                                        </p:cTn>
                                        <p:tgtEl>
                                          <p:spTgt spid="66567"/>
                                        </p:tgtEl>
                                        <p:attrNameLst>
                                          <p:attrName>style.visibility</p:attrName>
                                        </p:attrNameLst>
                                      </p:cBhvr>
                                      <p:to>
                                        <p:strVal val="visible"/>
                                      </p:to>
                                    </p:set>
                                    <p:anim calcmode="lin" valueType="num">
                                      <p:cBhvr additive="base">
                                        <p:cTn id="17" dur="500" fill="hold"/>
                                        <p:tgtEl>
                                          <p:spTgt spid="66567"/>
                                        </p:tgtEl>
                                        <p:attrNameLst>
                                          <p:attrName>ppt_x</p:attrName>
                                        </p:attrNameLst>
                                      </p:cBhvr>
                                      <p:tavLst>
                                        <p:tav tm="0">
                                          <p:val>
                                            <p:strVal val="1+#ppt_w/2"/>
                                          </p:val>
                                        </p:tav>
                                        <p:tav tm="100000">
                                          <p:val>
                                            <p:strVal val="#ppt_x"/>
                                          </p:val>
                                        </p:tav>
                                      </p:tavLst>
                                    </p:anim>
                                    <p:anim calcmode="lin" valueType="num">
                                      <p:cBhvr additive="base">
                                        <p:cTn id="18" dur="500" fill="hold"/>
                                        <p:tgtEl>
                                          <p:spTgt spid="6656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3" presetClass="entr" presetSubtype="272" fill="hold" grpId="0" nodeType="afterEffect">
                                  <p:stCondLst>
                                    <p:cond delay="0"/>
                                  </p:stCondLst>
                                  <p:childTnLst>
                                    <p:set>
                                      <p:cBhvr>
                                        <p:cTn id="21" dur="1" fill="hold">
                                          <p:stCondLst>
                                            <p:cond delay="0"/>
                                          </p:stCondLst>
                                        </p:cTn>
                                        <p:tgtEl>
                                          <p:spTgt spid="66568"/>
                                        </p:tgtEl>
                                        <p:attrNameLst>
                                          <p:attrName>style.visibility</p:attrName>
                                        </p:attrNameLst>
                                      </p:cBhvr>
                                      <p:to>
                                        <p:strVal val="visible"/>
                                      </p:to>
                                    </p:set>
                                    <p:anim calcmode="lin" valueType="num">
                                      <p:cBhvr>
                                        <p:cTn id="22" dur="500" fill="hold"/>
                                        <p:tgtEl>
                                          <p:spTgt spid="66568"/>
                                        </p:tgtEl>
                                        <p:attrNameLst>
                                          <p:attrName>ppt_w</p:attrName>
                                        </p:attrNameLst>
                                      </p:cBhvr>
                                      <p:tavLst>
                                        <p:tav tm="0">
                                          <p:val>
                                            <p:strVal val="2/3*#ppt_w"/>
                                          </p:val>
                                        </p:tav>
                                        <p:tav tm="100000">
                                          <p:val>
                                            <p:strVal val="#ppt_w"/>
                                          </p:val>
                                        </p:tav>
                                      </p:tavLst>
                                    </p:anim>
                                    <p:anim calcmode="lin" valueType="num">
                                      <p:cBhvr>
                                        <p:cTn id="23" dur="500" fill="hold"/>
                                        <p:tgtEl>
                                          <p:spTgt spid="66568"/>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p:bldP spid="66563" grpId="0"/>
      <p:bldP spid="6656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标题 1"/>
          <p:cNvSpPr>
            <a:spLocks noGrp="1"/>
          </p:cNvSpPr>
          <p:nvPr>
            <p:ph type="title"/>
          </p:nvPr>
        </p:nvSpPr>
        <p:spPr>
          <a:xfrm>
            <a:off x="323850" y="260350"/>
            <a:ext cx="7772400" cy="1143000"/>
          </a:xfrm>
          <a:ln/>
        </p:spPr>
        <p:txBody>
          <a:bodyPr vert="horz" wrap="square" lIns="91440" tIns="45720" rIns="91440" bIns="45720" anchor="ctr"/>
          <a:p>
            <a:pPr algn="l"/>
            <a:r>
              <a:rPr lang="zh-CN" altLang="en-US" dirty="0"/>
              <a:t>搜索引擎</a:t>
            </a:r>
            <a:endParaRPr lang="zh-CN" altLang="en-US" dirty="0"/>
          </a:p>
        </p:txBody>
      </p:sp>
      <p:pic>
        <p:nvPicPr>
          <p:cNvPr id="5123" name="Picture 2"/>
          <p:cNvPicPr>
            <a:picLocks noChangeAspect="1"/>
          </p:cNvPicPr>
          <p:nvPr/>
        </p:nvPicPr>
        <p:blipFill>
          <a:blip r:embed="rId1"/>
          <a:stretch>
            <a:fillRect/>
          </a:stretch>
        </p:blipFill>
        <p:spPr>
          <a:xfrm>
            <a:off x="866775" y="1625600"/>
            <a:ext cx="3798888" cy="792163"/>
          </a:xfrm>
          <a:prstGeom prst="rect">
            <a:avLst/>
          </a:prstGeom>
          <a:noFill/>
          <a:ln w="9525">
            <a:noFill/>
          </a:ln>
        </p:spPr>
      </p:pic>
      <p:pic>
        <p:nvPicPr>
          <p:cNvPr id="5124" name="Picture 3"/>
          <p:cNvPicPr>
            <a:picLocks noChangeAspect="1"/>
          </p:cNvPicPr>
          <p:nvPr/>
        </p:nvPicPr>
        <p:blipFill>
          <a:blip r:embed="rId2"/>
          <a:stretch>
            <a:fillRect/>
          </a:stretch>
        </p:blipFill>
        <p:spPr>
          <a:xfrm>
            <a:off x="611188" y="2636838"/>
            <a:ext cx="7921625" cy="2689225"/>
          </a:xfrm>
          <a:prstGeom prst="rect">
            <a:avLst/>
          </a:prstGeom>
          <a:noFill/>
          <a:ln w="9525">
            <a:noFill/>
          </a:ln>
        </p:spPr>
      </p:pic>
    </p:spTree>
  </p:cSld>
  <p:clrMapOvr>
    <a:masterClrMapping/>
  </p:clrMapOvr>
  <p:transition>
    <p:zo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Text Box 2"/>
          <p:cNvSpPr txBox="1"/>
          <p:nvPr/>
        </p:nvSpPr>
        <p:spPr>
          <a:xfrm>
            <a:off x="1416050" y="171450"/>
            <a:ext cx="5562600" cy="22860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lnSpc>
                <a:spcPct val="120000"/>
              </a:lnSpc>
              <a:spcBef>
                <a:spcPct val="0"/>
              </a:spcBef>
              <a:buNone/>
            </a:pPr>
            <a:r>
              <a:rPr lang="zh-CN" altLang="en-US" sz="6000" b="1" dirty="0">
                <a:solidFill>
                  <a:srgbClr val="A50021"/>
                </a:solidFill>
                <a:ea typeface="隶书" pitchFamily="49" charset="-122"/>
              </a:rPr>
              <a:t>一、二叉排序树</a:t>
            </a:r>
            <a:endParaRPr lang="zh-CN" altLang="en-US" sz="6000" b="1" dirty="0">
              <a:solidFill>
                <a:srgbClr val="A50021"/>
              </a:solidFill>
              <a:ea typeface="隶书" pitchFamily="49" charset="-122"/>
            </a:endParaRPr>
          </a:p>
          <a:p>
            <a:pPr marL="0" lvl="0" indent="0" algn="ctr" eaLnBrk="1" hangingPunct="1">
              <a:lnSpc>
                <a:spcPct val="120000"/>
              </a:lnSpc>
              <a:spcBef>
                <a:spcPct val="0"/>
              </a:spcBef>
              <a:buNone/>
            </a:pPr>
            <a:r>
              <a:rPr lang="zh-CN" altLang="en-US" sz="6000" b="1" dirty="0">
                <a:solidFill>
                  <a:srgbClr val="A50021"/>
                </a:solidFill>
                <a:ea typeface="隶书" pitchFamily="49" charset="-122"/>
              </a:rPr>
              <a:t>（二叉查找树）</a:t>
            </a:r>
            <a:endParaRPr lang="zh-CN" altLang="en-US" sz="6000" b="1" dirty="0">
              <a:ea typeface="楷体_GB2312" pitchFamily="49" charset="-122"/>
            </a:endParaRPr>
          </a:p>
        </p:txBody>
      </p:sp>
      <p:graphicFrame>
        <p:nvGraphicFramePr>
          <p:cNvPr id="90115" name="Object 3">
            <a:hlinkClick r:id="" action="ppaction://hlinkshowjump?jump=previousslide"/>
          </p:cNvPr>
          <p:cNvGraphicFramePr>
            <a:graphicFrameLocks noChangeAspect="1"/>
          </p:cNvGraphicFramePr>
          <p:nvPr/>
        </p:nvGraphicFramePr>
        <p:xfrm>
          <a:off x="457200" y="5257800"/>
          <a:ext cx="1676400" cy="1187450"/>
        </p:xfrm>
        <a:graphic>
          <a:graphicData uri="http://schemas.openxmlformats.org/presentationml/2006/ole">
            <mc:AlternateContent xmlns:mc="http://schemas.openxmlformats.org/markup-compatibility/2006">
              <mc:Choice xmlns:v="urn:schemas-microsoft-com:vml" Requires="v">
                <p:oleObj spid="_x0000_s3095" name="" r:id="rId1" imgW="984885" imgH="697865" progId="MS_ClipArt_Gallery.2">
                  <p:embed/>
                </p:oleObj>
              </mc:Choice>
              <mc:Fallback>
                <p:oleObj name="" r:id="rId1" imgW="984885" imgH="697865" progId="MS_ClipArt_Gallery.2">
                  <p:embed/>
                  <p:pic>
                    <p:nvPicPr>
                      <p:cNvPr id="0" name="图片 3094"/>
                      <p:cNvPicPr/>
                      <p:nvPr/>
                    </p:nvPicPr>
                    <p:blipFill>
                      <a:blip r:embed="rId2"/>
                      <a:stretch>
                        <a:fillRect/>
                      </a:stretch>
                    </p:blipFill>
                    <p:spPr>
                      <a:xfrm>
                        <a:off x="457200" y="5257800"/>
                        <a:ext cx="1676400" cy="1187450"/>
                      </a:xfrm>
                      <a:prstGeom prst="rect">
                        <a:avLst/>
                      </a:prstGeom>
                      <a:noFill/>
                      <a:ln w="38100">
                        <a:noFill/>
                        <a:miter/>
                      </a:ln>
                    </p:spPr>
                  </p:pic>
                </p:oleObj>
              </mc:Fallback>
            </mc:AlternateContent>
          </a:graphicData>
        </a:graphic>
      </p:graphicFrame>
      <p:sp>
        <p:nvSpPr>
          <p:cNvPr id="90116" name="Text Box 4">
            <a:hlinkClick r:id="" action="ppaction://hlinkshowjump?jump=nextslide"/>
          </p:cNvPr>
          <p:cNvSpPr txBox="1"/>
          <p:nvPr/>
        </p:nvSpPr>
        <p:spPr>
          <a:xfrm>
            <a:off x="1177925" y="2743200"/>
            <a:ext cx="2314575"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dirty="0">
                <a:solidFill>
                  <a:srgbClr val="6600CC"/>
                </a:solidFill>
                <a:ea typeface="楷体_GB2312" pitchFamily="49" charset="-122"/>
              </a:rPr>
              <a:t>1</a:t>
            </a:r>
            <a:r>
              <a:rPr lang="zh-CN" altLang="en-US" sz="3600" b="1" dirty="0">
                <a:solidFill>
                  <a:srgbClr val="6600CC"/>
                </a:solidFill>
                <a:ea typeface="楷体_GB2312" pitchFamily="49" charset="-122"/>
              </a:rPr>
              <a:t>．定义</a:t>
            </a:r>
            <a:endParaRPr lang="zh-CN" altLang="en-US" sz="4400" b="1" dirty="0">
              <a:solidFill>
                <a:srgbClr val="FF00FF"/>
              </a:solidFill>
              <a:ea typeface="楷体_GB2312" pitchFamily="49" charset="-122"/>
            </a:endParaRPr>
          </a:p>
        </p:txBody>
      </p:sp>
      <p:sp>
        <p:nvSpPr>
          <p:cNvPr id="90117" name="Rectangle 5">
            <a:hlinkClick r:id="rId3" action="ppaction://hlinksldjump"/>
          </p:cNvPr>
          <p:cNvSpPr/>
          <p:nvPr/>
        </p:nvSpPr>
        <p:spPr>
          <a:xfrm>
            <a:off x="1933575" y="3505200"/>
            <a:ext cx="314325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dirty="0">
                <a:solidFill>
                  <a:srgbClr val="6600CC"/>
                </a:solidFill>
                <a:ea typeface="楷体_GB2312" pitchFamily="49" charset="-122"/>
              </a:rPr>
              <a:t>2</a:t>
            </a:r>
            <a:r>
              <a:rPr lang="zh-CN" altLang="en-US" sz="3600" b="1" dirty="0">
                <a:solidFill>
                  <a:srgbClr val="6600CC"/>
                </a:solidFill>
                <a:ea typeface="楷体_GB2312" pitchFamily="49" charset="-122"/>
              </a:rPr>
              <a:t>．查找算法</a:t>
            </a:r>
            <a:endParaRPr lang="zh-CN" altLang="en-US" sz="2400" b="1" dirty="0">
              <a:solidFill>
                <a:srgbClr val="CC0000"/>
              </a:solidFill>
              <a:ea typeface="楷体_GB2312" pitchFamily="49" charset="-122"/>
            </a:endParaRPr>
          </a:p>
        </p:txBody>
      </p:sp>
      <p:sp>
        <p:nvSpPr>
          <p:cNvPr id="90118" name="Text Box 6">
            <a:hlinkClick r:id="rId4" action="ppaction://hlinksldjump"/>
          </p:cNvPr>
          <p:cNvSpPr txBox="1"/>
          <p:nvPr/>
        </p:nvSpPr>
        <p:spPr>
          <a:xfrm>
            <a:off x="2695575" y="4267200"/>
            <a:ext cx="3100388"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dirty="0">
                <a:solidFill>
                  <a:srgbClr val="6600CC"/>
                </a:solidFill>
                <a:ea typeface="楷体_GB2312" pitchFamily="49" charset="-122"/>
              </a:rPr>
              <a:t>3</a:t>
            </a:r>
            <a:r>
              <a:rPr lang="zh-CN" altLang="en-US" sz="3600" b="1" dirty="0">
                <a:solidFill>
                  <a:srgbClr val="6600CC"/>
                </a:solidFill>
                <a:ea typeface="楷体_GB2312" pitchFamily="49" charset="-122"/>
              </a:rPr>
              <a:t>．插入算法</a:t>
            </a:r>
            <a:endParaRPr lang="zh-CN" altLang="en-US" sz="2400" dirty="0"/>
          </a:p>
        </p:txBody>
      </p:sp>
      <p:sp>
        <p:nvSpPr>
          <p:cNvPr id="90119" name="Text Box 7">
            <a:hlinkClick r:id="rId5" action="ppaction://hlinksldjump"/>
          </p:cNvPr>
          <p:cNvSpPr txBox="1"/>
          <p:nvPr/>
        </p:nvSpPr>
        <p:spPr>
          <a:xfrm>
            <a:off x="3429000" y="5029200"/>
            <a:ext cx="3087688"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dirty="0">
                <a:solidFill>
                  <a:srgbClr val="6600CC"/>
                </a:solidFill>
                <a:ea typeface="楷体_GB2312" pitchFamily="49" charset="-122"/>
              </a:rPr>
              <a:t>4</a:t>
            </a:r>
            <a:r>
              <a:rPr lang="zh-CN" altLang="en-US" sz="3600" b="1" dirty="0">
                <a:solidFill>
                  <a:srgbClr val="6600CC"/>
                </a:solidFill>
                <a:ea typeface="楷体_GB2312" pitchFamily="49" charset="-122"/>
              </a:rPr>
              <a:t>．删除算法</a:t>
            </a:r>
            <a:endParaRPr lang="zh-CN" altLang="en-US" sz="4000" b="1" dirty="0">
              <a:solidFill>
                <a:srgbClr val="FF00FF"/>
              </a:solidFill>
              <a:ea typeface="楷体_GB2312" pitchFamily="49" charset="-122"/>
            </a:endParaRPr>
          </a:p>
        </p:txBody>
      </p:sp>
      <p:sp>
        <p:nvSpPr>
          <p:cNvPr id="90120" name="Text Box 8">
            <a:hlinkClick r:id="rId6" action="ppaction://hlinksldjump"/>
          </p:cNvPr>
          <p:cNvSpPr txBox="1"/>
          <p:nvPr/>
        </p:nvSpPr>
        <p:spPr>
          <a:xfrm>
            <a:off x="4210050" y="5791200"/>
            <a:ext cx="4322763"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dirty="0">
                <a:solidFill>
                  <a:srgbClr val="6600CC"/>
                </a:solidFill>
                <a:ea typeface="楷体_GB2312" pitchFamily="49" charset="-122"/>
              </a:rPr>
              <a:t>5</a:t>
            </a:r>
            <a:r>
              <a:rPr lang="zh-CN" altLang="en-US" sz="3600" b="1" dirty="0">
                <a:solidFill>
                  <a:srgbClr val="6600CC"/>
                </a:solidFill>
                <a:ea typeface="楷体_GB2312" pitchFamily="49" charset="-122"/>
              </a:rPr>
              <a:t>．查找性能的分析</a:t>
            </a:r>
            <a:endParaRPr lang="zh-CN" altLang="en-US" sz="2400"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0114"/>
                                        </p:tgtEl>
                                        <p:attrNameLst>
                                          <p:attrName>style.visibility</p:attrName>
                                        </p:attrNameLst>
                                      </p:cBhvr>
                                      <p:to>
                                        <p:strVal val="visible"/>
                                      </p:to>
                                    </p:set>
                                    <p:anim calcmode="lin" valueType="num">
                                      <p:cBhvr additive="base">
                                        <p:cTn id="7" dur="500" fill="hold"/>
                                        <p:tgtEl>
                                          <p:spTgt spid="90114"/>
                                        </p:tgtEl>
                                        <p:attrNameLst>
                                          <p:attrName>ppt_x</p:attrName>
                                        </p:attrNameLst>
                                      </p:cBhvr>
                                      <p:tavLst>
                                        <p:tav tm="0">
                                          <p:val>
                                            <p:strVal val="0-#ppt_w/2"/>
                                          </p:val>
                                        </p:tav>
                                        <p:tav tm="100000">
                                          <p:val>
                                            <p:strVal val="#ppt_x"/>
                                          </p:val>
                                        </p:tav>
                                      </p:tavLst>
                                    </p:anim>
                                    <p:anim calcmode="lin" valueType="num">
                                      <p:cBhvr additive="base">
                                        <p:cTn id="8" dur="500" fill="hold"/>
                                        <p:tgtEl>
                                          <p:spTgt spid="901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90116"/>
                                        </p:tgtEl>
                                        <p:attrNameLst>
                                          <p:attrName>style.visibility</p:attrName>
                                        </p:attrNameLst>
                                      </p:cBhvr>
                                      <p:to>
                                        <p:strVal val="visible"/>
                                      </p:to>
                                    </p:set>
                                    <p:animEffect transition="in" filter="dissolve">
                                      <p:cBhvr>
                                        <p:cTn id="12" dur="500"/>
                                        <p:tgtEl>
                                          <p:spTgt spid="90116"/>
                                        </p:tgtEl>
                                      </p:cBhvr>
                                    </p:animEffect>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90117"/>
                                        </p:tgtEl>
                                        <p:attrNameLst>
                                          <p:attrName>style.visibility</p:attrName>
                                        </p:attrNameLst>
                                      </p:cBhvr>
                                      <p:to>
                                        <p:strVal val="visible"/>
                                      </p:to>
                                    </p:set>
                                    <p:anim calcmode="lin" valueType="num">
                                      <p:cBhvr additive="base">
                                        <p:cTn id="16" dur="500" fill="hold"/>
                                        <p:tgtEl>
                                          <p:spTgt spid="90117"/>
                                        </p:tgtEl>
                                        <p:attrNameLst>
                                          <p:attrName>ppt_x</p:attrName>
                                        </p:attrNameLst>
                                      </p:cBhvr>
                                      <p:tavLst>
                                        <p:tav tm="0">
                                          <p:val>
                                            <p:strVal val="0-#ppt_w/2"/>
                                          </p:val>
                                        </p:tav>
                                        <p:tav tm="100000">
                                          <p:val>
                                            <p:strVal val="#ppt_x"/>
                                          </p:val>
                                        </p:tav>
                                      </p:tavLst>
                                    </p:anim>
                                    <p:anim calcmode="lin" valueType="num">
                                      <p:cBhvr additive="base">
                                        <p:cTn id="17" dur="500" fill="hold"/>
                                        <p:tgtEl>
                                          <p:spTgt spid="90117"/>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3" presetClass="entr" presetSubtype="10" fill="hold" grpId="0" nodeType="afterEffect">
                                  <p:stCondLst>
                                    <p:cond delay="0"/>
                                  </p:stCondLst>
                                  <p:childTnLst>
                                    <p:set>
                                      <p:cBhvr>
                                        <p:cTn id="20" dur="1" fill="hold">
                                          <p:stCondLst>
                                            <p:cond delay="0"/>
                                          </p:stCondLst>
                                        </p:cTn>
                                        <p:tgtEl>
                                          <p:spTgt spid="90118"/>
                                        </p:tgtEl>
                                        <p:attrNameLst>
                                          <p:attrName>style.visibility</p:attrName>
                                        </p:attrNameLst>
                                      </p:cBhvr>
                                      <p:to>
                                        <p:strVal val="visible"/>
                                      </p:to>
                                    </p:set>
                                    <p:animEffect transition="in" filter="blinds(horizontal)">
                                      <p:cBhvr>
                                        <p:cTn id="21" dur="500"/>
                                        <p:tgtEl>
                                          <p:spTgt spid="90118"/>
                                        </p:tgtEl>
                                      </p:cBhvr>
                                    </p:animEffect>
                                  </p:childTnLst>
                                </p:cTn>
                              </p:par>
                            </p:childTnLst>
                          </p:cTn>
                        </p:par>
                        <p:par>
                          <p:cTn id="22" fill="hold">
                            <p:stCondLst>
                              <p:cond delay="2000"/>
                            </p:stCondLst>
                            <p:childTnLst>
                              <p:par>
                                <p:cTn id="23" presetID="3" presetClass="entr" presetSubtype="10" fill="hold" grpId="0" nodeType="afterEffect">
                                  <p:stCondLst>
                                    <p:cond delay="0"/>
                                  </p:stCondLst>
                                  <p:childTnLst>
                                    <p:set>
                                      <p:cBhvr>
                                        <p:cTn id="24" dur="1" fill="hold">
                                          <p:stCondLst>
                                            <p:cond delay="0"/>
                                          </p:stCondLst>
                                        </p:cTn>
                                        <p:tgtEl>
                                          <p:spTgt spid="90119"/>
                                        </p:tgtEl>
                                        <p:attrNameLst>
                                          <p:attrName>style.visibility</p:attrName>
                                        </p:attrNameLst>
                                      </p:cBhvr>
                                      <p:to>
                                        <p:strVal val="visible"/>
                                      </p:to>
                                    </p:set>
                                    <p:animEffect transition="in" filter="blinds(horizontal)">
                                      <p:cBhvr>
                                        <p:cTn id="25" dur="500"/>
                                        <p:tgtEl>
                                          <p:spTgt spid="90119"/>
                                        </p:tgtEl>
                                      </p:cBhvr>
                                    </p:animEffect>
                                  </p:childTnLst>
                                </p:cTn>
                              </p:par>
                            </p:childTnLst>
                          </p:cTn>
                        </p:par>
                        <p:par>
                          <p:cTn id="26" fill="hold">
                            <p:stCondLst>
                              <p:cond delay="2500"/>
                            </p:stCondLst>
                            <p:childTnLst>
                              <p:par>
                                <p:cTn id="27" presetID="14" presetClass="entr" presetSubtype="10" fill="hold" grpId="0" nodeType="afterEffect">
                                  <p:stCondLst>
                                    <p:cond delay="0"/>
                                  </p:stCondLst>
                                  <p:childTnLst>
                                    <p:set>
                                      <p:cBhvr>
                                        <p:cTn id="28" dur="1" fill="hold">
                                          <p:stCondLst>
                                            <p:cond delay="0"/>
                                          </p:stCondLst>
                                        </p:cTn>
                                        <p:tgtEl>
                                          <p:spTgt spid="90120"/>
                                        </p:tgtEl>
                                        <p:attrNameLst>
                                          <p:attrName>style.visibility</p:attrName>
                                        </p:attrNameLst>
                                      </p:cBhvr>
                                      <p:to>
                                        <p:strVal val="visible"/>
                                      </p:to>
                                    </p:set>
                                    <p:animEffect transition="in" filter="randombar(horizontal)">
                                      <p:cBhvr>
                                        <p:cTn id="29" dur="500"/>
                                        <p:tgtEl>
                                          <p:spTgt spid="90120"/>
                                        </p:tgtEl>
                                      </p:cBhvr>
                                    </p:animEffect>
                                  </p:childTnLst>
                                </p:cTn>
                              </p:par>
                            </p:childTnLst>
                          </p:cTn>
                        </p:par>
                        <p:par>
                          <p:cTn id="30" fill="hold">
                            <p:stCondLst>
                              <p:cond delay="3000"/>
                            </p:stCondLst>
                            <p:childTnLst>
                              <p:par>
                                <p:cTn id="31" presetID="2" presetClass="entr" presetSubtype="8" fill="hold" nodeType="afterEffect">
                                  <p:stCondLst>
                                    <p:cond delay="0"/>
                                  </p:stCondLst>
                                  <p:childTnLst>
                                    <p:set>
                                      <p:cBhvr>
                                        <p:cTn id="32" dur="1" fill="hold">
                                          <p:stCondLst>
                                            <p:cond delay="0"/>
                                          </p:stCondLst>
                                        </p:cTn>
                                        <p:tgtEl>
                                          <p:spTgt spid="90115"/>
                                        </p:tgtEl>
                                        <p:attrNameLst>
                                          <p:attrName>style.visibility</p:attrName>
                                        </p:attrNameLst>
                                      </p:cBhvr>
                                      <p:to>
                                        <p:strVal val="visible"/>
                                      </p:to>
                                    </p:set>
                                    <p:anim calcmode="lin" valueType="num">
                                      <p:cBhvr additive="base">
                                        <p:cTn id="33" dur="500" fill="hold"/>
                                        <p:tgtEl>
                                          <p:spTgt spid="90115"/>
                                        </p:tgtEl>
                                        <p:attrNameLst>
                                          <p:attrName>ppt_x</p:attrName>
                                        </p:attrNameLst>
                                      </p:cBhvr>
                                      <p:tavLst>
                                        <p:tav tm="0">
                                          <p:val>
                                            <p:strVal val="0-#ppt_w/2"/>
                                          </p:val>
                                        </p:tav>
                                        <p:tav tm="100000">
                                          <p:val>
                                            <p:strVal val="#ppt_x"/>
                                          </p:val>
                                        </p:tav>
                                      </p:tavLst>
                                    </p:anim>
                                    <p:anim calcmode="lin" valueType="num">
                                      <p:cBhvr additive="base">
                                        <p:cTn id="34" dur="500" fill="hold"/>
                                        <p:tgtEl>
                                          <p:spTgt spid="901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4" grpId="0"/>
      <p:bldP spid="90116" grpId="0"/>
      <p:bldP spid="90117" grpId="0"/>
      <p:bldP spid="90118" grpId="0"/>
      <p:bldP spid="90119" grpId="0"/>
      <p:bldP spid="9012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Text Box 2"/>
          <p:cNvSpPr txBox="1"/>
          <p:nvPr/>
        </p:nvSpPr>
        <p:spPr>
          <a:xfrm>
            <a:off x="196850" y="2460625"/>
            <a:ext cx="8185150" cy="12731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3600" dirty="0">
                <a:solidFill>
                  <a:srgbClr val="A50021"/>
                </a:solidFill>
                <a:ea typeface="楷体_GB2312" pitchFamily="49" charset="-122"/>
              </a:rPr>
              <a:t>（</a:t>
            </a:r>
            <a:r>
              <a:rPr lang="en-US" altLang="zh-CN" sz="3600" dirty="0">
                <a:solidFill>
                  <a:srgbClr val="A50021"/>
                </a:solidFill>
                <a:ea typeface="楷体_GB2312" pitchFamily="49" charset="-122"/>
              </a:rPr>
              <a:t>1</a:t>
            </a:r>
            <a:r>
              <a:rPr lang="zh-CN" altLang="en-US" sz="3600" dirty="0">
                <a:solidFill>
                  <a:srgbClr val="A50021"/>
                </a:solidFill>
                <a:ea typeface="楷体_GB2312" pitchFamily="49" charset="-122"/>
              </a:rPr>
              <a:t>）若它的左子树不空，则左子树上</a:t>
            </a:r>
            <a:endParaRPr lang="zh-CN" altLang="en-US" sz="3600" dirty="0">
              <a:ea typeface="楷体_GB2312" pitchFamily="49" charset="-122"/>
            </a:endParaRPr>
          </a:p>
          <a:p>
            <a:pPr marL="0" lvl="0" indent="0" eaLnBrk="1" hangingPunct="1">
              <a:lnSpc>
                <a:spcPct val="115000"/>
              </a:lnSpc>
              <a:spcBef>
                <a:spcPct val="0"/>
              </a:spcBef>
              <a:buNone/>
            </a:pPr>
            <a:r>
              <a:rPr lang="zh-CN" altLang="en-US" sz="3600" dirty="0">
                <a:ea typeface="楷体_GB2312" pitchFamily="49" charset="-122"/>
              </a:rPr>
              <a:t>          </a:t>
            </a:r>
            <a:r>
              <a:rPr lang="zh-CN" altLang="en-US" sz="3600" dirty="0">
                <a:solidFill>
                  <a:srgbClr val="0000FF"/>
                </a:solidFill>
                <a:ea typeface="楷体_GB2312" pitchFamily="49" charset="-122"/>
              </a:rPr>
              <a:t>所有</a:t>
            </a:r>
            <a:r>
              <a:rPr lang="zh-CN" altLang="en-US" sz="3600" dirty="0">
                <a:solidFill>
                  <a:srgbClr val="A50021"/>
                </a:solidFill>
                <a:ea typeface="楷体_GB2312" pitchFamily="49" charset="-122"/>
              </a:rPr>
              <a:t>结点的值</a:t>
            </a:r>
            <a:r>
              <a:rPr lang="zh-CN" altLang="en-US" sz="3600" dirty="0">
                <a:solidFill>
                  <a:srgbClr val="0000FF"/>
                </a:solidFill>
                <a:ea typeface="楷体_GB2312" pitchFamily="49" charset="-122"/>
              </a:rPr>
              <a:t>均小于</a:t>
            </a:r>
            <a:r>
              <a:rPr lang="zh-CN" altLang="en-US" sz="3600" dirty="0">
                <a:solidFill>
                  <a:srgbClr val="A50021"/>
                </a:solidFill>
                <a:ea typeface="楷体_GB2312" pitchFamily="49" charset="-122"/>
              </a:rPr>
              <a:t>根结点的值；</a:t>
            </a:r>
            <a:endParaRPr lang="zh-CN" altLang="en-US" sz="4000" dirty="0">
              <a:ea typeface="楷体_GB2312" pitchFamily="49" charset="-122"/>
            </a:endParaRPr>
          </a:p>
        </p:txBody>
      </p:sp>
      <p:sp>
        <p:nvSpPr>
          <p:cNvPr id="65539" name="Text Box 3"/>
          <p:cNvSpPr txBox="1"/>
          <p:nvPr/>
        </p:nvSpPr>
        <p:spPr>
          <a:xfrm>
            <a:off x="457200" y="152400"/>
            <a:ext cx="3609975" cy="8239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800" b="1" dirty="0">
                <a:solidFill>
                  <a:srgbClr val="FF00FF"/>
                </a:solidFill>
                <a:ea typeface="楷体_GB2312" pitchFamily="49" charset="-122"/>
              </a:rPr>
              <a:t>1</a:t>
            </a:r>
            <a:r>
              <a:rPr lang="zh-CN" altLang="en-US" sz="4800" b="1" dirty="0">
                <a:solidFill>
                  <a:srgbClr val="FF00FF"/>
                </a:solidFill>
                <a:ea typeface="楷体_GB2312" pitchFamily="49" charset="-122"/>
              </a:rPr>
              <a:t>．定义：</a:t>
            </a:r>
            <a:endParaRPr lang="zh-CN" altLang="en-US" sz="4400" b="1" dirty="0">
              <a:solidFill>
                <a:srgbClr val="FF00FF"/>
              </a:solidFill>
              <a:ea typeface="楷体_GB2312" pitchFamily="49" charset="-122"/>
            </a:endParaRPr>
          </a:p>
        </p:txBody>
      </p:sp>
      <p:sp>
        <p:nvSpPr>
          <p:cNvPr id="65540" name="Text Box 4"/>
          <p:cNvSpPr txBox="1"/>
          <p:nvPr/>
        </p:nvSpPr>
        <p:spPr>
          <a:xfrm>
            <a:off x="381000" y="842963"/>
            <a:ext cx="7740650" cy="15541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en-US" altLang="zh-CN" sz="4400" dirty="0">
                <a:ea typeface="楷体_GB2312" pitchFamily="49" charset="-122"/>
              </a:rPr>
              <a:t>     </a:t>
            </a:r>
            <a:r>
              <a:rPr lang="zh-CN" altLang="en-US" sz="3600" dirty="0">
                <a:solidFill>
                  <a:srgbClr val="A50021"/>
                </a:solidFill>
                <a:ea typeface="楷体_GB2312" pitchFamily="49" charset="-122"/>
              </a:rPr>
              <a:t>二叉排序树</a:t>
            </a:r>
            <a:r>
              <a:rPr lang="zh-CN" altLang="en-US" sz="3600" dirty="0">
                <a:solidFill>
                  <a:srgbClr val="0000FF"/>
                </a:solidFill>
                <a:ea typeface="楷体_GB2312" pitchFamily="49" charset="-122"/>
              </a:rPr>
              <a:t>或者是一棵空树；或者</a:t>
            </a:r>
            <a:endParaRPr lang="zh-CN" altLang="en-US" sz="3600" dirty="0">
              <a:solidFill>
                <a:srgbClr val="0000FF"/>
              </a:solidFill>
              <a:ea typeface="楷体_GB2312" pitchFamily="49" charset="-122"/>
            </a:endParaRPr>
          </a:p>
          <a:p>
            <a:pPr marL="0" lvl="0" indent="0" eaLnBrk="1" hangingPunct="1">
              <a:lnSpc>
                <a:spcPct val="120000"/>
              </a:lnSpc>
              <a:spcBef>
                <a:spcPct val="0"/>
              </a:spcBef>
              <a:buNone/>
            </a:pPr>
            <a:r>
              <a:rPr lang="zh-CN" altLang="en-US" sz="3600" dirty="0">
                <a:solidFill>
                  <a:srgbClr val="0000FF"/>
                </a:solidFill>
                <a:ea typeface="楷体_GB2312" pitchFamily="49" charset="-122"/>
              </a:rPr>
              <a:t>是具有如下特性的二叉树：</a:t>
            </a:r>
            <a:endParaRPr lang="zh-CN" altLang="en-US" sz="3600" dirty="0">
              <a:solidFill>
                <a:srgbClr val="0000FF"/>
              </a:solidFill>
              <a:ea typeface="楷体_GB2312" pitchFamily="49" charset="-122"/>
            </a:endParaRPr>
          </a:p>
        </p:txBody>
      </p:sp>
      <p:sp>
        <p:nvSpPr>
          <p:cNvPr id="65541" name="Text Box 5"/>
          <p:cNvSpPr txBox="1"/>
          <p:nvPr/>
        </p:nvSpPr>
        <p:spPr>
          <a:xfrm>
            <a:off x="171450" y="5097463"/>
            <a:ext cx="7778750" cy="14255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15000"/>
              </a:lnSpc>
              <a:spcBef>
                <a:spcPct val="0"/>
              </a:spcBef>
              <a:buNone/>
            </a:pPr>
            <a:r>
              <a:rPr lang="zh-CN" altLang="en-US" sz="4000" dirty="0">
                <a:solidFill>
                  <a:srgbClr val="A50021"/>
                </a:solidFill>
                <a:ea typeface="楷体_GB2312" pitchFamily="49" charset="-122"/>
              </a:rPr>
              <a:t>（</a:t>
            </a:r>
            <a:r>
              <a:rPr lang="en-US" altLang="zh-CN" sz="3600" dirty="0">
                <a:solidFill>
                  <a:srgbClr val="A50021"/>
                </a:solidFill>
                <a:ea typeface="楷体_GB2312" pitchFamily="49" charset="-122"/>
              </a:rPr>
              <a:t>3</a:t>
            </a:r>
            <a:r>
              <a:rPr lang="zh-CN" altLang="en-US" sz="3600" dirty="0">
                <a:solidFill>
                  <a:srgbClr val="A50021"/>
                </a:solidFill>
                <a:ea typeface="楷体_GB2312" pitchFamily="49" charset="-122"/>
              </a:rPr>
              <a:t>）它的左、右子树</a:t>
            </a:r>
            <a:r>
              <a:rPr lang="zh-CN" altLang="en-US" sz="3600" dirty="0">
                <a:solidFill>
                  <a:srgbClr val="0000FF"/>
                </a:solidFill>
                <a:ea typeface="楷体_GB2312" pitchFamily="49" charset="-122"/>
              </a:rPr>
              <a:t>也都</a:t>
            </a:r>
            <a:r>
              <a:rPr lang="zh-CN" altLang="en-US" sz="3600" dirty="0">
                <a:solidFill>
                  <a:srgbClr val="A50021"/>
                </a:solidFill>
                <a:ea typeface="楷体_GB2312" pitchFamily="49" charset="-122"/>
              </a:rPr>
              <a:t>分别</a:t>
            </a:r>
            <a:r>
              <a:rPr lang="zh-CN" altLang="en-US" sz="3600" dirty="0">
                <a:solidFill>
                  <a:srgbClr val="0000FF"/>
                </a:solidFill>
                <a:ea typeface="楷体_GB2312" pitchFamily="49" charset="-122"/>
              </a:rPr>
              <a:t>是二叉</a:t>
            </a:r>
            <a:endParaRPr lang="zh-CN" altLang="en-US" sz="3600" dirty="0">
              <a:solidFill>
                <a:srgbClr val="0000FF"/>
              </a:solidFill>
              <a:ea typeface="楷体_GB2312" pitchFamily="49" charset="-122"/>
            </a:endParaRPr>
          </a:p>
          <a:p>
            <a:pPr marL="0" lvl="0" indent="0" eaLnBrk="1" hangingPunct="1">
              <a:lnSpc>
                <a:spcPct val="115000"/>
              </a:lnSpc>
              <a:spcBef>
                <a:spcPct val="0"/>
              </a:spcBef>
              <a:buNone/>
            </a:pPr>
            <a:r>
              <a:rPr lang="zh-CN" altLang="en-US" sz="3600" dirty="0">
                <a:solidFill>
                  <a:srgbClr val="0000FF"/>
                </a:solidFill>
                <a:ea typeface="楷体_GB2312" pitchFamily="49" charset="-122"/>
              </a:rPr>
              <a:t>          排序树</a:t>
            </a:r>
            <a:r>
              <a:rPr lang="zh-CN" altLang="en-US" sz="3600" dirty="0">
                <a:ea typeface="楷体_GB2312" pitchFamily="49" charset="-122"/>
              </a:rPr>
              <a:t>。</a:t>
            </a:r>
            <a:endParaRPr lang="zh-CN" altLang="en-US" sz="2400" dirty="0"/>
          </a:p>
        </p:txBody>
      </p:sp>
      <p:sp>
        <p:nvSpPr>
          <p:cNvPr id="65542" name="Text Box 6"/>
          <p:cNvSpPr txBox="1"/>
          <p:nvPr/>
        </p:nvSpPr>
        <p:spPr>
          <a:xfrm>
            <a:off x="196850" y="3733800"/>
            <a:ext cx="8185150" cy="13557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15000"/>
              </a:lnSpc>
              <a:spcBef>
                <a:spcPct val="0"/>
              </a:spcBef>
              <a:buNone/>
            </a:pPr>
            <a:r>
              <a:rPr lang="zh-CN" altLang="en-US" sz="3600" dirty="0">
                <a:solidFill>
                  <a:srgbClr val="A50021"/>
                </a:solidFill>
                <a:ea typeface="楷体_GB2312" pitchFamily="49" charset="-122"/>
              </a:rPr>
              <a:t>（</a:t>
            </a:r>
            <a:r>
              <a:rPr lang="en-US" altLang="zh-CN" sz="3600" dirty="0">
                <a:solidFill>
                  <a:srgbClr val="A50021"/>
                </a:solidFill>
                <a:ea typeface="楷体_GB2312" pitchFamily="49" charset="-122"/>
              </a:rPr>
              <a:t>2</a:t>
            </a:r>
            <a:r>
              <a:rPr lang="zh-CN" altLang="en-US" sz="3600" dirty="0">
                <a:solidFill>
                  <a:srgbClr val="A50021"/>
                </a:solidFill>
                <a:ea typeface="楷体_GB2312" pitchFamily="49" charset="-122"/>
              </a:rPr>
              <a:t>）若它的右子树不空，则右子树上</a:t>
            </a:r>
            <a:endParaRPr lang="zh-CN" altLang="en-US" sz="3600" dirty="0">
              <a:ea typeface="楷体_GB2312" pitchFamily="49" charset="-122"/>
            </a:endParaRPr>
          </a:p>
          <a:p>
            <a:pPr marL="0" lvl="0" indent="0" eaLnBrk="1" hangingPunct="1">
              <a:lnSpc>
                <a:spcPct val="115000"/>
              </a:lnSpc>
              <a:spcBef>
                <a:spcPct val="0"/>
              </a:spcBef>
              <a:buNone/>
            </a:pPr>
            <a:r>
              <a:rPr lang="zh-CN" altLang="en-US" sz="3600" dirty="0">
                <a:ea typeface="楷体_GB2312" pitchFamily="49" charset="-122"/>
              </a:rPr>
              <a:t>          </a:t>
            </a:r>
            <a:r>
              <a:rPr lang="zh-CN" altLang="en-US" sz="3600" dirty="0">
                <a:solidFill>
                  <a:srgbClr val="0000FF"/>
                </a:solidFill>
                <a:ea typeface="楷体_GB2312" pitchFamily="49" charset="-122"/>
              </a:rPr>
              <a:t>所有</a:t>
            </a:r>
            <a:r>
              <a:rPr lang="zh-CN" altLang="en-US" sz="3600" dirty="0">
                <a:solidFill>
                  <a:srgbClr val="A50021"/>
                </a:solidFill>
                <a:ea typeface="楷体_GB2312" pitchFamily="49" charset="-122"/>
              </a:rPr>
              <a:t>结点的值</a:t>
            </a:r>
            <a:r>
              <a:rPr lang="zh-CN" altLang="en-US" sz="3600" dirty="0">
                <a:solidFill>
                  <a:srgbClr val="0000FF"/>
                </a:solidFill>
                <a:ea typeface="楷体_GB2312" pitchFamily="49" charset="-122"/>
              </a:rPr>
              <a:t>均大于</a:t>
            </a:r>
            <a:r>
              <a:rPr lang="zh-CN" altLang="en-US" sz="3600" dirty="0">
                <a:solidFill>
                  <a:srgbClr val="A50021"/>
                </a:solidFill>
                <a:ea typeface="楷体_GB2312" pitchFamily="49" charset="-122"/>
              </a:rPr>
              <a:t>根结点的值；</a:t>
            </a:r>
            <a:endParaRPr lang="zh-CN" altLang="en-US" sz="2400"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5539"/>
                                        </p:tgtEl>
                                        <p:attrNameLst>
                                          <p:attrName>style.visibility</p:attrName>
                                        </p:attrNameLst>
                                      </p:cBhvr>
                                      <p:to>
                                        <p:strVal val="visible"/>
                                      </p:to>
                                    </p:set>
                                    <p:animEffect transition="in" filter="dissolve">
                                      <p:cBhvr>
                                        <p:cTn id="7" dur="500"/>
                                        <p:tgtEl>
                                          <p:spTgt spid="6553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65540"/>
                                        </p:tgtEl>
                                        <p:attrNameLst>
                                          <p:attrName>style.visibility</p:attrName>
                                        </p:attrNameLst>
                                      </p:cBhvr>
                                      <p:to>
                                        <p:strVal val="visible"/>
                                      </p:to>
                                    </p:set>
                                    <p:animEffect transition="in" filter="slide(fromTop)">
                                      <p:cBhvr>
                                        <p:cTn id="12" dur="500"/>
                                        <p:tgtEl>
                                          <p:spTgt spid="6554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5538"/>
                                        </p:tgtEl>
                                        <p:attrNameLst>
                                          <p:attrName>style.visibility</p:attrName>
                                        </p:attrNameLst>
                                      </p:cBhvr>
                                      <p:to>
                                        <p:strVal val="visible"/>
                                      </p:to>
                                    </p:set>
                                    <p:animEffect transition="in" filter="wipe(left)">
                                      <p:cBhvr>
                                        <p:cTn id="17" dur="500"/>
                                        <p:tgtEl>
                                          <p:spTgt spid="6553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5542"/>
                                        </p:tgtEl>
                                        <p:attrNameLst>
                                          <p:attrName>style.visibility</p:attrName>
                                        </p:attrNameLst>
                                      </p:cBhvr>
                                      <p:to>
                                        <p:strVal val="visible"/>
                                      </p:to>
                                    </p:set>
                                    <p:animEffect transition="in" filter="wipe(left)">
                                      <p:cBhvr>
                                        <p:cTn id="22" dur="500"/>
                                        <p:tgtEl>
                                          <p:spTgt spid="6554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5541"/>
                                        </p:tgtEl>
                                        <p:attrNameLst>
                                          <p:attrName>style.visibility</p:attrName>
                                        </p:attrNameLst>
                                      </p:cBhvr>
                                      <p:to>
                                        <p:strVal val="visible"/>
                                      </p:to>
                                    </p:set>
                                    <p:animEffect transition="in" filter="wipe(left)">
                                      <p:cBhvr>
                                        <p:cTn id="27" dur="500"/>
                                        <p:tgtEl>
                                          <p:spTgt spid="65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p:bldP spid="65539" grpId="0"/>
      <p:bldP spid="65540" grpId="0"/>
      <p:bldP spid="65541" grpId="0"/>
      <p:bldP spid="6554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Oval 2"/>
          <p:cNvSpPr/>
          <p:nvPr/>
        </p:nvSpPr>
        <p:spPr>
          <a:xfrm>
            <a:off x="4191000" y="381000"/>
            <a:ext cx="762000" cy="609600"/>
          </a:xfrm>
          <a:prstGeom prst="ellipse">
            <a:avLst/>
          </a:prstGeom>
          <a:noFill/>
          <a:ln w="38100" cap="sq" cmpd="sng">
            <a:solidFill>
              <a:srgbClr val="0000FF"/>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4000" dirty="0">
                <a:solidFill>
                  <a:srgbClr val="990033"/>
                </a:solidFill>
              </a:rPr>
              <a:t>50</a:t>
            </a:r>
            <a:endParaRPr lang="en-US" altLang="zh-CN" sz="2400" dirty="0"/>
          </a:p>
        </p:txBody>
      </p:sp>
      <p:sp>
        <p:nvSpPr>
          <p:cNvPr id="67587" name="Oval 3"/>
          <p:cNvSpPr/>
          <p:nvPr/>
        </p:nvSpPr>
        <p:spPr>
          <a:xfrm>
            <a:off x="2590800" y="1295400"/>
            <a:ext cx="762000" cy="609600"/>
          </a:xfrm>
          <a:prstGeom prst="ellipse">
            <a:avLst/>
          </a:prstGeom>
          <a:noFill/>
          <a:ln w="38100" cap="sq" cmpd="sng">
            <a:solidFill>
              <a:srgbClr val="0000FF"/>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4000" dirty="0">
                <a:solidFill>
                  <a:srgbClr val="990033"/>
                </a:solidFill>
              </a:rPr>
              <a:t>30</a:t>
            </a:r>
            <a:endParaRPr lang="en-US" altLang="zh-CN" sz="2400" dirty="0"/>
          </a:p>
        </p:txBody>
      </p:sp>
      <p:sp>
        <p:nvSpPr>
          <p:cNvPr id="67588" name="Oval 4"/>
          <p:cNvSpPr/>
          <p:nvPr/>
        </p:nvSpPr>
        <p:spPr>
          <a:xfrm>
            <a:off x="5943600" y="1295400"/>
            <a:ext cx="762000" cy="609600"/>
          </a:xfrm>
          <a:prstGeom prst="ellipse">
            <a:avLst/>
          </a:prstGeom>
          <a:noFill/>
          <a:ln w="38100" cap="sq" cmpd="sng">
            <a:solidFill>
              <a:srgbClr val="0000FF"/>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4000" dirty="0">
                <a:solidFill>
                  <a:srgbClr val="990033"/>
                </a:solidFill>
              </a:rPr>
              <a:t>80</a:t>
            </a:r>
            <a:endParaRPr lang="en-US" altLang="zh-CN" sz="2400" dirty="0"/>
          </a:p>
        </p:txBody>
      </p:sp>
      <p:sp>
        <p:nvSpPr>
          <p:cNvPr id="67589" name="Oval 5"/>
          <p:cNvSpPr/>
          <p:nvPr/>
        </p:nvSpPr>
        <p:spPr>
          <a:xfrm>
            <a:off x="1066800" y="2209800"/>
            <a:ext cx="762000" cy="609600"/>
          </a:xfrm>
          <a:prstGeom prst="ellipse">
            <a:avLst/>
          </a:prstGeom>
          <a:noFill/>
          <a:ln w="38100" cap="sq" cmpd="sng">
            <a:solidFill>
              <a:srgbClr val="0000FF"/>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4000" dirty="0">
                <a:solidFill>
                  <a:srgbClr val="990033"/>
                </a:solidFill>
              </a:rPr>
              <a:t>20</a:t>
            </a:r>
            <a:endParaRPr lang="en-US" altLang="zh-CN" sz="2400" dirty="0"/>
          </a:p>
        </p:txBody>
      </p:sp>
      <p:sp>
        <p:nvSpPr>
          <p:cNvPr id="67590" name="Oval 6"/>
          <p:cNvSpPr/>
          <p:nvPr/>
        </p:nvSpPr>
        <p:spPr>
          <a:xfrm>
            <a:off x="7467600" y="2209800"/>
            <a:ext cx="762000" cy="609600"/>
          </a:xfrm>
          <a:prstGeom prst="ellipse">
            <a:avLst/>
          </a:prstGeom>
          <a:noFill/>
          <a:ln w="38100" cap="sq" cmpd="sng">
            <a:solidFill>
              <a:srgbClr val="0000FF"/>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4000" dirty="0">
                <a:solidFill>
                  <a:srgbClr val="990033"/>
                </a:solidFill>
              </a:rPr>
              <a:t>90</a:t>
            </a:r>
            <a:endParaRPr lang="en-US" altLang="zh-CN" sz="2400" dirty="0"/>
          </a:p>
        </p:txBody>
      </p:sp>
      <p:sp>
        <p:nvSpPr>
          <p:cNvPr id="67591" name="Oval 7"/>
          <p:cNvSpPr/>
          <p:nvPr/>
        </p:nvSpPr>
        <p:spPr>
          <a:xfrm>
            <a:off x="381000" y="3352800"/>
            <a:ext cx="762000" cy="609600"/>
          </a:xfrm>
          <a:prstGeom prst="ellipse">
            <a:avLst/>
          </a:prstGeom>
          <a:noFill/>
          <a:ln w="38100" cap="sq" cmpd="sng">
            <a:solidFill>
              <a:srgbClr val="0000FF"/>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4000" dirty="0">
                <a:solidFill>
                  <a:srgbClr val="990033"/>
                </a:solidFill>
              </a:rPr>
              <a:t>10</a:t>
            </a:r>
            <a:endParaRPr lang="en-US" altLang="zh-CN" sz="2400" dirty="0"/>
          </a:p>
        </p:txBody>
      </p:sp>
      <p:sp>
        <p:nvSpPr>
          <p:cNvPr id="67592" name="Oval 8"/>
          <p:cNvSpPr/>
          <p:nvPr/>
        </p:nvSpPr>
        <p:spPr>
          <a:xfrm>
            <a:off x="6477000" y="3352800"/>
            <a:ext cx="762000" cy="609600"/>
          </a:xfrm>
          <a:prstGeom prst="ellipse">
            <a:avLst/>
          </a:prstGeom>
          <a:noFill/>
          <a:ln w="38100" cap="sq" cmpd="sng">
            <a:solidFill>
              <a:srgbClr val="0000FF"/>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4000" dirty="0">
                <a:solidFill>
                  <a:srgbClr val="990033"/>
                </a:solidFill>
              </a:rPr>
              <a:t>85</a:t>
            </a:r>
            <a:endParaRPr lang="en-US" altLang="zh-CN" sz="2400" dirty="0"/>
          </a:p>
        </p:txBody>
      </p:sp>
      <p:sp>
        <p:nvSpPr>
          <p:cNvPr id="67593" name="Oval 9"/>
          <p:cNvSpPr/>
          <p:nvPr/>
        </p:nvSpPr>
        <p:spPr>
          <a:xfrm>
            <a:off x="4191000" y="2209800"/>
            <a:ext cx="762000" cy="609600"/>
          </a:xfrm>
          <a:prstGeom prst="ellipse">
            <a:avLst/>
          </a:prstGeom>
          <a:noFill/>
          <a:ln w="38100" cap="sq" cmpd="sng">
            <a:solidFill>
              <a:srgbClr val="0000FF"/>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4000" dirty="0">
                <a:solidFill>
                  <a:srgbClr val="990033"/>
                </a:solidFill>
              </a:rPr>
              <a:t>40</a:t>
            </a:r>
            <a:endParaRPr lang="en-US" altLang="zh-CN" sz="2400" dirty="0"/>
          </a:p>
        </p:txBody>
      </p:sp>
      <p:sp>
        <p:nvSpPr>
          <p:cNvPr id="67594" name="Oval 10"/>
          <p:cNvSpPr/>
          <p:nvPr/>
        </p:nvSpPr>
        <p:spPr>
          <a:xfrm>
            <a:off x="3276600" y="3352800"/>
            <a:ext cx="762000" cy="609600"/>
          </a:xfrm>
          <a:prstGeom prst="ellipse">
            <a:avLst/>
          </a:prstGeom>
          <a:noFill/>
          <a:ln w="38100" cap="sq" cmpd="sng">
            <a:solidFill>
              <a:srgbClr val="0000FF"/>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4000" dirty="0">
                <a:solidFill>
                  <a:srgbClr val="990033"/>
                </a:solidFill>
              </a:rPr>
              <a:t>35</a:t>
            </a:r>
            <a:endParaRPr lang="en-US" altLang="zh-CN" sz="2400" dirty="0"/>
          </a:p>
        </p:txBody>
      </p:sp>
      <p:sp>
        <p:nvSpPr>
          <p:cNvPr id="67595" name="Oval 11"/>
          <p:cNvSpPr/>
          <p:nvPr/>
        </p:nvSpPr>
        <p:spPr>
          <a:xfrm>
            <a:off x="1828800" y="3352800"/>
            <a:ext cx="762000" cy="609600"/>
          </a:xfrm>
          <a:prstGeom prst="ellipse">
            <a:avLst/>
          </a:prstGeom>
          <a:noFill/>
          <a:ln w="38100" cap="sq" cmpd="sng">
            <a:solidFill>
              <a:srgbClr val="0000FF"/>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4000" dirty="0">
                <a:solidFill>
                  <a:srgbClr val="990033"/>
                </a:solidFill>
              </a:rPr>
              <a:t>25</a:t>
            </a:r>
            <a:endParaRPr lang="en-US" altLang="zh-CN" sz="2400" dirty="0"/>
          </a:p>
        </p:txBody>
      </p:sp>
      <p:sp>
        <p:nvSpPr>
          <p:cNvPr id="67596" name="Oval 12"/>
          <p:cNvSpPr/>
          <p:nvPr/>
        </p:nvSpPr>
        <p:spPr>
          <a:xfrm>
            <a:off x="1219200" y="4343400"/>
            <a:ext cx="762000" cy="609600"/>
          </a:xfrm>
          <a:prstGeom prst="ellipse">
            <a:avLst/>
          </a:prstGeom>
          <a:noFill/>
          <a:ln w="38100" cap="sq" cmpd="sng">
            <a:solidFill>
              <a:srgbClr val="0000FF"/>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4000" dirty="0">
                <a:solidFill>
                  <a:srgbClr val="990033"/>
                </a:solidFill>
              </a:rPr>
              <a:t>23</a:t>
            </a:r>
            <a:endParaRPr lang="en-US" altLang="zh-CN" sz="2400" dirty="0"/>
          </a:p>
        </p:txBody>
      </p:sp>
      <p:sp>
        <p:nvSpPr>
          <p:cNvPr id="67597" name="Oval 13"/>
          <p:cNvSpPr/>
          <p:nvPr/>
        </p:nvSpPr>
        <p:spPr>
          <a:xfrm>
            <a:off x="7467600" y="4343400"/>
            <a:ext cx="762000" cy="609600"/>
          </a:xfrm>
          <a:prstGeom prst="ellipse">
            <a:avLst/>
          </a:prstGeom>
          <a:noFill/>
          <a:ln w="38100" cap="sq" cmpd="sng">
            <a:solidFill>
              <a:srgbClr val="0000FF"/>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4000" dirty="0">
                <a:solidFill>
                  <a:srgbClr val="990033"/>
                </a:solidFill>
              </a:rPr>
              <a:t>88</a:t>
            </a:r>
            <a:endParaRPr lang="en-US" altLang="zh-CN" sz="2400" dirty="0"/>
          </a:p>
        </p:txBody>
      </p:sp>
      <p:sp>
        <p:nvSpPr>
          <p:cNvPr id="67598" name="Line 14"/>
          <p:cNvSpPr/>
          <p:nvPr/>
        </p:nvSpPr>
        <p:spPr>
          <a:xfrm flipH="1">
            <a:off x="3276600" y="838200"/>
            <a:ext cx="914400" cy="533400"/>
          </a:xfrm>
          <a:prstGeom prst="line">
            <a:avLst/>
          </a:prstGeom>
          <a:ln w="38100" cap="flat" cmpd="sng">
            <a:solidFill>
              <a:srgbClr val="336699"/>
            </a:solidFill>
            <a:prstDash val="solid"/>
            <a:headEnd type="none" w="med" len="med"/>
            <a:tailEnd type="none" w="med" len="med"/>
          </a:ln>
        </p:spPr>
      </p:sp>
      <p:sp>
        <p:nvSpPr>
          <p:cNvPr id="67599" name="Line 15"/>
          <p:cNvSpPr/>
          <p:nvPr/>
        </p:nvSpPr>
        <p:spPr>
          <a:xfrm flipH="1">
            <a:off x="1752600" y="1752600"/>
            <a:ext cx="838200" cy="533400"/>
          </a:xfrm>
          <a:prstGeom prst="line">
            <a:avLst/>
          </a:prstGeom>
          <a:ln w="38100" cap="flat" cmpd="sng">
            <a:solidFill>
              <a:srgbClr val="666699"/>
            </a:solidFill>
            <a:prstDash val="solid"/>
            <a:headEnd type="none" w="med" len="med"/>
            <a:tailEnd type="none" w="med" len="med"/>
          </a:ln>
        </p:spPr>
      </p:sp>
      <p:sp>
        <p:nvSpPr>
          <p:cNvPr id="67600" name="Line 16"/>
          <p:cNvSpPr/>
          <p:nvPr/>
        </p:nvSpPr>
        <p:spPr>
          <a:xfrm>
            <a:off x="4876800" y="838200"/>
            <a:ext cx="1143000" cy="533400"/>
          </a:xfrm>
          <a:prstGeom prst="line">
            <a:avLst/>
          </a:prstGeom>
          <a:ln w="38100" cap="flat" cmpd="sng">
            <a:solidFill>
              <a:srgbClr val="336699"/>
            </a:solidFill>
            <a:prstDash val="solid"/>
            <a:headEnd type="none" w="med" len="med"/>
            <a:tailEnd type="none" w="med" len="med"/>
          </a:ln>
        </p:spPr>
      </p:sp>
      <p:sp>
        <p:nvSpPr>
          <p:cNvPr id="67601" name="Line 17"/>
          <p:cNvSpPr/>
          <p:nvPr/>
        </p:nvSpPr>
        <p:spPr>
          <a:xfrm>
            <a:off x="3276600" y="1752600"/>
            <a:ext cx="990600" cy="609600"/>
          </a:xfrm>
          <a:prstGeom prst="line">
            <a:avLst/>
          </a:prstGeom>
          <a:ln w="38100" cap="flat" cmpd="sng">
            <a:solidFill>
              <a:srgbClr val="336699"/>
            </a:solidFill>
            <a:prstDash val="solid"/>
            <a:headEnd type="none" w="med" len="med"/>
            <a:tailEnd type="none" w="med" len="med"/>
          </a:ln>
        </p:spPr>
      </p:sp>
      <p:sp>
        <p:nvSpPr>
          <p:cNvPr id="67602" name="Line 18"/>
          <p:cNvSpPr/>
          <p:nvPr/>
        </p:nvSpPr>
        <p:spPr>
          <a:xfrm flipH="1">
            <a:off x="762000" y="2819400"/>
            <a:ext cx="457200" cy="533400"/>
          </a:xfrm>
          <a:prstGeom prst="line">
            <a:avLst/>
          </a:prstGeom>
          <a:ln w="38100" cap="flat" cmpd="sng">
            <a:solidFill>
              <a:srgbClr val="336699"/>
            </a:solidFill>
            <a:prstDash val="solid"/>
            <a:headEnd type="none" w="med" len="med"/>
            <a:tailEnd type="none" w="med" len="med"/>
          </a:ln>
        </p:spPr>
      </p:sp>
      <p:sp>
        <p:nvSpPr>
          <p:cNvPr id="67603" name="Line 19"/>
          <p:cNvSpPr/>
          <p:nvPr/>
        </p:nvSpPr>
        <p:spPr>
          <a:xfrm>
            <a:off x="1600200" y="2743200"/>
            <a:ext cx="533400" cy="609600"/>
          </a:xfrm>
          <a:prstGeom prst="line">
            <a:avLst/>
          </a:prstGeom>
          <a:ln w="38100" cap="flat" cmpd="sng">
            <a:solidFill>
              <a:srgbClr val="336699"/>
            </a:solidFill>
            <a:prstDash val="solid"/>
            <a:headEnd type="none" w="med" len="med"/>
            <a:tailEnd type="none" w="med" len="med"/>
          </a:ln>
        </p:spPr>
      </p:sp>
      <p:sp>
        <p:nvSpPr>
          <p:cNvPr id="67604" name="Line 20"/>
          <p:cNvSpPr/>
          <p:nvPr/>
        </p:nvSpPr>
        <p:spPr>
          <a:xfrm flipH="1">
            <a:off x="1600200" y="3962400"/>
            <a:ext cx="457200" cy="381000"/>
          </a:xfrm>
          <a:prstGeom prst="line">
            <a:avLst/>
          </a:prstGeom>
          <a:ln w="38100" cap="flat" cmpd="sng">
            <a:solidFill>
              <a:srgbClr val="336699"/>
            </a:solidFill>
            <a:prstDash val="solid"/>
            <a:headEnd type="none" w="med" len="med"/>
            <a:tailEnd type="none" w="med" len="med"/>
          </a:ln>
        </p:spPr>
      </p:sp>
      <p:sp>
        <p:nvSpPr>
          <p:cNvPr id="67605" name="Line 21"/>
          <p:cNvSpPr/>
          <p:nvPr/>
        </p:nvSpPr>
        <p:spPr>
          <a:xfrm flipH="1">
            <a:off x="3657600" y="2743200"/>
            <a:ext cx="609600" cy="609600"/>
          </a:xfrm>
          <a:prstGeom prst="line">
            <a:avLst/>
          </a:prstGeom>
          <a:ln w="38100" cap="flat" cmpd="sng">
            <a:solidFill>
              <a:srgbClr val="336699"/>
            </a:solidFill>
            <a:prstDash val="solid"/>
            <a:headEnd type="none" w="med" len="med"/>
            <a:tailEnd type="none" w="med" len="med"/>
          </a:ln>
        </p:spPr>
      </p:sp>
      <p:sp>
        <p:nvSpPr>
          <p:cNvPr id="67606" name="Line 22"/>
          <p:cNvSpPr/>
          <p:nvPr/>
        </p:nvSpPr>
        <p:spPr>
          <a:xfrm>
            <a:off x="6705600" y="1752600"/>
            <a:ext cx="838200" cy="533400"/>
          </a:xfrm>
          <a:prstGeom prst="line">
            <a:avLst/>
          </a:prstGeom>
          <a:ln w="38100" cap="flat" cmpd="sng">
            <a:solidFill>
              <a:srgbClr val="336699"/>
            </a:solidFill>
            <a:prstDash val="solid"/>
            <a:headEnd type="none" w="med" len="med"/>
            <a:tailEnd type="none" w="med" len="med"/>
          </a:ln>
        </p:spPr>
      </p:sp>
      <p:sp>
        <p:nvSpPr>
          <p:cNvPr id="67607" name="Line 23"/>
          <p:cNvSpPr/>
          <p:nvPr/>
        </p:nvSpPr>
        <p:spPr>
          <a:xfrm flipH="1">
            <a:off x="7086600" y="2819400"/>
            <a:ext cx="533400" cy="609600"/>
          </a:xfrm>
          <a:prstGeom prst="line">
            <a:avLst/>
          </a:prstGeom>
          <a:ln w="38100" cap="flat" cmpd="sng">
            <a:solidFill>
              <a:srgbClr val="336699"/>
            </a:solidFill>
            <a:prstDash val="solid"/>
            <a:headEnd type="none" w="med" len="med"/>
            <a:tailEnd type="none" w="med" len="med"/>
          </a:ln>
        </p:spPr>
      </p:sp>
      <p:sp>
        <p:nvSpPr>
          <p:cNvPr id="67608" name="Line 24"/>
          <p:cNvSpPr/>
          <p:nvPr/>
        </p:nvSpPr>
        <p:spPr>
          <a:xfrm>
            <a:off x="7010400" y="3886200"/>
            <a:ext cx="685800" cy="457200"/>
          </a:xfrm>
          <a:prstGeom prst="line">
            <a:avLst/>
          </a:prstGeom>
          <a:ln w="38100" cap="flat" cmpd="sng">
            <a:solidFill>
              <a:srgbClr val="336699"/>
            </a:solidFill>
            <a:prstDash val="solid"/>
            <a:headEnd type="none" w="med" len="med"/>
            <a:tailEnd type="none" w="med" len="med"/>
          </a:ln>
        </p:spPr>
      </p:sp>
      <p:sp>
        <p:nvSpPr>
          <p:cNvPr id="67609" name="Text Box 25"/>
          <p:cNvSpPr txBox="1"/>
          <p:nvPr/>
        </p:nvSpPr>
        <p:spPr>
          <a:xfrm>
            <a:off x="457200" y="152400"/>
            <a:ext cx="1497013" cy="7620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400" b="1" dirty="0">
                <a:solidFill>
                  <a:srgbClr val="CC3300"/>
                </a:solidFill>
                <a:ea typeface="隶书" pitchFamily="49" charset="-122"/>
              </a:rPr>
              <a:t>例如</a:t>
            </a:r>
            <a:r>
              <a:rPr lang="en-US" altLang="zh-CN" sz="4400" b="1" dirty="0">
                <a:solidFill>
                  <a:srgbClr val="CC3300"/>
                </a:solidFill>
                <a:ea typeface="隶书" pitchFamily="49" charset="-122"/>
              </a:rPr>
              <a:t>:</a:t>
            </a:r>
            <a:endParaRPr lang="en-US" altLang="zh-CN" sz="2400" dirty="0"/>
          </a:p>
        </p:txBody>
      </p:sp>
      <p:sp>
        <p:nvSpPr>
          <p:cNvPr id="67619" name="Text Box 35"/>
          <p:cNvSpPr txBox="1"/>
          <p:nvPr/>
        </p:nvSpPr>
        <p:spPr>
          <a:xfrm>
            <a:off x="2736850" y="5334000"/>
            <a:ext cx="3773488" cy="701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000" b="1" dirty="0">
                <a:solidFill>
                  <a:srgbClr val="A50021"/>
                </a:solidFill>
                <a:ea typeface="楷体_GB2312" pitchFamily="49" charset="-122"/>
              </a:rPr>
              <a:t>是二叉排序树。</a:t>
            </a:r>
            <a:endParaRPr lang="zh-CN" altLang="en-US" sz="3600" dirty="0">
              <a:ea typeface="楷体_GB2312" pitchFamily="49" charset="-122"/>
            </a:endParaRPr>
          </a:p>
        </p:txBody>
      </p:sp>
      <p:sp>
        <p:nvSpPr>
          <p:cNvPr id="67620" name="Line 36"/>
          <p:cNvSpPr/>
          <p:nvPr/>
        </p:nvSpPr>
        <p:spPr>
          <a:xfrm>
            <a:off x="4876800" y="2667000"/>
            <a:ext cx="762000" cy="762000"/>
          </a:xfrm>
          <a:prstGeom prst="line">
            <a:avLst/>
          </a:prstGeom>
          <a:ln w="38100" cap="flat" cmpd="sng">
            <a:solidFill>
              <a:srgbClr val="008080"/>
            </a:solidFill>
            <a:prstDash val="solid"/>
            <a:headEnd type="none" w="med" len="med"/>
            <a:tailEnd type="none" w="med" len="med"/>
          </a:ln>
        </p:spPr>
      </p:sp>
      <p:sp>
        <p:nvSpPr>
          <p:cNvPr id="67621" name="Oval 37"/>
          <p:cNvSpPr/>
          <p:nvPr/>
        </p:nvSpPr>
        <p:spPr>
          <a:xfrm>
            <a:off x="5410200" y="3429000"/>
            <a:ext cx="762000" cy="533400"/>
          </a:xfrm>
          <a:prstGeom prst="ellipse">
            <a:avLst/>
          </a:prstGeom>
          <a:solidFill>
            <a:srgbClr val="CCFFCC"/>
          </a:solidFill>
          <a:ln w="38100" cap="flat" cmpd="sng">
            <a:solidFill>
              <a:srgbClr val="0033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4000" b="1" dirty="0">
                <a:solidFill>
                  <a:srgbClr val="008080"/>
                </a:solidFill>
              </a:rPr>
              <a:t>66</a:t>
            </a:r>
            <a:endParaRPr lang="en-US" altLang="zh-CN" sz="2400" dirty="0"/>
          </a:p>
        </p:txBody>
      </p:sp>
      <p:sp>
        <p:nvSpPr>
          <p:cNvPr id="67624" name="Text Box 40"/>
          <p:cNvSpPr txBox="1"/>
          <p:nvPr/>
        </p:nvSpPr>
        <p:spPr>
          <a:xfrm>
            <a:off x="1905000" y="5105400"/>
            <a:ext cx="952500" cy="10064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6000" b="1" dirty="0">
                <a:solidFill>
                  <a:srgbClr val="008080"/>
                </a:solidFill>
                <a:ea typeface="隶书" pitchFamily="49" charset="-122"/>
              </a:rPr>
              <a:t>不</a:t>
            </a:r>
            <a:endParaRPr lang="zh-CN" altLang="en-US" sz="6000" dirty="0">
              <a:ea typeface="隶书"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67609"/>
                                        </p:tgtEl>
                                        <p:attrNameLst>
                                          <p:attrName>style.visibility</p:attrName>
                                        </p:attrNameLst>
                                      </p:cBhvr>
                                      <p:to>
                                        <p:strVal val="visible"/>
                                      </p:to>
                                    </p:set>
                                    <p:anim calcmode="lin" valueType="num">
                                      <p:cBhvr additive="base">
                                        <p:cTn id="7" dur="500" fill="hold"/>
                                        <p:tgtEl>
                                          <p:spTgt spid="67609"/>
                                        </p:tgtEl>
                                        <p:attrNameLst>
                                          <p:attrName>ppt_x</p:attrName>
                                        </p:attrNameLst>
                                      </p:cBhvr>
                                      <p:tavLst>
                                        <p:tav tm="0">
                                          <p:val>
                                            <p:strVal val="0-#ppt_w/2"/>
                                          </p:val>
                                        </p:tav>
                                        <p:tav tm="100000">
                                          <p:val>
                                            <p:strVal val="#ppt_x"/>
                                          </p:val>
                                        </p:tav>
                                      </p:tavLst>
                                    </p:anim>
                                    <p:anim calcmode="lin" valueType="num">
                                      <p:cBhvr additive="base">
                                        <p:cTn id="8" dur="500" fill="hold"/>
                                        <p:tgtEl>
                                          <p:spTgt spid="6760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67586"/>
                                        </p:tgtEl>
                                        <p:attrNameLst>
                                          <p:attrName>style.visibility</p:attrName>
                                        </p:attrNameLst>
                                      </p:cBhvr>
                                      <p:to>
                                        <p:strVal val="visible"/>
                                      </p:to>
                                    </p:set>
                                    <p:animEffect transition="in" filter="slide(fromTop)">
                                      <p:cBhvr>
                                        <p:cTn id="13" dur="500"/>
                                        <p:tgtEl>
                                          <p:spTgt spid="67586"/>
                                        </p:tgtEl>
                                      </p:cBhvr>
                                    </p:animEffec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67587"/>
                                        </p:tgtEl>
                                        <p:attrNameLst>
                                          <p:attrName>style.visibility</p:attrName>
                                        </p:attrNameLst>
                                      </p:cBhvr>
                                      <p:to>
                                        <p:strVal val="visible"/>
                                      </p:to>
                                    </p:se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499"/>
                                          </p:stCondLst>
                                        </p:cTn>
                                        <p:tgtEl>
                                          <p:spTgt spid="67588"/>
                                        </p:tgtEl>
                                        <p:attrNameLst>
                                          <p:attrName>style.visibility</p:attrName>
                                        </p:attrNameLst>
                                      </p:cBhvr>
                                      <p:to>
                                        <p:strVal val="visible"/>
                                      </p:to>
                                    </p:set>
                                  </p:childTnLst>
                                </p:cTn>
                              </p:par>
                            </p:childTnLst>
                          </p:cTn>
                        </p:par>
                        <p:par>
                          <p:cTn id="20" fill="hold">
                            <p:stCondLst>
                              <p:cond delay="1500"/>
                            </p:stCondLst>
                            <p:childTnLst>
                              <p:par>
                                <p:cTn id="21" presetID="1" presetClass="entr" presetSubtype="0" fill="hold" grpId="0" nodeType="afterEffect">
                                  <p:stCondLst>
                                    <p:cond delay="0"/>
                                  </p:stCondLst>
                                  <p:childTnLst>
                                    <p:set>
                                      <p:cBhvr>
                                        <p:cTn id="22" dur="1" fill="hold">
                                          <p:stCondLst>
                                            <p:cond delay="499"/>
                                          </p:stCondLst>
                                        </p:cTn>
                                        <p:tgtEl>
                                          <p:spTgt spid="67589"/>
                                        </p:tgtEl>
                                        <p:attrNameLst>
                                          <p:attrName>style.visibility</p:attrName>
                                        </p:attrNameLst>
                                      </p:cBhvr>
                                      <p:to>
                                        <p:strVal val="visible"/>
                                      </p:to>
                                    </p:set>
                                  </p:childTnLst>
                                </p:cTn>
                              </p:par>
                            </p:childTnLst>
                          </p:cTn>
                        </p:par>
                        <p:par>
                          <p:cTn id="23" fill="hold">
                            <p:stCondLst>
                              <p:cond delay="2000"/>
                            </p:stCondLst>
                            <p:childTnLst>
                              <p:par>
                                <p:cTn id="24" presetID="1" presetClass="entr" presetSubtype="0" fill="hold" grpId="0" nodeType="afterEffect">
                                  <p:stCondLst>
                                    <p:cond delay="0"/>
                                  </p:stCondLst>
                                  <p:childTnLst>
                                    <p:set>
                                      <p:cBhvr>
                                        <p:cTn id="25" dur="1" fill="hold">
                                          <p:stCondLst>
                                            <p:cond delay="499"/>
                                          </p:stCondLst>
                                        </p:cTn>
                                        <p:tgtEl>
                                          <p:spTgt spid="67590"/>
                                        </p:tgtEl>
                                        <p:attrNameLst>
                                          <p:attrName>style.visibility</p:attrName>
                                        </p:attrNameLst>
                                      </p:cBhvr>
                                      <p:to>
                                        <p:strVal val="visible"/>
                                      </p:to>
                                    </p:set>
                                  </p:childTnLst>
                                </p:cTn>
                              </p:par>
                            </p:childTnLst>
                          </p:cTn>
                        </p:par>
                        <p:par>
                          <p:cTn id="26" fill="hold">
                            <p:stCondLst>
                              <p:cond delay="2500"/>
                            </p:stCondLst>
                            <p:childTnLst>
                              <p:par>
                                <p:cTn id="27" presetID="1" presetClass="entr" presetSubtype="0" fill="hold" grpId="0" nodeType="afterEffect">
                                  <p:stCondLst>
                                    <p:cond delay="0"/>
                                  </p:stCondLst>
                                  <p:childTnLst>
                                    <p:set>
                                      <p:cBhvr>
                                        <p:cTn id="28" dur="1" fill="hold">
                                          <p:stCondLst>
                                            <p:cond delay="499"/>
                                          </p:stCondLst>
                                        </p:cTn>
                                        <p:tgtEl>
                                          <p:spTgt spid="67591"/>
                                        </p:tgtEl>
                                        <p:attrNameLst>
                                          <p:attrName>style.visibility</p:attrName>
                                        </p:attrNameLst>
                                      </p:cBhvr>
                                      <p:to>
                                        <p:strVal val="visible"/>
                                      </p:to>
                                    </p:set>
                                  </p:childTnLst>
                                </p:cTn>
                              </p:par>
                            </p:childTnLst>
                          </p:cTn>
                        </p:par>
                        <p:par>
                          <p:cTn id="29" fill="hold">
                            <p:stCondLst>
                              <p:cond delay="3000"/>
                            </p:stCondLst>
                            <p:childTnLst>
                              <p:par>
                                <p:cTn id="30" presetID="1" presetClass="entr" presetSubtype="0" fill="hold" grpId="0" nodeType="afterEffect">
                                  <p:stCondLst>
                                    <p:cond delay="0"/>
                                  </p:stCondLst>
                                  <p:childTnLst>
                                    <p:set>
                                      <p:cBhvr>
                                        <p:cTn id="31" dur="1" fill="hold">
                                          <p:stCondLst>
                                            <p:cond delay="499"/>
                                          </p:stCondLst>
                                        </p:cTn>
                                        <p:tgtEl>
                                          <p:spTgt spid="67592"/>
                                        </p:tgtEl>
                                        <p:attrNameLst>
                                          <p:attrName>style.visibility</p:attrName>
                                        </p:attrNameLst>
                                      </p:cBhvr>
                                      <p:to>
                                        <p:strVal val="visible"/>
                                      </p:to>
                                    </p:set>
                                  </p:childTnLst>
                                </p:cTn>
                              </p:par>
                            </p:childTnLst>
                          </p:cTn>
                        </p:par>
                        <p:par>
                          <p:cTn id="32" fill="hold">
                            <p:stCondLst>
                              <p:cond delay="3500"/>
                            </p:stCondLst>
                            <p:childTnLst>
                              <p:par>
                                <p:cTn id="33" presetID="1" presetClass="entr" presetSubtype="0" fill="hold" grpId="0" nodeType="afterEffect">
                                  <p:stCondLst>
                                    <p:cond delay="0"/>
                                  </p:stCondLst>
                                  <p:childTnLst>
                                    <p:set>
                                      <p:cBhvr>
                                        <p:cTn id="34" dur="1" fill="hold">
                                          <p:stCondLst>
                                            <p:cond delay="499"/>
                                          </p:stCondLst>
                                        </p:cTn>
                                        <p:tgtEl>
                                          <p:spTgt spid="67593"/>
                                        </p:tgtEl>
                                        <p:attrNameLst>
                                          <p:attrName>style.visibility</p:attrName>
                                        </p:attrNameLst>
                                      </p:cBhvr>
                                      <p:to>
                                        <p:strVal val="visible"/>
                                      </p:to>
                                    </p:set>
                                  </p:childTnLst>
                                </p:cTn>
                              </p:par>
                            </p:childTnLst>
                          </p:cTn>
                        </p:par>
                        <p:par>
                          <p:cTn id="35" fill="hold">
                            <p:stCondLst>
                              <p:cond delay="4000"/>
                            </p:stCondLst>
                            <p:childTnLst>
                              <p:par>
                                <p:cTn id="36" presetID="1" presetClass="entr" presetSubtype="0" fill="hold" grpId="0" nodeType="afterEffect">
                                  <p:stCondLst>
                                    <p:cond delay="0"/>
                                  </p:stCondLst>
                                  <p:childTnLst>
                                    <p:set>
                                      <p:cBhvr>
                                        <p:cTn id="37" dur="1" fill="hold">
                                          <p:stCondLst>
                                            <p:cond delay="499"/>
                                          </p:stCondLst>
                                        </p:cTn>
                                        <p:tgtEl>
                                          <p:spTgt spid="67594"/>
                                        </p:tgtEl>
                                        <p:attrNameLst>
                                          <p:attrName>style.visibility</p:attrName>
                                        </p:attrNameLst>
                                      </p:cBhvr>
                                      <p:to>
                                        <p:strVal val="visible"/>
                                      </p:to>
                                    </p:set>
                                  </p:childTnLst>
                                </p:cTn>
                              </p:par>
                            </p:childTnLst>
                          </p:cTn>
                        </p:par>
                        <p:par>
                          <p:cTn id="38" fill="hold">
                            <p:stCondLst>
                              <p:cond delay="4500"/>
                            </p:stCondLst>
                            <p:childTnLst>
                              <p:par>
                                <p:cTn id="39" presetID="1" presetClass="entr" presetSubtype="0" fill="hold" grpId="0" nodeType="afterEffect">
                                  <p:stCondLst>
                                    <p:cond delay="0"/>
                                  </p:stCondLst>
                                  <p:childTnLst>
                                    <p:set>
                                      <p:cBhvr>
                                        <p:cTn id="40" dur="1" fill="hold">
                                          <p:stCondLst>
                                            <p:cond delay="499"/>
                                          </p:stCondLst>
                                        </p:cTn>
                                        <p:tgtEl>
                                          <p:spTgt spid="67595"/>
                                        </p:tgtEl>
                                        <p:attrNameLst>
                                          <p:attrName>style.visibility</p:attrName>
                                        </p:attrNameLst>
                                      </p:cBhvr>
                                      <p:to>
                                        <p:strVal val="visible"/>
                                      </p:to>
                                    </p:set>
                                  </p:childTnLst>
                                </p:cTn>
                              </p:par>
                            </p:childTnLst>
                          </p:cTn>
                        </p:par>
                        <p:par>
                          <p:cTn id="41" fill="hold">
                            <p:stCondLst>
                              <p:cond delay="5000"/>
                            </p:stCondLst>
                            <p:childTnLst>
                              <p:par>
                                <p:cTn id="42" presetID="1" presetClass="entr" presetSubtype="0" fill="hold" grpId="0" nodeType="afterEffect">
                                  <p:stCondLst>
                                    <p:cond delay="0"/>
                                  </p:stCondLst>
                                  <p:childTnLst>
                                    <p:set>
                                      <p:cBhvr>
                                        <p:cTn id="43" dur="1" fill="hold">
                                          <p:stCondLst>
                                            <p:cond delay="499"/>
                                          </p:stCondLst>
                                        </p:cTn>
                                        <p:tgtEl>
                                          <p:spTgt spid="67596"/>
                                        </p:tgtEl>
                                        <p:attrNameLst>
                                          <p:attrName>style.visibility</p:attrName>
                                        </p:attrNameLst>
                                      </p:cBhvr>
                                      <p:to>
                                        <p:strVal val="visible"/>
                                      </p:to>
                                    </p:set>
                                  </p:childTnLst>
                                </p:cTn>
                              </p:par>
                            </p:childTnLst>
                          </p:cTn>
                        </p:par>
                        <p:par>
                          <p:cTn id="44" fill="hold">
                            <p:stCondLst>
                              <p:cond delay="5500"/>
                            </p:stCondLst>
                            <p:childTnLst>
                              <p:par>
                                <p:cTn id="45" presetID="1" presetClass="entr" presetSubtype="0" fill="hold" grpId="0" nodeType="afterEffect">
                                  <p:stCondLst>
                                    <p:cond delay="0"/>
                                  </p:stCondLst>
                                  <p:childTnLst>
                                    <p:set>
                                      <p:cBhvr>
                                        <p:cTn id="46" dur="1" fill="hold">
                                          <p:stCondLst>
                                            <p:cond delay="499"/>
                                          </p:stCondLst>
                                        </p:cTn>
                                        <p:tgtEl>
                                          <p:spTgt spid="67597"/>
                                        </p:tgtEl>
                                        <p:attrNameLst>
                                          <p:attrName>style.visibility</p:attrName>
                                        </p:attrNameLst>
                                      </p:cBhvr>
                                      <p:to>
                                        <p:strVal val="visible"/>
                                      </p:to>
                                    </p:set>
                                  </p:childTnLst>
                                </p:cTn>
                              </p:par>
                            </p:childTnLst>
                          </p:cTn>
                        </p:par>
                        <p:par>
                          <p:cTn id="47" fill="hold">
                            <p:stCondLst>
                              <p:cond delay="6000"/>
                            </p:stCondLst>
                            <p:childTnLst>
                              <p:par>
                                <p:cTn id="48" presetID="1" presetClass="entr" presetSubtype="0" fill="hold" nodeType="afterEffect">
                                  <p:stCondLst>
                                    <p:cond delay="0"/>
                                  </p:stCondLst>
                                  <p:childTnLst>
                                    <p:set>
                                      <p:cBhvr>
                                        <p:cTn id="49" dur="1" fill="hold">
                                          <p:stCondLst>
                                            <p:cond delay="499"/>
                                          </p:stCondLst>
                                        </p:cTn>
                                        <p:tgtEl>
                                          <p:spTgt spid="67598"/>
                                        </p:tgtEl>
                                        <p:attrNameLst>
                                          <p:attrName>style.visibility</p:attrName>
                                        </p:attrNameLst>
                                      </p:cBhvr>
                                      <p:to>
                                        <p:strVal val="visible"/>
                                      </p:to>
                                    </p:set>
                                  </p:childTnLst>
                                </p:cTn>
                              </p:par>
                            </p:childTnLst>
                          </p:cTn>
                        </p:par>
                        <p:par>
                          <p:cTn id="50" fill="hold">
                            <p:stCondLst>
                              <p:cond delay="6500"/>
                            </p:stCondLst>
                            <p:childTnLst>
                              <p:par>
                                <p:cTn id="51" presetID="1" presetClass="entr" presetSubtype="0" fill="hold" nodeType="afterEffect">
                                  <p:stCondLst>
                                    <p:cond delay="0"/>
                                  </p:stCondLst>
                                  <p:childTnLst>
                                    <p:set>
                                      <p:cBhvr>
                                        <p:cTn id="52" dur="1" fill="hold">
                                          <p:stCondLst>
                                            <p:cond delay="499"/>
                                          </p:stCondLst>
                                        </p:cTn>
                                        <p:tgtEl>
                                          <p:spTgt spid="67599"/>
                                        </p:tgtEl>
                                        <p:attrNameLst>
                                          <p:attrName>style.visibility</p:attrName>
                                        </p:attrNameLst>
                                      </p:cBhvr>
                                      <p:to>
                                        <p:strVal val="visible"/>
                                      </p:to>
                                    </p:set>
                                  </p:childTnLst>
                                </p:cTn>
                              </p:par>
                            </p:childTnLst>
                          </p:cTn>
                        </p:par>
                        <p:par>
                          <p:cTn id="53" fill="hold">
                            <p:stCondLst>
                              <p:cond delay="7000"/>
                            </p:stCondLst>
                            <p:childTnLst>
                              <p:par>
                                <p:cTn id="54" presetID="1" presetClass="entr" presetSubtype="0" fill="hold" nodeType="afterEffect">
                                  <p:stCondLst>
                                    <p:cond delay="0"/>
                                  </p:stCondLst>
                                  <p:childTnLst>
                                    <p:set>
                                      <p:cBhvr>
                                        <p:cTn id="55" dur="1" fill="hold">
                                          <p:stCondLst>
                                            <p:cond delay="499"/>
                                          </p:stCondLst>
                                        </p:cTn>
                                        <p:tgtEl>
                                          <p:spTgt spid="67600"/>
                                        </p:tgtEl>
                                        <p:attrNameLst>
                                          <p:attrName>style.visibility</p:attrName>
                                        </p:attrNameLst>
                                      </p:cBhvr>
                                      <p:to>
                                        <p:strVal val="visible"/>
                                      </p:to>
                                    </p:set>
                                  </p:childTnLst>
                                </p:cTn>
                              </p:par>
                            </p:childTnLst>
                          </p:cTn>
                        </p:par>
                        <p:par>
                          <p:cTn id="56" fill="hold">
                            <p:stCondLst>
                              <p:cond delay="7500"/>
                            </p:stCondLst>
                            <p:childTnLst>
                              <p:par>
                                <p:cTn id="57" presetID="1" presetClass="entr" presetSubtype="0" fill="hold" nodeType="afterEffect">
                                  <p:stCondLst>
                                    <p:cond delay="0"/>
                                  </p:stCondLst>
                                  <p:childTnLst>
                                    <p:set>
                                      <p:cBhvr>
                                        <p:cTn id="58" dur="1" fill="hold">
                                          <p:stCondLst>
                                            <p:cond delay="499"/>
                                          </p:stCondLst>
                                        </p:cTn>
                                        <p:tgtEl>
                                          <p:spTgt spid="67601"/>
                                        </p:tgtEl>
                                        <p:attrNameLst>
                                          <p:attrName>style.visibility</p:attrName>
                                        </p:attrNameLst>
                                      </p:cBhvr>
                                      <p:to>
                                        <p:strVal val="visible"/>
                                      </p:to>
                                    </p:set>
                                  </p:childTnLst>
                                </p:cTn>
                              </p:par>
                            </p:childTnLst>
                          </p:cTn>
                        </p:par>
                        <p:par>
                          <p:cTn id="59" fill="hold">
                            <p:stCondLst>
                              <p:cond delay="8000"/>
                            </p:stCondLst>
                            <p:childTnLst>
                              <p:par>
                                <p:cTn id="60" presetID="1" presetClass="entr" presetSubtype="0" fill="hold" nodeType="afterEffect">
                                  <p:stCondLst>
                                    <p:cond delay="0"/>
                                  </p:stCondLst>
                                  <p:childTnLst>
                                    <p:set>
                                      <p:cBhvr>
                                        <p:cTn id="61" dur="1" fill="hold">
                                          <p:stCondLst>
                                            <p:cond delay="499"/>
                                          </p:stCondLst>
                                        </p:cTn>
                                        <p:tgtEl>
                                          <p:spTgt spid="67602"/>
                                        </p:tgtEl>
                                        <p:attrNameLst>
                                          <p:attrName>style.visibility</p:attrName>
                                        </p:attrNameLst>
                                      </p:cBhvr>
                                      <p:to>
                                        <p:strVal val="visible"/>
                                      </p:to>
                                    </p:set>
                                  </p:childTnLst>
                                </p:cTn>
                              </p:par>
                            </p:childTnLst>
                          </p:cTn>
                        </p:par>
                        <p:par>
                          <p:cTn id="62" fill="hold">
                            <p:stCondLst>
                              <p:cond delay="8500"/>
                            </p:stCondLst>
                            <p:childTnLst>
                              <p:par>
                                <p:cTn id="63" presetID="1" presetClass="entr" presetSubtype="0" fill="hold" nodeType="afterEffect">
                                  <p:stCondLst>
                                    <p:cond delay="0"/>
                                  </p:stCondLst>
                                  <p:childTnLst>
                                    <p:set>
                                      <p:cBhvr>
                                        <p:cTn id="64" dur="1" fill="hold">
                                          <p:stCondLst>
                                            <p:cond delay="499"/>
                                          </p:stCondLst>
                                        </p:cTn>
                                        <p:tgtEl>
                                          <p:spTgt spid="67603"/>
                                        </p:tgtEl>
                                        <p:attrNameLst>
                                          <p:attrName>style.visibility</p:attrName>
                                        </p:attrNameLst>
                                      </p:cBhvr>
                                      <p:to>
                                        <p:strVal val="visible"/>
                                      </p:to>
                                    </p:set>
                                  </p:childTnLst>
                                </p:cTn>
                              </p:par>
                            </p:childTnLst>
                          </p:cTn>
                        </p:par>
                        <p:par>
                          <p:cTn id="65" fill="hold">
                            <p:stCondLst>
                              <p:cond delay="9000"/>
                            </p:stCondLst>
                            <p:childTnLst>
                              <p:par>
                                <p:cTn id="66" presetID="1" presetClass="entr" presetSubtype="0" fill="hold" nodeType="afterEffect">
                                  <p:stCondLst>
                                    <p:cond delay="0"/>
                                  </p:stCondLst>
                                  <p:childTnLst>
                                    <p:set>
                                      <p:cBhvr>
                                        <p:cTn id="67" dur="1" fill="hold">
                                          <p:stCondLst>
                                            <p:cond delay="499"/>
                                          </p:stCondLst>
                                        </p:cTn>
                                        <p:tgtEl>
                                          <p:spTgt spid="67604"/>
                                        </p:tgtEl>
                                        <p:attrNameLst>
                                          <p:attrName>style.visibility</p:attrName>
                                        </p:attrNameLst>
                                      </p:cBhvr>
                                      <p:to>
                                        <p:strVal val="visible"/>
                                      </p:to>
                                    </p:set>
                                  </p:childTnLst>
                                </p:cTn>
                              </p:par>
                            </p:childTnLst>
                          </p:cTn>
                        </p:par>
                        <p:par>
                          <p:cTn id="68" fill="hold">
                            <p:stCondLst>
                              <p:cond delay="9500"/>
                            </p:stCondLst>
                            <p:childTnLst>
                              <p:par>
                                <p:cTn id="69" presetID="1" presetClass="entr" presetSubtype="0" fill="hold" nodeType="afterEffect">
                                  <p:stCondLst>
                                    <p:cond delay="0"/>
                                  </p:stCondLst>
                                  <p:childTnLst>
                                    <p:set>
                                      <p:cBhvr>
                                        <p:cTn id="70" dur="1" fill="hold">
                                          <p:stCondLst>
                                            <p:cond delay="499"/>
                                          </p:stCondLst>
                                        </p:cTn>
                                        <p:tgtEl>
                                          <p:spTgt spid="67605"/>
                                        </p:tgtEl>
                                        <p:attrNameLst>
                                          <p:attrName>style.visibility</p:attrName>
                                        </p:attrNameLst>
                                      </p:cBhvr>
                                      <p:to>
                                        <p:strVal val="visible"/>
                                      </p:to>
                                    </p:set>
                                  </p:childTnLst>
                                </p:cTn>
                              </p:par>
                            </p:childTnLst>
                          </p:cTn>
                        </p:par>
                        <p:par>
                          <p:cTn id="71" fill="hold">
                            <p:stCondLst>
                              <p:cond delay="10000"/>
                            </p:stCondLst>
                            <p:childTnLst>
                              <p:par>
                                <p:cTn id="72" presetID="1" presetClass="entr" presetSubtype="0" fill="hold" nodeType="afterEffect">
                                  <p:stCondLst>
                                    <p:cond delay="0"/>
                                  </p:stCondLst>
                                  <p:childTnLst>
                                    <p:set>
                                      <p:cBhvr>
                                        <p:cTn id="73" dur="1" fill="hold">
                                          <p:stCondLst>
                                            <p:cond delay="499"/>
                                          </p:stCondLst>
                                        </p:cTn>
                                        <p:tgtEl>
                                          <p:spTgt spid="67606"/>
                                        </p:tgtEl>
                                        <p:attrNameLst>
                                          <p:attrName>style.visibility</p:attrName>
                                        </p:attrNameLst>
                                      </p:cBhvr>
                                      <p:to>
                                        <p:strVal val="visible"/>
                                      </p:to>
                                    </p:set>
                                  </p:childTnLst>
                                </p:cTn>
                              </p:par>
                            </p:childTnLst>
                          </p:cTn>
                        </p:par>
                        <p:par>
                          <p:cTn id="74" fill="hold">
                            <p:stCondLst>
                              <p:cond delay="10500"/>
                            </p:stCondLst>
                            <p:childTnLst>
                              <p:par>
                                <p:cTn id="75" presetID="1" presetClass="entr" presetSubtype="0" fill="hold" nodeType="afterEffect">
                                  <p:stCondLst>
                                    <p:cond delay="0"/>
                                  </p:stCondLst>
                                  <p:childTnLst>
                                    <p:set>
                                      <p:cBhvr>
                                        <p:cTn id="76" dur="1" fill="hold">
                                          <p:stCondLst>
                                            <p:cond delay="499"/>
                                          </p:stCondLst>
                                        </p:cTn>
                                        <p:tgtEl>
                                          <p:spTgt spid="67607"/>
                                        </p:tgtEl>
                                        <p:attrNameLst>
                                          <p:attrName>style.visibility</p:attrName>
                                        </p:attrNameLst>
                                      </p:cBhvr>
                                      <p:to>
                                        <p:strVal val="visible"/>
                                      </p:to>
                                    </p:set>
                                  </p:childTnLst>
                                </p:cTn>
                              </p:par>
                            </p:childTnLst>
                          </p:cTn>
                        </p:par>
                        <p:par>
                          <p:cTn id="77" fill="hold">
                            <p:stCondLst>
                              <p:cond delay="11000"/>
                            </p:stCondLst>
                            <p:childTnLst>
                              <p:par>
                                <p:cTn id="78" presetID="1" presetClass="entr" presetSubtype="0" fill="hold" nodeType="afterEffect">
                                  <p:stCondLst>
                                    <p:cond delay="0"/>
                                  </p:stCondLst>
                                  <p:childTnLst>
                                    <p:set>
                                      <p:cBhvr>
                                        <p:cTn id="79" dur="1" fill="hold">
                                          <p:stCondLst>
                                            <p:cond delay="499"/>
                                          </p:stCondLst>
                                        </p:cTn>
                                        <p:tgtEl>
                                          <p:spTgt spid="67608"/>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67619"/>
                                        </p:tgtEl>
                                        <p:attrNameLst>
                                          <p:attrName>style.visibility</p:attrName>
                                        </p:attrNameLst>
                                      </p:cBhvr>
                                      <p:to>
                                        <p:strVal val="visible"/>
                                      </p:to>
                                    </p:set>
                                    <p:animEffect transition="in" filter="wipe(left)">
                                      <p:cBhvr>
                                        <p:cTn id="84" dur="500"/>
                                        <p:tgtEl>
                                          <p:spTgt spid="67619"/>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nodeType="clickEffect">
                                  <p:stCondLst>
                                    <p:cond delay="0"/>
                                  </p:stCondLst>
                                  <p:childTnLst>
                                    <p:set>
                                      <p:cBhvr>
                                        <p:cTn id="88" dur="1" fill="hold">
                                          <p:stCondLst>
                                            <p:cond delay="0"/>
                                          </p:stCondLst>
                                        </p:cTn>
                                        <p:tgtEl>
                                          <p:spTgt spid="67620"/>
                                        </p:tgtEl>
                                        <p:attrNameLst>
                                          <p:attrName>style.visibility</p:attrName>
                                        </p:attrNameLst>
                                      </p:cBhvr>
                                      <p:to>
                                        <p:strVal val="visible"/>
                                      </p:to>
                                    </p:set>
                                    <p:animEffect transition="in" filter="wipe(up)">
                                      <p:cBhvr>
                                        <p:cTn id="89" dur="500"/>
                                        <p:tgtEl>
                                          <p:spTgt spid="67620"/>
                                        </p:tgtEl>
                                      </p:cBhvr>
                                    </p:animEffect>
                                  </p:childTnLst>
                                </p:cTn>
                              </p:par>
                            </p:childTnLst>
                          </p:cTn>
                        </p:par>
                        <p:par>
                          <p:cTn id="90" fill="hold">
                            <p:stCondLst>
                              <p:cond delay="500"/>
                            </p:stCondLst>
                            <p:childTnLst>
                              <p:par>
                                <p:cTn id="91" presetID="22" presetClass="entr" presetSubtype="1" fill="hold" grpId="0" nodeType="afterEffect">
                                  <p:stCondLst>
                                    <p:cond delay="0"/>
                                  </p:stCondLst>
                                  <p:childTnLst>
                                    <p:set>
                                      <p:cBhvr>
                                        <p:cTn id="92" dur="1" fill="hold">
                                          <p:stCondLst>
                                            <p:cond delay="0"/>
                                          </p:stCondLst>
                                        </p:cTn>
                                        <p:tgtEl>
                                          <p:spTgt spid="67621"/>
                                        </p:tgtEl>
                                        <p:attrNameLst>
                                          <p:attrName>style.visibility</p:attrName>
                                        </p:attrNameLst>
                                      </p:cBhvr>
                                      <p:to>
                                        <p:strVal val="visible"/>
                                      </p:to>
                                    </p:set>
                                    <p:animEffect transition="in" filter="wipe(up)">
                                      <p:cBhvr>
                                        <p:cTn id="93" dur="500"/>
                                        <p:tgtEl>
                                          <p:spTgt spid="67621"/>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67624"/>
                                        </p:tgtEl>
                                        <p:attrNameLst>
                                          <p:attrName>style.visibility</p:attrName>
                                        </p:attrNameLst>
                                      </p:cBhvr>
                                      <p:to>
                                        <p:strVal val="visible"/>
                                      </p:to>
                                    </p:set>
                                    <p:animEffect transition="in" filter="wipe(left)">
                                      <p:cBhvr>
                                        <p:cTn id="98" dur="500"/>
                                        <p:tgtEl>
                                          <p:spTgt spid="676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animBg="1"/>
      <p:bldP spid="67587" grpId="0" animBg="1"/>
      <p:bldP spid="67588" grpId="0" animBg="1"/>
      <p:bldP spid="67589" grpId="0" animBg="1"/>
      <p:bldP spid="67590" grpId="0" animBg="1"/>
      <p:bldP spid="67591" grpId="0" animBg="1"/>
      <p:bldP spid="67592" grpId="0" animBg="1"/>
      <p:bldP spid="67593" grpId="0" animBg="1"/>
      <p:bldP spid="67594" grpId="0" animBg="1"/>
      <p:bldP spid="67595" grpId="0" animBg="1"/>
      <p:bldP spid="67596" grpId="0" animBg="1"/>
      <p:bldP spid="67597" grpId="0" animBg="1"/>
      <p:bldP spid="67609" grpId="0"/>
      <p:bldP spid="67619" grpId="0"/>
      <p:bldP spid="67621" grpId="0" animBg="1"/>
      <p:bldP spid="6762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6850" name="Text Box 2"/>
          <p:cNvSpPr txBox="1"/>
          <p:nvPr/>
        </p:nvSpPr>
        <p:spPr>
          <a:xfrm>
            <a:off x="1746250" y="228600"/>
            <a:ext cx="5721350" cy="15557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en-US" altLang="zh-CN" sz="3600" dirty="0">
                <a:solidFill>
                  <a:srgbClr val="006600"/>
                </a:solidFill>
                <a:ea typeface="隶书" pitchFamily="49" charset="-122"/>
              </a:rPr>
              <a:t>    </a:t>
            </a:r>
            <a:r>
              <a:rPr lang="zh-CN" altLang="en-US" sz="4000" dirty="0">
                <a:solidFill>
                  <a:srgbClr val="006600"/>
                </a:solidFill>
                <a:ea typeface="隶书" pitchFamily="49" charset="-122"/>
              </a:rPr>
              <a:t>通常，取二叉链表作为</a:t>
            </a:r>
            <a:endParaRPr lang="zh-CN" altLang="en-US" sz="4000" dirty="0">
              <a:solidFill>
                <a:srgbClr val="006600"/>
              </a:solidFill>
              <a:ea typeface="隶书" pitchFamily="49" charset="-122"/>
            </a:endParaRPr>
          </a:p>
          <a:p>
            <a:pPr marL="0" lvl="0" indent="0" eaLnBrk="1" hangingPunct="1">
              <a:lnSpc>
                <a:spcPct val="120000"/>
              </a:lnSpc>
              <a:spcBef>
                <a:spcPct val="0"/>
              </a:spcBef>
              <a:buNone/>
            </a:pPr>
            <a:r>
              <a:rPr lang="zh-CN" altLang="en-US" sz="4000" dirty="0">
                <a:solidFill>
                  <a:srgbClr val="006600"/>
                </a:solidFill>
                <a:ea typeface="隶书" pitchFamily="49" charset="-122"/>
              </a:rPr>
              <a:t>二叉排序树的存储结构</a:t>
            </a:r>
            <a:endParaRPr lang="zh-CN" altLang="en-US" sz="4000" dirty="0">
              <a:ea typeface="隶书" pitchFamily="49" charset="-122"/>
            </a:endParaRPr>
          </a:p>
        </p:txBody>
      </p:sp>
      <p:sp>
        <p:nvSpPr>
          <p:cNvPr id="206852" name="Text Box 4"/>
          <p:cNvSpPr txBox="1"/>
          <p:nvPr/>
        </p:nvSpPr>
        <p:spPr>
          <a:xfrm>
            <a:off x="304800" y="2192338"/>
            <a:ext cx="8721725" cy="3751262"/>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en-US" altLang="zh-CN" sz="4000" b="1" dirty="0">
                <a:solidFill>
                  <a:srgbClr val="800000"/>
                </a:solidFill>
              </a:rPr>
              <a:t>typedef struct</a:t>
            </a:r>
            <a:r>
              <a:rPr lang="en-US" altLang="zh-CN" sz="4000" dirty="0">
                <a:solidFill>
                  <a:srgbClr val="800000"/>
                </a:solidFill>
              </a:rPr>
              <a:t> </a:t>
            </a:r>
            <a:r>
              <a:rPr lang="en-US" altLang="zh-CN" sz="4000" dirty="0">
                <a:solidFill>
                  <a:srgbClr val="FF3300"/>
                </a:solidFill>
              </a:rPr>
              <a:t>BiTNode</a:t>
            </a:r>
            <a:r>
              <a:rPr lang="en-US" altLang="zh-CN" sz="4000" dirty="0">
                <a:solidFill>
                  <a:srgbClr val="800000"/>
                </a:solidFill>
              </a:rPr>
              <a:t> </a:t>
            </a:r>
            <a:r>
              <a:rPr lang="en-US" altLang="zh-CN" sz="4000" b="1" dirty="0">
                <a:solidFill>
                  <a:srgbClr val="800000"/>
                </a:solidFill>
              </a:rPr>
              <a:t>{</a:t>
            </a:r>
            <a:r>
              <a:rPr lang="en-US" altLang="zh-CN" sz="4000" dirty="0">
                <a:solidFill>
                  <a:srgbClr val="800000"/>
                </a:solidFill>
              </a:rPr>
              <a:t> // </a:t>
            </a:r>
            <a:r>
              <a:rPr lang="zh-CN" altLang="en-US" sz="3600" b="1" dirty="0">
                <a:solidFill>
                  <a:srgbClr val="FF3300"/>
                </a:solidFill>
                <a:ea typeface="楷体_GB2312" pitchFamily="49" charset="-122"/>
              </a:rPr>
              <a:t>结点结构</a:t>
            </a:r>
            <a:endParaRPr lang="zh-CN" altLang="en-US" sz="4000" b="1" dirty="0">
              <a:solidFill>
                <a:srgbClr val="800000"/>
              </a:solidFill>
            </a:endParaRPr>
          </a:p>
          <a:p>
            <a:pPr marL="0" lvl="0" indent="0" eaLnBrk="1" hangingPunct="1">
              <a:lnSpc>
                <a:spcPct val="120000"/>
              </a:lnSpc>
              <a:spcBef>
                <a:spcPct val="0"/>
              </a:spcBef>
              <a:buNone/>
            </a:pPr>
            <a:r>
              <a:rPr lang="zh-CN" altLang="en-US" sz="4000" dirty="0">
                <a:solidFill>
                  <a:srgbClr val="800000"/>
                </a:solidFill>
              </a:rPr>
              <a:t>    </a:t>
            </a:r>
            <a:endParaRPr lang="zh-CN" altLang="en-US" sz="4000" dirty="0">
              <a:solidFill>
                <a:srgbClr val="800000"/>
              </a:solidFill>
            </a:endParaRPr>
          </a:p>
          <a:p>
            <a:pPr marL="0" lvl="0" indent="0" eaLnBrk="1" hangingPunct="1">
              <a:lnSpc>
                <a:spcPct val="120000"/>
              </a:lnSpc>
              <a:spcBef>
                <a:spcPct val="0"/>
              </a:spcBef>
              <a:buNone/>
            </a:pPr>
            <a:r>
              <a:rPr lang="zh-CN" altLang="en-US" sz="4000" dirty="0">
                <a:solidFill>
                  <a:srgbClr val="800000"/>
                </a:solidFill>
              </a:rPr>
              <a:t>    </a:t>
            </a:r>
            <a:r>
              <a:rPr lang="en-US" altLang="zh-CN" sz="4000" b="1" dirty="0">
                <a:solidFill>
                  <a:srgbClr val="800000"/>
                </a:solidFill>
              </a:rPr>
              <a:t>struct</a:t>
            </a:r>
            <a:r>
              <a:rPr lang="en-US" altLang="zh-CN" sz="4000" dirty="0">
                <a:solidFill>
                  <a:srgbClr val="800000"/>
                </a:solidFill>
              </a:rPr>
              <a:t> BiTNode  </a:t>
            </a:r>
            <a:r>
              <a:rPr lang="en-US" altLang="zh-CN" sz="4000" b="1" dirty="0">
                <a:solidFill>
                  <a:srgbClr val="800000"/>
                </a:solidFill>
              </a:rPr>
              <a:t>*l</a:t>
            </a:r>
            <a:r>
              <a:rPr lang="en-US" altLang="zh-CN" sz="4000" dirty="0">
                <a:solidFill>
                  <a:srgbClr val="800000"/>
                </a:solidFill>
              </a:rPr>
              <a:t>child, </a:t>
            </a:r>
            <a:r>
              <a:rPr lang="en-US" altLang="zh-CN" sz="4000" b="1" dirty="0">
                <a:solidFill>
                  <a:srgbClr val="800000"/>
                </a:solidFill>
              </a:rPr>
              <a:t>*r</a:t>
            </a:r>
            <a:r>
              <a:rPr lang="en-US" altLang="zh-CN" sz="4000" dirty="0">
                <a:solidFill>
                  <a:srgbClr val="800000"/>
                </a:solidFill>
              </a:rPr>
              <a:t>child; </a:t>
            </a:r>
            <a:endParaRPr lang="en-US" altLang="zh-CN" sz="4000" dirty="0">
              <a:solidFill>
                <a:srgbClr val="800000"/>
              </a:solidFill>
            </a:endParaRPr>
          </a:p>
          <a:p>
            <a:pPr marL="0" lvl="0" indent="0" eaLnBrk="1" hangingPunct="1">
              <a:lnSpc>
                <a:spcPct val="120000"/>
              </a:lnSpc>
              <a:spcBef>
                <a:spcPct val="0"/>
              </a:spcBef>
              <a:buNone/>
            </a:pPr>
            <a:r>
              <a:rPr lang="en-US" altLang="zh-CN" sz="4000" dirty="0">
                <a:solidFill>
                  <a:srgbClr val="800000"/>
                </a:solidFill>
              </a:rPr>
              <a:t>                                     // </a:t>
            </a:r>
            <a:r>
              <a:rPr lang="zh-CN" altLang="en-US" sz="4000" dirty="0">
                <a:solidFill>
                  <a:srgbClr val="800000"/>
                </a:solidFill>
                <a:ea typeface="楷体_GB2312" pitchFamily="49" charset="-122"/>
              </a:rPr>
              <a:t>左右孩子指针</a:t>
            </a:r>
            <a:endParaRPr lang="zh-CN" altLang="en-US" sz="4000" dirty="0">
              <a:solidFill>
                <a:srgbClr val="800000"/>
              </a:solidFill>
            </a:endParaRPr>
          </a:p>
          <a:p>
            <a:pPr marL="0" lvl="0" indent="0" eaLnBrk="1" hangingPunct="1">
              <a:lnSpc>
                <a:spcPct val="120000"/>
              </a:lnSpc>
              <a:spcBef>
                <a:spcPct val="0"/>
              </a:spcBef>
              <a:buNone/>
            </a:pPr>
            <a:r>
              <a:rPr lang="en-US" altLang="zh-CN" sz="4000" b="1" dirty="0">
                <a:solidFill>
                  <a:srgbClr val="800000"/>
                </a:solidFill>
              </a:rPr>
              <a:t>}</a:t>
            </a:r>
            <a:r>
              <a:rPr lang="en-US" altLang="zh-CN" sz="4000" dirty="0">
                <a:solidFill>
                  <a:srgbClr val="800000"/>
                </a:solidFill>
              </a:rPr>
              <a:t> BiTNode, </a:t>
            </a:r>
            <a:r>
              <a:rPr lang="en-US" altLang="zh-CN" sz="4000" b="1" dirty="0">
                <a:solidFill>
                  <a:srgbClr val="800000"/>
                </a:solidFill>
              </a:rPr>
              <a:t>*</a:t>
            </a:r>
            <a:r>
              <a:rPr lang="en-US" altLang="zh-CN" sz="4000" dirty="0">
                <a:solidFill>
                  <a:srgbClr val="800000"/>
                </a:solidFill>
              </a:rPr>
              <a:t>BiTree;</a:t>
            </a:r>
            <a:endParaRPr lang="en-US" altLang="zh-CN" sz="4000" dirty="0">
              <a:solidFill>
                <a:srgbClr val="800000"/>
              </a:solidFill>
            </a:endParaRPr>
          </a:p>
        </p:txBody>
      </p:sp>
      <p:sp>
        <p:nvSpPr>
          <p:cNvPr id="206853" name="Rectangle 5">
            <a:hlinkClick r:id="" action="ppaction://noaction"/>
          </p:cNvPr>
          <p:cNvSpPr/>
          <p:nvPr/>
        </p:nvSpPr>
        <p:spPr>
          <a:xfrm>
            <a:off x="762000" y="3048000"/>
            <a:ext cx="4357688" cy="701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dirty="0">
                <a:solidFill>
                  <a:srgbClr val="800000"/>
                </a:solidFill>
              </a:rPr>
              <a:t>TElemType      data;</a:t>
            </a:r>
            <a:endParaRPr lang="en-US" altLang="zh-CN" sz="4000" dirty="0">
              <a:solidFill>
                <a:srgbClr val="800000"/>
              </a:solidFill>
            </a:endParaRPr>
          </a:p>
        </p:txBody>
      </p:sp>
      <p:sp>
        <p:nvSpPr>
          <p:cNvPr id="206854" name="AutoShape 6">
            <a:hlinkClick r:id="rId1" action="ppaction://hlinksldjump"/>
          </p:cNvPr>
          <p:cNvSpPr/>
          <p:nvPr/>
        </p:nvSpPr>
        <p:spPr>
          <a:xfrm>
            <a:off x="8382000" y="6096000"/>
            <a:ext cx="381000" cy="381000"/>
          </a:xfrm>
          <a:prstGeom prst="actionButtonBackPrevious">
            <a:avLst/>
          </a:prstGeom>
          <a:solidFill>
            <a:schemeClr val="bg2"/>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06850"/>
                                        </p:tgtEl>
                                        <p:attrNameLst>
                                          <p:attrName>style.visibility</p:attrName>
                                        </p:attrNameLst>
                                      </p:cBhvr>
                                      <p:to>
                                        <p:strVal val="visible"/>
                                      </p:to>
                                    </p:set>
                                    <p:anim calcmode="lin" valueType="num">
                                      <p:cBhvr additive="base">
                                        <p:cTn id="7" dur="500" fill="hold"/>
                                        <p:tgtEl>
                                          <p:spTgt spid="206850"/>
                                        </p:tgtEl>
                                        <p:attrNameLst>
                                          <p:attrName>ppt_x</p:attrName>
                                        </p:attrNameLst>
                                      </p:cBhvr>
                                      <p:tavLst>
                                        <p:tav tm="0">
                                          <p:val>
                                            <p:strVal val="#ppt_x"/>
                                          </p:val>
                                        </p:tav>
                                        <p:tav tm="100000">
                                          <p:val>
                                            <p:strVal val="#ppt_x"/>
                                          </p:val>
                                        </p:tav>
                                      </p:tavLst>
                                    </p:anim>
                                    <p:anim calcmode="lin" valueType="num">
                                      <p:cBhvr additive="base">
                                        <p:cTn id="8" dur="500" fill="hold"/>
                                        <p:tgtEl>
                                          <p:spTgt spid="20685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206852"/>
                                        </p:tgtEl>
                                        <p:attrNameLst>
                                          <p:attrName>style.visibility</p:attrName>
                                        </p:attrNameLst>
                                      </p:cBhvr>
                                      <p:to>
                                        <p:strVal val="visible"/>
                                      </p:to>
                                    </p:set>
                                    <p:animEffect transition="in" filter="strips(downRight)">
                                      <p:cBhvr>
                                        <p:cTn id="13" dur="500"/>
                                        <p:tgtEl>
                                          <p:spTgt spid="206852"/>
                                        </p:tgtEl>
                                      </p:cBhvr>
                                    </p:animEffect>
                                  </p:childTnLst>
                                </p:cTn>
                              </p:par>
                            </p:childTnLst>
                          </p:cTn>
                        </p:par>
                        <p:par>
                          <p:cTn id="14" fill="hold">
                            <p:stCondLst>
                              <p:cond delay="500"/>
                            </p:stCondLst>
                            <p:childTnLst>
                              <p:par>
                                <p:cTn id="15" presetID="18" presetClass="entr" presetSubtype="6" fill="hold" grpId="0" nodeType="afterEffect">
                                  <p:stCondLst>
                                    <p:cond delay="0"/>
                                  </p:stCondLst>
                                  <p:childTnLst>
                                    <p:set>
                                      <p:cBhvr>
                                        <p:cTn id="16" dur="1" fill="hold">
                                          <p:stCondLst>
                                            <p:cond delay="0"/>
                                          </p:stCondLst>
                                        </p:cTn>
                                        <p:tgtEl>
                                          <p:spTgt spid="206853"/>
                                        </p:tgtEl>
                                        <p:attrNameLst>
                                          <p:attrName>style.visibility</p:attrName>
                                        </p:attrNameLst>
                                      </p:cBhvr>
                                      <p:to>
                                        <p:strVal val="visible"/>
                                      </p:to>
                                    </p:set>
                                    <p:animEffect transition="in" filter="strips(downRight)">
                                      <p:cBhvr>
                                        <p:cTn id="17" dur="500"/>
                                        <p:tgtEl>
                                          <p:spTgt spid="206853"/>
                                        </p:tgtEl>
                                      </p:cBhvr>
                                    </p:animEffect>
                                  </p:childTnLst>
                                </p:cTn>
                              </p:par>
                            </p:childTnLst>
                          </p:cTn>
                        </p:par>
                        <p:par>
                          <p:cTn id="18" fill="hold">
                            <p:stCondLst>
                              <p:cond delay="1000"/>
                            </p:stCondLst>
                            <p:childTnLst>
                              <p:par>
                                <p:cTn id="19" presetID="2" presetClass="entr" presetSubtype="6" fill="hold" grpId="0" nodeType="afterEffect">
                                  <p:stCondLst>
                                    <p:cond delay="0"/>
                                  </p:stCondLst>
                                  <p:childTnLst>
                                    <p:set>
                                      <p:cBhvr>
                                        <p:cTn id="20" dur="1" fill="hold">
                                          <p:stCondLst>
                                            <p:cond delay="0"/>
                                          </p:stCondLst>
                                        </p:cTn>
                                        <p:tgtEl>
                                          <p:spTgt spid="206854"/>
                                        </p:tgtEl>
                                        <p:attrNameLst>
                                          <p:attrName>style.visibility</p:attrName>
                                        </p:attrNameLst>
                                      </p:cBhvr>
                                      <p:to>
                                        <p:strVal val="visible"/>
                                      </p:to>
                                    </p:set>
                                    <p:anim calcmode="lin" valueType="num">
                                      <p:cBhvr additive="base">
                                        <p:cTn id="21" dur="500" fill="hold"/>
                                        <p:tgtEl>
                                          <p:spTgt spid="206854"/>
                                        </p:tgtEl>
                                        <p:attrNameLst>
                                          <p:attrName>ppt_x</p:attrName>
                                        </p:attrNameLst>
                                      </p:cBhvr>
                                      <p:tavLst>
                                        <p:tav tm="0">
                                          <p:val>
                                            <p:strVal val="1+#ppt_w/2"/>
                                          </p:val>
                                        </p:tav>
                                        <p:tav tm="100000">
                                          <p:val>
                                            <p:strVal val="#ppt_x"/>
                                          </p:val>
                                        </p:tav>
                                      </p:tavLst>
                                    </p:anim>
                                    <p:anim calcmode="lin" valueType="num">
                                      <p:cBhvr additive="base">
                                        <p:cTn id="22" dur="500" fill="hold"/>
                                        <p:tgtEl>
                                          <p:spTgt spid="2068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0" grpId="0"/>
      <p:bldP spid="206852" grpId="0"/>
      <p:bldP spid="206853" grpId="0"/>
      <p:bldP spid="20685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Rectangle 2"/>
          <p:cNvSpPr>
            <a:spLocks noGrp="1"/>
          </p:cNvSpPr>
          <p:nvPr>
            <p:ph type="title"/>
          </p:nvPr>
        </p:nvSpPr>
        <p:spPr>
          <a:xfrm>
            <a:off x="609600" y="76200"/>
            <a:ext cx="8001000" cy="1066800"/>
          </a:xfrm>
          <a:ln/>
        </p:spPr>
        <p:txBody>
          <a:bodyPr vert="horz" wrap="square" lIns="91440" tIns="45720" rIns="91440" bIns="45720" anchor="ctr"/>
          <a:p>
            <a:pPr eaLnBrk="1" hangingPunct="1"/>
            <a:r>
              <a:rPr lang="en-US" altLang="zh-CN" b="1" dirty="0">
                <a:solidFill>
                  <a:srgbClr val="CC0000"/>
                </a:solidFill>
                <a:ea typeface="楷体_GB2312" pitchFamily="49" charset="-122"/>
              </a:rPr>
              <a:t>2</a:t>
            </a:r>
            <a:r>
              <a:rPr lang="zh-CN" altLang="en-US" b="1" dirty="0">
                <a:solidFill>
                  <a:srgbClr val="CC0000"/>
                </a:solidFill>
                <a:ea typeface="楷体_GB2312" pitchFamily="49" charset="-122"/>
              </a:rPr>
              <a:t>．二叉排序树的查找算法：</a:t>
            </a:r>
            <a:endParaRPr lang="zh-CN" altLang="en-US" dirty="0">
              <a:solidFill>
                <a:schemeClr val="tx1"/>
              </a:solidFill>
              <a:ea typeface="楷体_GB2312" pitchFamily="49" charset="-122"/>
            </a:endParaRPr>
          </a:p>
        </p:txBody>
      </p:sp>
      <p:sp>
        <p:nvSpPr>
          <p:cNvPr id="74755" name="Rectangle 3"/>
          <p:cNvSpPr>
            <a:spLocks noGrp="1"/>
          </p:cNvSpPr>
          <p:nvPr>
            <p:ph type="body"/>
          </p:nvPr>
        </p:nvSpPr>
        <p:spPr>
          <a:xfrm>
            <a:off x="609600" y="2362200"/>
            <a:ext cx="7772400" cy="4114800"/>
          </a:xfrm>
          <a:ln/>
        </p:spPr>
        <p:txBody>
          <a:bodyPr vert="horz" wrap="square" lIns="91440" tIns="45720" rIns="91440" bIns="45720" anchor="t"/>
          <a:p>
            <a:pPr eaLnBrk="1" hangingPunct="1">
              <a:lnSpc>
                <a:spcPct val="115000"/>
              </a:lnSpc>
            </a:pPr>
            <a:r>
              <a:rPr lang="en-US" altLang="zh-CN" sz="3600" dirty="0">
                <a:solidFill>
                  <a:srgbClr val="A50021"/>
                </a:solidFill>
                <a:ea typeface="楷体_GB2312" pitchFamily="49" charset="-122"/>
              </a:rPr>
              <a:t>1</a:t>
            </a:r>
            <a:r>
              <a:rPr lang="zh-CN" altLang="en-US" sz="3600" dirty="0">
                <a:solidFill>
                  <a:srgbClr val="A50021"/>
                </a:solidFill>
                <a:ea typeface="楷体_GB2312" pitchFamily="49" charset="-122"/>
              </a:rPr>
              <a:t>）若给定值</a:t>
            </a:r>
            <a:r>
              <a:rPr lang="zh-CN" altLang="en-US" sz="3600" b="1" dirty="0">
                <a:solidFill>
                  <a:schemeClr val="accent2"/>
                </a:solidFill>
                <a:ea typeface="楷体_GB2312" pitchFamily="49" charset="-122"/>
              </a:rPr>
              <a:t>等于</a:t>
            </a:r>
            <a:r>
              <a:rPr lang="zh-CN" altLang="en-US" sz="3600" dirty="0">
                <a:solidFill>
                  <a:srgbClr val="A50021"/>
                </a:solidFill>
                <a:ea typeface="楷体_GB2312" pitchFamily="49" charset="-122"/>
              </a:rPr>
              <a:t>根结点的关键字，则</a:t>
            </a:r>
            <a:r>
              <a:rPr lang="zh-CN" altLang="en-US" sz="3600" b="1" dirty="0">
                <a:solidFill>
                  <a:srgbClr val="A50021"/>
                </a:solidFill>
                <a:ea typeface="楷体_GB2312" pitchFamily="49" charset="-122"/>
              </a:rPr>
              <a:t>查找成功</a:t>
            </a:r>
            <a:r>
              <a:rPr lang="zh-CN" altLang="en-US" sz="3600" dirty="0">
                <a:solidFill>
                  <a:srgbClr val="A50021"/>
                </a:solidFill>
                <a:ea typeface="楷体_GB2312" pitchFamily="49" charset="-122"/>
              </a:rPr>
              <a:t>；</a:t>
            </a:r>
            <a:endParaRPr lang="zh-CN" altLang="en-US" sz="3600" dirty="0">
              <a:solidFill>
                <a:srgbClr val="A50021"/>
              </a:solidFill>
              <a:ea typeface="楷体_GB2312" pitchFamily="49" charset="-122"/>
            </a:endParaRPr>
          </a:p>
          <a:p>
            <a:pPr eaLnBrk="1" hangingPunct="1">
              <a:lnSpc>
                <a:spcPct val="115000"/>
              </a:lnSpc>
            </a:pPr>
            <a:r>
              <a:rPr lang="en-US" altLang="zh-CN" sz="3600" dirty="0">
                <a:solidFill>
                  <a:srgbClr val="A50021"/>
                </a:solidFill>
                <a:ea typeface="楷体_GB2312" pitchFamily="49" charset="-122"/>
              </a:rPr>
              <a:t>2</a:t>
            </a:r>
            <a:r>
              <a:rPr lang="zh-CN" altLang="en-US" sz="3600" dirty="0">
                <a:solidFill>
                  <a:srgbClr val="A50021"/>
                </a:solidFill>
                <a:ea typeface="楷体_GB2312" pitchFamily="49" charset="-122"/>
              </a:rPr>
              <a:t>）若给定值</a:t>
            </a:r>
            <a:r>
              <a:rPr lang="zh-CN" altLang="en-US" sz="3600" b="1" dirty="0">
                <a:solidFill>
                  <a:schemeClr val="accent2"/>
                </a:solidFill>
                <a:ea typeface="楷体_GB2312" pitchFamily="49" charset="-122"/>
              </a:rPr>
              <a:t>小于</a:t>
            </a:r>
            <a:r>
              <a:rPr lang="zh-CN" altLang="en-US" sz="3600" dirty="0">
                <a:solidFill>
                  <a:srgbClr val="A50021"/>
                </a:solidFill>
                <a:ea typeface="楷体_GB2312" pitchFamily="49" charset="-122"/>
              </a:rPr>
              <a:t>根结点的关键字，则</a:t>
            </a:r>
            <a:r>
              <a:rPr lang="zh-CN" altLang="en-US" sz="3600" b="1" dirty="0">
                <a:solidFill>
                  <a:srgbClr val="A50021"/>
                </a:solidFill>
                <a:ea typeface="楷体_GB2312" pitchFamily="49" charset="-122"/>
              </a:rPr>
              <a:t>继续在左子树上进行查找</a:t>
            </a:r>
            <a:r>
              <a:rPr lang="zh-CN" altLang="en-US" sz="3600" dirty="0">
                <a:solidFill>
                  <a:srgbClr val="A50021"/>
                </a:solidFill>
                <a:ea typeface="楷体_GB2312" pitchFamily="49" charset="-122"/>
              </a:rPr>
              <a:t>；</a:t>
            </a:r>
            <a:endParaRPr lang="zh-CN" altLang="en-US" sz="3600" dirty="0">
              <a:solidFill>
                <a:srgbClr val="A50021"/>
              </a:solidFill>
              <a:ea typeface="楷体_GB2312" pitchFamily="49" charset="-122"/>
            </a:endParaRPr>
          </a:p>
          <a:p>
            <a:pPr eaLnBrk="1" hangingPunct="1">
              <a:lnSpc>
                <a:spcPct val="115000"/>
              </a:lnSpc>
            </a:pPr>
            <a:r>
              <a:rPr lang="en-US" altLang="zh-CN" sz="3600" dirty="0">
                <a:solidFill>
                  <a:srgbClr val="A50021"/>
                </a:solidFill>
                <a:ea typeface="楷体_GB2312" pitchFamily="49" charset="-122"/>
              </a:rPr>
              <a:t>3</a:t>
            </a:r>
            <a:r>
              <a:rPr lang="zh-CN" altLang="en-US" sz="3600" dirty="0">
                <a:solidFill>
                  <a:srgbClr val="A50021"/>
                </a:solidFill>
                <a:ea typeface="楷体_GB2312" pitchFamily="49" charset="-122"/>
              </a:rPr>
              <a:t>）若给定值</a:t>
            </a:r>
            <a:r>
              <a:rPr lang="zh-CN" altLang="en-US" sz="3600" b="1" dirty="0">
                <a:solidFill>
                  <a:schemeClr val="accent2"/>
                </a:solidFill>
                <a:ea typeface="楷体_GB2312" pitchFamily="49" charset="-122"/>
              </a:rPr>
              <a:t>大于</a:t>
            </a:r>
            <a:r>
              <a:rPr lang="zh-CN" altLang="en-US" sz="3600" dirty="0">
                <a:solidFill>
                  <a:srgbClr val="A50021"/>
                </a:solidFill>
                <a:ea typeface="楷体_GB2312" pitchFamily="49" charset="-122"/>
              </a:rPr>
              <a:t>根结点的关键字，则</a:t>
            </a:r>
            <a:r>
              <a:rPr lang="zh-CN" altLang="en-US" sz="3600" b="1" dirty="0">
                <a:solidFill>
                  <a:srgbClr val="A50021"/>
                </a:solidFill>
                <a:ea typeface="楷体_GB2312" pitchFamily="49" charset="-122"/>
              </a:rPr>
              <a:t>继续在右子树上进行查找</a:t>
            </a:r>
            <a:r>
              <a:rPr lang="zh-CN" altLang="en-US" sz="3600" dirty="0">
                <a:solidFill>
                  <a:srgbClr val="A50021"/>
                </a:solidFill>
                <a:ea typeface="楷体_GB2312" pitchFamily="49" charset="-122"/>
              </a:rPr>
              <a:t>。</a:t>
            </a:r>
            <a:endParaRPr lang="zh-CN" altLang="en-US" dirty="0"/>
          </a:p>
        </p:txBody>
      </p:sp>
      <p:sp>
        <p:nvSpPr>
          <p:cNvPr id="74756" name="Text Box 4"/>
          <p:cNvSpPr txBox="1"/>
          <p:nvPr/>
        </p:nvSpPr>
        <p:spPr>
          <a:xfrm>
            <a:off x="533400" y="1720850"/>
            <a:ext cx="15557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3600" dirty="0">
                <a:solidFill>
                  <a:srgbClr val="A50021"/>
                </a:solidFill>
                <a:ea typeface="楷体_GB2312" pitchFamily="49" charset="-122"/>
              </a:rPr>
              <a:t>否则，</a:t>
            </a:r>
            <a:endParaRPr lang="zh-CN" altLang="en-US" sz="2400" dirty="0"/>
          </a:p>
        </p:txBody>
      </p:sp>
      <p:sp>
        <p:nvSpPr>
          <p:cNvPr id="74758" name="Rectangle 6"/>
          <p:cNvSpPr/>
          <p:nvPr/>
        </p:nvSpPr>
        <p:spPr>
          <a:xfrm>
            <a:off x="577850" y="1085850"/>
            <a:ext cx="7521575"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3600" dirty="0">
                <a:solidFill>
                  <a:srgbClr val="A50021"/>
                </a:solidFill>
                <a:ea typeface="楷体_GB2312" pitchFamily="49" charset="-122"/>
              </a:rPr>
              <a:t>若二叉排序树</a:t>
            </a:r>
            <a:r>
              <a:rPr lang="zh-CN" altLang="en-US" sz="3600" b="1" dirty="0">
                <a:solidFill>
                  <a:srgbClr val="6600CC"/>
                </a:solidFill>
                <a:ea typeface="楷体_GB2312" pitchFamily="49" charset="-122"/>
              </a:rPr>
              <a:t>为空</a:t>
            </a:r>
            <a:r>
              <a:rPr lang="zh-CN" altLang="en-US" sz="3600" dirty="0">
                <a:solidFill>
                  <a:srgbClr val="A50021"/>
                </a:solidFill>
                <a:ea typeface="楷体_GB2312" pitchFamily="49" charset="-122"/>
              </a:rPr>
              <a:t>，则</a:t>
            </a:r>
            <a:r>
              <a:rPr lang="zh-CN" altLang="en-US" sz="3600" b="1" dirty="0">
                <a:solidFill>
                  <a:srgbClr val="A50021"/>
                </a:solidFill>
                <a:ea typeface="楷体_GB2312" pitchFamily="49" charset="-122"/>
              </a:rPr>
              <a:t>查找不成功</a:t>
            </a:r>
            <a:r>
              <a:rPr lang="zh-CN" altLang="en-US" sz="3600" dirty="0">
                <a:solidFill>
                  <a:srgbClr val="A50021"/>
                </a:solidFill>
                <a:ea typeface="楷体_GB2312" pitchFamily="49" charset="-122"/>
              </a:rPr>
              <a:t>；</a:t>
            </a:r>
            <a:endParaRPr lang="zh-CN" altLang="en-US" sz="2000" dirty="0">
              <a:ea typeface="楷体_GB2312"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74754"/>
                                        </p:tgtEl>
                                        <p:attrNameLst>
                                          <p:attrName>style.visibility</p:attrName>
                                        </p:attrNameLst>
                                      </p:cBhvr>
                                      <p:to>
                                        <p:strVal val="visible"/>
                                      </p:to>
                                    </p:set>
                                    <p:animEffect transition="in" filter="blinds(horizontal)">
                                      <p:cBhvr>
                                        <p:cTn id="7" dur="500"/>
                                        <p:tgtEl>
                                          <p:spTgt spid="7475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74758"/>
                                        </p:tgtEl>
                                        <p:attrNameLst>
                                          <p:attrName>style.visibility</p:attrName>
                                        </p:attrNameLst>
                                      </p:cBhvr>
                                      <p:to>
                                        <p:strVal val="visible"/>
                                      </p:to>
                                    </p:set>
                                    <p:anim calcmode="lin" valueType="num">
                                      <p:cBhvr additive="base">
                                        <p:cTn id="12" dur="500" fill="hold"/>
                                        <p:tgtEl>
                                          <p:spTgt spid="74758"/>
                                        </p:tgtEl>
                                        <p:attrNameLst>
                                          <p:attrName>ppt_x</p:attrName>
                                        </p:attrNameLst>
                                      </p:cBhvr>
                                      <p:tavLst>
                                        <p:tav tm="0">
                                          <p:val>
                                            <p:strVal val="0-#ppt_w/2"/>
                                          </p:val>
                                        </p:tav>
                                        <p:tav tm="100000">
                                          <p:val>
                                            <p:strVal val="#ppt_x"/>
                                          </p:val>
                                        </p:tav>
                                      </p:tavLst>
                                    </p:anim>
                                    <p:anim calcmode="lin" valueType="num">
                                      <p:cBhvr additive="base">
                                        <p:cTn id="13" dur="500" fill="hold"/>
                                        <p:tgtEl>
                                          <p:spTgt spid="74758"/>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8" fill="hold" grpId="0" nodeType="afterEffect">
                                  <p:stCondLst>
                                    <p:cond delay="0"/>
                                  </p:stCondLst>
                                  <p:childTnLst>
                                    <p:set>
                                      <p:cBhvr>
                                        <p:cTn id="16" dur="1" fill="hold">
                                          <p:stCondLst>
                                            <p:cond delay="0"/>
                                          </p:stCondLst>
                                        </p:cTn>
                                        <p:tgtEl>
                                          <p:spTgt spid="74756"/>
                                        </p:tgtEl>
                                        <p:attrNameLst>
                                          <p:attrName>style.visibility</p:attrName>
                                        </p:attrNameLst>
                                      </p:cBhvr>
                                      <p:to>
                                        <p:strVal val="visible"/>
                                      </p:to>
                                    </p:set>
                                    <p:anim calcmode="lin" valueType="num">
                                      <p:cBhvr additive="base">
                                        <p:cTn id="17" dur="500" fill="hold"/>
                                        <p:tgtEl>
                                          <p:spTgt spid="74756"/>
                                        </p:tgtEl>
                                        <p:attrNameLst>
                                          <p:attrName>ppt_x</p:attrName>
                                        </p:attrNameLst>
                                      </p:cBhvr>
                                      <p:tavLst>
                                        <p:tav tm="0">
                                          <p:val>
                                            <p:strVal val="0-#ppt_w/2"/>
                                          </p:val>
                                        </p:tav>
                                        <p:tav tm="100000">
                                          <p:val>
                                            <p:strVal val="#ppt_x"/>
                                          </p:val>
                                        </p:tav>
                                      </p:tavLst>
                                    </p:anim>
                                    <p:anim calcmode="lin" valueType="num">
                                      <p:cBhvr additive="base">
                                        <p:cTn id="18" dur="500" fill="hold"/>
                                        <p:tgtEl>
                                          <p:spTgt spid="7475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74755">
                                            <p:txEl>
                                              <p:charRg st="0" end="23"/>
                                            </p:txEl>
                                          </p:spTgt>
                                        </p:tgtEl>
                                        <p:attrNameLst>
                                          <p:attrName>style.visibility</p:attrName>
                                        </p:attrNameLst>
                                      </p:cBhvr>
                                      <p:to>
                                        <p:strVal val="visible"/>
                                      </p:to>
                                    </p:set>
                                    <p:animEffect transition="in" filter="strips(downRight)">
                                      <p:cBhvr>
                                        <p:cTn id="23" dur="500"/>
                                        <p:tgtEl>
                                          <p:spTgt spid="74755">
                                            <p:txEl>
                                              <p:charRg st="0" end="2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6" fill="hold" grpId="0" nodeType="clickEffect">
                                  <p:stCondLst>
                                    <p:cond delay="0"/>
                                  </p:stCondLst>
                                  <p:childTnLst>
                                    <p:set>
                                      <p:cBhvr>
                                        <p:cTn id="27" dur="1" fill="hold">
                                          <p:stCondLst>
                                            <p:cond delay="0"/>
                                          </p:stCondLst>
                                        </p:cTn>
                                        <p:tgtEl>
                                          <p:spTgt spid="74755">
                                            <p:txEl>
                                              <p:charRg st="23" end="53"/>
                                            </p:txEl>
                                          </p:spTgt>
                                        </p:tgtEl>
                                        <p:attrNameLst>
                                          <p:attrName>style.visibility</p:attrName>
                                        </p:attrNameLst>
                                      </p:cBhvr>
                                      <p:to>
                                        <p:strVal val="visible"/>
                                      </p:to>
                                    </p:set>
                                    <p:animEffect transition="in" filter="strips(downRight)">
                                      <p:cBhvr>
                                        <p:cTn id="28" dur="500"/>
                                        <p:tgtEl>
                                          <p:spTgt spid="74755">
                                            <p:txEl>
                                              <p:charRg st="23" end="5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6" fill="hold" grpId="0" nodeType="clickEffect">
                                  <p:stCondLst>
                                    <p:cond delay="0"/>
                                  </p:stCondLst>
                                  <p:childTnLst>
                                    <p:set>
                                      <p:cBhvr>
                                        <p:cTn id="32" dur="1" fill="hold">
                                          <p:stCondLst>
                                            <p:cond delay="0"/>
                                          </p:stCondLst>
                                        </p:cTn>
                                        <p:tgtEl>
                                          <p:spTgt spid="74755">
                                            <p:txEl>
                                              <p:charRg st="53" end="83"/>
                                            </p:txEl>
                                          </p:spTgt>
                                        </p:tgtEl>
                                        <p:attrNameLst>
                                          <p:attrName>style.visibility</p:attrName>
                                        </p:attrNameLst>
                                      </p:cBhvr>
                                      <p:to>
                                        <p:strVal val="visible"/>
                                      </p:to>
                                    </p:set>
                                    <p:animEffect transition="in" filter="strips(downRight)">
                                      <p:cBhvr>
                                        <p:cTn id="33" dur="500"/>
                                        <p:tgtEl>
                                          <p:spTgt spid="74755">
                                            <p:txEl>
                                              <p:charRg st="53" end="8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p:bldP spid="74755" grpId="0" build="p"/>
      <p:bldP spid="74756" grpId="0"/>
      <p:bldP spid="7475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Oval 2"/>
          <p:cNvSpPr/>
          <p:nvPr/>
        </p:nvSpPr>
        <p:spPr>
          <a:xfrm>
            <a:off x="4191000" y="1066800"/>
            <a:ext cx="685800" cy="533400"/>
          </a:xfrm>
          <a:prstGeom prst="ellipse">
            <a:avLst/>
          </a:prstGeom>
          <a:noFill/>
          <a:ln w="25400" cap="sq" cmpd="sng">
            <a:solidFill>
              <a:srgbClr val="8000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dirty="0">
                <a:solidFill>
                  <a:srgbClr val="990033"/>
                </a:solidFill>
              </a:rPr>
              <a:t>50</a:t>
            </a:r>
            <a:endParaRPr lang="en-US" altLang="zh-CN" sz="2400" dirty="0"/>
          </a:p>
        </p:txBody>
      </p:sp>
      <p:sp>
        <p:nvSpPr>
          <p:cNvPr id="47107" name="Oval 3"/>
          <p:cNvSpPr/>
          <p:nvPr/>
        </p:nvSpPr>
        <p:spPr>
          <a:xfrm>
            <a:off x="2743200" y="1600200"/>
            <a:ext cx="685800" cy="533400"/>
          </a:xfrm>
          <a:prstGeom prst="ellipse">
            <a:avLst/>
          </a:prstGeom>
          <a:noFill/>
          <a:ln w="25400" cap="sq" cmpd="sng">
            <a:solidFill>
              <a:srgbClr val="8000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dirty="0">
                <a:solidFill>
                  <a:srgbClr val="990033"/>
                </a:solidFill>
              </a:rPr>
              <a:t>30</a:t>
            </a:r>
            <a:endParaRPr lang="en-US" altLang="zh-CN" sz="2400" dirty="0"/>
          </a:p>
        </p:txBody>
      </p:sp>
      <p:sp>
        <p:nvSpPr>
          <p:cNvPr id="47108" name="Oval 4"/>
          <p:cNvSpPr/>
          <p:nvPr/>
        </p:nvSpPr>
        <p:spPr>
          <a:xfrm>
            <a:off x="5638800" y="1600200"/>
            <a:ext cx="685800" cy="533400"/>
          </a:xfrm>
          <a:prstGeom prst="ellipse">
            <a:avLst/>
          </a:prstGeom>
          <a:noFill/>
          <a:ln w="25400" cap="sq" cmpd="sng">
            <a:solidFill>
              <a:srgbClr val="8000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dirty="0">
                <a:solidFill>
                  <a:srgbClr val="990033"/>
                </a:solidFill>
              </a:rPr>
              <a:t>80</a:t>
            </a:r>
            <a:endParaRPr lang="en-US" altLang="zh-CN" sz="2400" dirty="0"/>
          </a:p>
        </p:txBody>
      </p:sp>
      <p:sp>
        <p:nvSpPr>
          <p:cNvPr id="47109" name="Oval 5"/>
          <p:cNvSpPr/>
          <p:nvPr/>
        </p:nvSpPr>
        <p:spPr>
          <a:xfrm>
            <a:off x="1600200" y="2286000"/>
            <a:ext cx="685800" cy="533400"/>
          </a:xfrm>
          <a:prstGeom prst="ellipse">
            <a:avLst/>
          </a:prstGeom>
          <a:noFill/>
          <a:ln w="25400" cap="sq" cmpd="sng">
            <a:solidFill>
              <a:srgbClr val="8000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dirty="0">
                <a:solidFill>
                  <a:srgbClr val="990033"/>
                </a:solidFill>
              </a:rPr>
              <a:t>20</a:t>
            </a:r>
            <a:endParaRPr lang="en-US" altLang="zh-CN" sz="2400" dirty="0"/>
          </a:p>
        </p:txBody>
      </p:sp>
      <p:sp>
        <p:nvSpPr>
          <p:cNvPr id="47110" name="Oval 6"/>
          <p:cNvSpPr/>
          <p:nvPr/>
        </p:nvSpPr>
        <p:spPr>
          <a:xfrm>
            <a:off x="6781800" y="2286000"/>
            <a:ext cx="685800" cy="533400"/>
          </a:xfrm>
          <a:prstGeom prst="ellipse">
            <a:avLst/>
          </a:prstGeom>
          <a:noFill/>
          <a:ln w="25400" cap="sq" cmpd="sng">
            <a:solidFill>
              <a:srgbClr val="8000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dirty="0">
                <a:solidFill>
                  <a:srgbClr val="990033"/>
                </a:solidFill>
              </a:rPr>
              <a:t>90</a:t>
            </a:r>
            <a:endParaRPr lang="en-US" altLang="zh-CN" sz="2400" dirty="0"/>
          </a:p>
        </p:txBody>
      </p:sp>
      <p:sp>
        <p:nvSpPr>
          <p:cNvPr id="47111" name="Oval 7"/>
          <p:cNvSpPr/>
          <p:nvPr/>
        </p:nvSpPr>
        <p:spPr>
          <a:xfrm>
            <a:off x="5943600" y="3124200"/>
            <a:ext cx="685800" cy="533400"/>
          </a:xfrm>
          <a:prstGeom prst="ellipse">
            <a:avLst/>
          </a:prstGeom>
          <a:noFill/>
          <a:ln w="25400" cap="sq" cmpd="sng">
            <a:solidFill>
              <a:srgbClr val="8000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dirty="0">
                <a:solidFill>
                  <a:srgbClr val="990033"/>
                </a:solidFill>
              </a:rPr>
              <a:t>85</a:t>
            </a:r>
            <a:endParaRPr lang="en-US" altLang="zh-CN" sz="2400" dirty="0"/>
          </a:p>
        </p:txBody>
      </p:sp>
      <p:sp>
        <p:nvSpPr>
          <p:cNvPr id="47112" name="Oval 8"/>
          <p:cNvSpPr/>
          <p:nvPr/>
        </p:nvSpPr>
        <p:spPr>
          <a:xfrm>
            <a:off x="3886200" y="2286000"/>
            <a:ext cx="685800" cy="533400"/>
          </a:xfrm>
          <a:prstGeom prst="ellipse">
            <a:avLst/>
          </a:prstGeom>
          <a:noFill/>
          <a:ln w="25400" cap="sq" cmpd="sng">
            <a:solidFill>
              <a:srgbClr val="8000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dirty="0">
                <a:solidFill>
                  <a:srgbClr val="990033"/>
                </a:solidFill>
              </a:rPr>
              <a:t>40</a:t>
            </a:r>
            <a:endParaRPr lang="en-US" altLang="zh-CN" sz="2400" dirty="0"/>
          </a:p>
        </p:txBody>
      </p:sp>
      <p:sp>
        <p:nvSpPr>
          <p:cNvPr id="47113" name="Oval 9"/>
          <p:cNvSpPr/>
          <p:nvPr/>
        </p:nvSpPr>
        <p:spPr>
          <a:xfrm>
            <a:off x="2971800" y="3124200"/>
            <a:ext cx="685800" cy="533400"/>
          </a:xfrm>
          <a:prstGeom prst="ellipse">
            <a:avLst/>
          </a:prstGeom>
          <a:noFill/>
          <a:ln w="25400" cap="sq" cmpd="sng">
            <a:solidFill>
              <a:srgbClr val="8000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dirty="0">
                <a:solidFill>
                  <a:srgbClr val="990033"/>
                </a:solidFill>
              </a:rPr>
              <a:t>35</a:t>
            </a:r>
            <a:endParaRPr lang="en-US" altLang="zh-CN" sz="2400" dirty="0"/>
          </a:p>
        </p:txBody>
      </p:sp>
      <p:sp>
        <p:nvSpPr>
          <p:cNvPr id="47114" name="Oval 10"/>
          <p:cNvSpPr/>
          <p:nvPr/>
        </p:nvSpPr>
        <p:spPr>
          <a:xfrm>
            <a:off x="7239000" y="3962400"/>
            <a:ext cx="685800" cy="533400"/>
          </a:xfrm>
          <a:prstGeom prst="ellipse">
            <a:avLst/>
          </a:prstGeom>
          <a:noFill/>
          <a:ln w="25400" cap="sq" cmpd="sng">
            <a:solidFill>
              <a:srgbClr val="8000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dirty="0">
                <a:solidFill>
                  <a:srgbClr val="990033"/>
                </a:solidFill>
              </a:rPr>
              <a:t>88</a:t>
            </a:r>
            <a:endParaRPr lang="en-US" altLang="zh-CN" sz="2400" dirty="0"/>
          </a:p>
        </p:txBody>
      </p:sp>
      <p:sp>
        <p:nvSpPr>
          <p:cNvPr id="47115" name="Line 11"/>
          <p:cNvSpPr/>
          <p:nvPr/>
        </p:nvSpPr>
        <p:spPr>
          <a:xfrm flipH="1">
            <a:off x="3352800" y="1371600"/>
            <a:ext cx="838200" cy="381000"/>
          </a:xfrm>
          <a:prstGeom prst="line">
            <a:avLst/>
          </a:prstGeom>
          <a:ln w="38100" cap="flat" cmpd="sng">
            <a:solidFill>
              <a:srgbClr val="336699"/>
            </a:solidFill>
            <a:prstDash val="solid"/>
            <a:headEnd type="none" w="med" len="med"/>
            <a:tailEnd type="none" w="med" len="med"/>
          </a:ln>
        </p:spPr>
      </p:sp>
      <p:sp>
        <p:nvSpPr>
          <p:cNvPr id="47116" name="Line 12"/>
          <p:cNvSpPr/>
          <p:nvPr/>
        </p:nvSpPr>
        <p:spPr>
          <a:xfrm flipH="1">
            <a:off x="2209800" y="2057400"/>
            <a:ext cx="533400" cy="304800"/>
          </a:xfrm>
          <a:prstGeom prst="line">
            <a:avLst/>
          </a:prstGeom>
          <a:ln w="38100" cap="flat" cmpd="sng">
            <a:solidFill>
              <a:srgbClr val="666699"/>
            </a:solidFill>
            <a:prstDash val="solid"/>
            <a:headEnd type="none" w="med" len="med"/>
            <a:tailEnd type="none" w="med" len="med"/>
          </a:ln>
        </p:spPr>
      </p:sp>
      <p:sp>
        <p:nvSpPr>
          <p:cNvPr id="47117" name="Line 13"/>
          <p:cNvSpPr/>
          <p:nvPr/>
        </p:nvSpPr>
        <p:spPr>
          <a:xfrm>
            <a:off x="4876800" y="1371600"/>
            <a:ext cx="762000" cy="381000"/>
          </a:xfrm>
          <a:prstGeom prst="line">
            <a:avLst/>
          </a:prstGeom>
          <a:ln w="38100" cap="flat" cmpd="sng">
            <a:solidFill>
              <a:srgbClr val="336699"/>
            </a:solidFill>
            <a:prstDash val="solid"/>
            <a:headEnd type="none" w="med" len="med"/>
            <a:tailEnd type="none" w="med" len="med"/>
          </a:ln>
        </p:spPr>
      </p:sp>
      <p:sp>
        <p:nvSpPr>
          <p:cNvPr id="47118" name="Line 14"/>
          <p:cNvSpPr/>
          <p:nvPr/>
        </p:nvSpPr>
        <p:spPr>
          <a:xfrm>
            <a:off x="3352800" y="1981200"/>
            <a:ext cx="609600" cy="381000"/>
          </a:xfrm>
          <a:prstGeom prst="line">
            <a:avLst/>
          </a:prstGeom>
          <a:ln w="38100" cap="flat" cmpd="sng">
            <a:solidFill>
              <a:srgbClr val="336699"/>
            </a:solidFill>
            <a:prstDash val="solid"/>
            <a:headEnd type="none" w="med" len="med"/>
            <a:tailEnd type="none" w="med" len="med"/>
          </a:ln>
        </p:spPr>
      </p:sp>
      <p:sp>
        <p:nvSpPr>
          <p:cNvPr id="47119" name="Line 15"/>
          <p:cNvSpPr/>
          <p:nvPr/>
        </p:nvSpPr>
        <p:spPr>
          <a:xfrm flipH="1">
            <a:off x="3429000" y="2743200"/>
            <a:ext cx="533400" cy="381000"/>
          </a:xfrm>
          <a:prstGeom prst="line">
            <a:avLst/>
          </a:prstGeom>
          <a:ln w="38100" cap="flat" cmpd="sng">
            <a:solidFill>
              <a:srgbClr val="336699"/>
            </a:solidFill>
            <a:prstDash val="solid"/>
            <a:headEnd type="none" w="med" len="med"/>
            <a:tailEnd type="none" w="med" len="med"/>
          </a:ln>
        </p:spPr>
      </p:sp>
      <p:sp>
        <p:nvSpPr>
          <p:cNvPr id="47120" name="Line 16"/>
          <p:cNvSpPr/>
          <p:nvPr/>
        </p:nvSpPr>
        <p:spPr>
          <a:xfrm>
            <a:off x="6248400" y="2057400"/>
            <a:ext cx="609600" cy="304800"/>
          </a:xfrm>
          <a:prstGeom prst="line">
            <a:avLst/>
          </a:prstGeom>
          <a:ln w="38100" cap="flat" cmpd="sng">
            <a:solidFill>
              <a:srgbClr val="336699"/>
            </a:solidFill>
            <a:prstDash val="solid"/>
            <a:headEnd type="none" w="med" len="med"/>
            <a:tailEnd type="none" w="med" len="med"/>
          </a:ln>
        </p:spPr>
      </p:sp>
      <p:sp>
        <p:nvSpPr>
          <p:cNvPr id="47121" name="Line 17"/>
          <p:cNvSpPr/>
          <p:nvPr/>
        </p:nvSpPr>
        <p:spPr>
          <a:xfrm flipH="1">
            <a:off x="6400800" y="2743200"/>
            <a:ext cx="609600" cy="381000"/>
          </a:xfrm>
          <a:prstGeom prst="line">
            <a:avLst/>
          </a:prstGeom>
          <a:ln w="38100" cap="flat" cmpd="sng">
            <a:solidFill>
              <a:srgbClr val="336699"/>
            </a:solidFill>
            <a:prstDash val="solid"/>
            <a:headEnd type="none" w="med" len="med"/>
            <a:tailEnd type="none" w="med" len="med"/>
          </a:ln>
        </p:spPr>
      </p:sp>
      <p:sp>
        <p:nvSpPr>
          <p:cNvPr id="47122" name="Line 18"/>
          <p:cNvSpPr/>
          <p:nvPr/>
        </p:nvSpPr>
        <p:spPr>
          <a:xfrm>
            <a:off x="6553200" y="3581400"/>
            <a:ext cx="762000" cy="457200"/>
          </a:xfrm>
          <a:prstGeom prst="line">
            <a:avLst/>
          </a:prstGeom>
          <a:ln w="38100" cap="flat" cmpd="sng">
            <a:solidFill>
              <a:srgbClr val="336699"/>
            </a:solidFill>
            <a:prstDash val="solid"/>
            <a:headEnd type="none" w="med" len="med"/>
            <a:tailEnd type="none" w="med" len="med"/>
          </a:ln>
        </p:spPr>
      </p:sp>
      <p:sp>
        <p:nvSpPr>
          <p:cNvPr id="47123" name="Oval 19"/>
          <p:cNvSpPr/>
          <p:nvPr/>
        </p:nvSpPr>
        <p:spPr>
          <a:xfrm>
            <a:off x="1981200" y="3962400"/>
            <a:ext cx="685800" cy="533400"/>
          </a:xfrm>
          <a:prstGeom prst="ellipse">
            <a:avLst/>
          </a:prstGeom>
          <a:noFill/>
          <a:ln w="25400" cap="sq" cmpd="sng">
            <a:solidFill>
              <a:srgbClr val="8000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dirty="0">
                <a:solidFill>
                  <a:srgbClr val="990033"/>
                </a:solidFill>
              </a:rPr>
              <a:t>32</a:t>
            </a:r>
            <a:endParaRPr lang="en-US" altLang="zh-CN" sz="2400" dirty="0"/>
          </a:p>
        </p:txBody>
      </p:sp>
      <p:sp>
        <p:nvSpPr>
          <p:cNvPr id="47124" name="Line 20"/>
          <p:cNvSpPr/>
          <p:nvPr/>
        </p:nvSpPr>
        <p:spPr>
          <a:xfrm flipH="1">
            <a:off x="2438400" y="3505200"/>
            <a:ext cx="609600" cy="457200"/>
          </a:xfrm>
          <a:prstGeom prst="line">
            <a:avLst/>
          </a:prstGeom>
          <a:ln w="38100" cap="flat" cmpd="sng">
            <a:solidFill>
              <a:srgbClr val="336699"/>
            </a:solidFill>
            <a:prstDash val="solid"/>
            <a:headEnd type="none" w="med" len="med"/>
            <a:tailEnd type="none" w="med" len="med"/>
          </a:ln>
        </p:spPr>
      </p:sp>
      <p:sp>
        <p:nvSpPr>
          <p:cNvPr id="47125" name="Text Box 23"/>
          <p:cNvSpPr txBox="1"/>
          <p:nvPr/>
        </p:nvSpPr>
        <p:spPr>
          <a:xfrm>
            <a:off x="457200" y="152400"/>
            <a:ext cx="1497013" cy="7620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400" b="1" dirty="0">
                <a:solidFill>
                  <a:srgbClr val="CC3300"/>
                </a:solidFill>
                <a:ea typeface="隶书" pitchFamily="49" charset="-122"/>
              </a:rPr>
              <a:t>例如</a:t>
            </a:r>
            <a:r>
              <a:rPr lang="en-US" altLang="zh-CN" sz="4400" b="1" dirty="0">
                <a:solidFill>
                  <a:srgbClr val="CC3300"/>
                </a:solidFill>
                <a:ea typeface="隶书" pitchFamily="49" charset="-122"/>
              </a:rPr>
              <a:t>:</a:t>
            </a:r>
            <a:endParaRPr lang="en-US" altLang="zh-CN" sz="2400" dirty="0"/>
          </a:p>
        </p:txBody>
      </p:sp>
      <p:sp>
        <p:nvSpPr>
          <p:cNvPr id="47126" name="Text Box 24"/>
          <p:cNvSpPr txBox="1"/>
          <p:nvPr/>
        </p:nvSpPr>
        <p:spPr>
          <a:xfrm>
            <a:off x="2008188" y="220663"/>
            <a:ext cx="2486025"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3600" b="1" dirty="0">
                <a:solidFill>
                  <a:srgbClr val="CC3300"/>
                </a:solidFill>
                <a:ea typeface="隶书" pitchFamily="49" charset="-122"/>
              </a:rPr>
              <a:t>二叉排序树</a:t>
            </a:r>
            <a:endParaRPr lang="zh-CN" altLang="en-US" sz="2400" dirty="0"/>
          </a:p>
        </p:txBody>
      </p:sp>
      <p:sp>
        <p:nvSpPr>
          <p:cNvPr id="47127" name="Freeform 26"/>
          <p:cNvSpPr/>
          <p:nvPr/>
        </p:nvSpPr>
        <p:spPr>
          <a:xfrm>
            <a:off x="4495800" y="304800"/>
            <a:ext cx="1066800" cy="762000"/>
          </a:xfrm>
          <a:custGeom>
            <a:avLst/>
            <a:gdLst>
              <a:gd name="txL" fmla="*/ 0 w 672"/>
              <a:gd name="txT" fmla="*/ 0 h 480"/>
              <a:gd name="txR" fmla="*/ 672 w 672"/>
              <a:gd name="txB" fmla="*/ 480 h 480"/>
            </a:gdLst>
            <a:ahLst/>
            <a:cxnLst>
              <a:cxn ang="0">
                <a:pos x="2147483647" y="0"/>
              </a:cxn>
              <a:cxn ang="0">
                <a:pos x="2147483647" y="2147483647"/>
              </a:cxn>
              <a:cxn ang="0">
                <a:pos x="2147483647" y="2147483647"/>
              </a:cxn>
              <a:cxn ang="0">
                <a:pos x="0" y="2147483647"/>
              </a:cxn>
            </a:cxnLst>
            <a:rect l="txL" t="txT" r="txR" b="tx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cap="flat" cmpd="sng">
            <a:solidFill>
              <a:srgbClr val="FF00FF">
                <a:alpha val="100000"/>
              </a:srgbClr>
            </a:solidFill>
            <a:prstDash val="solid"/>
            <a:round/>
            <a:headEnd type="none" w="med" len="med"/>
            <a:tailEnd type="triangle" w="med" len="lg"/>
          </a:ln>
        </p:spPr>
        <p:txBody>
          <a:bodyPr/>
          <a:p>
            <a:endParaRPr lang="zh-CN" altLang="en-US"/>
          </a:p>
        </p:txBody>
      </p:sp>
      <p:sp>
        <p:nvSpPr>
          <p:cNvPr id="205851" name="Text Box 27"/>
          <p:cNvSpPr txBox="1"/>
          <p:nvPr/>
        </p:nvSpPr>
        <p:spPr>
          <a:xfrm>
            <a:off x="762000" y="4876800"/>
            <a:ext cx="2486025"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3600" b="1" dirty="0">
                <a:solidFill>
                  <a:srgbClr val="CC3300"/>
                </a:solidFill>
                <a:ea typeface="隶书" pitchFamily="49" charset="-122"/>
              </a:rPr>
              <a:t>查找关键字</a:t>
            </a:r>
            <a:endParaRPr lang="zh-CN" altLang="en-US" sz="2400" dirty="0"/>
          </a:p>
        </p:txBody>
      </p:sp>
      <p:sp>
        <p:nvSpPr>
          <p:cNvPr id="205852" name="Text Box 28"/>
          <p:cNvSpPr txBox="1"/>
          <p:nvPr/>
        </p:nvSpPr>
        <p:spPr>
          <a:xfrm>
            <a:off x="1447800" y="5667375"/>
            <a:ext cx="15049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dirty="0">
                <a:solidFill>
                  <a:srgbClr val="CC3300"/>
                </a:solidFill>
                <a:ea typeface="隶书" pitchFamily="49" charset="-122"/>
              </a:rPr>
              <a:t>== 50 ,</a:t>
            </a:r>
            <a:endParaRPr lang="en-US" altLang="zh-CN" sz="2400" dirty="0"/>
          </a:p>
        </p:txBody>
      </p:sp>
      <p:sp>
        <p:nvSpPr>
          <p:cNvPr id="205853" name="Oval 29"/>
          <p:cNvSpPr/>
          <p:nvPr/>
        </p:nvSpPr>
        <p:spPr>
          <a:xfrm>
            <a:off x="4191000" y="1066800"/>
            <a:ext cx="685800" cy="533400"/>
          </a:xfrm>
          <a:prstGeom prst="ellipse">
            <a:avLst/>
          </a:prstGeom>
          <a:solidFill>
            <a:srgbClr val="FFFFCC"/>
          </a:solidFill>
          <a:ln w="25400" cap="sq" cmpd="sng">
            <a:solidFill>
              <a:srgbClr val="8000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dirty="0">
                <a:solidFill>
                  <a:srgbClr val="990033"/>
                </a:solidFill>
              </a:rPr>
              <a:t>50</a:t>
            </a:r>
            <a:endParaRPr lang="en-US" altLang="zh-CN" sz="2400" dirty="0"/>
          </a:p>
        </p:txBody>
      </p:sp>
      <p:sp useBgFill="1">
        <p:nvSpPr>
          <p:cNvPr id="205854" name="Oval 30"/>
          <p:cNvSpPr/>
          <p:nvPr/>
        </p:nvSpPr>
        <p:spPr>
          <a:xfrm>
            <a:off x="4191000" y="1066800"/>
            <a:ext cx="685800" cy="533400"/>
          </a:xfrm>
          <a:prstGeom prst="ellipse">
            <a:avLst/>
          </a:prstGeom>
          <a:ln w="25400" cap="sq" cmpd="sng">
            <a:solidFill>
              <a:srgbClr val="8000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dirty="0">
                <a:solidFill>
                  <a:srgbClr val="990033"/>
                </a:solidFill>
              </a:rPr>
              <a:t>50</a:t>
            </a:r>
            <a:endParaRPr lang="en-US" altLang="zh-CN" sz="2400" dirty="0"/>
          </a:p>
        </p:txBody>
      </p:sp>
      <p:sp>
        <p:nvSpPr>
          <p:cNvPr id="205855" name="Text Box 31"/>
          <p:cNvSpPr txBox="1"/>
          <p:nvPr/>
        </p:nvSpPr>
        <p:spPr>
          <a:xfrm>
            <a:off x="2955925" y="5683250"/>
            <a:ext cx="8699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dirty="0">
                <a:solidFill>
                  <a:srgbClr val="3333FF"/>
                </a:solidFill>
              </a:rPr>
              <a:t>35 ,</a:t>
            </a:r>
            <a:endParaRPr lang="en-US" altLang="zh-CN" sz="3600" dirty="0"/>
          </a:p>
        </p:txBody>
      </p:sp>
      <p:sp>
        <p:nvSpPr>
          <p:cNvPr id="205856" name="Oval 32"/>
          <p:cNvSpPr/>
          <p:nvPr/>
        </p:nvSpPr>
        <p:spPr>
          <a:xfrm>
            <a:off x="4191000" y="1066800"/>
            <a:ext cx="685800" cy="533400"/>
          </a:xfrm>
          <a:prstGeom prst="ellipse">
            <a:avLst/>
          </a:prstGeom>
          <a:solidFill>
            <a:srgbClr val="CCFFFF"/>
          </a:solidFill>
          <a:ln w="19050" cap="sq" cmpd="sng">
            <a:solidFill>
              <a:schemeClr val="accent2"/>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dirty="0">
                <a:solidFill>
                  <a:srgbClr val="990033"/>
                </a:solidFill>
              </a:rPr>
              <a:t>50</a:t>
            </a:r>
            <a:endParaRPr lang="en-US" altLang="zh-CN" sz="2400" dirty="0"/>
          </a:p>
        </p:txBody>
      </p:sp>
      <p:sp>
        <p:nvSpPr>
          <p:cNvPr id="205859" name="Line 35"/>
          <p:cNvSpPr/>
          <p:nvPr/>
        </p:nvSpPr>
        <p:spPr>
          <a:xfrm flipH="1">
            <a:off x="3429000" y="1524000"/>
            <a:ext cx="838200" cy="381000"/>
          </a:xfrm>
          <a:prstGeom prst="line">
            <a:avLst/>
          </a:prstGeom>
          <a:ln w="38100" cap="flat" cmpd="sng">
            <a:solidFill>
              <a:srgbClr val="0000FF"/>
            </a:solidFill>
            <a:prstDash val="solid"/>
            <a:headEnd type="none" w="med" len="med"/>
            <a:tailEnd type="triangle" w="med" len="lg"/>
          </a:ln>
        </p:spPr>
      </p:sp>
      <p:sp>
        <p:nvSpPr>
          <p:cNvPr id="205860" name="Line 36"/>
          <p:cNvSpPr/>
          <p:nvPr/>
        </p:nvSpPr>
        <p:spPr>
          <a:xfrm>
            <a:off x="3276600" y="2057400"/>
            <a:ext cx="609600" cy="381000"/>
          </a:xfrm>
          <a:prstGeom prst="line">
            <a:avLst/>
          </a:prstGeom>
          <a:ln w="38100" cap="flat" cmpd="sng">
            <a:solidFill>
              <a:srgbClr val="0000FF"/>
            </a:solidFill>
            <a:prstDash val="solid"/>
            <a:headEnd type="none" w="med" len="med"/>
            <a:tailEnd type="triangle" w="med" len="lg"/>
          </a:ln>
        </p:spPr>
      </p:sp>
      <p:sp>
        <p:nvSpPr>
          <p:cNvPr id="205861" name="Line 37"/>
          <p:cNvSpPr/>
          <p:nvPr/>
        </p:nvSpPr>
        <p:spPr>
          <a:xfrm flipH="1">
            <a:off x="3505200" y="2819400"/>
            <a:ext cx="533400" cy="381000"/>
          </a:xfrm>
          <a:prstGeom prst="line">
            <a:avLst/>
          </a:prstGeom>
          <a:ln w="38100" cap="flat" cmpd="sng">
            <a:solidFill>
              <a:srgbClr val="0000FF"/>
            </a:solidFill>
            <a:prstDash val="solid"/>
            <a:headEnd type="none" w="med" len="med"/>
            <a:tailEnd type="triangle" w="med" len="lg"/>
          </a:ln>
        </p:spPr>
      </p:sp>
      <p:sp>
        <p:nvSpPr>
          <p:cNvPr id="205862" name="Oval 38"/>
          <p:cNvSpPr/>
          <p:nvPr/>
        </p:nvSpPr>
        <p:spPr>
          <a:xfrm>
            <a:off x="2743200" y="1600200"/>
            <a:ext cx="685800" cy="533400"/>
          </a:xfrm>
          <a:prstGeom prst="ellipse">
            <a:avLst/>
          </a:prstGeom>
          <a:solidFill>
            <a:srgbClr val="CCFFFF"/>
          </a:solidFill>
          <a:ln w="25400" cap="sq" cmpd="sng">
            <a:solidFill>
              <a:schemeClr val="accent2"/>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dirty="0">
                <a:solidFill>
                  <a:srgbClr val="990033"/>
                </a:solidFill>
              </a:rPr>
              <a:t>30</a:t>
            </a:r>
            <a:endParaRPr lang="en-US" altLang="zh-CN" sz="2400" dirty="0"/>
          </a:p>
        </p:txBody>
      </p:sp>
      <p:sp>
        <p:nvSpPr>
          <p:cNvPr id="205863" name="Oval 39"/>
          <p:cNvSpPr/>
          <p:nvPr/>
        </p:nvSpPr>
        <p:spPr>
          <a:xfrm>
            <a:off x="3886200" y="2286000"/>
            <a:ext cx="685800" cy="533400"/>
          </a:xfrm>
          <a:prstGeom prst="ellipse">
            <a:avLst/>
          </a:prstGeom>
          <a:solidFill>
            <a:srgbClr val="CCFFFF"/>
          </a:solidFill>
          <a:ln w="25400" cap="sq" cmpd="sng">
            <a:solidFill>
              <a:schemeClr val="accent2"/>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dirty="0">
                <a:solidFill>
                  <a:srgbClr val="990033"/>
                </a:solidFill>
              </a:rPr>
              <a:t>40</a:t>
            </a:r>
            <a:endParaRPr lang="en-US" altLang="zh-CN" sz="2400" dirty="0"/>
          </a:p>
        </p:txBody>
      </p:sp>
      <p:sp>
        <p:nvSpPr>
          <p:cNvPr id="205864" name="Oval 40"/>
          <p:cNvSpPr/>
          <p:nvPr/>
        </p:nvSpPr>
        <p:spPr>
          <a:xfrm>
            <a:off x="2971800" y="3124200"/>
            <a:ext cx="685800" cy="533400"/>
          </a:xfrm>
          <a:prstGeom prst="ellipse">
            <a:avLst/>
          </a:prstGeom>
          <a:solidFill>
            <a:srgbClr val="CCFFFF"/>
          </a:solidFill>
          <a:ln w="25400" cap="sq" cmpd="sng">
            <a:solidFill>
              <a:schemeClr val="accent2"/>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dirty="0">
                <a:solidFill>
                  <a:srgbClr val="3333FF"/>
                </a:solidFill>
              </a:rPr>
              <a:t>35</a:t>
            </a:r>
            <a:endParaRPr lang="en-US" altLang="zh-CN" sz="2400" dirty="0"/>
          </a:p>
        </p:txBody>
      </p:sp>
      <p:sp useBgFill="1">
        <p:nvSpPr>
          <p:cNvPr id="205865" name="Oval 41"/>
          <p:cNvSpPr/>
          <p:nvPr/>
        </p:nvSpPr>
        <p:spPr>
          <a:xfrm>
            <a:off x="4191000" y="1066800"/>
            <a:ext cx="685800" cy="533400"/>
          </a:xfrm>
          <a:prstGeom prst="ellipse">
            <a:avLst/>
          </a:prstGeom>
          <a:ln w="25400" cap="sq" cmpd="sng">
            <a:solidFill>
              <a:srgbClr val="8000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dirty="0">
                <a:solidFill>
                  <a:srgbClr val="990033"/>
                </a:solidFill>
              </a:rPr>
              <a:t>50</a:t>
            </a:r>
            <a:endParaRPr lang="en-US" altLang="zh-CN" sz="2400" dirty="0"/>
          </a:p>
        </p:txBody>
      </p:sp>
      <p:sp>
        <p:nvSpPr>
          <p:cNvPr id="205866" name="Text Box 42"/>
          <p:cNvSpPr txBox="1"/>
          <p:nvPr/>
        </p:nvSpPr>
        <p:spPr>
          <a:xfrm>
            <a:off x="3870325" y="5683250"/>
            <a:ext cx="8699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dirty="0">
                <a:solidFill>
                  <a:srgbClr val="006600"/>
                </a:solidFill>
              </a:rPr>
              <a:t>90 ,</a:t>
            </a:r>
            <a:endParaRPr lang="en-US" altLang="zh-CN" sz="3600" dirty="0"/>
          </a:p>
        </p:txBody>
      </p:sp>
      <p:sp>
        <p:nvSpPr>
          <p:cNvPr id="205867" name="Line 43"/>
          <p:cNvSpPr/>
          <p:nvPr/>
        </p:nvSpPr>
        <p:spPr>
          <a:xfrm>
            <a:off x="4876800" y="1219200"/>
            <a:ext cx="914400" cy="457200"/>
          </a:xfrm>
          <a:prstGeom prst="line">
            <a:avLst/>
          </a:prstGeom>
          <a:ln w="38100" cap="flat" cmpd="sng">
            <a:solidFill>
              <a:srgbClr val="006600"/>
            </a:solidFill>
            <a:prstDash val="solid"/>
            <a:headEnd type="none" w="med" len="med"/>
            <a:tailEnd type="triangle" w="med" len="lg"/>
          </a:ln>
        </p:spPr>
      </p:sp>
      <p:sp>
        <p:nvSpPr>
          <p:cNvPr id="205868" name="Line 44"/>
          <p:cNvSpPr/>
          <p:nvPr/>
        </p:nvSpPr>
        <p:spPr>
          <a:xfrm>
            <a:off x="6324600" y="1905000"/>
            <a:ext cx="685800" cy="381000"/>
          </a:xfrm>
          <a:prstGeom prst="line">
            <a:avLst/>
          </a:prstGeom>
          <a:ln w="38100" cap="flat" cmpd="sng">
            <a:solidFill>
              <a:srgbClr val="006600"/>
            </a:solidFill>
            <a:prstDash val="solid"/>
            <a:headEnd type="none" w="med" len="med"/>
            <a:tailEnd type="triangle" w="med" len="lg"/>
          </a:ln>
        </p:spPr>
      </p:sp>
      <p:sp>
        <p:nvSpPr>
          <p:cNvPr id="205869" name="Oval 45"/>
          <p:cNvSpPr/>
          <p:nvPr/>
        </p:nvSpPr>
        <p:spPr>
          <a:xfrm>
            <a:off x="4191000" y="1066800"/>
            <a:ext cx="685800" cy="533400"/>
          </a:xfrm>
          <a:prstGeom prst="ellipse">
            <a:avLst/>
          </a:prstGeom>
          <a:solidFill>
            <a:srgbClr val="CCFFCC"/>
          </a:solidFill>
          <a:ln w="25400" cap="sq" cmpd="sng">
            <a:solidFill>
              <a:srgbClr val="0066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dirty="0">
                <a:solidFill>
                  <a:srgbClr val="A50021"/>
                </a:solidFill>
              </a:rPr>
              <a:t>50</a:t>
            </a:r>
            <a:endParaRPr lang="en-US" altLang="zh-CN" sz="2400" dirty="0"/>
          </a:p>
        </p:txBody>
      </p:sp>
      <p:sp>
        <p:nvSpPr>
          <p:cNvPr id="205870" name="Oval 46"/>
          <p:cNvSpPr/>
          <p:nvPr/>
        </p:nvSpPr>
        <p:spPr>
          <a:xfrm>
            <a:off x="5638800" y="1600200"/>
            <a:ext cx="685800" cy="533400"/>
          </a:xfrm>
          <a:prstGeom prst="ellipse">
            <a:avLst/>
          </a:prstGeom>
          <a:solidFill>
            <a:srgbClr val="CCFFCC"/>
          </a:solidFill>
          <a:ln w="25400" cap="sq" cmpd="sng">
            <a:solidFill>
              <a:srgbClr val="0066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dirty="0">
                <a:solidFill>
                  <a:srgbClr val="A50021"/>
                </a:solidFill>
              </a:rPr>
              <a:t>80</a:t>
            </a:r>
            <a:endParaRPr lang="en-US" altLang="zh-CN" sz="2400" dirty="0"/>
          </a:p>
        </p:txBody>
      </p:sp>
      <p:sp>
        <p:nvSpPr>
          <p:cNvPr id="205871" name="Oval 47"/>
          <p:cNvSpPr/>
          <p:nvPr/>
        </p:nvSpPr>
        <p:spPr>
          <a:xfrm>
            <a:off x="6781800" y="2286000"/>
            <a:ext cx="685800" cy="533400"/>
          </a:xfrm>
          <a:prstGeom prst="ellipse">
            <a:avLst/>
          </a:prstGeom>
          <a:solidFill>
            <a:srgbClr val="CCFFCC"/>
          </a:solidFill>
          <a:ln w="25400" cap="sq" cmpd="sng">
            <a:solidFill>
              <a:srgbClr val="0066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dirty="0">
                <a:solidFill>
                  <a:srgbClr val="006600"/>
                </a:solidFill>
              </a:rPr>
              <a:t>90</a:t>
            </a:r>
            <a:endParaRPr lang="en-US" altLang="zh-CN" sz="2400" dirty="0"/>
          </a:p>
        </p:txBody>
      </p:sp>
      <p:sp>
        <p:nvSpPr>
          <p:cNvPr id="205872" name="Text Box 48"/>
          <p:cNvSpPr txBox="1"/>
          <p:nvPr/>
        </p:nvSpPr>
        <p:spPr>
          <a:xfrm>
            <a:off x="4768850" y="5683250"/>
            <a:ext cx="8699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dirty="0">
                <a:solidFill>
                  <a:srgbClr val="FF00FF"/>
                </a:solidFill>
              </a:rPr>
              <a:t>95 ,</a:t>
            </a:r>
            <a:endParaRPr lang="en-US" altLang="zh-CN" sz="3600" dirty="0"/>
          </a:p>
        </p:txBody>
      </p:sp>
      <p:sp>
        <p:nvSpPr>
          <p:cNvPr id="205873" name="Line 49"/>
          <p:cNvSpPr/>
          <p:nvPr/>
        </p:nvSpPr>
        <p:spPr>
          <a:xfrm>
            <a:off x="7467600" y="2514600"/>
            <a:ext cx="685800" cy="381000"/>
          </a:xfrm>
          <a:prstGeom prst="line">
            <a:avLst/>
          </a:prstGeom>
          <a:ln w="38100" cap="flat" cmpd="sng">
            <a:solidFill>
              <a:srgbClr val="FF00FF"/>
            </a:solidFill>
            <a:prstDash val="solid"/>
            <a:headEnd type="none" w="med" len="med"/>
            <a:tailEnd type="triangle" w="med" len="lg"/>
          </a:ln>
        </p:spPr>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5851"/>
                                        </p:tgtEl>
                                        <p:attrNameLst>
                                          <p:attrName>style.visibility</p:attrName>
                                        </p:attrNameLst>
                                      </p:cBhvr>
                                      <p:to>
                                        <p:strVal val="visible"/>
                                      </p:to>
                                    </p:set>
                                    <p:animEffect transition="in" filter="wipe(left)">
                                      <p:cBhvr>
                                        <p:cTn id="7" dur="500"/>
                                        <p:tgtEl>
                                          <p:spTgt spid="2058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5852"/>
                                        </p:tgtEl>
                                        <p:attrNameLst>
                                          <p:attrName>style.visibility</p:attrName>
                                        </p:attrNameLst>
                                      </p:cBhvr>
                                      <p:to>
                                        <p:strVal val="visible"/>
                                      </p:to>
                                    </p:set>
                                    <p:animEffect transition="in" filter="wipe(left)">
                                      <p:cBhvr>
                                        <p:cTn id="12" dur="500"/>
                                        <p:tgtEl>
                                          <p:spTgt spid="20585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05853"/>
                                        </p:tgtEl>
                                        <p:attrNameLst>
                                          <p:attrName>style.visibility</p:attrName>
                                        </p:attrNameLst>
                                      </p:cBhvr>
                                      <p:to>
                                        <p:strVal val="visible"/>
                                      </p:to>
                                    </p:set>
                                    <p:animEffect transition="in" filter="wipe(up)">
                                      <p:cBhvr>
                                        <p:cTn id="17" dur="500"/>
                                        <p:tgtEl>
                                          <p:spTgt spid="205853"/>
                                        </p:tgtEl>
                                      </p:cBhvr>
                                    </p:animEffect>
                                  </p:childTnLst>
                                  <p:subTnLst>
                                    <p:audio>
                                      <p:cMediaNode>
                                        <p:cTn display="0" masterRel="sameClick">
                                          <p:stCondLst>
                                            <p:cond evt="begin" delay="0">
                                              <p:tn val="15"/>
                                            </p:cond>
                                          </p:stCondLst>
                                          <p:endCondLst>
                                            <p:cond evt="onStopAudio" delay="0">
                                              <p:tgtEl>
                                                <p:sldTgt/>
                                              </p:tgtEl>
                                            </p:cond>
                                          </p:endCondLst>
                                        </p:cTn>
                                        <p:tgtEl>
                                          <p:sndTgt r:embed="rId1" name="CHIMES.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5855"/>
                                        </p:tgtEl>
                                        <p:attrNameLst>
                                          <p:attrName>style.visibility</p:attrName>
                                        </p:attrNameLst>
                                      </p:cBhvr>
                                      <p:to>
                                        <p:strVal val="visible"/>
                                      </p:to>
                                    </p:set>
                                    <p:animEffect transition="in" filter="wipe(left)">
                                      <p:cBhvr>
                                        <p:cTn id="22" dur="500"/>
                                        <p:tgtEl>
                                          <p:spTgt spid="205855"/>
                                        </p:tgtEl>
                                      </p:cBhvr>
                                    </p:animEffect>
                                  </p:childTnLst>
                                  <p:subTnLst>
                                    <p:cmd type="evt" cmd="onstopaudio">
                                      <p:cBhvr>
                                        <p:cTn display="0" masterRel="sameClick">
                                          <p:stCondLst>
                                            <p:cond evt="begin" delay="0">
                                              <p:tn val="20"/>
                                            </p:cond>
                                          </p:stCondLst>
                                        </p:cTn>
                                        <p:tgtEl>
                                          <p:sldTgt/>
                                        </p:tgtEl>
                                      </p:cBhvr>
                                    </p:cmd>
                                  </p:subTnLst>
                                </p:cTn>
                              </p:par>
                            </p:childTnLst>
                          </p:cTn>
                        </p:par>
                        <p:par>
                          <p:cTn id="23" fill="hold">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205854"/>
                                        </p:tgtEl>
                                        <p:attrNameLst>
                                          <p:attrName>style.visibility</p:attrName>
                                        </p:attrNameLst>
                                      </p:cBhvr>
                                      <p:to>
                                        <p:strVal val="visible"/>
                                      </p:to>
                                    </p:set>
                                    <p:animEffect transition="in" filter="wipe(up)">
                                      <p:cBhvr>
                                        <p:cTn id="26" dur="500"/>
                                        <p:tgtEl>
                                          <p:spTgt spid="20585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205856"/>
                                        </p:tgtEl>
                                        <p:attrNameLst>
                                          <p:attrName>style.visibility</p:attrName>
                                        </p:attrNameLst>
                                      </p:cBhvr>
                                      <p:to>
                                        <p:strVal val="visible"/>
                                      </p:to>
                                    </p:set>
                                    <p:animEffect transition="in" filter="wipe(up)">
                                      <p:cBhvr>
                                        <p:cTn id="31" dur="500"/>
                                        <p:tgtEl>
                                          <p:spTgt spid="20585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205859"/>
                                        </p:tgtEl>
                                        <p:attrNameLst>
                                          <p:attrName>style.visibility</p:attrName>
                                        </p:attrNameLst>
                                      </p:cBhvr>
                                      <p:to>
                                        <p:strVal val="visible"/>
                                      </p:to>
                                    </p:set>
                                    <p:animEffect transition="in" filter="wipe(up)">
                                      <p:cBhvr>
                                        <p:cTn id="36" dur="500"/>
                                        <p:tgtEl>
                                          <p:spTgt spid="205859"/>
                                        </p:tgtEl>
                                      </p:cBhvr>
                                    </p:animEffect>
                                  </p:childTnLst>
                                </p:cTn>
                              </p:par>
                            </p:childTnLst>
                          </p:cTn>
                        </p:par>
                        <p:par>
                          <p:cTn id="37" fill="hold">
                            <p:stCondLst>
                              <p:cond delay="500"/>
                            </p:stCondLst>
                            <p:childTnLst>
                              <p:par>
                                <p:cTn id="38" presetID="22" presetClass="entr" presetSubtype="1" fill="hold" grpId="0" nodeType="afterEffect">
                                  <p:stCondLst>
                                    <p:cond delay="0"/>
                                  </p:stCondLst>
                                  <p:childTnLst>
                                    <p:set>
                                      <p:cBhvr>
                                        <p:cTn id="39" dur="1" fill="hold">
                                          <p:stCondLst>
                                            <p:cond delay="0"/>
                                          </p:stCondLst>
                                        </p:cTn>
                                        <p:tgtEl>
                                          <p:spTgt spid="205862"/>
                                        </p:tgtEl>
                                        <p:attrNameLst>
                                          <p:attrName>style.visibility</p:attrName>
                                        </p:attrNameLst>
                                      </p:cBhvr>
                                      <p:to>
                                        <p:strVal val="visible"/>
                                      </p:to>
                                    </p:set>
                                    <p:animEffect transition="in" filter="wipe(up)">
                                      <p:cBhvr>
                                        <p:cTn id="40" dur="500"/>
                                        <p:tgtEl>
                                          <p:spTgt spid="20586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205860"/>
                                        </p:tgtEl>
                                        <p:attrNameLst>
                                          <p:attrName>style.visibility</p:attrName>
                                        </p:attrNameLst>
                                      </p:cBhvr>
                                      <p:to>
                                        <p:strVal val="visible"/>
                                      </p:to>
                                    </p:set>
                                    <p:animEffect transition="in" filter="wipe(up)">
                                      <p:cBhvr>
                                        <p:cTn id="45" dur="500"/>
                                        <p:tgtEl>
                                          <p:spTgt spid="205860"/>
                                        </p:tgtEl>
                                      </p:cBhvr>
                                    </p:animEffect>
                                  </p:childTnLst>
                                </p:cTn>
                              </p:par>
                            </p:childTnLst>
                          </p:cTn>
                        </p:par>
                        <p:par>
                          <p:cTn id="46" fill="hold">
                            <p:stCondLst>
                              <p:cond delay="500"/>
                            </p:stCondLst>
                            <p:childTnLst>
                              <p:par>
                                <p:cTn id="47" presetID="22" presetClass="entr" presetSubtype="1" fill="hold" grpId="0" nodeType="afterEffect">
                                  <p:stCondLst>
                                    <p:cond delay="0"/>
                                  </p:stCondLst>
                                  <p:childTnLst>
                                    <p:set>
                                      <p:cBhvr>
                                        <p:cTn id="48" dur="1" fill="hold">
                                          <p:stCondLst>
                                            <p:cond delay="0"/>
                                          </p:stCondLst>
                                        </p:cTn>
                                        <p:tgtEl>
                                          <p:spTgt spid="205863"/>
                                        </p:tgtEl>
                                        <p:attrNameLst>
                                          <p:attrName>style.visibility</p:attrName>
                                        </p:attrNameLst>
                                      </p:cBhvr>
                                      <p:to>
                                        <p:strVal val="visible"/>
                                      </p:to>
                                    </p:set>
                                    <p:animEffect transition="in" filter="wipe(up)">
                                      <p:cBhvr>
                                        <p:cTn id="49" dur="500"/>
                                        <p:tgtEl>
                                          <p:spTgt spid="20586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205861"/>
                                        </p:tgtEl>
                                        <p:attrNameLst>
                                          <p:attrName>style.visibility</p:attrName>
                                        </p:attrNameLst>
                                      </p:cBhvr>
                                      <p:to>
                                        <p:strVal val="visible"/>
                                      </p:to>
                                    </p:set>
                                    <p:animEffect transition="in" filter="wipe(up)">
                                      <p:cBhvr>
                                        <p:cTn id="54" dur="500"/>
                                        <p:tgtEl>
                                          <p:spTgt spid="205861"/>
                                        </p:tgtEl>
                                      </p:cBhvr>
                                    </p:animEffect>
                                  </p:childTnLst>
                                </p:cTn>
                              </p:par>
                            </p:childTnLst>
                          </p:cTn>
                        </p:par>
                        <p:par>
                          <p:cTn id="55" fill="hold">
                            <p:stCondLst>
                              <p:cond delay="500"/>
                            </p:stCondLst>
                            <p:childTnLst>
                              <p:par>
                                <p:cTn id="56" presetID="22" presetClass="entr" presetSubtype="1" fill="hold" grpId="0" nodeType="afterEffect">
                                  <p:stCondLst>
                                    <p:cond delay="0"/>
                                  </p:stCondLst>
                                  <p:childTnLst>
                                    <p:set>
                                      <p:cBhvr>
                                        <p:cTn id="57" dur="1" fill="hold">
                                          <p:stCondLst>
                                            <p:cond delay="0"/>
                                          </p:stCondLst>
                                        </p:cTn>
                                        <p:tgtEl>
                                          <p:spTgt spid="205864"/>
                                        </p:tgtEl>
                                        <p:attrNameLst>
                                          <p:attrName>style.visibility</p:attrName>
                                        </p:attrNameLst>
                                      </p:cBhvr>
                                      <p:to>
                                        <p:strVal val="visible"/>
                                      </p:to>
                                    </p:set>
                                    <p:animEffect transition="in" filter="wipe(up)">
                                      <p:cBhvr>
                                        <p:cTn id="58" dur="500"/>
                                        <p:tgtEl>
                                          <p:spTgt spid="205864"/>
                                        </p:tgtEl>
                                      </p:cBhvr>
                                    </p:animEffect>
                                  </p:childTnLst>
                                  <p:subTnLst>
                                    <p:audio>
                                      <p:cMediaNode>
                                        <p:cTn display="0" masterRel="sameClick">
                                          <p:stCondLst>
                                            <p:cond evt="begin" delay="0">
                                              <p:tn val="56"/>
                                            </p:cond>
                                          </p:stCondLst>
                                          <p:endCondLst>
                                            <p:cond evt="onStopAudio" delay="0">
                                              <p:tgtEl>
                                                <p:sldTgt/>
                                              </p:tgtEl>
                                            </p:cond>
                                          </p:endCondLst>
                                        </p:cTn>
                                        <p:tgtEl>
                                          <p:sndTgt r:embed="rId1" name="CHIMES.WAV"/>
                                        </p:tgtEl>
                                      </p:cMediaNode>
                                    </p:audio>
                                  </p:sub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05866"/>
                                        </p:tgtEl>
                                        <p:attrNameLst>
                                          <p:attrName>style.visibility</p:attrName>
                                        </p:attrNameLst>
                                      </p:cBhvr>
                                      <p:to>
                                        <p:strVal val="visible"/>
                                      </p:to>
                                    </p:set>
                                    <p:animEffect transition="in" filter="wipe(left)">
                                      <p:cBhvr>
                                        <p:cTn id="63" dur="500"/>
                                        <p:tgtEl>
                                          <p:spTgt spid="205866"/>
                                        </p:tgtEl>
                                      </p:cBhvr>
                                    </p:animEffect>
                                  </p:childTnLst>
                                  <p:subTnLst>
                                    <p:cmd type="evt" cmd="onstopaudio">
                                      <p:cBhvr>
                                        <p:cTn display="0" masterRel="sameClick">
                                          <p:stCondLst>
                                            <p:cond evt="begin" delay="0">
                                              <p:tn val="61"/>
                                            </p:cond>
                                          </p:stCondLst>
                                        </p:cTn>
                                        <p:tgtEl>
                                          <p:sldTgt/>
                                        </p:tgtEl>
                                      </p:cBhvr>
                                    </p:cmd>
                                  </p:subTnLst>
                                </p:cTn>
                              </p:par>
                            </p:childTnLst>
                          </p:cTn>
                        </p:par>
                        <p:par>
                          <p:cTn id="64" fill="hold">
                            <p:stCondLst>
                              <p:cond delay="500"/>
                            </p:stCondLst>
                            <p:childTnLst>
                              <p:par>
                                <p:cTn id="65" presetID="22" presetClass="entr" presetSubtype="1" fill="hold" grpId="0" nodeType="afterEffect">
                                  <p:stCondLst>
                                    <p:cond delay="0"/>
                                  </p:stCondLst>
                                  <p:childTnLst>
                                    <p:set>
                                      <p:cBhvr>
                                        <p:cTn id="66" dur="1" fill="hold">
                                          <p:stCondLst>
                                            <p:cond delay="0"/>
                                          </p:stCondLst>
                                        </p:cTn>
                                        <p:tgtEl>
                                          <p:spTgt spid="205865"/>
                                        </p:tgtEl>
                                        <p:attrNameLst>
                                          <p:attrName>style.visibility</p:attrName>
                                        </p:attrNameLst>
                                      </p:cBhvr>
                                      <p:to>
                                        <p:strVal val="visible"/>
                                      </p:to>
                                    </p:set>
                                    <p:animEffect transition="in" filter="wipe(up)">
                                      <p:cBhvr>
                                        <p:cTn id="67" dur="500"/>
                                        <p:tgtEl>
                                          <p:spTgt spid="20586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205869"/>
                                        </p:tgtEl>
                                        <p:attrNameLst>
                                          <p:attrName>style.visibility</p:attrName>
                                        </p:attrNameLst>
                                      </p:cBhvr>
                                      <p:to>
                                        <p:strVal val="visible"/>
                                      </p:to>
                                    </p:set>
                                    <p:animEffect transition="in" filter="wipe(up)">
                                      <p:cBhvr>
                                        <p:cTn id="72" dur="500"/>
                                        <p:tgtEl>
                                          <p:spTgt spid="20586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nodeType="clickEffect">
                                  <p:stCondLst>
                                    <p:cond delay="0"/>
                                  </p:stCondLst>
                                  <p:childTnLst>
                                    <p:set>
                                      <p:cBhvr>
                                        <p:cTn id="76" dur="1" fill="hold">
                                          <p:stCondLst>
                                            <p:cond delay="0"/>
                                          </p:stCondLst>
                                        </p:cTn>
                                        <p:tgtEl>
                                          <p:spTgt spid="205867"/>
                                        </p:tgtEl>
                                        <p:attrNameLst>
                                          <p:attrName>style.visibility</p:attrName>
                                        </p:attrNameLst>
                                      </p:cBhvr>
                                      <p:to>
                                        <p:strVal val="visible"/>
                                      </p:to>
                                    </p:set>
                                    <p:animEffect transition="in" filter="wipe(up)">
                                      <p:cBhvr>
                                        <p:cTn id="77" dur="500"/>
                                        <p:tgtEl>
                                          <p:spTgt spid="205867"/>
                                        </p:tgtEl>
                                      </p:cBhvr>
                                    </p:animEffect>
                                  </p:childTnLst>
                                </p:cTn>
                              </p:par>
                            </p:childTnLst>
                          </p:cTn>
                        </p:par>
                        <p:par>
                          <p:cTn id="78" fill="hold">
                            <p:stCondLst>
                              <p:cond delay="500"/>
                            </p:stCondLst>
                            <p:childTnLst>
                              <p:par>
                                <p:cTn id="79" presetID="22" presetClass="entr" presetSubtype="1" fill="hold" grpId="0" nodeType="afterEffect">
                                  <p:stCondLst>
                                    <p:cond delay="0"/>
                                  </p:stCondLst>
                                  <p:childTnLst>
                                    <p:set>
                                      <p:cBhvr>
                                        <p:cTn id="80" dur="1" fill="hold">
                                          <p:stCondLst>
                                            <p:cond delay="0"/>
                                          </p:stCondLst>
                                        </p:cTn>
                                        <p:tgtEl>
                                          <p:spTgt spid="205870"/>
                                        </p:tgtEl>
                                        <p:attrNameLst>
                                          <p:attrName>style.visibility</p:attrName>
                                        </p:attrNameLst>
                                      </p:cBhvr>
                                      <p:to>
                                        <p:strVal val="visible"/>
                                      </p:to>
                                    </p:set>
                                    <p:animEffect transition="in" filter="wipe(up)">
                                      <p:cBhvr>
                                        <p:cTn id="81" dur="500"/>
                                        <p:tgtEl>
                                          <p:spTgt spid="205870"/>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nodeType="clickEffect">
                                  <p:stCondLst>
                                    <p:cond delay="0"/>
                                  </p:stCondLst>
                                  <p:childTnLst>
                                    <p:set>
                                      <p:cBhvr>
                                        <p:cTn id="85" dur="1" fill="hold">
                                          <p:stCondLst>
                                            <p:cond delay="0"/>
                                          </p:stCondLst>
                                        </p:cTn>
                                        <p:tgtEl>
                                          <p:spTgt spid="205868"/>
                                        </p:tgtEl>
                                        <p:attrNameLst>
                                          <p:attrName>style.visibility</p:attrName>
                                        </p:attrNameLst>
                                      </p:cBhvr>
                                      <p:to>
                                        <p:strVal val="visible"/>
                                      </p:to>
                                    </p:set>
                                    <p:animEffect transition="in" filter="wipe(up)">
                                      <p:cBhvr>
                                        <p:cTn id="86" dur="500"/>
                                        <p:tgtEl>
                                          <p:spTgt spid="205868"/>
                                        </p:tgtEl>
                                      </p:cBhvr>
                                    </p:animEffect>
                                  </p:childTnLst>
                                </p:cTn>
                              </p:par>
                            </p:childTnLst>
                          </p:cTn>
                        </p:par>
                        <p:par>
                          <p:cTn id="87" fill="hold">
                            <p:stCondLst>
                              <p:cond delay="500"/>
                            </p:stCondLst>
                            <p:childTnLst>
                              <p:par>
                                <p:cTn id="88" presetID="22" presetClass="entr" presetSubtype="1" fill="hold" grpId="0" nodeType="afterEffect">
                                  <p:stCondLst>
                                    <p:cond delay="0"/>
                                  </p:stCondLst>
                                  <p:childTnLst>
                                    <p:set>
                                      <p:cBhvr>
                                        <p:cTn id="89" dur="1" fill="hold">
                                          <p:stCondLst>
                                            <p:cond delay="0"/>
                                          </p:stCondLst>
                                        </p:cTn>
                                        <p:tgtEl>
                                          <p:spTgt spid="205871"/>
                                        </p:tgtEl>
                                        <p:attrNameLst>
                                          <p:attrName>style.visibility</p:attrName>
                                        </p:attrNameLst>
                                      </p:cBhvr>
                                      <p:to>
                                        <p:strVal val="visible"/>
                                      </p:to>
                                    </p:set>
                                    <p:animEffect transition="in" filter="wipe(up)">
                                      <p:cBhvr>
                                        <p:cTn id="90" dur="500"/>
                                        <p:tgtEl>
                                          <p:spTgt spid="205871"/>
                                        </p:tgtEl>
                                      </p:cBhvr>
                                    </p:animEffect>
                                  </p:childTnLst>
                                  <p:subTnLst>
                                    <p:audio>
                                      <p:cMediaNode>
                                        <p:cTn display="0" masterRel="sameClick">
                                          <p:stCondLst>
                                            <p:cond evt="begin" delay="0">
                                              <p:tn val="88"/>
                                            </p:cond>
                                          </p:stCondLst>
                                          <p:endCondLst>
                                            <p:cond evt="onStopAudio" delay="0">
                                              <p:tgtEl>
                                                <p:sldTgt/>
                                              </p:tgtEl>
                                            </p:cond>
                                          </p:endCondLst>
                                        </p:cTn>
                                        <p:tgtEl>
                                          <p:sndTgt r:embed="rId1" name="CHIMES.WAV"/>
                                        </p:tgtEl>
                                      </p:cMediaNode>
                                    </p:audio>
                                  </p:sub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205872"/>
                                        </p:tgtEl>
                                        <p:attrNameLst>
                                          <p:attrName>style.visibility</p:attrName>
                                        </p:attrNameLst>
                                      </p:cBhvr>
                                      <p:to>
                                        <p:strVal val="visible"/>
                                      </p:to>
                                    </p:set>
                                    <p:animEffect transition="in" filter="wipe(left)">
                                      <p:cBhvr>
                                        <p:cTn id="95" dur="500"/>
                                        <p:tgtEl>
                                          <p:spTgt spid="205872"/>
                                        </p:tgtEl>
                                      </p:cBhvr>
                                    </p:animEffect>
                                  </p:childTnLst>
                                  <p:subTnLst>
                                    <p:cmd type="evt" cmd="onstopaudio">
                                      <p:cBhvr>
                                        <p:cTn display="0" masterRel="sameClick">
                                          <p:stCondLst>
                                            <p:cond evt="begin" delay="0">
                                              <p:tn val="93"/>
                                            </p:cond>
                                          </p:stCondLst>
                                        </p:cTn>
                                        <p:tgtEl>
                                          <p:sldTgt/>
                                        </p:tgtEl>
                                      </p:cBhvr>
                                    </p:cmd>
                                  </p:subTnLst>
                                </p:cTn>
                              </p:par>
                            </p:childTnLst>
                          </p:cTn>
                        </p:par>
                      </p:childTnLst>
                    </p:cTn>
                  </p:par>
                  <p:par>
                    <p:cTn id="96" fill="hold">
                      <p:stCondLst>
                        <p:cond delay="indefinite"/>
                      </p:stCondLst>
                      <p:childTnLst>
                        <p:par>
                          <p:cTn id="97" fill="hold">
                            <p:stCondLst>
                              <p:cond delay="0"/>
                            </p:stCondLst>
                            <p:childTnLst>
                              <p:par>
                                <p:cTn id="98" presetID="22" presetClass="entr" presetSubtype="1" fill="hold" nodeType="clickEffect">
                                  <p:stCondLst>
                                    <p:cond delay="0"/>
                                  </p:stCondLst>
                                  <p:childTnLst>
                                    <p:set>
                                      <p:cBhvr>
                                        <p:cTn id="99" dur="1" fill="hold">
                                          <p:stCondLst>
                                            <p:cond delay="0"/>
                                          </p:stCondLst>
                                        </p:cTn>
                                        <p:tgtEl>
                                          <p:spTgt spid="205873"/>
                                        </p:tgtEl>
                                        <p:attrNameLst>
                                          <p:attrName>style.visibility</p:attrName>
                                        </p:attrNameLst>
                                      </p:cBhvr>
                                      <p:to>
                                        <p:strVal val="visible"/>
                                      </p:to>
                                    </p:set>
                                    <p:animEffect transition="in" filter="wipe(up)">
                                      <p:cBhvr>
                                        <p:cTn id="100" dur="500"/>
                                        <p:tgtEl>
                                          <p:spTgt spid="205873"/>
                                        </p:tgtEl>
                                      </p:cBhvr>
                                    </p:animEffect>
                                  </p:childTnLst>
                                  <p:subTnLst>
                                    <p:audio>
                                      <p:cMediaNode>
                                        <p:cTn display="0" masterRel="sameClick">
                                          <p:stCondLst>
                                            <p:cond evt="begin" delay="0">
                                              <p:tn val="98"/>
                                            </p:cond>
                                          </p:stCondLst>
                                          <p:endCondLst>
                                            <p:cond evt="onStopAudio" delay="0">
                                              <p:tgtEl>
                                                <p:sldTgt/>
                                              </p:tgtEl>
                                            </p:cond>
                                          </p:endCondLst>
                                        </p:cTn>
                                        <p:tgtEl>
                                          <p:sndTgt r:embed="rId2" name="GLAS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51" grpId="0"/>
      <p:bldP spid="205852" grpId="0"/>
      <p:bldP spid="205853" grpId="0" animBg="1"/>
      <p:bldP spid="205854" grpId="0" animBg="1"/>
      <p:bldP spid="205855" grpId="0"/>
      <p:bldP spid="205856" grpId="0" animBg="1"/>
      <p:bldP spid="205862" grpId="0" animBg="1"/>
      <p:bldP spid="205863" grpId="0" animBg="1"/>
      <p:bldP spid="205864" grpId="0" animBg="1"/>
      <p:bldP spid="205865" grpId="0" animBg="1"/>
      <p:bldP spid="205866" grpId="0"/>
      <p:bldP spid="205869" grpId="0" animBg="1"/>
      <p:bldP spid="205870" grpId="0" animBg="1"/>
      <p:bldP spid="205871" grpId="0" animBg="1"/>
      <p:bldP spid="20587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8898" name="Text Box 2"/>
          <p:cNvSpPr txBox="1"/>
          <p:nvPr/>
        </p:nvSpPr>
        <p:spPr>
          <a:xfrm>
            <a:off x="533400" y="152400"/>
            <a:ext cx="478790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3600" b="1" dirty="0">
                <a:solidFill>
                  <a:srgbClr val="A50021"/>
                </a:solidFill>
                <a:ea typeface="楷体_GB2312" pitchFamily="49" charset="-122"/>
              </a:rPr>
              <a:t>从上述查找过程可见，</a:t>
            </a:r>
            <a:endParaRPr lang="zh-CN" altLang="en-US" sz="3600" dirty="0">
              <a:ea typeface="楷体_GB2312" pitchFamily="49" charset="-122"/>
            </a:endParaRPr>
          </a:p>
        </p:txBody>
      </p:sp>
      <p:sp>
        <p:nvSpPr>
          <p:cNvPr id="208899" name="Text Box 3"/>
          <p:cNvSpPr txBox="1"/>
          <p:nvPr/>
        </p:nvSpPr>
        <p:spPr>
          <a:xfrm>
            <a:off x="990600" y="885825"/>
            <a:ext cx="79692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3600" dirty="0">
                <a:solidFill>
                  <a:srgbClr val="A50021"/>
                </a:solidFill>
                <a:ea typeface="楷体_GB2312" pitchFamily="49" charset="-122"/>
              </a:rPr>
              <a:t>在查找过程中，生成了一条</a:t>
            </a:r>
            <a:r>
              <a:rPr lang="zh-CN" altLang="en-US" sz="3600" b="1" dirty="0">
                <a:solidFill>
                  <a:srgbClr val="FF00FF"/>
                </a:solidFill>
                <a:ea typeface="楷体_GB2312" pitchFamily="49" charset="-122"/>
              </a:rPr>
              <a:t>查找路径</a:t>
            </a:r>
            <a:r>
              <a:rPr lang="zh-CN" altLang="en-US" sz="3600" dirty="0">
                <a:solidFill>
                  <a:srgbClr val="A50021"/>
                </a:solidFill>
                <a:ea typeface="楷体_GB2312" pitchFamily="49" charset="-122"/>
              </a:rPr>
              <a:t>：</a:t>
            </a:r>
            <a:endParaRPr lang="zh-CN" altLang="en-US" sz="3600" dirty="0">
              <a:ea typeface="楷体_GB2312" pitchFamily="49" charset="-122"/>
            </a:endParaRPr>
          </a:p>
        </p:txBody>
      </p:sp>
      <p:sp>
        <p:nvSpPr>
          <p:cNvPr id="208900" name="Text Box 4"/>
          <p:cNvSpPr txBox="1"/>
          <p:nvPr/>
        </p:nvSpPr>
        <p:spPr>
          <a:xfrm>
            <a:off x="533400" y="1676400"/>
            <a:ext cx="8337550" cy="14097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en-US" altLang="zh-CN" sz="3600" dirty="0">
                <a:solidFill>
                  <a:srgbClr val="A50021"/>
                </a:solidFill>
                <a:ea typeface="楷体_GB2312" pitchFamily="49" charset="-122"/>
              </a:rPr>
              <a:t>    </a:t>
            </a:r>
            <a:r>
              <a:rPr lang="zh-CN" altLang="en-US" sz="3600" b="1" dirty="0">
                <a:solidFill>
                  <a:srgbClr val="3333FF"/>
                </a:solidFill>
                <a:ea typeface="楷体_GB2312" pitchFamily="49" charset="-122"/>
              </a:rPr>
              <a:t>从根结点出发，沿着左分支或右分支逐层向下直至关键字等于给定值的结点</a:t>
            </a:r>
            <a:r>
              <a:rPr lang="en-US" altLang="zh-CN" sz="3600" b="1" dirty="0">
                <a:solidFill>
                  <a:srgbClr val="3333FF"/>
                </a:solidFill>
                <a:ea typeface="楷体_GB2312" pitchFamily="49" charset="-122"/>
              </a:rPr>
              <a:t>;</a:t>
            </a:r>
            <a:endParaRPr lang="en-US" altLang="zh-CN" sz="3600" b="1" dirty="0">
              <a:solidFill>
                <a:srgbClr val="3333FF"/>
              </a:solidFill>
              <a:ea typeface="楷体_GB2312" pitchFamily="49" charset="-122"/>
            </a:endParaRPr>
          </a:p>
        </p:txBody>
      </p:sp>
      <p:sp>
        <p:nvSpPr>
          <p:cNvPr id="208901" name="Text Box 5"/>
          <p:cNvSpPr txBox="1"/>
          <p:nvPr/>
        </p:nvSpPr>
        <p:spPr>
          <a:xfrm>
            <a:off x="2178050" y="3581400"/>
            <a:ext cx="10985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3600" dirty="0">
                <a:solidFill>
                  <a:srgbClr val="A50021"/>
                </a:solidFill>
                <a:ea typeface="楷体_GB2312" pitchFamily="49" charset="-122"/>
              </a:rPr>
              <a:t>或者</a:t>
            </a:r>
            <a:endParaRPr lang="zh-CN" altLang="en-US" sz="3600" dirty="0">
              <a:ea typeface="楷体_GB2312" pitchFamily="49" charset="-122"/>
            </a:endParaRPr>
          </a:p>
        </p:txBody>
      </p:sp>
      <p:sp>
        <p:nvSpPr>
          <p:cNvPr id="208902" name="Text Box 6"/>
          <p:cNvSpPr txBox="1"/>
          <p:nvPr/>
        </p:nvSpPr>
        <p:spPr>
          <a:xfrm>
            <a:off x="533400" y="4381500"/>
            <a:ext cx="8337550" cy="14097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en-US" altLang="zh-CN" sz="3600" dirty="0">
                <a:solidFill>
                  <a:srgbClr val="A50021"/>
                </a:solidFill>
                <a:ea typeface="楷体_GB2312" pitchFamily="49" charset="-122"/>
              </a:rPr>
              <a:t>    </a:t>
            </a:r>
            <a:r>
              <a:rPr lang="zh-CN" altLang="en-US" sz="3600" b="1" dirty="0">
                <a:solidFill>
                  <a:srgbClr val="008080"/>
                </a:solidFill>
                <a:ea typeface="楷体_GB2312" pitchFamily="49" charset="-122"/>
              </a:rPr>
              <a:t>从根结点出发，沿着左分支或右分支逐层向下直至指针指向空树为止。</a:t>
            </a:r>
            <a:endParaRPr lang="zh-CN" altLang="en-US" sz="3600" dirty="0">
              <a:solidFill>
                <a:srgbClr val="008080"/>
              </a:solidFill>
              <a:ea typeface="楷体_GB2312" pitchFamily="49" charset="-122"/>
            </a:endParaRPr>
          </a:p>
        </p:txBody>
      </p:sp>
      <p:sp>
        <p:nvSpPr>
          <p:cNvPr id="208903" name="Text Box 7"/>
          <p:cNvSpPr txBox="1"/>
          <p:nvPr/>
        </p:nvSpPr>
        <p:spPr>
          <a:xfrm>
            <a:off x="4800600" y="3135313"/>
            <a:ext cx="3124200" cy="7508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en-US" altLang="zh-CN" sz="3600" dirty="0">
                <a:solidFill>
                  <a:srgbClr val="A50021"/>
                </a:solidFill>
                <a:ea typeface="楷体_GB2312" pitchFamily="49" charset="-122"/>
              </a:rPr>
              <a:t> </a:t>
            </a:r>
            <a:r>
              <a:rPr lang="en-US" altLang="zh-CN" sz="3600" b="1" dirty="0">
                <a:solidFill>
                  <a:srgbClr val="FF00FF"/>
                </a:solidFill>
                <a:ea typeface="楷体_GB2312" pitchFamily="49" charset="-122"/>
              </a:rPr>
              <a:t>——</a:t>
            </a:r>
            <a:r>
              <a:rPr lang="zh-CN" altLang="en-US" sz="3600" b="1" dirty="0">
                <a:solidFill>
                  <a:srgbClr val="FF00FF"/>
                </a:solidFill>
                <a:ea typeface="楷体_GB2312" pitchFamily="49" charset="-122"/>
              </a:rPr>
              <a:t>查找成功</a:t>
            </a:r>
            <a:endParaRPr lang="zh-CN" altLang="en-US" sz="3600" dirty="0">
              <a:ea typeface="楷体_GB2312" pitchFamily="49" charset="-122"/>
            </a:endParaRPr>
          </a:p>
        </p:txBody>
      </p:sp>
      <p:sp>
        <p:nvSpPr>
          <p:cNvPr id="208904" name="Text Box 8"/>
          <p:cNvSpPr txBox="1"/>
          <p:nvPr/>
        </p:nvSpPr>
        <p:spPr>
          <a:xfrm>
            <a:off x="4876800" y="5878513"/>
            <a:ext cx="3581400" cy="7508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en-US" altLang="zh-CN" sz="3600" dirty="0">
                <a:solidFill>
                  <a:srgbClr val="A50021"/>
                </a:solidFill>
                <a:ea typeface="楷体_GB2312" pitchFamily="49" charset="-122"/>
              </a:rPr>
              <a:t> </a:t>
            </a:r>
            <a:r>
              <a:rPr lang="en-US" altLang="zh-CN" sz="3600" b="1" dirty="0">
                <a:solidFill>
                  <a:srgbClr val="FF00FF"/>
                </a:solidFill>
                <a:ea typeface="楷体_GB2312" pitchFamily="49" charset="-122"/>
              </a:rPr>
              <a:t>——</a:t>
            </a:r>
            <a:r>
              <a:rPr lang="zh-CN" altLang="en-US" sz="3600" b="1" dirty="0">
                <a:solidFill>
                  <a:srgbClr val="FF00FF"/>
                </a:solidFill>
                <a:ea typeface="楷体_GB2312" pitchFamily="49" charset="-122"/>
              </a:rPr>
              <a:t>查找不成功</a:t>
            </a:r>
            <a:endParaRPr lang="zh-CN" altLang="en-US" sz="3600" dirty="0">
              <a:ea typeface="楷体_GB2312"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8898"/>
                                        </p:tgtEl>
                                        <p:attrNameLst>
                                          <p:attrName>style.visibility</p:attrName>
                                        </p:attrNameLst>
                                      </p:cBhvr>
                                      <p:to>
                                        <p:strVal val="visible"/>
                                      </p:to>
                                    </p:set>
                                    <p:animEffect transition="in" filter="wipe(left)">
                                      <p:cBhvr>
                                        <p:cTn id="7" dur="500"/>
                                        <p:tgtEl>
                                          <p:spTgt spid="2088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8899"/>
                                        </p:tgtEl>
                                        <p:attrNameLst>
                                          <p:attrName>style.visibility</p:attrName>
                                        </p:attrNameLst>
                                      </p:cBhvr>
                                      <p:to>
                                        <p:strVal val="visible"/>
                                      </p:to>
                                    </p:set>
                                    <p:animEffect transition="in" filter="wipe(left)">
                                      <p:cBhvr>
                                        <p:cTn id="12" dur="500"/>
                                        <p:tgtEl>
                                          <p:spTgt spid="20889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8900"/>
                                        </p:tgtEl>
                                        <p:attrNameLst>
                                          <p:attrName>style.visibility</p:attrName>
                                        </p:attrNameLst>
                                      </p:cBhvr>
                                      <p:to>
                                        <p:strVal val="visible"/>
                                      </p:to>
                                    </p:set>
                                    <p:animEffect transition="in" filter="wipe(left)">
                                      <p:cBhvr>
                                        <p:cTn id="17" dur="500"/>
                                        <p:tgtEl>
                                          <p:spTgt spid="20890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8901"/>
                                        </p:tgtEl>
                                        <p:attrNameLst>
                                          <p:attrName>style.visibility</p:attrName>
                                        </p:attrNameLst>
                                      </p:cBhvr>
                                      <p:to>
                                        <p:strVal val="visible"/>
                                      </p:to>
                                    </p:set>
                                    <p:animEffect transition="in" filter="wipe(left)">
                                      <p:cBhvr>
                                        <p:cTn id="22" dur="500"/>
                                        <p:tgtEl>
                                          <p:spTgt spid="20890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8902"/>
                                        </p:tgtEl>
                                        <p:attrNameLst>
                                          <p:attrName>style.visibility</p:attrName>
                                        </p:attrNameLst>
                                      </p:cBhvr>
                                      <p:to>
                                        <p:strVal val="visible"/>
                                      </p:to>
                                    </p:set>
                                    <p:animEffect transition="in" filter="wipe(left)">
                                      <p:cBhvr>
                                        <p:cTn id="27" dur="500"/>
                                        <p:tgtEl>
                                          <p:spTgt spid="20890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wd">
                                    <p:tmPct val="100000"/>
                                  </p:iterate>
                                  <p:childTnLst>
                                    <p:set>
                                      <p:cBhvr>
                                        <p:cTn id="31" dur="1" fill="hold">
                                          <p:stCondLst>
                                            <p:cond delay="0"/>
                                          </p:stCondLst>
                                        </p:cTn>
                                        <p:tgtEl>
                                          <p:spTgt spid="208903"/>
                                        </p:tgtEl>
                                        <p:attrNameLst>
                                          <p:attrName>style.visibility</p:attrName>
                                        </p:attrNameLst>
                                      </p:cBhvr>
                                      <p:to>
                                        <p:strVal val="visible"/>
                                      </p:to>
                                    </p:set>
                                    <p:animEffect transition="in" filter="wipe(left)">
                                      <p:cBhvr>
                                        <p:cTn id="32" dur="300"/>
                                        <p:tgtEl>
                                          <p:spTgt spid="20890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iterate type="wd">
                                    <p:tmPct val="100000"/>
                                  </p:iterate>
                                  <p:childTnLst>
                                    <p:set>
                                      <p:cBhvr>
                                        <p:cTn id="36" dur="1" fill="hold">
                                          <p:stCondLst>
                                            <p:cond delay="0"/>
                                          </p:stCondLst>
                                        </p:cTn>
                                        <p:tgtEl>
                                          <p:spTgt spid="208904"/>
                                        </p:tgtEl>
                                        <p:attrNameLst>
                                          <p:attrName>style.visibility</p:attrName>
                                        </p:attrNameLst>
                                      </p:cBhvr>
                                      <p:to>
                                        <p:strVal val="visible"/>
                                      </p:to>
                                    </p:set>
                                    <p:animEffect transition="in" filter="wipe(left)">
                                      <p:cBhvr>
                                        <p:cTn id="37" dur="300"/>
                                        <p:tgtEl>
                                          <p:spTgt spid="2089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8" grpId="0"/>
      <p:bldP spid="208899" grpId="0"/>
      <p:bldP spid="208900" grpId="0"/>
      <p:bldP spid="208901" grpId="0"/>
      <p:bldP spid="208902" grpId="0"/>
      <p:bldP spid="208903" grpId="0"/>
      <p:bldP spid="20890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2"/>
          <p:cNvSpPr/>
          <p:nvPr/>
        </p:nvSpPr>
        <p:spPr>
          <a:xfrm>
            <a:off x="457200" y="76200"/>
            <a:ext cx="3773488" cy="701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000" b="1" dirty="0">
                <a:solidFill>
                  <a:srgbClr val="CC6600"/>
                </a:solidFill>
                <a:ea typeface="楷体_GB2312" pitchFamily="49" charset="-122"/>
              </a:rPr>
              <a:t>算法描述如下：</a:t>
            </a:r>
            <a:endParaRPr lang="zh-CN" altLang="en-US" sz="4000" b="1" dirty="0">
              <a:solidFill>
                <a:srgbClr val="CC6600"/>
              </a:solidFill>
              <a:ea typeface="楷体_GB2312" pitchFamily="49" charset="-122"/>
            </a:endParaRPr>
          </a:p>
        </p:txBody>
      </p:sp>
      <p:sp>
        <p:nvSpPr>
          <p:cNvPr id="49155" name="Text Box 3"/>
          <p:cNvSpPr txBox="1"/>
          <p:nvPr/>
        </p:nvSpPr>
        <p:spPr>
          <a:xfrm>
            <a:off x="152400" y="381000"/>
            <a:ext cx="8991600" cy="64706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15000"/>
              </a:lnSpc>
              <a:spcBef>
                <a:spcPct val="0"/>
              </a:spcBef>
              <a:buNone/>
            </a:pPr>
            <a:r>
              <a:rPr lang="en-US" altLang="zh-CN" sz="3600" b="1" dirty="0">
                <a:solidFill>
                  <a:srgbClr val="A50021"/>
                </a:solidFill>
                <a:ea typeface="楷体_GB2312" pitchFamily="49" charset="-122"/>
              </a:rPr>
              <a:t>Status</a:t>
            </a:r>
            <a:r>
              <a:rPr lang="en-US" altLang="zh-CN" sz="3600" dirty="0">
                <a:solidFill>
                  <a:srgbClr val="A50021"/>
                </a:solidFill>
                <a:ea typeface="楷体_GB2312" pitchFamily="49" charset="-122"/>
              </a:rPr>
              <a:t> SearchBST (BiTree </a:t>
            </a:r>
            <a:r>
              <a:rPr lang="en-US" altLang="zh-CN" sz="3600" dirty="0">
                <a:solidFill>
                  <a:srgbClr val="FF0000"/>
                </a:solidFill>
                <a:ea typeface="楷体_GB2312" pitchFamily="49" charset="-122"/>
              </a:rPr>
              <a:t>T</a:t>
            </a:r>
            <a:r>
              <a:rPr lang="en-US" altLang="zh-CN" sz="3600" dirty="0">
                <a:solidFill>
                  <a:srgbClr val="A50021"/>
                </a:solidFill>
                <a:ea typeface="楷体_GB2312" pitchFamily="49" charset="-122"/>
              </a:rPr>
              <a:t>, KeyType key, </a:t>
            </a:r>
            <a:endParaRPr lang="en-US" altLang="zh-CN" sz="3600" dirty="0">
              <a:solidFill>
                <a:srgbClr val="A50021"/>
              </a:solidFill>
              <a:ea typeface="楷体_GB2312" pitchFamily="49" charset="-122"/>
            </a:endParaRPr>
          </a:p>
          <a:p>
            <a:pPr marL="0" lvl="0" indent="0" eaLnBrk="1" hangingPunct="1">
              <a:lnSpc>
                <a:spcPct val="115000"/>
              </a:lnSpc>
              <a:spcBef>
                <a:spcPct val="0"/>
              </a:spcBef>
              <a:buNone/>
            </a:pPr>
            <a:r>
              <a:rPr lang="en-US" altLang="zh-CN" sz="3600" dirty="0">
                <a:solidFill>
                  <a:srgbClr val="A50021"/>
                </a:solidFill>
                <a:ea typeface="楷体_GB2312" pitchFamily="49" charset="-122"/>
              </a:rPr>
              <a:t>                                  BiTree </a:t>
            </a:r>
            <a:r>
              <a:rPr lang="en-US" altLang="zh-CN" sz="3600" dirty="0">
                <a:solidFill>
                  <a:srgbClr val="FF0000"/>
                </a:solidFill>
                <a:ea typeface="楷体_GB2312" pitchFamily="49" charset="-122"/>
              </a:rPr>
              <a:t>f</a:t>
            </a:r>
            <a:r>
              <a:rPr lang="en-US" altLang="zh-CN" sz="3600" dirty="0">
                <a:solidFill>
                  <a:srgbClr val="A50021"/>
                </a:solidFill>
                <a:ea typeface="楷体_GB2312" pitchFamily="49" charset="-122"/>
              </a:rPr>
              <a:t>, BiTree </a:t>
            </a:r>
            <a:r>
              <a:rPr lang="en-US" altLang="zh-CN" sz="3600" b="1" dirty="0">
                <a:solidFill>
                  <a:srgbClr val="FF0000"/>
                </a:solidFill>
                <a:ea typeface="楷体_GB2312" pitchFamily="49" charset="-122"/>
              </a:rPr>
              <a:t>&amp;</a:t>
            </a:r>
            <a:r>
              <a:rPr lang="en-US" altLang="zh-CN" sz="3600" dirty="0">
                <a:solidFill>
                  <a:srgbClr val="FF0000"/>
                </a:solidFill>
                <a:ea typeface="楷体_GB2312" pitchFamily="49" charset="-122"/>
              </a:rPr>
              <a:t>p</a:t>
            </a:r>
            <a:r>
              <a:rPr lang="en-US" altLang="zh-CN" sz="3600" dirty="0">
                <a:solidFill>
                  <a:srgbClr val="A50021"/>
                </a:solidFill>
                <a:ea typeface="楷体_GB2312" pitchFamily="49" charset="-122"/>
              </a:rPr>
              <a:t> ) </a:t>
            </a:r>
            <a:r>
              <a:rPr lang="en-US" altLang="zh-CN" sz="3600" b="1" dirty="0">
                <a:solidFill>
                  <a:srgbClr val="A50021"/>
                </a:solidFill>
                <a:ea typeface="楷体_GB2312" pitchFamily="49" charset="-122"/>
              </a:rPr>
              <a:t>{</a:t>
            </a:r>
            <a:endParaRPr lang="en-US" altLang="zh-CN" sz="3600" b="1" dirty="0">
              <a:solidFill>
                <a:srgbClr val="A50021"/>
              </a:solidFill>
              <a:ea typeface="楷体_GB2312" pitchFamily="49" charset="-122"/>
            </a:endParaRPr>
          </a:p>
          <a:p>
            <a:pPr marL="0" lvl="0" indent="0" eaLnBrk="1" hangingPunct="1">
              <a:lnSpc>
                <a:spcPct val="115000"/>
              </a:lnSpc>
              <a:spcBef>
                <a:spcPct val="0"/>
              </a:spcBef>
              <a:buNone/>
            </a:pPr>
            <a:r>
              <a:rPr lang="en-US" altLang="zh-CN" b="1" dirty="0">
                <a:ea typeface="楷体_GB2312" pitchFamily="49" charset="-122"/>
              </a:rPr>
              <a:t>  // </a:t>
            </a:r>
            <a:r>
              <a:rPr lang="zh-CN" altLang="en-US" b="1" dirty="0">
                <a:ea typeface="楷体_GB2312" pitchFamily="49" charset="-122"/>
              </a:rPr>
              <a:t>在根指针 </a:t>
            </a:r>
            <a:r>
              <a:rPr lang="en-US" altLang="zh-CN" b="1" dirty="0">
                <a:solidFill>
                  <a:srgbClr val="FF0000"/>
                </a:solidFill>
                <a:ea typeface="楷体_GB2312" pitchFamily="49" charset="-122"/>
              </a:rPr>
              <a:t>T</a:t>
            </a:r>
            <a:r>
              <a:rPr lang="en-US" altLang="zh-CN" b="1" dirty="0">
                <a:ea typeface="楷体_GB2312" pitchFamily="49" charset="-122"/>
              </a:rPr>
              <a:t> </a:t>
            </a:r>
            <a:r>
              <a:rPr lang="zh-CN" altLang="en-US" b="1" dirty="0">
                <a:ea typeface="楷体_GB2312" pitchFamily="49" charset="-122"/>
              </a:rPr>
              <a:t>所指二叉排序树中递归地查找其</a:t>
            </a:r>
            <a:endParaRPr lang="zh-CN" altLang="en-US" b="1" dirty="0">
              <a:ea typeface="楷体_GB2312" pitchFamily="49" charset="-122"/>
            </a:endParaRPr>
          </a:p>
          <a:p>
            <a:pPr marL="0" lvl="0" indent="0" eaLnBrk="1" hangingPunct="1">
              <a:lnSpc>
                <a:spcPct val="115000"/>
              </a:lnSpc>
              <a:spcBef>
                <a:spcPct val="0"/>
              </a:spcBef>
              <a:buNone/>
            </a:pPr>
            <a:r>
              <a:rPr lang="zh-CN" altLang="en-US" b="1" dirty="0">
                <a:ea typeface="楷体_GB2312" pitchFamily="49" charset="-122"/>
              </a:rPr>
              <a:t>  </a:t>
            </a:r>
            <a:r>
              <a:rPr lang="en-US" altLang="zh-CN" b="1" dirty="0">
                <a:ea typeface="楷体_GB2312" pitchFamily="49" charset="-122"/>
              </a:rPr>
              <a:t>// </a:t>
            </a:r>
            <a:r>
              <a:rPr lang="zh-CN" altLang="en-US" b="1" dirty="0">
                <a:ea typeface="楷体_GB2312" pitchFamily="49" charset="-122"/>
              </a:rPr>
              <a:t>关键字等于 </a:t>
            </a:r>
            <a:r>
              <a:rPr lang="en-US" altLang="zh-CN" b="1" dirty="0">
                <a:ea typeface="楷体_GB2312" pitchFamily="49" charset="-122"/>
              </a:rPr>
              <a:t>key </a:t>
            </a:r>
            <a:r>
              <a:rPr lang="zh-CN" altLang="en-US" b="1" dirty="0">
                <a:ea typeface="楷体_GB2312" pitchFamily="49" charset="-122"/>
              </a:rPr>
              <a:t>的数据元素，若</a:t>
            </a:r>
            <a:r>
              <a:rPr lang="zh-CN" altLang="en-US" b="1" dirty="0">
                <a:solidFill>
                  <a:srgbClr val="3333FF"/>
                </a:solidFill>
                <a:ea typeface="楷体_GB2312" pitchFamily="49" charset="-122"/>
              </a:rPr>
              <a:t>查找成功</a:t>
            </a:r>
            <a:r>
              <a:rPr lang="zh-CN" altLang="en-US" b="1" dirty="0">
                <a:ea typeface="楷体_GB2312" pitchFamily="49" charset="-122"/>
              </a:rPr>
              <a:t>，</a:t>
            </a:r>
            <a:endParaRPr lang="zh-CN" altLang="en-US" b="1" dirty="0">
              <a:ea typeface="楷体_GB2312" pitchFamily="49" charset="-122"/>
            </a:endParaRPr>
          </a:p>
          <a:p>
            <a:pPr marL="0" lvl="0" indent="0" eaLnBrk="1" hangingPunct="1">
              <a:lnSpc>
                <a:spcPct val="115000"/>
              </a:lnSpc>
              <a:spcBef>
                <a:spcPct val="0"/>
              </a:spcBef>
              <a:buNone/>
            </a:pPr>
            <a:r>
              <a:rPr lang="zh-CN" altLang="en-US" b="1" dirty="0">
                <a:ea typeface="楷体_GB2312" pitchFamily="49" charset="-122"/>
              </a:rPr>
              <a:t>  </a:t>
            </a:r>
            <a:r>
              <a:rPr lang="en-US" altLang="zh-CN" b="1" dirty="0">
                <a:ea typeface="楷体_GB2312" pitchFamily="49" charset="-122"/>
              </a:rPr>
              <a:t>// </a:t>
            </a:r>
            <a:r>
              <a:rPr lang="zh-CN" altLang="en-US" b="1" dirty="0">
                <a:ea typeface="楷体_GB2312" pitchFamily="49" charset="-122"/>
              </a:rPr>
              <a:t>则返回指针</a:t>
            </a:r>
            <a:r>
              <a:rPr lang="zh-CN" altLang="en-US" b="1" dirty="0">
                <a:solidFill>
                  <a:srgbClr val="FF0000"/>
                </a:solidFill>
                <a:ea typeface="楷体_GB2312" pitchFamily="49" charset="-122"/>
              </a:rPr>
              <a:t> </a:t>
            </a:r>
            <a:r>
              <a:rPr lang="en-US" altLang="zh-CN" b="1" dirty="0">
                <a:solidFill>
                  <a:srgbClr val="FF0000"/>
                </a:solidFill>
                <a:ea typeface="楷体_GB2312" pitchFamily="49" charset="-122"/>
              </a:rPr>
              <a:t>p </a:t>
            </a:r>
            <a:r>
              <a:rPr lang="zh-CN" altLang="en-US" b="1" dirty="0">
                <a:ea typeface="楷体_GB2312" pitchFamily="49" charset="-122"/>
              </a:rPr>
              <a:t>指向该数据元素的结点，并返回</a:t>
            </a:r>
            <a:endParaRPr lang="zh-CN" altLang="en-US" b="1" dirty="0">
              <a:ea typeface="楷体_GB2312" pitchFamily="49" charset="-122"/>
            </a:endParaRPr>
          </a:p>
          <a:p>
            <a:pPr marL="0" lvl="0" indent="0" eaLnBrk="1" hangingPunct="1">
              <a:lnSpc>
                <a:spcPct val="115000"/>
              </a:lnSpc>
              <a:spcBef>
                <a:spcPct val="0"/>
              </a:spcBef>
              <a:buNone/>
            </a:pPr>
            <a:r>
              <a:rPr lang="zh-CN" altLang="en-US" b="1" dirty="0">
                <a:ea typeface="楷体_GB2312" pitchFamily="49" charset="-122"/>
              </a:rPr>
              <a:t>  </a:t>
            </a:r>
            <a:r>
              <a:rPr lang="en-US" altLang="zh-CN" b="1" dirty="0">
                <a:ea typeface="楷体_GB2312" pitchFamily="49" charset="-122"/>
              </a:rPr>
              <a:t>// </a:t>
            </a:r>
            <a:r>
              <a:rPr lang="zh-CN" altLang="en-US" b="1" dirty="0">
                <a:ea typeface="楷体_GB2312" pitchFamily="49" charset="-122"/>
              </a:rPr>
              <a:t>函数值为 </a:t>
            </a:r>
            <a:r>
              <a:rPr lang="en-US" altLang="zh-CN" b="1" dirty="0">
                <a:solidFill>
                  <a:srgbClr val="A50021"/>
                </a:solidFill>
                <a:ea typeface="楷体_GB2312" pitchFamily="49" charset="-122"/>
              </a:rPr>
              <a:t>TRUE</a:t>
            </a:r>
            <a:r>
              <a:rPr lang="en-US" altLang="zh-CN" b="1" dirty="0">
                <a:ea typeface="楷体_GB2312" pitchFamily="49" charset="-122"/>
              </a:rPr>
              <a:t>; </a:t>
            </a:r>
            <a:endParaRPr lang="en-US" altLang="zh-CN" b="1" dirty="0">
              <a:ea typeface="楷体_GB2312" pitchFamily="49" charset="-122"/>
            </a:endParaRPr>
          </a:p>
          <a:p>
            <a:pPr marL="0" lvl="0" indent="0" eaLnBrk="1" hangingPunct="1">
              <a:lnSpc>
                <a:spcPct val="115000"/>
              </a:lnSpc>
              <a:spcBef>
                <a:spcPct val="0"/>
              </a:spcBef>
              <a:buNone/>
            </a:pPr>
            <a:endParaRPr lang="en-US" altLang="zh-CN" b="1" dirty="0">
              <a:ea typeface="楷体_GB2312" pitchFamily="49" charset="-122"/>
            </a:endParaRPr>
          </a:p>
          <a:p>
            <a:pPr marL="0" lvl="0" indent="0" eaLnBrk="1" hangingPunct="1">
              <a:lnSpc>
                <a:spcPct val="115000"/>
              </a:lnSpc>
              <a:spcBef>
                <a:spcPct val="0"/>
              </a:spcBef>
              <a:buNone/>
            </a:pPr>
            <a:endParaRPr lang="en-US" altLang="zh-CN" b="1" dirty="0">
              <a:ea typeface="楷体_GB2312" pitchFamily="49" charset="-122"/>
            </a:endParaRPr>
          </a:p>
          <a:p>
            <a:pPr marL="0" lvl="0" indent="0" eaLnBrk="1" hangingPunct="1">
              <a:lnSpc>
                <a:spcPct val="115000"/>
              </a:lnSpc>
              <a:spcBef>
                <a:spcPct val="0"/>
              </a:spcBef>
              <a:buNone/>
            </a:pPr>
            <a:endParaRPr lang="en-US" altLang="zh-CN" b="1" dirty="0">
              <a:ea typeface="楷体_GB2312" pitchFamily="49" charset="-122"/>
            </a:endParaRPr>
          </a:p>
          <a:p>
            <a:pPr marL="0" lvl="0" indent="0" eaLnBrk="1" hangingPunct="1">
              <a:lnSpc>
                <a:spcPct val="115000"/>
              </a:lnSpc>
              <a:spcBef>
                <a:spcPct val="0"/>
              </a:spcBef>
              <a:buNone/>
            </a:pPr>
            <a:endParaRPr lang="en-US" altLang="zh-CN" dirty="0">
              <a:ea typeface="楷体_GB2312" pitchFamily="49" charset="-122"/>
            </a:endParaRPr>
          </a:p>
          <a:p>
            <a:pPr marL="0" lvl="0" indent="0" eaLnBrk="1" hangingPunct="1">
              <a:lnSpc>
                <a:spcPct val="115000"/>
              </a:lnSpc>
              <a:spcBef>
                <a:spcPct val="0"/>
              </a:spcBef>
              <a:buNone/>
            </a:pPr>
            <a:r>
              <a:rPr lang="en-US" altLang="zh-CN" sz="3600" b="1" dirty="0">
                <a:solidFill>
                  <a:srgbClr val="A50021"/>
                </a:solidFill>
                <a:ea typeface="楷体_GB2312" pitchFamily="49" charset="-122"/>
              </a:rPr>
              <a:t>}</a:t>
            </a:r>
            <a:r>
              <a:rPr lang="en-US" altLang="zh-CN" sz="3600" dirty="0">
                <a:ea typeface="楷体_GB2312" pitchFamily="49" charset="-122"/>
              </a:rPr>
              <a:t> // SearchBST</a:t>
            </a:r>
            <a:endParaRPr lang="en-US" altLang="zh-CN" sz="3600" dirty="0">
              <a:ea typeface="楷体_GB2312" pitchFamily="49" charset="-122"/>
            </a:endParaRPr>
          </a:p>
        </p:txBody>
      </p:sp>
      <p:sp>
        <p:nvSpPr>
          <p:cNvPr id="49156" name="Text Box 4">
            <a:hlinkClick r:id="" action="ppaction://hlinkshowjump?jump=nextslide"/>
          </p:cNvPr>
          <p:cNvSpPr txBox="1"/>
          <p:nvPr/>
        </p:nvSpPr>
        <p:spPr>
          <a:xfrm>
            <a:off x="685800" y="5410200"/>
            <a:ext cx="4267200" cy="8239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FF00FF"/>
                </a:solidFill>
              </a:rPr>
              <a:t>    </a:t>
            </a:r>
            <a:r>
              <a:rPr lang="en-US" altLang="zh-CN" sz="4800" b="1" dirty="0">
                <a:solidFill>
                  <a:srgbClr val="FF00FF"/>
                </a:solidFill>
              </a:rPr>
              <a:t>… … … …</a:t>
            </a:r>
            <a:endParaRPr lang="en-US" altLang="zh-CN" sz="4800" b="1" dirty="0">
              <a:solidFill>
                <a:srgbClr val="FF00FF"/>
              </a:solidFill>
            </a:endParaRPr>
          </a:p>
        </p:txBody>
      </p:sp>
      <p:sp>
        <p:nvSpPr>
          <p:cNvPr id="49157" name="Rectangle 8">
            <a:hlinkClick r:id="rId1" action="ppaction://hlinksldjump"/>
          </p:cNvPr>
          <p:cNvSpPr/>
          <p:nvPr/>
        </p:nvSpPr>
        <p:spPr>
          <a:xfrm>
            <a:off x="219075" y="3306763"/>
            <a:ext cx="8924925" cy="23336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15000"/>
              </a:lnSpc>
              <a:spcBef>
                <a:spcPct val="0"/>
              </a:spcBef>
              <a:buNone/>
            </a:pPr>
            <a:r>
              <a:rPr lang="en-US" altLang="zh-CN" b="1" dirty="0">
                <a:ea typeface="楷体_GB2312" pitchFamily="49" charset="-122"/>
              </a:rPr>
              <a:t>                                    </a:t>
            </a:r>
            <a:r>
              <a:rPr lang="zh-CN" altLang="en-US" b="1" dirty="0">
                <a:ea typeface="楷体_GB2312" pitchFamily="49" charset="-122"/>
              </a:rPr>
              <a:t>否则表明</a:t>
            </a:r>
            <a:r>
              <a:rPr lang="zh-CN" altLang="en-US" b="1" dirty="0">
                <a:solidFill>
                  <a:srgbClr val="008080"/>
                </a:solidFill>
                <a:ea typeface="楷体_GB2312" pitchFamily="49" charset="-122"/>
              </a:rPr>
              <a:t>查找不成功</a:t>
            </a:r>
            <a:r>
              <a:rPr lang="zh-CN" altLang="en-US" b="1" dirty="0">
                <a:ea typeface="楷体_GB2312" pitchFamily="49" charset="-122"/>
              </a:rPr>
              <a:t>，返回</a:t>
            </a:r>
            <a:endParaRPr lang="zh-CN" altLang="en-US" b="1" dirty="0">
              <a:ea typeface="楷体_GB2312" pitchFamily="49" charset="-122"/>
            </a:endParaRPr>
          </a:p>
          <a:p>
            <a:pPr marL="0" lvl="0" indent="0" eaLnBrk="1" hangingPunct="1">
              <a:lnSpc>
                <a:spcPct val="115000"/>
              </a:lnSpc>
              <a:spcBef>
                <a:spcPct val="0"/>
              </a:spcBef>
              <a:buNone/>
            </a:pPr>
            <a:r>
              <a:rPr lang="zh-CN" altLang="en-US" b="1" dirty="0">
                <a:ea typeface="楷体_GB2312" pitchFamily="49" charset="-122"/>
              </a:rPr>
              <a:t>  </a:t>
            </a:r>
            <a:r>
              <a:rPr lang="en-US" altLang="zh-CN" b="1" dirty="0">
                <a:ea typeface="楷体_GB2312" pitchFamily="49" charset="-122"/>
              </a:rPr>
              <a:t>// </a:t>
            </a:r>
            <a:r>
              <a:rPr lang="zh-CN" altLang="en-US" b="1" dirty="0">
                <a:ea typeface="楷体_GB2312" pitchFamily="49" charset="-122"/>
              </a:rPr>
              <a:t>指针</a:t>
            </a:r>
            <a:r>
              <a:rPr lang="zh-CN" altLang="en-US" b="1" dirty="0">
                <a:solidFill>
                  <a:srgbClr val="FF0000"/>
                </a:solidFill>
                <a:ea typeface="楷体_GB2312" pitchFamily="49" charset="-122"/>
              </a:rPr>
              <a:t> </a:t>
            </a:r>
            <a:r>
              <a:rPr lang="en-US" altLang="zh-CN" b="1" dirty="0">
                <a:solidFill>
                  <a:srgbClr val="FF0000"/>
                </a:solidFill>
                <a:ea typeface="楷体_GB2312" pitchFamily="49" charset="-122"/>
              </a:rPr>
              <a:t>p</a:t>
            </a:r>
            <a:r>
              <a:rPr lang="en-US" altLang="zh-CN" b="1" dirty="0">
                <a:ea typeface="楷体_GB2312" pitchFamily="49" charset="-122"/>
              </a:rPr>
              <a:t> </a:t>
            </a:r>
            <a:r>
              <a:rPr lang="zh-CN" altLang="en-US" b="1" dirty="0">
                <a:ea typeface="楷体_GB2312" pitchFamily="49" charset="-122"/>
              </a:rPr>
              <a:t>指向查找路径上访问的最后一个结点，</a:t>
            </a:r>
            <a:endParaRPr lang="zh-CN" altLang="en-US" b="1" dirty="0">
              <a:ea typeface="楷体_GB2312" pitchFamily="49" charset="-122"/>
            </a:endParaRPr>
          </a:p>
          <a:p>
            <a:pPr marL="0" lvl="0" indent="0" eaLnBrk="1" hangingPunct="1">
              <a:lnSpc>
                <a:spcPct val="115000"/>
              </a:lnSpc>
              <a:spcBef>
                <a:spcPct val="0"/>
              </a:spcBef>
              <a:buNone/>
            </a:pPr>
            <a:r>
              <a:rPr lang="zh-CN" altLang="en-US" b="1" dirty="0">
                <a:ea typeface="楷体_GB2312" pitchFamily="49" charset="-122"/>
              </a:rPr>
              <a:t>  </a:t>
            </a:r>
            <a:r>
              <a:rPr lang="en-US" altLang="zh-CN" b="1" dirty="0">
                <a:ea typeface="楷体_GB2312" pitchFamily="49" charset="-122"/>
              </a:rPr>
              <a:t>// </a:t>
            </a:r>
            <a:r>
              <a:rPr lang="zh-CN" altLang="en-US" b="1" dirty="0">
                <a:ea typeface="楷体_GB2312" pitchFamily="49" charset="-122"/>
              </a:rPr>
              <a:t>并返回函数值为</a:t>
            </a:r>
            <a:r>
              <a:rPr lang="en-US" altLang="zh-CN" b="1" dirty="0">
                <a:solidFill>
                  <a:srgbClr val="A50021"/>
                </a:solidFill>
                <a:ea typeface="楷体_GB2312" pitchFamily="49" charset="-122"/>
              </a:rPr>
              <a:t>FALSE</a:t>
            </a:r>
            <a:r>
              <a:rPr lang="en-US" altLang="zh-CN" b="1" dirty="0">
                <a:ea typeface="楷体_GB2312" pitchFamily="49" charset="-122"/>
              </a:rPr>
              <a:t>, </a:t>
            </a:r>
            <a:r>
              <a:rPr lang="zh-CN" altLang="en-US" b="1" dirty="0">
                <a:ea typeface="楷体_GB2312" pitchFamily="49" charset="-122"/>
              </a:rPr>
              <a:t>指针 </a:t>
            </a:r>
            <a:r>
              <a:rPr lang="en-US" altLang="zh-CN" b="1" dirty="0">
                <a:solidFill>
                  <a:srgbClr val="FF0000"/>
                </a:solidFill>
                <a:ea typeface="楷体_GB2312" pitchFamily="49" charset="-122"/>
              </a:rPr>
              <a:t>f </a:t>
            </a:r>
            <a:r>
              <a:rPr lang="zh-CN" altLang="en-US" b="1" dirty="0">
                <a:ea typeface="楷体_GB2312" pitchFamily="49" charset="-122"/>
              </a:rPr>
              <a:t>指向当前访问</a:t>
            </a:r>
            <a:endParaRPr lang="zh-CN" altLang="en-US" b="1" dirty="0">
              <a:ea typeface="楷体_GB2312" pitchFamily="49" charset="-122"/>
            </a:endParaRPr>
          </a:p>
          <a:p>
            <a:pPr marL="0" lvl="0" indent="0" eaLnBrk="1" hangingPunct="1">
              <a:lnSpc>
                <a:spcPct val="115000"/>
              </a:lnSpc>
              <a:spcBef>
                <a:spcPct val="0"/>
              </a:spcBef>
              <a:buNone/>
            </a:pPr>
            <a:r>
              <a:rPr lang="zh-CN" altLang="en-US" b="1" dirty="0">
                <a:ea typeface="楷体_GB2312" pitchFamily="49" charset="-122"/>
              </a:rPr>
              <a:t>  </a:t>
            </a:r>
            <a:r>
              <a:rPr lang="en-US" altLang="zh-CN" b="1" dirty="0">
                <a:ea typeface="楷体_GB2312" pitchFamily="49" charset="-122"/>
              </a:rPr>
              <a:t>// </a:t>
            </a:r>
            <a:r>
              <a:rPr lang="zh-CN" altLang="en-US" b="1" dirty="0">
                <a:ea typeface="楷体_GB2312" pitchFamily="49" charset="-122"/>
              </a:rPr>
              <a:t>的结点的双亲，其初始调用值为</a:t>
            </a:r>
            <a:r>
              <a:rPr lang="en-US" altLang="zh-CN" b="1" dirty="0">
                <a:ea typeface="楷体_GB2312" pitchFamily="49" charset="-122"/>
              </a:rPr>
              <a:t>NULL</a:t>
            </a:r>
            <a:endParaRPr lang="en-US" altLang="zh-CN" b="1" dirty="0">
              <a:ea typeface="楷体_GB2312" pitchFamily="49" charset="-122"/>
            </a:endParaRPr>
          </a:p>
        </p:txBody>
      </p:sp>
      <p:sp>
        <p:nvSpPr>
          <p:cNvPr id="49158" name="AutoShape 9">
            <a:hlinkClick r:id="rId2" action="ppaction://hlinksldjump"/>
          </p:cNvPr>
          <p:cNvSpPr/>
          <p:nvPr/>
        </p:nvSpPr>
        <p:spPr>
          <a:xfrm>
            <a:off x="8458200" y="6172200"/>
            <a:ext cx="381000" cy="381000"/>
          </a:xfrm>
          <a:prstGeom prst="actionButtonBackPrevious">
            <a:avLst/>
          </a:prstGeom>
          <a:solidFill>
            <a:schemeClr val="bg2"/>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Tree>
  </p:cSld>
  <p:clrMapOvr>
    <a:masterClrMapping/>
  </p:clrMapOvr>
  <p:transition>
    <p:zo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4"/>
          <p:cNvSpPr/>
          <p:nvPr>
            <p:ph idx="1"/>
          </p:nvPr>
        </p:nvSpPr>
        <p:spPr>
          <a:xfrm>
            <a:off x="179388" y="260350"/>
            <a:ext cx="9324975" cy="6308725"/>
          </a:xfrm>
          <a:ln/>
        </p:spPr>
        <p:txBody>
          <a:bodyPr vert="horz" wrap="square" lIns="91440" tIns="45720" rIns="91440" bIns="45720" anchor="t"/>
          <a:p>
            <a:pPr eaLnBrk="1" hangingPunct="1"/>
            <a:r>
              <a:rPr lang="zh-CN" altLang="en-US" sz="3600" b="1" dirty="0">
                <a:solidFill>
                  <a:srgbClr val="CC6600"/>
                </a:solidFill>
                <a:ea typeface="楷体_GB2312" pitchFamily="49" charset="-122"/>
                <a:sym typeface="Wingdings" panose="05000000000000000000" pitchFamily="2" charset="2"/>
              </a:rPr>
              <a:t>查找过程</a:t>
            </a:r>
            <a:endParaRPr lang="zh-CN" altLang="en-US" sz="3600" b="1" dirty="0">
              <a:solidFill>
                <a:srgbClr val="CC6600"/>
              </a:solidFill>
              <a:ea typeface="楷体_GB2312" pitchFamily="49" charset="-122"/>
              <a:sym typeface="Wingdings" panose="05000000000000000000" pitchFamily="2" charset="2"/>
            </a:endParaRPr>
          </a:p>
          <a:p>
            <a:pPr eaLnBrk="1" hangingPunct="1"/>
            <a:r>
              <a:rPr lang="zh-CN" altLang="en-US" sz="3600" b="1" dirty="0">
                <a:solidFill>
                  <a:srgbClr val="CC6600"/>
                </a:solidFill>
                <a:ea typeface="楷体_GB2312" pitchFamily="49" charset="-122"/>
                <a:sym typeface="Wingdings" panose="05000000000000000000" pitchFamily="2" charset="2"/>
              </a:rPr>
              <a:t>算法</a:t>
            </a:r>
            <a:r>
              <a:rPr lang="en-US" altLang="zh-CN" sz="3600" b="1" dirty="0">
                <a:solidFill>
                  <a:srgbClr val="CC6600"/>
                </a:solidFill>
                <a:ea typeface="楷体_GB2312" pitchFamily="49" charset="-122"/>
                <a:sym typeface="Wingdings" panose="05000000000000000000" pitchFamily="2" charset="2"/>
              </a:rPr>
              <a:t>9.5-a </a:t>
            </a:r>
            <a:r>
              <a:rPr lang="zh-CN" altLang="en-US" sz="3600" b="1" dirty="0">
                <a:solidFill>
                  <a:srgbClr val="CC6600"/>
                </a:solidFill>
                <a:ea typeface="楷体_GB2312" pitchFamily="49" charset="-122"/>
                <a:sym typeface="Wingdings" panose="05000000000000000000" pitchFamily="2" charset="2"/>
              </a:rPr>
              <a:t>递归过程</a:t>
            </a:r>
            <a:endParaRPr lang="zh-CN" altLang="en-US" sz="3600" b="1" dirty="0">
              <a:solidFill>
                <a:srgbClr val="CC6600"/>
              </a:solidFill>
              <a:ea typeface="楷体_GB2312" pitchFamily="49" charset="-122"/>
              <a:sym typeface="Wingdings" panose="05000000000000000000" pitchFamily="2" charset="2"/>
            </a:endParaRPr>
          </a:p>
          <a:p>
            <a:pPr eaLnBrk="1" hangingPunct="1"/>
            <a:r>
              <a:rPr lang="en-US" altLang="zh-CN" sz="3600" b="1" dirty="0">
                <a:solidFill>
                  <a:srgbClr val="3333FF"/>
                </a:solidFill>
                <a:ea typeface="楷体_GB2312" pitchFamily="49" charset="-122"/>
                <a:sym typeface="Wingdings" panose="05000000000000000000" pitchFamily="2" charset="2"/>
              </a:rPr>
              <a:t>BiTree SearchBST(BiTree T,KeyType key){</a:t>
            </a:r>
            <a:endParaRPr lang="en-US" altLang="zh-CN" sz="3600" b="1" dirty="0">
              <a:solidFill>
                <a:srgbClr val="3333FF"/>
              </a:solidFill>
              <a:ea typeface="楷体_GB2312" pitchFamily="49" charset="-122"/>
              <a:sym typeface="Wingdings" panose="05000000000000000000" pitchFamily="2" charset="2"/>
            </a:endParaRPr>
          </a:p>
          <a:p>
            <a:pPr eaLnBrk="1" hangingPunct="1"/>
            <a:r>
              <a:rPr lang="en-US" altLang="zh-CN" sz="3600" b="1" dirty="0">
                <a:solidFill>
                  <a:srgbClr val="3333FF"/>
                </a:solidFill>
                <a:ea typeface="楷体_GB2312" pitchFamily="49" charset="-122"/>
                <a:sym typeface="Wingdings" panose="05000000000000000000" pitchFamily="2" charset="2"/>
              </a:rPr>
              <a:t>	if (!T ||EQ(key,T-&gt;data.key)) return T;</a:t>
            </a:r>
            <a:endParaRPr lang="en-US" altLang="zh-CN" sz="3600" b="1" dirty="0">
              <a:solidFill>
                <a:srgbClr val="3333FF"/>
              </a:solidFill>
              <a:ea typeface="楷体_GB2312" pitchFamily="49" charset="-122"/>
              <a:sym typeface="Wingdings" panose="05000000000000000000" pitchFamily="2" charset="2"/>
            </a:endParaRPr>
          </a:p>
          <a:p>
            <a:pPr eaLnBrk="1" hangingPunct="1"/>
            <a:r>
              <a:rPr lang="en-US" altLang="zh-CN" sz="3600" b="1" dirty="0">
                <a:solidFill>
                  <a:srgbClr val="3333FF"/>
                </a:solidFill>
                <a:ea typeface="楷体_GB2312" pitchFamily="49" charset="-122"/>
                <a:sym typeface="Wingdings" panose="05000000000000000000" pitchFamily="2" charset="2"/>
              </a:rPr>
              <a:t>	else if   LT(key,T-&gt;data.key) </a:t>
            </a:r>
            <a:endParaRPr lang="en-US" altLang="zh-CN" sz="3600" b="1" dirty="0">
              <a:solidFill>
                <a:srgbClr val="3333FF"/>
              </a:solidFill>
              <a:ea typeface="楷体_GB2312" pitchFamily="49" charset="-122"/>
              <a:sym typeface="Wingdings" panose="05000000000000000000" pitchFamily="2" charset="2"/>
            </a:endParaRPr>
          </a:p>
          <a:p>
            <a:pPr eaLnBrk="1" hangingPunct="1"/>
            <a:r>
              <a:rPr lang="en-US" altLang="zh-CN" sz="3600" b="1" dirty="0">
                <a:solidFill>
                  <a:srgbClr val="3333FF"/>
                </a:solidFill>
                <a:ea typeface="楷体_GB2312" pitchFamily="49" charset="-122"/>
                <a:sym typeface="Wingdings" panose="05000000000000000000" pitchFamily="2" charset="2"/>
              </a:rPr>
              <a:t>	return(SearchBST(T-&gt;lchild,key));</a:t>
            </a:r>
            <a:endParaRPr lang="en-US" altLang="zh-CN" sz="3600" b="1" dirty="0">
              <a:solidFill>
                <a:srgbClr val="3333FF"/>
              </a:solidFill>
              <a:ea typeface="楷体_GB2312" pitchFamily="49" charset="-122"/>
              <a:sym typeface="Wingdings" panose="05000000000000000000" pitchFamily="2" charset="2"/>
            </a:endParaRPr>
          </a:p>
          <a:p>
            <a:pPr eaLnBrk="1" hangingPunct="1"/>
            <a:r>
              <a:rPr lang="en-US" altLang="zh-CN" sz="3600" b="1" dirty="0">
                <a:solidFill>
                  <a:srgbClr val="3333FF"/>
                </a:solidFill>
                <a:ea typeface="楷体_GB2312" pitchFamily="49" charset="-122"/>
                <a:sym typeface="Wingdings" panose="05000000000000000000" pitchFamily="2" charset="2"/>
              </a:rPr>
              <a:t>	 else</a:t>
            </a:r>
            <a:endParaRPr lang="en-US" altLang="zh-CN" sz="3600" b="1" dirty="0">
              <a:solidFill>
                <a:srgbClr val="3333FF"/>
              </a:solidFill>
              <a:ea typeface="楷体_GB2312" pitchFamily="49" charset="-122"/>
              <a:sym typeface="Wingdings" panose="05000000000000000000" pitchFamily="2" charset="2"/>
            </a:endParaRPr>
          </a:p>
          <a:p>
            <a:pPr eaLnBrk="1" hangingPunct="1"/>
            <a:r>
              <a:rPr lang="en-US" altLang="zh-CN" sz="3600" b="1" dirty="0">
                <a:solidFill>
                  <a:srgbClr val="3333FF"/>
                </a:solidFill>
                <a:ea typeface="楷体_GB2312" pitchFamily="49" charset="-122"/>
                <a:sym typeface="Wingdings" panose="05000000000000000000" pitchFamily="2" charset="2"/>
              </a:rPr>
              <a:t>	return(SearchBST(T-&gt;rchild,key));</a:t>
            </a:r>
            <a:endParaRPr lang="en-US" altLang="zh-CN" sz="3600" b="1" dirty="0">
              <a:solidFill>
                <a:srgbClr val="3333FF"/>
              </a:solidFill>
              <a:ea typeface="楷体_GB2312" pitchFamily="49" charset="-122"/>
              <a:sym typeface="Wingdings" panose="05000000000000000000" pitchFamily="2" charset="2"/>
            </a:endParaRPr>
          </a:p>
          <a:p>
            <a:pPr eaLnBrk="1" hangingPunct="1"/>
            <a:r>
              <a:rPr lang="en-US" altLang="zh-CN" sz="3600" b="1" dirty="0">
                <a:solidFill>
                  <a:srgbClr val="3333FF"/>
                </a:solidFill>
                <a:ea typeface="楷体_GB2312" pitchFamily="49" charset="-122"/>
                <a:sym typeface="Wingdings" panose="05000000000000000000" pitchFamily="2" charset="2"/>
              </a:rPr>
              <a:t>}// SearchBST</a:t>
            </a:r>
            <a:endParaRPr lang="en-US" altLang="zh-CN" sz="3600" b="1" dirty="0">
              <a:solidFill>
                <a:srgbClr val="3333FF"/>
              </a:solidFill>
              <a:ea typeface="楷体_GB2312" pitchFamily="49" charset="-122"/>
              <a:sym typeface="Wingdings" panose="05000000000000000000" pitchFamily="2" charset="2"/>
            </a:endParaRPr>
          </a:p>
        </p:txBody>
      </p:sp>
    </p:spTree>
  </p:cSld>
  <p:clrMapOvr>
    <a:masterClrMapping/>
  </p:clrMapOvr>
  <p:transition>
    <p:zo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1730" name="Rectangle 2"/>
          <p:cNvSpPr/>
          <p:nvPr/>
        </p:nvSpPr>
        <p:spPr>
          <a:xfrm>
            <a:off x="473075" y="185738"/>
            <a:ext cx="6080125" cy="55911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5000"/>
              </a:lnSpc>
              <a:spcBef>
                <a:spcPct val="0"/>
              </a:spcBef>
              <a:buNone/>
            </a:pPr>
            <a:r>
              <a:rPr lang="en-US" altLang="zh-CN" sz="3600" b="1" dirty="0">
                <a:solidFill>
                  <a:srgbClr val="A50021"/>
                </a:solidFill>
                <a:ea typeface="楷体_GB2312" pitchFamily="49" charset="-122"/>
              </a:rPr>
              <a:t>if</a:t>
            </a:r>
            <a:r>
              <a:rPr lang="en-US" altLang="zh-CN" sz="3600" dirty="0">
                <a:solidFill>
                  <a:srgbClr val="A50021"/>
                </a:solidFill>
                <a:ea typeface="楷体_GB2312" pitchFamily="49" charset="-122"/>
              </a:rPr>
              <a:t> (</a:t>
            </a:r>
            <a:r>
              <a:rPr lang="en-US" altLang="zh-CN" sz="3600" b="1" dirty="0">
                <a:solidFill>
                  <a:srgbClr val="A50021"/>
                </a:solidFill>
                <a:ea typeface="楷体_GB2312" pitchFamily="49" charset="-122"/>
              </a:rPr>
              <a:t>!</a:t>
            </a:r>
            <a:r>
              <a:rPr lang="en-US" altLang="zh-CN" sz="3600" dirty="0">
                <a:solidFill>
                  <a:srgbClr val="A50021"/>
                </a:solidFill>
                <a:ea typeface="楷体_GB2312" pitchFamily="49" charset="-122"/>
              </a:rPr>
              <a:t>T)</a:t>
            </a:r>
            <a:endParaRPr lang="en-US" altLang="zh-CN" sz="3600" dirty="0">
              <a:solidFill>
                <a:srgbClr val="A50021"/>
              </a:solidFill>
              <a:ea typeface="楷体_GB2312" pitchFamily="49" charset="-122"/>
            </a:endParaRPr>
          </a:p>
          <a:p>
            <a:pPr marL="0" lvl="0" indent="0" eaLnBrk="1" hangingPunct="1">
              <a:lnSpc>
                <a:spcPct val="125000"/>
              </a:lnSpc>
              <a:spcBef>
                <a:spcPct val="0"/>
              </a:spcBef>
              <a:buNone/>
            </a:pPr>
            <a:endParaRPr lang="en-US" altLang="zh-CN" sz="3600" dirty="0">
              <a:solidFill>
                <a:srgbClr val="A50021"/>
              </a:solidFill>
              <a:ea typeface="楷体_GB2312" pitchFamily="49" charset="-122"/>
            </a:endParaRPr>
          </a:p>
          <a:p>
            <a:pPr marL="0" lvl="0" indent="0" eaLnBrk="1" hangingPunct="1">
              <a:lnSpc>
                <a:spcPct val="125000"/>
              </a:lnSpc>
              <a:spcBef>
                <a:spcPct val="0"/>
              </a:spcBef>
              <a:buNone/>
            </a:pPr>
            <a:r>
              <a:rPr lang="en-US" altLang="zh-CN" sz="3600" b="1" dirty="0">
                <a:solidFill>
                  <a:srgbClr val="A50021"/>
                </a:solidFill>
                <a:ea typeface="楷体_GB2312" pitchFamily="49" charset="-122"/>
              </a:rPr>
              <a:t>else  if</a:t>
            </a:r>
            <a:r>
              <a:rPr lang="en-US" altLang="zh-CN" sz="3600" dirty="0">
                <a:ea typeface="楷体_GB2312" pitchFamily="49" charset="-122"/>
              </a:rPr>
              <a:t> </a:t>
            </a:r>
            <a:r>
              <a:rPr lang="en-US" altLang="zh-CN" sz="3600" dirty="0">
                <a:solidFill>
                  <a:srgbClr val="FF0000"/>
                </a:solidFill>
                <a:ea typeface="楷体_GB2312" pitchFamily="49" charset="-122"/>
              </a:rPr>
              <a:t>( EQ(key, T-&gt;data.key) )</a:t>
            </a:r>
            <a:endParaRPr lang="en-US" altLang="zh-CN" sz="3600" dirty="0">
              <a:ea typeface="楷体_GB2312" pitchFamily="49" charset="-122"/>
            </a:endParaRPr>
          </a:p>
          <a:p>
            <a:pPr marL="0" lvl="0" indent="0" eaLnBrk="1" hangingPunct="1">
              <a:lnSpc>
                <a:spcPct val="125000"/>
              </a:lnSpc>
              <a:spcBef>
                <a:spcPct val="0"/>
              </a:spcBef>
              <a:buNone/>
            </a:pPr>
            <a:r>
              <a:rPr lang="en-US" altLang="zh-CN" sz="3600" dirty="0">
                <a:ea typeface="楷体_GB2312" pitchFamily="49" charset="-122"/>
              </a:rPr>
              <a:t>    </a:t>
            </a:r>
            <a:endParaRPr lang="en-US" altLang="zh-CN" sz="3600" dirty="0">
              <a:ea typeface="楷体_GB2312" pitchFamily="49" charset="-122"/>
            </a:endParaRPr>
          </a:p>
          <a:p>
            <a:pPr marL="0" lvl="0" indent="0" eaLnBrk="1" hangingPunct="1">
              <a:lnSpc>
                <a:spcPct val="125000"/>
              </a:lnSpc>
              <a:spcBef>
                <a:spcPct val="0"/>
              </a:spcBef>
              <a:buNone/>
            </a:pPr>
            <a:r>
              <a:rPr lang="en-US" altLang="zh-CN" sz="3600" b="1" dirty="0">
                <a:solidFill>
                  <a:srgbClr val="A50021"/>
                </a:solidFill>
                <a:ea typeface="楷体_GB2312" pitchFamily="49" charset="-122"/>
              </a:rPr>
              <a:t>else  if</a:t>
            </a:r>
            <a:r>
              <a:rPr lang="en-US" altLang="zh-CN" sz="3600" b="1" dirty="0">
                <a:ea typeface="楷体_GB2312" pitchFamily="49" charset="-122"/>
              </a:rPr>
              <a:t> </a:t>
            </a:r>
            <a:r>
              <a:rPr lang="en-US" altLang="zh-CN" sz="3600" dirty="0">
                <a:solidFill>
                  <a:srgbClr val="FF0000"/>
                </a:solidFill>
                <a:ea typeface="楷体_GB2312" pitchFamily="49" charset="-122"/>
              </a:rPr>
              <a:t>( LT(key, T-&gt;data.key) )</a:t>
            </a:r>
            <a:endParaRPr lang="en-US" altLang="zh-CN" sz="3600" dirty="0">
              <a:ea typeface="楷体_GB2312" pitchFamily="49" charset="-122"/>
            </a:endParaRPr>
          </a:p>
          <a:p>
            <a:pPr marL="0" lvl="0" indent="0" eaLnBrk="1" hangingPunct="1">
              <a:lnSpc>
                <a:spcPct val="125000"/>
              </a:lnSpc>
              <a:spcBef>
                <a:spcPct val="0"/>
              </a:spcBef>
              <a:buNone/>
            </a:pPr>
            <a:r>
              <a:rPr lang="en-US" altLang="zh-CN" sz="3600" dirty="0">
                <a:ea typeface="楷体_GB2312" pitchFamily="49" charset="-122"/>
              </a:rPr>
              <a:t>    </a:t>
            </a:r>
            <a:r>
              <a:rPr lang="en-US" altLang="zh-CN" sz="3600" dirty="0">
                <a:solidFill>
                  <a:srgbClr val="0000FF"/>
                </a:solidFill>
                <a:ea typeface="楷体_GB2312" pitchFamily="49" charset="-122"/>
              </a:rPr>
              <a:t>   </a:t>
            </a:r>
            <a:endParaRPr lang="en-US" altLang="zh-CN" sz="3600" dirty="0">
              <a:solidFill>
                <a:srgbClr val="0000FF"/>
              </a:solidFill>
              <a:ea typeface="楷体_GB2312" pitchFamily="49" charset="-122"/>
            </a:endParaRPr>
          </a:p>
          <a:p>
            <a:pPr marL="0" lvl="0" indent="0" eaLnBrk="1" hangingPunct="1">
              <a:lnSpc>
                <a:spcPct val="125000"/>
              </a:lnSpc>
              <a:spcBef>
                <a:spcPct val="0"/>
              </a:spcBef>
              <a:buNone/>
            </a:pPr>
            <a:endParaRPr lang="en-US" altLang="zh-CN" sz="3600" dirty="0">
              <a:ea typeface="楷体_GB2312" pitchFamily="49" charset="-122"/>
            </a:endParaRPr>
          </a:p>
          <a:p>
            <a:pPr marL="0" lvl="0" indent="0" eaLnBrk="1" hangingPunct="1">
              <a:lnSpc>
                <a:spcPct val="125000"/>
              </a:lnSpc>
              <a:spcBef>
                <a:spcPct val="0"/>
              </a:spcBef>
              <a:buNone/>
            </a:pPr>
            <a:r>
              <a:rPr lang="en-US" altLang="zh-CN" sz="3600" b="1" dirty="0">
                <a:solidFill>
                  <a:srgbClr val="A50021"/>
                </a:solidFill>
                <a:ea typeface="楷体_GB2312" pitchFamily="49" charset="-122"/>
              </a:rPr>
              <a:t>else</a:t>
            </a:r>
            <a:endParaRPr lang="en-US" altLang="zh-CN" dirty="0">
              <a:ea typeface="楷体_GB2312" pitchFamily="49" charset="-122"/>
            </a:endParaRPr>
          </a:p>
        </p:txBody>
      </p:sp>
      <p:sp>
        <p:nvSpPr>
          <p:cNvPr id="201731" name="Rectangle 3">
            <a:hlinkClick r:id="" action="ppaction://hlinkshowjump?jump=nextslide"/>
          </p:cNvPr>
          <p:cNvSpPr/>
          <p:nvPr/>
        </p:nvSpPr>
        <p:spPr>
          <a:xfrm>
            <a:off x="1143000" y="914400"/>
            <a:ext cx="7566025"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dirty="0">
                <a:solidFill>
                  <a:srgbClr val="006600"/>
                </a:solidFill>
                <a:ea typeface="楷体_GB2312" pitchFamily="49" charset="-122"/>
              </a:rPr>
              <a:t>{</a:t>
            </a:r>
            <a:r>
              <a:rPr lang="en-US" altLang="zh-CN" sz="3600" dirty="0">
                <a:solidFill>
                  <a:srgbClr val="006600"/>
                </a:solidFill>
                <a:ea typeface="楷体_GB2312" pitchFamily="49" charset="-122"/>
              </a:rPr>
              <a:t> p = f;  </a:t>
            </a:r>
            <a:r>
              <a:rPr lang="en-US" altLang="zh-CN" sz="3600" b="1" dirty="0">
                <a:solidFill>
                  <a:srgbClr val="006600"/>
                </a:solidFill>
                <a:ea typeface="楷体_GB2312" pitchFamily="49" charset="-122"/>
              </a:rPr>
              <a:t>return FALSE</a:t>
            </a:r>
            <a:r>
              <a:rPr lang="en-US" altLang="zh-CN" sz="3600" dirty="0">
                <a:solidFill>
                  <a:srgbClr val="006600"/>
                </a:solidFill>
                <a:ea typeface="楷体_GB2312" pitchFamily="49" charset="-122"/>
              </a:rPr>
              <a:t>; </a:t>
            </a:r>
            <a:r>
              <a:rPr lang="en-US" altLang="zh-CN" sz="3600" b="1" dirty="0">
                <a:solidFill>
                  <a:srgbClr val="006600"/>
                </a:solidFill>
                <a:ea typeface="楷体_GB2312" pitchFamily="49" charset="-122"/>
              </a:rPr>
              <a:t>}  </a:t>
            </a:r>
            <a:r>
              <a:rPr lang="en-US" altLang="zh-CN" dirty="0">
                <a:solidFill>
                  <a:srgbClr val="006600"/>
                </a:solidFill>
                <a:ea typeface="楷体_GB2312" pitchFamily="49" charset="-122"/>
              </a:rPr>
              <a:t>// </a:t>
            </a:r>
            <a:r>
              <a:rPr lang="zh-CN" altLang="en-US" dirty="0">
                <a:solidFill>
                  <a:srgbClr val="006600"/>
                </a:solidFill>
                <a:ea typeface="楷体_GB2312" pitchFamily="49" charset="-122"/>
              </a:rPr>
              <a:t>查找不成功</a:t>
            </a:r>
            <a:endParaRPr lang="zh-CN" altLang="en-US" sz="2800" dirty="0">
              <a:solidFill>
                <a:srgbClr val="006600"/>
              </a:solidFill>
              <a:ea typeface="楷体_GB2312" pitchFamily="49" charset="-122"/>
            </a:endParaRPr>
          </a:p>
        </p:txBody>
      </p:sp>
      <p:sp>
        <p:nvSpPr>
          <p:cNvPr id="201732" name="Rectangle 4"/>
          <p:cNvSpPr/>
          <p:nvPr/>
        </p:nvSpPr>
        <p:spPr>
          <a:xfrm>
            <a:off x="1146175" y="2286000"/>
            <a:ext cx="7083425"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dirty="0">
                <a:solidFill>
                  <a:srgbClr val="FF00FF"/>
                </a:solidFill>
                <a:ea typeface="楷体_GB2312" pitchFamily="49" charset="-122"/>
              </a:rPr>
              <a:t>{</a:t>
            </a:r>
            <a:r>
              <a:rPr lang="en-US" altLang="zh-CN" sz="3600" dirty="0">
                <a:solidFill>
                  <a:srgbClr val="FF00FF"/>
                </a:solidFill>
                <a:ea typeface="楷体_GB2312" pitchFamily="49" charset="-122"/>
              </a:rPr>
              <a:t> p = T;  </a:t>
            </a:r>
            <a:r>
              <a:rPr lang="en-US" altLang="zh-CN" sz="3600" b="1" dirty="0">
                <a:solidFill>
                  <a:srgbClr val="FF00FF"/>
                </a:solidFill>
                <a:ea typeface="楷体_GB2312" pitchFamily="49" charset="-122"/>
              </a:rPr>
              <a:t>return TRUE</a:t>
            </a:r>
            <a:r>
              <a:rPr lang="en-US" altLang="zh-CN" sz="3600" dirty="0">
                <a:solidFill>
                  <a:srgbClr val="FF00FF"/>
                </a:solidFill>
                <a:ea typeface="楷体_GB2312" pitchFamily="49" charset="-122"/>
              </a:rPr>
              <a:t>; </a:t>
            </a:r>
            <a:r>
              <a:rPr lang="en-US" altLang="zh-CN" sz="3600" b="1" dirty="0">
                <a:solidFill>
                  <a:srgbClr val="FF00FF"/>
                </a:solidFill>
                <a:ea typeface="楷体_GB2312" pitchFamily="49" charset="-122"/>
              </a:rPr>
              <a:t>}</a:t>
            </a:r>
            <a:r>
              <a:rPr lang="en-US" altLang="zh-CN" sz="3600" b="1" dirty="0">
                <a:ea typeface="楷体_GB2312" pitchFamily="49" charset="-122"/>
              </a:rPr>
              <a:t>  </a:t>
            </a:r>
            <a:r>
              <a:rPr lang="en-US" altLang="zh-CN" dirty="0">
                <a:solidFill>
                  <a:srgbClr val="FF00FF"/>
                </a:solidFill>
                <a:ea typeface="楷体_GB2312" pitchFamily="49" charset="-122"/>
              </a:rPr>
              <a:t>// </a:t>
            </a:r>
            <a:r>
              <a:rPr lang="zh-CN" altLang="en-US" dirty="0">
                <a:solidFill>
                  <a:srgbClr val="FF00FF"/>
                </a:solidFill>
                <a:ea typeface="楷体_GB2312" pitchFamily="49" charset="-122"/>
              </a:rPr>
              <a:t>查找成功</a:t>
            </a:r>
            <a:endParaRPr lang="zh-CN" altLang="en-US" dirty="0">
              <a:solidFill>
                <a:srgbClr val="FF00FF"/>
              </a:solidFill>
              <a:ea typeface="楷体_GB2312" pitchFamily="49" charset="-122"/>
            </a:endParaRPr>
          </a:p>
        </p:txBody>
      </p:sp>
      <p:sp>
        <p:nvSpPr>
          <p:cNvPr id="201733" name="Rectangle 5"/>
          <p:cNvSpPr/>
          <p:nvPr/>
        </p:nvSpPr>
        <p:spPr>
          <a:xfrm>
            <a:off x="1279525" y="3657600"/>
            <a:ext cx="7026275" cy="13557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15000"/>
              </a:lnSpc>
              <a:spcBef>
                <a:spcPct val="0"/>
              </a:spcBef>
              <a:buNone/>
            </a:pPr>
            <a:r>
              <a:rPr lang="en-US" altLang="zh-CN" sz="3600" dirty="0">
                <a:solidFill>
                  <a:srgbClr val="0000FF"/>
                </a:solidFill>
                <a:ea typeface="楷体_GB2312" pitchFamily="49" charset="-122"/>
              </a:rPr>
              <a:t>SearchBST (T-&gt;</a:t>
            </a:r>
            <a:r>
              <a:rPr lang="en-US" altLang="zh-CN" sz="3600" b="1" dirty="0">
                <a:solidFill>
                  <a:srgbClr val="0000FF"/>
                </a:solidFill>
                <a:ea typeface="楷体_GB2312" pitchFamily="49" charset="-122"/>
              </a:rPr>
              <a:t>l</a:t>
            </a:r>
            <a:r>
              <a:rPr lang="en-US" altLang="zh-CN" sz="3600" dirty="0">
                <a:solidFill>
                  <a:srgbClr val="0000FF"/>
                </a:solidFill>
                <a:ea typeface="楷体_GB2312" pitchFamily="49" charset="-122"/>
              </a:rPr>
              <a:t>child, key, T, p )</a:t>
            </a:r>
            <a:r>
              <a:rPr lang="en-US" altLang="zh-CN" sz="3600" dirty="0">
                <a:ea typeface="楷体_GB2312" pitchFamily="49" charset="-122"/>
              </a:rPr>
              <a:t>;  </a:t>
            </a:r>
            <a:endParaRPr lang="en-US" altLang="zh-CN" sz="3600" dirty="0">
              <a:ea typeface="楷体_GB2312" pitchFamily="49" charset="-122"/>
            </a:endParaRPr>
          </a:p>
          <a:p>
            <a:pPr marL="0" lvl="0" indent="0" eaLnBrk="1" hangingPunct="1">
              <a:lnSpc>
                <a:spcPct val="115000"/>
              </a:lnSpc>
              <a:spcBef>
                <a:spcPct val="0"/>
              </a:spcBef>
              <a:buNone/>
            </a:pPr>
            <a:r>
              <a:rPr lang="en-US" altLang="zh-CN" sz="3600" dirty="0">
                <a:ea typeface="楷体_GB2312" pitchFamily="49" charset="-122"/>
              </a:rPr>
              <a:t>                         </a:t>
            </a:r>
            <a:r>
              <a:rPr lang="en-US" altLang="zh-CN" dirty="0">
                <a:solidFill>
                  <a:schemeClr val="accent2"/>
                </a:solidFill>
                <a:ea typeface="楷体_GB2312" pitchFamily="49" charset="-122"/>
              </a:rPr>
              <a:t>// </a:t>
            </a:r>
            <a:r>
              <a:rPr lang="zh-CN" altLang="en-US" dirty="0">
                <a:solidFill>
                  <a:schemeClr val="accent2"/>
                </a:solidFill>
                <a:ea typeface="楷体_GB2312" pitchFamily="49" charset="-122"/>
              </a:rPr>
              <a:t>在左子树中继续查找</a:t>
            </a:r>
            <a:endParaRPr lang="zh-CN" altLang="en-US" dirty="0">
              <a:ea typeface="楷体_GB2312" pitchFamily="49" charset="-122"/>
            </a:endParaRPr>
          </a:p>
        </p:txBody>
      </p:sp>
      <p:sp>
        <p:nvSpPr>
          <p:cNvPr id="201734" name="Rectangle 6"/>
          <p:cNvSpPr/>
          <p:nvPr/>
        </p:nvSpPr>
        <p:spPr>
          <a:xfrm>
            <a:off x="1355725" y="5029200"/>
            <a:ext cx="7026275" cy="13557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15000"/>
              </a:lnSpc>
              <a:spcBef>
                <a:spcPct val="0"/>
              </a:spcBef>
              <a:buNone/>
            </a:pPr>
            <a:r>
              <a:rPr lang="en-US" altLang="zh-CN" sz="3600" dirty="0">
                <a:solidFill>
                  <a:srgbClr val="0000FF"/>
                </a:solidFill>
                <a:ea typeface="楷体_GB2312" pitchFamily="49" charset="-122"/>
              </a:rPr>
              <a:t>SearchBST (T-&gt;</a:t>
            </a:r>
            <a:r>
              <a:rPr lang="en-US" altLang="zh-CN" sz="3600" b="1" dirty="0">
                <a:solidFill>
                  <a:srgbClr val="0000FF"/>
                </a:solidFill>
                <a:ea typeface="楷体_GB2312" pitchFamily="49" charset="-122"/>
              </a:rPr>
              <a:t>r</a:t>
            </a:r>
            <a:r>
              <a:rPr lang="en-US" altLang="zh-CN" sz="3600" dirty="0">
                <a:solidFill>
                  <a:srgbClr val="0000FF"/>
                </a:solidFill>
                <a:ea typeface="楷体_GB2312" pitchFamily="49" charset="-122"/>
              </a:rPr>
              <a:t>child, key, T, p )</a:t>
            </a:r>
            <a:r>
              <a:rPr lang="en-US" altLang="zh-CN" sz="3600" dirty="0">
                <a:ea typeface="楷体_GB2312" pitchFamily="49" charset="-122"/>
              </a:rPr>
              <a:t>; </a:t>
            </a:r>
            <a:endParaRPr lang="en-US" altLang="zh-CN" sz="3600" dirty="0">
              <a:ea typeface="楷体_GB2312" pitchFamily="49" charset="-122"/>
            </a:endParaRPr>
          </a:p>
          <a:p>
            <a:pPr marL="0" lvl="0" indent="0" eaLnBrk="1" hangingPunct="1">
              <a:lnSpc>
                <a:spcPct val="115000"/>
              </a:lnSpc>
              <a:spcBef>
                <a:spcPct val="0"/>
              </a:spcBef>
              <a:buNone/>
            </a:pPr>
            <a:r>
              <a:rPr lang="en-US" altLang="zh-CN" sz="3600" dirty="0">
                <a:ea typeface="楷体_GB2312" pitchFamily="49" charset="-122"/>
              </a:rPr>
              <a:t>                         </a:t>
            </a:r>
            <a:r>
              <a:rPr lang="en-US" altLang="zh-CN" dirty="0">
                <a:solidFill>
                  <a:schemeClr val="accent2"/>
                </a:solidFill>
                <a:ea typeface="楷体_GB2312" pitchFamily="49" charset="-122"/>
              </a:rPr>
              <a:t>// </a:t>
            </a:r>
            <a:r>
              <a:rPr lang="zh-CN" altLang="en-US" dirty="0">
                <a:solidFill>
                  <a:schemeClr val="accent2"/>
                </a:solidFill>
                <a:ea typeface="楷体_GB2312" pitchFamily="49" charset="-122"/>
              </a:rPr>
              <a:t>在右子树中继续查找</a:t>
            </a:r>
            <a:endParaRPr lang="zh-CN" altLang="en-US" dirty="0">
              <a:ea typeface="楷体_GB2312" pitchFamily="49" charset="-122"/>
            </a:endParaRPr>
          </a:p>
        </p:txBody>
      </p:sp>
      <p:sp>
        <p:nvSpPr>
          <p:cNvPr id="201737" name="AutoShape 9">
            <a:hlinkClick r:id="" action="ppaction://noaction"/>
          </p:cNvPr>
          <p:cNvSpPr/>
          <p:nvPr/>
        </p:nvSpPr>
        <p:spPr>
          <a:xfrm>
            <a:off x="8382000" y="6248400"/>
            <a:ext cx="381000" cy="381000"/>
          </a:xfrm>
          <a:prstGeom prst="actionButtonBackPrevious">
            <a:avLst/>
          </a:prstGeom>
          <a:solidFill>
            <a:srgbClr val="FFCC00"/>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01730"/>
                                        </p:tgtEl>
                                        <p:attrNameLst>
                                          <p:attrName>style.visibility</p:attrName>
                                        </p:attrNameLst>
                                      </p:cBhvr>
                                      <p:to>
                                        <p:strVal val="visible"/>
                                      </p:to>
                                    </p:set>
                                    <p:animEffect transition="in" filter="strips(downRight)">
                                      <p:cBhvr>
                                        <p:cTn id="7" dur="500"/>
                                        <p:tgtEl>
                                          <p:spTgt spid="2017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1732"/>
                                        </p:tgtEl>
                                        <p:attrNameLst>
                                          <p:attrName>style.visibility</p:attrName>
                                        </p:attrNameLst>
                                      </p:cBhvr>
                                      <p:to>
                                        <p:strVal val="visible"/>
                                      </p:to>
                                    </p:set>
                                    <p:animEffect transition="in" filter="wipe(left)">
                                      <p:cBhvr>
                                        <p:cTn id="12" dur="500"/>
                                        <p:tgtEl>
                                          <p:spTgt spid="2017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1733"/>
                                        </p:tgtEl>
                                        <p:attrNameLst>
                                          <p:attrName>style.visibility</p:attrName>
                                        </p:attrNameLst>
                                      </p:cBhvr>
                                      <p:to>
                                        <p:strVal val="visible"/>
                                      </p:to>
                                    </p:set>
                                    <p:animEffect transition="in" filter="wipe(left)">
                                      <p:cBhvr>
                                        <p:cTn id="17" dur="500"/>
                                        <p:tgtEl>
                                          <p:spTgt spid="2017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1734"/>
                                        </p:tgtEl>
                                        <p:attrNameLst>
                                          <p:attrName>style.visibility</p:attrName>
                                        </p:attrNameLst>
                                      </p:cBhvr>
                                      <p:to>
                                        <p:strVal val="visible"/>
                                      </p:to>
                                    </p:set>
                                    <p:animEffect transition="in" filter="wipe(left)">
                                      <p:cBhvr>
                                        <p:cTn id="22" dur="500"/>
                                        <p:tgtEl>
                                          <p:spTgt spid="20173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1731"/>
                                        </p:tgtEl>
                                        <p:attrNameLst>
                                          <p:attrName>style.visibility</p:attrName>
                                        </p:attrNameLst>
                                      </p:cBhvr>
                                      <p:to>
                                        <p:strVal val="visible"/>
                                      </p:to>
                                    </p:set>
                                    <p:animEffect transition="in" filter="wipe(left)">
                                      <p:cBhvr>
                                        <p:cTn id="27" dur="500"/>
                                        <p:tgtEl>
                                          <p:spTgt spid="201731"/>
                                        </p:tgtEl>
                                      </p:cBhvr>
                                    </p:animEffect>
                                  </p:childTnLst>
                                </p:cTn>
                              </p:par>
                            </p:childTnLst>
                          </p:cTn>
                        </p:par>
                        <p:par>
                          <p:cTn id="28" fill="hold">
                            <p:stCondLst>
                              <p:cond delay="500"/>
                            </p:stCondLst>
                            <p:childTnLst>
                              <p:par>
                                <p:cTn id="29" presetID="2" presetClass="entr" presetSubtype="6" fill="hold" grpId="0" nodeType="afterEffect">
                                  <p:stCondLst>
                                    <p:cond delay="0"/>
                                  </p:stCondLst>
                                  <p:childTnLst>
                                    <p:set>
                                      <p:cBhvr>
                                        <p:cTn id="30" dur="1" fill="hold">
                                          <p:stCondLst>
                                            <p:cond delay="0"/>
                                          </p:stCondLst>
                                        </p:cTn>
                                        <p:tgtEl>
                                          <p:spTgt spid="201737"/>
                                        </p:tgtEl>
                                        <p:attrNameLst>
                                          <p:attrName>style.visibility</p:attrName>
                                        </p:attrNameLst>
                                      </p:cBhvr>
                                      <p:to>
                                        <p:strVal val="visible"/>
                                      </p:to>
                                    </p:set>
                                    <p:anim calcmode="lin" valueType="num">
                                      <p:cBhvr additive="base">
                                        <p:cTn id="31" dur="500" fill="hold"/>
                                        <p:tgtEl>
                                          <p:spTgt spid="201737"/>
                                        </p:tgtEl>
                                        <p:attrNameLst>
                                          <p:attrName>ppt_x</p:attrName>
                                        </p:attrNameLst>
                                      </p:cBhvr>
                                      <p:tavLst>
                                        <p:tav tm="0">
                                          <p:val>
                                            <p:strVal val="1+#ppt_w/2"/>
                                          </p:val>
                                        </p:tav>
                                        <p:tav tm="100000">
                                          <p:val>
                                            <p:strVal val="#ppt_x"/>
                                          </p:val>
                                        </p:tav>
                                      </p:tavLst>
                                    </p:anim>
                                    <p:anim calcmode="lin" valueType="num">
                                      <p:cBhvr additive="base">
                                        <p:cTn id="32" dur="500" fill="hold"/>
                                        <p:tgtEl>
                                          <p:spTgt spid="2017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p:bldP spid="201731" grpId="0"/>
      <p:bldP spid="201732" grpId="0"/>
      <p:bldP spid="201733" grpId="0"/>
      <p:bldP spid="201734" grpId="0"/>
      <p:bldP spid="20173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838200" y="0"/>
            <a:ext cx="7772400" cy="1143000"/>
          </a:xfrm>
          <a:ln/>
        </p:spPr>
        <p:txBody>
          <a:bodyPr vert="horz" wrap="square" lIns="91440" tIns="45720" rIns="91440" bIns="45720" anchor="ctr"/>
          <a:p>
            <a:pPr eaLnBrk="1" hangingPunct="1"/>
            <a:r>
              <a:rPr lang="en-US" altLang="zh-CN" b="1" dirty="0"/>
              <a:t>CH9 </a:t>
            </a:r>
            <a:r>
              <a:rPr lang="zh-CN" altLang="en-US" b="1" dirty="0"/>
              <a:t>查找</a:t>
            </a:r>
            <a:endParaRPr lang="zh-CN" altLang="en-US" b="1" dirty="0"/>
          </a:p>
        </p:txBody>
      </p:sp>
      <p:sp>
        <p:nvSpPr>
          <p:cNvPr id="243715" name="Rectangle 3"/>
          <p:cNvSpPr>
            <a:spLocks noGrp="1"/>
          </p:cNvSpPr>
          <p:nvPr>
            <p:ph idx="1"/>
          </p:nvPr>
        </p:nvSpPr>
        <p:spPr>
          <a:xfrm>
            <a:off x="685800" y="1066800"/>
            <a:ext cx="7342188" cy="3946525"/>
          </a:xfrm>
          <a:ln/>
        </p:spPr>
        <p:txBody>
          <a:bodyPr vert="horz" wrap="square" lIns="91440" tIns="45720" rIns="91440" bIns="45720" anchor="t"/>
          <a:p>
            <a:pPr eaLnBrk="1" hangingPunct="1">
              <a:buNone/>
            </a:pPr>
            <a:r>
              <a:rPr lang="en-US" altLang="zh-CN" b="1" dirty="0">
                <a:solidFill>
                  <a:schemeClr val="tx2"/>
                </a:solidFill>
                <a:latin typeface="宋体" panose="02010600030101010101" pitchFamily="2" charset="-122"/>
              </a:rPr>
              <a:t>	</a:t>
            </a:r>
            <a:r>
              <a:rPr lang="en-US" altLang="zh-CN" b="1" dirty="0">
                <a:solidFill>
                  <a:srgbClr val="FF00FF"/>
                </a:solidFill>
                <a:latin typeface="宋体" panose="02010600030101010101" pitchFamily="2" charset="-122"/>
              </a:rPr>
              <a:t>9.1 </a:t>
            </a:r>
            <a:r>
              <a:rPr lang="zh-CN" altLang="en-US" b="1" dirty="0">
                <a:solidFill>
                  <a:srgbClr val="FF00FF"/>
                </a:solidFill>
                <a:latin typeface="宋体" panose="02010600030101010101" pitchFamily="2" charset="-122"/>
              </a:rPr>
              <a:t>静态查找表</a:t>
            </a:r>
            <a:endParaRPr lang="zh-CN" altLang="en-US" b="1" dirty="0">
              <a:solidFill>
                <a:srgbClr val="FF00FF"/>
              </a:solidFill>
              <a:latin typeface="宋体" panose="02010600030101010101" pitchFamily="2" charset="-122"/>
            </a:endParaRPr>
          </a:p>
          <a:p>
            <a:pPr lvl="1" eaLnBrk="1" hangingPunct="1">
              <a:buNone/>
            </a:pPr>
            <a:r>
              <a:rPr lang="zh-CN" altLang="en-US" sz="2000" b="1" dirty="0">
                <a:latin typeface="宋体" panose="02010600030101010101" pitchFamily="2" charset="-122"/>
              </a:rPr>
              <a:t>	</a:t>
            </a:r>
            <a:r>
              <a:rPr lang="en-US" altLang="zh-CN" sz="2400" b="1" dirty="0">
                <a:latin typeface="宋体" panose="02010600030101010101" pitchFamily="2" charset="-122"/>
              </a:rPr>
              <a:t>9.1.1  </a:t>
            </a:r>
            <a:r>
              <a:rPr lang="zh-CN" altLang="en-US" sz="2400" b="1" dirty="0">
                <a:latin typeface="宋体" panose="02010600030101010101" pitchFamily="2" charset="-122"/>
              </a:rPr>
              <a:t>顺序查找</a:t>
            </a:r>
            <a:endParaRPr lang="zh-CN" altLang="en-US" sz="2400" b="1" dirty="0">
              <a:latin typeface="宋体" panose="02010600030101010101" pitchFamily="2" charset="-122"/>
            </a:endParaRPr>
          </a:p>
          <a:p>
            <a:pPr lvl="1" eaLnBrk="1" hangingPunct="1">
              <a:buNone/>
            </a:pPr>
            <a:r>
              <a:rPr lang="zh-CN" altLang="en-US" sz="2400" b="1" dirty="0">
                <a:latin typeface="宋体" panose="02010600030101010101" pitchFamily="2" charset="-122"/>
              </a:rPr>
              <a:t>	</a:t>
            </a:r>
            <a:r>
              <a:rPr lang="en-US" altLang="zh-CN" sz="2400" b="1" dirty="0">
                <a:latin typeface="宋体" panose="02010600030101010101" pitchFamily="2" charset="-122"/>
              </a:rPr>
              <a:t>9.1.2  </a:t>
            </a:r>
            <a:r>
              <a:rPr lang="zh-CN" altLang="en-US" sz="2400" b="1" dirty="0">
                <a:latin typeface="宋体" panose="02010600030101010101" pitchFamily="2" charset="-122"/>
              </a:rPr>
              <a:t>有序表的查找</a:t>
            </a:r>
            <a:endParaRPr lang="zh-CN" altLang="en-US" sz="2400" b="1" dirty="0">
              <a:latin typeface="宋体" panose="02010600030101010101" pitchFamily="2" charset="-122"/>
            </a:endParaRPr>
          </a:p>
          <a:p>
            <a:pPr lvl="1" eaLnBrk="1" hangingPunct="1">
              <a:buFont typeface="Wingdings" panose="05000000000000000000" pitchFamily="2" charset="2"/>
              <a:buNone/>
            </a:pPr>
            <a:r>
              <a:rPr lang="zh-CN" altLang="en-US" sz="2400" b="1" dirty="0">
                <a:latin typeface="宋体" panose="02010600030101010101" pitchFamily="2" charset="-122"/>
              </a:rPr>
              <a:t>	</a:t>
            </a:r>
            <a:r>
              <a:rPr lang="en-US" altLang="zh-CN" sz="2400" b="1" dirty="0">
                <a:latin typeface="宋体" panose="02010600030101010101" pitchFamily="2" charset="-122"/>
              </a:rPr>
              <a:t>9.1.3  </a:t>
            </a:r>
            <a:r>
              <a:rPr lang="zh-CN" altLang="en-US" sz="2400" b="1" dirty="0">
                <a:latin typeface="宋体" panose="02010600030101010101" pitchFamily="2" charset="-122"/>
              </a:rPr>
              <a:t>索引顺序表的查找</a:t>
            </a:r>
            <a:endParaRPr lang="zh-CN" altLang="en-US" sz="2400" b="1" dirty="0">
              <a:latin typeface="宋体" panose="02010600030101010101" pitchFamily="2" charset="-122"/>
            </a:endParaRPr>
          </a:p>
          <a:p>
            <a:pPr lvl="1" eaLnBrk="1" hangingPunct="1">
              <a:buFont typeface="Wingdings" panose="05000000000000000000" pitchFamily="2" charset="2"/>
              <a:buNone/>
            </a:pPr>
            <a:r>
              <a:rPr lang="en-US" altLang="zh-CN" sz="3200" b="1" dirty="0">
                <a:solidFill>
                  <a:srgbClr val="FF00FF"/>
                </a:solidFill>
                <a:latin typeface="宋体" panose="02010600030101010101" pitchFamily="2" charset="-122"/>
              </a:rPr>
              <a:t>9.2 </a:t>
            </a:r>
            <a:r>
              <a:rPr lang="zh-CN" altLang="en-US" sz="3200" b="1" dirty="0">
                <a:solidFill>
                  <a:srgbClr val="FF00FF"/>
                </a:solidFill>
                <a:latin typeface="宋体" panose="02010600030101010101" pitchFamily="2" charset="-122"/>
              </a:rPr>
              <a:t>动态查找表</a:t>
            </a:r>
            <a:endParaRPr lang="zh-CN" altLang="en-US" sz="3200" b="1" dirty="0">
              <a:solidFill>
                <a:srgbClr val="FF00FF"/>
              </a:solidFill>
              <a:latin typeface="宋体" panose="02010600030101010101" pitchFamily="2" charset="-122"/>
            </a:endParaRPr>
          </a:p>
          <a:p>
            <a:pPr lvl="1" eaLnBrk="1" hangingPunct="1">
              <a:buFont typeface="Wingdings" panose="05000000000000000000" pitchFamily="2" charset="2"/>
              <a:buNone/>
            </a:pPr>
            <a:r>
              <a:rPr lang="zh-CN" altLang="en-US" sz="2400" b="1" dirty="0">
                <a:solidFill>
                  <a:schemeClr val="tx2"/>
                </a:solidFill>
                <a:latin typeface="宋体" panose="02010600030101010101" pitchFamily="2" charset="-122"/>
              </a:rPr>
              <a:t>	</a:t>
            </a:r>
            <a:r>
              <a:rPr lang="en-US" altLang="zh-CN" sz="2400" b="1" dirty="0">
                <a:latin typeface="宋体" panose="02010600030101010101" pitchFamily="2" charset="-122"/>
              </a:rPr>
              <a:t>9.2.1  </a:t>
            </a:r>
            <a:r>
              <a:rPr lang="zh-CN" altLang="en-US" sz="2400" b="1" dirty="0">
                <a:latin typeface="宋体" panose="02010600030101010101" pitchFamily="2" charset="-122"/>
              </a:rPr>
              <a:t>二叉排序树和平衡二叉树</a:t>
            </a:r>
            <a:endParaRPr lang="zh-CN" altLang="en-US" sz="2400" b="1" dirty="0">
              <a:latin typeface="宋体" panose="02010600030101010101" pitchFamily="2" charset="-122"/>
            </a:endParaRPr>
          </a:p>
          <a:p>
            <a:pPr lvl="1" eaLnBrk="1" hangingPunct="1">
              <a:buFont typeface="Wingdings" panose="05000000000000000000" pitchFamily="2" charset="2"/>
              <a:buNone/>
            </a:pPr>
            <a:r>
              <a:rPr lang="en-US" altLang="zh-CN" sz="3200" b="1" dirty="0">
                <a:solidFill>
                  <a:srgbClr val="FF00FF"/>
                </a:solidFill>
                <a:latin typeface="宋体" panose="02010600030101010101" pitchFamily="2" charset="-122"/>
              </a:rPr>
              <a:t>9.3 </a:t>
            </a:r>
            <a:r>
              <a:rPr lang="zh-CN" altLang="en-US" sz="3200" b="1" dirty="0">
                <a:solidFill>
                  <a:srgbClr val="FF00FF"/>
                </a:solidFill>
                <a:latin typeface="宋体" panose="02010600030101010101" pitchFamily="2" charset="-122"/>
              </a:rPr>
              <a:t>哈希表</a:t>
            </a:r>
            <a:endParaRPr lang="zh-CN" altLang="en-US" sz="3200" b="1" dirty="0">
              <a:solidFill>
                <a:srgbClr val="FF00FF"/>
              </a:solidFill>
              <a:latin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3715"/>
                                        </p:tgtEl>
                                        <p:attrNameLst>
                                          <p:attrName>style.visibility</p:attrName>
                                        </p:attrNameLst>
                                      </p:cBhvr>
                                      <p:to>
                                        <p:strVal val="visible"/>
                                      </p:to>
                                    </p:set>
                                    <p:animEffect transition="in" filter="dissolve">
                                      <p:cBhvr>
                                        <p:cTn id="7" dur="500"/>
                                        <p:tgtEl>
                                          <p:spTgt spid="243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3538" name="Oval 1026"/>
          <p:cNvSpPr/>
          <p:nvPr/>
        </p:nvSpPr>
        <p:spPr>
          <a:xfrm>
            <a:off x="4191000" y="1219200"/>
            <a:ext cx="762000" cy="609600"/>
          </a:xfrm>
          <a:prstGeom prst="ellipse">
            <a:avLst/>
          </a:prstGeom>
          <a:noFill/>
          <a:ln w="38100" cap="sq" cmpd="sng">
            <a:solidFill>
              <a:srgbClr val="0000FF"/>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4000" dirty="0">
                <a:solidFill>
                  <a:srgbClr val="990033"/>
                </a:solidFill>
              </a:rPr>
              <a:t>30</a:t>
            </a:r>
            <a:endParaRPr lang="en-US" altLang="zh-CN" sz="2400" dirty="0"/>
          </a:p>
        </p:txBody>
      </p:sp>
      <p:sp>
        <p:nvSpPr>
          <p:cNvPr id="193539" name="Oval 1027"/>
          <p:cNvSpPr/>
          <p:nvPr/>
        </p:nvSpPr>
        <p:spPr>
          <a:xfrm>
            <a:off x="2286000" y="2133600"/>
            <a:ext cx="762000" cy="609600"/>
          </a:xfrm>
          <a:prstGeom prst="ellipse">
            <a:avLst/>
          </a:prstGeom>
          <a:noFill/>
          <a:ln w="38100" cap="sq" cmpd="sng">
            <a:solidFill>
              <a:srgbClr val="0000FF"/>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4000" dirty="0">
                <a:solidFill>
                  <a:srgbClr val="990033"/>
                </a:solidFill>
              </a:rPr>
              <a:t>20</a:t>
            </a:r>
            <a:endParaRPr lang="en-US" altLang="zh-CN" sz="2400" dirty="0"/>
          </a:p>
        </p:txBody>
      </p:sp>
      <p:sp>
        <p:nvSpPr>
          <p:cNvPr id="193540" name="Oval 1028"/>
          <p:cNvSpPr/>
          <p:nvPr/>
        </p:nvSpPr>
        <p:spPr>
          <a:xfrm>
            <a:off x="1143000" y="3276600"/>
            <a:ext cx="762000" cy="609600"/>
          </a:xfrm>
          <a:prstGeom prst="ellipse">
            <a:avLst/>
          </a:prstGeom>
          <a:noFill/>
          <a:ln w="38100" cap="sq" cmpd="sng">
            <a:solidFill>
              <a:srgbClr val="0000FF"/>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4000" dirty="0">
                <a:solidFill>
                  <a:srgbClr val="990033"/>
                </a:solidFill>
              </a:rPr>
              <a:t>10</a:t>
            </a:r>
            <a:endParaRPr lang="en-US" altLang="zh-CN" sz="2400" dirty="0"/>
          </a:p>
        </p:txBody>
      </p:sp>
      <p:sp>
        <p:nvSpPr>
          <p:cNvPr id="193541" name="Oval 1029"/>
          <p:cNvSpPr/>
          <p:nvPr/>
        </p:nvSpPr>
        <p:spPr>
          <a:xfrm>
            <a:off x="6096000" y="2133600"/>
            <a:ext cx="762000" cy="609600"/>
          </a:xfrm>
          <a:prstGeom prst="ellipse">
            <a:avLst/>
          </a:prstGeom>
          <a:noFill/>
          <a:ln w="38100" cap="sq" cmpd="sng">
            <a:solidFill>
              <a:srgbClr val="0000FF"/>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4000" dirty="0">
                <a:solidFill>
                  <a:srgbClr val="990033"/>
                </a:solidFill>
              </a:rPr>
              <a:t>40</a:t>
            </a:r>
            <a:endParaRPr lang="en-US" altLang="zh-CN" sz="2400" dirty="0"/>
          </a:p>
        </p:txBody>
      </p:sp>
      <p:sp>
        <p:nvSpPr>
          <p:cNvPr id="193542" name="Oval 1030"/>
          <p:cNvSpPr/>
          <p:nvPr/>
        </p:nvSpPr>
        <p:spPr>
          <a:xfrm>
            <a:off x="4953000" y="3276600"/>
            <a:ext cx="762000" cy="609600"/>
          </a:xfrm>
          <a:prstGeom prst="ellipse">
            <a:avLst/>
          </a:prstGeom>
          <a:noFill/>
          <a:ln w="38100" cap="sq" cmpd="sng">
            <a:solidFill>
              <a:srgbClr val="0000FF"/>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4000" dirty="0">
                <a:solidFill>
                  <a:srgbClr val="990033"/>
                </a:solidFill>
              </a:rPr>
              <a:t>35</a:t>
            </a:r>
            <a:endParaRPr lang="en-US" altLang="zh-CN" sz="2400" dirty="0"/>
          </a:p>
        </p:txBody>
      </p:sp>
      <p:sp>
        <p:nvSpPr>
          <p:cNvPr id="193543" name="Oval 1031"/>
          <p:cNvSpPr/>
          <p:nvPr/>
        </p:nvSpPr>
        <p:spPr>
          <a:xfrm>
            <a:off x="3429000" y="3276600"/>
            <a:ext cx="762000" cy="609600"/>
          </a:xfrm>
          <a:prstGeom prst="ellipse">
            <a:avLst/>
          </a:prstGeom>
          <a:noFill/>
          <a:ln w="38100" cap="sq" cmpd="sng">
            <a:solidFill>
              <a:srgbClr val="0000FF"/>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4000" dirty="0">
                <a:solidFill>
                  <a:srgbClr val="990033"/>
                </a:solidFill>
              </a:rPr>
              <a:t>25</a:t>
            </a:r>
            <a:endParaRPr lang="en-US" altLang="zh-CN" sz="2400" dirty="0"/>
          </a:p>
        </p:txBody>
      </p:sp>
      <p:sp>
        <p:nvSpPr>
          <p:cNvPr id="193544" name="Oval 1032"/>
          <p:cNvSpPr/>
          <p:nvPr/>
        </p:nvSpPr>
        <p:spPr>
          <a:xfrm>
            <a:off x="2667000" y="4419600"/>
            <a:ext cx="762000" cy="609600"/>
          </a:xfrm>
          <a:prstGeom prst="ellipse">
            <a:avLst/>
          </a:prstGeom>
          <a:noFill/>
          <a:ln w="38100" cap="sq" cmpd="sng">
            <a:solidFill>
              <a:srgbClr val="0000FF"/>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4000" dirty="0">
                <a:solidFill>
                  <a:srgbClr val="990033"/>
                </a:solidFill>
              </a:rPr>
              <a:t>23</a:t>
            </a:r>
            <a:endParaRPr lang="en-US" altLang="zh-CN" sz="2400" dirty="0"/>
          </a:p>
        </p:txBody>
      </p:sp>
      <p:sp>
        <p:nvSpPr>
          <p:cNvPr id="193545" name="Line 1033"/>
          <p:cNvSpPr/>
          <p:nvPr/>
        </p:nvSpPr>
        <p:spPr>
          <a:xfrm flipH="1">
            <a:off x="2667000" y="1524000"/>
            <a:ext cx="1524000" cy="609600"/>
          </a:xfrm>
          <a:prstGeom prst="line">
            <a:avLst/>
          </a:prstGeom>
          <a:ln w="38100" cap="flat" cmpd="sng">
            <a:solidFill>
              <a:srgbClr val="666699"/>
            </a:solidFill>
            <a:prstDash val="solid"/>
            <a:headEnd type="none" w="med" len="med"/>
            <a:tailEnd type="none" w="med" len="med"/>
          </a:ln>
        </p:spPr>
      </p:sp>
      <p:sp>
        <p:nvSpPr>
          <p:cNvPr id="193546" name="Line 1034"/>
          <p:cNvSpPr/>
          <p:nvPr/>
        </p:nvSpPr>
        <p:spPr>
          <a:xfrm>
            <a:off x="4953000" y="1524000"/>
            <a:ext cx="1524000" cy="609600"/>
          </a:xfrm>
          <a:prstGeom prst="line">
            <a:avLst/>
          </a:prstGeom>
          <a:ln w="38100" cap="flat" cmpd="sng">
            <a:solidFill>
              <a:srgbClr val="336699"/>
            </a:solidFill>
            <a:prstDash val="solid"/>
            <a:headEnd type="none" w="med" len="med"/>
            <a:tailEnd type="none" w="med" len="med"/>
          </a:ln>
        </p:spPr>
      </p:sp>
      <p:sp>
        <p:nvSpPr>
          <p:cNvPr id="193547" name="Line 1035"/>
          <p:cNvSpPr/>
          <p:nvPr/>
        </p:nvSpPr>
        <p:spPr>
          <a:xfrm flipH="1">
            <a:off x="1524000" y="2438400"/>
            <a:ext cx="762000" cy="838200"/>
          </a:xfrm>
          <a:prstGeom prst="line">
            <a:avLst/>
          </a:prstGeom>
          <a:ln w="38100" cap="flat" cmpd="sng">
            <a:solidFill>
              <a:srgbClr val="336699"/>
            </a:solidFill>
            <a:prstDash val="solid"/>
            <a:headEnd type="none" w="med" len="med"/>
            <a:tailEnd type="none" w="med" len="med"/>
          </a:ln>
        </p:spPr>
      </p:sp>
      <p:sp>
        <p:nvSpPr>
          <p:cNvPr id="193548" name="Line 1036"/>
          <p:cNvSpPr/>
          <p:nvPr/>
        </p:nvSpPr>
        <p:spPr>
          <a:xfrm>
            <a:off x="3048000" y="2438400"/>
            <a:ext cx="762000" cy="838200"/>
          </a:xfrm>
          <a:prstGeom prst="line">
            <a:avLst/>
          </a:prstGeom>
          <a:ln w="38100" cap="flat" cmpd="sng">
            <a:solidFill>
              <a:srgbClr val="336699"/>
            </a:solidFill>
            <a:prstDash val="solid"/>
            <a:headEnd type="none" w="med" len="med"/>
            <a:tailEnd type="none" w="med" len="med"/>
          </a:ln>
        </p:spPr>
      </p:sp>
      <p:sp>
        <p:nvSpPr>
          <p:cNvPr id="193549" name="Line 1037"/>
          <p:cNvSpPr/>
          <p:nvPr/>
        </p:nvSpPr>
        <p:spPr>
          <a:xfrm flipH="1">
            <a:off x="3048000" y="3810000"/>
            <a:ext cx="457200" cy="609600"/>
          </a:xfrm>
          <a:prstGeom prst="line">
            <a:avLst/>
          </a:prstGeom>
          <a:ln w="38100" cap="flat" cmpd="sng">
            <a:solidFill>
              <a:srgbClr val="336699"/>
            </a:solidFill>
            <a:prstDash val="solid"/>
            <a:headEnd type="none" w="med" len="med"/>
            <a:tailEnd type="none" w="med" len="med"/>
          </a:ln>
        </p:spPr>
      </p:sp>
      <p:sp>
        <p:nvSpPr>
          <p:cNvPr id="193550" name="Line 1038"/>
          <p:cNvSpPr/>
          <p:nvPr/>
        </p:nvSpPr>
        <p:spPr>
          <a:xfrm flipH="1">
            <a:off x="5334000" y="2438400"/>
            <a:ext cx="762000" cy="838200"/>
          </a:xfrm>
          <a:prstGeom prst="line">
            <a:avLst/>
          </a:prstGeom>
          <a:ln w="38100" cap="flat" cmpd="sng">
            <a:solidFill>
              <a:srgbClr val="336699"/>
            </a:solidFill>
            <a:prstDash val="solid"/>
            <a:headEnd type="none" w="med" len="med"/>
            <a:tailEnd type="none" w="med" len="med"/>
          </a:ln>
        </p:spPr>
      </p:sp>
      <p:sp>
        <p:nvSpPr>
          <p:cNvPr id="193552" name="AutoShape 1040"/>
          <p:cNvSpPr/>
          <p:nvPr/>
        </p:nvSpPr>
        <p:spPr>
          <a:xfrm>
            <a:off x="3962400" y="152400"/>
            <a:ext cx="152400" cy="762000"/>
          </a:xfrm>
          <a:prstGeom prst="downArrow">
            <a:avLst>
              <a:gd name="adj1" fmla="val 50000"/>
              <a:gd name="adj2" fmla="val 125000"/>
            </a:avLst>
          </a:prstGeom>
          <a:solidFill>
            <a:srgbClr val="008000"/>
          </a:solidFill>
          <a:ln w="9525">
            <a:noFill/>
          </a:ln>
        </p:spPr>
        <p:txBody>
          <a:bodyPr vert="eaVert"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93553" name="Text Box 1041"/>
          <p:cNvSpPr txBox="1"/>
          <p:nvPr/>
        </p:nvSpPr>
        <p:spPr>
          <a:xfrm>
            <a:off x="3659188" y="-9525"/>
            <a:ext cx="303212"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b="1" dirty="0">
                <a:solidFill>
                  <a:srgbClr val="006600"/>
                </a:solidFill>
              </a:rPr>
              <a:t>f</a:t>
            </a:r>
            <a:endParaRPr lang="en-US" altLang="zh-CN" sz="2800" dirty="0"/>
          </a:p>
        </p:txBody>
      </p:sp>
      <p:sp>
        <p:nvSpPr>
          <p:cNvPr id="193554" name="AutoShape 1042"/>
          <p:cNvSpPr/>
          <p:nvPr/>
        </p:nvSpPr>
        <p:spPr>
          <a:xfrm>
            <a:off x="4648200" y="381000"/>
            <a:ext cx="152400" cy="762000"/>
          </a:xfrm>
          <a:prstGeom prst="downArrow">
            <a:avLst>
              <a:gd name="adj1" fmla="val 50000"/>
              <a:gd name="adj2" fmla="val 125000"/>
            </a:avLst>
          </a:prstGeom>
          <a:solidFill>
            <a:srgbClr val="A50021"/>
          </a:solidFill>
          <a:ln w="9525">
            <a:noFill/>
          </a:ln>
        </p:spPr>
        <p:txBody>
          <a:bodyPr vert="eaVert"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93555" name="Text Box 1043"/>
          <p:cNvSpPr txBox="1"/>
          <p:nvPr/>
        </p:nvSpPr>
        <p:spPr>
          <a:xfrm>
            <a:off x="4703763" y="228600"/>
            <a:ext cx="401637"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dirty="0">
                <a:solidFill>
                  <a:srgbClr val="A50021"/>
                </a:solidFill>
              </a:rPr>
              <a:t>T</a:t>
            </a:r>
            <a:endParaRPr lang="en-US" altLang="zh-CN" sz="2800" dirty="0"/>
          </a:p>
        </p:txBody>
      </p:sp>
      <p:sp>
        <p:nvSpPr>
          <p:cNvPr id="193556" name="Text Box 1044"/>
          <p:cNvSpPr txBox="1"/>
          <p:nvPr/>
        </p:nvSpPr>
        <p:spPr>
          <a:xfrm>
            <a:off x="441325" y="273050"/>
            <a:ext cx="2359025"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3600" dirty="0">
                <a:solidFill>
                  <a:srgbClr val="A50021"/>
                </a:solidFill>
                <a:ea typeface="楷体_GB2312" pitchFamily="49" charset="-122"/>
              </a:rPr>
              <a:t>设 </a:t>
            </a:r>
            <a:r>
              <a:rPr lang="en-US" altLang="zh-CN" sz="3600" dirty="0">
                <a:solidFill>
                  <a:srgbClr val="A50021"/>
                </a:solidFill>
                <a:ea typeface="楷体_GB2312" pitchFamily="49" charset="-122"/>
              </a:rPr>
              <a:t>key = 48</a:t>
            </a:r>
            <a:endParaRPr lang="en-US" altLang="zh-CN" sz="3600" dirty="0">
              <a:ea typeface="楷体_GB2312" pitchFamily="49" charset="-122"/>
            </a:endParaRPr>
          </a:p>
        </p:txBody>
      </p:sp>
      <p:sp>
        <p:nvSpPr>
          <p:cNvPr id="193557" name="AutoShape 1045"/>
          <p:cNvSpPr/>
          <p:nvPr/>
        </p:nvSpPr>
        <p:spPr>
          <a:xfrm>
            <a:off x="4419600" y="381000"/>
            <a:ext cx="152400" cy="762000"/>
          </a:xfrm>
          <a:prstGeom prst="downArrow">
            <a:avLst>
              <a:gd name="adj1" fmla="val 50000"/>
              <a:gd name="adj2" fmla="val 125000"/>
            </a:avLst>
          </a:prstGeom>
          <a:solidFill>
            <a:srgbClr val="008000"/>
          </a:solidFill>
          <a:ln w="9525">
            <a:noFill/>
          </a:ln>
        </p:spPr>
        <p:txBody>
          <a:bodyPr vert="eaVert"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93558" name="Text Box 1046"/>
          <p:cNvSpPr txBox="1"/>
          <p:nvPr/>
        </p:nvSpPr>
        <p:spPr>
          <a:xfrm>
            <a:off x="4116388" y="228600"/>
            <a:ext cx="303212"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b="1" dirty="0">
                <a:solidFill>
                  <a:srgbClr val="006600"/>
                </a:solidFill>
              </a:rPr>
              <a:t>f</a:t>
            </a:r>
            <a:endParaRPr lang="en-US" altLang="zh-CN" sz="2800" dirty="0"/>
          </a:p>
        </p:txBody>
      </p:sp>
      <p:sp>
        <p:nvSpPr>
          <p:cNvPr id="193559" name="AutoShape 1047"/>
          <p:cNvSpPr/>
          <p:nvPr/>
        </p:nvSpPr>
        <p:spPr>
          <a:xfrm>
            <a:off x="6553200" y="1295400"/>
            <a:ext cx="152400" cy="762000"/>
          </a:xfrm>
          <a:prstGeom prst="downArrow">
            <a:avLst>
              <a:gd name="adj1" fmla="val 50000"/>
              <a:gd name="adj2" fmla="val 125000"/>
            </a:avLst>
          </a:prstGeom>
          <a:solidFill>
            <a:srgbClr val="A50021"/>
          </a:solidFill>
          <a:ln w="9525">
            <a:noFill/>
          </a:ln>
        </p:spPr>
        <p:txBody>
          <a:bodyPr vert="eaVert"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93560" name="Text Box 1048"/>
          <p:cNvSpPr txBox="1"/>
          <p:nvPr/>
        </p:nvSpPr>
        <p:spPr>
          <a:xfrm>
            <a:off x="6608763" y="1066800"/>
            <a:ext cx="401637"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dirty="0">
                <a:solidFill>
                  <a:srgbClr val="A50021"/>
                </a:solidFill>
              </a:rPr>
              <a:t>T</a:t>
            </a:r>
            <a:endParaRPr lang="en-US" altLang="zh-CN" sz="2800" dirty="0"/>
          </a:p>
        </p:txBody>
      </p:sp>
      <p:sp useBgFill="1">
        <p:nvSpPr>
          <p:cNvPr id="193561" name="Rectangle 1049"/>
          <p:cNvSpPr/>
          <p:nvPr/>
        </p:nvSpPr>
        <p:spPr>
          <a:xfrm>
            <a:off x="3657600" y="0"/>
            <a:ext cx="457200" cy="914400"/>
          </a:xfrm>
          <a:prstGeom prst="rect">
            <a:avLst/>
          </a:prstGeom>
          <a:ln w="9525">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useBgFill="1">
        <p:nvSpPr>
          <p:cNvPr id="193562" name="Rectangle 1050"/>
          <p:cNvSpPr/>
          <p:nvPr/>
        </p:nvSpPr>
        <p:spPr>
          <a:xfrm>
            <a:off x="4572000" y="152400"/>
            <a:ext cx="533400" cy="990600"/>
          </a:xfrm>
          <a:prstGeom prst="rect">
            <a:avLst/>
          </a:prstGeom>
          <a:ln w="9525">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93563" name="AutoShape 1051"/>
          <p:cNvSpPr/>
          <p:nvPr/>
        </p:nvSpPr>
        <p:spPr>
          <a:xfrm>
            <a:off x="6324600" y="1143000"/>
            <a:ext cx="152400" cy="762000"/>
          </a:xfrm>
          <a:prstGeom prst="downArrow">
            <a:avLst>
              <a:gd name="adj1" fmla="val 50000"/>
              <a:gd name="adj2" fmla="val 125000"/>
            </a:avLst>
          </a:prstGeom>
          <a:solidFill>
            <a:srgbClr val="008000"/>
          </a:solidFill>
          <a:ln w="9525">
            <a:noFill/>
          </a:ln>
        </p:spPr>
        <p:txBody>
          <a:bodyPr vert="eaVert"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93564" name="Text Box 1052"/>
          <p:cNvSpPr txBox="1"/>
          <p:nvPr/>
        </p:nvSpPr>
        <p:spPr>
          <a:xfrm>
            <a:off x="6021388" y="990600"/>
            <a:ext cx="303212"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b="1" dirty="0">
                <a:solidFill>
                  <a:srgbClr val="006600"/>
                </a:solidFill>
              </a:rPr>
              <a:t>f</a:t>
            </a:r>
            <a:endParaRPr lang="en-US" altLang="zh-CN" sz="2800" dirty="0"/>
          </a:p>
        </p:txBody>
      </p:sp>
      <p:sp useBgFill="1">
        <p:nvSpPr>
          <p:cNvPr id="193565" name="Rectangle 1053"/>
          <p:cNvSpPr/>
          <p:nvPr/>
        </p:nvSpPr>
        <p:spPr>
          <a:xfrm>
            <a:off x="4114800" y="304800"/>
            <a:ext cx="457200" cy="838200"/>
          </a:xfrm>
          <a:prstGeom prst="rect">
            <a:avLst/>
          </a:prstGeom>
          <a:ln w="9525">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93566" name="AutoShape 1054"/>
          <p:cNvSpPr/>
          <p:nvPr/>
        </p:nvSpPr>
        <p:spPr>
          <a:xfrm>
            <a:off x="7467600" y="2438400"/>
            <a:ext cx="152400" cy="762000"/>
          </a:xfrm>
          <a:prstGeom prst="downArrow">
            <a:avLst>
              <a:gd name="adj1" fmla="val 50000"/>
              <a:gd name="adj2" fmla="val 125000"/>
            </a:avLst>
          </a:prstGeom>
          <a:solidFill>
            <a:srgbClr val="A50021"/>
          </a:solidFill>
          <a:ln w="9525">
            <a:noFill/>
          </a:ln>
        </p:spPr>
        <p:txBody>
          <a:bodyPr vert="eaVert"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93567" name="Text Box 1055"/>
          <p:cNvSpPr txBox="1"/>
          <p:nvPr/>
        </p:nvSpPr>
        <p:spPr>
          <a:xfrm>
            <a:off x="7523163" y="2209800"/>
            <a:ext cx="401637"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dirty="0">
                <a:solidFill>
                  <a:srgbClr val="A50021"/>
                </a:solidFill>
              </a:rPr>
              <a:t>T</a:t>
            </a:r>
            <a:endParaRPr lang="en-US" altLang="zh-CN" sz="2800" dirty="0"/>
          </a:p>
        </p:txBody>
      </p:sp>
      <p:sp useBgFill="1">
        <p:nvSpPr>
          <p:cNvPr id="193568" name="Rectangle 1056"/>
          <p:cNvSpPr/>
          <p:nvPr/>
        </p:nvSpPr>
        <p:spPr>
          <a:xfrm>
            <a:off x="6553200" y="990600"/>
            <a:ext cx="533400" cy="1066800"/>
          </a:xfrm>
          <a:prstGeom prst="rect">
            <a:avLst/>
          </a:prstGeom>
          <a:ln w="9525">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2400" dirty="0"/>
          </a:p>
        </p:txBody>
      </p:sp>
      <p:sp useBgFill="1">
        <p:nvSpPr>
          <p:cNvPr id="193569" name="Text Box 1057"/>
          <p:cNvSpPr txBox="1"/>
          <p:nvPr/>
        </p:nvSpPr>
        <p:spPr>
          <a:xfrm>
            <a:off x="2178050" y="273050"/>
            <a:ext cx="641350" cy="641350"/>
          </a:xfrm>
          <a:prstGeom prst="rect">
            <a:avLst/>
          </a:prstGeom>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dirty="0">
                <a:solidFill>
                  <a:srgbClr val="A50021"/>
                </a:solidFill>
              </a:rPr>
              <a:t>22</a:t>
            </a:r>
            <a:endParaRPr lang="en-US" altLang="zh-CN" sz="3600" dirty="0"/>
          </a:p>
        </p:txBody>
      </p:sp>
      <p:sp>
        <p:nvSpPr>
          <p:cNvPr id="193570" name="AutoShape 1058"/>
          <p:cNvSpPr/>
          <p:nvPr/>
        </p:nvSpPr>
        <p:spPr>
          <a:xfrm>
            <a:off x="6629400" y="1371600"/>
            <a:ext cx="152400" cy="762000"/>
          </a:xfrm>
          <a:prstGeom prst="downArrow">
            <a:avLst>
              <a:gd name="adj1" fmla="val 50000"/>
              <a:gd name="adj2" fmla="val 125000"/>
            </a:avLst>
          </a:prstGeom>
          <a:solidFill>
            <a:srgbClr val="FF00FF"/>
          </a:solidFill>
          <a:ln w="9525">
            <a:noFill/>
          </a:ln>
        </p:spPr>
        <p:txBody>
          <a:bodyPr vert="eaVert"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93572" name="Text Box 1060"/>
          <p:cNvSpPr txBox="1"/>
          <p:nvPr/>
        </p:nvSpPr>
        <p:spPr>
          <a:xfrm>
            <a:off x="6781800" y="1066800"/>
            <a:ext cx="36195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dirty="0">
                <a:solidFill>
                  <a:srgbClr val="FF00FF"/>
                </a:solidFill>
              </a:rPr>
              <a:t>p</a:t>
            </a:r>
            <a:endParaRPr lang="en-US" altLang="zh-CN" sz="2800" dirty="0"/>
          </a:p>
        </p:txBody>
      </p:sp>
      <p:sp>
        <p:nvSpPr>
          <p:cNvPr id="193573" name="AutoShape 1061"/>
          <p:cNvSpPr/>
          <p:nvPr/>
        </p:nvSpPr>
        <p:spPr>
          <a:xfrm>
            <a:off x="5181600" y="76200"/>
            <a:ext cx="152400" cy="762000"/>
          </a:xfrm>
          <a:prstGeom prst="downArrow">
            <a:avLst>
              <a:gd name="adj1" fmla="val 50000"/>
              <a:gd name="adj2" fmla="val 125000"/>
            </a:avLst>
          </a:prstGeom>
          <a:solidFill>
            <a:srgbClr val="008000"/>
          </a:solidFill>
          <a:ln w="9525">
            <a:noFill/>
          </a:ln>
        </p:spPr>
        <p:txBody>
          <a:bodyPr vert="eaVert"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93574" name="Text Box 1062"/>
          <p:cNvSpPr txBox="1"/>
          <p:nvPr/>
        </p:nvSpPr>
        <p:spPr>
          <a:xfrm>
            <a:off x="5335588" y="-76200"/>
            <a:ext cx="303212"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b="1" dirty="0">
                <a:solidFill>
                  <a:srgbClr val="006600"/>
                </a:solidFill>
              </a:rPr>
              <a:t>f</a:t>
            </a:r>
            <a:endParaRPr lang="en-US" altLang="zh-CN" sz="2800" dirty="0"/>
          </a:p>
        </p:txBody>
      </p:sp>
      <p:sp useBgFill="1">
        <p:nvSpPr>
          <p:cNvPr id="193575" name="Rectangle 1063"/>
          <p:cNvSpPr/>
          <p:nvPr/>
        </p:nvSpPr>
        <p:spPr>
          <a:xfrm>
            <a:off x="6096000" y="990600"/>
            <a:ext cx="457200" cy="914400"/>
          </a:xfrm>
          <a:prstGeom prst="rect">
            <a:avLst/>
          </a:prstGeom>
          <a:ln w="9525">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93576" name="AutoShape 1064"/>
          <p:cNvSpPr/>
          <p:nvPr/>
        </p:nvSpPr>
        <p:spPr>
          <a:xfrm>
            <a:off x="4516438" y="381000"/>
            <a:ext cx="152400" cy="762000"/>
          </a:xfrm>
          <a:prstGeom prst="downArrow">
            <a:avLst>
              <a:gd name="adj1" fmla="val 50000"/>
              <a:gd name="adj2" fmla="val 125000"/>
            </a:avLst>
          </a:prstGeom>
          <a:solidFill>
            <a:srgbClr val="A50021"/>
          </a:solidFill>
          <a:ln w="9525">
            <a:noFill/>
          </a:ln>
        </p:spPr>
        <p:txBody>
          <a:bodyPr vert="eaVert"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93577" name="Text Box 1065"/>
          <p:cNvSpPr txBox="1"/>
          <p:nvPr/>
        </p:nvSpPr>
        <p:spPr>
          <a:xfrm>
            <a:off x="4114800" y="152400"/>
            <a:ext cx="401638"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dirty="0">
                <a:solidFill>
                  <a:srgbClr val="A50021"/>
                </a:solidFill>
              </a:rPr>
              <a:t>T</a:t>
            </a:r>
            <a:endParaRPr lang="en-US" altLang="zh-CN" sz="2800" dirty="0"/>
          </a:p>
        </p:txBody>
      </p:sp>
      <p:sp useBgFill="1">
        <p:nvSpPr>
          <p:cNvPr id="193578" name="Rectangle 1066"/>
          <p:cNvSpPr/>
          <p:nvPr/>
        </p:nvSpPr>
        <p:spPr>
          <a:xfrm>
            <a:off x="7315200" y="2209800"/>
            <a:ext cx="914400" cy="1066800"/>
          </a:xfrm>
          <a:prstGeom prst="rect">
            <a:avLst/>
          </a:prstGeom>
          <a:ln w="9525">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93581" name="AutoShape 1069"/>
          <p:cNvSpPr/>
          <p:nvPr/>
        </p:nvSpPr>
        <p:spPr>
          <a:xfrm>
            <a:off x="4724400" y="381000"/>
            <a:ext cx="152400" cy="762000"/>
          </a:xfrm>
          <a:prstGeom prst="downArrow">
            <a:avLst>
              <a:gd name="adj1" fmla="val 50000"/>
              <a:gd name="adj2" fmla="val 125000"/>
            </a:avLst>
          </a:prstGeom>
          <a:solidFill>
            <a:srgbClr val="008000"/>
          </a:solidFill>
          <a:ln w="9525">
            <a:noFill/>
          </a:ln>
        </p:spPr>
        <p:txBody>
          <a:bodyPr vert="eaVert"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93582" name="Text Box 1070"/>
          <p:cNvSpPr txBox="1"/>
          <p:nvPr/>
        </p:nvSpPr>
        <p:spPr>
          <a:xfrm>
            <a:off x="4878388" y="228600"/>
            <a:ext cx="303212"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b="1" dirty="0">
                <a:solidFill>
                  <a:srgbClr val="006600"/>
                </a:solidFill>
              </a:rPr>
              <a:t>f</a:t>
            </a:r>
            <a:endParaRPr lang="en-US" altLang="zh-CN" sz="2800" dirty="0"/>
          </a:p>
        </p:txBody>
      </p:sp>
      <p:sp useBgFill="1">
        <p:nvSpPr>
          <p:cNvPr id="193583" name="Rectangle 1071"/>
          <p:cNvSpPr/>
          <p:nvPr/>
        </p:nvSpPr>
        <p:spPr>
          <a:xfrm>
            <a:off x="5105400" y="0"/>
            <a:ext cx="533400" cy="838200"/>
          </a:xfrm>
          <a:prstGeom prst="rect">
            <a:avLst/>
          </a:prstGeom>
          <a:ln w="9525">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93584" name="AutoShape 1072"/>
          <p:cNvSpPr/>
          <p:nvPr/>
        </p:nvSpPr>
        <p:spPr>
          <a:xfrm>
            <a:off x="2362200" y="1295400"/>
            <a:ext cx="152400" cy="762000"/>
          </a:xfrm>
          <a:prstGeom prst="downArrow">
            <a:avLst>
              <a:gd name="adj1" fmla="val 50000"/>
              <a:gd name="adj2" fmla="val 125000"/>
            </a:avLst>
          </a:prstGeom>
          <a:solidFill>
            <a:srgbClr val="A50021"/>
          </a:solidFill>
          <a:ln w="9525">
            <a:noFill/>
          </a:ln>
        </p:spPr>
        <p:txBody>
          <a:bodyPr vert="eaVert"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93585" name="Text Box 1073"/>
          <p:cNvSpPr txBox="1"/>
          <p:nvPr/>
        </p:nvSpPr>
        <p:spPr>
          <a:xfrm>
            <a:off x="1960563" y="1066800"/>
            <a:ext cx="401637"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dirty="0">
                <a:solidFill>
                  <a:srgbClr val="A50021"/>
                </a:solidFill>
              </a:rPr>
              <a:t>T</a:t>
            </a:r>
            <a:endParaRPr lang="en-US" altLang="zh-CN" sz="2800" dirty="0"/>
          </a:p>
        </p:txBody>
      </p:sp>
      <p:sp useBgFill="1">
        <p:nvSpPr>
          <p:cNvPr id="193586" name="Rectangle 1074"/>
          <p:cNvSpPr/>
          <p:nvPr/>
        </p:nvSpPr>
        <p:spPr>
          <a:xfrm>
            <a:off x="4114800" y="0"/>
            <a:ext cx="533400" cy="1143000"/>
          </a:xfrm>
          <a:prstGeom prst="rect">
            <a:avLst/>
          </a:prstGeom>
          <a:ln w="9525">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93587" name="AutoShape 1075"/>
          <p:cNvSpPr/>
          <p:nvPr/>
        </p:nvSpPr>
        <p:spPr>
          <a:xfrm>
            <a:off x="3830638" y="2362200"/>
            <a:ext cx="152400" cy="762000"/>
          </a:xfrm>
          <a:prstGeom prst="downArrow">
            <a:avLst>
              <a:gd name="adj1" fmla="val 50000"/>
              <a:gd name="adj2" fmla="val 125000"/>
            </a:avLst>
          </a:prstGeom>
          <a:solidFill>
            <a:srgbClr val="A50021"/>
          </a:solidFill>
          <a:ln w="9525">
            <a:noFill/>
          </a:ln>
        </p:spPr>
        <p:txBody>
          <a:bodyPr vert="eaVert"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93588" name="Text Box 1076"/>
          <p:cNvSpPr txBox="1"/>
          <p:nvPr/>
        </p:nvSpPr>
        <p:spPr>
          <a:xfrm>
            <a:off x="3560763" y="2057400"/>
            <a:ext cx="401637"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dirty="0">
                <a:solidFill>
                  <a:srgbClr val="A50021"/>
                </a:solidFill>
              </a:rPr>
              <a:t>T</a:t>
            </a:r>
            <a:endParaRPr lang="en-US" altLang="zh-CN" sz="2800" dirty="0"/>
          </a:p>
        </p:txBody>
      </p:sp>
      <p:sp>
        <p:nvSpPr>
          <p:cNvPr id="193589" name="AutoShape 1077"/>
          <p:cNvSpPr/>
          <p:nvPr/>
        </p:nvSpPr>
        <p:spPr>
          <a:xfrm>
            <a:off x="2667000" y="3657600"/>
            <a:ext cx="152400" cy="762000"/>
          </a:xfrm>
          <a:prstGeom prst="downArrow">
            <a:avLst>
              <a:gd name="adj1" fmla="val 50000"/>
              <a:gd name="adj2" fmla="val 125000"/>
            </a:avLst>
          </a:prstGeom>
          <a:solidFill>
            <a:srgbClr val="A50021"/>
          </a:solidFill>
          <a:ln w="9525">
            <a:noFill/>
          </a:ln>
        </p:spPr>
        <p:txBody>
          <a:bodyPr vert="eaVert"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93590" name="Text Box 1078"/>
          <p:cNvSpPr txBox="1"/>
          <p:nvPr/>
        </p:nvSpPr>
        <p:spPr>
          <a:xfrm>
            <a:off x="2265363" y="3429000"/>
            <a:ext cx="401637"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dirty="0">
                <a:solidFill>
                  <a:srgbClr val="A50021"/>
                </a:solidFill>
              </a:rPr>
              <a:t>T</a:t>
            </a:r>
            <a:endParaRPr lang="en-US" altLang="zh-CN" sz="2800" dirty="0"/>
          </a:p>
        </p:txBody>
      </p:sp>
      <p:sp>
        <p:nvSpPr>
          <p:cNvPr id="193591" name="AutoShape 1079"/>
          <p:cNvSpPr/>
          <p:nvPr/>
        </p:nvSpPr>
        <p:spPr>
          <a:xfrm>
            <a:off x="2078038" y="4724400"/>
            <a:ext cx="152400" cy="762000"/>
          </a:xfrm>
          <a:prstGeom prst="downArrow">
            <a:avLst>
              <a:gd name="adj1" fmla="val 50000"/>
              <a:gd name="adj2" fmla="val 125000"/>
            </a:avLst>
          </a:prstGeom>
          <a:solidFill>
            <a:srgbClr val="A50021"/>
          </a:solidFill>
          <a:ln w="9525">
            <a:noFill/>
          </a:ln>
        </p:spPr>
        <p:txBody>
          <a:bodyPr vert="eaVert"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93592" name="Text Box 1080"/>
          <p:cNvSpPr txBox="1"/>
          <p:nvPr/>
        </p:nvSpPr>
        <p:spPr>
          <a:xfrm>
            <a:off x="1676400" y="4495800"/>
            <a:ext cx="401638"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dirty="0">
                <a:solidFill>
                  <a:srgbClr val="A50021"/>
                </a:solidFill>
              </a:rPr>
              <a:t>T</a:t>
            </a:r>
            <a:endParaRPr lang="en-US" altLang="zh-CN" sz="2800" dirty="0"/>
          </a:p>
        </p:txBody>
      </p:sp>
      <p:sp>
        <p:nvSpPr>
          <p:cNvPr id="193593" name="AutoShape 1081"/>
          <p:cNvSpPr/>
          <p:nvPr/>
        </p:nvSpPr>
        <p:spPr>
          <a:xfrm>
            <a:off x="2667000" y="1219200"/>
            <a:ext cx="152400" cy="762000"/>
          </a:xfrm>
          <a:prstGeom prst="downArrow">
            <a:avLst>
              <a:gd name="adj1" fmla="val 50000"/>
              <a:gd name="adj2" fmla="val 125000"/>
            </a:avLst>
          </a:prstGeom>
          <a:solidFill>
            <a:srgbClr val="008000"/>
          </a:solidFill>
          <a:ln w="9525">
            <a:noFill/>
          </a:ln>
        </p:spPr>
        <p:txBody>
          <a:bodyPr vert="eaVert"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93594" name="Text Box 1082"/>
          <p:cNvSpPr txBox="1"/>
          <p:nvPr/>
        </p:nvSpPr>
        <p:spPr>
          <a:xfrm>
            <a:off x="2820988" y="1066800"/>
            <a:ext cx="303212"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b="1" dirty="0">
                <a:solidFill>
                  <a:srgbClr val="006600"/>
                </a:solidFill>
              </a:rPr>
              <a:t>f</a:t>
            </a:r>
            <a:endParaRPr lang="en-US" altLang="zh-CN" sz="2800" dirty="0"/>
          </a:p>
        </p:txBody>
      </p:sp>
      <p:sp>
        <p:nvSpPr>
          <p:cNvPr id="193595" name="AutoShape 1083"/>
          <p:cNvSpPr/>
          <p:nvPr/>
        </p:nvSpPr>
        <p:spPr>
          <a:xfrm>
            <a:off x="4038600" y="2438400"/>
            <a:ext cx="152400" cy="762000"/>
          </a:xfrm>
          <a:prstGeom prst="downArrow">
            <a:avLst>
              <a:gd name="adj1" fmla="val 50000"/>
              <a:gd name="adj2" fmla="val 125000"/>
            </a:avLst>
          </a:prstGeom>
          <a:solidFill>
            <a:srgbClr val="008000"/>
          </a:solidFill>
          <a:ln w="9525">
            <a:noFill/>
          </a:ln>
        </p:spPr>
        <p:txBody>
          <a:bodyPr vert="eaVert"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93596" name="Text Box 1084"/>
          <p:cNvSpPr txBox="1"/>
          <p:nvPr/>
        </p:nvSpPr>
        <p:spPr>
          <a:xfrm>
            <a:off x="4192588" y="2362200"/>
            <a:ext cx="303212"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b="1" dirty="0">
                <a:solidFill>
                  <a:srgbClr val="006600"/>
                </a:solidFill>
              </a:rPr>
              <a:t>f</a:t>
            </a:r>
            <a:endParaRPr lang="en-US" altLang="zh-CN" sz="2800" dirty="0"/>
          </a:p>
        </p:txBody>
      </p:sp>
      <p:sp>
        <p:nvSpPr>
          <p:cNvPr id="193597" name="AutoShape 1085"/>
          <p:cNvSpPr/>
          <p:nvPr/>
        </p:nvSpPr>
        <p:spPr>
          <a:xfrm>
            <a:off x="2971800" y="3581400"/>
            <a:ext cx="152400" cy="762000"/>
          </a:xfrm>
          <a:prstGeom prst="downArrow">
            <a:avLst>
              <a:gd name="adj1" fmla="val 50000"/>
              <a:gd name="adj2" fmla="val 125000"/>
            </a:avLst>
          </a:prstGeom>
          <a:solidFill>
            <a:srgbClr val="008000"/>
          </a:solidFill>
          <a:ln w="9525">
            <a:noFill/>
          </a:ln>
        </p:spPr>
        <p:txBody>
          <a:bodyPr vert="eaVert"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93598" name="Text Box 1086"/>
          <p:cNvSpPr txBox="1"/>
          <p:nvPr/>
        </p:nvSpPr>
        <p:spPr>
          <a:xfrm>
            <a:off x="3125788" y="3429000"/>
            <a:ext cx="303212"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b="1" dirty="0">
                <a:solidFill>
                  <a:srgbClr val="006600"/>
                </a:solidFill>
              </a:rPr>
              <a:t>f</a:t>
            </a:r>
            <a:endParaRPr lang="en-US" altLang="zh-CN" sz="2800" dirty="0"/>
          </a:p>
        </p:txBody>
      </p:sp>
      <p:sp useBgFill="1">
        <p:nvSpPr>
          <p:cNvPr id="193599" name="Rectangle 1087"/>
          <p:cNvSpPr/>
          <p:nvPr/>
        </p:nvSpPr>
        <p:spPr>
          <a:xfrm>
            <a:off x="4572000" y="228600"/>
            <a:ext cx="533400" cy="914400"/>
          </a:xfrm>
          <a:prstGeom prst="rect">
            <a:avLst/>
          </a:prstGeom>
          <a:ln w="9525">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useBgFill="1">
        <p:nvSpPr>
          <p:cNvPr id="193600" name="Rectangle 1088"/>
          <p:cNvSpPr/>
          <p:nvPr/>
        </p:nvSpPr>
        <p:spPr>
          <a:xfrm>
            <a:off x="1981200" y="1066800"/>
            <a:ext cx="533400" cy="990600"/>
          </a:xfrm>
          <a:prstGeom prst="rect">
            <a:avLst/>
          </a:prstGeom>
          <a:ln w="9525">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useBgFill="1">
        <p:nvSpPr>
          <p:cNvPr id="193601" name="Rectangle 1089"/>
          <p:cNvSpPr/>
          <p:nvPr/>
        </p:nvSpPr>
        <p:spPr>
          <a:xfrm>
            <a:off x="2590800" y="1066800"/>
            <a:ext cx="457200" cy="914400"/>
          </a:xfrm>
          <a:prstGeom prst="rect">
            <a:avLst/>
          </a:prstGeom>
          <a:ln w="9525">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useBgFill="1">
        <p:nvSpPr>
          <p:cNvPr id="193603" name="Rectangle 1091"/>
          <p:cNvSpPr/>
          <p:nvPr/>
        </p:nvSpPr>
        <p:spPr>
          <a:xfrm>
            <a:off x="3657600" y="2057400"/>
            <a:ext cx="381000" cy="990600"/>
          </a:xfrm>
          <a:prstGeom prst="rect">
            <a:avLst/>
          </a:prstGeom>
          <a:ln w="9525">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useBgFill="1">
        <p:nvSpPr>
          <p:cNvPr id="193604" name="Rectangle 1092"/>
          <p:cNvSpPr/>
          <p:nvPr/>
        </p:nvSpPr>
        <p:spPr>
          <a:xfrm>
            <a:off x="3810000" y="2362200"/>
            <a:ext cx="609600" cy="838200"/>
          </a:xfrm>
          <a:prstGeom prst="rect">
            <a:avLst/>
          </a:prstGeom>
          <a:ln w="9525">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useBgFill="1">
        <p:nvSpPr>
          <p:cNvPr id="193605" name="Rectangle 1093"/>
          <p:cNvSpPr/>
          <p:nvPr/>
        </p:nvSpPr>
        <p:spPr>
          <a:xfrm>
            <a:off x="2286000" y="3505200"/>
            <a:ext cx="533400" cy="914400"/>
          </a:xfrm>
          <a:prstGeom prst="rect">
            <a:avLst/>
          </a:prstGeom>
          <a:ln w="9525">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93606" name="AutoShape 1094"/>
          <p:cNvSpPr/>
          <p:nvPr/>
        </p:nvSpPr>
        <p:spPr>
          <a:xfrm>
            <a:off x="2762250" y="3657600"/>
            <a:ext cx="152400" cy="762000"/>
          </a:xfrm>
          <a:prstGeom prst="downArrow">
            <a:avLst>
              <a:gd name="adj1" fmla="val 50000"/>
              <a:gd name="adj2" fmla="val 125000"/>
            </a:avLst>
          </a:prstGeom>
          <a:solidFill>
            <a:srgbClr val="FF00FF"/>
          </a:solidFill>
          <a:ln w="9525">
            <a:noFill/>
          </a:ln>
        </p:spPr>
        <p:txBody>
          <a:bodyPr vert="eaVert"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93607" name="Text Box 1095"/>
          <p:cNvSpPr txBox="1"/>
          <p:nvPr/>
        </p:nvSpPr>
        <p:spPr>
          <a:xfrm>
            <a:off x="2438400" y="3352800"/>
            <a:ext cx="36195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dirty="0">
                <a:solidFill>
                  <a:srgbClr val="FF00FF"/>
                </a:solidFill>
              </a:rPr>
              <a:t>p</a:t>
            </a:r>
            <a:endParaRPr lang="en-US" altLang="zh-CN" sz="2800" dirty="0"/>
          </a:p>
        </p:txBody>
      </p:sp>
      <p:sp>
        <p:nvSpPr>
          <p:cNvPr id="193609" name="Freeform 1097"/>
          <p:cNvSpPr/>
          <p:nvPr/>
        </p:nvSpPr>
        <p:spPr>
          <a:xfrm>
            <a:off x="4572000" y="457200"/>
            <a:ext cx="1066800" cy="762000"/>
          </a:xfrm>
          <a:custGeom>
            <a:avLst/>
            <a:gdLst>
              <a:gd name="txL" fmla="*/ 0 w 672"/>
              <a:gd name="txT" fmla="*/ 0 h 480"/>
              <a:gd name="txR" fmla="*/ 672 w 672"/>
              <a:gd name="txB" fmla="*/ 480 h 480"/>
            </a:gdLst>
            <a:ahLst/>
            <a:cxnLst>
              <a:cxn ang="0">
                <a:pos x="2147483647" y="0"/>
              </a:cxn>
              <a:cxn ang="0">
                <a:pos x="2147483647" y="2147483647"/>
              </a:cxn>
              <a:cxn ang="0">
                <a:pos x="2147483647" y="2147483647"/>
              </a:cxn>
              <a:cxn ang="0">
                <a:pos x="0" y="2147483647"/>
              </a:cxn>
            </a:cxnLst>
            <a:rect l="txL" t="txT" r="txR" b="tx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cap="flat" cmpd="sng">
            <a:solidFill>
              <a:srgbClr val="FF00FF">
                <a:alpha val="100000"/>
              </a:srgbClr>
            </a:solidFill>
            <a:prstDash val="solid"/>
            <a:round/>
            <a:headEnd type="none" w="med" len="med"/>
            <a:tailEnd type="triangle" w="med" len="lg"/>
          </a:ln>
        </p:spPr>
        <p:txBody>
          <a:bodyPr/>
          <a:p>
            <a:endParaRPr lang="zh-CN" altLang="en-US"/>
          </a:p>
        </p:txBody>
      </p:sp>
      <p:sp>
        <p:nvSpPr>
          <p:cNvPr id="193612" name="AutoShape 1100">
            <a:hlinkClick r:id="" action="ppaction://noaction"/>
          </p:cNvPr>
          <p:cNvSpPr/>
          <p:nvPr/>
        </p:nvSpPr>
        <p:spPr>
          <a:xfrm>
            <a:off x="8382000" y="6096000"/>
            <a:ext cx="381000" cy="381000"/>
          </a:xfrm>
          <a:prstGeom prst="actionButtonBackPrevious">
            <a:avLst/>
          </a:prstGeom>
          <a:solidFill>
            <a:srgbClr val="FFCC00"/>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93538"/>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193545"/>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193539"/>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0"/>
                                  </p:stCondLst>
                                  <p:childTnLst>
                                    <p:set>
                                      <p:cBhvr>
                                        <p:cTn id="15" dur="1" fill="hold">
                                          <p:stCondLst>
                                            <p:cond delay="499"/>
                                          </p:stCondLst>
                                        </p:cTn>
                                        <p:tgtEl>
                                          <p:spTgt spid="193547"/>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193540"/>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nodeType="afterEffect">
                                  <p:stCondLst>
                                    <p:cond delay="0"/>
                                  </p:stCondLst>
                                  <p:childTnLst>
                                    <p:set>
                                      <p:cBhvr>
                                        <p:cTn id="21" dur="1" fill="hold">
                                          <p:stCondLst>
                                            <p:cond delay="499"/>
                                          </p:stCondLst>
                                        </p:cTn>
                                        <p:tgtEl>
                                          <p:spTgt spid="193548"/>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193543"/>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nodeType="afterEffect">
                                  <p:stCondLst>
                                    <p:cond delay="0"/>
                                  </p:stCondLst>
                                  <p:childTnLst>
                                    <p:set>
                                      <p:cBhvr>
                                        <p:cTn id="27" dur="1" fill="hold">
                                          <p:stCondLst>
                                            <p:cond delay="499"/>
                                          </p:stCondLst>
                                        </p:cTn>
                                        <p:tgtEl>
                                          <p:spTgt spid="193549"/>
                                        </p:tgtEl>
                                        <p:attrNameLst>
                                          <p:attrName>style.visibility</p:attrName>
                                        </p:attrNameLst>
                                      </p:cBhvr>
                                      <p:to>
                                        <p:strVal val="visible"/>
                                      </p:to>
                                    </p:set>
                                  </p:childTnLst>
                                </p:cTn>
                              </p:par>
                            </p:childTnLst>
                          </p:cTn>
                        </p:par>
                        <p:par>
                          <p:cTn id="28" fill="hold">
                            <p:stCondLst>
                              <p:cond delay="4000"/>
                            </p:stCondLst>
                            <p:childTnLst>
                              <p:par>
                                <p:cTn id="29" presetID="1" presetClass="entr" presetSubtype="0" fill="hold" grpId="0" nodeType="afterEffect">
                                  <p:stCondLst>
                                    <p:cond delay="0"/>
                                  </p:stCondLst>
                                  <p:childTnLst>
                                    <p:set>
                                      <p:cBhvr>
                                        <p:cTn id="30" dur="1" fill="hold">
                                          <p:stCondLst>
                                            <p:cond delay="499"/>
                                          </p:stCondLst>
                                        </p:cTn>
                                        <p:tgtEl>
                                          <p:spTgt spid="193544"/>
                                        </p:tgtEl>
                                        <p:attrNameLst>
                                          <p:attrName>style.visibility</p:attrName>
                                        </p:attrNameLst>
                                      </p:cBhvr>
                                      <p:to>
                                        <p:strVal val="visible"/>
                                      </p:to>
                                    </p:set>
                                  </p:childTnLst>
                                </p:cTn>
                              </p:par>
                            </p:childTnLst>
                          </p:cTn>
                        </p:par>
                        <p:par>
                          <p:cTn id="31" fill="hold">
                            <p:stCondLst>
                              <p:cond delay="4500"/>
                            </p:stCondLst>
                            <p:childTnLst>
                              <p:par>
                                <p:cTn id="32" presetID="1" presetClass="entr" presetSubtype="0" fill="hold" nodeType="afterEffect">
                                  <p:stCondLst>
                                    <p:cond delay="0"/>
                                  </p:stCondLst>
                                  <p:childTnLst>
                                    <p:set>
                                      <p:cBhvr>
                                        <p:cTn id="33" dur="1" fill="hold">
                                          <p:stCondLst>
                                            <p:cond delay="499"/>
                                          </p:stCondLst>
                                        </p:cTn>
                                        <p:tgtEl>
                                          <p:spTgt spid="193546"/>
                                        </p:tgtEl>
                                        <p:attrNameLst>
                                          <p:attrName>style.visibility</p:attrName>
                                        </p:attrNameLst>
                                      </p:cBhvr>
                                      <p:to>
                                        <p:strVal val="visible"/>
                                      </p:to>
                                    </p:set>
                                  </p:childTnLst>
                                </p:cTn>
                              </p:par>
                            </p:childTnLst>
                          </p:cTn>
                        </p:par>
                        <p:par>
                          <p:cTn id="34" fill="hold">
                            <p:stCondLst>
                              <p:cond delay="5000"/>
                            </p:stCondLst>
                            <p:childTnLst>
                              <p:par>
                                <p:cTn id="35" presetID="1" presetClass="entr" presetSubtype="0" fill="hold" grpId="0" nodeType="afterEffect">
                                  <p:stCondLst>
                                    <p:cond delay="0"/>
                                  </p:stCondLst>
                                  <p:childTnLst>
                                    <p:set>
                                      <p:cBhvr>
                                        <p:cTn id="36" dur="1" fill="hold">
                                          <p:stCondLst>
                                            <p:cond delay="499"/>
                                          </p:stCondLst>
                                        </p:cTn>
                                        <p:tgtEl>
                                          <p:spTgt spid="193541"/>
                                        </p:tgtEl>
                                        <p:attrNameLst>
                                          <p:attrName>style.visibility</p:attrName>
                                        </p:attrNameLst>
                                      </p:cBhvr>
                                      <p:to>
                                        <p:strVal val="visible"/>
                                      </p:to>
                                    </p:set>
                                  </p:childTnLst>
                                </p:cTn>
                              </p:par>
                            </p:childTnLst>
                          </p:cTn>
                        </p:par>
                        <p:par>
                          <p:cTn id="37" fill="hold">
                            <p:stCondLst>
                              <p:cond delay="5500"/>
                            </p:stCondLst>
                            <p:childTnLst>
                              <p:par>
                                <p:cTn id="38" presetID="1" presetClass="entr" presetSubtype="0" fill="hold" nodeType="afterEffect">
                                  <p:stCondLst>
                                    <p:cond delay="0"/>
                                  </p:stCondLst>
                                  <p:childTnLst>
                                    <p:set>
                                      <p:cBhvr>
                                        <p:cTn id="39" dur="1" fill="hold">
                                          <p:stCondLst>
                                            <p:cond delay="499"/>
                                          </p:stCondLst>
                                        </p:cTn>
                                        <p:tgtEl>
                                          <p:spTgt spid="193550"/>
                                        </p:tgtEl>
                                        <p:attrNameLst>
                                          <p:attrName>style.visibility</p:attrName>
                                        </p:attrNameLst>
                                      </p:cBhvr>
                                      <p:to>
                                        <p:strVal val="visible"/>
                                      </p:to>
                                    </p:set>
                                  </p:childTnLst>
                                </p:cTn>
                              </p:par>
                            </p:childTnLst>
                          </p:cTn>
                        </p:par>
                        <p:par>
                          <p:cTn id="40" fill="hold">
                            <p:stCondLst>
                              <p:cond delay="6000"/>
                            </p:stCondLst>
                            <p:childTnLst>
                              <p:par>
                                <p:cTn id="41" presetID="22" presetClass="entr" presetSubtype="1" fill="hold" nodeType="afterEffect">
                                  <p:stCondLst>
                                    <p:cond delay="0"/>
                                  </p:stCondLst>
                                  <p:childTnLst>
                                    <p:set>
                                      <p:cBhvr>
                                        <p:cTn id="42" dur="1" fill="hold">
                                          <p:stCondLst>
                                            <p:cond delay="0"/>
                                          </p:stCondLst>
                                        </p:cTn>
                                        <p:tgtEl>
                                          <p:spTgt spid="193609"/>
                                        </p:tgtEl>
                                        <p:attrNameLst>
                                          <p:attrName>style.visibility</p:attrName>
                                        </p:attrNameLst>
                                      </p:cBhvr>
                                      <p:to>
                                        <p:strVal val="visible"/>
                                      </p:to>
                                    </p:set>
                                    <p:animEffect transition="in" filter="wipe(up)">
                                      <p:cBhvr>
                                        <p:cTn id="43" dur="500"/>
                                        <p:tgtEl>
                                          <p:spTgt spid="193609"/>
                                        </p:tgtEl>
                                      </p:cBhvr>
                                    </p:animEffect>
                                  </p:childTnLst>
                                </p:cTn>
                              </p:par>
                            </p:childTnLst>
                          </p:cTn>
                        </p:par>
                        <p:par>
                          <p:cTn id="44" fill="hold">
                            <p:stCondLst>
                              <p:cond delay="6500"/>
                            </p:stCondLst>
                            <p:childTnLst>
                              <p:par>
                                <p:cTn id="45" presetID="1" presetClass="entr" presetSubtype="0" fill="hold" grpId="0" nodeType="afterEffect">
                                  <p:stCondLst>
                                    <p:cond delay="0"/>
                                  </p:stCondLst>
                                  <p:childTnLst>
                                    <p:set>
                                      <p:cBhvr>
                                        <p:cTn id="46" dur="1" fill="hold">
                                          <p:stCondLst>
                                            <p:cond delay="499"/>
                                          </p:stCondLst>
                                        </p:cTn>
                                        <p:tgtEl>
                                          <p:spTgt spid="19354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193556"/>
                                        </p:tgtEl>
                                        <p:attrNameLst>
                                          <p:attrName>style.visibility</p:attrName>
                                        </p:attrNameLst>
                                      </p:cBhvr>
                                      <p:to>
                                        <p:strVal val="visible"/>
                                      </p:to>
                                    </p:set>
                                    <p:anim calcmode="lin" valueType="num">
                                      <p:cBhvr additive="base">
                                        <p:cTn id="51" dur="500" fill="hold"/>
                                        <p:tgtEl>
                                          <p:spTgt spid="193556"/>
                                        </p:tgtEl>
                                        <p:attrNameLst>
                                          <p:attrName>ppt_x</p:attrName>
                                        </p:attrNameLst>
                                      </p:cBhvr>
                                      <p:tavLst>
                                        <p:tav tm="0">
                                          <p:val>
                                            <p:strVal val="0-#ppt_w/2"/>
                                          </p:val>
                                        </p:tav>
                                        <p:tav tm="100000">
                                          <p:val>
                                            <p:strVal val="#ppt_x"/>
                                          </p:val>
                                        </p:tav>
                                      </p:tavLst>
                                    </p:anim>
                                    <p:anim calcmode="lin" valueType="num">
                                      <p:cBhvr additive="base">
                                        <p:cTn id="52" dur="500" fill="hold"/>
                                        <p:tgtEl>
                                          <p:spTgt spid="193556"/>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93552"/>
                                        </p:tgtEl>
                                        <p:attrNameLst>
                                          <p:attrName>style.visibility</p:attrName>
                                        </p:attrNameLst>
                                      </p:cBhvr>
                                      <p:to>
                                        <p:strVal val="visible"/>
                                      </p:to>
                                    </p:set>
                                    <p:animEffect transition="in" filter="wipe(up)">
                                      <p:cBhvr>
                                        <p:cTn id="57" dur="500"/>
                                        <p:tgtEl>
                                          <p:spTgt spid="193552"/>
                                        </p:tgtEl>
                                      </p:cBhvr>
                                    </p:animEffect>
                                  </p:childTnLst>
                                </p:cTn>
                              </p:par>
                            </p:childTnLst>
                          </p:cTn>
                        </p:par>
                        <p:par>
                          <p:cTn id="58" fill="hold">
                            <p:stCondLst>
                              <p:cond delay="500"/>
                            </p:stCondLst>
                            <p:childTnLst>
                              <p:par>
                                <p:cTn id="59" presetID="2" presetClass="entr" presetSubtype="6" fill="hold" grpId="0" nodeType="afterEffect">
                                  <p:stCondLst>
                                    <p:cond delay="0"/>
                                  </p:stCondLst>
                                  <p:childTnLst>
                                    <p:set>
                                      <p:cBhvr>
                                        <p:cTn id="60" dur="1" fill="hold">
                                          <p:stCondLst>
                                            <p:cond delay="0"/>
                                          </p:stCondLst>
                                        </p:cTn>
                                        <p:tgtEl>
                                          <p:spTgt spid="193612"/>
                                        </p:tgtEl>
                                        <p:attrNameLst>
                                          <p:attrName>style.visibility</p:attrName>
                                        </p:attrNameLst>
                                      </p:cBhvr>
                                      <p:to>
                                        <p:strVal val="visible"/>
                                      </p:to>
                                    </p:set>
                                    <p:anim calcmode="lin" valueType="num">
                                      <p:cBhvr additive="base">
                                        <p:cTn id="61" dur="500" fill="hold"/>
                                        <p:tgtEl>
                                          <p:spTgt spid="193612"/>
                                        </p:tgtEl>
                                        <p:attrNameLst>
                                          <p:attrName>ppt_x</p:attrName>
                                        </p:attrNameLst>
                                      </p:cBhvr>
                                      <p:tavLst>
                                        <p:tav tm="0">
                                          <p:val>
                                            <p:strVal val="1+#ppt_w/2"/>
                                          </p:val>
                                        </p:tav>
                                        <p:tav tm="100000">
                                          <p:val>
                                            <p:strVal val="#ppt_x"/>
                                          </p:val>
                                        </p:tav>
                                      </p:tavLst>
                                    </p:anim>
                                    <p:anim calcmode="lin" valueType="num">
                                      <p:cBhvr additive="base">
                                        <p:cTn id="62" dur="500" fill="hold"/>
                                        <p:tgtEl>
                                          <p:spTgt spid="193612"/>
                                        </p:tgtEl>
                                        <p:attrNameLst>
                                          <p:attrName>ppt_y</p:attrName>
                                        </p:attrNameLst>
                                      </p:cBhvr>
                                      <p:tavLst>
                                        <p:tav tm="0">
                                          <p:val>
                                            <p:strVal val="1+#ppt_h/2"/>
                                          </p:val>
                                        </p:tav>
                                        <p:tav tm="100000">
                                          <p:val>
                                            <p:strVal val="#ppt_y"/>
                                          </p:val>
                                        </p:tav>
                                      </p:tavLst>
                                    </p:anim>
                                  </p:childTnLst>
                                </p:cTn>
                              </p:par>
                            </p:childTnLst>
                          </p:cTn>
                        </p:par>
                        <p:par>
                          <p:cTn id="63" fill="hold">
                            <p:stCondLst>
                              <p:cond delay="1000"/>
                            </p:stCondLst>
                            <p:childTnLst>
                              <p:par>
                                <p:cTn id="64" presetID="22" presetClass="entr" presetSubtype="1" fill="hold" grpId="0" nodeType="afterEffect">
                                  <p:stCondLst>
                                    <p:cond delay="0"/>
                                  </p:stCondLst>
                                  <p:childTnLst>
                                    <p:set>
                                      <p:cBhvr>
                                        <p:cTn id="65" dur="1" fill="hold">
                                          <p:stCondLst>
                                            <p:cond delay="0"/>
                                          </p:stCondLst>
                                        </p:cTn>
                                        <p:tgtEl>
                                          <p:spTgt spid="193553"/>
                                        </p:tgtEl>
                                        <p:attrNameLst>
                                          <p:attrName>style.visibility</p:attrName>
                                        </p:attrNameLst>
                                      </p:cBhvr>
                                      <p:to>
                                        <p:strVal val="visible"/>
                                      </p:to>
                                    </p:set>
                                    <p:animEffect transition="in" filter="wipe(up)">
                                      <p:cBhvr>
                                        <p:cTn id="66" dur="500"/>
                                        <p:tgtEl>
                                          <p:spTgt spid="193553"/>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193554"/>
                                        </p:tgtEl>
                                        <p:attrNameLst>
                                          <p:attrName>style.visibility</p:attrName>
                                        </p:attrNameLst>
                                      </p:cBhvr>
                                      <p:to>
                                        <p:strVal val="visible"/>
                                      </p:to>
                                    </p:set>
                                    <p:animEffect transition="in" filter="wipe(up)">
                                      <p:cBhvr>
                                        <p:cTn id="71" dur="500"/>
                                        <p:tgtEl>
                                          <p:spTgt spid="193554"/>
                                        </p:tgtEl>
                                      </p:cBhvr>
                                    </p:animEffect>
                                  </p:childTnLst>
                                </p:cTn>
                              </p:par>
                            </p:childTnLst>
                          </p:cTn>
                        </p:par>
                        <p:par>
                          <p:cTn id="72" fill="hold">
                            <p:stCondLst>
                              <p:cond delay="500"/>
                            </p:stCondLst>
                            <p:childTnLst>
                              <p:par>
                                <p:cTn id="73" presetID="22" presetClass="entr" presetSubtype="1" fill="hold" grpId="0" nodeType="afterEffect">
                                  <p:stCondLst>
                                    <p:cond delay="0"/>
                                  </p:stCondLst>
                                  <p:childTnLst>
                                    <p:set>
                                      <p:cBhvr>
                                        <p:cTn id="74" dur="1" fill="hold">
                                          <p:stCondLst>
                                            <p:cond delay="0"/>
                                          </p:stCondLst>
                                        </p:cTn>
                                        <p:tgtEl>
                                          <p:spTgt spid="193555"/>
                                        </p:tgtEl>
                                        <p:attrNameLst>
                                          <p:attrName>style.visibility</p:attrName>
                                        </p:attrNameLst>
                                      </p:cBhvr>
                                      <p:to>
                                        <p:strVal val="visible"/>
                                      </p:to>
                                    </p:set>
                                    <p:animEffect transition="in" filter="wipe(up)">
                                      <p:cBhvr>
                                        <p:cTn id="75" dur="500"/>
                                        <p:tgtEl>
                                          <p:spTgt spid="193555"/>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193561"/>
                                        </p:tgtEl>
                                        <p:attrNameLst>
                                          <p:attrName>style.visibility</p:attrName>
                                        </p:attrNameLst>
                                      </p:cBhvr>
                                      <p:to>
                                        <p:strVal val="visible"/>
                                      </p:to>
                                    </p:set>
                                    <p:animEffect transition="in" filter="wipe(up)">
                                      <p:cBhvr>
                                        <p:cTn id="80" dur="500"/>
                                        <p:tgtEl>
                                          <p:spTgt spid="193561"/>
                                        </p:tgtEl>
                                      </p:cBhvr>
                                    </p:animEffect>
                                  </p:childTnLst>
                                </p:cTn>
                              </p:par>
                            </p:childTnLst>
                          </p:cTn>
                        </p:par>
                        <p:par>
                          <p:cTn id="81" fill="hold">
                            <p:stCondLst>
                              <p:cond delay="500"/>
                            </p:stCondLst>
                            <p:childTnLst>
                              <p:par>
                                <p:cTn id="82" presetID="22" presetClass="entr" presetSubtype="1" fill="hold" grpId="0" nodeType="afterEffect">
                                  <p:stCondLst>
                                    <p:cond delay="0"/>
                                  </p:stCondLst>
                                  <p:childTnLst>
                                    <p:set>
                                      <p:cBhvr>
                                        <p:cTn id="83" dur="1" fill="hold">
                                          <p:stCondLst>
                                            <p:cond delay="0"/>
                                          </p:stCondLst>
                                        </p:cTn>
                                        <p:tgtEl>
                                          <p:spTgt spid="193557"/>
                                        </p:tgtEl>
                                        <p:attrNameLst>
                                          <p:attrName>style.visibility</p:attrName>
                                        </p:attrNameLst>
                                      </p:cBhvr>
                                      <p:to>
                                        <p:strVal val="visible"/>
                                      </p:to>
                                    </p:set>
                                    <p:animEffect transition="in" filter="wipe(up)">
                                      <p:cBhvr>
                                        <p:cTn id="84" dur="500"/>
                                        <p:tgtEl>
                                          <p:spTgt spid="193557"/>
                                        </p:tgtEl>
                                      </p:cBhvr>
                                    </p:animEffect>
                                  </p:childTnLst>
                                </p:cTn>
                              </p:par>
                            </p:childTnLst>
                          </p:cTn>
                        </p:par>
                        <p:par>
                          <p:cTn id="85" fill="hold">
                            <p:stCondLst>
                              <p:cond delay="1000"/>
                            </p:stCondLst>
                            <p:childTnLst>
                              <p:par>
                                <p:cTn id="86" presetID="22" presetClass="entr" presetSubtype="1" fill="hold" grpId="0" nodeType="afterEffect">
                                  <p:stCondLst>
                                    <p:cond delay="0"/>
                                  </p:stCondLst>
                                  <p:childTnLst>
                                    <p:set>
                                      <p:cBhvr>
                                        <p:cTn id="87" dur="1" fill="hold">
                                          <p:stCondLst>
                                            <p:cond delay="0"/>
                                          </p:stCondLst>
                                        </p:cTn>
                                        <p:tgtEl>
                                          <p:spTgt spid="193558"/>
                                        </p:tgtEl>
                                        <p:attrNameLst>
                                          <p:attrName>style.visibility</p:attrName>
                                        </p:attrNameLst>
                                      </p:cBhvr>
                                      <p:to>
                                        <p:strVal val="visible"/>
                                      </p:to>
                                    </p:set>
                                    <p:animEffect transition="in" filter="wipe(up)">
                                      <p:cBhvr>
                                        <p:cTn id="88" dur="500"/>
                                        <p:tgtEl>
                                          <p:spTgt spid="193558"/>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grpId="0" nodeType="clickEffect">
                                  <p:stCondLst>
                                    <p:cond delay="0"/>
                                  </p:stCondLst>
                                  <p:childTnLst>
                                    <p:set>
                                      <p:cBhvr>
                                        <p:cTn id="92" dur="1" fill="hold">
                                          <p:stCondLst>
                                            <p:cond delay="0"/>
                                          </p:stCondLst>
                                        </p:cTn>
                                        <p:tgtEl>
                                          <p:spTgt spid="193562"/>
                                        </p:tgtEl>
                                        <p:attrNameLst>
                                          <p:attrName>style.visibility</p:attrName>
                                        </p:attrNameLst>
                                      </p:cBhvr>
                                      <p:to>
                                        <p:strVal val="visible"/>
                                      </p:to>
                                    </p:set>
                                    <p:animEffect transition="in" filter="wipe(up)">
                                      <p:cBhvr>
                                        <p:cTn id="93" dur="500"/>
                                        <p:tgtEl>
                                          <p:spTgt spid="193562"/>
                                        </p:tgtEl>
                                      </p:cBhvr>
                                    </p:animEffect>
                                  </p:childTnLst>
                                </p:cTn>
                              </p:par>
                            </p:childTnLst>
                          </p:cTn>
                        </p:par>
                        <p:par>
                          <p:cTn id="94" fill="hold">
                            <p:stCondLst>
                              <p:cond delay="500"/>
                            </p:stCondLst>
                            <p:childTnLst>
                              <p:par>
                                <p:cTn id="95" presetID="22" presetClass="entr" presetSubtype="1" fill="hold" grpId="0" nodeType="afterEffect">
                                  <p:stCondLst>
                                    <p:cond delay="0"/>
                                  </p:stCondLst>
                                  <p:childTnLst>
                                    <p:set>
                                      <p:cBhvr>
                                        <p:cTn id="96" dur="1" fill="hold">
                                          <p:stCondLst>
                                            <p:cond delay="0"/>
                                          </p:stCondLst>
                                        </p:cTn>
                                        <p:tgtEl>
                                          <p:spTgt spid="193559"/>
                                        </p:tgtEl>
                                        <p:attrNameLst>
                                          <p:attrName>style.visibility</p:attrName>
                                        </p:attrNameLst>
                                      </p:cBhvr>
                                      <p:to>
                                        <p:strVal val="visible"/>
                                      </p:to>
                                    </p:set>
                                    <p:animEffect transition="in" filter="wipe(up)">
                                      <p:cBhvr>
                                        <p:cTn id="97" dur="500"/>
                                        <p:tgtEl>
                                          <p:spTgt spid="193559"/>
                                        </p:tgtEl>
                                      </p:cBhvr>
                                    </p:animEffect>
                                  </p:childTnLst>
                                </p:cTn>
                              </p:par>
                            </p:childTnLst>
                          </p:cTn>
                        </p:par>
                        <p:par>
                          <p:cTn id="98" fill="hold">
                            <p:stCondLst>
                              <p:cond delay="1000"/>
                            </p:stCondLst>
                            <p:childTnLst>
                              <p:par>
                                <p:cTn id="99" presetID="22" presetClass="entr" presetSubtype="1" fill="hold" grpId="0" nodeType="afterEffect">
                                  <p:stCondLst>
                                    <p:cond delay="0"/>
                                  </p:stCondLst>
                                  <p:childTnLst>
                                    <p:set>
                                      <p:cBhvr>
                                        <p:cTn id="100" dur="1" fill="hold">
                                          <p:stCondLst>
                                            <p:cond delay="0"/>
                                          </p:stCondLst>
                                        </p:cTn>
                                        <p:tgtEl>
                                          <p:spTgt spid="193560"/>
                                        </p:tgtEl>
                                        <p:attrNameLst>
                                          <p:attrName>style.visibility</p:attrName>
                                        </p:attrNameLst>
                                      </p:cBhvr>
                                      <p:to>
                                        <p:strVal val="visible"/>
                                      </p:to>
                                    </p:set>
                                    <p:animEffect transition="in" filter="wipe(up)">
                                      <p:cBhvr>
                                        <p:cTn id="101" dur="500"/>
                                        <p:tgtEl>
                                          <p:spTgt spid="193560"/>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1" fill="hold" grpId="0" nodeType="clickEffect">
                                  <p:stCondLst>
                                    <p:cond delay="0"/>
                                  </p:stCondLst>
                                  <p:childTnLst>
                                    <p:set>
                                      <p:cBhvr>
                                        <p:cTn id="105" dur="1" fill="hold">
                                          <p:stCondLst>
                                            <p:cond delay="0"/>
                                          </p:stCondLst>
                                        </p:cTn>
                                        <p:tgtEl>
                                          <p:spTgt spid="193565"/>
                                        </p:tgtEl>
                                        <p:attrNameLst>
                                          <p:attrName>style.visibility</p:attrName>
                                        </p:attrNameLst>
                                      </p:cBhvr>
                                      <p:to>
                                        <p:strVal val="visible"/>
                                      </p:to>
                                    </p:set>
                                    <p:animEffect transition="in" filter="wipe(up)">
                                      <p:cBhvr>
                                        <p:cTn id="106" dur="500"/>
                                        <p:tgtEl>
                                          <p:spTgt spid="193565"/>
                                        </p:tgtEl>
                                      </p:cBhvr>
                                    </p:animEffect>
                                  </p:childTnLst>
                                </p:cTn>
                              </p:par>
                            </p:childTnLst>
                          </p:cTn>
                        </p:par>
                        <p:par>
                          <p:cTn id="107" fill="hold">
                            <p:stCondLst>
                              <p:cond delay="500"/>
                            </p:stCondLst>
                            <p:childTnLst>
                              <p:par>
                                <p:cTn id="108" presetID="22" presetClass="entr" presetSubtype="1" fill="hold" grpId="0" nodeType="afterEffect">
                                  <p:stCondLst>
                                    <p:cond delay="0"/>
                                  </p:stCondLst>
                                  <p:childTnLst>
                                    <p:set>
                                      <p:cBhvr>
                                        <p:cTn id="109" dur="1" fill="hold">
                                          <p:stCondLst>
                                            <p:cond delay="0"/>
                                          </p:stCondLst>
                                        </p:cTn>
                                        <p:tgtEl>
                                          <p:spTgt spid="193563"/>
                                        </p:tgtEl>
                                        <p:attrNameLst>
                                          <p:attrName>style.visibility</p:attrName>
                                        </p:attrNameLst>
                                      </p:cBhvr>
                                      <p:to>
                                        <p:strVal val="visible"/>
                                      </p:to>
                                    </p:set>
                                    <p:animEffect transition="in" filter="wipe(up)">
                                      <p:cBhvr>
                                        <p:cTn id="110" dur="500"/>
                                        <p:tgtEl>
                                          <p:spTgt spid="193563"/>
                                        </p:tgtEl>
                                      </p:cBhvr>
                                    </p:animEffect>
                                  </p:childTnLst>
                                </p:cTn>
                              </p:par>
                            </p:childTnLst>
                          </p:cTn>
                        </p:par>
                        <p:par>
                          <p:cTn id="111" fill="hold">
                            <p:stCondLst>
                              <p:cond delay="1000"/>
                            </p:stCondLst>
                            <p:childTnLst>
                              <p:par>
                                <p:cTn id="112" presetID="22" presetClass="entr" presetSubtype="1" fill="hold" grpId="0" nodeType="afterEffect">
                                  <p:stCondLst>
                                    <p:cond delay="0"/>
                                  </p:stCondLst>
                                  <p:childTnLst>
                                    <p:set>
                                      <p:cBhvr>
                                        <p:cTn id="113" dur="1" fill="hold">
                                          <p:stCondLst>
                                            <p:cond delay="0"/>
                                          </p:stCondLst>
                                        </p:cTn>
                                        <p:tgtEl>
                                          <p:spTgt spid="193564"/>
                                        </p:tgtEl>
                                        <p:attrNameLst>
                                          <p:attrName>style.visibility</p:attrName>
                                        </p:attrNameLst>
                                      </p:cBhvr>
                                      <p:to>
                                        <p:strVal val="visible"/>
                                      </p:to>
                                    </p:set>
                                    <p:animEffect transition="in" filter="wipe(up)">
                                      <p:cBhvr>
                                        <p:cTn id="114" dur="500"/>
                                        <p:tgtEl>
                                          <p:spTgt spid="193564"/>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1" fill="hold" grpId="0" nodeType="clickEffect">
                                  <p:stCondLst>
                                    <p:cond delay="0"/>
                                  </p:stCondLst>
                                  <p:childTnLst>
                                    <p:set>
                                      <p:cBhvr>
                                        <p:cTn id="118" dur="1" fill="hold">
                                          <p:stCondLst>
                                            <p:cond delay="0"/>
                                          </p:stCondLst>
                                        </p:cTn>
                                        <p:tgtEl>
                                          <p:spTgt spid="193568"/>
                                        </p:tgtEl>
                                        <p:attrNameLst>
                                          <p:attrName>style.visibility</p:attrName>
                                        </p:attrNameLst>
                                      </p:cBhvr>
                                      <p:to>
                                        <p:strVal val="visible"/>
                                      </p:to>
                                    </p:set>
                                    <p:animEffect transition="in" filter="wipe(up)">
                                      <p:cBhvr>
                                        <p:cTn id="119" dur="500"/>
                                        <p:tgtEl>
                                          <p:spTgt spid="193568"/>
                                        </p:tgtEl>
                                      </p:cBhvr>
                                    </p:animEffect>
                                  </p:childTnLst>
                                </p:cTn>
                              </p:par>
                            </p:childTnLst>
                          </p:cTn>
                        </p:par>
                        <p:par>
                          <p:cTn id="120" fill="hold">
                            <p:stCondLst>
                              <p:cond delay="500"/>
                            </p:stCondLst>
                            <p:childTnLst>
                              <p:par>
                                <p:cTn id="121" presetID="22" presetClass="entr" presetSubtype="1" fill="hold" grpId="0" nodeType="afterEffect">
                                  <p:stCondLst>
                                    <p:cond delay="0"/>
                                  </p:stCondLst>
                                  <p:childTnLst>
                                    <p:set>
                                      <p:cBhvr>
                                        <p:cTn id="122" dur="1" fill="hold">
                                          <p:stCondLst>
                                            <p:cond delay="0"/>
                                          </p:stCondLst>
                                        </p:cTn>
                                        <p:tgtEl>
                                          <p:spTgt spid="193566"/>
                                        </p:tgtEl>
                                        <p:attrNameLst>
                                          <p:attrName>style.visibility</p:attrName>
                                        </p:attrNameLst>
                                      </p:cBhvr>
                                      <p:to>
                                        <p:strVal val="visible"/>
                                      </p:to>
                                    </p:set>
                                    <p:animEffect transition="in" filter="wipe(up)">
                                      <p:cBhvr>
                                        <p:cTn id="123" dur="500"/>
                                        <p:tgtEl>
                                          <p:spTgt spid="193566"/>
                                        </p:tgtEl>
                                      </p:cBhvr>
                                    </p:animEffect>
                                  </p:childTnLst>
                                </p:cTn>
                              </p:par>
                            </p:childTnLst>
                          </p:cTn>
                        </p:par>
                        <p:par>
                          <p:cTn id="124" fill="hold">
                            <p:stCondLst>
                              <p:cond delay="1000"/>
                            </p:stCondLst>
                            <p:childTnLst>
                              <p:par>
                                <p:cTn id="125" presetID="22" presetClass="entr" presetSubtype="1" fill="hold" grpId="0" nodeType="afterEffect">
                                  <p:stCondLst>
                                    <p:cond delay="0"/>
                                  </p:stCondLst>
                                  <p:childTnLst>
                                    <p:set>
                                      <p:cBhvr>
                                        <p:cTn id="126" dur="1" fill="hold">
                                          <p:stCondLst>
                                            <p:cond delay="0"/>
                                          </p:stCondLst>
                                        </p:cTn>
                                        <p:tgtEl>
                                          <p:spTgt spid="193567"/>
                                        </p:tgtEl>
                                        <p:attrNameLst>
                                          <p:attrName>style.visibility</p:attrName>
                                        </p:attrNameLst>
                                      </p:cBhvr>
                                      <p:to>
                                        <p:strVal val="visible"/>
                                      </p:to>
                                    </p:set>
                                    <p:animEffect transition="in" filter="wipe(up)">
                                      <p:cBhvr>
                                        <p:cTn id="127" dur="500"/>
                                        <p:tgtEl>
                                          <p:spTgt spid="193567"/>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1" fill="hold" grpId="0" nodeType="clickEffect">
                                  <p:stCondLst>
                                    <p:cond delay="0"/>
                                  </p:stCondLst>
                                  <p:childTnLst>
                                    <p:set>
                                      <p:cBhvr>
                                        <p:cTn id="131" dur="1" fill="hold">
                                          <p:stCondLst>
                                            <p:cond delay="0"/>
                                          </p:stCondLst>
                                        </p:cTn>
                                        <p:tgtEl>
                                          <p:spTgt spid="193570"/>
                                        </p:tgtEl>
                                        <p:attrNameLst>
                                          <p:attrName>style.visibility</p:attrName>
                                        </p:attrNameLst>
                                      </p:cBhvr>
                                      <p:to>
                                        <p:strVal val="visible"/>
                                      </p:to>
                                    </p:set>
                                    <p:animEffect transition="in" filter="wipe(up)">
                                      <p:cBhvr>
                                        <p:cTn id="132" dur="500"/>
                                        <p:tgtEl>
                                          <p:spTgt spid="193570"/>
                                        </p:tgtEl>
                                      </p:cBhvr>
                                    </p:animEffect>
                                  </p:childTnLst>
                                </p:cTn>
                              </p:par>
                            </p:childTnLst>
                          </p:cTn>
                        </p:par>
                        <p:par>
                          <p:cTn id="133" fill="hold">
                            <p:stCondLst>
                              <p:cond delay="500"/>
                            </p:stCondLst>
                            <p:childTnLst>
                              <p:par>
                                <p:cTn id="134" presetID="22" presetClass="entr" presetSubtype="1" fill="hold" grpId="0" nodeType="afterEffect">
                                  <p:stCondLst>
                                    <p:cond delay="0"/>
                                  </p:stCondLst>
                                  <p:childTnLst>
                                    <p:set>
                                      <p:cBhvr>
                                        <p:cTn id="135" dur="1" fill="hold">
                                          <p:stCondLst>
                                            <p:cond delay="0"/>
                                          </p:stCondLst>
                                        </p:cTn>
                                        <p:tgtEl>
                                          <p:spTgt spid="193572"/>
                                        </p:tgtEl>
                                        <p:attrNameLst>
                                          <p:attrName>style.visibility</p:attrName>
                                        </p:attrNameLst>
                                      </p:cBhvr>
                                      <p:to>
                                        <p:strVal val="visible"/>
                                      </p:to>
                                    </p:set>
                                    <p:animEffect transition="in" filter="wipe(up)">
                                      <p:cBhvr>
                                        <p:cTn id="136" dur="500"/>
                                        <p:tgtEl>
                                          <p:spTgt spid="193572"/>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193569"/>
                                        </p:tgtEl>
                                        <p:attrNameLst>
                                          <p:attrName>style.visibility</p:attrName>
                                        </p:attrNameLst>
                                      </p:cBhvr>
                                      <p:to>
                                        <p:strVal val="visible"/>
                                      </p:to>
                                    </p:set>
                                    <p:animEffect transition="in" filter="wipe(left)">
                                      <p:cBhvr>
                                        <p:cTn id="141" dur="500"/>
                                        <p:tgtEl>
                                          <p:spTgt spid="193569"/>
                                        </p:tgtEl>
                                      </p:cBhvr>
                                    </p:animEffect>
                                  </p:childTnLst>
                                </p:cTn>
                              </p:par>
                            </p:childTnLst>
                          </p:cTn>
                        </p:par>
                        <p:par>
                          <p:cTn id="142" fill="hold">
                            <p:stCondLst>
                              <p:cond delay="500"/>
                            </p:stCondLst>
                            <p:childTnLst>
                              <p:par>
                                <p:cTn id="143" presetID="22" presetClass="entr" presetSubtype="1" fill="hold" grpId="0" nodeType="afterEffect">
                                  <p:stCondLst>
                                    <p:cond delay="0"/>
                                  </p:stCondLst>
                                  <p:childTnLst>
                                    <p:set>
                                      <p:cBhvr>
                                        <p:cTn id="144" dur="1" fill="hold">
                                          <p:stCondLst>
                                            <p:cond delay="0"/>
                                          </p:stCondLst>
                                        </p:cTn>
                                        <p:tgtEl>
                                          <p:spTgt spid="193575"/>
                                        </p:tgtEl>
                                        <p:attrNameLst>
                                          <p:attrName>style.visibility</p:attrName>
                                        </p:attrNameLst>
                                      </p:cBhvr>
                                      <p:to>
                                        <p:strVal val="visible"/>
                                      </p:to>
                                    </p:set>
                                    <p:animEffect transition="in" filter="wipe(up)">
                                      <p:cBhvr>
                                        <p:cTn id="145" dur="500"/>
                                        <p:tgtEl>
                                          <p:spTgt spid="193575"/>
                                        </p:tgtEl>
                                      </p:cBhvr>
                                    </p:animEffect>
                                  </p:childTnLst>
                                </p:cTn>
                              </p:par>
                            </p:childTnLst>
                          </p:cTn>
                        </p:par>
                        <p:par>
                          <p:cTn id="146" fill="hold">
                            <p:stCondLst>
                              <p:cond delay="1000"/>
                            </p:stCondLst>
                            <p:childTnLst>
                              <p:par>
                                <p:cTn id="147" presetID="22" presetClass="entr" presetSubtype="1" fill="hold" grpId="0" nodeType="afterEffect">
                                  <p:stCondLst>
                                    <p:cond delay="0"/>
                                  </p:stCondLst>
                                  <p:childTnLst>
                                    <p:set>
                                      <p:cBhvr>
                                        <p:cTn id="148" dur="1" fill="hold">
                                          <p:stCondLst>
                                            <p:cond delay="0"/>
                                          </p:stCondLst>
                                        </p:cTn>
                                        <p:tgtEl>
                                          <p:spTgt spid="193578"/>
                                        </p:tgtEl>
                                        <p:attrNameLst>
                                          <p:attrName>style.visibility</p:attrName>
                                        </p:attrNameLst>
                                      </p:cBhvr>
                                      <p:to>
                                        <p:strVal val="visible"/>
                                      </p:to>
                                    </p:set>
                                    <p:animEffect transition="in" filter="wipe(up)">
                                      <p:cBhvr>
                                        <p:cTn id="149" dur="500"/>
                                        <p:tgtEl>
                                          <p:spTgt spid="193578"/>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1" fill="hold" grpId="0" nodeType="clickEffect">
                                  <p:stCondLst>
                                    <p:cond delay="0"/>
                                  </p:stCondLst>
                                  <p:childTnLst>
                                    <p:set>
                                      <p:cBhvr>
                                        <p:cTn id="153" dur="1" fill="hold">
                                          <p:stCondLst>
                                            <p:cond delay="0"/>
                                          </p:stCondLst>
                                        </p:cTn>
                                        <p:tgtEl>
                                          <p:spTgt spid="193573"/>
                                        </p:tgtEl>
                                        <p:attrNameLst>
                                          <p:attrName>style.visibility</p:attrName>
                                        </p:attrNameLst>
                                      </p:cBhvr>
                                      <p:to>
                                        <p:strVal val="visible"/>
                                      </p:to>
                                    </p:set>
                                    <p:animEffect transition="in" filter="wipe(up)">
                                      <p:cBhvr>
                                        <p:cTn id="154" dur="500"/>
                                        <p:tgtEl>
                                          <p:spTgt spid="193573"/>
                                        </p:tgtEl>
                                      </p:cBhvr>
                                    </p:animEffect>
                                  </p:childTnLst>
                                </p:cTn>
                              </p:par>
                            </p:childTnLst>
                          </p:cTn>
                        </p:par>
                        <p:par>
                          <p:cTn id="155" fill="hold">
                            <p:stCondLst>
                              <p:cond delay="500"/>
                            </p:stCondLst>
                            <p:childTnLst>
                              <p:par>
                                <p:cTn id="156" presetID="22" presetClass="entr" presetSubtype="1" fill="hold" grpId="0" nodeType="afterEffect">
                                  <p:stCondLst>
                                    <p:cond delay="0"/>
                                  </p:stCondLst>
                                  <p:childTnLst>
                                    <p:set>
                                      <p:cBhvr>
                                        <p:cTn id="157" dur="1" fill="hold">
                                          <p:stCondLst>
                                            <p:cond delay="0"/>
                                          </p:stCondLst>
                                        </p:cTn>
                                        <p:tgtEl>
                                          <p:spTgt spid="193574"/>
                                        </p:tgtEl>
                                        <p:attrNameLst>
                                          <p:attrName>style.visibility</p:attrName>
                                        </p:attrNameLst>
                                      </p:cBhvr>
                                      <p:to>
                                        <p:strVal val="visible"/>
                                      </p:to>
                                    </p:set>
                                    <p:animEffect transition="in" filter="wipe(up)">
                                      <p:cBhvr>
                                        <p:cTn id="158" dur="500"/>
                                        <p:tgtEl>
                                          <p:spTgt spid="193574"/>
                                        </p:tgtEl>
                                      </p:cBhvr>
                                    </p:animEffect>
                                  </p:childTnLst>
                                </p:cTn>
                              </p:par>
                            </p:childTnLst>
                          </p:cTn>
                        </p:par>
                      </p:childTnLst>
                    </p:cTn>
                  </p:par>
                  <p:par>
                    <p:cTn id="159" fill="hold">
                      <p:stCondLst>
                        <p:cond delay="indefinite"/>
                      </p:stCondLst>
                      <p:childTnLst>
                        <p:par>
                          <p:cTn id="160" fill="hold">
                            <p:stCondLst>
                              <p:cond delay="0"/>
                            </p:stCondLst>
                            <p:childTnLst>
                              <p:par>
                                <p:cTn id="161" presetID="22" presetClass="entr" presetSubtype="1" fill="hold" grpId="0" nodeType="clickEffect">
                                  <p:stCondLst>
                                    <p:cond delay="0"/>
                                  </p:stCondLst>
                                  <p:childTnLst>
                                    <p:set>
                                      <p:cBhvr>
                                        <p:cTn id="162" dur="1" fill="hold">
                                          <p:stCondLst>
                                            <p:cond delay="0"/>
                                          </p:stCondLst>
                                        </p:cTn>
                                        <p:tgtEl>
                                          <p:spTgt spid="193576"/>
                                        </p:tgtEl>
                                        <p:attrNameLst>
                                          <p:attrName>style.visibility</p:attrName>
                                        </p:attrNameLst>
                                      </p:cBhvr>
                                      <p:to>
                                        <p:strVal val="visible"/>
                                      </p:to>
                                    </p:set>
                                    <p:animEffect transition="in" filter="wipe(up)">
                                      <p:cBhvr>
                                        <p:cTn id="163" dur="500"/>
                                        <p:tgtEl>
                                          <p:spTgt spid="193576"/>
                                        </p:tgtEl>
                                      </p:cBhvr>
                                    </p:animEffect>
                                  </p:childTnLst>
                                </p:cTn>
                              </p:par>
                            </p:childTnLst>
                          </p:cTn>
                        </p:par>
                        <p:par>
                          <p:cTn id="164" fill="hold">
                            <p:stCondLst>
                              <p:cond delay="500"/>
                            </p:stCondLst>
                            <p:childTnLst>
                              <p:par>
                                <p:cTn id="165" presetID="22" presetClass="entr" presetSubtype="1" fill="hold" grpId="0" nodeType="afterEffect">
                                  <p:stCondLst>
                                    <p:cond delay="0"/>
                                  </p:stCondLst>
                                  <p:childTnLst>
                                    <p:set>
                                      <p:cBhvr>
                                        <p:cTn id="166" dur="1" fill="hold">
                                          <p:stCondLst>
                                            <p:cond delay="0"/>
                                          </p:stCondLst>
                                        </p:cTn>
                                        <p:tgtEl>
                                          <p:spTgt spid="193577"/>
                                        </p:tgtEl>
                                        <p:attrNameLst>
                                          <p:attrName>style.visibility</p:attrName>
                                        </p:attrNameLst>
                                      </p:cBhvr>
                                      <p:to>
                                        <p:strVal val="visible"/>
                                      </p:to>
                                    </p:set>
                                    <p:animEffect transition="in" filter="wipe(up)">
                                      <p:cBhvr>
                                        <p:cTn id="167" dur="500"/>
                                        <p:tgtEl>
                                          <p:spTgt spid="193577"/>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1" fill="hold" grpId="0" nodeType="clickEffect">
                                  <p:stCondLst>
                                    <p:cond delay="0"/>
                                  </p:stCondLst>
                                  <p:childTnLst>
                                    <p:set>
                                      <p:cBhvr>
                                        <p:cTn id="171" dur="1" fill="hold">
                                          <p:stCondLst>
                                            <p:cond delay="0"/>
                                          </p:stCondLst>
                                        </p:cTn>
                                        <p:tgtEl>
                                          <p:spTgt spid="193583"/>
                                        </p:tgtEl>
                                        <p:attrNameLst>
                                          <p:attrName>style.visibility</p:attrName>
                                        </p:attrNameLst>
                                      </p:cBhvr>
                                      <p:to>
                                        <p:strVal val="visible"/>
                                      </p:to>
                                    </p:set>
                                    <p:animEffect transition="in" filter="wipe(up)">
                                      <p:cBhvr>
                                        <p:cTn id="172" dur="500"/>
                                        <p:tgtEl>
                                          <p:spTgt spid="193583"/>
                                        </p:tgtEl>
                                      </p:cBhvr>
                                    </p:animEffect>
                                  </p:childTnLst>
                                </p:cTn>
                              </p:par>
                            </p:childTnLst>
                          </p:cTn>
                        </p:par>
                        <p:par>
                          <p:cTn id="173" fill="hold">
                            <p:stCondLst>
                              <p:cond delay="500"/>
                            </p:stCondLst>
                            <p:childTnLst>
                              <p:par>
                                <p:cTn id="174" presetID="22" presetClass="entr" presetSubtype="1" fill="hold" grpId="0" nodeType="afterEffect">
                                  <p:stCondLst>
                                    <p:cond delay="0"/>
                                  </p:stCondLst>
                                  <p:childTnLst>
                                    <p:set>
                                      <p:cBhvr>
                                        <p:cTn id="175" dur="1" fill="hold">
                                          <p:stCondLst>
                                            <p:cond delay="0"/>
                                          </p:stCondLst>
                                        </p:cTn>
                                        <p:tgtEl>
                                          <p:spTgt spid="193581"/>
                                        </p:tgtEl>
                                        <p:attrNameLst>
                                          <p:attrName>style.visibility</p:attrName>
                                        </p:attrNameLst>
                                      </p:cBhvr>
                                      <p:to>
                                        <p:strVal val="visible"/>
                                      </p:to>
                                    </p:set>
                                    <p:animEffect transition="in" filter="wipe(up)">
                                      <p:cBhvr>
                                        <p:cTn id="176" dur="500"/>
                                        <p:tgtEl>
                                          <p:spTgt spid="193581"/>
                                        </p:tgtEl>
                                      </p:cBhvr>
                                    </p:animEffect>
                                  </p:childTnLst>
                                </p:cTn>
                              </p:par>
                            </p:childTnLst>
                          </p:cTn>
                        </p:par>
                        <p:par>
                          <p:cTn id="177" fill="hold">
                            <p:stCondLst>
                              <p:cond delay="1000"/>
                            </p:stCondLst>
                            <p:childTnLst>
                              <p:par>
                                <p:cTn id="178" presetID="22" presetClass="entr" presetSubtype="1" fill="hold" grpId="0" nodeType="afterEffect">
                                  <p:stCondLst>
                                    <p:cond delay="0"/>
                                  </p:stCondLst>
                                  <p:childTnLst>
                                    <p:set>
                                      <p:cBhvr>
                                        <p:cTn id="179" dur="1" fill="hold">
                                          <p:stCondLst>
                                            <p:cond delay="0"/>
                                          </p:stCondLst>
                                        </p:cTn>
                                        <p:tgtEl>
                                          <p:spTgt spid="193582"/>
                                        </p:tgtEl>
                                        <p:attrNameLst>
                                          <p:attrName>style.visibility</p:attrName>
                                        </p:attrNameLst>
                                      </p:cBhvr>
                                      <p:to>
                                        <p:strVal val="visible"/>
                                      </p:to>
                                    </p:set>
                                    <p:animEffect transition="in" filter="wipe(up)">
                                      <p:cBhvr>
                                        <p:cTn id="180" dur="500"/>
                                        <p:tgtEl>
                                          <p:spTgt spid="193582"/>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1" fill="hold" grpId="0" nodeType="clickEffect">
                                  <p:stCondLst>
                                    <p:cond delay="0"/>
                                  </p:stCondLst>
                                  <p:childTnLst>
                                    <p:set>
                                      <p:cBhvr>
                                        <p:cTn id="184" dur="1" fill="hold">
                                          <p:stCondLst>
                                            <p:cond delay="0"/>
                                          </p:stCondLst>
                                        </p:cTn>
                                        <p:tgtEl>
                                          <p:spTgt spid="193586"/>
                                        </p:tgtEl>
                                        <p:attrNameLst>
                                          <p:attrName>style.visibility</p:attrName>
                                        </p:attrNameLst>
                                      </p:cBhvr>
                                      <p:to>
                                        <p:strVal val="visible"/>
                                      </p:to>
                                    </p:set>
                                    <p:animEffect transition="in" filter="wipe(up)">
                                      <p:cBhvr>
                                        <p:cTn id="185" dur="500"/>
                                        <p:tgtEl>
                                          <p:spTgt spid="193586"/>
                                        </p:tgtEl>
                                      </p:cBhvr>
                                    </p:animEffect>
                                  </p:childTnLst>
                                </p:cTn>
                              </p:par>
                            </p:childTnLst>
                          </p:cTn>
                        </p:par>
                        <p:par>
                          <p:cTn id="186" fill="hold">
                            <p:stCondLst>
                              <p:cond delay="500"/>
                            </p:stCondLst>
                            <p:childTnLst>
                              <p:par>
                                <p:cTn id="187" presetID="22" presetClass="entr" presetSubtype="1" fill="hold" grpId="0" nodeType="afterEffect">
                                  <p:stCondLst>
                                    <p:cond delay="0"/>
                                  </p:stCondLst>
                                  <p:childTnLst>
                                    <p:set>
                                      <p:cBhvr>
                                        <p:cTn id="188" dur="1" fill="hold">
                                          <p:stCondLst>
                                            <p:cond delay="0"/>
                                          </p:stCondLst>
                                        </p:cTn>
                                        <p:tgtEl>
                                          <p:spTgt spid="193584"/>
                                        </p:tgtEl>
                                        <p:attrNameLst>
                                          <p:attrName>style.visibility</p:attrName>
                                        </p:attrNameLst>
                                      </p:cBhvr>
                                      <p:to>
                                        <p:strVal val="visible"/>
                                      </p:to>
                                    </p:set>
                                    <p:animEffect transition="in" filter="wipe(up)">
                                      <p:cBhvr>
                                        <p:cTn id="189" dur="500"/>
                                        <p:tgtEl>
                                          <p:spTgt spid="193584"/>
                                        </p:tgtEl>
                                      </p:cBhvr>
                                    </p:animEffect>
                                  </p:childTnLst>
                                </p:cTn>
                              </p:par>
                            </p:childTnLst>
                          </p:cTn>
                        </p:par>
                        <p:par>
                          <p:cTn id="190" fill="hold">
                            <p:stCondLst>
                              <p:cond delay="1000"/>
                            </p:stCondLst>
                            <p:childTnLst>
                              <p:par>
                                <p:cTn id="191" presetID="22" presetClass="entr" presetSubtype="1" fill="hold" grpId="0" nodeType="afterEffect">
                                  <p:stCondLst>
                                    <p:cond delay="0"/>
                                  </p:stCondLst>
                                  <p:childTnLst>
                                    <p:set>
                                      <p:cBhvr>
                                        <p:cTn id="192" dur="1" fill="hold">
                                          <p:stCondLst>
                                            <p:cond delay="0"/>
                                          </p:stCondLst>
                                        </p:cTn>
                                        <p:tgtEl>
                                          <p:spTgt spid="193585"/>
                                        </p:tgtEl>
                                        <p:attrNameLst>
                                          <p:attrName>style.visibility</p:attrName>
                                        </p:attrNameLst>
                                      </p:cBhvr>
                                      <p:to>
                                        <p:strVal val="visible"/>
                                      </p:to>
                                    </p:set>
                                    <p:animEffect transition="in" filter="wipe(up)">
                                      <p:cBhvr>
                                        <p:cTn id="193" dur="500"/>
                                        <p:tgtEl>
                                          <p:spTgt spid="193585"/>
                                        </p:tgtEl>
                                      </p:cBhvr>
                                    </p:animEffect>
                                  </p:childTnLst>
                                </p:cTn>
                              </p:par>
                            </p:childTnLst>
                          </p:cTn>
                        </p:par>
                      </p:childTnLst>
                    </p:cTn>
                  </p:par>
                  <p:par>
                    <p:cTn id="194" fill="hold">
                      <p:stCondLst>
                        <p:cond delay="indefinite"/>
                      </p:stCondLst>
                      <p:childTnLst>
                        <p:par>
                          <p:cTn id="195" fill="hold">
                            <p:stCondLst>
                              <p:cond delay="0"/>
                            </p:stCondLst>
                            <p:childTnLst>
                              <p:par>
                                <p:cTn id="196" presetID="22" presetClass="entr" presetSubtype="1" fill="hold" grpId="0" nodeType="clickEffect">
                                  <p:stCondLst>
                                    <p:cond delay="0"/>
                                  </p:stCondLst>
                                  <p:childTnLst>
                                    <p:set>
                                      <p:cBhvr>
                                        <p:cTn id="197" dur="1" fill="hold">
                                          <p:stCondLst>
                                            <p:cond delay="0"/>
                                          </p:stCondLst>
                                        </p:cTn>
                                        <p:tgtEl>
                                          <p:spTgt spid="193599"/>
                                        </p:tgtEl>
                                        <p:attrNameLst>
                                          <p:attrName>style.visibility</p:attrName>
                                        </p:attrNameLst>
                                      </p:cBhvr>
                                      <p:to>
                                        <p:strVal val="visible"/>
                                      </p:to>
                                    </p:set>
                                    <p:animEffect transition="in" filter="wipe(up)">
                                      <p:cBhvr>
                                        <p:cTn id="198" dur="500"/>
                                        <p:tgtEl>
                                          <p:spTgt spid="193599"/>
                                        </p:tgtEl>
                                      </p:cBhvr>
                                    </p:animEffect>
                                  </p:childTnLst>
                                </p:cTn>
                              </p:par>
                            </p:childTnLst>
                          </p:cTn>
                        </p:par>
                        <p:par>
                          <p:cTn id="199" fill="hold">
                            <p:stCondLst>
                              <p:cond delay="500"/>
                            </p:stCondLst>
                            <p:childTnLst>
                              <p:par>
                                <p:cTn id="200" presetID="22" presetClass="entr" presetSubtype="1" fill="hold" grpId="0" nodeType="afterEffect">
                                  <p:stCondLst>
                                    <p:cond delay="0"/>
                                  </p:stCondLst>
                                  <p:childTnLst>
                                    <p:set>
                                      <p:cBhvr>
                                        <p:cTn id="201" dur="1" fill="hold">
                                          <p:stCondLst>
                                            <p:cond delay="0"/>
                                          </p:stCondLst>
                                        </p:cTn>
                                        <p:tgtEl>
                                          <p:spTgt spid="193593"/>
                                        </p:tgtEl>
                                        <p:attrNameLst>
                                          <p:attrName>style.visibility</p:attrName>
                                        </p:attrNameLst>
                                      </p:cBhvr>
                                      <p:to>
                                        <p:strVal val="visible"/>
                                      </p:to>
                                    </p:set>
                                    <p:animEffect transition="in" filter="wipe(up)">
                                      <p:cBhvr>
                                        <p:cTn id="202" dur="500"/>
                                        <p:tgtEl>
                                          <p:spTgt spid="193593"/>
                                        </p:tgtEl>
                                      </p:cBhvr>
                                    </p:animEffect>
                                  </p:childTnLst>
                                </p:cTn>
                              </p:par>
                            </p:childTnLst>
                          </p:cTn>
                        </p:par>
                        <p:par>
                          <p:cTn id="203" fill="hold">
                            <p:stCondLst>
                              <p:cond delay="1000"/>
                            </p:stCondLst>
                            <p:childTnLst>
                              <p:par>
                                <p:cTn id="204" presetID="22" presetClass="entr" presetSubtype="1" fill="hold" grpId="0" nodeType="afterEffect">
                                  <p:stCondLst>
                                    <p:cond delay="0"/>
                                  </p:stCondLst>
                                  <p:childTnLst>
                                    <p:set>
                                      <p:cBhvr>
                                        <p:cTn id="205" dur="1" fill="hold">
                                          <p:stCondLst>
                                            <p:cond delay="0"/>
                                          </p:stCondLst>
                                        </p:cTn>
                                        <p:tgtEl>
                                          <p:spTgt spid="193594"/>
                                        </p:tgtEl>
                                        <p:attrNameLst>
                                          <p:attrName>style.visibility</p:attrName>
                                        </p:attrNameLst>
                                      </p:cBhvr>
                                      <p:to>
                                        <p:strVal val="visible"/>
                                      </p:to>
                                    </p:set>
                                    <p:animEffect transition="in" filter="wipe(up)">
                                      <p:cBhvr>
                                        <p:cTn id="206" dur="500"/>
                                        <p:tgtEl>
                                          <p:spTgt spid="193594"/>
                                        </p:tgtEl>
                                      </p:cBhvr>
                                    </p:animEffect>
                                  </p:childTnLst>
                                </p:cTn>
                              </p:par>
                            </p:childTnLst>
                          </p:cTn>
                        </p:par>
                      </p:childTnLst>
                    </p:cTn>
                  </p:par>
                  <p:par>
                    <p:cTn id="207" fill="hold">
                      <p:stCondLst>
                        <p:cond delay="indefinite"/>
                      </p:stCondLst>
                      <p:childTnLst>
                        <p:par>
                          <p:cTn id="208" fill="hold">
                            <p:stCondLst>
                              <p:cond delay="0"/>
                            </p:stCondLst>
                            <p:childTnLst>
                              <p:par>
                                <p:cTn id="209" presetID="22" presetClass="entr" presetSubtype="1" fill="hold" grpId="0" nodeType="clickEffect">
                                  <p:stCondLst>
                                    <p:cond delay="0"/>
                                  </p:stCondLst>
                                  <p:childTnLst>
                                    <p:set>
                                      <p:cBhvr>
                                        <p:cTn id="210" dur="1" fill="hold">
                                          <p:stCondLst>
                                            <p:cond delay="0"/>
                                          </p:stCondLst>
                                        </p:cTn>
                                        <p:tgtEl>
                                          <p:spTgt spid="193600"/>
                                        </p:tgtEl>
                                        <p:attrNameLst>
                                          <p:attrName>style.visibility</p:attrName>
                                        </p:attrNameLst>
                                      </p:cBhvr>
                                      <p:to>
                                        <p:strVal val="visible"/>
                                      </p:to>
                                    </p:set>
                                    <p:animEffect transition="in" filter="wipe(up)">
                                      <p:cBhvr>
                                        <p:cTn id="211" dur="500"/>
                                        <p:tgtEl>
                                          <p:spTgt spid="193600"/>
                                        </p:tgtEl>
                                      </p:cBhvr>
                                    </p:animEffect>
                                  </p:childTnLst>
                                </p:cTn>
                              </p:par>
                            </p:childTnLst>
                          </p:cTn>
                        </p:par>
                        <p:par>
                          <p:cTn id="212" fill="hold">
                            <p:stCondLst>
                              <p:cond delay="500"/>
                            </p:stCondLst>
                            <p:childTnLst>
                              <p:par>
                                <p:cTn id="213" presetID="22" presetClass="entr" presetSubtype="1" fill="hold" grpId="0" nodeType="afterEffect">
                                  <p:stCondLst>
                                    <p:cond delay="0"/>
                                  </p:stCondLst>
                                  <p:childTnLst>
                                    <p:set>
                                      <p:cBhvr>
                                        <p:cTn id="214" dur="1" fill="hold">
                                          <p:stCondLst>
                                            <p:cond delay="0"/>
                                          </p:stCondLst>
                                        </p:cTn>
                                        <p:tgtEl>
                                          <p:spTgt spid="193587"/>
                                        </p:tgtEl>
                                        <p:attrNameLst>
                                          <p:attrName>style.visibility</p:attrName>
                                        </p:attrNameLst>
                                      </p:cBhvr>
                                      <p:to>
                                        <p:strVal val="visible"/>
                                      </p:to>
                                    </p:set>
                                    <p:animEffect transition="in" filter="wipe(up)">
                                      <p:cBhvr>
                                        <p:cTn id="215" dur="500"/>
                                        <p:tgtEl>
                                          <p:spTgt spid="193587"/>
                                        </p:tgtEl>
                                      </p:cBhvr>
                                    </p:animEffect>
                                  </p:childTnLst>
                                </p:cTn>
                              </p:par>
                            </p:childTnLst>
                          </p:cTn>
                        </p:par>
                        <p:par>
                          <p:cTn id="216" fill="hold">
                            <p:stCondLst>
                              <p:cond delay="1000"/>
                            </p:stCondLst>
                            <p:childTnLst>
                              <p:par>
                                <p:cTn id="217" presetID="22" presetClass="entr" presetSubtype="1" fill="hold" grpId="0" nodeType="afterEffect">
                                  <p:stCondLst>
                                    <p:cond delay="0"/>
                                  </p:stCondLst>
                                  <p:childTnLst>
                                    <p:set>
                                      <p:cBhvr>
                                        <p:cTn id="218" dur="1" fill="hold">
                                          <p:stCondLst>
                                            <p:cond delay="0"/>
                                          </p:stCondLst>
                                        </p:cTn>
                                        <p:tgtEl>
                                          <p:spTgt spid="193588"/>
                                        </p:tgtEl>
                                        <p:attrNameLst>
                                          <p:attrName>style.visibility</p:attrName>
                                        </p:attrNameLst>
                                      </p:cBhvr>
                                      <p:to>
                                        <p:strVal val="visible"/>
                                      </p:to>
                                    </p:set>
                                    <p:animEffect transition="in" filter="wipe(up)">
                                      <p:cBhvr>
                                        <p:cTn id="219" dur="500"/>
                                        <p:tgtEl>
                                          <p:spTgt spid="193588"/>
                                        </p:tgtEl>
                                      </p:cBhvr>
                                    </p:animEffect>
                                  </p:childTnLst>
                                </p:cTn>
                              </p:par>
                            </p:childTnLst>
                          </p:cTn>
                        </p:par>
                      </p:childTnLst>
                    </p:cTn>
                  </p:par>
                  <p:par>
                    <p:cTn id="220" fill="hold">
                      <p:stCondLst>
                        <p:cond delay="indefinite"/>
                      </p:stCondLst>
                      <p:childTnLst>
                        <p:par>
                          <p:cTn id="221" fill="hold">
                            <p:stCondLst>
                              <p:cond delay="0"/>
                            </p:stCondLst>
                            <p:childTnLst>
                              <p:par>
                                <p:cTn id="222" presetID="22" presetClass="entr" presetSubtype="1" fill="hold" grpId="0" nodeType="clickEffect">
                                  <p:stCondLst>
                                    <p:cond delay="0"/>
                                  </p:stCondLst>
                                  <p:childTnLst>
                                    <p:set>
                                      <p:cBhvr>
                                        <p:cTn id="223" dur="1" fill="hold">
                                          <p:stCondLst>
                                            <p:cond delay="0"/>
                                          </p:stCondLst>
                                        </p:cTn>
                                        <p:tgtEl>
                                          <p:spTgt spid="193601"/>
                                        </p:tgtEl>
                                        <p:attrNameLst>
                                          <p:attrName>style.visibility</p:attrName>
                                        </p:attrNameLst>
                                      </p:cBhvr>
                                      <p:to>
                                        <p:strVal val="visible"/>
                                      </p:to>
                                    </p:set>
                                    <p:animEffect transition="in" filter="wipe(up)">
                                      <p:cBhvr>
                                        <p:cTn id="224" dur="500"/>
                                        <p:tgtEl>
                                          <p:spTgt spid="193601"/>
                                        </p:tgtEl>
                                      </p:cBhvr>
                                    </p:animEffect>
                                  </p:childTnLst>
                                </p:cTn>
                              </p:par>
                            </p:childTnLst>
                          </p:cTn>
                        </p:par>
                        <p:par>
                          <p:cTn id="225" fill="hold">
                            <p:stCondLst>
                              <p:cond delay="500"/>
                            </p:stCondLst>
                            <p:childTnLst>
                              <p:par>
                                <p:cTn id="226" presetID="22" presetClass="entr" presetSubtype="1" fill="hold" grpId="0" nodeType="afterEffect">
                                  <p:stCondLst>
                                    <p:cond delay="0"/>
                                  </p:stCondLst>
                                  <p:childTnLst>
                                    <p:set>
                                      <p:cBhvr>
                                        <p:cTn id="227" dur="1" fill="hold">
                                          <p:stCondLst>
                                            <p:cond delay="0"/>
                                          </p:stCondLst>
                                        </p:cTn>
                                        <p:tgtEl>
                                          <p:spTgt spid="193595"/>
                                        </p:tgtEl>
                                        <p:attrNameLst>
                                          <p:attrName>style.visibility</p:attrName>
                                        </p:attrNameLst>
                                      </p:cBhvr>
                                      <p:to>
                                        <p:strVal val="visible"/>
                                      </p:to>
                                    </p:set>
                                    <p:animEffect transition="in" filter="wipe(up)">
                                      <p:cBhvr>
                                        <p:cTn id="228" dur="500"/>
                                        <p:tgtEl>
                                          <p:spTgt spid="193595"/>
                                        </p:tgtEl>
                                      </p:cBhvr>
                                    </p:animEffect>
                                  </p:childTnLst>
                                </p:cTn>
                              </p:par>
                            </p:childTnLst>
                          </p:cTn>
                        </p:par>
                        <p:par>
                          <p:cTn id="229" fill="hold">
                            <p:stCondLst>
                              <p:cond delay="1000"/>
                            </p:stCondLst>
                            <p:childTnLst>
                              <p:par>
                                <p:cTn id="230" presetID="22" presetClass="entr" presetSubtype="1" fill="hold" grpId="0" nodeType="afterEffect">
                                  <p:stCondLst>
                                    <p:cond delay="0"/>
                                  </p:stCondLst>
                                  <p:childTnLst>
                                    <p:set>
                                      <p:cBhvr>
                                        <p:cTn id="231" dur="1" fill="hold">
                                          <p:stCondLst>
                                            <p:cond delay="0"/>
                                          </p:stCondLst>
                                        </p:cTn>
                                        <p:tgtEl>
                                          <p:spTgt spid="193596"/>
                                        </p:tgtEl>
                                        <p:attrNameLst>
                                          <p:attrName>style.visibility</p:attrName>
                                        </p:attrNameLst>
                                      </p:cBhvr>
                                      <p:to>
                                        <p:strVal val="visible"/>
                                      </p:to>
                                    </p:set>
                                    <p:animEffect transition="in" filter="wipe(up)">
                                      <p:cBhvr>
                                        <p:cTn id="232" dur="500"/>
                                        <p:tgtEl>
                                          <p:spTgt spid="193596"/>
                                        </p:tgtEl>
                                      </p:cBhvr>
                                    </p:animEffect>
                                  </p:childTnLst>
                                </p:cTn>
                              </p:par>
                            </p:childTnLst>
                          </p:cTn>
                        </p:par>
                      </p:childTnLst>
                    </p:cTn>
                  </p:par>
                  <p:par>
                    <p:cTn id="233" fill="hold">
                      <p:stCondLst>
                        <p:cond delay="indefinite"/>
                      </p:stCondLst>
                      <p:childTnLst>
                        <p:par>
                          <p:cTn id="234" fill="hold">
                            <p:stCondLst>
                              <p:cond delay="0"/>
                            </p:stCondLst>
                            <p:childTnLst>
                              <p:par>
                                <p:cTn id="235" presetID="22" presetClass="entr" presetSubtype="1" fill="hold" grpId="0" nodeType="clickEffect">
                                  <p:stCondLst>
                                    <p:cond delay="0"/>
                                  </p:stCondLst>
                                  <p:childTnLst>
                                    <p:set>
                                      <p:cBhvr>
                                        <p:cTn id="236" dur="1" fill="hold">
                                          <p:stCondLst>
                                            <p:cond delay="0"/>
                                          </p:stCondLst>
                                        </p:cTn>
                                        <p:tgtEl>
                                          <p:spTgt spid="193603"/>
                                        </p:tgtEl>
                                        <p:attrNameLst>
                                          <p:attrName>style.visibility</p:attrName>
                                        </p:attrNameLst>
                                      </p:cBhvr>
                                      <p:to>
                                        <p:strVal val="visible"/>
                                      </p:to>
                                    </p:set>
                                    <p:animEffect transition="in" filter="wipe(up)">
                                      <p:cBhvr>
                                        <p:cTn id="237" dur="500"/>
                                        <p:tgtEl>
                                          <p:spTgt spid="193603"/>
                                        </p:tgtEl>
                                      </p:cBhvr>
                                    </p:animEffect>
                                  </p:childTnLst>
                                </p:cTn>
                              </p:par>
                            </p:childTnLst>
                          </p:cTn>
                        </p:par>
                        <p:par>
                          <p:cTn id="238" fill="hold">
                            <p:stCondLst>
                              <p:cond delay="500"/>
                            </p:stCondLst>
                            <p:childTnLst>
                              <p:par>
                                <p:cTn id="239" presetID="22" presetClass="entr" presetSubtype="1" fill="hold" grpId="0" nodeType="afterEffect">
                                  <p:stCondLst>
                                    <p:cond delay="0"/>
                                  </p:stCondLst>
                                  <p:childTnLst>
                                    <p:set>
                                      <p:cBhvr>
                                        <p:cTn id="240" dur="1" fill="hold">
                                          <p:stCondLst>
                                            <p:cond delay="0"/>
                                          </p:stCondLst>
                                        </p:cTn>
                                        <p:tgtEl>
                                          <p:spTgt spid="193589"/>
                                        </p:tgtEl>
                                        <p:attrNameLst>
                                          <p:attrName>style.visibility</p:attrName>
                                        </p:attrNameLst>
                                      </p:cBhvr>
                                      <p:to>
                                        <p:strVal val="visible"/>
                                      </p:to>
                                    </p:set>
                                    <p:animEffect transition="in" filter="wipe(up)">
                                      <p:cBhvr>
                                        <p:cTn id="241" dur="500"/>
                                        <p:tgtEl>
                                          <p:spTgt spid="193589"/>
                                        </p:tgtEl>
                                      </p:cBhvr>
                                    </p:animEffect>
                                  </p:childTnLst>
                                </p:cTn>
                              </p:par>
                            </p:childTnLst>
                          </p:cTn>
                        </p:par>
                        <p:par>
                          <p:cTn id="242" fill="hold">
                            <p:stCondLst>
                              <p:cond delay="1000"/>
                            </p:stCondLst>
                            <p:childTnLst>
                              <p:par>
                                <p:cTn id="243" presetID="22" presetClass="entr" presetSubtype="1" fill="hold" grpId="0" nodeType="afterEffect">
                                  <p:stCondLst>
                                    <p:cond delay="0"/>
                                  </p:stCondLst>
                                  <p:childTnLst>
                                    <p:set>
                                      <p:cBhvr>
                                        <p:cTn id="244" dur="1" fill="hold">
                                          <p:stCondLst>
                                            <p:cond delay="0"/>
                                          </p:stCondLst>
                                        </p:cTn>
                                        <p:tgtEl>
                                          <p:spTgt spid="193590"/>
                                        </p:tgtEl>
                                        <p:attrNameLst>
                                          <p:attrName>style.visibility</p:attrName>
                                        </p:attrNameLst>
                                      </p:cBhvr>
                                      <p:to>
                                        <p:strVal val="visible"/>
                                      </p:to>
                                    </p:set>
                                    <p:animEffect transition="in" filter="wipe(up)">
                                      <p:cBhvr>
                                        <p:cTn id="245" dur="500"/>
                                        <p:tgtEl>
                                          <p:spTgt spid="193590"/>
                                        </p:tgtEl>
                                      </p:cBhvr>
                                    </p:animEffect>
                                  </p:childTnLst>
                                </p:cTn>
                              </p:par>
                            </p:childTnLst>
                          </p:cTn>
                        </p:par>
                      </p:childTnLst>
                    </p:cTn>
                  </p:par>
                  <p:par>
                    <p:cTn id="246" fill="hold">
                      <p:stCondLst>
                        <p:cond delay="indefinite"/>
                      </p:stCondLst>
                      <p:childTnLst>
                        <p:par>
                          <p:cTn id="247" fill="hold">
                            <p:stCondLst>
                              <p:cond delay="0"/>
                            </p:stCondLst>
                            <p:childTnLst>
                              <p:par>
                                <p:cTn id="248" presetID="22" presetClass="entr" presetSubtype="1" fill="hold" grpId="0" nodeType="clickEffect">
                                  <p:stCondLst>
                                    <p:cond delay="0"/>
                                  </p:stCondLst>
                                  <p:childTnLst>
                                    <p:set>
                                      <p:cBhvr>
                                        <p:cTn id="249" dur="1" fill="hold">
                                          <p:stCondLst>
                                            <p:cond delay="0"/>
                                          </p:stCondLst>
                                        </p:cTn>
                                        <p:tgtEl>
                                          <p:spTgt spid="193604"/>
                                        </p:tgtEl>
                                        <p:attrNameLst>
                                          <p:attrName>style.visibility</p:attrName>
                                        </p:attrNameLst>
                                      </p:cBhvr>
                                      <p:to>
                                        <p:strVal val="visible"/>
                                      </p:to>
                                    </p:set>
                                    <p:animEffect transition="in" filter="wipe(up)">
                                      <p:cBhvr>
                                        <p:cTn id="250" dur="500"/>
                                        <p:tgtEl>
                                          <p:spTgt spid="193604"/>
                                        </p:tgtEl>
                                      </p:cBhvr>
                                    </p:animEffect>
                                  </p:childTnLst>
                                </p:cTn>
                              </p:par>
                            </p:childTnLst>
                          </p:cTn>
                        </p:par>
                        <p:par>
                          <p:cTn id="251" fill="hold">
                            <p:stCondLst>
                              <p:cond delay="500"/>
                            </p:stCondLst>
                            <p:childTnLst>
                              <p:par>
                                <p:cTn id="252" presetID="22" presetClass="entr" presetSubtype="1" fill="hold" grpId="0" nodeType="afterEffect">
                                  <p:stCondLst>
                                    <p:cond delay="0"/>
                                  </p:stCondLst>
                                  <p:childTnLst>
                                    <p:set>
                                      <p:cBhvr>
                                        <p:cTn id="253" dur="1" fill="hold">
                                          <p:stCondLst>
                                            <p:cond delay="0"/>
                                          </p:stCondLst>
                                        </p:cTn>
                                        <p:tgtEl>
                                          <p:spTgt spid="193597"/>
                                        </p:tgtEl>
                                        <p:attrNameLst>
                                          <p:attrName>style.visibility</p:attrName>
                                        </p:attrNameLst>
                                      </p:cBhvr>
                                      <p:to>
                                        <p:strVal val="visible"/>
                                      </p:to>
                                    </p:set>
                                    <p:animEffect transition="in" filter="wipe(up)">
                                      <p:cBhvr>
                                        <p:cTn id="254" dur="500"/>
                                        <p:tgtEl>
                                          <p:spTgt spid="193597"/>
                                        </p:tgtEl>
                                      </p:cBhvr>
                                    </p:animEffect>
                                  </p:childTnLst>
                                </p:cTn>
                              </p:par>
                            </p:childTnLst>
                          </p:cTn>
                        </p:par>
                        <p:par>
                          <p:cTn id="255" fill="hold">
                            <p:stCondLst>
                              <p:cond delay="1000"/>
                            </p:stCondLst>
                            <p:childTnLst>
                              <p:par>
                                <p:cTn id="256" presetID="22" presetClass="entr" presetSubtype="1" fill="hold" grpId="0" nodeType="afterEffect">
                                  <p:stCondLst>
                                    <p:cond delay="0"/>
                                  </p:stCondLst>
                                  <p:childTnLst>
                                    <p:set>
                                      <p:cBhvr>
                                        <p:cTn id="257" dur="1" fill="hold">
                                          <p:stCondLst>
                                            <p:cond delay="0"/>
                                          </p:stCondLst>
                                        </p:cTn>
                                        <p:tgtEl>
                                          <p:spTgt spid="193598"/>
                                        </p:tgtEl>
                                        <p:attrNameLst>
                                          <p:attrName>style.visibility</p:attrName>
                                        </p:attrNameLst>
                                      </p:cBhvr>
                                      <p:to>
                                        <p:strVal val="visible"/>
                                      </p:to>
                                    </p:set>
                                    <p:animEffect transition="in" filter="wipe(up)">
                                      <p:cBhvr>
                                        <p:cTn id="258" dur="500"/>
                                        <p:tgtEl>
                                          <p:spTgt spid="193598"/>
                                        </p:tgtEl>
                                      </p:cBhvr>
                                    </p:animEffect>
                                  </p:childTnLst>
                                </p:cTn>
                              </p:par>
                            </p:childTnLst>
                          </p:cTn>
                        </p:par>
                      </p:childTnLst>
                    </p:cTn>
                  </p:par>
                  <p:par>
                    <p:cTn id="259" fill="hold">
                      <p:stCondLst>
                        <p:cond delay="indefinite"/>
                      </p:stCondLst>
                      <p:childTnLst>
                        <p:par>
                          <p:cTn id="260" fill="hold">
                            <p:stCondLst>
                              <p:cond delay="0"/>
                            </p:stCondLst>
                            <p:childTnLst>
                              <p:par>
                                <p:cTn id="261" presetID="22" presetClass="entr" presetSubtype="1" fill="hold" grpId="0" nodeType="clickEffect">
                                  <p:stCondLst>
                                    <p:cond delay="0"/>
                                  </p:stCondLst>
                                  <p:childTnLst>
                                    <p:set>
                                      <p:cBhvr>
                                        <p:cTn id="262" dur="1" fill="hold">
                                          <p:stCondLst>
                                            <p:cond delay="0"/>
                                          </p:stCondLst>
                                        </p:cTn>
                                        <p:tgtEl>
                                          <p:spTgt spid="193605"/>
                                        </p:tgtEl>
                                        <p:attrNameLst>
                                          <p:attrName>style.visibility</p:attrName>
                                        </p:attrNameLst>
                                      </p:cBhvr>
                                      <p:to>
                                        <p:strVal val="visible"/>
                                      </p:to>
                                    </p:set>
                                    <p:animEffect transition="in" filter="wipe(up)">
                                      <p:cBhvr>
                                        <p:cTn id="263" dur="500"/>
                                        <p:tgtEl>
                                          <p:spTgt spid="193605"/>
                                        </p:tgtEl>
                                      </p:cBhvr>
                                    </p:animEffect>
                                  </p:childTnLst>
                                </p:cTn>
                              </p:par>
                            </p:childTnLst>
                          </p:cTn>
                        </p:par>
                        <p:par>
                          <p:cTn id="264" fill="hold">
                            <p:stCondLst>
                              <p:cond delay="500"/>
                            </p:stCondLst>
                            <p:childTnLst>
                              <p:par>
                                <p:cTn id="265" presetID="22" presetClass="entr" presetSubtype="1" fill="hold" grpId="0" nodeType="afterEffect">
                                  <p:stCondLst>
                                    <p:cond delay="0"/>
                                  </p:stCondLst>
                                  <p:childTnLst>
                                    <p:set>
                                      <p:cBhvr>
                                        <p:cTn id="266" dur="1" fill="hold">
                                          <p:stCondLst>
                                            <p:cond delay="0"/>
                                          </p:stCondLst>
                                        </p:cTn>
                                        <p:tgtEl>
                                          <p:spTgt spid="193591"/>
                                        </p:tgtEl>
                                        <p:attrNameLst>
                                          <p:attrName>style.visibility</p:attrName>
                                        </p:attrNameLst>
                                      </p:cBhvr>
                                      <p:to>
                                        <p:strVal val="visible"/>
                                      </p:to>
                                    </p:set>
                                    <p:animEffect transition="in" filter="wipe(up)">
                                      <p:cBhvr>
                                        <p:cTn id="267" dur="500"/>
                                        <p:tgtEl>
                                          <p:spTgt spid="193591"/>
                                        </p:tgtEl>
                                      </p:cBhvr>
                                    </p:animEffect>
                                  </p:childTnLst>
                                </p:cTn>
                              </p:par>
                            </p:childTnLst>
                          </p:cTn>
                        </p:par>
                        <p:par>
                          <p:cTn id="268" fill="hold">
                            <p:stCondLst>
                              <p:cond delay="1000"/>
                            </p:stCondLst>
                            <p:childTnLst>
                              <p:par>
                                <p:cTn id="269" presetID="22" presetClass="entr" presetSubtype="1" fill="hold" grpId="0" nodeType="afterEffect">
                                  <p:stCondLst>
                                    <p:cond delay="0"/>
                                  </p:stCondLst>
                                  <p:childTnLst>
                                    <p:set>
                                      <p:cBhvr>
                                        <p:cTn id="270" dur="1" fill="hold">
                                          <p:stCondLst>
                                            <p:cond delay="0"/>
                                          </p:stCondLst>
                                        </p:cTn>
                                        <p:tgtEl>
                                          <p:spTgt spid="193592"/>
                                        </p:tgtEl>
                                        <p:attrNameLst>
                                          <p:attrName>style.visibility</p:attrName>
                                        </p:attrNameLst>
                                      </p:cBhvr>
                                      <p:to>
                                        <p:strVal val="visible"/>
                                      </p:to>
                                    </p:set>
                                    <p:animEffect transition="in" filter="wipe(up)">
                                      <p:cBhvr>
                                        <p:cTn id="271" dur="500"/>
                                        <p:tgtEl>
                                          <p:spTgt spid="193592"/>
                                        </p:tgtEl>
                                      </p:cBhvr>
                                    </p:animEffect>
                                  </p:childTnLst>
                                </p:cTn>
                              </p:par>
                            </p:childTnLst>
                          </p:cTn>
                        </p:par>
                      </p:childTnLst>
                    </p:cTn>
                  </p:par>
                  <p:par>
                    <p:cTn id="272" fill="hold">
                      <p:stCondLst>
                        <p:cond delay="indefinite"/>
                      </p:stCondLst>
                      <p:childTnLst>
                        <p:par>
                          <p:cTn id="273" fill="hold">
                            <p:stCondLst>
                              <p:cond delay="0"/>
                            </p:stCondLst>
                            <p:childTnLst>
                              <p:par>
                                <p:cTn id="274" presetID="22" presetClass="entr" presetSubtype="1" fill="hold" grpId="0" nodeType="clickEffect">
                                  <p:stCondLst>
                                    <p:cond delay="0"/>
                                  </p:stCondLst>
                                  <p:childTnLst>
                                    <p:set>
                                      <p:cBhvr>
                                        <p:cTn id="275" dur="1" fill="hold">
                                          <p:stCondLst>
                                            <p:cond delay="0"/>
                                          </p:stCondLst>
                                        </p:cTn>
                                        <p:tgtEl>
                                          <p:spTgt spid="193606"/>
                                        </p:tgtEl>
                                        <p:attrNameLst>
                                          <p:attrName>style.visibility</p:attrName>
                                        </p:attrNameLst>
                                      </p:cBhvr>
                                      <p:to>
                                        <p:strVal val="visible"/>
                                      </p:to>
                                    </p:set>
                                    <p:animEffect transition="in" filter="wipe(up)">
                                      <p:cBhvr>
                                        <p:cTn id="276" dur="500"/>
                                        <p:tgtEl>
                                          <p:spTgt spid="193606"/>
                                        </p:tgtEl>
                                      </p:cBhvr>
                                    </p:animEffect>
                                  </p:childTnLst>
                                </p:cTn>
                              </p:par>
                            </p:childTnLst>
                          </p:cTn>
                        </p:par>
                        <p:par>
                          <p:cTn id="277" fill="hold">
                            <p:stCondLst>
                              <p:cond delay="500"/>
                            </p:stCondLst>
                            <p:childTnLst>
                              <p:par>
                                <p:cTn id="278" presetID="22" presetClass="entr" presetSubtype="1" fill="hold" grpId="0" nodeType="afterEffect">
                                  <p:stCondLst>
                                    <p:cond delay="0"/>
                                  </p:stCondLst>
                                  <p:childTnLst>
                                    <p:set>
                                      <p:cBhvr>
                                        <p:cTn id="279" dur="1" fill="hold">
                                          <p:stCondLst>
                                            <p:cond delay="0"/>
                                          </p:stCondLst>
                                        </p:cTn>
                                        <p:tgtEl>
                                          <p:spTgt spid="193607"/>
                                        </p:tgtEl>
                                        <p:attrNameLst>
                                          <p:attrName>style.visibility</p:attrName>
                                        </p:attrNameLst>
                                      </p:cBhvr>
                                      <p:to>
                                        <p:strVal val="visible"/>
                                      </p:to>
                                    </p:set>
                                    <p:animEffect transition="in" filter="wipe(up)">
                                      <p:cBhvr>
                                        <p:cTn id="280" dur="500"/>
                                        <p:tgtEl>
                                          <p:spTgt spid="193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8" grpId="0" animBg="1"/>
      <p:bldP spid="193539" grpId="0" animBg="1"/>
      <p:bldP spid="193540" grpId="0" animBg="1"/>
      <p:bldP spid="193541" grpId="0" animBg="1"/>
      <p:bldP spid="193542" grpId="0" animBg="1"/>
      <p:bldP spid="193543" grpId="0" animBg="1"/>
      <p:bldP spid="193544" grpId="0" animBg="1"/>
      <p:bldP spid="193552" grpId="0" animBg="1"/>
      <p:bldP spid="193553" grpId="0"/>
      <p:bldP spid="193554" grpId="0" animBg="1"/>
      <p:bldP spid="193555" grpId="0"/>
      <p:bldP spid="193556" grpId="0"/>
      <p:bldP spid="193557" grpId="0" animBg="1"/>
      <p:bldP spid="193558" grpId="0"/>
      <p:bldP spid="193559" grpId="0" animBg="1"/>
      <p:bldP spid="193560" grpId="0"/>
      <p:bldP spid="193561" grpId="0" animBg="1"/>
      <p:bldP spid="193562" grpId="0" animBg="1"/>
      <p:bldP spid="193563" grpId="0" animBg="1"/>
      <p:bldP spid="193564" grpId="0"/>
      <p:bldP spid="193565" grpId="0" animBg="1"/>
      <p:bldP spid="193566" grpId="0" animBg="1"/>
      <p:bldP spid="193567" grpId="0"/>
      <p:bldP spid="193568" grpId="0" animBg="1"/>
      <p:bldP spid="193569" grpId="0" animBg="1"/>
      <p:bldP spid="193570" grpId="0" animBg="1"/>
      <p:bldP spid="193572" grpId="0"/>
      <p:bldP spid="193573" grpId="0" animBg="1"/>
      <p:bldP spid="193574" grpId="0"/>
      <p:bldP spid="193575" grpId="0" animBg="1"/>
      <p:bldP spid="193576" grpId="0" animBg="1"/>
      <p:bldP spid="193577" grpId="0"/>
      <p:bldP spid="193578" grpId="0" animBg="1"/>
      <p:bldP spid="193581" grpId="0" animBg="1"/>
      <p:bldP spid="193582" grpId="0"/>
      <p:bldP spid="193583" grpId="0" animBg="1"/>
      <p:bldP spid="193584" grpId="0" animBg="1"/>
      <p:bldP spid="193585" grpId="0"/>
      <p:bldP spid="193586" grpId="0" animBg="1"/>
      <p:bldP spid="193587" grpId="0" animBg="1"/>
      <p:bldP spid="193588" grpId="0"/>
      <p:bldP spid="193589" grpId="0" animBg="1"/>
      <p:bldP spid="193590" grpId="0"/>
      <p:bldP spid="193591" grpId="0" animBg="1"/>
      <p:bldP spid="193592" grpId="0"/>
      <p:bldP spid="193593" grpId="0" animBg="1"/>
      <p:bldP spid="193594" grpId="0"/>
      <p:bldP spid="193595" grpId="0" animBg="1"/>
      <p:bldP spid="193596" grpId="0"/>
      <p:bldP spid="193597" grpId="0" animBg="1"/>
      <p:bldP spid="193598" grpId="0"/>
      <p:bldP spid="193599" grpId="0" animBg="1"/>
      <p:bldP spid="193600" grpId="0" animBg="1"/>
      <p:bldP spid="193601" grpId="0" animBg="1"/>
      <p:bldP spid="193603" grpId="0" animBg="1"/>
      <p:bldP spid="193604" grpId="0" animBg="1"/>
      <p:bldP spid="193605" grpId="0" animBg="1"/>
      <p:bldP spid="193606" grpId="0" animBg="1"/>
      <p:bldP spid="193607" grpId="0"/>
      <p:bldP spid="19361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1027"/>
          <p:cNvSpPr>
            <a:spLocks noGrp="1"/>
          </p:cNvSpPr>
          <p:nvPr>
            <p:ph idx="1"/>
          </p:nvPr>
        </p:nvSpPr>
        <p:spPr>
          <a:xfrm>
            <a:off x="762000" y="1905000"/>
            <a:ext cx="7772400" cy="1600200"/>
          </a:xfrm>
          <a:ln/>
        </p:spPr>
        <p:txBody>
          <a:bodyPr vert="horz" wrap="square" lIns="91440" tIns="45720" rIns="91440" bIns="45720" anchor="t"/>
          <a:p>
            <a:pPr eaLnBrk="1" hangingPunct="1">
              <a:lnSpc>
                <a:spcPct val="120000"/>
              </a:lnSpc>
            </a:pPr>
            <a:r>
              <a:rPr lang="zh-CN" altLang="en-US" sz="3600" dirty="0">
                <a:solidFill>
                  <a:srgbClr val="A50021"/>
                </a:solidFill>
              </a:rPr>
              <a:t>根据动态查找表的定义</a:t>
            </a:r>
            <a:r>
              <a:rPr lang="zh-CN" altLang="en-US" sz="3600" b="1" dirty="0">
                <a:solidFill>
                  <a:srgbClr val="A50021"/>
                </a:solidFill>
              </a:rPr>
              <a:t>，“插入”操作在</a:t>
            </a:r>
            <a:r>
              <a:rPr lang="zh-CN" altLang="en-US" sz="3600" b="1" dirty="0">
                <a:solidFill>
                  <a:srgbClr val="FF0000"/>
                </a:solidFill>
              </a:rPr>
              <a:t>查找不成功</a:t>
            </a:r>
            <a:r>
              <a:rPr lang="zh-CN" altLang="en-US" sz="3600" b="1" dirty="0">
                <a:solidFill>
                  <a:srgbClr val="A50021"/>
                </a:solidFill>
              </a:rPr>
              <a:t>时才进行</a:t>
            </a:r>
            <a:r>
              <a:rPr lang="zh-CN" altLang="en-US" sz="3600" dirty="0">
                <a:solidFill>
                  <a:srgbClr val="A50021"/>
                </a:solidFill>
              </a:rPr>
              <a:t>；</a:t>
            </a:r>
            <a:endParaRPr lang="zh-CN" altLang="en-US" sz="3600" dirty="0">
              <a:solidFill>
                <a:srgbClr val="A50021"/>
              </a:solidFill>
            </a:endParaRPr>
          </a:p>
        </p:txBody>
      </p:sp>
      <p:sp>
        <p:nvSpPr>
          <p:cNvPr id="53251" name="Text Box 1028"/>
          <p:cNvSpPr/>
          <p:nvPr>
            <p:ph type="title"/>
          </p:nvPr>
        </p:nvSpPr>
        <p:spPr>
          <a:xfrm>
            <a:off x="685800" y="457200"/>
            <a:ext cx="7772400" cy="1143000"/>
          </a:xfrm>
          <a:ln/>
        </p:spPr>
        <p:txBody>
          <a:bodyPr vert="horz" wrap="square" lIns="91440" tIns="45720" rIns="91440" bIns="45720" anchor="ctr"/>
          <a:p>
            <a:pPr eaLnBrk="1" hangingPunct="1"/>
            <a:r>
              <a:rPr lang="en-US" altLang="zh-CN" sz="4800" b="1" dirty="0">
                <a:solidFill>
                  <a:srgbClr val="FF00FF"/>
                </a:solidFill>
                <a:ea typeface="楷体_GB2312" pitchFamily="49" charset="-122"/>
              </a:rPr>
              <a:t>3</a:t>
            </a:r>
            <a:r>
              <a:rPr lang="zh-CN" altLang="en-US" sz="4800" b="1" dirty="0">
                <a:solidFill>
                  <a:srgbClr val="FF00FF"/>
                </a:solidFill>
                <a:ea typeface="楷体_GB2312" pitchFamily="49" charset="-122"/>
              </a:rPr>
              <a:t>．二叉排序树的插入算法</a:t>
            </a:r>
            <a:endParaRPr lang="zh-CN" altLang="en-US" sz="4800" dirty="0"/>
          </a:p>
        </p:txBody>
      </p:sp>
      <p:sp>
        <p:nvSpPr>
          <p:cNvPr id="53252" name="Rectangle 1029"/>
          <p:cNvSpPr/>
          <p:nvPr/>
        </p:nvSpPr>
        <p:spPr>
          <a:xfrm>
            <a:off x="755650" y="3429000"/>
            <a:ext cx="7772400" cy="266700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42900" lvl="0" indent="-342900" eaLnBrk="1" hangingPunct="1">
              <a:lnSpc>
                <a:spcPct val="120000"/>
              </a:lnSpc>
            </a:pPr>
            <a:r>
              <a:rPr lang="zh-CN" altLang="en-US" sz="3600" dirty="0">
                <a:solidFill>
                  <a:srgbClr val="A50021"/>
                </a:solidFill>
              </a:rPr>
              <a:t>新插入的结点必为一个</a:t>
            </a:r>
            <a:r>
              <a:rPr lang="zh-CN" altLang="en-US" sz="3600" b="1" dirty="0">
                <a:solidFill>
                  <a:srgbClr val="FF0000"/>
                </a:solidFill>
              </a:rPr>
              <a:t>新的叶子结点（</a:t>
            </a:r>
            <a:r>
              <a:rPr lang="zh-CN" altLang="en-US" sz="3600" dirty="0">
                <a:solidFill>
                  <a:srgbClr val="A50021"/>
                </a:solidFill>
              </a:rPr>
              <a:t>若二叉排序树为</a:t>
            </a:r>
            <a:r>
              <a:rPr lang="zh-CN" altLang="en-US" sz="3600" b="1" dirty="0">
                <a:solidFill>
                  <a:srgbClr val="A50021"/>
                </a:solidFill>
              </a:rPr>
              <a:t>空树</a:t>
            </a:r>
            <a:r>
              <a:rPr lang="zh-CN" altLang="en-US" sz="3600" dirty="0">
                <a:solidFill>
                  <a:srgbClr val="A50021"/>
                </a:solidFill>
              </a:rPr>
              <a:t>，则新插入的结点为</a:t>
            </a:r>
            <a:r>
              <a:rPr lang="zh-CN" altLang="en-US" sz="3600" b="1" dirty="0">
                <a:solidFill>
                  <a:srgbClr val="FF0000"/>
                </a:solidFill>
              </a:rPr>
              <a:t>新的根结点） </a:t>
            </a:r>
            <a:r>
              <a:rPr lang="zh-CN" altLang="en-US" sz="3600" dirty="0">
                <a:solidFill>
                  <a:srgbClr val="A50021"/>
                </a:solidFill>
              </a:rPr>
              <a:t>，其</a:t>
            </a:r>
            <a:r>
              <a:rPr lang="zh-CN" altLang="en-US" sz="3600" b="1" dirty="0">
                <a:solidFill>
                  <a:srgbClr val="A50021"/>
                </a:solidFill>
              </a:rPr>
              <a:t>插入位置</a:t>
            </a:r>
            <a:r>
              <a:rPr lang="zh-CN" altLang="en-US" sz="3600" dirty="0">
                <a:solidFill>
                  <a:srgbClr val="A50021"/>
                </a:solidFill>
              </a:rPr>
              <a:t>由查找路径上访问</a:t>
            </a:r>
            <a:r>
              <a:rPr lang="zh-CN" altLang="en-US" sz="3600" b="1" dirty="0">
                <a:solidFill>
                  <a:srgbClr val="FF0000"/>
                </a:solidFill>
              </a:rPr>
              <a:t>最后一个结点</a:t>
            </a:r>
            <a:r>
              <a:rPr lang="zh-CN" altLang="en-US" sz="3600" dirty="0">
                <a:solidFill>
                  <a:srgbClr val="A50021"/>
                </a:solidFill>
              </a:rPr>
              <a:t>的左孩子或右孩子。</a:t>
            </a:r>
            <a:endParaRPr lang="zh-CN" altLang="en-US" sz="3600" dirty="0">
              <a:solidFill>
                <a:srgbClr val="A50021"/>
              </a:solidFill>
            </a:endParaRPr>
          </a:p>
        </p:txBody>
      </p:sp>
    </p:spTree>
  </p:cSld>
  <p:clrMapOvr>
    <a:masterClrMapping/>
  </p:clrMapOvr>
  <p:transition>
    <p:zo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Text Box 2"/>
          <p:cNvSpPr txBox="1"/>
          <p:nvPr/>
        </p:nvSpPr>
        <p:spPr>
          <a:xfrm>
            <a:off x="228600" y="279400"/>
            <a:ext cx="8915400" cy="6045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5000"/>
              </a:lnSpc>
              <a:spcBef>
                <a:spcPct val="0"/>
              </a:spcBef>
              <a:buNone/>
            </a:pPr>
            <a:r>
              <a:rPr lang="en-US" altLang="zh-CN" sz="3600" b="1" dirty="0">
                <a:solidFill>
                  <a:srgbClr val="A50021"/>
                </a:solidFill>
                <a:ea typeface="楷体_GB2312" pitchFamily="49" charset="-122"/>
              </a:rPr>
              <a:t>Status</a:t>
            </a:r>
            <a:r>
              <a:rPr lang="en-US" altLang="zh-CN" sz="3600" dirty="0">
                <a:solidFill>
                  <a:srgbClr val="A50021"/>
                </a:solidFill>
                <a:ea typeface="楷体_GB2312" pitchFamily="49" charset="-122"/>
              </a:rPr>
              <a:t> Insert BST(BiTree </a:t>
            </a:r>
            <a:r>
              <a:rPr lang="en-US" altLang="zh-CN" sz="3600" b="1" dirty="0">
                <a:solidFill>
                  <a:srgbClr val="A50021"/>
                </a:solidFill>
                <a:ea typeface="楷体_GB2312" pitchFamily="49" charset="-122"/>
              </a:rPr>
              <a:t>&amp;</a:t>
            </a:r>
            <a:r>
              <a:rPr lang="en-US" altLang="zh-CN" sz="3600" dirty="0">
                <a:solidFill>
                  <a:srgbClr val="A50021"/>
                </a:solidFill>
                <a:ea typeface="楷体_GB2312" pitchFamily="49" charset="-122"/>
              </a:rPr>
              <a:t>T, ElemType e )</a:t>
            </a:r>
            <a:r>
              <a:rPr lang="en-US" altLang="zh-CN" sz="3600" dirty="0">
                <a:ea typeface="楷体_GB2312" pitchFamily="49" charset="-122"/>
              </a:rPr>
              <a:t> </a:t>
            </a:r>
            <a:endParaRPr lang="en-US" altLang="zh-CN" sz="3600" dirty="0">
              <a:ea typeface="楷体_GB2312" pitchFamily="49" charset="-122"/>
            </a:endParaRPr>
          </a:p>
          <a:p>
            <a:pPr marL="0" lvl="0" indent="0" eaLnBrk="1" hangingPunct="1">
              <a:lnSpc>
                <a:spcPct val="125000"/>
              </a:lnSpc>
              <a:spcBef>
                <a:spcPct val="0"/>
              </a:spcBef>
              <a:buNone/>
            </a:pPr>
            <a:r>
              <a:rPr lang="en-US" altLang="zh-CN" sz="3600" b="1" dirty="0">
                <a:solidFill>
                  <a:srgbClr val="A50021"/>
                </a:solidFill>
                <a:ea typeface="楷体_GB2312" pitchFamily="49" charset="-122"/>
              </a:rPr>
              <a:t>{</a:t>
            </a:r>
            <a:endParaRPr lang="en-US" altLang="zh-CN" sz="3600" dirty="0">
              <a:ea typeface="楷体_GB2312" pitchFamily="49" charset="-122"/>
            </a:endParaRPr>
          </a:p>
          <a:p>
            <a:pPr marL="0" lvl="0" indent="0" eaLnBrk="1" hangingPunct="1">
              <a:lnSpc>
                <a:spcPct val="125000"/>
              </a:lnSpc>
              <a:spcBef>
                <a:spcPct val="0"/>
              </a:spcBef>
              <a:buNone/>
            </a:pPr>
            <a:r>
              <a:rPr lang="en-US" altLang="zh-CN" b="1" dirty="0">
                <a:ea typeface="楷体_GB2312" pitchFamily="49" charset="-122"/>
              </a:rPr>
              <a:t>  // </a:t>
            </a:r>
            <a:r>
              <a:rPr lang="zh-CN" altLang="zh-CN" b="1" dirty="0">
                <a:ea typeface="楷体_GB2312" pitchFamily="49" charset="-122"/>
              </a:rPr>
              <a:t>当二叉排序树中不存在关键字等于 </a:t>
            </a:r>
            <a:r>
              <a:rPr lang="en-US" altLang="zh-CN" b="1" dirty="0">
                <a:ea typeface="楷体_GB2312" pitchFamily="49" charset="-122"/>
              </a:rPr>
              <a:t>e.key </a:t>
            </a:r>
            <a:r>
              <a:rPr lang="zh-CN" altLang="zh-CN" b="1" dirty="0">
                <a:ea typeface="楷体_GB2312" pitchFamily="49" charset="-122"/>
              </a:rPr>
              <a:t>的</a:t>
            </a:r>
            <a:endParaRPr lang="zh-CN" altLang="zh-CN" b="1" dirty="0">
              <a:ea typeface="楷体_GB2312" pitchFamily="49" charset="-122"/>
            </a:endParaRPr>
          </a:p>
          <a:p>
            <a:pPr marL="0" lvl="0" indent="0" eaLnBrk="1" hangingPunct="1">
              <a:lnSpc>
                <a:spcPct val="125000"/>
              </a:lnSpc>
              <a:spcBef>
                <a:spcPct val="0"/>
              </a:spcBef>
              <a:buNone/>
            </a:pPr>
            <a:r>
              <a:rPr lang="zh-CN" altLang="zh-CN" b="1" dirty="0">
                <a:ea typeface="楷体_GB2312" pitchFamily="49" charset="-122"/>
              </a:rPr>
              <a:t>  // 数据元素时，插入元素值为 </a:t>
            </a:r>
            <a:r>
              <a:rPr lang="en-US" altLang="zh-CN" b="1" dirty="0">
                <a:ea typeface="楷体_GB2312" pitchFamily="49" charset="-122"/>
              </a:rPr>
              <a:t>e </a:t>
            </a:r>
            <a:r>
              <a:rPr lang="zh-CN" altLang="zh-CN" b="1" dirty="0">
                <a:ea typeface="楷体_GB2312" pitchFamily="49" charset="-122"/>
              </a:rPr>
              <a:t>的结点，并返</a:t>
            </a:r>
            <a:endParaRPr lang="zh-CN" altLang="zh-CN" b="1" dirty="0">
              <a:ea typeface="楷体_GB2312" pitchFamily="49" charset="-122"/>
            </a:endParaRPr>
          </a:p>
          <a:p>
            <a:pPr marL="0" lvl="0" indent="0" eaLnBrk="1" hangingPunct="1">
              <a:lnSpc>
                <a:spcPct val="125000"/>
              </a:lnSpc>
              <a:spcBef>
                <a:spcPct val="0"/>
              </a:spcBef>
              <a:buNone/>
            </a:pPr>
            <a:r>
              <a:rPr lang="zh-CN" altLang="zh-CN" b="1" dirty="0">
                <a:ea typeface="楷体_GB2312" pitchFamily="49" charset="-122"/>
              </a:rPr>
              <a:t>  // 回 </a:t>
            </a:r>
            <a:r>
              <a:rPr lang="en-US" altLang="zh-CN" b="1" dirty="0">
                <a:ea typeface="楷体_GB2312" pitchFamily="49" charset="-122"/>
              </a:rPr>
              <a:t>TRUE; </a:t>
            </a:r>
            <a:r>
              <a:rPr lang="zh-CN" altLang="zh-CN" b="1" dirty="0">
                <a:ea typeface="楷体_GB2312" pitchFamily="49" charset="-122"/>
              </a:rPr>
              <a:t>否则，不进行插入并返回</a:t>
            </a:r>
            <a:r>
              <a:rPr lang="en-US" altLang="zh-CN" b="1" dirty="0">
                <a:ea typeface="楷体_GB2312" pitchFamily="49" charset="-122"/>
              </a:rPr>
              <a:t>FALSE</a:t>
            </a:r>
            <a:endParaRPr lang="en-US" altLang="zh-CN" b="1" dirty="0">
              <a:ea typeface="楷体_GB2312" pitchFamily="49" charset="-122"/>
            </a:endParaRPr>
          </a:p>
          <a:p>
            <a:pPr marL="0" lvl="0" indent="0" eaLnBrk="1" hangingPunct="1">
              <a:lnSpc>
                <a:spcPct val="125000"/>
              </a:lnSpc>
              <a:spcBef>
                <a:spcPct val="0"/>
              </a:spcBef>
              <a:buNone/>
            </a:pPr>
            <a:r>
              <a:rPr lang="en-US" altLang="zh-CN" b="1" dirty="0">
                <a:ea typeface="楷体_GB2312" pitchFamily="49" charset="-122"/>
              </a:rPr>
              <a:t>   </a:t>
            </a:r>
            <a:r>
              <a:rPr lang="en-US" altLang="zh-CN" sz="3600" b="1" dirty="0">
                <a:solidFill>
                  <a:srgbClr val="A50021"/>
                </a:solidFill>
                <a:ea typeface="楷体_GB2312" pitchFamily="49" charset="-122"/>
              </a:rPr>
              <a:t>if</a:t>
            </a:r>
            <a:r>
              <a:rPr lang="en-US" altLang="zh-CN" sz="3600" dirty="0">
                <a:ea typeface="楷体_GB2312" pitchFamily="49" charset="-122"/>
              </a:rPr>
              <a:t> </a:t>
            </a:r>
            <a:r>
              <a:rPr lang="en-US" altLang="zh-CN" sz="3600" dirty="0">
                <a:solidFill>
                  <a:srgbClr val="FF0000"/>
                </a:solidFill>
                <a:ea typeface="楷体_GB2312" pitchFamily="49" charset="-122"/>
              </a:rPr>
              <a:t>(</a:t>
            </a:r>
            <a:r>
              <a:rPr lang="en-US" altLang="zh-CN" sz="3600" b="1" dirty="0">
                <a:solidFill>
                  <a:srgbClr val="FF0000"/>
                </a:solidFill>
                <a:ea typeface="楷体_GB2312" pitchFamily="49" charset="-122"/>
              </a:rPr>
              <a:t>!</a:t>
            </a:r>
            <a:r>
              <a:rPr lang="en-US" altLang="zh-CN" sz="3600" dirty="0">
                <a:solidFill>
                  <a:srgbClr val="FF0000"/>
                </a:solidFill>
                <a:ea typeface="楷体_GB2312" pitchFamily="49" charset="-122"/>
              </a:rPr>
              <a:t>SearchBST ( T, e.key, NULL, p ))</a:t>
            </a:r>
            <a:endParaRPr lang="en-US" altLang="zh-CN" sz="3600" dirty="0">
              <a:solidFill>
                <a:srgbClr val="FF0000"/>
              </a:solidFill>
              <a:ea typeface="楷体_GB2312" pitchFamily="49" charset="-122"/>
            </a:endParaRPr>
          </a:p>
          <a:p>
            <a:pPr marL="0" lvl="0" indent="0" eaLnBrk="1" hangingPunct="1">
              <a:lnSpc>
                <a:spcPct val="125000"/>
              </a:lnSpc>
              <a:spcBef>
                <a:spcPct val="0"/>
              </a:spcBef>
              <a:buNone/>
            </a:pPr>
            <a:r>
              <a:rPr lang="en-US" altLang="zh-CN" sz="3600" dirty="0">
                <a:solidFill>
                  <a:srgbClr val="FF0000"/>
                </a:solidFill>
                <a:ea typeface="楷体_GB2312" pitchFamily="49" charset="-122"/>
              </a:rPr>
              <a:t>    </a:t>
            </a:r>
            <a:r>
              <a:rPr lang="en-US" altLang="zh-CN" sz="3600" dirty="0">
                <a:ea typeface="楷体_GB2312" pitchFamily="49" charset="-122"/>
              </a:rPr>
              <a:t> </a:t>
            </a:r>
            <a:r>
              <a:rPr lang="en-US" altLang="zh-CN" sz="3600" b="1" dirty="0">
                <a:solidFill>
                  <a:srgbClr val="A50021"/>
                </a:solidFill>
                <a:ea typeface="楷体_GB2312" pitchFamily="49" charset="-122"/>
              </a:rPr>
              <a:t>{ </a:t>
            </a:r>
            <a:r>
              <a:rPr lang="en-US" altLang="zh-CN" sz="3600" dirty="0">
                <a:solidFill>
                  <a:srgbClr val="A50021"/>
                </a:solidFill>
                <a:ea typeface="楷体_GB2312" pitchFamily="49" charset="-122"/>
              </a:rPr>
              <a:t>                         </a:t>
            </a:r>
            <a:r>
              <a:rPr lang="en-US" altLang="zh-CN" sz="3600" b="1" dirty="0">
                <a:solidFill>
                  <a:srgbClr val="A50021"/>
                </a:solidFill>
                <a:ea typeface="楷体_GB2312" pitchFamily="49" charset="-122"/>
              </a:rPr>
              <a:t>   }</a:t>
            </a:r>
            <a:endParaRPr lang="en-US" altLang="zh-CN" sz="3600" b="1" dirty="0">
              <a:solidFill>
                <a:srgbClr val="A50021"/>
              </a:solidFill>
              <a:ea typeface="楷体_GB2312" pitchFamily="49" charset="-122"/>
            </a:endParaRPr>
          </a:p>
          <a:p>
            <a:pPr marL="0" lvl="0" indent="0" eaLnBrk="1" hangingPunct="1">
              <a:lnSpc>
                <a:spcPct val="125000"/>
              </a:lnSpc>
              <a:spcBef>
                <a:spcPct val="0"/>
              </a:spcBef>
              <a:buNone/>
            </a:pPr>
            <a:r>
              <a:rPr lang="en-US" altLang="zh-CN" sz="3600" b="1" dirty="0">
                <a:solidFill>
                  <a:srgbClr val="A50021"/>
                </a:solidFill>
                <a:ea typeface="楷体_GB2312" pitchFamily="49" charset="-122"/>
              </a:rPr>
              <a:t>   else return FALSE</a:t>
            </a:r>
            <a:r>
              <a:rPr lang="en-US" altLang="zh-CN" sz="3600" dirty="0">
                <a:solidFill>
                  <a:srgbClr val="A50021"/>
                </a:solidFill>
                <a:ea typeface="楷体_GB2312" pitchFamily="49" charset="-122"/>
              </a:rPr>
              <a:t>;</a:t>
            </a:r>
            <a:endParaRPr lang="en-US" altLang="zh-CN" sz="3600" dirty="0">
              <a:solidFill>
                <a:srgbClr val="A50021"/>
              </a:solidFill>
              <a:ea typeface="楷体_GB2312" pitchFamily="49" charset="-122"/>
            </a:endParaRPr>
          </a:p>
          <a:p>
            <a:pPr marL="0" lvl="0" indent="0" eaLnBrk="1" hangingPunct="1">
              <a:lnSpc>
                <a:spcPct val="125000"/>
              </a:lnSpc>
              <a:spcBef>
                <a:spcPct val="0"/>
              </a:spcBef>
              <a:buNone/>
            </a:pPr>
            <a:r>
              <a:rPr lang="en-US" altLang="zh-CN" sz="3600" b="1" dirty="0">
                <a:solidFill>
                  <a:srgbClr val="A50021"/>
                </a:solidFill>
                <a:ea typeface="楷体_GB2312" pitchFamily="49" charset="-122"/>
              </a:rPr>
              <a:t>}</a:t>
            </a:r>
            <a:r>
              <a:rPr lang="en-US" altLang="zh-CN" sz="3600" dirty="0">
                <a:solidFill>
                  <a:srgbClr val="A50021"/>
                </a:solidFill>
                <a:ea typeface="楷体_GB2312" pitchFamily="49" charset="-122"/>
              </a:rPr>
              <a:t> // Insert BST</a:t>
            </a:r>
            <a:endParaRPr lang="en-US" altLang="zh-CN" sz="3600" dirty="0">
              <a:solidFill>
                <a:srgbClr val="A50021"/>
              </a:solidFill>
              <a:ea typeface="楷体_GB2312" pitchFamily="49" charset="-122"/>
            </a:endParaRPr>
          </a:p>
        </p:txBody>
      </p:sp>
      <p:sp>
        <p:nvSpPr>
          <p:cNvPr id="76805" name="Text Box 5">
            <a:hlinkClick r:id="" action="ppaction://hlinkshowjump?jump=nextslide"/>
          </p:cNvPr>
          <p:cNvSpPr txBox="1"/>
          <p:nvPr/>
        </p:nvSpPr>
        <p:spPr>
          <a:xfrm>
            <a:off x="1219200" y="4191000"/>
            <a:ext cx="3048000" cy="7016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FF00FF"/>
                </a:solidFill>
              </a:rPr>
              <a:t>    …    …</a:t>
            </a:r>
            <a:endParaRPr lang="en-US" altLang="zh-CN" sz="3600" dirty="0"/>
          </a:p>
        </p:txBody>
      </p:sp>
      <p:sp>
        <p:nvSpPr>
          <p:cNvPr id="76806" name="AutoShape 6">
            <a:hlinkClick r:id="rId1" action="ppaction://hlinksldjump"/>
          </p:cNvPr>
          <p:cNvSpPr/>
          <p:nvPr/>
        </p:nvSpPr>
        <p:spPr>
          <a:xfrm>
            <a:off x="8382000" y="6172200"/>
            <a:ext cx="381000" cy="381000"/>
          </a:xfrm>
          <a:prstGeom prst="actionButtonBackPrevious">
            <a:avLst/>
          </a:prstGeom>
          <a:solidFill>
            <a:schemeClr val="bg2"/>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9" fill="hold" grpId="0" nodeType="afterEffect">
                                  <p:stCondLst>
                                    <p:cond delay="0"/>
                                  </p:stCondLst>
                                  <p:childTnLst>
                                    <p:set>
                                      <p:cBhvr>
                                        <p:cTn id="6" dur="1" fill="hold">
                                          <p:stCondLst>
                                            <p:cond delay="0"/>
                                          </p:stCondLst>
                                        </p:cTn>
                                        <p:tgtEl>
                                          <p:spTgt spid="76802"/>
                                        </p:tgtEl>
                                        <p:attrNameLst>
                                          <p:attrName>style.visibility</p:attrName>
                                        </p:attrNameLst>
                                      </p:cBhvr>
                                      <p:to>
                                        <p:strVal val="visible"/>
                                      </p:to>
                                    </p:set>
                                    <p:animEffect transition="in" filter="strips(upLeft)">
                                      <p:cBhvr>
                                        <p:cTn id="7" dur="500"/>
                                        <p:tgtEl>
                                          <p:spTgt spid="76802"/>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76805"/>
                                        </p:tgtEl>
                                        <p:attrNameLst>
                                          <p:attrName>style.visibility</p:attrName>
                                        </p:attrNameLst>
                                      </p:cBhvr>
                                      <p:to>
                                        <p:strVal val="visible"/>
                                      </p:to>
                                    </p:set>
                                    <p:animEffect transition="in" filter="slide(fromLeft)">
                                      <p:cBhvr>
                                        <p:cTn id="11" dur="500"/>
                                        <p:tgtEl>
                                          <p:spTgt spid="76805"/>
                                        </p:tgtEl>
                                      </p:cBhvr>
                                    </p:animEffect>
                                  </p:childTnLst>
                                </p:cTn>
                              </p:par>
                            </p:childTnLst>
                          </p:cTn>
                        </p:par>
                        <p:par>
                          <p:cTn id="12" fill="hold">
                            <p:stCondLst>
                              <p:cond delay="1000"/>
                            </p:stCondLst>
                            <p:childTnLst>
                              <p:par>
                                <p:cTn id="13" presetID="2" presetClass="entr" presetSubtype="6" fill="hold" grpId="0" nodeType="afterEffect">
                                  <p:stCondLst>
                                    <p:cond delay="0"/>
                                  </p:stCondLst>
                                  <p:childTnLst>
                                    <p:set>
                                      <p:cBhvr>
                                        <p:cTn id="14" dur="1" fill="hold">
                                          <p:stCondLst>
                                            <p:cond delay="0"/>
                                          </p:stCondLst>
                                        </p:cTn>
                                        <p:tgtEl>
                                          <p:spTgt spid="76806"/>
                                        </p:tgtEl>
                                        <p:attrNameLst>
                                          <p:attrName>style.visibility</p:attrName>
                                        </p:attrNameLst>
                                      </p:cBhvr>
                                      <p:to>
                                        <p:strVal val="visible"/>
                                      </p:to>
                                    </p:set>
                                    <p:anim calcmode="lin" valueType="num">
                                      <p:cBhvr additive="base">
                                        <p:cTn id="15" dur="500" fill="hold"/>
                                        <p:tgtEl>
                                          <p:spTgt spid="76806"/>
                                        </p:tgtEl>
                                        <p:attrNameLst>
                                          <p:attrName>ppt_x</p:attrName>
                                        </p:attrNameLst>
                                      </p:cBhvr>
                                      <p:tavLst>
                                        <p:tav tm="0">
                                          <p:val>
                                            <p:strVal val="1+#ppt_w/2"/>
                                          </p:val>
                                        </p:tav>
                                        <p:tav tm="100000">
                                          <p:val>
                                            <p:strVal val="#ppt_x"/>
                                          </p:val>
                                        </p:tav>
                                      </p:tavLst>
                                    </p:anim>
                                    <p:anim calcmode="lin" valueType="num">
                                      <p:cBhvr additive="base">
                                        <p:cTn id="16" dur="500" fill="hold"/>
                                        <p:tgtEl>
                                          <p:spTgt spid="768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p:bldP spid="76805" grpId="0"/>
      <p:bldP spid="7680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0706" name="Rectangle 2"/>
          <p:cNvSpPr/>
          <p:nvPr/>
        </p:nvSpPr>
        <p:spPr>
          <a:xfrm>
            <a:off x="533400" y="239713"/>
            <a:ext cx="7591425" cy="23987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dirty="0">
                <a:solidFill>
                  <a:srgbClr val="A50021"/>
                </a:solidFill>
                <a:ea typeface="楷体_GB2312" pitchFamily="49" charset="-122"/>
              </a:rPr>
              <a:t>s = (BiTree)</a:t>
            </a:r>
            <a:r>
              <a:rPr lang="en-US" altLang="zh-CN" sz="3600" b="1" dirty="0">
                <a:solidFill>
                  <a:srgbClr val="A50021"/>
                </a:solidFill>
                <a:ea typeface="楷体_GB2312" pitchFamily="49" charset="-122"/>
              </a:rPr>
              <a:t> malloc</a:t>
            </a:r>
            <a:r>
              <a:rPr lang="en-US" altLang="zh-CN" sz="3600" dirty="0">
                <a:solidFill>
                  <a:srgbClr val="A50021"/>
                </a:solidFill>
                <a:ea typeface="楷体_GB2312" pitchFamily="49" charset="-122"/>
              </a:rPr>
              <a:t> (</a:t>
            </a:r>
            <a:r>
              <a:rPr lang="en-US" altLang="zh-CN" sz="3600" b="1" dirty="0">
                <a:solidFill>
                  <a:srgbClr val="A50021"/>
                </a:solidFill>
                <a:ea typeface="楷体_GB2312" pitchFamily="49" charset="-122"/>
              </a:rPr>
              <a:t>sizeof</a:t>
            </a:r>
            <a:r>
              <a:rPr lang="en-US" altLang="zh-CN" sz="3600" dirty="0">
                <a:solidFill>
                  <a:srgbClr val="A50021"/>
                </a:solidFill>
                <a:ea typeface="楷体_GB2312" pitchFamily="49" charset="-122"/>
              </a:rPr>
              <a:t> (BiTNode));</a:t>
            </a:r>
            <a:endParaRPr lang="en-US" altLang="zh-CN" sz="3600" dirty="0">
              <a:solidFill>
                <a:srgbClr val="A50021"/>
              </a:solidFill>
              <a:ea typeface="楷体_GB2312" pitchFamily="49" charset="-122"/>
            </a:endParaRPr>
          </a:p>
          <a:p>
            <a:pPr marL="0" lvl="0" indent="0" eaLnBrk="1" hangingPunct="1">
              <a:spcBef>
                <a:spcPct val="0"/>
              </a:spcBef>
              <a:buNone/>
            </a:pPr>
            <a:r>
              <a:rPr lang="en-US" altLang="zh-CN" sz="3600" dirty="0">
                <a:solidFill>
                  <a:srgbClr val="A50021"/>
                </a:solidFill>
                <a:ea typeface="楷体_GB2312" pitchFamily="49" charset="-122"/>
              </a:rPr>
              <a:t>                       </a:t>
            </a:r>
            <a:r>
              <a:rPr lang="en-US" altLang="zh-CN" dirty="0">
                <a:solidFill>
                  <a:srgbClr val="A50021"/>
                </a:solidFill>
                <a:ea typeface="楷体_GB2312" pitchFamily="49" charset="-122"/>
              </a:rPr>
              <a:t>// </a:t>
            </a:r>
            <a:r>
              <a:rPr lang="zh-CN" altLang="en-US" dirty="0">
                <a:solidFill>
                  <a:srgbClr val="A50021"/>
                </a:solidFill>
                <a:ea typeface="楷体_GB2312" pitchFamily="49" charset="-122"/>
              </a:rPr>
              <a:t>为新结点分配空间</a:t>
            </a:r>
            <a:endParaRPr lang="zh-CN" altLang="en-US" dirty="0">
              <a:solidFill>
                <a:srgbClr val="A50021"/>
              </a:solidFill>
              <a:ea typeface="楷体_GB2312" pitchFamily="49" charset="-122"/>
            </a:endParaRPr>
          </a:p>
          <a:p>
            <a:pPr marL="0" lvl="0" indent="0" eaLnBrk="1" hangingPunct="1">
              <a:spcBef>
                <a:spcPct val="0"/>
              </a:spcBef>
              <a:buNone/>
            </a:pPr>
            <a:r>
              <a:rPr lang="en-US" altLang="zh-CN" sz="3600" dirty="0">
                <a:solidFill>
                  <a:srgbClr val="A50021"/>
                </a:solidFill>
                <a:ea typeface="楷体_GB2312" pitchFamily="49" charset="-122"/>
              </a:rPr>
              <a:t>s-&gt;data = e;  </a:t>
            </a:r>
            <a:endParaRPr lang="en-US" altLang="zh-CN" sz="3600" dirty="0">
              <a:solidFill>
                <a:srgbClr val="A50021"/>
              </a:solidFill>
              <a:ea typeface="楷体_GB2312" pitchFamily="49" charset="-122"/>
            </a:endParaRPr>
          </a:p>
          <a:p>
            <a:pPr marL="0" lvl="0" indent="0" eaLnBrk="1" hangingPunct="1">
              <a:lnSpc>
                <a:spcPct val="120000"/>
              </a:lnSpc>
              <a:spcBef>
                <a:spcPct val="0"/>
              </a:spcBef>
              <a:buNone/>
            </a:pPr>
            <a:r>
              <a:rPr lang="en-US" altLang="zh-CN" sz="3600" dirty="0">
                <a:solidFill>
                  <a:srgbClr val="A50021"/>
                </a:solidFill>
                <a:ea typeface="楷体_GB2312" pitchFamily="49" charset="-122"/>
              </a:rPr>
              <a:t>s-&gt;lchild = s-&gt;rchild = </a:t>
            </a:r>
            <a:r>
              <a:rPr lang="en-US" altLang="zh-CN" sz="3600" b="1" dirty="0">
                <a:solidFill>
                  <a:srgbClr val="A50021"/>
                </a:solidFill>
                <a:ea typeface="楷体_GB2312" pitchFamily="49" charset="-122"/>
              </a:rPr>
              <a:t>NULL</a:t>
            </a:r>
            <a:r>
              <a:rPr lang="en-US" altLang="zh-CN" sz="3600" dirty="0">
                <a:solidFill>
                  <a:srgbClr val="A50021"/>
                </a:solidFill>
                <a:ea typeface="楷体_GB2312" pitchFamily="49" charset="-122"/>
              </a:rPr>
              <a:t>;  </a:t>
            </a:r>
            <a:endParaRPr lang="en-US" altLang="zh-CN" sz="3600" dirty="0">
              <a:solidFill>
                <a:srgbClr val="A50021"/>
              </a:solidFill>
              <a:ea typeface="楷体_GB2312" pitchFamily="49" charset="-122"/>
            </a:endParaRPr>
          </a:p>
        </p:txBody>
      </p:sp>
      <p:sp>
        <p:nvSpPr>
          <p:cNvPr id="200707" name="Rectangle 3"/>
          <p:cNvSpPr/>
          <p:nvPr/>
        </p:nvSpPr>
        <p:spPr>
          <a:xfrm>
            <a:off x="533400" y="2649538"/>
            <a:ext cx="7416800" cy="7794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5000"/>
              </a:lnSpc>
              <a:spcBef>
                <a:spcPct val="0"/>
              </a:spcBef>
              <a:buNone/>
            </a:pPr>
            <a:r>
              <a:rPr lang="en-US" altLang="zh-CN" sz="3600" b="1" dirty="0">
                <a:solidFill>
                  <a:srgbClr val="FF0000"/>
                </a:solidFill>
                <a:ea typeface="楷体_GB2312" pitchFamily="49" charset="-122"/>
              </a:rPr>
              <a:t>if</a:t>
            </a:r>
            <a:r>
              <a:rPr lang="en-US" altLang="zh-CN" sz="3600" dirty="0">
                <a:solidFill>
                  <a:srgbClr val="FF0000"/>
                </a:solidFill>
                <a:ea typeface="楷体_GB2312" pitchFamily="49" charset="-122"/>
              </a:rPr>
              <a:t>  ( </a:t>
            </a:r>
            <a:r>
              <a:rPr lang="en-US" altLang="zh-CN" sz="3600" b="1" dirty="0">
                <a:solidFill>
                  <a:srgbClr val="FF0000"/>
                </a:solidFill>
                <a:ea typeface="楷体_GB2312" pitchFamily="49" charset="-122"/>
              </a:rPr>
              <a:t>!</a:t>
            </a:r>
            <a:r>
              <a:rPr lang="en-US" altLang="zh-CN" sz="3600" dirty="0">
                <a:solidFill>
                  <a:srgbClr val="FF0000"/>
                </a:solidFill>
                <a:ea typeface="楷体_GB2312" pitchFamily="49" charset="-122"/>
              </a:rPr>
              <a:t>p )  T = s;     </a:t>
            </a:r>
            <a:r>
              <a:rPr lang="en-US" altLang="zh-CN" dirty="0">
                <a:solidFill>
                  <a:srgbClr val="FF0000"/>
                </a:solidFill>
                <a:ea typeface="楷体_GB2312" pitchFamily="49" charset="-122"/>
              </a:rPr>
              <a:t>// </a:t>
            </a:r>
            <a:r>
              <a:rPr lang="zh-CN" altLang="en-US" dirty="0">
                <a:solidFill>
                  <a:srgbClr val="FF0000"/>
                </a:solidFill>
                <a:ea typeface="楷体_GB2312" pitchFamily="49" charset="-122"/>
              </a:rPr>
              <a:t>插入 </a:t>
            </a:r>
            <a:r>
              <a:rPr lang="en-US" altLang="zh-CN" dirty="0">
                <a:solidFill>
                  <a:srgbClr val="FF0000"/>
                </a:solidFill>
                <a:ea typeface="楷体_GB2312" pitchFamily="49" charset="-122"/>
              </a:rPr>
              <a:t>s </a:t>
            </a:r>
            <a:r>
              <a:rPr lang="zh-CN" altLang="en-US" dirty="0">
                <a:solidFill>
                  <a:srgbClr val="FF0000"/>
                </a:solidFill>
                <a:ea typeface="楷体_GB2312" pitchFamily="49" charset="-122"/>
              </a:rPr>
              <a:t>为新的根结点</a:t>
            </a:r>
            <a:endParaRPr lang="zh-CN" altLang="en-US" sz="3600" dirty="0">
              <a:solidFill>
                <a:srgbClr val="0000FF"/>
              </a:solidFill>
              <a:ea typeface="楷体_GB2312" pitchFamily="49" charset="-122"/>
            </a:endParaRPr>
          </a:p>
        </p:txBody>
      </p:sp>
      <p:sp>
        <p:nvSpPr>
          <p:cNvPr id="200708" name="Rectangle 4"/>
          <p:cNvSpPr/>
          <p:nvPr/>
        </p:nvSpPr>
        <p:spPr>
          <a:xfrm>
            <a:off x="533400" y="3484563"/>
            <a:ext cx="8537575" cy="21542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5000"/>
              </a:lnSpc>
              <a:spcBef>
                <a:spcPct val="0"/>
              </a:spcBef>
              <a:buNone/>
            </a:pPr>
            <a:r>
              <a:rPr lang="en-US" altLang="zh-CN" sz="3600" b="1" dirty="0">
                <a:solidFill>
                  <a:srgbClr val="A50021"/>
                </a:solidFill>
                <a:ea typeface="楷体_GB2312" pitchFamily="49" charset="-122"/>
              </a:rPr>
              <a:t>else   if</a:t>
            </a:r>
            <a:r>
              <a:rPr lang="en-US" altLang="zh-CN" sz="3600" dirty="0">
                <a:solidFill>
                  <a:srgbClr val="A50021"/>
                </a:solidFill>
                <a:ea typeface="楷体_GB2312" pitchFamily="49" charset="-122"/>
              </a:rPr>
              <a:t> ( </a:t>
            </a:r>
            <a:r>
              <a:rPr lang="en-US" altLang="zh-CN" dirty="0">
                <a:solidFill>
                  <a:srgbClr val="FF00FF"/>
                </a:solidFill>
                <a:ea typeface="楷体_GB2312" pitchFamily="49" charset="-122"/>
              </a:rPr>
              <a:t>LT(e.key, p-&gt;data.key)</a:t>
            </a:r>
            <a:r>
              <a:rPr lang="en-US" altLang="zh-CN" dirty="0">
                <a:solidFill>
                  <a:srgbClr val="A50021"/>
                </a:solidFill>
                <a:ea typeface="楷体_GB2312" pitchFamily="49" charset="-122"/>
              </a:rPr>
              <a:t> ) </a:t>
            </a:r>
            <a:endParaRPr lang="en-US" altLang="zh-CN" dirty="0">
              <a:solidFill>
                <a:srgbClr val="A50021"/>
              </a:solidFill>
              <a:ea typeface="楷体_GB2312" pitchFamily="49" charset="-122"/>
            </a:endParaRPr>
          </a:p>
          <a:p>
            <a:pPr marL="0" lvl="0" indent="0" eaLnBrk="1" hangingPunct="1">
              <a:lnSpc>
                <a:spcPct val="125000"/>
              </a:lnSpc>
              <a:spcBef>
                <a:spcPct val="0"/>
              </a:spcBef>
              <a:buNone/>
            </a:pPr>
            <a:r>
              <a:rPr lang="en-US" altLang="zh-CN" dirty="0">
                <a:solidFill>
                  <a:srgbClr val="A50021"/>
                </a:solidFill>
                <a:ea typeface="楷体_GB2312" pitchFamily="49" charset="-122"/>
              </a:rPr>
              <a:t>       </a:t>
            </a:r>
            <a:r>
              <a:rPr lang="en-US" altLang="zh-CN" dirty="0">
                <a:solidFill>
                  <a:srgbClr val="FF00FF"/>
                </a:solidFill>
                <a:ea typeface="楷体_GB2312" pitchFamily="49" charset="-122"/>
              </a:rPr>
              <a:t>p-&gt;lchild = s;</a:t>
            </a:r>
            <a:r>
              <a:rPr lang="en-US" altLang="zh-CN" sz="3600" dirty="0">
                <a:solidFill>
                  <a:srgbClr val="A50021"/>
                </a:solidFill>
                <a:ea typeface="楷体_GB2312" pitchFamily="49" charset="-122"/>
              </a:rPr>
              <a:t>       </a:t>
            </a:r>
            <a:r>
              <a:rPr lang="en-US" altLang="zh-CN" dirty="0">
                <a:solidFill>
                  <a:srgbClr val="A50021"/>
                </a:solidFill>
                <a:ea typeface="楷体_GB2312" pitchFamily="49" charset="-122"/>
              </a:rPr>
              <a:t>// </a:t>
            </a:r>
            <a:r>
              <a:rPr lang="zh-CN" altLang="en-US" dirty="0">
                <a:solidFill>
                  <a:srgbClr val="A50021"/>
                </a:solidFill>
                <a:ea typeface="楷体_GB2312" pitchFamily="49" charset="-122"/>
              </a:rPr>
              <a:t>插入 *</a:t>
            </a:r>
            <a:r>
              <a:rPr lang="en-US" altLang="zh-CN" dirty="0">
                <a:solidFill>
                  <a:srgbClr val="A50021"/>
                </a:solidFill>
                <a:ea typeface="楷体_GB2312" pitchFamily="49" charset="-122"/>
              </a:rPr>
              <a:t>s </a:t>
            </a:r>
            <a:r>
              <a:rPr lang="zh-CN" altLang="en-US" dirty="0">
                <a:solidFill>
                  <a:srgbClr val="A50021"/>
                </a:solidFill>
                <a:ea typeface="楷体_GB2312" pitchFamily="49" charset="-122"/>
              </a:rPr>
              <a:t>为 *</a:t>
            </a:r>
            <a:r>
              <a:rPr lang="en-US" altLang="zh-CN" dirty="0">
                <a:solidFill>
                  <a:srgbClr val="A50021"/>
                </a:solidFill>
                <a:ea typeface="楷体_GB2312" pitchFamily="49" charset="-122"/>
              </a:rPr>
              <a:t>p </a:t>
            </a:r>
            <a:r>
              <a:rPr lang="zh-CN" altLang="en-US" dirty="0">
                <a:solidFill>
                  <a:srgbClr val="A50021"/>
                </a:solidFill>
                <a:ea typeface="楷体_GB2312" pitchFamily="49" charset="-122"/>
              </a:rPr>
              <a:t>的左孩子</a:t>
            </a:r>
            <a:endParaRPr lang="zh-CN" altLang="en-US" dirty="0">
              <a:solidFill>
                <a:srgbClr val="A50021"/>
              </a:solidFill>
              <a:ea typeface="楷体_GB2312" pitchFamily="49" charset="-122"/>
            </a:endParaRPr>
          </a:p>
          <a:p>
            <a:pPr marL="0" lvl="0" indent="0" eaLnBrk="1" hangingPunct="1">
              <a:lnSpc>
                <a:spcPct val="125000"/>
              </a:lnSpc>
              <a:spcBef>
                <a:spcPct val="0"/>
              </a:spcBef>
              <a:buNone/>
            </a:pPr>
            <a:r>
              <a:rPr lang="en-US" altLang="zh-CN" sz="3600" b="1" dirty="0">
                <a:solidFill>
                  <a:srgbClr val="A50021"/>
                </a:solidFill>
                <a:ea typeface="楷体_GB2312" pitchFamily="49" charset="-122"/>
              </a:rPr>
              <a:t>else</a:t>
            </a:r>
            <a:r>
              <a:rPr lang="en-US" altLang="zh-CN" sz="3600" dirty="0">
                <a:solidFill>
                  <a:srgbClr val="A50021"/>
                </a:solidFill>
                <a:ea typeface="楷体_GB2312" pitchFamily="49" charset="-122"/>
              </a:rPr>
              <a:t>  p-&gt;rchild = s;     </a:t>
            </a:r>
            <a:r>
              <a:rPr lang="en-US" altLang="zh-CN" dirty="0">
                <a:solidFill>
                  <a:srgbClr val="A50021"/>
                </a:solidFill>
                <a:ea typeface="楷体_GB2312" pitchFamily="49" charset="-122"/>
              </a:rPr>
              <a:t>// </a:t>
            </a:r>
            <a:r>
              <a:rPr lang="zh-CN" altLang="en-US" dirty="0">
                <a:solidFill>
                  <a:srgbClr val="A50021"/>
                </a:solidFill>
                <a:ea typeface="楷体_GB2312" pitchFamily="49" charset="-122"/>
              </a:rPr>
              <a:t>插入 *</a:t>
            </a:r>
            <a:r>
              <a:rPr lang="en-US" altLang="zh-CN" dirty="0">
                <a:solidFill>
                  <a:srgbClr val="A50021"/>
                </a:solidFill>
                <a:ea typeface="楷体_GB2312" pitchFamily="49" charset="-122"/>
              </a:rPr>
              <a:t>s </a:t>
            </a:r>
            <a:r>
              <a:rPr lang="zh-CN" altLang="en-US" dirty="0">
                <a:solidFill>
                  <a:srgbClr val="A50021"/>
                </a:solidFill>
                <a:ea typeface="楷体_GB2312" pitchFamily="49" charset="-122"/>
              </a:rPr>
              <a:t>为 *</a:t>
            </a:r>
            <a:r>
              <a:rPr lang="en-US" altLang="zh-CN" dirty="0">
                <a:solidFill>
                  <a:srgbClr val="A50021"/>
                </a:solidFill>
                <a:ea typeface="楷体_GB2312" pitchFamily="49" charset="-122"/>
              </a:rPr>
              <a:t>p </a:t>
            </a:r>
            <a:r>
              <a:rPr lang="zh-CN" altLang="en-US" dirty="0">
                <a:solidFill>
                  <a:srgbClr val="A50021"/>
                </a:solidFill>
                <a:ea typeface="楷体_GB2312" pitchFamily="49" charset="-122"/>
              </a:rPr>
              <a:t>的右孩子</a:t>
            </a:r>
            <a:endParaRPr lang="zh-CN" altLang="en-US" sz="3600" dirty="0">
              <a:ea typeface="楷体_GB2312" pitchFamily="49" charset="-122"/>
            </a:endParaRPr>
          </a:p>
        </p:txBody>
      </p:sp>
      <p:sp>
        <p:nvSpPr>
          <p:cNvPr id="200709" name="Rectangle 5"/>
          <p:cNvSpPr/>
          <p:nvPr/>
        </p:nvSpPr>
        <p:spPr>
          <a:xfrm>
            <a:off x="533400" y="5791200"/>
            <a:ext cx="5489575" cy="7794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5000"/>
              </a:lnSpc>
              <a:spcBef>
                <a:spcPct val="0"/>
              </a:spcBef>
              <a:buNone/>
            </a:pPr>
            <a:r>
              <a:rPr lang="en-US" altLang="zh-CN" sz="3600" b="1" dirty="0">
                <a:solidFill>
                  <a:srgbClr val="A50021"/>
                </a:solidFill>
                <a:ea typeface="楷体_GB2312" pitchFamily="49" charset="-122"/>
              </a:rPr>
              <a:t>return TRUE</a:t>
            </a:r>
            <a:r>
              <a:rPr lang="en-US" altLang="zh-CN" sz="3600" dirty="0">
                <a:solidFill>
                  <a:srgbClr val="A50021"/>
                </a:solidFill>
                <a:ea typeface="楷体_GB2312" pitchFamily="49" charset="-122"/>
              </a:rPr>
              <a:t>;     </a:t>
            </a:r>
            <a:r>
              <a:rPr lang="en-US" altLang="zh-CN" dirty="0">
                <a:solidFill>
                  <a:srgbClr val="A50021"/>
                </a:solidFill>
                <a:ea typeface="楷体_GB2312" pitchFamily="49" charset="-122"/>
              </a:rPr>
              <a:t>// </a:t>
            </a:r>
            <a:r>
              <a:rPr lang="zh-CN" altLang="en-US" dirty="0">
                <a:solidFill>
                  <a:srgbClr val="A50021"/>
                </a:solidFill>
                <a:ea typeface="楷体_GB2312" pitchFamily="49" charset="-122"/>
              </a:rPr>
              <a:t>插入成功</a:t>
            </a:r>
            <a:endParaRPr lang="zh-CN" altLang="en-US" sz="3600" dirty="0">
              <a:ea typeface="楷体_GB2312" pitchFamily="49" charset="-122"/>
            </a:endParaRPr>
          </a:p>
        </p:txBody>
      </p:sp>
      <p:sp>
        <p:nvSpPr>
          <p:cNvPr id="200711" name="AutoShape 7">
            <a:hlinkClick r:id="" action="ppaction://noaction"/>
          </p:cNvPr>
          <p:cNvSpPr/>
          <p:nvPr/>
        </p:nvSpPr>
        <p:spPr>
          <a:xfrm>
            <a:off x="8458200" y="6172200"/>
            <a:ext cx="381000" cy="381000"/>
          </a:xfrm>
          <a:prstGeom prst="actionButtonBackPrevious">
            <a:avLst/>
          </a:prstGeom>
          <a:solidFill>
            <a:srgbClr val="FFCC00"/>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0706"/>
                                        </p:tgtEl>
                                        <p:attrNameLst>
                                          <p:attrName>style.visibility</p:attrName>
                                        </p:attrNameLst>
                                      </p:cBhvr>
                                      <p:to>
                                        <p:strVal val="visible"/>
                                      </p:to>
                                    </p:set>
                                    <p:animEffect transition="in" filter="wipe(left)">
                                      <p:cBhvr>
                                        <p:cTn id="7" dur="500"/>
                                        <p:tgtEl>
                                          <p:spTgt spid="20070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0707"/>
                                        </p:tgtEl>
                                        <p:attrNameLst>
                                          <p:attrName>style.visibility</p:attrName>
                                        </p:attrNameLst>
                                      </p:cBhvr>
                                      <p:to>
                                        <p:strVal val="visible"/>
                                      </p:to>
                                    </p:set>
                                    <p:animEffect transition="in" filter="wipe(left)">
                                      <p:cBhvr>
                                        <p:cTn id="12" dur="500"/>
                                        <p:tgtEl>
                                          <p:spTgt spid="20070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0708"/>
                                        </p:tgtEl>
                                        <p:attrNameLst>
                                          <p:attrName>style.visibility</p:attrName>
                                        </p:attrNameLst>
                                      </p:cBhvr>
                                      <p:to>
                                        <p:strVal val="visible"/>
                                      </p:to>
                                    </p:set>
                                    <p:animEffect transition="in" filter="wipe(left)">
                                      <p:cBhvr>
                                        <p:cTn id="17" dur="500"/>
                                        <p:tgtEl>
                                          <p:spTgt spid="20070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0709"/>
                                        </p:tgtEl>
                                        <p:attrNameLst>
                                          <p:attrName>style.visibility</p:attrName>
                                        </p:attrNameLst>
                                      </p:cBhvr>
                                      <p:to>
                                        <p:strVal val="visible"/>
                                      </p:to>
                                    </p:set>
                                    <p:animEffect transition="in" filter="wipe(left)">
                                      <p:cBhvr>
                                        <p:cTn id="22" dur="500"/>
                                        <p:tgtEl>
                                          <p:spTgt spid="200709"/>
                                        </p:tgtEl>
                                      </p:cBhvr>
                                    </p:animEffect>
                                  </p:childTnLst>
                                </p:cTn>
                              </p:par>
                            </p:childTnLst>
                          </p:cTn>
                        </p:par>
                        <p:par>
                          <p:cTn id="23" fill="hold">
                            <p:stCondLst>
                              <p:cond delay="500"/>
                            </p:stCondLst>
                            <p:childTnLst>
                              <p:par>
                                <p:cTn id="24" presetID="2" presetClass="entr" presetSubtype="6" fill="hold" grpId="0" nodeType="afterEffect">
                                  <p:stCondLst>
                                    <p:cond delay="0"/>
                                  </p:stCondLst>
                                  <p:childTnLst>
                                    <p:set>
                                      <p:cBhvr>
                                        <p:cTn id="25" dur="1" fill="hold">
                                          <p:stCondLst>
                                            <p:cond delay="0"/>
                                          </p:stCondLst>
                                        </p:cTn>
                                        <p:tgtEl>
                                          <p:spTgt spid="200711"/>
                                        </p:tgtEl>
                                        <p:attrNameLst>
                                          <p:attrName>style.visibility</p:attrName>
                                        </p:attrNameLst>
                                      </p:cBhvr>
                                      <p:to>
                                        <p:strVal val="visible"/>
                                      </p:to>
                                    </p:set>
                                    <p:anim calcmode="lin" valueType="num">
                                      <p:cBhvr additive="base">
                                        <p:cTn id="26" dur="500" fill="hold"/>
                                        <p:tgtEl>
                                          <p:spTgt spid="200711"/>
                                        </p:tgtEl>
                                        <p:attrNameLst>
                                          <p:attrName>ppt_x</p:attrName>
                                        </p:attrNameLst>
                                      </p:cBhvr>
                                      <p:tavLst>
                                        <p:tav tm="0">
                                          <p:val>
                                            <p:strVal val="1+#ppt_w/2"/>
                                          </p:val>
                                        </p:tav>
                                        <p:tav tm="100000">
                                          <p:val>
                                            <p:strVal val="#ppt_x"/>
                                          </p:val>
                                        </p:tav>
                                      </p:tavLst>
                                    </p:anim>
                                    <p:anim calcmode="lin" valueType="num">
                                      <p:cBhvr additive="base">
                                        <p:cTn id="27" dur="500" fill="hold"/>
                                        <p:tgtEl>
                                          <p:spTgt spid="2007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6" grpId="0"/>
      <p:bldP spid="200707" grpId="0"/>
      <p:bldP spid="200708" grpId="0"/>
      <p:bldP spid="200709" grpId="0"/>
      <p:bldP spid="200711"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Text Box 4"/>
          <p:cNvSpPr txBox="1"/>
          <p:nvPr/>
        </p:nvSpPr>
        <p:spPr>
          <a:xfrm>
            <a:off x="179388" y="836613"/>
            <a:ext cx="8964612" cy="2238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110000"/>
              </a:lnSpc>
              <a:spcBef>
                <a:spcPct val="0"/>
              </a:spcBef>
              <a:buNone/>
            </a:pPr>
            <a:r>
              <a:rPr lang="zh-CN" altLang="en-US" dirty="0">
                <a:solidFill>
                  <a:srgbClr val="3333FF"/>
                </a:solidFill>
              </a:rPr>
              <a:t>例：设</a:t>
            </a:r>
            <a:r>
              <a:rPr lang="en-US" altLang="zh-CN" dirty="0">
                <a:solidFill>
                  <a:srgbClr val="3333FF"/>
                </a:solidFill>
              </a:rPr>
              <a:t>BST</a:t>
            </a:r>
            <a:r>
              <a:rPr lang="zh-CN" altLang="en-US" dirty="0">
                <a:solidFill>
                  <a:srgbClr val="3333FF"/>
                </a:solidFill>
              </a:rPr>
              <a:t>为空，</a:t>
            </a:r>
            <a:endParaRPr lang="zh-CN" altLang="en-US" dirty="0">
              <a:solidFill>
                <a:srgbClr val="3333FF"/>
              </a:solidFill>
            </a:endParaRPr>
          </a:p>
          <a:p>
            <a:pPr marL="0" lvl="0" indent="0">
              <a:lnSpc>
                <a:spcPct val="110000"/>
              </a:lnSpc>
              <a:spcBef>
                <a:spcPct val="0"/>
              </a:spcBef>
              <a:buNone/>
            </a:pPr>
            <a:r>
              <a:rPr lang="zh-CN" altLang="en-US" dirty="0">
                <a:solidFill>
                  <a:srgbClr val="3333FF"/>
                </a:solidFill>
              </a:rPr>
              <a:t>查找关键字序列为</a:t>
            </a:r>
            <a:r>
              <a:rPr lang="en-US" altLang="zh-CN" dirty="0">
                <a:solidFill>
                  <a:srgbClr val="3333FF"/>
                </a:solidFill>
              </a:rPr>
              <a:t>{45</a:t>
            </a:r>
            <a:r>
              <a:rPr lang="zh-CN" altLang="en-US" dirty="0">
                <a:solidFill>
                  <a:srgbClr val="3333FF"/>
                </a:solidFill>
              </a:rPr>
              <a:t>，</a:t>
            </a:r>
            <a:r>
              <a:rPr lang="en-US" altLang="zh-CN" dirty="0">
                <a:solidFill>
                  <a:srgbClr val="3333FF"/>
                </a:solidFill>
              </a:rPr>
              <a:t>24</a:t>
            </a:r>
            <a:r>
              <a:rPr lang="zh-CN" altLang="en-US" dirty="0">
                <a:solidFill>
                  <a:srgbClr val="3333FF"/>
                </a:solidFill>
              </a:rPr>
              <a:t>，</a:t>
            </a:r>
            <a:r>
              <a:rPr lang="en-US" altLang="zh-CN" dirty="0">
                <a:solidFill>
                  <a:srgbClr val="3333FF"/>
                </a:solidFill>
              </a:rPr>
              <a:t>53</a:t>
            </a:r>
            <a:r>
              <a:rPr lang="zh-CN" altLang="en-US" dirty="0">
                <a:solidFill>
                  <a:srgbClr val="3333FF"/>
                </a:solidFill>
              </a:rPr>
              <a:t>，</a:t>
            </a:r>
            <a:r>
              <a:rPr lang="en-US" altLang="zh-CN" dirty="0">
                <a:solidFill>
                  <a:srgbClr val="3333FF"/>
                </a:solidFill>
              </a:rPr>
              <a:t>45</a:t>
            </a:r>
            <a:r>
              <a:rPr lang="zh-CN" altLang="en-US" dirty="0">
                <a:solidFill>
                  <a:srgbClr val="3333FF"/>
                </a:solidFill>
              </a:rPr>
              <a:t>，</a:t>
            </a:r>
            <a:r>
              <a:rPr lang="en-US" altLang="zh-CN" dirty="0">
                <a:solidFill>
                  <a:srgbClr val="3333FF"/>
                </a:solidFill>
              </a:rPr>
              <a:t>12</a:t>
            </a:r>
            <a:r>
              <a:rPr lang="zh-CN" altLang="en-US" dirty="0">
                <a:solidFill>
                  <a:srgbClr val="3333FF"/>
                </a:solidFill>
              </a:rPr>
              <a:t>，</a:t>
            </a:r>
            <a:r>
              <a:rPr lang="en-US" altLang="zh-CN" dirty="0">
                <a:solidFill>
                  <a:srgbClr val="3333FF"/>
                </a:solidFill>
              </a:rPr>
              <a:t>24</a:t>
            </a:r>
            <a:r>
              <a:rPr lang="zh-CN" altLang="en-US" dirty="0">
                <a:solidFill>
                  <a:srgbClr val="3333FF"/>
                </a:solidFill>
              </a:rPr>
              <a:t>，</a:t>
            </a:r>
            <a:r>
              <a:rPr lang="en-US" altLang="zh-CN" dirty="0">
                <a:solidFill>
                  <a:srgbClr val="3333FF"/>
                </a:solidFill>
              </a:rPr>
              <a:t>90}</a:t>
            </a:r>
            <a:r>
              <a:rPr lang="zh-CN" altLang="en-US" dirty="0">
                <a:solidFill>
                  <a:srgbClr val="3333FF"/>
                </a:solidFill>
              </a:rPr>
              <a:t>，</a:t>
            </a:r>
            <a:endParaRPr lang="zh-CN" altLang="en-US" dirty="0">
              <a:solidFill>
                <a:srgbClr val="3333FF"/>
              </a:solidFill>
            </a:endParaRPr>
          </a:p>
          <a:p>
            <a:pPr marL="0" lvl="0" indent="0">
              <a:lnSpc>
                <a:spcPct val="110000"/>
              </a:lnSpc>
              <a:spcBef>
                <a:spcPct val="0"/>
              </a:spcBef>
              <a:buNone/>
            </a:pPr>
            <a:r>
              <a:rPr lang="zh-CN" altLang="en-US" dirty="0">
                <a:solidFill>
                  <a:srgbClr val="3333FF"/>
                </a:solidFill>
              </a:rPr>
              <a:t>则经过一系列查找插入操作后，生成的</a:t>
            </a:r>
            <a:r>
              <a:rPr lang="en-US" altLang="zh-CN" dirty="0">
                <a:solidFill>
                  <a:srgbClr val="3333FF"/>
                </a:solidFill>
              </a:rPr>
              <a:t>BST</a:t>
            </a:r>
            <a:r>
              <a:rPr lang="zh-CN" altLang="en-US" dirty="0">
                <a:solidFill>
                  <a:srgbClr val="3333FF"/>
                </a:solidFill>
              </a:rPr>
              <a:t>为：</a:t>
            </a:r>
            <a:endParaRPr lang="zh-CN" altLang="en-US" dirty="0">
              <a:solidFill>
                <a:srgbClr val="3333FF"/>
              </a:solidFill>
            </a:endParaRPr>
          </a:p>
        </p:txBody>
      </p:sp>
      <p:grpSp>
        <p:nvGrpSpPr>
          <p:cNvPr id="2" name="Group 29"/>
          <p:cNvGrpSpPr/>
          <p:nvPr/>
        </p:nvGrpSpPr>
        <p:grpSpPr>
          <a:xfrm>
            <a:off x="3995738" y="3573463"/>
            <a:ext cx="547687" cy="381000"/>
            <a:chOff x="2978" y="2545"/>
            <a:chExt cx="345" cy="240"/>
          </a:xfrm>
        </p:grpSpPr>
        <p:sp>
          <p:nvSpPr>
            <p:cNvPr id="56340" name="Oval 12"/>
            <p:cNvSpPr/>
            <p:nvPr/>
          </p:nvSpPr>
          <p:spPr>
            <a:xfrm>
              <a:off x="2978" y="2545"/>
              <a:ext cx="240" cy="2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56341" name="Text Box 18"/>
            <p:cNvSpPr txBox="1"/>
            <p:nvPr/>
          </p:nvSpPr>
          <p:spPr>
            <a:xfrm>
              <a:off x="2987" y="2564"/>
              <a:ext cx="336" cy="2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1600" dirty="0">
                  <a:solidFill>
                    <a:srgbClr val="3333FF"/>
                  </a:solidFill>
                </a:rPr>
                <a:t>45</a:t>
              </a:r>
              <a:endParaRPr lang="en-US" altLang="zh-CN" sz="1600" dirty="0">
                <a:solidFill>
                  <a:srgbClr val="3333FF"/>
                </a:solidFill>
              </a:endParaRPr>
            </a:p>
          </p:txBody>
        </p:sp>
      </p:grpSp>
      <p:grpSp>
        <p:nvGrpSpPr>
          <p:cNvPr id="3" name="Group 32"/>
          <p:cNvGrpSpPr/>
          <p:nvPr/>
        </p:nvGrpSpPr>
        <p:grpSpPr>
          <a:xfrm>
            <a:off x="3344863" y="3898900"/>
            <a:ext cx="711200" cy="912813"/>
            <a:chOff x="2568" y="2750"/>
            <a:chExt cx="448" cy="575"/>
          </a:xfrm>
        </p:grpSpPr>
        <p:sp>
          <p:nvSpPr>
            <p:cNvPr id="56337" name="Oval 10"/>
            <p:cNvSpPr/>
            <p:nvPr/>
          </p:nvSpPr>
          <p:spPr>
            <a:xfrm>
              <a:off x="2568" y="3083"/>
              <a:ext cx="245" cy="242"/>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56338" name="Text Box 25"/>
            <p:cNvSpPr txBox="1"/>
            <p:nvPr/>
          </p:nvSpPr>
          <p:spPr>
            <a:xfrm>
              <a:off x="2568" y="3092"/>
              <a:ext cx="343" cy="2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1600" dirty="0">
                  <a:solidFill>
                    <a:srgbClr val="3333FF"/>
                  </a:solidFill>
                </a:rPr>
                <a:t>24</a:t>
              </a:r>
              <a:endParaRPr lang="en-US" altLang="zh-CN" sz="1600" dirty="0">
                <a:solidFill>
                  <a:srgbClr val="3333FF"/>
                </a:solidFill>
              </a:endParaRPr>
            </a:p>
          </p:txBody>
        </p:sp>
        <p:sp>
          <p:nvSpPr>
            <p:cNvPr id="56339" name="Line 31"/>
            <p:cNvSpPr/>
            <p:nvPr/>
          </p:nvSpPr>
          <p:spPr>
            <a:xfrm flipH="1">
              <a:off x="2789" y="2750"/>
              <a:ext cx="227" cy="363"/>
            </a:xfrm>
            <a:prstGeom prst="line">
              <a:avLst/>
            </a:prstGeom>
            <a:ln w="9525" cap="flat" cmpd="sng">
              <a:solidFill>
                <a:schemeClr val="tx1"/>
              </a:solidFill>
              <a:prstDash val="solid"/>
              <a:headEnd type="none" w="med" len="med"/>
              <a:tailEnd type="none" w="med" len="med"/>
            </a:ln>
          </p:spPr>
        </p:sp>
      </p:grpSp>
      <p:grpSp>
        <p:nvGrpSpPr>
          <p:cNvPr id="4" name="Group 34"/>
          <p:cNvGrpSpPr/>
          <p:nvPr/>
        </p:nvGrpSpPr>
        <p:grpSpPr>
          <a:xfrm>
            <a:off x="4344988" y="3898900"/>
            <a:ext cx="665162" cy="817563"/>
            <a:chOff x="3198" y="2750"/>
            <a:chExt cx="419" cy="515"/>
          </a:xfrm>
        </p:grpSpPr>
        <p:sp>
          <p:nvSpPr>
            <p:cNvPr id="56334" name="Oval 13"/>
            <p:cNvSpPr/>
            <p:nvPr/>
          </p:nvSpPr>
          <p:spPr>
            <a:xfrm>
              <a:off x="3314" y="3025"/>
              <a:ext cx="240" cy="2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56335" name="Text Box 22"/>
            <p:cNvSpPr txBox="1"/>
            <p:nvPr/>
          </p:nvSpPr>
          <p:spPr>
            <a:xfrm>
              <a:off x="3329" y="3043"/>
              <a:ext cx="288" cy="2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1600" dirty="0">
                  <a:solidFill>
                    <a:srgbClr val="3333FF"/>
                  </a:solidFill>
                </a:rPr>
                <a:t>53</a:t>
              </a:r>
              <a:endParaRPr lang="en-US" altLang="zh-CN" sz="1600" dirty="0">
                <a:solidFill>
                  <a:srgbClr val="3333FF"/>
                </a:solidFill>
              </a:endParaRPr>
            </a:p>
          </p:txBody>
        </p:sp>
        <p:sp>
          <p:nvSpPr>
            <p:cNvPr id="56336" name="Line 33"/>
            <p:cNvSpPr/>
            <p:nvPr/>
          </p:nvSpPr>
          <p:spPr>
            <a:xfrm>
              <a:off x="3198" y="2750"/>
              <a:ext cx="181" cy="272"/>
            </a:xfrm>
            <a:prstGeom prst="line">
              <a:avLst/>
            </a:prstGeom>
            <a:ln w="9525" cap="flat" cmpd="sng">
              <a:solidFill>
                <a:schemeClr val="tx1"/>
              </a:solidFill>
              <a:prstDash val="solid"/>
              <a:headEnd type="none" w="med" len="med"/>
              <a:tailEnd type="none" w="med" len="med"/>
            </a:ln>
          </p:spPr>
        </p:sp>
      </p:grpSp>
      <p:grpSp>
        <p:nvGrpSpPr>
          <p:cNvPr id="5" name="Group 36"/>
          <p:cNvGrpSpPr/>
          <p:nvPr/>
        </p:nvGrpSpPr>
        <p:grpSpPr>
          <a:xfrm>
            <a:off x="2843213" y="4762500"/>
            <a:ext cx="636587" cy="792163"/>
            <a:chOff x="2252" y="3294"/>
            <a:chExt cx="401" cy="499"/>
          </a:xfrm>
        </p:grpSpPr>
        <p:sp>
          <p:nvSpPr>
            <p:cNvPr id="56331" name="Oval 11"/>
            <p:cNvSpPr/>
            <p:nvPr/>
          </p:nvSpPr>
          <p:spPr>
            <a:xfrm>
              <a:off x="2258" y="3553"/>
              <a:ext cx="240" cy="2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56332" name="Text Box 27"/>
            <p:cNvSpPr txBox="1"/>
            <p:nvPr/>
          </p:nvSpPr>
          <p:spPr>
            <a:xfrm>
              <a:off x="2252" y="3562"/>
              <a:ext cx="288" cy="2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1600" dirty="0">
                  <a:solidFill>
                    <a:srgbClr val="3333FF"/>
                  </a:solidFill>
                </a:rPr>
                <a:t>12</a:t>
              </a:r>
              <a:endParaRPr lang="en-US" altLang="zh-CN" sz="1600" dirty="0">
                <a:solidFill>
                  <a:srgbClr val="3333FF"/>
                </a:solidFill>
              </a:endParaRPr>
            </a:p>
          </p:txBody>
        </p:sp>
        <p:sp>
          <p:nvSpPr>
            <p:cNvPr id="56333" name="Line 35"/>
            <p:cNvSpPr/>
            <p:nvPr/>
          </p:nvSpPr>
          <p:spPr>
            <a:xfrm flipH="1">
              <a:off x="2426" y="3294"/>
              <a:ext cx="227" cy="272"/>
            </a:xfrm>
            <a:prstGeom prst="line">
              <a:avLst/>
            </a:prstGeom>
            <a:ln w="9525" cap="flat" cmpd="sng">
              <a:solidFill>
                <a:schemeClr val="tx1"/>
              </a:solidFill>
              <a:prstDash val="solid"/>
              <a:headEnd type="none" w="med" len="med"/>
              <a:tailEnd type="none" w="med" len="med"/>
            </a:ln>
          </p:spPr>
        </p:sp>
      </p:grpSp>
      <p:grpSp>
        <p:nvGrpSpPr>
          <p:cNvPr id="6" name="Group 38"/>
          <p:cNvGrpSpPr/>
          <p:nvPr/>
        </p:nvGrpSpPr>
        <p:grpSpPr>
          <a:xfrm>
            <a:off x="4776788" y="4618038"/>
            <a:ext cx="904875" cy="860425"/>
            <a:chOff x="3470" y="3203"/>
            <a:chExt cx="570" cy="542"/>
          </a:xfrm>
        </p:grpSpPr>
        <p:sp>
          <p:nvSpPr>
            <p:cNvPr id="56328" name="Oval 14"/>
            <p:cNvSpPr/>
            <p:nvPr/>
          </p:nvSpPr>
          <p:spPr>
            <a:xfrm>
              <a:off x="3698" y="3505"/>
              <a:ext cx="240" cy="2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56329" name="Text Box 23"/>
            <p:cNvSpPr txBox="1"/>
            <p:nvPr/>
          </p:nvSpPr>
          <p:spPr>
            <a:xfrm>
              <a:off x="3704" y="3532"/>
              <a:ext cx="336" cy="2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1600" dirty="0">
                  <a:solidFill>
                    <a:srgbClr val="3333FF"/>
                  </a:solidFill>
                </a:rPr>
                <a:t>90</a:t>
              </a:r>
              <a:endParaRPr lang="en-US" altLang="zh-CN" sz="1600" dirty="0">
                <a:solidFill>
                  <a:srgbClr val="3333FF"/>
                </a:solidFill>
              </a:endParaRPr>
            </a:p>
          </p:txBody>
        </p:sp>
        <p:sp>
          <p:nvSpPr>
            <p:cNvPr id="56330" name="Line 37"/>
            <p:cNvSpPr/>
            <p:nvPr/>
          </p:nvSpPr>
          <p:spPr>
            <a:xfrm>
              <a:off x="3470" y="3203"/>
              <a:ext cx="272" cy="363"/>
            </a:xfrm>
            <a:prstGeom prst="line">
              <a:avLst/>
            </a:prstGeom>
            <a:ln w="9525" cap="flat" cmpd="sng">
              <a:solidFill>
                <a:schemeClr val="tx1"/>
              </a:solidFill>
              <a:prstDash val="solid"/>
              <a:headEnd type="none" w="med" len="med"/>
              <a:tailEnd type="none" w="med" len="med"/>
            </a:ln>
          </p:spPr>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dissolv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1" name="Rectangle 3"/>
          <p:cNvSpPr>
            <a:spLocks noGrp="1"/>
          </p:cNvSpPr>
          <p:nvPr>
            <p:ph type="body"/>
          </p:nvPr>
        </p:nvSpPr>
        <p:spPr>
          <a:xfrm>
            <a:off x="609600" y="3733800"/>
            <a:ext cx="7772400" cy="2743200"/>
          </a:xfrm>
          <a:ln/>
        </p:spPr>
        <p:txBody>
          <a:bodyPr vert="horz" wrap="square" lIns="91440" tIns="45720" rIns="91440" bIns="45720" anchor="t"/>
          <a:p>
            <a:pPr eaLnBrk="1" hangingPunct="1"/>
            <a:r>
              <a:rPr lang="zh-CN" altLang="en-US" dirty="0">
                <a:ea typeface="楷体_GB2312" pitchFamily="49" charset="-122"/>
              </a:rPr>
              <a:t>（</a:t>
            </a:r>
            <a:r>
              <a:rPr lang="en-US" altLang="zh-CN" dirty="0">
                <a:ea typeface="楷体_GB2312" pitchFamily="49" charset="-122"/>
              </a:rPr>
              <a:t>1</a:t>
            </a:r>
            <a:r>
              <a:rPr lang="zh-CN" altLang="en-US" dirty="0">
                <a:ea typeface="楷体_GB2312" pitchFamily="49" charset="-122"/>
              </a:rPr>
              <a:t>）被删除的结点</a:t>
            </a:r>
            <a:r>
              <a:rPr lang="zh-CN" altLang="en-US" dirty="0">
                <a:solidFill>
                  <a:srgbClr val="0000FF"/>
                </a:solidFill>
                <a:ea typeface="楷体_GB2312" pitchFamily="49" charset="-122"/>
              </a:rPr>
              <a:t>是叶子</a:t>
            </a:r>
            <a:r>
              <a:rPr lang="zh-CN" altLang="en-US" dirty="0">
                <a:ea typeface="楷体_GB2312" pitchFamily="49" charset="-122"/>
              </a:rPr>
              <a:t>；</a:t>
            </a:r>
            <a:endParaRPr lang="zh-CN" altLang="en-US" dirty="0">
              <a:ea typeface="楷体_GB2312" pitchFamily="49" charset="-122"/>
            </a:endParaRPr>
          </a:p>
          <a:p>
            <a:pPr eaLnBrk="1" hangingPunct="1"/>
            <a:r>
              <a:rPr lang="zh-CN" altLang="en-US" dirty="0">
                <a:ea typeface="楷体_GB2312" pitchFamily="49" charset="-122"/>
              </a:rPr>
              <a:t>（</a:t>
            </a:r>
            <a:r>
              <a:rPr lang="en-US" altLang="zh-CN" dirty="0">
                <a:ea typeface="楷体_GB2312" pitchFamily="49" charset="-122"/>
              </a:rPr>
              <a:t>2</a:t>
            </a:r>
            <a:r>
              <a:rPr lang="zh-CN" altLang="en-US" dirty="0">
                <a:ea typeface="楷体_GB2312" pitchFamily="49" charset="-122"/>
              </a:rPr>
              <a:t>）被删除的结点</a:t>
            </a:r>
            <a:r>
              <a:rPr lang="zh-CN" altLang="en-US" dirty="0">
                <a:solidFill>
                  <a:srgbClr val="0000FF"/>
                </a:solidFill>
                <a:ea typeface="楷体_GB2312" pitchFamily="49" charset="-122"/>
              </a:rPr>
              <a:t>只有左子树</a:t>
            </a:r>
            <a:r>
              <a:rPr lang="zh-CN" altLang="en-US" dirty="0">
                <a:ea typeface="楷体_GB2312" pitchFamily="49" charset="-122"/>
              </a:rPr>
              <a:t>或者</a:t>
            </a:r>
            <a:r>
              <a:rPr lang="zh-CN" altLang="en-US" dirty="0">
                <a:solidFill>
                  <a:srgbClr val="0000FF"/>
                </a:solidFill>
                <a:ea typeface="楷体_GB2312" pitchFamily="49" charset="-122"/>
              </a:rPr>
              <a:t>只有右子树</a:t>
            </a:r>
            <a:r>
              <a:rPr lang="zh-CN" altLang="en-US" dirty="0">
                <a:ea typeface="楷体_GB2312" pitchFamily="49" charset="-122"/>
              </a:rPr>
              <a:t>；</a:t>
            </a:r>
            <a:endParaRPr lang="zh-CN" altLang="en-US" dirty="0">
              <a:ea typeface="楷体_GB2312" pitchFamily="49" charset="-122"/>
            </a:endParaRPr>
          </a:p>
          <a:p>
            <a:pPr eaLnBrk="1" hangingPunct="1"/>
            <a:r>
              <a:rPr lang="zh-CN" altLang="en-US" dirty="0">
                <a:ea typeface="楷体_GB2312" pitchFamily="49" charset="-122"/>
              </a:rPr>
              <a:t>（</a:t>
            </a:r>
            <a:r>
              <a:rPr lang="en-US" altLang="zh-CN" dirty="0">
                <a:ea typeface="楷体_GB2312" pitchFamily="49" charset="-122"/>
              </a:rPr>
              <a:t>3</a:t>
            </a:r>
            <a:r>
              <a:rPr lang="zh-CN" altLang="en-US" dirty="0">
                <a:ea typeface="楷体_GB2312" pitchFamily="49" charset="-122"/>
              </a:rPr>
              <a:t>）被删除的结点</a:t>
            </a:r>
            <a:r>
              <a:rPr lang="zh-CN" altLang="en-US" dirty="0">
                <a:solidFill>
                  <a:srgbClr val="0000FF"/>
                </a:solidFill>
                <a:ea typeface="楷体_GB2312" pitchFamily="49" charset="-122"/>
              </a:rPr>
              <a:t>既有左子树，也有右子树</a:t>
            </a:r>
            <a:r>
              <a:rPr lang="zh-CN" altLang="en-US" dirty="0">
                <a:ea typeface="楷体_GB2312" pitchFamily="49" charset="-122"/>
              </a:rPr>
              <a:t>。</a:t>
            </a:r>
            <a:endParaRPr lang="zh-CN" altLang="en-US" dirty="0">
              <a:ea typeface="楷体_GB2312" pitchFamily="49" charset="-122"/>
            </a:endParaRPr>
          </a:p>
        </p:txBody>
      </p:sp>
      <p:sp>
        <p:nvSpPr>
          <p:cNvPr id="78852" name="Text Box 4"/>
          <p:cNvSpPr txBox="1"/>
          <p:nvPr/>
        </p:nvSpPr>
        <p:spPr>
          <a:xfrm>
            <a:off x="381000" y="152400"/>
            <a:ext cx="6351588" cy="7016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FF00FF"/>
                </a:solidFill>
                <a:ea typeface="楷体_GB2312" pitchFamily="49" charset="-122"/>
              </a:rPr>
              <a:t>4</a:t>
            </a:r>
            <a:r>
              <a:rPr lang="zh-CN" altLang="en-US" sz="4000" b="1" dirty="0">
                <a:solidFill>
                  <a:srgbClr val="FF00FF"/>
                </a:solidFill>
                <a:ea typeface="楷体_GB2312" pitchFamily="49" charset="-122"/>
              </a:rPr>
              <a:t>．二叉排序树的删除算法</a:t>
            </a:r>
            <a:endParaRPr lang="zh-CN" altLang="en-US" sz="4000" b="1" dirty="0">
              <a:solidFill>
                <a:srgbClr val="FF00FF"/>
              </a:solidFill>
              <a:ea typeface="楷体_GB2312" pitchFamily="49" charset="-122"/>
            </a:endParaRPr>
          </a:p>
        </p:txBody>
      </p:sp>
      <p:sp>
        <p:nvSpPr>
          <p:cNvPr id="78853" name="Text Box 5"/>
          <p:cNvSpPr txBox="1"/>
          <p:nvPr/>
        </p:nvSpPr>
        <p:spPr>
          <a:xfrm>
            <a:off x="381000" y="2971800"/>
            <a:ext cx="42989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3600" dirty="0">
                <a:ea typeface="楷体_GB2312" pitchFamily="49" charset="-122"/>
              </a:rPr>
              <a:t>可分</a:t>
            </a:r>
            <a:r>
              <a:rPr lang="zh-CN" altLang="en-US" sz="3600" dirty="0">
                <a:solidFill>
                  <a:srgbClr val="0000FF"/>
                </a:solidFill>
                <a:ea typeface="楷体_GB2312" pitchFamily="49" charset="-122"/>
              </a:rPr>
              <a:t>三种情况</a:t>
            </a:r>
            <a:r>
              <a:rPr lang="zh-CN" altLang="en-US" sz="3600" dirty="0">
                <a:ea typeface="楷体_GB2312" pitchFamily="49" charset="-122"/>
              </a:rPr>
              <a:t>讨论：</a:t>
            </a:r>
            <a:endParaRPr lang="zh-CN" altLang="en-US" sz="4000" dirty="0">
              <a:ea typeface="楷体_GB2312" pitchFamily="49" charset="-122"/>
            </a:endParaRPr>
          </a:p>
        </p:txBody>
      </p:sp>
      <p:sp>
        <p:nvSpPr>
          <p:cNvPr id="78854" name="Text Box 6"/>
          <p:cNvSpPr txBox="1"/>
          <p:nvPr/>
        </p:nvSpPr>
        <p:spPr>
          <a:xfrm>
            <a:off x="533400" y="990600"/>
            <a:ext cx="8686800" cy="18446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en-US" altLang="zh-CN" dirty="0">
                <a:solidFill>
                  <a:srgbClr val="A50021"/>
                </a:solidFill>
                <a:ea typeface="楷体_GB2312" pitchFamily="49" charset="-122"/>
              </a:rPr>
              <a:t>    </a:t>
            </a:r>
            <a:r>
              <a:rPr lang="zh-CN" altLang="en-US" dirty="0">
                <a:solidFill>
                  <a:srgbClr val="A50021"/>
                </a:solidFill>
                <a:ea typeface="楷体_GB2312" pitchFamily="49" charset="-122"/>
              </a:rPr>
              <a:t>和插入相反，删除在</a:t>
            </a:r>
            <a:r>
              <a:rPr lang="zh-CN" altLang="en-US" b="1" dirty="0">
                <a:solidFill>
                  <a:srgbClr val="FF0000"/>
                </a:solidFill>
                <a:ea typeface="楷体_GB2312" pitchFamily="49" charset="-122"/>
              </a:rPr>
              <a:t>查找成功</a:t>
            </a:r>
            <a:r>
              <a:rPr lang="zh-CN" altLang="en-US" dirty="0">
                <a:solidFill>
                  <a:srgbClr val="A50021"/>
                </a:solidFill>
                <a:ea typeface="楷体_GB2312" pitchFamily="49" charset="-122"/>
              </a:rPr>
              <a:t>之后进行，并且要求在删除二叉排序树上某个结点之后，</a:t>
            </a:r>
            <a:r>
              <a:rPr lang="zh-CN" altLang="en-US" b="1" dirty="0">
                <a:solidFill>
                  <a:srgbClr val="FF0000"/>
                </a:solidFill>
                <a:ea typeface="楷体_GB2312" pitchFamily="49" charset="-122"/>
              </a:rPr>
              <a:t>仍然保持二叉排序树的特性</a:t>
            </a:r>
            <a:r>
              <a:rPr lang="zh-CN" altLang="en-US" dirty="0">
                <a:solidFill>
                  <a:srgbClr val="A50021"/>
                </a:solidFill>
                <a:ea typeface="楷体_GB2312" pitchFamily="49" charset="-122"/>
              </a:rPr>
              <a:t>。</a:t>
            </a:r>
            <a:endParaRPr lang="zh-CN" altLang="en-US" dirty="0">
              <a:solidFill>
                <a:srgbClr val="A50021"/>
              </a:solidFill>
              <a:ea typeface="楷体_GB2312"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78852"/>
                                        </p:tgtEl>
                                        <p:attrNameLst>
                                          <p:attrName>style.visibility</p:attrName>
                                        </p:attrNameLst>
                                      </p:cBhvr>
                                      <p:to>
                                        <p:strVal val="visible"/>
                                      </p:to>
                                    </p:set>
                                    <p:animEffect transition="in" filter="blinds(vertical)">
                                      <p:cBhvr>
                                        <p:cTn id="7" dur="500"/>
                                        <p:tgtEl>
                                          <p:spTgt spid="78852"/>
                                        </p:tgtEl>
                                      </p:cBhvr>
                                    </p:animEffect>
                                  </p:childTnLst>
                                </p:cTn>
                              </p:par>
                            </p:childTnLst>
                          </p:cTn>
                        </p:par>
                        <p:par>
                          <p:cTn id="8" fill="hold">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78854"/>
                                        </p:tgtEl>
                                        <p:attrNameLst>
                                          <p:attrName>style.visibility</p:attrName>
                                        </p:attrNameLst>
                                      </p:cBhvr>
                                      <p:to>
                                        <p:strVal val="visible"/>
                                      </p:to>
                                    </p:set>
                                    <p:animEffect transition="in" filter="strips(downRight)">
                                      <p:cBhvr>
                                        <p:cTn id="11" dur="500"/>
                                        <p:tgtEl>
                                          <p:spTgt spid="7885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8853"/>
                                        </p:tgtEl>
                                        <p:attrNameLst>
                                          <p:attrName>style.visibility</p:attrName>
                                        </p:attrNameLst>
                                      </p:cBhvr>
                                      <p:to>
                                        <p:strVal val="visible"/>
                                      </p:to>
                                    </p:set>
                                    <p:animEffect transition="in" filter="wipe(left)">
                                      <p:cBhvr>
                                        <p:cTn id="16" dur="500"/>
                                        <p:tgtEl>
                                          <p:spTgt spid="78853"/>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78851">
                                            <p:txEl>
                                              <p:charRg st="0" end="14"/>
                                            </p:txEl>
                                          </p:spTgt>
                                        </p:tgtEl>
                                        <p:attrNameLst>
                                          <p:attrName>style.visibility</p:attrName>
                                        </p:attrNameLst>
                                      </p:cBhvr>
                                      <p:to>
                                        <p:strVal val="visible"/>
                                      </p:to>
                                    </p:set>
                                    <p:animEffect transition="in" filter="wipe(left)">
                                      <p:cBhvr>
                                        <p:cTn id="20" dur="500"/>
                                        <p:tgtEl>
                                          <p:spTgt spid="78851">
                                            <p:txEl>
                                              <p:charRg st="0" end="14"/>
                                            </p:txEl>
                                          </p:spTgt>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78851">
                                            <p:txEl>
                                              <p:charRg st="14" end="37"/>
                                            </p:txEl>
                                          </p:spTgt>
                                        </p:tgtEl>
                                        <p:attrNameLst>
                                          <p:attrName>style.visibility</p:attrName>
                                        </p:attrNameLst>
                                      </p:cBhvr>
                                      <p:to>
                                        <p:strVal val="visible"/>
                                      </p:to>
                                    </p:set>
                                    <p:animEffect transition="in" filter="wipe(left)">
                                      <p:cBhvr>
                                        <p:cTn id="24" dur="500"/>
                                        <p:tgtEl>
                                          <p:spTgt spid="78851">
                                            <p:txEl>
                                              <p:charRg st="14" end="37"/>
                                            </p:txEl>
                                          </p:spTgt>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78851">
                                            <p:txEl>
                                              <p:charRg st="37" end="59"/>
                                            </p:txEl>
                                          </p:spTgt>
                                        </p:tgtEl>
                                        <p:attrNameLst>
                                          <p:attrName>style.visibility</p:attrName>
                                        </p:attrNameLst>
                                      </p:cBhvr>
                                      <p:to>
                                        <p:strVal val="visible"/>
                                      </p:to>
                                    </p:set>
                                    <p:animEffect transition="in" filter="wipe(left)">
                                      <p:cBhvr>
                                        <p:cTn id="28" dur="500"/>
                                        <p:tgtEl>
                                          <p:spTgt spid="78851">
                                            <p:txEl>
                                              <p:charRg st="37" end="5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advAuto="1000" build="p"/>
      <p:bldP spid="78852" grpId="0"/>
      <p:bldP spid="78853" grpId="0"/>
      <p:bldP spid="7885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Oval 1026"/>
          <p:cNvSpPr/>
          <p:nvPr/>
        </p:nvSpPr>
        <p:spPr>
          <a:xfrm>
            <a:off x="3200400" y="1676400"/>
            <a:ext cx="685800" cy="533400"/>
          </a:xfrm>
          <a:prstGeom prst="ellipse">
            <a:avLst/>
          </a:prstGeom>
          <a:noFill/>
          <a:ln w="25400" cap="sq" cmpd="sng">
            <a:solidFill>
              <a:srgbClr val="8000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dirty="0">
                <a:solidFill>
                  <a:srgbClr val="990033"/>
                </a:solidFill>
              </a:rPr>
              <a:t>50</a:t>
            </a:r>
            <a:endParaRPr lang="en-US" altLang="zh-CN" sz="2400" dirty="0"/>
          </a:p>
        </p:txBody>
      </p:sp>
      <p:sp>
        <p:nvSpPr>
          <p:cNvPr id="58371" name="Oval 1027"/>
          <p:cNvSpPr/>
          <p:nvPr/>
        </p:nvSpPr>
        <p:spPr>
          <a:xfrm>
            <a:off x="1752600" y="2209800"/>
            <a:ext cx="685800" cy="533400"/>
          </a:xfrm>
          <a:prstGeom prst="ellipse">
            <a:avLst/>
          </a:prstGeom>
          <a:noFill/>
          <a:ln w="25400" cap="sq" cmpd="sng">
            <a:solidFill>
              <a:srgbClr val="8000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dirty="0">
                <a:solidFill>
                  <a:srgbClr val="990033"/>
                </a:solidFill>
              </a:rPr>
              <a:t>30</a:t>
            </a:r>
            <a:endParaRPr lang="en-US" altLang="zh-CN" sz="2400" dirty="0"/>
          </a:p>
        </p:txBody>
      </p:sp>
      <p:sp>
        <p:nvSpPr>
          <p:cNvPr id="58372" name="Oval 1028"/>
          <p:cNvSpPr/>
          <p:nvPr/>
        </p:nvSpPr>
        <p:spPr>
          <a:xfrm>
            <a:off x="4648200" y="2209800"/>
            <a:ext cx="685800" cy="533400"/>
          </a:xfrm>
          <a:prstGeom prst="ellipse">
            <a:avLst/>
          </a:prstGeom>
          <a:noFill/>
          <a:ln w="25400" cap="sq" cmpd="sng">
            <a:solidFill>
              <a:srgbClr val="8000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dirty="0">
                <a:solidFill>
                  <a:srgbClr val="990033"/>
                </a:solidFill>
              </a:rPr>
              <a:t>80</a:t>
            </a:r>
            <a:endParaRPr lang="en-US" altLang="zh-CN" sz="2400" dirty="0"/>
          </a:p>
        </p:txBody>
      </p:sp>
      <p:sp>
        <p:nvSpPr>
          <p:cNvPr id="58373" name="Oval 1029"/>
          <p:cNvSpPr/>
          <p:nvPr/>
        </p:nvSpPr>
        <p:spPr>
          <a:xfrm>
            <a:off x="609600" y="2895600"/>
            <a:ext cx="685800" cy="533400"/>
          </a:xfrm>
          <a:prstGeom prst="ellipse">
            <a:avLst/>
          </a:prstGeom>
          <a:noFill/>
          <a:ln w="25400" cap="sq" cmpd="sng">
            <a:solidFill>
              <a:srgbClr val="8000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dirty="0">
                <a:solidFill>
                  <a:srgbClr val="990033"/>
                </a:solidFill>
              </a:rPr>
              <a:t>20</a:t>
            </a:r>
            <a:endParaRPr lang="en-US" altLang="zh-CN" sz="2400" dirty="0"/>
          </a:p>
        </p:txBody>
      </p:sp>
      <p:sp>
        <p:nvSpPr>
          <p:cNvPr id="58374" name="Oval 1030"/>
          <p:cNvSpPr/>
          <p:nvPr/>
        </p:nvSpPr>
        <p:spPr>
          <a:xfrm>
            <a:off x="5791200" y="2895600"/>
            <a:ext cx="685800" cy="533400"/>
          </a:xfrm>
          <a:prstGeom prst="ellipse">
            <a:avLst/>
          </a:prstGeom>
          <a:noFill/>
          <a:ln w="25400" cap="sq" cmpd="sng">
            <a:solidFill>
              <a:srgbClr val="8000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dirty="0">
                <a:solidFill>
                  <a:srgbClr val="990033"/>
                </a:solidFill>
              </a:rPr>
              <a:t>90</a:t>
            </a:r>
            <a:endParaRPr lang="en-US" altLang="zh-CN" sz="2400" dirty="0"/>
          </a:p>
        </p:txBody>
      </p:sp>
      <p:sp>
        <p:nvSpPr>
          <p:cNvPr id="58375" name="Oval 1032"/>
          <p:cNvSpPr/>
          <p:nvPr/>
        </p:nvSpPr>
        <p:spPr>
          <a:xfrm>
            <a:off x="4953000" y="3733800"/>
            <a:ext cx="685800" cy="533400"/>
          </a:xfrm>
          <a:prstGeom prst="ellipse">
            <a:avLst/>
          </a:prstGeom>
          <a:noFill/>
          <a:ln w="25400" cap="sq" cmpd="sng">
            <a:solidFill>
              <a:srgbClr val="8000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dirty="0">
                <a:solidFill>
                  <a:srgbClr val="990033"/>
                </a:solidFill>
              </a:rPr>
              <a:t>85</a:t>
            </a:r>
            <a:endParaRPr lang="en-US" altLang="zh-CN" sz="2400" dirty="0"/>
          </a:p>
        </p:txBody>
      </p:sp>
      <p:sp>
        <p:nvSpPr>
          <p:cNvPr id="58376" name="Oval 1033"/>
          <p:cNvSpPr/>
          <p:nvPr/>
        </p:nvSpPr>
        <p:spPr>
          <a:xfrm>
            <a:off x="2895600" y="2895600"/>
            <a:ext cx="685800" cy="533400"/>
          </a:xfrm>
          <a:prstGeom prst="ellipse">
            <a:avLst/>
          </a:prstGeom>
          <a:noFill/>
          <a:ln w="25400" cap="sq" cmpd="sng">
            <a:solidFill>
              <a:srgbClr val="8000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dirty="0">
                <a:solidFill>
                  <a:srgbClr val="990033"/>
                </a:solidFill>
              </a:rPr>
              <a:t>40</a:t>
            </a:r>
            <a:endParaRPr lang="en-US" altLang="zh-CN" sz="2400" dirty="0"/>
          </a:p>
        </p:txBody>
      </p:sp>
      <p:sp>
        <p:nvSpPr>
          <p:cNvPr id="58377" name="Oval 1034"/>
          <p:cNvSpPr/>
          <p:nvPr/>
        </p:nvSpPr>
        <p:spPr>
          <a:xfrm>
            <a:off x="1981200" y="3733800"/>
            <a:ext cx="685800" cy="533400"/>
          </a:xfrm>
          <a:prstGeom prst="ellipse">
            <a:avLst/>
          </a:prstGeom>
          <a:noFill/>
          <a:ln w="25400" cap="sq" cmpd="sng">
            <a:solidFill>
              <a:srgbClr val="8000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dirty="0">
                <a:solidFill>
                  <a:srgbClr val="990033"/>
                </a:solidFill>
              </a:rPr>
              <a:t>35</a:t>
            </a:r>
            <a:endParaRPr lang="en-US" altLang="zh-CN" sz="2400" dirty="0"/>
          </a:p>
        </p:txBody>
      </p:sp>
      <p:sp>
        <p:nvSpPr>
          <p:cNvPr id="58378" name="Oval 1037"/>
          <p:cNvSpPr/>
          <p:nvPr/>
        </p:nvSpPr>
        <p:spPr>
          <a:xfrm>
            <a:off x="6248400" y="4572000"/>
            <a:ext cx="685800" cy="533400"/>
          </a:xfrm>
          <a:prstGeom prst="ellipse">
            <a:avLst/>
          </a:prstGeom>
          <a:noFill/>
          <a:ln w="25400" cap="sq" cmpd="sng">
            <a:solidFill>
              <a:srgbClr val="8000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dirty="0">
                <a:solidFill>
                  <a:srgbClr val="990033"/>
                </a:solidFill>
              </a:rPr>
              <a:t>88</a:t>
            </a:r>
            <a:endParaRPr lang="en-US" altLang="zh-CN" sz="2400" dirty="0"/>
          </a:p>
        </p:txBody>
      </p:sp>
      <p:sp>
        <p:nvSpPr>
          <p:cNvPr id="58379" name="Line 1038"/>
          <p:cNvSpPr/>
          <p:nvPr/>
        </p:nvSpPr>
        <p:spPr>
          <a:xfrm flipH="1">
            <a:off x="2362200" y="1981200"/>
            <a:ext cx="838200" cy="381000"/>
          </a:xfrm>
          <a:prstGeom prst="line">
            <a:avLst/>
          </a:prstGeom>
          <a:ln w="38100" cap="flat" cmpd="sng">
            <a:solidFill>
              <a:srgbClr val="336699"/>
            </a:solidFill>
            <a:prstDash val="solid"/>
            <a:headEnd type="none" w="med" len="med"/>
            <a:tailEnd type="none" w="med" len="med"/>
          </a:ln>
        </p:spPr>
      </p:sp>
      <p:sp>
        <p:nvSpPr>
          <p:cNvPr id="58380" name="Line 1039"/>
          <p:cNvSpPr/>
          <p:nvPr/>
        </p:nvSpPr>
        <p:spPr>
          <a:xfrm flipH="1">
            <a:off x="1219200" y="2667000"/>
            <a:ext cx="533400" cy="304800"/>
          </a:xfrm>
          <a:prstGeom prst="line">
            <a:avLst/>
          </a:prstGeom>
          <a:ln w="38100" cap="flat" cmpd="sng">
            <a:solidFill>
              <a:srgbClr val="666699"/>
            </a:solidFill>
            <a:prstDash val="solid"/>
            <a:headEnd type="none" w="med" len="med"/>
            <a:tailEnd type="none" w="med" len="med"/>
          </a:ln>
        </p:spPr>
      </p:sp>
      <p:sp>
        <p:nvSpPr>
          <p:cNvPr id="58381" name="Line 1040"/>
          <p:cNvSpPr/>
          <p:nvPr/>
        </p:nvSpPr>
        <p:spPr>
          <a:xfrm>
            <a:off x="3886200" y="1981200"/>
            <a:ext cx="762000" cy="381000"/>
          </a:xfrm>
          <a:prstGeom prst="line">
            <a:avLst/>
          </a:prstGeom>
          <a:ln w="38100" cap="flat" cmpd="sng">
            <a:solidFill>
              <a:srgbClr val="336699"/>
            </a:solidFill>
            <a:prstDash val="solid"/>
            <a:headEnd type="none" w="med" len="med"/>
            <a:tailEnd type="none" w="med" len="med"/>
          </a:ln>
        </p:spPr>
      </p:sp>
      <p:sp>
        <p:nvSpPr>
          <p:cNvPr id="58382" name="Line 1041"/>
          <p:cNvSpPr/>
          <p:nvPr/>
        </p:nvSpPr>
        <p:spPr>
          <a:xfrm>
            <a:off x="2362200" y="2590800"/>
            <a:ext cx="609600" cy="381000"/>
          </a:xfrm>
          <a:prstGeom prst="line">
            <a:avLst/>
          </a:prstGeom>
          <a:ln w="38100" cap="flat" cmpd="sng">
            <a:solidFill>
              <a:srgbClr val="336699"/>
            </a:solidFill>
            <a:prstDash val="solid"/>
            <a:headEnd type="none" w="med" len="med"/>
            <a:tailEnd type="none" w="med" len="med"/>
          </a:ln>
        </p:spPr>
      </p:sp>
      <p:sp>
        <p:nvSpPr>
          <p:cNvPr id="58383" name="Line 1045"/>
          <p:cNvSpPr/>
          <p:nvPr/>
        </p:nvSpPr>
        <p:spPr>
          <a:xfrm flipH="1">
            <a:off x="2438400" y="3352800"/>
            <a:ext cx="533400" cy="381000"/>
          </a:xfrm>
          <a:prstGeom prst="line">
            <a:avLst/>
          </a:prstGeom>
          <a:ln w="38100" cap="flat" cmpd="sng">
            <a:solidFill>
              <a:srgbClr val="336699"/>
            </a:solidFill>
            <a:prstDash val="solid"/>
            <a:headEnd type="none" w="med" len="med"/>
            <a:tailEnd type="none" w="med" len="med"/>
          </a:ln>
        </p:spPr>
      </p:sp>
      <p:sp>
        <p:nvSpPr>
          <p:cNvPr id="58384" name="Line 1046"/>
          <p:cNvSpPr/>
          <p:nvPr/>
        </p:nvSpPr>
        <p:spPr>
          <a:xfrm>
            <a:off x="5257800" y="2667000"/>
            <a:ext cx="609600" cy="304800"/>
          </a:xfrm>
          <a:prstGeom prst="line">
            <a:avLst/>
          </a:prstGeom>
          <a:ln w="38100" cap="flat" cmpd="sng">
            <a:solidFill>
              <a:srgbClr val="336699"/>
            </a:solidFill>
            <a:prstDash val="solid"/>
            <a:headEnd type="none" w="med" len="med"/>
            <a:tailEnd type="none" w="med" len="med"/>
          </a:ln>
        </p:spPr>
      </p:sp>
      <p:sp>
        <p:nvSpPr>
          <p:cNvPr id="58385" name="Line 1047"/>
          <p:cNvSpPr/>
          <p:nvPr/>
        </p:nvSpPr>
        <p:spPr>
          <a:xfrm flipH="1">
            <a:off x="5410200" y="3429000"/>
            <a:ext cx="533400" cy="381000"/>
          </a:xfrm>
          <a:prstGeom prst="line">
            <a:avLst/>
          </a:prstGeom>
          <a:ln w="38100" cap="flat" cmpd="sng">
            <a:solidFill>
              <a:srgbClr val="336699"/>
            </a:solidFill>
            <a:prstDash val="solid"/>
            <a:headEnd type="none" w="med" len="med"/>
            <a:tailEnd type="none" w="med" len="med"/>
          </a:ln>
        </p:spPr>
      </p:sp>
      <p:sp>
        <p:nvSpPr>
          <p:cNvPr id="58386" name="Line 1048"/>
          <p:cNvSpPr/>
          <p:nvPr/>
        </p:nvSpPr>
        <p:spPr>
          <a:xfrm>
            <a:off x="5562600" y="4191000"/>
            <a:ext cx="762000" cy="457200"/>
          </a:xfrm>
          <a:prstGeom prst="line">
            <a:avLst/>
          </a:prstGeom>
          <a:ln w="38100" cap="flat" cmpd="sng">
            <a:solidFill>
              <a:srgbClr val="336699"/>
            </a:solidFill>
            <a:prstDash val="solid"/>
            <a:headEnd type="none" w="med" len="med"/>
            <a:tailEnd type="none" w="med" len="med"/>
          </a:ln>
        </p:spPr>
      </p:sp>
      <p:sp>
        <p:nvSpPr>
          <p:cNvPr id="58387" name="Oval 1050"/>
          <p:cNvSpPr/>
          <p:nvPr/>
        </p:nvSpPr>
        <p:spPr>
          <a:xfrm>
            <a:off x="990600" y="4572000"/>
            <a:ext cx="685800" cy="533400"/>
          </a:xfrm>
          <a:prstGeom prst="ellipse">
            <a:avLst/>
          </a:prstGeom>
          <a:noFill/>
          <a:ln w="25400" cap="sq" cmpd="sng">
            <a:solidFill>
              <a:srgbClr val="8000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dirty="0">
                <a:solidFill>
                  <a:srgbClr val="990033"/>
                </a:solidFill>
              </a:rPr>
              <a:t>32</a:t>
            </a:r>
            <a:endParaRPr lang="en-US" altLang="zh-CN" sz="2400" dirty="0"/>
          </a:p>
        </p:txBody>
      </p:sp>
      <p:sp>
        <p:nvSpPr>
          <p:cNvPr id="58388" name="Line 1051"/>
          <p:cNvSpPr/>
          <p:nvPr/>
        </p:nvSpPr>
        <p:spPr>
          <a:xfrm flipH="1">
            <a:off x="1447800" y="4114800"/>
            <a:ext cx="609600" cy="457200"/>
          </a:xfrm>
          <a:prstGeom prst="line">
            <a:avLst/>
          </a:prstGeom>
          <a:ln w="38100" cap="flat" cmpd="sng">
            <a:solidFill>
              <a:srgbClr val="336699"/>
            </a:solidFill>
            <a:prstDash val="solid"/>
            <a:headEnd type="none" w="med" len="med"/>
            <a:tailEnd type="none" w="med" len="med"/>
          </a:ln>
        </p:spPr>
      </p:sp>
      <p:sp>
        <p:nvSpPr>
          <p:cNvPr id="58389" name="Rectangle 1052"/>
          <p:cNvSpPr/>
          <p:nvPr/>
        </p:nvSpPr>
        <p:spPr>
          <a:xfrm>
            <a:off x="76200" y="155575"/>
            <a:ext cx="6656388"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3600" dirty="0">
                <a:solidFill>
                  <a:schemeClr val="accent2"/>
                </a:solidFill>
                <a:ea typeface="楷体_GB2312" pitchFamily="49" charset="-122"/>
              </a:rPr>
              <a:t>（</a:t>
            </a:r>
            <a:r>
              <a:rPr lang="en-US" altLang="zh-CN" sz="3600" dirty="0">
                <a:solidFill>
                  <a:schemeClr val="accent2"/>
                </a:solidFill>
                <a:ea typeface="楷体_GB2312" pitchFamily="49" charset="-122"/>
              </a:rPr>
              <a:t>1</a:t>
            </a:r>
            <a:r>
              <a:rPr lang="zh-CN" altLang="en-US" sz="3600" dirty="0">
                <a:solidFill>
                  <a:schemeClr val="accent2"/>
                </a:solidFill>
                <a:ea typeface="楷体_GB2312" pitchFamily="49" charset="-122"/>
              </a:rPr>
              <a:t>）被删除的结点是</a:t>
            </a:r>
            <a:r>
              <a:rPr lang="zh-CN" altLang="en-US" sz="3600" b="1" dirty="0">
                <a:solidFill>
                  <a:srgbClr val="FF00FF"/>
                </a:solidFill>
                <a:ea typeface="楷体_GB2312" pitchFamily="49" charset="-122"/>
              </a:rPr>
              <a:t>叶子结点</a:t>
            </a:r>
            <a:endParaRPr lang="zh-CN" altLang="en-US" sz="2400" dirty="0">
              <a:solidFill>
                <a:srgbClr val="0000FF"/>
              </a:solidFill>
              <a:ea typeface="楷体_GB2312" pitchFamily="49" charset="-122"/>
            </a:endParaRPr>
          </a:p>
        </p:txBody>
      </p:sp>
      <p:sp useBgFill="1">
        <p:nvSpPr>
          <p:cNvPr id="58390" name="Rectangle 1054"/>
          <p:cNvSpPr/>
          <p:nvPr/>
        </p:nvSpPr>
        <p:spPr>
          <a:xfrm>
            <a:off x="457200" y="2590800"/>
            <a:ext cx="1295400" cy="1219200"/>
          </a:xfrm>
          <a:prstGeom prst="rect">
            <a:avLst/>
          </a:prstGeom>
          <a:ln w="9525">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useBgFill="1">
        <p:nvSpPr>
          <p:cNvPr id="194591" name="Rectangle 1055"/>
          <p:cNvSpPr/>
          <p:nvPr/>
        </p:nvSpPr>
        <p:spPr>
          <a:xfrm>
            <a:off x="5562600" y="4191000"/>
            <a:ext cx="1447800" cy="990600"/>
          </a:xfrm>
          <a:prstGeom prst="rect">
            <a:avLst/>
          </a:prstGeom>
          <a:ln w="9525">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58392" name="Text Box 1056"/>
          <p:cNvSpPr txBox="1"/>
          <p:nvPr/>
        </p:nvSpPr>
        <p:spPr>
          <a:xfrm>
            <a:off x="288925" y="882650"/>
            <a:ext cx="125730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3600" b="1" dirty="0">
                <a:solidFill>
                  <a:srgbClr val="3333FF"/>
                </a:solidFill>
                <a:ea typeface="楷体_GB2312" pitchFamily="49" charset="-122"/>
              </a:rPr>
              <a:t>例如</a:t>
            </a:r>
            <a:r>
              <a:rPr lang="en-US" altLang="zh-CN" sz="3600" b="1" dirty="0">
                <a:solidFill>
                  <a:srgbClr val="3333FF"/>
                </a:solidFill>
                <a:ea typeface="楷体_GB2312" pitchFamily="49" charset="-122"/>
              </a:rPr>
              <a:t>:</a:t>
            </a:r>
            <a:endParaRPr lang="en-US" altLang="zh-CN" sz="3600" dirty="0">
              <a:ea typeface="楷体_GB2312" pitchFamily="49" charset="-122"/>
            </a:endParaRPr>
          </a:p>
        </p:txBody>
      </p:sp>
      <p:sp>
        <p:nvSpPr>
          <p:cNvPr id="58393" name="Text Box 1057"/>
          <p:cNvSpPr txBox="1"/>
          <p:nvPr/>
        </p:nvSpPr>
        <p:spPr>
          <a:xfrm>
            <a:off x="5241925" y="958850"/>
            <a:ext cx="3432175"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3600" b="1" dirty="0">
                <a:solidFill>
                  <a:srgbClr val="3333FF"/>
                </a:solidFill>
                <a:ea typeface="楷体_GB2312" pitchFamily="49" charset="-122"/>
              </a:rPr>
              <a:t>被删关键字 </a:t>
            </a:r>
            <a:r>
              <a:rPr lang="en-US" altLang="zh-CN" sz="3600" b="1" dirty="0">
                <a:solidFill>
                  <a:srgbClr val="3333FF"/>
                </a:solidFill>
                <a:ea typeface="楷体_GB2312" pitchFamily="49" charset="-122"/>
              </a:rPr>
              <a:t>= 20</a:t>
            </a:r>
            <a:endParaRPr lang="en-US" altLang="zh-CN" sz="3600" dirty="0">
              <a:ea typeface="楷体_GB2312" pitchFamily="49" charset="-122"/>
            </a:endParaRPr>
          </a:p>
        </p:txBody>
      </p:sp>
      <p:sp useBgFill="1">
        <p:nvSpPr>
          <p:cNvPr id="58394" name="Text Box 1058"/>
          <p:cNvSpPr txBox="1"/>
          <p:nvPr/>
        </p:nvSpPr>
        <p:spPr>
          <a:xfrm>
            <a:off x="8045450" y="958850"/>
            <a:ext cx="641350" cy="641350"/>
          </a:xfrm>
          <a:prstGeom prst="rect">
            <a:avLst/>
          </a:prstGeom>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dirty="0">
                <a:solidFill>
                  <a:srgbClr val="006600"/>
                </a:solidFill>
              </a:rPr>
              <a:t>88</a:t>
            </a:r>
            <a:endParaRPr lang="en-US" altLang="zh-CN" sz="3600" dirty="0"/>
          </a:p>
        </p:txBody>
      </p:sp>
      <p:sp>
        <p:nvSpPr>
          <p:cNvPr id="58395" name="Text Box 1059"/>
          <p:cNvSpPr txBox="1"/>
          <p:nvPr/>
        </p:nvSpPr>
        <p:spPr>
          <a:xfrm>
            <a:off x="441325" y="5578475"/>
            <a:ext cx="847090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3600" b="1" dirty="0">
                <a:solidFill>
                  <a:srgbClr val="A50021"/>
                </a:solidFill>
                <a:ea typeface="楷体_GB2312" pitchFamily="49" charset="-122"/>
              </a:rPr>
              <a:t>其双亲结点中相应指针域的值改为“空”</a:t>
            </a:r>
            <a:endParaRPr lang="zh-CN" altLang="en-US" sz="3600" dirty="0">
              <a:ea typeface="楷体_GB2312" pitchFamily="49" charset="-122"/>
            </a:endParaRPr>
          </a:p>
        </p:txBody>
      </p:sp>
      <p:sp>
        <p:nvSpPr>
          <p:cNvPr id="58396" name="Freeform 1060"/>
          <p:cNvSpPr/>
          <p:nvPr/>
        </p:nvSpPr>
        <p:spPr>
          <a:xfrm>
            <a:off x="3505200" y="914400"/>
            <a:ext cx="1066800" cy="762000"/>
          </a:xfrm>
          <a:custGeom>
            <a:avLst/>
            <a:gdLst>
              <a:gd name="txL" fmla="*/ 0 w 672"/>
              <a:gd name="txT" fmla="*/ 0 h 480"/>
              <a:gd name="txR" fmla="*/ 672 w 672"/>
              <a:gd name="txB" fmla="*/ 480 h 480"/>
            </a:gdLst>
            <a:ahLst/>
            <a:cxnLst>
              <a:cxn ang="0">
                <a:pos x="2147483647" y="0"/>
              </a:cxn>
              <a:cxn ang="0">
                <a:pos x="2147483647" y="2147483647"/>
              </a:cxn>
              <a:cxn ang="0">
                <a:pos x="2147483647" y="2147483647"/>
              </a:cxn>
              <a:cxn ang="0">
                <a:pos x="0" y="2147483647"/>
              </a:cxn>
            </a:cxnLst>
            <a:rect l="txL" t="txT" r="txR" b="tx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cap="flat" cmpd="sng">
            <a:solidFill>
              <a:srgbClr val="A50021">
                <a:alpha val="100000"/>
              </a:srgbClr>
            </a:solidFill>
            <a:prstDash val="solid"/>
            <a:round/>
            <a:headEnd type="none" w="med" len="med"/>
            <a:tailEnd type="triangle" w="med" len="lg"/>
          </a:ln>
        </p:spPr>
        <p:txBody>
          <a:bodyPr/>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591"/>
                                        </p:tgtEl>
                                        <p:attrNameLst>
                                          <p:attrName>style.visibility</p:attrName>
                                        </p:attrNameLst>
                                      </p:cBhvr>
                                      <p:to>
                                        <p:strVal val="visible"/>
                                      </p:to>
                                    </p:set>
                                    <p:anim calcmode="lin" valueType="num">
                                      <p:cBhvr additive="base">
                                        <p:cTn id="7" dur="500" fill="hold"/>
                                        <p:tgtEl>
                                          <p:spTgt spid="194591"/>
                                        </p:tgtEl>
                                        <p:attrNameLst>
                                          <p:attrName>ppt_x</p:attrName>
                                        </p:attrNameLst>
                                      </p:cBhvr>
                                      <p:tavLst>
                                        <p:tav tm="0">
                                          <p:val>
                                            <p:strVal val="#ppt_x"/>
                                          </p:val>
                                        </p:tav>
                                        <p:tav tm="100000">
                                          <p:val>
                                            <p:strVal val="#ppt_x"/>
                                          </p:val>
                                        </p:tav>
                                      </p:tavLst>
                                    </p:anim>
                                    <p:anim calcmode="lin" valueType="num">
                                      <p:cBhvr additive="base">
                                        <p:cTn id="8" dur="500" fill="hold"/>
                                        <p:tgtEl>
                                          <p:spTgt spid="19459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1" nodeType="clickEffect">
                                  <p:stCondLst>
                                    <p:cond delay="0"/>
                                  </p:stCondLst>
                                  <p:childTnLst>
                                    <p:set>
                                      <p:cBhvr>
                                        <p:cTn id="12" dur="1" fill="hold">
                                          <p:stCondLst>
                                            <p:cond delay="0"/>
                                          </p:stCondLst>
                                        </p:cTn>
                                        <p:tgtEl>
                                          <p:spTgt spid="194591"/>
                                        </p:tgtEl>
                                        <p:attrNameLst>
                                          <p:attrName>style.visibility</p:attrName>
                                        </p:attrNameLst>
                                      </p:cBhvr>
                                      <p:to>
                                        <p:strVal val="visible"/>
                                      </p:to>
                                    </p:set>
                                    <p:animEffect transition="in" filter="wipe(up)">
                                      <p:cBhvr>
                                        <p:cTn id="13" dur="500"/>
                                        <p:tgtEl>
                                          <p:spTgt spid="194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1" grpId="0" animBg="1"/>
      <p:bldP spid="194591" grpId="1"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Oval 1026"/>
          <p:cNvSpPr/>
          <p:nvPr/>
        </p:nvSpPr>
        <p:spPr>
          <a:xfrm>
            <a:off x="3276600" y="1676400"/>
            <a:ext cx="685800" cy="533400"/>
          </a:xfrm>
          <a:prstGeom prst="ellipse">
            <a:avLst/>
          </a:prstGeom>
          <a:noFill/>
          <a:ln w="25400" cap="sq" cmpd="sng">
            <a:solidFill>
              <a:srgbClr val="8000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dirty="0">
                <a:solidFill>
                  <a:srgbClr val="990033"/>
                </a:solidFill>
              </a:rPr>
              <a:t>50</a:t>
            </a:r>
            <a:endParaRPr lang="en-US" altLang="zh-CN" sz="2400" dirty="0"/>
          </a:p>
        </p:txBody>
      </p:sp>
      <p:sp>
        <p:nvSpPr>
          <p:cNvPr id="59395" name="Oval 1027"/>
          <p:cNvSpPr/>
          <p:nvPr/>
        </p:nvSpPr>
        <p:spPr>
          <a:xfrm>
            <a:off x="1828800" y="2209800"/>
            <a:ext cx="685800" cy="533400"/>
          </a:xfrm>
          <a:prstGeom prst="ellipse">
            <a:avLst/>
          </a:prstGeom>
          <a:noFill/>
          <a:ln w="25400" cap="sq" cmpd="sng">
            <a:solidFill>
              <a:srgbClr val="8000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dirty="0">
                <a:solidFill>
                  <a:srgbClr val="990033"/>
                </a:solidFill>
              </a:rPr>
              <a:t>30</a:t>
            </a:r>
            <a:endParaRPr lang="en-US" altLang="zh-CN" sz="2400" dirty="0"/>
          </a:p>
        </p:txBody>
      </p:sp>
      <p:sp>
        <p:nvSpPr>
          <p:cNvPr id="59396" name="Oval 1028"/>
          <p:cNvSpPr/>
          <p:nvPr/>
        </p:nvSpPr>
        <p:spPr>
          <a:xfrm>
            <a:off x="4724400" y="2209800"/>
            <a:ext cx="685800" cy="533400"/>
          </a:xfrm>
          <a:prstGeom prst="ellipse">
            <a:avLst/>
          </a:prstGeom>
          <a:noFill/>
          <a:ln w="25400" cap="sq" cmpd="sng">
            <a:solidFill>
              <a:srgbClr val="8000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dirty="0">
                <a:solidFill>
                  <a:srgbClr val="990033"/>
                </a:solidFill>
              </a:rPr>
              <a:t>80</a:t>
            </a:r>
            <a:endParaRPr lang="en-US" altLang="zh-CN" sz="2400" dirty="0"/>
          </a:p>
        </p:txBody>
      </p:sp>
      <p:sp>
        <p:nvSpPr>
          <p:cNvPr id="59397" name="Oval 1029"/>
          <p:cNvSpPr/>
          <p:nvPr/>
        </p:nvSpPr>
        <p:spPr>
          <a:xfrm>
            <a:off x="685800" y="2895600"/>
            <a:ext cx="685800" cy="533400"/>
          </a:xfrm>
          <a:prstGeom prst="ellipse">
            <a:avLst/>
          </a:prstGeom>
          <a:noFill/>
          <a:ln w="25400" cap="sq" cmpd="sng">
            <a:solidFill>
              <a:srgbClr val="8000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dirty="0">
                <a:solidFill>
                  <a:srgbClr val="990033"/>
                </a:solidFill>
              </a:rPr>
              <a:t>20</a:t>
            </a:r>
            <a:endParaRPr lang="en-US" altLang="zh-CN" sz="2400" dirty="0"/>
          </a:p>
        </p:txBody>
      </p:sp>
      <p:sp>
        <p:nvSpPr>
          <p:cNvPr id="59398" name="Oval 1030"/>
          <p:cNvSpPr/>
          <p:nvPr/>
        </p:nvSpPr>
        <p:spPr>
          <a:xfrm>
            <a:off x="5867400" y="2895600"/>
            <a:ext cx="685800" cy="533400"/>
          </a:xfrm>
          <a:prstGeom prst="ellipse">
            <a:avLst/>
          </a:prstGeom>
          <a:noFill/>
          <a:ln w="25400" cap="sq" cmpd="sng">
            <a:solidFill>
              <a:srgbClr val="8000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dirty="0">
                <a:solidFill>
                  <a:srgbClr val="990033"/>
                </a:solidFill>
              </a:rPr>
              <a:t>90</a:t>
            </a:r>
            <a:endParaRPr lang="en-US" altLang="zh-CN" sz="2400" dirty="0"/>
          </a:p>
        </p:txBody>
      </p:sp>
      <p:sp>
        <p:nvSpPr>
          <p:cNvPr id="59399" name="Oval 1031"/>
          <p:cNvSpPr/>
          <p:nvPr/>
        </p:nvSpPr>
        <p:spPr>
          <a:xfrm>
            <a:off x="5029200" y="3733800"/>
            <a:ext cx="685800" cy="533400"/>
          </a:xfrm>
          <a:prstGeom prst="ellipse">
            <a:avLst/>
          </a:prstGeom>
          <a:noFill/>
          <a:ln w="25400" cap="sq" cmpd="sng">
            <a:solidFill>
              <a:srgbClr val="8000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dirty="0">
                <a:solidFill>
                  <a:srgbClr val="990033"/>
                </a:solidFill>
              </a:rPr>
              <a:t>85</a:t>
            </a:r>
            <a:endParaRPr lang="en-US" altLang="zh-CN" sz="2400" dirty="0"/>
          </a:p>
        </p:txBody>
      </p:sp>
      <p:sp>
        <p:nvSpPr>
          <p:cNvPr id="59400" name="Oval 1032"/>
          <p:cNvSpPr/>
          <p:nvPr/>
        </p:nvSpPr>
        <p:spPr>
          <a:xfrm>
            <a:off x="2971800" y="2895600"/>
            <a:ext cx="685800" cy="533400"/>
          </a:xfrm>
          <a:prstGeom prst="ellipse">
            <a:avLst/>
          </a:prstGeom>
          <a:noFill/>
          <a:ln w="25400" cap="sq" cmpd="sng">
            <a:solidFill>
              <a:srgbClr val="8000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dirty="0">
                <a:solidFill>
                  <a:srgbClr val="990033"/>
                </a:solidFill>
              </a:rPr>
              <a:t>40</a:t>
            </a:r>
            <a:endParaRPr lang="en-US" altLang="zh-CN" sz="2400" dirty="0"/>
          </a:p>
        </p:txBody>
      </p:sp>
      <p:sp>
        <p:nvSpPr>
          <p:cNvPr id="59401" name="Oval 1033"/>
          <p:cNvSpPr/>
          <p:nvPr/>
        </p:nvSpPr>
        <p:spPr>
          <a:xfrm>
            <a:off x="2057400" y="3733800"/>
            <a:ext cx="685800" cy="533400"/>
          </a:xfrm>
          <a:prstGeom prst="ellipse">
            <a:avLst/>
          </a:prstGeom>
          <a:noFill/>
          <a:ln w="25400" cap="sq" cmpd="sng">
            <a:solidFill>
              <a:srgbClr val="8000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dirty="0">
                <a:solidFill>
                  <a:srgbClr val="990033"/>
                </a:solidFill>
              </a:rPr>
              <a:t>35</a:t>
            </a:r>
            <a:endParaRPr lang="en-US" altLang="zh-CN" sz="2400" dirty="0"/>
          </a:p>
        </p:txBody>
      </p:sp>
      <p:sp>
        <p:nvSpPr>
          <p:cNvPr id="59402" name="Oval 1034"/>
          <p:cNvSpPr/>
          <p:nvPr/>
        </p:nvSpPr>
        <p:spPr>
          <a:xfrm>
            <a:off x="6324600" y="4572000"/>
            <a:ext cx="685800" cy="533400"/>
          </a:xfrm>
          <a:prstGeom prst="ellipse">
            <a:avLst/>
          </a:prstGeom>
          <a:noFill/>
          <a:ln w="25400" cap="sq" cmpd="sng">
            <a:solidFill>
              <a:srgbClr val="8000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dirty="0">
                <a:solidFill>
                  <a:srgbClr val="990033"/>
                </a:solidFill>
              </a:rPr>
              <a:t>88</a:t>
            </a:r>
            <a:endParaRPr lang="en-US" altLang="zh-CN" sz="2400" dirty="0"/>
          </a:p>
        </p:txBody>
      </p:sp>
      <p:sp>
        <p:nvSpPr>
          <p:cNvPr id="59403" name="Line 1035"/>
          <p:cNvSpPr/>
          <p:nvPr/>
        </p:nvSpPr>
        <p:spPr>
          <a:xfrm flipH="1">
            <a:off x="2438400" y="1981200"/>
            <a:ext cx="838200" cy="381000"/>
          </a:xfrm>
          <a:prstGeom prst="line">
            <a:avLst/>
          </a:prstGeom>
          <a:ln w="38100" cap="flat" cmpd="sng">
            <a:solidFill>
              <a:srgbClr val="336699"/>
            </a:solidFill>
            <a:prstDash val="solid"/>
            <a:headEnd type="none" w="med" len="med"/>
            <a:tailEnd type="none" w="med" len="med"/>
          </a:ln>
        </p:spPr>
      </p:sp>
      <p:sp>
        <p:nvSpPr>
          <p:cNvPr id="59404" name="Line 1036"/>
          <p:cNvSpPr/>
          <p:nvPr/>
        </p:nvSpPr>
        <p:spPr>
          <a:xfrm flipH="1">
            <a:off x="1295400" y="2590800"/>
            <a:ext cx="609600" cy="381000"/>
          </a:xfrm>
          <a:prstGeom prst="line">
            <a:avLst/>
          </a:prstGeom>
          <a:ln w="38100" cap="flat" cmpd="sng">
            <a:solidFill>
              <a:srgbClr val="666699"/>
            </a:solidFill>
            <a:prstDash val="solid"/>
            <a:headEnd type="none" w="med" len="med"/>
            <a:tailEnd type="none" w="med" len="med"/>
          </a:ln>
        </p:spPr>
      </p:sp>
      <p:sp>
        <p:nvSpPr>
          <p:cNvPr id="59405" name="Line 1037"/>
          <p:cNvSpPr/>
          <p:nvPr/>
        </p:nvSpPr>
        <p:spPr>
          <a:xfrm>
            <a:off x="3962400" y="1981200"/>
            <a:ext cx="762000" cy="381000"/>
          </a:xfrm>
          <a:prstGeom prst="line">
            <a:avLst/>
          </a:prstGeom>
          <a:ln w="38100" cap="flat" cmpd="sng">
            <a:solidFill>
              <a:srgbClr val="336699"/>
            </a:solidFill>
            <a:prstDash val="solid"/>
            <a:headEnd type="none" w="med" len="med"/>
            <a:tailEnd type="none" w="med" len="med"/>
          </a:ln>
        </p:spPr>
      </p:sp>
      <p:sp>
        <p:nvSpPr>
          <p:cNvPr id="59406" name="Line 1038"/>
          <p:cNvSpPr/>
          <p:nvPr/>
        </p:nvSpPr>
        <p:spPr>
          <a:xfrm>
            <a:off x="2438400" y="2590800"/>
            <a:ext cx="609600" cy="381000"/>
          </a:xfrm>
          <a:prstGeom prst="line">
            <a:avLst/>
          </a:prstGeom>
          <a:ln w="38100" cap="flat" cmpd="sng">
            <a:solidFill>
              <a:srgbClr val="336699"/>
            </a:solidFill>
            <a:prstDash val="solid"/>
            <a:headEnd type="none" w="med" len="med"/>
            <a:tailEnd type="none" w="med" len="med"/>
          </a:ln>
        </p:spPr>
      </p:sp>
      <p:sp>
        <p:nvSpPr>
          <p:cNvPr id="59407" name="Line 1039"/>
          <p:cNvSpPr/>
          <p:nvPr/>
        </p:nvSpPr>
        <p:spPr>
          <a:xfrm flipH="1">
            <a:off x="2514600" y="3352800"/>
            <a:ext cx="533400" cy="381000"/>
          </a:xfrm>
          <a:prstGeom prst="line">
            <a:avLst/>
          </a:prstGeom>
          <a:ln w="38100" cap="flat" cmpd="sng">
            <a:solidFill>
              <a:srgbClr val="336699"/>
            </a:solidFill>
            <a:prstDash val="solid"/>
            <a:headEnd type="none" w="med" len="med"/>
            <a:tailEnd type="none" w="med" len="med"/>
          </a:ln>
        </p:spPr>
      </p:sp>
      <p:sp>
        <p:nvSpPr>
          <p:cNvPr id="59408" name="Line 1040"/>
          <p:cNvSpPr/>
          <p:nvPr/>
        </p:nvSpPr>
        <p:spPr>
          <a:xfrm>
            <a:off x="5334000" y="2667000"/>
            <a:ext cx="609600" cy="304800"/>
          </a:xfrm>
          <a:prstGeom prst="line">
            <a:avLst/>
          </a:prstGeom>
          <a:ln w="38100" cap="flat" cmpd="sng">
            <a:solidFill>
              <a:srgbClr val="336699"/>
            </a:solidFill>
            <a:prstDash val="solid"/>
            <a:headEnd type="none" w="med" len="med"/>
            <a:tailEnd type="none" w="med" len="med"/>
          </a:ln>
        </p:spPr>
      </p:sp>
      <p:sp>
        <p:nvSpPr>
          <p:cNvPr id="59409" name="Line 1041"/>
          <p:cNvSpPr/>
          <p:nvPr/>
        </p:nvSpPr>
        <p:spPr>
          <a:xfrm flipH="1">
            <a:off x="5486400" y="3429000"/>
            <a:ext cx="533400" cy="381000"/>
          </a:xfrm>
          <a:prstGeom prst="line">
            <a:avLst/>
          </a:prstGeom>
          <a:ln w="38100" cap="flat" cmpd="sng">
            <a:solidFill>
              <a:srgbClr val="336699"/>
            </a:solidFill>
            <a:prstDash val="solid"/>
            <a:headEnd type="none" w="med" len="med"/>
            <a:tailEnd type="none" w="med" len="med"/>
          </a:ln>
        </p:spPr>
      </p:sp>
      <p:sp>
        <p:nvSpPr>
          <p:cNvPr id="59410" name="Line 1042"/>
          <p:cNvSpPr/>
          <p:nvPr/>
        </p:nvSpPr>
        <p:spPr>
          <a:xfrm>
            <a:off x="5638800" y="4191000"/>
            <a:ext cx="762000" cy="457200"/>
          </a:xfrm>
          <a:prstGeom prst="line">
            <a:avLst/>
          </a:prstGeom>
          <a:ln w="38100" cap="flat" cmpd="sng">
            <a:solidFill>
              <a:srgbClr val="336699"/>
            </a:solidFill>
            <a:prstDash val="solid"/>
            <a:headEnd type="none" w="med" len="med"/>
            <a:tailEnd type="none" w="med" len="med"/>
          </a:ln>
        </p:spPr>
      </p:sp>
      <p:sp>
        <p:nvSpPr>
          <p:cNvPr id="59411" name="Oval 1043"/>
          <p:cNvSpPr/>
          <p:nvPr/>
        </p:nvSpPr>
        <p:spPr>
          <a:xfrm>
            <a:off x="1066800" y="4572000"/>
            <a:ext cx="685800" cy="533400"/>
          </a:xfrm>
          <a:prstGeom prst="ellipse">
            <a:avLst/>
          </a:prstGeom>
          <a:noFill/>
          <a:ln w="25400" cap="sq" cmpd="sng">
            <a:solidFill>
              <a:srgbClr val="8000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dirty="0">
                <a:solidFill>
                  <a:srgbClr val="990033"/>
                </a:solidFill>
              </a:rPr>
              <a:t>32</a:t>
            </a:r>
            <a:endParaRPr lang="en-US" altLang="zh-CN" sz="2400" dirty="0"/>
          </a:p>
        </p:txBody>
      </p:sp>
      <p:sp>
        <p:nvSpPr>
          <p:cNvPr id="59412" name="Line 1044"/>
          <p:cNvSpPr/>
          <p:nvPr/>
        </p:nvSpPr>
        <p:spPr>
          <a:xfrm flipH="1">
            <a:off x="1524000" y="4114800"/>
            <a:ext cx="609600" cy="457200"/>
          </a:xfrm>
          <a:prstGeom prst="line">
            <a:avLst/>
          </a:prstGeom>
          <a:ln w="38100" cap="flat" cmpd="sng">
            <a:solidFill>
              <a:srgbClr val="336699"/>
            </a:solidFill>
            <a:prstDash val="solid"/>
            <a:headEnd type="none" w="med" len="med"/>
            <a:tailEnd type="none" w="med" len="med"/>
          </a:ln>
        </p:spPr>
      </p:sp>
      <p:sp>
        <p:nvSpPr>
          <p:cNvPr id="59413" name="Rectangle 1045"/>
          <p:cNvSpPr/>
          <p:nvPr/>
        </p:nvSpPr>
        <p:spPr>
          <a:xfrm>
            <a:off x="395288" y="115888"/>
            <a:ext cx="6364287" cy="14097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zh-CN" altLang="en-US" sz="3600" dirty="0">
                <a:solidFill>
                  <a:schemeClr val="accent2"/>
                </a:solidFill>
                <a:ea typeface="楷体_GB2312" pitchFamily="49" charset="-122"/>
              </a:rPr>
              <a:t>（</a:t>
            </a:r>
            <a:r>
              <a:rPr lang="en-US" altLang="zh-CN" sz="3600" dirty="0">
                <a:solidFill>
                  <a:schemeClr val="accent2"/>
                </a:solidFill>
                <a:ea typeface="楷体_GB2312" pitchFamily="49" charset="-122"/>
              </a:rPr>
              <a:t>2</a:t>
            </a:r>
            <a:r>
              <a:rPr lang="zh-CN" altLang="en-US" sz="3600" dirty="0">
                <a:solidFill>
                  <a:schemeClr val="accent2"/>
                </a:solidFill>
                <a:ea typeface="楷体_GB2312" pitchFamily="49" charset="-122"/>
              </a:rPr>
              <a:t>）被删除的结点</a:t>
            </a:r>
            <a:r>
              <a:rPr lang="zh-CN" altLang="en-US" sz="3600" b="1" dirty="0">
                <a:solidFill>
                  <a:srgbClr val="FF00FF"/>
                </a:solidFill>
                <a:ea typeface="楷体_GB2312" pitchFamily="49" charset="-122"/>
              </a:rPr>
              <a:t>只有左子树</a:t>
            </a:r>
            <a:endParaRPr lang="zh-CN" altLang="en-US" sz="3600" dirty="0">
              <a:solidFill>
                <a:schemeClr val="accent2"/>
              </a:solidFill>
              <a:ea typeface="楷体_GB2312" pitchFamily="49" charset="-122"/>
            </a:endParaRPr>
          </a:p>
          <a:p>
            <a:pPr marL="0" lvl="0" indent="0" eaLnBrk="1" hangingPunct="1">
              <a:lnSpc>
                <a:spcPct val="120000"/>
              </a:lnSpc>
              <a:spcBef>
                <a:spcPct val="0"/>
              </a:spcBef>
              <a:buNone/>
            </a:pPr>
            <a:r>
              <a:rPr lang="zh-CN" altLang="en-US" sz="3600" dirty="0">
                <a:solidFill>
                  <a:schemeClr val="accent2"/>
                </a:solidFill>
                <a:ea typeface="楷体_GB2312" pitchFamily="49" charset="-122"/>
              </a:rPr>
              <a:t>或者</a:t>
            </a:r>
            <a:r>
              <a:rPr lang="zh-CN" altLang="en-US" sz="3600" b="1" dirty="0">
                <a:solidFill>
                  <a:srgbClr val="FF00FF"/>
                </a:solidFill>
                <a:ea typeface="楷体_GB2312" pitchFamily="49" charset="-122"/>
              </a:rPr>
              <a:t>只有右子树</a:t>
            </a:r>
            <a:endParaRPr lang="zh-CN" altLang="en-US" sz="2400" dirty="0">
              <a:solidFill>
                <a:schemeClr val="accent2"/>
              </a:solidFill>
              <a:ea typeface="楷体_GB2312" pitchFamily="49" charset="-122"/>
            </a:endParaRPr>
          </a:p>
        </p:txBody>
      </p:sp>
      <p:sp>
        <p:nvSpPr>
          <p:cNvPr id="195607" name="AutoShape 1047"/>
          <p:cNvSpPr/>
          <p:nvPr/>
        </p:nvSpPr>
        <p:spPr>
          <a:xfrm>
            <a:off x="2438400" y="2590800"/>
            <a:ext cx="152400" cy="1143000"/>
          </a:xfrm>
          <a:prstGeom prst="downArrow">
            <a:avLst>
              <a:gd name="adj1" fmla="val 50000"/>
              <a:gd name="adj2" fmla="val 187500"/>
            </a:avLst>
          </a:prstGeom>
          <a:solidFill>
            <a:srgbClr val="FF00FF"/>
          </a:solidFill>
          <a:ln w="9525">
            <a:noFill/>
          </a:ln>
        </p:spPr>
        <p:txBody>
          <a:bodyPr vert="eaVert"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useBgFill="1">
        <p:nvSpPr>
          <p:cNvPr id="195608" name="Rectangle 1048"/>
          <p:cNvSpPr/>
          <p:nvPr/>
        </p:nvSpPr>
        <p:spPr>
          <a:xfrm>
            <a:off x="2590800" y="2590800"/>
            <a:ext cx="1143000" cy="1143000"/>
          </a:xfrm>
          <a:prstGeom prst="rect">
            <a:avLst/>
          </a:prstGeom>
          <a:ln w="9525">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95609" name="Line 1049"/>
          <p:cNvSpPr/>
          <p:nvPr/>
        </p:nvSpPr>
        <p:spPr>
          <a:xfrm>
            <a:off x="3962400" y="1981200"/>
            <a:ext cx="1981200" cy="990600"/>
          </a:xfrm>
          <a:prstGeom prst="line">
            <a:avLst/>
          </a:prstGeom>
          <a:ln w="63500" cap="flat" cmpd="sng">
            <a:solidFill>
              <a:srgbClr val="FF00FF"/>
            </a:solidFill>
            <a:prstDash val="solid"/>
            <a:headEnd type="none" w="med" len="med"/>
            <a:tailEnd type="triangle" w="med" len="lg"/>
          </a:ln>
        </p:spPr>
      </p:sp>
      <p:sp useBgFill="1">
        <p:nvSpPr>
          <p:cNvPr id="195611" name="Rectangle 1051"/>
          <p:cNvSpPr/>
          <p:nvPr/>
        </p:nvSpPr>
        <p:spPr>
          <a:xfrm>
            <a:off x="4648200" y="2133600"/>
            <a:ext cx="838200" cy="685800"/>
          </a:xfrm>
          <a:prstGeom prst="rect">
            <a:avLst/>
          </a:prstGeom>
          <a:ln w="9525">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95612" name="Line 1052"/>
          <p:cNvSpPr/>
          <p:nvPr/>
        </p:nvSpPr>
        <p:spPr>
          <a:xfrm>
            <a:off x="3962400" y="1981200"/>
            <a:ext cx="1981200" cy="990600"/>
          </a:xfrm>
          <a:prstGeom prst="line">
            <a:avLst/>
          </a:prstGeom>
          <a:ln w="63500" cap="flat" cmpd="sng">
            <a:solidFill>
              <a:srgbClr val="FF00FF"/>
            </a:solidFill>
            <a:prstDash val="solid"/>
            <a:headEnd type="none" w="med" len="med"/>
            <a:tailEnd type="triangle" w="med" len="lg"/>
          </a:ln>
        </p:spPr>
      </p:sp>
      <p:sp>
        <p:nvSpPr>
          <p:cNvPr id="195613" name="Text Box 1053"/>
          <p:cNvSpPr txBox="1"/>
          <p:nvPr/>
        </p:nvSpPr>
        <p:spPr>
          <a:xfrm>
            <a:off x="228600" y="5295900"/>
            <a:ext cx="8686800" cy="14097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50000"/>
              </a:spcBef>
              <a:buNone/>
            </a:pPr>
            <a:r>
              <a:rPr lang="en-US" altLang="zh-CN" sz="3600" b="1" dirty="0">
                <a:solidFill>
                  <a:srgbClr val="A50021"/>
                </a:solidFill>
                <a:ea typeface="楷体_GB2312" pitchFamily="49" charset="-122"/>
              </a:rPr>
              <a:t>      </a:t>
            </a:r>
            <a:r>
              <a:rPr lang="zh-CN" altLang="en-US" sz="3600" b="1" dirty="0">
                <a:solidFill>
                  <a:srgbClr val="A50021"/>
                </a:solidFill>
                <a:ea typeface="楷体_GB2312" pitchFamily="49" charset="-122"/>
              </a:rPr>
              <a:t>其双亲结点的相应指针域的值改为 “指向被删除结点的左子树或右子树”。</a:t>
            </a:r>
            <a:endParaRPr lang="zh-CN" altLang="en-US" sz="3600" dirty="0">
              <a:ea typeface="楷体_GB2312" pitchFamily="49" charset="-122"/>
            </a:endParaRPr>
          </a:p>
        </p:txBody>
      </p:sp>
      <p:sp>
        <p:nvSpPr>
          <p:cNvPr id="59420" name="Freeform 1054"/>
          <p:cNvSpPr/>
          <p:nvPr/>
        </p:nvSpPr>
        <p:spPr>
          <a:xfrm>
            <a:off x="3581400" y="914400"/>
            <a:ext cx="1066800" cy="762000"/>
          </a:xfrm>
          <a:custGeom>
            <a:avLst/>
            <a:gdLst>
              <a:gd name="txL" fmla="*/ 0 w 672"/>
              <a:gd name="txT" fmla="*/ 0 h 480"/>
              <a:gd name="txR" fmla="*/ 672 w 672"/>
              <a:gd name="txB" fmla="*/ 480 h 480"/>
            </a:gdLst>
            <a:ahLst/>
            <a:cxnLst>
              <a:cxn ang="0">
                <a:pos x="2147483647" y="0"/>
              </a:cxn>
              <a:cxn ang="0">
                <a:pos x="2147483647" y="2147483647"/>
              </a:cxn>
              <a:cxn ang="0">
                <a:pos x="2147483647" y="2147483647"/>
              </a:cxn>
              <a:cxn ang="0">
                <a:pos x="0" y="2147483647"/>
              </a:cxn>
            </a:cxnLst>
            <a:rect l="txL" t="txT" r="txR" b="tx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cap="flat" cmpd="sng">
            <a:solidFill>
              <a:srgbClr val="A50021">
                <a:alpha val="100000"/>
              </a:srgbClr>
            </a:solidFill>
            <a:prstDash val="solid"/>
            <a:round/>
            <a:headEnd type="none" w="med" len="med"/>
            <a:tailEnd type="triangle" w="med" len="lg"/>
          </a:ln>
        </p:spPr>
        <p:txBody>
          <a:bodyPr/>
          <a:p>
            <a:endParaRPr lang="zh-CN" altLang="en-US"/>
          </a:p>
        </p:txBody>
      </p:sp>
      <p:sp>
        <p:nvSpPr>
          <p:cNvPr id="195615" name="Text Box 1055"/>
          <p:cNvSpPr txBox="1"/>
          <p:nvPr/>
        </p:nvSpPr>
        <p:spPr>
          <a:xfrm>
            <a:off x="5508625" y="981075"/>
            <a:ext cx="3424238"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3600" b="1" dirty="0">
                <a:solidFill>
                  <a:srgbClr val="3333FF"/>
                </a:solidFill>
                <a:ea typeface="楷体_GB2312" pitchFamily="49" charset="-122"/>
              </a:rPr>
              <a:t>被删关键字 </a:t>
            </a:r>
            <a:r>
              <a:rPr lang="en-US" altLang="zh-CN" sz="3600" b="1" dirty="0">
                <a:solidFill>
                  <a:srgbClr val="3333FF"/>
                </a:solidFill>
                <a:ea typeface="楷体_GB2312" pitchFamily="49" charset="-122"/>
              </a:rPr>
              <a:t>= 40</a:t>
            </a:r>
            <a:endParaRPr lang="en-US" altLang="zh-CN" sz="3600" dirty="0">
              <a:ea typeface="楷体_GB2312" pitchFamily="49" charset="-122"/>
            </a:endParaRPr>
          </a:p>
        </p:txBody>
      </p:sp>
      <p:sp useBgFill="1">
        <p:nvSpPr>
          <p:cNvPr id="195616" name="Rectangle 1056"/>
          <p:cNvSpPr/>
          <p:nvPr/>
        </p:nvSpPr>
        <p:spPr>
          <a:xfrm>
            <a:off x="8274050" y="958850"/>
            <a:ext cx="641350" cy="641350"/>
          </a:xfrm>
          <a:prstGeom prst="rect">
            <a:avLst/>
          </a:prstGeom>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dirty="0">
                <a:solidFill>
                  <a:srgbClr val="FF0000"/>
                </a:solidFill>
                <a:ea typeface="楷体_GB2312" pitchFamily="49" charset="-122"/>
              </a:rPr>
              <a:t>80</a:t>
            </a:r>
            <a:endParaRPr lang="en-US" altLang="zh-CN" sz="3600" b="1" dirty="0">
              <a:solidFill>
                <a:srgbClr val="3333FF"/>
              </a:solidFill>
              <a:ea typeface="楷体_GB2312"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95615"/>
                                        </p:tgtEl>
                                        <p:attrNameLst>
                                          <p:attrName>style.visibility</p:attrName>
                                        </p:attrNameLst>
                                      </p:cBhvr>
                                      <p:to>
                                        <p:strVal val="visible"/>
                                      </p:to>
                                    </p:set>
                                    <p:anim calcmode="lin" valueType="num">
                                      <p:cBhvr additive="base">
                                        <p:cTn id="7" dur="500" fill="hold"/>
                                        <p:tgtEl>
                                          <p:spTgt spid="195615"/>
                                        </p:tgtEl>
                                        <p:attrNameLst>
                                          <p:attrName>ppt_x</p:attrName>
                                        </p:attrNameLst>
                                      </p:cBhvr>
                                      <p:tavLst>
                                        <p:tav tm="0">
                                          <p:val>
                                            <p:strVal val="#ppt_x"/>
                                          </p:val>
                                        </p:tav>
                                        <p:tav tm="100000">
                                          <p:val>
                                            <p:strVal val="#ppt_x"/>
                                          </p:val>
                                        </p:tav>
                                      </p:tavLst>
                                    </p:anim>
                                    <p:anim calcmode="lin" valueType="num">
                                      <p:cBhvr additive="base">
                                        <p:cTn id="8" dur="500" fill="hold"/>
                                        <p:tgtEl>
                                          <p:spTgt spid="19561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95607"/>
                                        </p:tgtEl>
                                        <p:attrNameLst>
                                          <p:attrName>style.visibility</p:attrName>
                                        </p:attrNameLst>
                                      </p:cBhvr>
                                      <p:to>
                                        <p:strVal val="visible"/>
                                      </p:to>
                                    </p:set>
                                    <p:animEffect transition="in" filter="wipe(up)">
                                      <p:cBhvr>
                                        <p:cTn id="13" dur="500"/>
                                        <p:tgtEl>
                                          <p:spTgt spid="19560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95608"/>
                                        </p:tgtEl>
                                        <p:attrNameLst>
                                          <p:attrName>style.visibility</p:attrName>
                                        </p:attrNameLst>
                                      </p:cBhvr>
                                      <p:to>
                                        <p:strVal val="visible"/>
                                      </p:to>
                                    </p:set>
                                    <p:animEffect transition="in" filter="wipe(up)">
                                      <p:cBhvr>
                                        <p:cTn id="18" dur="500"/>
                                        <p:tgtEl>
                                          <p:spTgt spid="19560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95616"/>
                                        </p:tgtEl>
                                        <p:attrNameLst>
                                          <p:attrName>style.visibility</p:attrName>
                                        </p:attrNameLst>
                                      </p:cBhvr>
                                      <p:to>
                                        <p:strVal val="visible"/>
                                      </p:to>
                                    </p:set>
                                    <p:animEffect transition="in" filter="wipe(left)">
                                      <p:cBhvr>
                                        <p:cTn id="23" dur="500"/>
                                        <p:tgtEl>
                                          <p:spTgt spid="19561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195609"/>
                                        </p:tgtEl>
                                        <p:attrNameLst>
                                          <p:attrName>style.visibility</p:attrName>
                                        </p:attrNameLst>
                                      </p:cBhvr>
                                      <p:to>
                                        <p:strVal val="visible"/>
                                      </p:to>
                                    </p:set>
                                    <p:animEffect transition="in" filter="wipe(up)">
                                      <p:cBhvr>
                                        <p:cTn id="28" dur="500"/>
                                        <p:tgtEl>
                                          <p:spTgt spid="19560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95611"/>
                                        </p:tgtEl>
                                        <p:attrNameLst>
                                          <p:attrName>style.visibility</p:attrName>
                                        </p:attrNameLst>
                                      </p:cBhvr>
                                      <p:to>
                                        <p:strVal val="visible"/>
                                      </p:to>
                                    </p:set>
                                    <p:animEffect transition="in" filter="wipe(up)">
                                      <p:cBhvr>
                                        <p:cTn id="33" dur="500"/>
                                        <p:tgtEl>
                                          <p:spTgt spid="195611"/>
                                        </p:tgtEl>
                                      </p:cBhvr>
                                    </p:animEffect>
                                  </p:childTnLst>
                                </p:cTn>
                              </p:par>
                            </p:childTnLst>
                          </p:cTn>
                        </p:par>
                        <p:par>
                          <p:cTn id="34" fill="hold">
                            <p:stCondLst>
                              <p:cond delay="500"/>
                            </p:stCondLst>
                            <p:childTnLst>
                              <p:par>
                                <p:cTn id="35" presetID="1" presetClass="entr" presetSubtype="0" fill="hold" nodeType="afterEffect">
                                  <p:stCondLst>
                                    <p:cond delay="0"/>
                                  </p:stCondLst>
                                  <p:childTnLst>
                                    <p:set>
                                      <p:cBhvr>
                                        <p:cTn id="36" dur="1" fill="hold">
                                          <p:stCondLst>
                                            <p:cond delay="499"/>
                                          </p:stCondLst>
                                        </p:cTn>
                                        <p:tgtEl>
                                          <p:spTgt spid="1956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95613"/>
                                        </p:tgtEl>
                                        <p:attrNameLst>
                                          <p:attrName>style.visibility</p:attrName>
                                        </p:attrNameLst>
                                      </p:cBhvr>
                                      <p:to>
                                        <p:strVal val="visible"/>
                                      </p:to>
                                    </p:set>
                                    <p:animEffect transition="in" filter="wipe(left)">
                                      <p:cBhvr>
                                        <p:cTn id="41" dur="500"/>
                                        <p:tgtEl>
                                          <p:spTgt spid="195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607" grpId="0" animBg="1"/>
      <p:bldP spid="195608" grpId="0" animBg="1"/>
      <p:bldP spid="195611" grpId="0" animBg="1"/>
      <p:bldP spid="195613" grpId="0"/>
      <p:bldP spid="195615" grpId="0"/>
      <p:bldP spid="19561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Oval 1026"/>
          <p:cNvSpPr/>
          <p:nvPr/>
        </p:nvSpPr>
        <p:spPr>
          <a:xfrm>
            <a:off x="3429000" y="1447800"/>
            <a:ext cx="685800" cy="533400"/>
          </a:xfrm>
          <a:prstGeom prst="ellipse">
            <a:avLst/>
          </a:prstGeom>
          <a:noFill/>
          <a:ln w="25400" cap="sq" cmpd="sng">
            <a:solidFill>
              <a:srgbClr val="8000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dirty="0">
                <a:solidFill>
                  <a:srgbClr val="990033"/>
                </a:solidFill>
              </a:rPr>
              <a:t>50</a:t>
            </a:r>
            <a:endParaRPr lang="en-US" altLang="zh-CN" sz="2400" dirty="0"/>
          </a:p>
        </p:txBody>
      </p:sp>
      <p:sp>
        <p:nvSpPr>
          <p:cNvPr id="60419" name="Oval 1027"/>
          <p:cNvSpPr/>
          <p:nvPr/>
        </p:nvSpPr>
        <p:spPr>
          <a:xfrm>
            <a:off x="1981200" y="1981200"/>
            <a:ext cx="685800" cy="533400"/>
          </a:xfrm>
          <a:prstGeom prst="ellipse">
            <a:avLst/>
          </a:prstGeom>
          <a:noFill/>
          <a:ln w="25400" cap="sq" cmpd="sng">
            <a:solidFill>
              <a:srgbClr val="8000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dirty="0">
                <a:solidFill>
                  <a:srgbClr val="990033"/>
                </a:solidFill>
              </a:rPr>
              <a:t>30</a:t>
            </a:r>
            <a:endParaRPr lang="en-US" altLang="zh-CN" sz="2400" dirty="0"/>
          </a:p>
        </p:txBody>
      </p:sp>
      <p:sp>
        <p:nvSpPr>
          <p:cNvPr id="60420" name="Oval 1028"/>
          <p:cNvSpPr/>
          <p:nvPr/>
        </p:nvSpPr>
        <p:spPr>
          <a:xfrm>
            <a:off x="4876800" y="1981200"/>
            <a:ext cx="685800" cy="533400"/>
          </a:xfrm>
          <a:prstGeom prst="ellipse">
            <a:avLst/>
          </a:prstGeom>
          <a:noFill/>
          <a:ln w="25400" cap="sq" cmpd="sng">
            <a:solidFill>
              <a:srgbClr val="8000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dirty="0">
                <a:solidFill>
                  <a:srgbClr val="990033"/>
                </a:solidFill>
              </a:rPr>
              <a:t>80</a:t>
            </a:r>
            <a:endParaRPr lang="en-US" altLang="zh-CN" sz="2400" dirty="0"/>
          </a:p>
        </p:txBody>
      </p:sp>
      <p:sp>
        <p:nvSpPr>
          <p:cNvPr id="60421" name="Oval 1029"/>
          <p:cNvSpPr/>
          <p:nvPr/>
        </p:nvSpPr>
        <p:spPr>
          <a:xfrm>
            <a:off x="838200" y="2667000"/>
            <a:ext cx="685800" cy="533400"/>
          </a:xfrm>
          <a:prstGeom prst="ellipse">
            <a:avLst/>
          </a:prstGeom>
          <a:noFill/>
          <a:ln w="25400" cap="sq" cmpd="sng">
            <a:solidFill>
              <a:srgbClr val="8000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dirty="0">
                <a:solidFill>
                  <a:srgbClr val="990033"/>
                </a:solidFill>
              </a:rPr>
              <a:t>20</a:t>
            </a:r>
            <a:endParaRPr lang="en-US" altLang="zh-CN" sz="2400" dirty="0"/>
          </a:p>
        </p:txBody>
      </p:sp>
      <p:sp>
        <p:nvSpPr>
          <p:cNvPr id="60422" name="Oval 1030"/>
          <p:cNvSpPr/>
          <p:nvPr/>
        </p:nvSpPr>
        <p:spPr>
          <a:xfrm>
            <a:off x="6019800" y="2667000"/>
            <a:ext cx="685800" cy="533400"/>
          </a:xfrm>
          <a:prstGeom prst="ellipse">
            <a:avLst/>
          </a:prstGeom>
          <a:noFill/>
          <a:ln w="25400" cap="sq" cmpd="sng">
            <a:solidFill>
              <a:srgbClr val="8000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dirty="0">
                <a:solidFill>
                  <a:srgbClr val="990033"/>
                </a:solidFill>
              </a:rPr>
              <a:t>90</a:t>
            </a:r>
            <a:endParaRPr lang="en-US" altLang="zh-CN" sz="2400" dirty="0"/>
          </a:p>
        </p:txBody>
      </p:sp>
      <p:sp>
        <p:nvSpPr>
          <p:cNvPr id="60423" name="Oval 1031"/>
          <p:cNvSpPr/>
          <p:nvPr/>
        </p:nvSpPr>
        <p:spPr>
          <a:xfrm>
            <a:off x="5181600" y="3505200"/>
            <a:ext cx="685800" cy="533400"/>
          </a:xfrm>
          <a:prstGeom prst="ellipse">
            <a:avLst/>
          </a:prstGeom>
          <a:noFill/>
          <a:ln w="25400" cap="sq" cmpd="sng">
            <a:solidFill>
              <a:srgbClr val="8000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dirty="0">
                <a:solidFill>
                  <a:srgbClr val="990033"/>
                </a:solidFill>
              </a:rPr>
              <a:t>85</a:t>
            </a:r>
            <a:endParaRPr lang="en-US" altLang="zh-CN" sz="2400" dirty="0"/>
          </a:p>
        </p:txBody>
      </p:sp>
      <p:sp>
        <p:nvSpPr>
          <p:cNvPr id="60424" name="Oval 1032"/>
          <p:cNvSpPr/>
          <p:nvPr/>
        </p:nvSpPr>
        <p:spPr>
          <a:xfrm>
            <a:off x="3124200" y="2667000"/>
            <a:ext cx="685800" cy="533400"/>
          </a:xfrm>
          <a:prstGeom prst="ellipse">
            <a:avLst/>
          </a:prstGeom>
          <a:noFill/>
          <a:ln w="25400" cap="sq" cmpd="sng">
            <a:solidFill>
              <a:srgbClr val="8000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dirty="0">
                <a:solidFill>
                  <a:srgbClr val="990033"/>
                </a:solidFill>
              </a:rPr>
              <a:t>40</a:t>
            </a:r>
            <a:endParaRPr lang="en-US" altLang="zh-CN" sz="2400" dirty="0"/>
          </a:p>
        </p:txBody>
      </p:sp>
      <p:sp>
        <p:nvSpPr>
          <p:cNvPr id="60425" name="Oval 1033"/>
          <p:cNvSpPr/>
          <p:nvPr/>
        </p:nvSpPr>
        <p:spPr>
          <a:xfrm>
            <a:off x="2209800" y="3505200"/>
            <a:ext cx="685800" cy="533400"/>
          </a:xfrm>
          <a:prstGeom prst="ellipse">
            <a:avLst/>
          </a:prstGeom>
          <a:noFill/>
          <a:ln w="25400" cap="sq" cmpd="sng">
            <a:solidFill>
              <a:srgbClr val="8000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dirty="0">
                <a:solidFill>
                  <a:srgbClr val="990033"/>
                </a:solidFill>
              </a:rPr>
              <a:t>35</a:t>
            </a:r>
            <a:endParaRPr lang="en-US" altLang="zh-CN" sz="2400" dirty="0"/>
          </a:p>
        </p:txBody>
      </p:sp>
      <p:sp>
        <p:nvSpPr>
          <p:cNvPr id="60426" name="Oval 1034"/>
          <p:cNvSpPr/>
          <p:nvPr/>
        </p:nvSpPr>
        <p:spPr>
          <a:xfrm>
            <a:off x="6477000" y="4343400"/>
            <a:ext cx="685800" cy="533400"/>
          </a:xfrm>
          <a:prstGeom prst="ellipse">
            <a:avLst/>
          </a:prstGeom>
          <a:noFill/>
          <a:ln w="25400" cap="sq" cmpd="sng">
            <a:solidFill>
              <a:srgbClr val="8000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dirty="0">
                <a:solidFill>
                  <a:srgbClr val="990033"/>
                </a:solidFill>
              </a:rPr>
              <a:t>88</a:t>
            </a:r>
            <a:endParaRPr lang="en-US" altLang="zh-CN" sz="2400" dirty="0"/>
          </a:p>
        </p:txBody>
      </p:sp>
      <p:sp>
        <p:nvSpPr>
          <p:cNvPr id="60427" name="Line 1035"/>
          <p:cNvSpPr/>
          <p:nvPr/>
        </p:nvSpPr>
        <p:spPr>
          <a:xfrm flipH="1">
            <a:off x="2590800" y="1752600"/>
            <a:ext cx="838200" cy="381000"/>
          </a:xfrm>
          <a:prstGeom prst="line">
            <a:avLst/>
          </a:prstGeom>
          <a:ln w="38100" cap="flat" cmpd="sng">
            <a:solidFill>
              <a:srgbClr val="336699"/>
            </a:solidFill>
            <a:prstDash val="solid"/>
            <a:headEnd type="none" w="med" len="med"/>
            <a:tailEnd type="none" w="med" len="med"/>
          </a:ln>
        </p:spPr>
      </p:sp>
      <p:sp>
        <p:nvSpPr>
          <p:cNvPr id="60428" name="Line 1036"/>
          <p:cNvSpPr/>
          <p:nvPr/>
        </p:nvSpPr>
        <p:spPr>
          <a:xfrm flipH="1">
            <a:off x="1447800" y="2362200"/>
            <a:ext cx="609600" cy="381000"/>
          </a:xfrm>
          <a:prstGeom prst="line">
            <a:avLst/>
          </a:prstGeom>
          <a:ln w="38100" cap="flat" cmpd="sng">
            <a:solidFill>
              <a:srgbClr val="666699"/>
            </a:solidFill>
            <a:prstDash val="solid"/>
            <a:headEnd type="none" w="med" len="med"/>
            <a:tailEnd type="none" w="med" len="med"/>
          </a:ln>
        </p:spPr>
      </p:sp>
      <p:sp>
        <p:nvSpPr>
          <p:cNvPr id="60429" name="Line 1037"/>
          <p:cNvSpPr/>
          <p:nvPr/>
        </p:nvSpPr>
        <p:spPr>
          <a:xfrm>
            <a:off x="4114800" y="1752600"/>
            <a:ext cx="762000" cy="381000"/>
          </a:xfrm>
          <a:prstGeom prst="line">
            <a:avLst/>
          </a:prstGeom>
          <a:ln w="38100" cap="flat" cmpd="sng">
            <a:solidFill>
              <a:srgbClr val="336699"/>
            </a:solidFill>
            <a:prstDash val="solid"/>
            <a:headEnd type="none" w="med" len="med"/>
            <a:tailEnd type="none" w="med" len="med"/>
          </a:ln>
        </p:spPr>
      </p:sp>
      <p:sp>
        <p:nvSpPr>
          <p:cNvPr id="60430" name="Line 1038"/>
          <p:cNvSpPr/>
          <p:nvPr/>
        </p:nvSpPr>
        <p:spPr>
          <a:xfrm>
            <a:off x="2590800" y="2362200"/>
            <a:ext cx="609600" cy="381000"/>
          </a:xfrm>
          <a:prstGeom prst="line">
            <a:avLst/>
          </a:prstGeom>
          <a:ln w="38100" cap="flat" cmpd="sng">
            <a:solidFill>
              <a:srgbClr val="336699"/>
            </a:solidFill>
            <a:prstDash val="solid"/>
            <a:headEnd type="none" w="med" len="med"/>
            <a:tailEnd type="none" w="med" len="med"/>
          </a:ln>
        </p:spPr>
      </p:sp>
      <p:sp>
        <p:nvSpPr>
          <p:cNvPr id="60431" name="Line 1039"/>
          <p:cNvSpPr/>
          <p:nvPr/>
        </p:nvSpPr>
        <p:spPr>
          <a:xfrm flipH="1">
            <a:off x="2667000" y="3124200"/>
            <a:ext cx="533400" cy="381000"/>
          </a:xfrm>
          <a:prstGeom prst="line">
            <a:avLst/>
          </a:prstGeom>
          <a:ln w="38100" cap="flat" cmpd="sng">
            <a:solidFill>
              <a:srgbClr val="336699"/>
            </a:solidFill>
            <a:prstDash val="solid"/>
            <a:headEnd type="none" w="med" len="med"/>
            <a:tailEnd type="none" w="med" len="med"/>
          </a:ln>
        </p:spPr>
      </p:sp>
      <p:sp>
        <p:nvSpPr>
          <p:cNvPr id="60432" name="Line 1040"/>
          <p:cNvSpPr/>
          <p:nvPr/>
        </p:nvSpPr>
        <p:spPr>
          <a:xfrm>
            <a:off x="5486400" y="2438400"/>
            <a:ext cx="609600" cy="304800"/>
          </a:xfrm>
          <a:prstGeom prst="line">
            <a:avLst/>
          </a:prstGeom>
          <a:ln w="38100" cap="flat" cmpd="sng">
            <a:solidFill>
              <a:srgbClr val="336699"/>
            </a:solidFill>
            <a:prstDash val="solid"/>
            <a:headEnd type="none" w="med" len="med"/>
            <a:tailEnd type="none" w="med" len="med"/>
          </a:ln>
        </p:spPr>
      </p:sp>
      <p:sp>
        <p:nvSpPr>
          <p:cNvPr id="60433" name="Line 1041"/>
          <p:cNvSpPr/>
          <p:nvPr/>
        </p:nvSpPr>
        <p:spPr>
          <a:xfrm flipH="1">
            <a:off x="5638800" y="3200400"/>
            <a:ext cx="533400" cy="381000"/>
          </a:xfrm>
          <a:prstGeom prst="line">
            <a:avLst/>
          </a:prstGeom>
          <a:ln w="38100" cap="flat" cmpd="sng">
            <a:solidFill>
              <a:srgbClr val="336699"/>
            </a:solidFill>
            <a:prstDash val="solid"/>
            <a:headEnd type="none" w="med" len="med"/>
            <a:tailEnd type="none" w="med" len="med"/>
          </a:ln>
        </p:spPr>
      </p:sp>
      <p:sp>
        <p:nvSpPr>
          <p:cNvPr id="60434" name="Line 1042"/>
          <p:cNvSpPr/>
          <p:nvPr/>
        </p:nvSpPr>
        <p:spPr>
          <a:xfrm>
            <a:off x="5791200" y="3962400"/>
            <a:ext cx="762000" cy="457200"/>
          </a:xfrm>
          <a:prstGeom prst="line">
            <a:avLst/>
          </a:prstGeom>
          <a:ln w="38100" cap="flat" cmpd="sng">
            <a:solidFill>
              <a:srgbClr val="336699"/>
            </a:solidFill>
            <a:prstDash val="solid"/>
            <a:headEnd type="none" w="med" len="med"/>
            <a:tailEnd type="none" w="med" len="med"/>
          </a:ln>
        </p:spPr>
      </p:sp>
      <p:sp>
        <p:nvSpPr>
          <p:cNvPr id="60435" name="Oval 1043"/>
          <p:cNvSpPr/>
          <p:nvPr/>
        </p:nvSpPr>
        <p:spPr>
          <a:xfrm>
            <a:off x="1219200" y="4343400"/>
            <a:ext cx="685800" cy="533400"/>
          </a:xfrm>
          <a:prstGeom prst="ellipse">
            <a:avLst/>
          </a:prstGeom>
          <a:noFill/>
          <a:ln w="25400" cap="sq" cmpd="sng">
            <a:solidFill>
              <a:srgbClr val="8000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dirty="0">
                <a:solidFill>
                  <a:srgbClr val="990033"/>
                </a:solidFill>
              </a:rPr>
              <a:t>32</a:t>
            </a:r>
            <a:endParaRPr lang="en-US" altLang="zh-CN" sz="2400" dirty="0"/>
          </a:p>
        </p:txBody>
      </p:sp>
      <p:sp>
        <p:nvSpPr>
          <p:cNvPr id="60436" name="Line 1044"/>
          <p:cNvSpPr/>
          <p:nvPr/>
        </p:nvSpPr>
        <p:spPr>
          <a:xfrm flipH="1">
            <a:off x="1676400" y="3886200"/>
            <a:ext cx="609600" cy="457200"/>
          </a:xfrm>
          <a:prstGeom prst="line">
            <a:avLst/>
          </a:prstGeom>
          <a:ln w="38100" cap="flat" cmpd="sng">
            <a:solidFill>
              <a:srgbClr val="336699"/>
            </a:solidFill>
            <a:prstDash val="solid"/>
            <a:headEnd type="none" w="med" len="med"/>
            <a:tailEnd type="none" w="med" len="med"/>
          </a:ln>
        </p:spPr>
      </p:sp>
      <p:sp>
        <p:nvSpPr>
          <p:cNvPr id="60437" name="Rectangle 1045"/>
          <p:cNvSpPr/>
          <p:nvPr/>
        </p:nvSpPr>
        <p:spPr>
          <a:xfrm>
            <a:off x="-76200" y="196850"/>
            <a:ext cx="932815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3600" dirty="0">
                <a:solidFill>
                  <a:schemeClr val="accent2"/>
                </a:solidFill>
                <a:ea typeface="楷体_GB2312" pitchFamily="49" charset="-122"/>
              </a:rPr>
              <a:t>（</a:t>
            </a:r>
            <a:r>
              <a:rPr lang="en-US" altLang="zh-CN" sz="3600" dirty="0">
                <a:solidFill>
                  <a:schemeClr val="accent2"/>
                </a:solidFill>
                <a:ea typeface="楷体_GB2312" pitchFamily="49" charset="-122"/>
              </a:rPr>
              <a:t>3</a:t>
            </a:r>
            <a:r>
              <a:rPr lang="zh-CN" altLang="en-US" sz="3600" dirty="0">
                <a:solidFill>
                  <a:schemeClr val="accent2"/>
                </a:solidFill>
                <a:ea typeface="楷体_GB2312" pitchFamily="49" charset="-122"/>
              </a:rPr>
              <a:t>）被删除的结点</a:t>
            </a:r>
            <a:r>
              <a:rPr lang="zh-CN" altLang="en-US" sz="3600" b="1" dirty="0">
                <a:solidFill>
                  <a:srgbClr val="FF00FF"/>
                </a:solidFill>
                <a:ea typeface="楷体_GB2312" pitchFamily="49" charset="-122"/>
              </a:rPr>
              <a:t>既有左子树，也有右子树</a:t>
            </a:r>
            <a:endParaRPr lang="zh-CN" altLang="en-US" sz="2400" dirty="0">
              <a:ea typeface="楷体_GB2312" pitchFamily="49" charset="-122"/>
            </a:endParaRPr>
          </a:p>
        </p:txBody>
      </p:sp>
      <p:sp>
        <p:nvSpPr>
          <p:cNvPr id="196630" name="Oval 1046"/>
          <p:cNvSpPr/>
          <p:nvPr/>
        </p:nvSpPr>
        <p:spPr>
          <a:xfrm>
            <a:off x="3124200" y="2667000"/>
            <a:ext cx="685800" cy="533400"/>
          </a:xfrm>
          <a:prstGeom prst="ellipse">
            <a:avLst/>
          </a:prstGeom>
          <a:solidFill>
            <a:srgbClr val="FFFF99">
              <a:alpha val="50195"/>
            </a:srgbClr>
          </a:solidFill>
          <a:ln w="34925" cap="sq" cmpd="sng">
            <a:solidFill>
              <a:srgbClr val="8000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dirty="0">
                <a:solidFill>
                  <a:srgbClr val="990033"/>
                </a:solidFill>
              </a:rPr>
              <a:t>40</a:t>
            </a:r>
            <a:endParaRPr lang="en-US" altLang="zh-CN" sz="2400" dirty="0"/>
          </a:p>
        </p:txBody>
      </p:sp>
      <p:sp>
        <p:nvSpPr>
          <p:cNvPr id="196631" name="Oval 1047"/>
          <p:cNvSpPr/>
          <p:nvPr/>
        </p:nvSpPr>
        <p:spPr>
          <a:xfrm>
            <a:off x="3429000" y="1447800"/>
            <a:ext cx="685800" cy="533400"/>
          </a:xfrm>
          <a:prstGeom prst="ellipse">
            <a:avLst/>
          </a:prstGeom>
          <a:solidFill>
            <a:srgbClr val="FFFF99"/>
          </a:solidFill>
          <a:ln w="34925" cap="sq" cmpd="sng">
            <a:solidFill>
              <a:srgbClr val="8000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dirty="0">
                <a:solidFill>
                  <a:srgbClr val="990033"/>
                </a:solidFill>
              </a:rPr>
              <a:t>40</a:t>
            </a:r>
            <a:endParaRPr lang="en-US" altLang="zh-CN" sz="2400" dirty="0"/>
          </a:p>
        </p:txBody>
      </p:sp>
      <p:sp>
        <p:nvSpPr>
          <p:cNvPr id="196632" name="Rectangle 1048"/>
          <p:cNvSpPr/>
          <p:nvPr/>
        </p:nvSpPr>
        <p:spPr>
          <a:xfrm>
            <a:off x="228600" y="5943600"/>
            <a:ext cx="4038600" cy="381000"/>
          </a:xfrm>
          <a:prstGeom prst="rect">
            <a:avLst/>
          </a:prstGeom>
          <a:solidFill>
            <a:schemeClr val="hlink"/>
          </a:solidFill>
          <a:ln w="9525" cap="flat" cmpd="sng">
            <a:solidFill>
              <a:srgbClr val="A5002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96633" name="Oval 1049"/>
          <p:cNvSpPr/>
          <p:nvPr/>
        </p:nvSpPr>
        <p:spPr>
          <a:xfrm>
            <a:off x="2667000" y="5943600"/>
            <a:ext cx="381000" cy="381000"/>
          </a:xfrm>
          <a:prstGeom prst="ellipse">
            <a:avLst/>
          </a:prstGeom>
          <a:solidFill>
            <a:srgbClr val="FFEDCD"/>
          </a:solidFill>
          <a:ln w="9525" cap="flat" cmpd="sng">
            <a:solidFill>
              <a:srgbClr val="A5002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96634" name="Oval 1050"/>
          <p:cNvSpPr/>
          <p:nvPr/>
        </p:nvSpPr>
        <p:spPr>
          <a:xfrm>
            <a:off x="2209800" y="5943600"/>
            <a:ext cx="381000" cy="381000"/>
          </a:xfrm>
          <a:prstGeom prst="ellipse">
            <a:avLst/>
          </a:prstGeom>
          <a:solidFill>
            <a:srgbClr val="FFFF00"/>
          </a:solidFill>
          <a:ln w="9525" cap="flat" cmpd="sng">
            <a:solidFill>
              <a:srgbClr val="A5002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96635" name="Oval 1051"/>
          <p:cNvSpPr/>
          <p:nvPr/>
        </p:nvSpPr>
        <p:spPr>
          <a:xfrm>
            <a:off x="228600" y="5943600"/>
            <a:ext cx="381000" cy="381000"/>
          </a:xfrm>
          <a:prstGeom prst="ellipse">
            <a:avLst/>
          </a:prstGeom>
          <a:solidFill>
            <a:srgbClr val="FFEDCD"/>
          </a:solidFill>
          <a:ln w="9525" cap="flat" cmpd="sng">
            <a:solidFill>
              <a:srgbClr val="A5002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96636" name="Oval 1052"/>
          <p:cNvSpPr/>
          <p:nvPr/>
        </p:nvSpPr>
        <p:spPr>
          <a:xfrm>
            <a:off x="3886200" y="5943600"/>
            <a:ext cx="381000" cy="381000"/>
          </a:xfrm>
          <a:prstGeom prst="ellipse">
            <a:avLst/>
          </a:prstGeom>
          <a:solidFill>
            <a:srgbClr val="FFEDCD"/>
          </a:solidFill>
          <a:ln w="9525" cap="flat" cmpd="sng">
            <a:solidFill>
              <a:srgbClr val="A5002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useBgFill="1">
        <p:nvSpPr>
          <p:cNvPr id="196637" name="Oval 1053"/>
          <p:cNvSpPr/>
          <p:nvPr/>
        </p:nvSpPr>
        <p:spPr>
          <a:xfrm>
            <a:off x="990600" y="6096000"/>
            <a:ext cx="76200" cy="76200"/>
          </a:xfrm>
          <a:prstGeom prst="ellipse">
            <a:avLst/>
          </a:prstGeom>
          <a:ln w="9525" cap="flat" cmpd="sng">
            <a:solidFill>
              <a:srgbClr val="A5002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useBgFill="1">
        <p:nvSpPr>
          <p:cNvPr id="196638" name="Oval 1054"/>
          <p:cNvSpPr/>
          <p:nvPr/>
        </p:nvSpPr>
        <p:spPr>
          <a:xfrm>
            <a:off x="1219200" y="6096000"/>
            <a:ext cx="76200" cy="76200"/>
          </a:xfrm>
          <a:prstGeom prst="ellipse">
            <a:avLst/>
          </a:prstGeom>
          <a:ln w="9525" cap="flat" cmpd="sng">
            <a:solidFill>
              <a:srgbClr val="A5002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useBgFill="1">
        <p:nvSpPr>
          <p:cNvPr id="196639" name="Oval 1055"/>
          <p:cNvSpPr/>
          <p:nvPr/>
        </p:nvSpPr>
        <p:spPr>
          <a:xfrm>
            <a:off x="1447800" y="6096000"/>
            <a:ext cx="76200" cy="76200"/>
          </a:xfrm>
          <a:prstGeom prst="ellipse">
            <a:avLst/>
          </a:prstGeom>
          <a:ln w="9525" cap="flat" cmpd="sng">
            <a:solidFill>
              <a:srgbClr val="A5002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useBgFill="1">
        <p:nvSpPr>
          <p:cNvPr id="196640" name="Oval 1056"/>
          <p:cNvSpPr/>
          <p:nvPr/>
        </p:nvSpPr>
        <p:spPr>
          <a:xfrm>
            <a:off x="3200400" y="6096000"/>
            <a:ext cx="76200" cy="76200"/>
          </a:xfrm>
          <a:prstGeom prst="ellipse">
            <a:avLst/>
          </a:prstGeom>
          <a:ln w="9525" cap="flat" cmpd="sng">
            <a:solidFill>
              <a:srgbClr val="A5002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useBgFill="1">
        <p:nvSpPr>
          <p:cNvPr id="196641" name="Oval 1057"/>
          <p:cNvSpPr/>
          <p:nvPr/>
        </p:nvSpPr>
        <p:spPr>
          <a:xfrm>
            <a:off x="3429000" y="6096000"/>
            <a:ext cx="76200" cy="76200"/>
          </a:xfrm>
          <a:prstGeom prst="ellipse">
            <a:avLst/>
          </a:prstGeom>
          <a:ln w="9525" cap="flat" cmpd="sng">
            <a:solidFill>
              <a:srgbClr val="A5002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useBgFill="1">
        <p:nvSpPr>
          <p:cNvPr id="196642" name="Oval 1058"/>
          <p:cNvSpPr/>
          <p:nvPr/>
        </p:nvSpPr>
        <p:spPr>
          <a:xfrm>
            <a:off x="3657600" y="6096000"/>
            <a:ext cx="76200" cy="76200"/>
          </a:xfrm>
          <a:prstGeom prst="ellipse">
            <a:avLst/>
          </a:prstGeom>
          <a:ln w="9525" cap="flat" cmpd="sng">
            <a:solidFill>
              <a:srgbClr val="A5002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96644" name="Oval 1060"/>
          <p:cNvSpPr/>
          <p:nvPr/>
        </p:nvSpPr>
        <p:spPr>
          <a:xfrm>
            <a:off x="2667000" y="5943600"/>
            <a:ext cx="381000" cy="381000"/>
          </a:xfrm>
          <a:prstGeom prst="ellipse">
            <a:avLst/>
          </a:prstGeom>
          <a:solidFill>
            <a:srgbClr val="FFFF00"/>
          </a:solidFill>
          <a:ln w="9525" cap="flat" cmpd="sng">
            <a:solidFill>
              <a:srgbClr val="A5002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96645" name="Oval 1061"/>
          <p:cNvSpPr/>
          <p:nvPr/>
        </p:nvSpPr>
        <p:spPr>
          <a:xfrm>
            <a:off x="2209800" y="5943600"/>
            <a:ext cx="381000" cy="381000"/>
          </a:xfrm>
          <a:prstGeom prst="ellipse">
            <a:avLst/>
          </a:prstGeom>
          <a:solidFill>
            <a:schemeClr val="hlink"/>
          </a:solidFill>
          <a:ln w="9525" cap="flat" cmpd="sng">
            <a:solidFill>
              <a:schemeClr val="hlink"/>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96646" name="Text Box 1062"/>
          <p:cNvSpPr txBox="1"/>
          <p:nvPr/>
        </p:nvSpPr>
        <p:spPr>
          <a:xfrm>
            <a:off x="4724400" y="5067300"/>
            <a:ext cx="4359275" cy="14097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zh-CN" altLang="en-US" sz="3600" b="1" dirty="0">
                <a:solidFill>
                  <a:srgbClr val="A50021"/>
                </a:solidFill>
                <a:ea typeface="楷体_GB2312" pitchFamily="49" charset="-122"/>
              </a:rPr>
              <a:t>以其前驱替代之，然后再删除该前驱结点</a:t>
            </a:r>
            <a:endParaRPr lang="zh-CN" altLang="en-US" sz="3600" b="1" dirty="0">
              <a:solidFill>
                <a:srgbClr val="A50021"/>
              </a:solidFill>
              <a:ea typeface="楷体_GB2312" pitchFamily="49" charset="-122"/>
            </a:endParaRPr>
          </a:p>
        </p:txBody>
      </p:sp>
      <p:sp>
        <p:nvSpPr>
          <p:cNvPr id="196647" name="AutoShape 1063"/>
          <p:cNvSpPr/>
          <p:nvPr/>
        </p:nvSpPr>
        <p:spPr>
          <a:xfrm>
            <a:off x="2514600" y="2362200"/>
            <a:ext cx="152400" cy="1143000"/>
          </a:xfrm>
          <a:prstGeom prst="downArrow">
            <a:avLst>
              <a:gd name="adj1" fmla="val 50000"/>
              <a:gd name="adj2" fmla="val 187500"/>
            </a:avLst>
          </a:prstGeom>
          <a:solidFill>
            <a:srgbClr val="FF00FF"/>
          </a:solidFill>
          <a:ln w="9525">
            <a:noFill/>
          </a:ln>
        </p:spPr>
        <p:txBody>
          <a:bodyPr vert="eaVert"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useBgFill="1">
        <p:nvSpPr>
          <p:cNvPr id="196648" name="Rectangle 1064"/>
          <p:cNvSpPr/>
          <p:nvPr/>
        </p:nvSpPr>
        <p:spPr>
          <a:xfrm>
            <a:off x="2667000" y="2362200"/>
            <a:ext cx="1295400" cy="1143000"/>
          </a:xfrm>
          <a:prstGeom prst="rect">
            <a:avLst/>
          </a:prstGeom>
          <a:ln w="9525">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96650" name="AutoShape 1066"/>
          <p:cNvSpPr/>
          <p:nvPr/>
        </p:nvSpPr>
        <p:spPr>
          <a:xfrm>
            <a:off x="2819400" y="5334000"/>
            <a:ext cx="76200" cy="609600"/>
          </a:xfrm>
          <a:prstGeom prst="downArrow">
            <a:avLst>
              <a:gd name="adj1" fmla="val 50000"/>
              <a:gd name="adj2" fmla="val 200000"/>
            </a:avLst>
          </a:prstGeom>
          <a:solidFill>
            <a:srgbClr val="A50021"/>
          </a:solidFill>
          <a:ln w="9525" cap="flat" cmpd="sng">
            <a:solidFill>
              <a:srgbClr val="A5002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96651" name="Text Box 1067"/>
          <p:cNvSpPr txBox="1"/>
          <p:nvPr/>
        </p:nvSpPr>
        <p:spPr>
          <a:xfrm>
            <a:off x="2813050" y="5029200"/>
            <a:ext cx="160655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800" dirty="0">
                <a:solidFill>
                  <a:srgbClr val="A50021"/>
                </a:solidFill>
                <a:ea typeface="楷体_GB2312" pitchFamily="49" charset="-122"/>
              </a:rPr>
              <a:t>被删结点</a:t>
            </a:r>
            <a:endParaRPr lang="zh-CN" altLang="en-US" dirty="0"/>
          </a:p>
        </p:txBody>
      </p:sp>
      <p:sp>
        <p:nvSpPr>
          <p:cNvPr id="196653" name="AutoShape 1069"/>
          <p:cNvSpPr/>
          <p:nvPr/>
        </p:nvSpPr>
        <p:spPr>
          <a:xfrm>
            <a:off x="2368550" y="5334000"/>
            <a:ext cx="76200" cy="609600"/>
          </a:xfrm>
          <a:prstGeom prst="downArrow">
            <a:avLst>
              <a:gd name="adj1" fmla="val 50000"/>
              <a:gd name="adj2" fmla="val 200000"/>
            </a:avLst>
          </a:prstGeom>
          <a:solidFill>
            <a:srgbClr val="006600"/>
          </a:solidFill>
          <a:ln w="9525" cap="flat" cmpd="sng">
            <a:solidFill>
              <a:srgbClr val="006600"/>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96654" name="Text Box 1070"/>
          <p:cNvSpPr txBox="1"/>
          <p:nvPr/>
        </p:nvSpPr>
        <p:spPr>
          <a:xfrm>
            <a:off x="831850" y="5029200"/>
            <a:ext cx="160655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800" dirty="0">
                <a:solidFill>
                  <a:srgbClr val="006600"/>
                </a:solidFill>
                <a:ea typeface="楷体_GB2312" pitchFamily="49" charset="-122"/>
              </a:rPr>
              <a:t>前驱结点</a:t>
            </a:r>
            <a:endParaRPr lang="zh-CN" altLang="en-US" dirty="0"/>
          </a:p>
        </p:txBody>
      </p:sp>
      <p:sp>
        <p:nvSpPr>
          <p:cNvPr id="60460" name="Freeform 1071"/>
          <p:cNvSpPr/>
          <p:nvPr/>
        </p:nvSpPr>
        <p:spPr>
          <a:xfrm>
            <a:off x="3810000" y="685800"/>
            <a:ext cx="1066800" cy="762000"/>
          </a:xfrm>
          <a:custGeom>
            <a:avLst/>
            <a:gdLst>
              <a:gd name="txL" fmla="*/ 0 w 672"/>
              <a:gd name="txT" fmla="*/ 0 h 480"/>
              <a:gd name="txR" fmla="*/ 672 w 672"/>
              <a:gd name="txB" fmla="*/ 480 h 480"/>
            </a:gdLst>
            <a:ahLst/>
            <a:cxnLst>
              <a:cxn ang="0">
                <a:pos x="2147483647" y="0"/>
              </a:cxn>
              <a:cxn ang="0">
                <a:pos x="2147483647" y="2147483647"/>
              </a:cxn>
              <a:cxn ang="0">
                <a:pos x="2147483647" y="2147483647"/>
              </a:cxn>
              <a:cxn ang="0">
                <a:pos x="0" y="2147483647"/>
              </a:cxn>
            </a:cxnLst>
            <a:rect l="txL" t="txT" r="txR" b="tx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cap="flat" cmpd="sng">
            <a:solidFill>
              <a:srgbClr val="A50021">
                <a:alpha val="100000"/>
              </a:srgbClr>
            </a:solidFill>
            <a:prstDash val="solid"/>
            <a:round/>
            <a:headEnd type="none" w="med" len="med"/>
            <a:tailEnd type="triangle" w="med" len="lg"/>
          </a:ln>
        </p:spPr>
        <p:txBody>
          <a:bodyPr/>
          <a:p>
            <a:endParaRPr lang="zh-CN" altLang="en-US"/>
          </a:p>
        </p:txBody>
      </p:sp>
      <p:sp>
        <p:nvSpPr>
          <p:cNvPr id="196656" name="Text Box 1072"/>
          <p:cNvSpPr txBox="1"/>
          <p:nvPr/>
        </p:nvSpPr>
        <p:spPr>
          <a:xfrm>
            <a:off x="5486400" y="958850"/>
            <a:ext cx="354965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3600" b="1" dirty="0">
                <a:solidFill>
                  <a:srgbClr val="3333FF"/>
                </a:solidFill>
                <a:ea typeface="楷体_GB2312" pitchFamily="49" charset="-122"/>
              </a:rPr>
              <a:t>被删关键字 </a:t>
            </a:r>
            <a:r>
              <a:rPr lang="en-US" altLang="zh-CN" sz="3600" b="1" dirty="0">
                <a:solidFill>
                  <a:srgbClr val="3333FF"/>
                </a:solidFill>
                <a:ea typeface="楷体_GB2312" pitchFamily="49" charset="-122"/>
              </a:rPr>
              <a:t>= 50</a:t>
            </a:r>
            <a:endParaRPr lang="en-US" altLang="zh-CN" sz="3600" dirty="0">
              <a:ea typeface="楷体_GB2312"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196656"/>
                                        </p:tgtEl>
                                        <p:attrNameLst>
                                          <p:attrName>style.visibility</p:attrName>
                                        </p:attrNameLst>
                                      </p:cBhvr>
                                      <p:to>
                                        <p:strVal val="visible"/>
                                      </p:to>
                                    </p:set>
                                    <p:anim calcmode="lin" valueType="num">
                                      <p:cBhvr additive="base">
                                        <p:cTn id="7" dur="500" fill="hold"/>
                                        <p:tgtEl>
                                          <p:spTgt spid="196656"/>
                                        </p:tgtEl>
                                        <p:attrNameLst>
                                          <p:attrName>ppt_x</p:attrName>
                                        </p:attrNameLst>
                                      </p:cBhvr>
                                      <p:tavLst>
                                        <p:tav tm="0">
                                          <p:val>
                                            <p:strVal val="1+#ppt_w/2"/>
                                          </p:val>
                                        </p:tav>
                                        <p:tav tm="100000">
                                          <p:val>
                                            <p:strVal val="#ppt_x"/>
                                          </p:val>
                                        </p:tav>
                                      </p:tavLst>
                                    </p:anim>
                                    <p:anim calcmode="lin" valueType="num">
                                      <p:cBhvr additive="base">
                                        <p:cTn id="8" dur="500" fill="hold"/>
                                        <p:tgtEl>
                                          <p:spTgt spid="19665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96632"/>
                                        </p:tgtEl>
                                        <p:attrNameLst>
                                          <p:attrName>style.visibility</p:attrName>
                                        </p:attrNameLst>
                                      </p:cBhvr>
                                      <p:to>
                                        <p:strVal val="visible"/>
                                      </p:to>
                                    </p:set>
                                    <p:animEffect transition="in" filter="wipe(left)">
                                      <p:cBhvr>
                                        <p:cTn id="13" dur="500"/>
                                        <p:tgtEl>
                                          <p:spTgt spid="196632"/>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196635"/>
                                        </p:tgtEl>
                                        <p:attrNameLst>
                                          <p:attrName>style.visibility</p:attrName>
                                        </p:attrNameLst>
                                      </p:cBhvr>
                                      <p:to>
                                        <p:strVal val="visible"/>
                                      </p:to>
                                    </p:set>
                                    <p:animEffect transition="in" filter="wipe(left)">
                                      <p:cBhvr>
                                        <p:cTn id="17" dur="500"/>
                                        <p:tgtEl>
                                          <p:spTgt spid="196635"/>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196637"/>
                                        </p:tgtEl>
                                        <p:attrNameLst>
                                          <p:attrName>style.visibility</p:attrName>
                                        </p:attrNameLst>
                                      </p:cBhvr>
                                      <p:to>
                                        <p:strVal val="visible"/>
                                      </p:to>
                                    </p:set>
                                    <p:animEffect transition="in" filter="wipe(left)">
                                      <p:cBhvr>
                                        <p:cTn id="21" dur="500"/>
                                        <p:tgtEl>
                                          <p:spTgt spid="196637"/>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196638"/>
                                        </p:tgtEl>
                                        <p:attrNameLst>
                                          <p:attrName>style.visibility</p:attrName>
                                        </p:attrNameLst>
                                      </p:cBhvr>
                                      <p:to>
                                        <p:strVal val="visible"/>
                                      </p:to>
                                    </p:set>
                                    <p:animEffect transition="in" filter="wipe(left)">
                                      <p:cBhvr>
                                        <p:cTn id="25" dur="500"/>
                                        <p:tgtEl>
                                          <p:spTgt spid="196638"/>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196639"/>
                                        </p:tgtEl>
                                        <p:attrNameLst>
                                          <p:attrName>style.visibility</p:attrName>
                                        </p:attrNameLst>
                                      </p:cBhvr>
                                      <p:to>
                                        <p:strVal val="visible"/>
                                      </p:to>
                                    </p:set>
                                    <p:animEffect transition="in" filter="wipe(left)">
                                      <p:cBhvr>
                                        <p:cTn id="29" dur="500"/>
                                        <p:tgtEl>
                                          <p:spTgt spid="196639"/>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196633"/>
                                        </p:tgtEl>
                                        <p:attrNameLst>
                                          <p:attrName>style.visibility</p:attrName>
                                        </p:attrNameLst>
                                      </p:cBhvr>
                                      <p:to>
                                        <p:strVal val="visible"/>
                                      </p:to>
                                    </p:set>
                                    <p:animEffect transition="in" filter="wipe(left)">
                                      <p:cBhvr>
                                        <p:cTn id="33" dur="500"/>
                                        <p:tgtEl>
                                          <p:spTgt spid="196633"/>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196640"/>
                                        </p:tgtEl>
                                        <p:attrNameLst>
                                          <p:attrName>style.visibility</p:attrName>
                                        </p:attrNameLst>
                                      </p:cBhvr>
                                      <p:to>
                                        <p:strVal val="visible"/>
                                      </p:to>
                                    </p:set>
                                    <p:animEffect transition="in" filter="wipe(left)">
                                      <p:cBhvr>
                                        <p:cTn id="37" dur="500"/>
                                        <p:tgtEl>
                                          <p:spTgt spid="196640"/>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196641"/>
                                        </p:tgtEl>
                                        <p:attrNameLst>
                                          <p:attrName>style.visibility</p:attrName>
                                        </p:attrNameLst>
                                      </p:cBhvr>
                                      <p:to>
                                        <p:strVal val="visible"/>
                                      </p:to>
                                    </p:set>
                                    <p:animEffect transition="in" filter="wipe(left)">
                                      <p:cBhvr>
                                        <p:cTn id="41" dur="500"/>
                                        <p:tgtEl>
                                          <p:spTgt spid="196641"/>
                                        </p:tgtEl>
                                      </p:cBhvr>
                                    </p:animEffect>
                                  </p:childTnLst>
                                </p:cTn>
                              </p:par>
                            </p:childTnLst>
                          </p:cTn>
                        </p:par>
                        <p:par>
                          <p:cTn id="42" fill="hold">
                            <p:stCondLst>
                              <p:cond delay="4000"/>
                            </p:stCondLst>
                            <p:childTnLst>
                              <p:par>
                                <p:cTn id="43" presetID="22" presetClass="entr" presetSubtype="8" fill="hold" grpId="0" nodeType="afterEffect">
                                  <p:stCondLst>
                                    <p:cond delay="0"/>
                                  </p:stCondLst>
                                  <p:childTnLst>
                                    <p:set>
                                      <p:cBhvr>
                                        <p:cTn id="44" dur="1" fill="hold">
                                          <p:stCondLst>
                                            <p:cond delay="0"/>
                                          </p:stCondLst>
                                        </p:cTn>
                                        <p:tgtEl>
                                          <p:spTgt spid="196642"/>
                                        </p:tgtEl>
                                        <p:attrNameLst>
                                          <p:attrName>style.visibility</p:attrName>
                                        </p:attrNameLst>
                                      </p:cBhvr>
                                      <p:to>
                                        <p:strVal val="visible"/>
                                      </p:to>
                                    </p:set>
                                    <p:animEffect transition="in" filter="wipe(left)">
                                      <p:cBhvr>
                                        <p:cTn id="45" dur="500"/>
                                        <p:tgtEl>
                                          <p:spTgt spid="196642"/>
                                        </p:tgtEl>
                                      </p:cBhvr>
                                    </p:animEffect>
                                  </p:childTnLst>
                                </p:cTn>
                              </p:par>
                            </p:childTnLst>
                          </p:cTn>
                        </p:par>
                        <p:par>
                          <p:cTn id="46" fill="hold">
                            <p:stCondLst>
                              <p:cond delay="4500"/>
                            </p:stCondLst>
                            <p:childTnLst>
                              <p:par>
                                <p:cTn id="47" presetID="22" presetClass="entr" presetSubtype="8" fill="hold" grpId="0" nodeType="afterEffect">
                                  <p:stCondLst>
                                    <p:cond delay="0"/>
                                  </p:stCondLst>
                                  <p:childTnLst>
                                    <p:set>
                                      <p:cBhvr>
                                        <p:cTn id="48" dur="1" fill="hold">
                                          <p:stCondLst>
                                            <p:cond delay="0"/>
                                          </p:stCondLst>
                                        </p:cTn>
                                        <p:tgtEl>
                                          <p:spTgt spid="196636"/>
                                        </p:tgtEl>
                                        <p:attrNameLst>
                                          <p:attrName>style.visibility</p:attrName>
                                        </p:attrNameLst>
                                      </p:cBhvr>
                                      <p:to>
                                        <p:strVal val="visible"/>
                                      </p:to>
                                    </p:set>
                                    <p:animEffect transition="in" filter="wipe(left)">
                                      <p:cBhvr>
                                        <p:cTn id="49" dur="500"/>
                                        <p:tgtEl>
                                          <p:spTgt spid="196636"/>
                                        </p:tgtEl>
                                      </p:cBhvr>
                                    </p:animEffect>
                                  </p:childTnLst>
                                </p:cTn>
                              </p:par>
                            </p:childTnLst>
                          </p:cTn>
                        </p:par>
                      </p:childTnLst>
                    </p:cTn>
                  </p:par>
                  <p:par>
                    <p:cTn id="50" fill="hold">
                      <p:stCondLst>
                        <p:cond delay="indefinite"/>
                      </p:stCondLst>
                      <p:childTnLst>
                        <p:par>
                          <p:cTn id="51" fill="hold">
                            <p:stCondLst>
                              <p:cond delay="0"/>
                            </p:stCondLst>
                            <p:childTnLst>
                              <p:par>
                                <p:cTn id="52" presetID="17" presetClass="entr" presetSubtype="1" fill="hold" grpId="0" nodeType="clickEffect">
                                  <p:stCondLst>
                                    <p:cond delay="0"/>
                                  </p:stCondLst>
                                  <p:childTnLst>
                                    <p:set>
                                      <p:cBhvr>
                                        <p:cTn id="53" dur="1" fill="hold">
                                          <p:stCondLst>
                                            <p:cond delay="0"/>
                                          </p:stCondLst>
                                        </p:cTn>
                                        <p:tgtEl>
                                          <p:spTgt spid="196650"/>
                                        </p:tgtEl>
                                        <p:attrNameLst>
                                          <p:attrName>style.visibility</p:attrName>
                                        </p:attrNameLst>
                                      </p:cBhvr>
                                      <p:to>
                                        <p:strVal val="visible"/>
                                      </p:to>
                                    </p:set>
                                    <p:anim calcmode="lin" valueType="num">
                                      <p:cBhvr>
                                        <p:cTn id="54" dur="500" fill="hold"/>
                                        <p:tgtEl>
                                          <p:spTgt spid="196650"/>
                                        </p:tgtEl>
                                        <p:attrNameLst>
                                          <p:attrName>ppt_x</p:attrName>
                                        </p:attrNameLst>
                                      </p:cBhvr>
                                      <p:tavLst>
                                        <p:tav tm="0">
                                          <p:val>
                                            <p:strVal val="#ppt_x"/>
                                          </p:val>
                                        </p:tav>
                                        <p:tav tm="100000">
                                          <p:val>
                                            <p:strVal val="#ppt_x"/>
                                          </p:val>
                                        </p:tav>
                                      </p:tavLst>
                                    </p:anim>
                                    <p:anim calcmode="lin" valueType="num">
                                      <p:cBhvr>
                                        <p:cTn id="55" dur="500" fill="hold"/>
                                        <p:tgtEl>
                                          <p:spTgt spid="196650"/>
                                        </p:tgtEl>
                                        <p:attrNameLst>
                                          <p:attrName>ppt_y</p:attrName>
                                        </p:attrNameLst>
                                      </p:cBhvr>
                                      <p:tavLst>
                                        <p:tav tm="0">
                                          <p:val>
                                            <p:strVal val="#ppt_y-#ppt_h/2"/>
                                          </p:val>
                                        </p:tav>
                                        <p:tav tm="100000">
                                          <p:val>
                                            <p:strVal val="#ppt_y"/>
                                          </p:val>
                                        </p:tav>
                                      </p:tavLst>
                                    </p:anim>
                                    <p:anim calcmode="lin" valueType="num">
                                      <p:cBhvr>
                                        <p:cTn id="56" dur="500" fill="hold"/>
                                        <p:tgtEl>
                                          <p:spTgt spid="196650"/>
                                        </p:tgtEl>
                                        <p:attrNameLst>
                                          <p:attrName>ppt_w</p:attrName>
                                        </p:attrNameLst>
                                      </p:cBhvr>
                                      <p:tavLst>
                                        <p:tav tm="0">
                                          <p:val>
                                            <p:strVal val="#ppt_w"/>
                                          </p:val>
                                        </p:tav>
                                        <p:tav tm="100000">
                                          <p:val>
                                            <p:strVal val="#ppt_w"/>
                                          </p:val>
                                        </p:tav>
                                      </p:tavLst>
                                    </p:anim>
                                    <p:anim calcmode="lin" valueType="num">
                                      <p:cBhvr>
                                        <p:cTn id="57" dur="500" fill="hold"/>
                                        <p:tgtEl>
                                          <p:spTgt spid="196650"/>
                                        </p:tgtEl>
                                        <p:attrNameLst>
                                          <p:attrName>ppt_h</p:attrName>
                                        </p:attrNameLst>
                                      </p:cBhvr>
                                      <p:tavLst>
                                        <p:tav tm="0">
                                          <p:val>
                                            <p:fltVal val="0.000000"/>
                                          </p:val>
                                        </p:tav>
                                        <p:tav tm="100000">
                                          <p:val>
                                            <p:strVal val="#ppt_h"/>
                                          </p:val>
                                        </p:tav>
                                      </p:tavLst>
                                    </p:anim>
                                  </p:childTnLst>
                                </p:cTn>
                              </p:par>
                            </p:childTnLst>
                          </p:cTn>
                        </p:par>
                        <p:par>
                          <p:cTn id="58" fill="hold">
                            <p:stCondLst>
                              <p:cond delay="500"/>
                            </p:stCondLst>
                            <p:childTnLst>
                              <p:par>
                                <p:cTn id="59" presetID="12" presetClass="entr" presetSubtype="8" fill="hold" grpId="0" nodeType="afterEffect">
                                  <p:stCondLst>
                                    <p:cond delay="0"/>
                                  </p:stCondLst>
                                  <p:childTnLst>
                                    <p:set>
                                      <p:cBhvr>
                                        <p:cTn id="60" dur="1" fill="hold">
                                          <p:stCondLst>
                                            <p:cond delay="0"/>
                                          </p:stCondLst>
                                        </p:cTn>
                                        <p:tgtEl>
                                          <p:spTgt spid="196651"/>
                                        </p:tgtEl>
                                        <p:attrNameLst>
                                          <p:attrName>style.visibility</p:attrName>
                                        </p:attrNameLst>
                                      </p:cBhvr>
                                      <p:to>
                                        <p:strVal val="visible"/>
                                      </p:to>
                                    </p:set>
                                    <p:animEffect transition="in" filter="slide(fromLeft)">
                                      <p:cBhvr>
                                        <p:cTn id="61" dur="500"/>
                                        <p:tgtEl>
                                          <p:spTgt spid="196651"/>
                                        </p:tgtEl>
                                      </p:cBhvr>
                                    </p:animEffect>
                                  </p:childTnLst>
                                </p:cTn>
                              </p:par>
                            </p:childTnLst>
                          </p:cTn>
                        </p:par>
                      </p:childTnLst>
                    </p:cTn>
                  </p:par>
                  <p:par>
                    <p:cTn id="62" fill="hold">
                      <p:stCondLst>
                        <p:cond delay="indefinite"/>
                      </p:stCondLst>
                      <p:childTnLst>
                        <p:par>
                          <p:cTn id="63" fill="hold">
                            <p:stCondLst>
                              <p:cond delay="0"/>
                            </p:stCondLst>
                            <p:childTnLst>
                              <p:par>
                                <p:cTn id="64" presetID="17" presetClass="entr" presetSubtype="1" fill="hold" grpId="0" nodeType="clickEffect">
                                  <p:stCondLst>
                                    <p:cond delay="0"/>
                                  </p:stCondLst>
                                  <p:childTnLst>
                                    <p:set>
                                      <p:cBhvr>
                                        <p:cTn id="65" dur="1" fill="hold">
                                          <p:stCondLst>
                                            <p:cond delay="0"/>
                                          </p:stCondLst>
                                        </p:cTn>
                                        <p:tgtEl>
                                          <p:spTgt spid="196653"/>
                                        </p:tgtEl>
                                        <p:attrNameLst>
                                          <p:attrName>style.visibility</p:attrName>
                                        </p:attrNameLst>
                                      </p:cBhvr>
                                      <p:to>
                                        <p:strVal val="visible"/>
                                      </p:to>
                                    </p:set>
                                    <p:anim calcmode="lin" valueType="num">
                                      <p:cBhvr>
                                        <p:cTn id="66" dur="500" fill="hold"/>
                                        <p:tgtEl>
                                          <p:spTgt spid="196653"/>
                                        </p:tgtEl>
                                        <p:attrNameLst>
                                          <p:attrName>ppt_x</p:attrName>
                                        </p:attrNameLst>
                                      </p:cBhvr>
                                      <p:tavLst>
                                        <p:tav tm="0">
                                          <p:val>
                                            <p:strVal val="#ppt_x"/>
                                          </p:val>
                                        </p:tav>
                                        <p:tav tm="100000">
                                          <p:val>
                                            <p:strVal val="#ppt_x"/>
                                          </p:val>
                                        </p:tav>
                                      </p:tavLst>
                                    </p:anim>
                                    <p:anim calcmode="lin" valueType="num">
                                      <p:cBhvr>
                                        <p:cTn id="67" dur="500" fill="hold"/>
                                        <p:tgtEl>
                                          <p:spTgt spid="196653"/>
                                        </p:tgtEl>
                                        <p:attrNameLst>
                                          <p:attrName>ppt_y</p:attrName>
                                        </p:attrNameLst>
                                      </p:cBhvr>
                                      <p:tavLst>
                                        <p:tav tm="0">
                                          <p:val>
                                            <p:strVal val="#ppt_y-#ppt_h/2"/>
                                          </p:val>
                                        </p:tav>
                                        <p:tav tm="100000">
                                          <p:val>
                                            <p:strVal val="#ppt_y"/>
                                          </p:val>
                                        </p:tav>
                                      </p:tavLst>
                                    </p:anim>
                                    <p:anim calcmode="lin" valueType="num">
                                      <p:cBhvr>
                                        <p:cTn id="68" dur="500" fill="hold"/>
                                        <p:tgtEl>
                                          <p:spTgt spid="196653"/>
                                        </p:tgtEl>
                                        <p:attrNameLst>
                                          <p:attrName>ppt_w</p:attrName>
                                        </p:attrNameLst>
                                      </p:cBhvr>
                                      <p:tavLst>
                                        <p:tav tm="0">
                                          <p:val>
                                            <p:strVal val="#ppt_w"/>
                                          </p:val>
                                        </p:tav>
                                        <p:tav tm="100000">
                                          <p:val>
                                            <p:strVal val="#ppt_w"/>
                                          </p:val>
                                        </p:tav>
                                      </p:tavLst>
                                    </p:anim>
                                    <p:anim calcmode="lin" valueType="num">
                                      <p:cBhvr>
                                        <p:cTn id="69" dur="500" fill="hold"/>
                                        <p:tgtEl>
                                          <p:spTgt spid="196653"/>
                                        </p:tgtEl>
                                        <p:attrNameLst>
                                          <p:attrName>ppt_h</p:attrName>
                                        </p:attrNameLst>
                                      </p:cBhvr>
                                      <p:tavLst>
                                        <p:tav tm="0">
                                          <p:val>
                                            <p:fltVal val="0.000000"/>
                                          </p:val>
                                        </p:tav>
                                        <p:tav tm="100000">
                                          <p:val>
                                            <p:strVal val="#ppt_h"/>
                                          </p:val>
                                        </p:tav>
                                      </p:tavLst>
                                    </p:anim>
                                  </p:childTnLst>
                                </p:cTn>
                              </p:par>
                            </p:childTnLst>
                          </p:cTn>
                        </p:par>
                        <p:par>
                          <p:cTn id="70" fill="hold">
                            <p:stCondLst>
                              <p:cond delay="500"/>
                            </p:stCondLst>
                            <p:childTnLst>
                              <p:par>
                                <p:cTn id="71" presetID="12" presetClass="entr" presetSubtype="8" fill="hold" grpId="0" nodeType="afterEffect">
                                  <p:stCondLst>
                                    <p:cond delay="0"/>
                                  </p:stCondLst>
                                  <p:childTnLst>
                                    <p:set>
                                      <p:cBhvr>
                                        <p:cTn id="72" dur="1" fill="hold">
                                          <p:stCondLst>
                                            <p:cond delay="0"/>
                                          </p:stCondLst>
                                        </p:cTn>
                                        <p:tgtEl>
                                          <p:spTgt spid="196654"/>
                                        </p:tgtEl>
                                        <p:attrNameLst>
                                          <p:attrName>style.visibility</p:attrName>
                                        </p:attrNameLst>
                                      </p:cBhvr>
                                      <p:to>
                                        <p:strVal val="visible"/>
                                      </p:to>
                                    </p:set>
                                    <p:animEffect transition="in" filter="slide(fromLeft)">
                                      <p:cBhvr>
                                        <p:cTn id="73" dur="500"/>
                                        <p:tgtEl>
                                          <p:spTgt spid="196654"/>
                                        </p:tgtEl>
                                      </p:cBhvr>
                                    </p:animEffect>
                                  </p:childTnLst>
                                </p:cTn>
                              </p:par>
                            </p:childTnLst>
                          </p:cTn>
                        </p:par>
                        <p:par>
                          <p:cTn id="74" fill="hold">
                            <p:stCondLst>
                              <p:cond delay="1000"/>
                            </p:stCondLst>
                            <p:childTnLst>
                              <p:par>
                                <p:cTn id="75" presetID="22" presetClass="entr" presetSubtype="8" fill="hold" grpId="0" nodeType="afterEffect">
                                  <p:stCondLst>
                                    <p:cond delay="0"/>
                                  </p:stCondLst>
                                  <p:childTnLst>
                                    <p:set>
                                      <p:cBhvr>
                                        <p:cTn id="76" dur="1" fill="hold">
                                          <p:stCondLst>
                                            <p:cond delay="0"/>
                                          </p:stCondLst>
                                        </p:cTn>
                                        <p:tgtEl>
                                          <p:spTgt spid="196634"/>
                                        </p:tgtEl>
                                        <p:attrNameLst>
                                          <p:attrName>style.visibility</p:attrName>
                                        </p:attrNameLst>
                                      </p:cBhvr>
                                      <p:to>
                                        <p:strVal val="visible"/>
                                      </p:to>
                                    </p:set>
                                    <p:animEffect transition="in" filter="wipe(left)">
                                      <p:cBhvr>
                                        <p:cTn id="77" dur="500"/>
                                        <p:tgtEl>
                                          <p:spTgt spid="196634"/>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96644"/>
                                        </p:tgtEl>
                                        <p:attrNameLst>
                                          <p:attrName>style.visibility</p:attrName>
                                        </p:attrNameLst>
                                      </p:cBhvr>
                                      <p:to>
                                        <p:strVal val="visible"/>
                                      </p:to>
                                    </p:set>
                                    <p:animEffect transition="in" filter="wipe(left)">
                                      <p:cBhvr>
                                        <p:cTn id="82" dur="500"/>
                                        <p:tgtEl>
                                          <p:spTgt spid="196644"/>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96645"/>
                                        </p:tgtEl>
                                        <p:attrNameLst>
                                          <p:attrName>style.visibility</p:attrName>
                                        </p:attrNameLst>
                                      </p:cBhvr>
                                      <p:to>
                                        <p:strVal val="visible"/>
                                      </p:to>
                                    </p:set>
                                    <p:animEffect transition="in" filter="wipe(left)">
                                      <p:cBhvr>
                                        <p:cTn id="87" dur="500"/>
                                        <p:tgtEl>
                                          <p:spTgt spid="196645"/>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196630"/>
                                        </p:tgtEl>
                                        <p:attrNameLst>
                                          <p:attrName>style.visibility</p:attrName>
                                        </p:attrNameLst>
                                      </p:cBhvr>
                                      <p:to>
                                        <p:strVal val="visible"/>
                                      </p:to>
                                    </p:set>
                                    <p:animEffect transition="in" filter="wipe(left)">
                                      <p:cBhvr>
                                        <p:cTn id="92" dur="500"/>
                                        <p:tgtEl>
                                          <p:spTgt spid="196630"/>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196631"/>
                                        </p:tgtEl>
                                        <p:attrNameLst>
                                          <p:attrName>style.visibility</p:attrName>
                                        </p:attrNameLst>
                                      </p:cBhvr>
                                      <p:to>
                                        <p:strVal val="visible"/>
                                      </p:to>
                                    </p:set>
                                    <p:animEffect transition="in" filter="wipe(left)">
                                      <p:cBhvr>
                                        <p:cTn id="97" dur="500"/>
                                        <p:tgtEl>
                                          <p:spTgt spid="196631"/>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1" fill="hold" grpId="0" nodeType="clickEffect">
                                  <p:stCondLst>
                                    <p:cond delay="0"/>
                                  </p:stCondLst>
                                  <p:childTnLst>
                                    <p:set>
                                      <p:cBhvr>
                                        <p:cTn id="101" dur="1" fill="hold">
                                          <p:stCondLst>
                                            <p:cond delay="0"/>
                                          </p:stCondLst>
                                        </p:cTn>
                                        <p:tgtEl>
                                          <p:spTgt spid="196647"/>
                                        </p:tgtEl>
                                        <p:attrNameLst>
                                          <p:attrName>style.visibility</p:attrName>
                                        </p:attrNameLst>
                                      </p:cBhvr>
                                      <p:to>
                                        <p:strVal val="visible"/>
                                      </p:to>
                                    </p:set>
                                    <p:animEffect transition="in" filter="wipe(up)">
                                      <p:cBhvr>
                                        <p:cTn id="102" dur="500"/>
                                        <p:tgtEl>
                                          <p:spTgt spid="196647"/>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1" fill="hold" grpId="0" nodeType="clickEffect">
                                  <p:stCondLst>
                                    <p:cond delay="0"/>
                                  </p:stCondLst>
                                  <p:childTnLst>
                                    <p:set>
                                      <p:cBhvr>
                                        <p:cTn id="106" dur="1" fill="hold">
                                          <p:stCondLst>
                                            <p:cond delay="0"/>
                                          </p:stCondLst>
                                        </p:cTn>
                                        <p:tgtEl>
                                          <p:spTgt spid="196648"/>
                                        </p:tgtEl>
                                        <p:attrNameLst>
                                          <p:attrName>style.visibility</p:attrName>
                                        </p:attrNameLst>
                                      </p:cBhvr>
                                      <p:to>
                                        <p:strVal val="visible"/>
                                      </p:to>
                                    </p:set>
                                    <p:animEffect transition="in" filter="wipe(up)">
                                      <p:cBhvr>
                                        <p:cTn id="107" dur="500"/>
                                        <p:tgtEl>
                                          <p:spTgt spid="196648"/>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196646"/>
                                        </p:tgtEl>
                                        <p:attrNameLst>
                                          <p:attrName>style.visibility</p:attrName>
                                        </p:attrNameLst>
                                      </p:cBhvr>
                                      <p:to>
                                        <p:strVal val="visible"/>
                                      </p:to>
                                    </p:set>
                                    <p:animEffect transition="in" filter="wipe(left)">
                                      <p:cBhvr>
                                        <p:cTn id="112" dur="500"/>
                                        <p:tgtEl>
                                          <p:spTgt spid="1966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30" grpId="0" animBg="1"/>
      <p:bldP spid="196631" grpId="0" animBg="1"/>
      <p:bldP spid="196632" grpId="0" animBg="1"/>
      <p:bldP spid="196633" grpId="0" animBg="1"/>
      <p:bldP spid="196634" grpId="0" animBg="1"/>
      <p:bldP spid="196635" grpId="0" animBg="1"/>
      <p:bldP spid="196636" grpId="0" animBg="1"/>
      <p:bldP spid="196637" grpId="0" animBg="1"/>
      <p:bldP spid="196638" grpId="0" animBg="1"/>
      <p:bldP spid="196639" grpId="0" animBg="1"/>
      <p:bldP spid="196640" grpId="0" animBg="1"/>
      <p:bldP spid="196641" grpId="0" animBg="1"/>
      <p:bldP spid="196642" grpId="0" animBg="1"/>
      <p:bldP spid="196644" grpId="0" animBg="1"/>
      <p:bldP spid="196645" grpId="0" animBg="1"/>
      <p:bldP spid="196646" grpId="0"/>
      <p:bldP spid="196647" grpId="0" animBg="1"/>
      <p:bldP spid="196648" grpId="0" animBg="1"/>
      <p:bldP spid="196650" grpId="0" animBg="1"/>
      <p:bldP spid="196651" grpId="0"/>
      <p:bldP spid="196653" grpId="0" animBg="1"/>
      <p:bldP spid="196654" grpId="0"/>
      <p:bldP spid="19665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Text Box 2"/>
          <p:cNvSpPr txBox="1"/>
          <p:nvPr/>
        </p:nvSpPr>
        <p:spPr>
          <a:xfrm>
            <a:off x="258763" y="1042988"/>
            <a:ext cx="8656637" cy="53578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5000"/>
              </a:lnSpc>
              <a:spcBef>
                <a:spcPct val="0"/>
              </a:spcBef>
              <a:buNone/>
            </a:pPr>
            <a:r>
              <a:rPr lang="en-US" altLang="zh-CN" sz="3600" b="1" dirty="0">
                <a:solidFill>
                  <a:srgbClr val="A50021"/>
                </a:solidFill>
                <a:ea typeface="楷体_GB2312" pitchFamily="49" charset="-122"/>
              </a:rPr>
              <a:t>Status</a:t>
            </a:r>
            <a:r>
              <a:rPr lang="en-US" altLang="zh-CN" sz="3600" dirty="0">
                <a:solidFill>
                  <a:srgbClr val="A50021"/>
                </a:solidFill>
                <a:ea typeface="楷体_GB2312" pitchFamily="49" charset="-122"/>
              </a:rPr>
              <a:t> </a:t>
            </a:r>
            <a:r>
              <a:rPr lang="en-US" altLang="zh-CN" sz="3600" dirty="0">
                <a:solidFill>
                  <a:srgbClr val="FF0000"/>
                </a:solidFill>
                <a:ea typeface="楷体_GB2312" pitchFamily="49" charset="-122"/>
              </a:rPr>
              <a:t>DeleteBST (</a:t>
            </a:r>
            <a:r>
              <a:rPr lang="en-US" altLang="zh-CN" dirty="0">
                <a:solidFill>
                  <a:srgbClr val="FF0000"/>
                </a:solidFill>
                <a:ea typeface="楷体_GB2312" pitchFamily="49" charset="-122"/>
              </a:rPr>
              <a:t>BiTree </a:t>
            </a:r>
            <a:r>
              <a:rPr lang="en-US" altLang="zh-CN" b="1" dirty="0">
                <a:solidFill>
                  <a:srgbClr val="FF0000"/>
                </a:solidFill>
                <a:ea typeface="楷体_GB2312" pitchFamily="49" charset="-122"/>
              </a:rPr>
              <a:t>&amp;</a:t>
            </a:r>
            <a:r>
              <a:rPr lang="en-US" altLang="zh-CN" dirty="0">
                <a:solidFill>
                  <a:srgbClr val="FF0000"/>
                </a:solidFill>
                <a:ea typeface="楷体_GB2312" pitchFamily="49" charset="-122"/>
              </a:rPr>
              <a:t>T,  KeyType key )</a:t>
            </a:r>
            <a:r>
              <a:rPr lang="en-US" altLang="zh-CN" dirty="0">
                <a:solidFill>
                  <a:srgbClr val="A50021"/>
                </a:solidFill>
                <a:ea typeface="楷体_GB2312" pitchFamily="49" charset="-122"/>
              </a:rPr>
              <a:t> </a:t>
            </a:r>
            <a:r>
              <a:rPr lang="en-US" altLang="zh-CN" sz="3600" b="1" dirty="0">
                <a:solidFill>
                  <a:srgbClr val="A50021"/>
                </a:solidFill>
                <a:ea typeface="楷体_GB2312" pitchFamily="49" charset="-122"/>
              </a:rPr>
              <a:t>{</a:t>
            </a:r>
            <a:endParaRPr lang="en-US" altLang="zh-CN" sz="3600" dirty="0">
              <a:solidFill>
                <a:srgbClr val="A50021"/>
              </a:solidFill>
              <a:ea typeface="楷体_GB2312" pitchFamily="49" charset="-122"/>
            </a:endParaRPr>
          </a:p>
          <a:p>
            <a:pPr marL="0" lvl="0" indent="0" eaLnBrk="1" hangingPunct="1">
              <a:lnSpc>
                <a:spcPct val="125000"/>
              </a:lnSpc>
              <a:spcBef>
                <a:spcPct val="0"/>
              </a:spcBef>
              <a:buNone/>
            </a:pPr>
            <a:r>
              <a:rPr lang="en-US" altLang="zh-CN" b="1" dirty="0">
                <a:solidFill>
                  <a:srgbClr val="A50021"/>
                </a:solidFill>
                <a:ea typeface="楷体_GB2312" pitchFamily="49" charset="-122"/>
              </a:rPr>
              <a:t>  // </a:t>
            </a:r>
            <a:r>
              <a:rPr lang="zh-CN" altLang="en-US" b="1" dirty="0">
                <a:solidFill>
                  <a:srgbClr val="A50021"/>
                </a:solidFill>
                <a:ea typeface="楷体_GB2312" pitchFamily="49" charset="-122"/>
              </a:rPr>
              <a:t>若二叉排序树 </a:t>
            </a:r>
            <a:r>
              <a:rPr lang="en-US" altLang="zh-CN" b="1" dirty="0">
                <a:solidFill>
                  <a:srgbClr val="A50021"/>
                </a:solidFill>
                <a:ea typeface="楷体_GB2312" pitchFamily="49" charset="-122"/>
              </a:rPr>
              <a:t>T </a:t>
            </a:r>
            <a:r>
              <a:rPr lang="zh-CN" altLang="en-US" b="1" dirty="0">
                <a:solidFill>
                  <a:srgbClr val="A50021"/>
                </a:solidFill>
                <a:ea typeface="楷体_GB2312" pitchFamily="49" charset="-122"/>
              </a:rPr>
              <a:t>中存在其关键字等于 </a:t>
            </a:r>
            <a:r>
              <a:rPr lang="en-US" altLang="zh-CN" b="1" dirty="0">
                <a:solidFill>
                  <a:srgbClr val="A50021"/>
                </a:solidFill>
                <a:ea typeface="楷体_GB2312" pitchFamily="49" charset="-122"/>
              </a:rPr>
              <a:t>key </a:t>
            </a:r>
            <a:r>
              <a:rPr lang="zh-CN" altLang="en-US" b="1" dirty="0">
                <a:solidFill>
                  <a:srgbClr val="A50021"/>
                </a:solidFill>
                <a:ea typeface="楷体_GB2312" pitchFamily="49" charset="-122"/>
              </a:rPr>
              <a:t>的</a:t>
            </a:r>
            <a:endParaRPr lang="zh-CN" altLang="en-US" b="1" dirty="0">
              <a:solidFill>
                <a:srgbClr val="A50021"/>
              </a:solidFill>
              <a:ea typeface="楷体_GB2312" pitchFamily="49" charset="-122"/>
            </a:endParaRPr>
          </a:p>
          <a:p>
            <a:pPr marL="0" lvl="0" indent="0" eaLnBrk="1" hangingPunct="1">
              <a:lnSpc>
                <a:spcPct val="125000"/>
              </a:lnSpc>
              <a:spcBef>
                <a:spcPct val="0"/>
              </a:spcBef>
              <a:buNone/>
            </a:pPr>
            <a:r>
              <a:rPr lang="zh-CN" altLang="en-US" b="1" dirty="0">
                <a:solidFill>
                  <a:srgbClr val="A50021"/>
                </a:solidFill>
                <a:ea typeface="楷体_GB2312" pitchFamily="49" charset="-122"/>
              </a:rPr>
              <a:t>  </a:t>
            </a:r>
            <a:r>
              <a:rPr lang="en-US" altLang="zh-CN" b="1" dirty="0">
                <a:solidFill>
                  <a:srgbClr val="A50021"/>
                </a:solidFill>
                <a:ea typeface="楷体_GB2312" pitchFamily="49" charset="-122"/>
              </a:rPr>
              <a:t>// </a:t>
            </a:r>
            <a:r>
              <a:rPr lang="zh-CN" altLang="en-US" b="1" dirty="0">
                <a:solidFill>
                  <a:srgbClr val="A50021"/>
                </a:solidFill>
                <a:ea typeface="楷体_GB2312" pitchFamily="49" charset="-122"/>
              </a:rPr>
              <a:t>数据元素，则删除该数据元素结点，并返回</a:t>
            </a:r>
            <a:endParaRPr lang="zh-CN" altLang="en-US" b="1" dirty="0">
              <a:solidFill>
                <a:srgbClr val="A50021"/>
              </a:solidFill>
              <a:ea typeface="楷体_GB2312" pitchFamily="49" charset="-122"/>
            </a:endParaRPr>
          </a:p>
          <a:p>
            <a:pPr marL="0" lvl="0" indent="0" eaLnBrk="1" hangingPunct="1">
              <a:lnSpc>
                <a:spcPct val="125000"/>
              </a:lnSpc>
              <a:spcBef>
                <a:spcPct val="0"/>
              </a:spcBef>
              <a:buNone/>
            </a:pPr>
            <a:r>
              <a:rPr lang="zh-CN" altLang="en-US" b="1" dirty="0">
                <a:solidFill>
                  <a:srgbClr val="A50021"/>
                </a:solidFill>
                <a:ea typeface="楷体_GB2312" pitchFamily="49" charset="-122"/>
              </a:rPr>
              <a:t>  </a:t>
            </a:r>
            <a:r>
              <a:rPr lang="en-US" altLang="zh-CN" b="1" dirty="0">
                <a:solidFill>
                  <a:srgbClr val="A50021"/>
                </a:solidFill>
                <a:ea typeface="楷体_GB2312" pitchFamily="49" charset="-122"/>
              </a:rPr>
              <a:t>// </a:t>
            </a:r>
            <a:r>
              <a:rPr lang="zh-CN" altLang="en-US" b="1" dirty="0">
                <a:solidFill>
                  <a:srgbClr val="A50021"/>
                </a:solidFill>
                <a:ea typeface="楷体_GB2312" pitchFamily="49" charset="-122"/>
              </a:rPr>
              <a:t>函数值 </a:t>
            </a:r>
            <a:r>
              <a:rPr lang="en-US" altLang="zh-CN" b="1" dirty="0">
                <a:solidFill>
                  <a:srgbClr val="A50021"/>
                </a:solidFill>
                <a:ea typeface="楷体_GB2312" pitchFamily="49" charset="-122"/>
              </a:rPr>
              <a:t>TRUE</a:t>
            </a:r>
            <a:r>
              <a:rPr lang="zh-CN" altLang="en-US" b="1" dirty="0">
                <a:solidFill>
                  <a:srgbClr val="A50021"/>
                </a:solidFill>
                <a:ea typeface="楷体_GB2312" pitchFamily="49" charset="-122"/>
              </a:rPr>
              <a:t>，否则返回函数值 </a:t>
            </a:r>
            <a:r>
              <a:rPr lang="en-US" altLang="zh-CN" b="1" dirty="0">
                <a:solidFill>
                  <a:srgbClr val="A50021"/>
                </a:solidFill>
                <a:ea typeface="楷体_GB2312" pitchFamily="49" charset="-122"/>
              </a:rPr>
              <a:t>FALSE</a:t>
            </a:r>
            <a:endParaRPr lang="en-US" altLang="zh-CN" b="1" dirty="0">
              <a:solidFill>
                <a:srgbClr val="A50021"/>
              </a:solidFill>
              <a:ea typeface="楷体_GB2312" pitchFamily="49" charset="-122"/>
            </a:endParaRPr>
          </a:p>
          <a:p>
            <a:pPr marL="0" lvl="0" indent="0" eaLnBrk="1" hangingPunct="1">
              <a:lnSpc>
                <a:spcPct val="125000"/>
              </a:lnSpc>
              <a:spcBef>
                <a:spcPct val="0"/>
              </a:spcBef>
              <a:buNone/>
            </a:pPr>
            <a:r>
              <a:rPr lang="en-US" altLang="zh-CN" sz="3600" b="1" dirty="0">
                <a:solidFill>
                  <a:srgbClr val="A50021"/>
                </a:solidFill>
                <a:ea typeface="楷体_GB2312" pitchFamily="49" charset="-122"/>
              </a:rPr>
              <a:t>  </a:t>
            </a:r>
            <a:r>
              <a:rPr lang="en-US" altLang="zh-CN" sz="3600" b="1" dirty="0">
                <a:solidFill>
                  <a:srgbClr val="FF00FF"/>
                </a:solidFill>
                <a:ea typeface="楷体_GB2312" pitchFamily="49" charset="-122"/>
              </a:rPr>
              <a:t>if</a:t>
            </a:r>
            <a:r>
              <a:rPr lang="en-US" altLang="zh-CN" sz="3600" dirty="0">
                <a:solidFill>
                  <a:srgbClr val="FF00FF"/>
                </a:solidFill>
                <a:ea typeface="楷体_GB2312" pitchFamily="49" charset="-122"/>
              </a:rPr>
              <a:t> (</a:t>
            </a:r>
            <a:r>
              <a:rPr lang="en-US" altLang="zh-CN" sz="3600" b="1" dirty="0">
                <a:solidFill>
                  <a:srgbClr val="FF00FF"/>
                </a:solidFill>
                <a:ea typeface="楷体_GB2312" pitchFamily="49" charset="-122"/>
              </a:rPr>
              <a:t>!T</a:t>
            </a:r>
            <a:r>
              <a:rPr lang="en-US" altLang="zh-CN" sz="3600" dirty="0">
                <a:solidFill>
                  <a:srgbClr val="FF00FF"/>
                </a:solidFill>
                <a:ea typeface="楷体_GB2312" pitchFamily="49" charset="-122"/>
              </a:rPr>
              <a:t>)  </a:t>
            </a:r>
            <a:r>
              <a:rPr lang="en-US" altLang="zh-CN" sz="3600" b="1" dirty="0">
                <a:solidFill>
                  <a:srgbClr val="FF00FF"/>
                </a:solidFill>
                <a:ea typeface="楷体_GB2312" pitchFamily="49" charset="-122"/>
              </a:rPr>
              <a:t>return FALSE</a:t>
            </a:r>
            <a:r>
              <a:rPr lang="en-US" altLang="zh-CN" sz="3600" dirty="0">
                <a:solidFill>
                  <a:srgbClr val="FF00FF"/>
                </a:solidFill>
                <a:ea typeface="楷体_GB2312" pitchFamily="49" charset="-122"/>
              </a:rPr>
              <a:t>;</a:t>
            </a:r>
            <a:endParaRPr lang="en-US" altLang="zh-CN" sz="3600" dirty="0">
              <a:solidFill>
                <a:srgbClr val="FF00FF"/>
              </a:solidFill>
              <a:ea typeface="楷体_GB2312" pitchFamily="49" charset="-122"/>
            </a:endParaRPr>
          </a:p>
          <a:p>
            <a:pPr marL="0" lvl="0" indent="0" eaLnBrk="1" hangingPunct="1">
              <a:lnSpc>
                <a:spcPct val="125000"/>
              </a:lnSpc>
              <a:spcBef>
                <a:spcPct val="0"/>
              </a:spcBef>
              <a:buNone/>
            </a:pPr>
            <a:r>
              <a:rPr lang="en-US" altLang="zh-CN" sz="3600" dirty="0">
                <a:solidFill>
                  <a:srgbClr val="A50021"/>
                </a:solidFill>
                <a:ea typeface="楷体_GB2312" pitchFamily="49" charset="-122"/>
              </a:rPr>
              <a:t>      	// </a:t>
            </a:r>
            <a:r>
              <a:rPr lang="zh-CN" altLang="en-US" sz="3600" dirty="0">
                <a:solidFill>
                  <a:srgbClr val="A50021"/>
                </a:solidFill>
                <a:ea typeface="楷体_GB2312" pitchFamily="49" charset="-122"/>
              </a:rPr>
              <a:t>不存在关键字等于</a:t>
            </a:r>
            <a:r>
              <a:rPr lang="en-US" altLang="zh-CN" sz="3600" dirty="0">
                <a:solidFill>
                  <a:srgbClr val="A50021"/>
                </a:solidFill>
                <a:ea typeface="楷体_GB2312" pitchFamily="49" charset="-122"/>
              </a:rPr>
              <a:t>key</a:t>
            </a:r>
            <a:r>
              <a:rPr lang="zh-CN" altLang="en-US" sz="3600" dirty="0">
                <a:solidFill>
                  <a:srgbClr val="A50021"/>
                </a:solidFill>
                <a:ea typeface="楷体_GB2312" pitchFamily="49" charset="-122"/>
              </a:rPr>
              <a:t>的数据元素</a:t>
            </a:r>
            <a:endParaRPr lang="zh-CN" altLang="en-US" sz="3600" dirty="0">
              <a:solidFill>
                <a:srgbClr val="A50021"/>
              </a:solidFill>
              <a:ea typeface="楷体_GB2312" pitchFamily="49" charset="-122"/>
            </a:endParaRPr>
          </a:p>
          <a:p>
            <a:pPr marL="0" lvl="0" indent="0" eaLnBrk="1" hangingPunct="1">
              <a:lnSpc>
                <a:spcPct val="125000"/>
              </a:lnSpc>
              <a:spcBef>
                <a:spcPct val="0"/>
              </a:spcBef>
              <a:buNone/>
            </a:pPr>
            <a:r>
              <a:rPr lang="zh-CN" altLang="en-US" sz="3600" dirty="0">
                <a:solidFill>
                  <a:srgbClr val="A50021"/>
                </a:solidFill>
                <a:ea typeface="楷体_GB2312" pitchFamily="49" charset="-122"/>
              </a:rPr>
              <a:t>  </a:t>
            </a:r>
            <a:r>
              <a:rPr lang="en-US" altLang="zh-CN" sz="3600" b="1" dirty="0">
                <a:solidFill>
                  <a:srgbClr val="FF00FF"/>
                </a:solidFill>
                <a:ea typeface="楷体_GB2312" pitchFamily="49" charset="-122"/>
              </a:rPr>
              <a:t>else {                       }</a:t>
            </a:r>
            <a:endParaRPr lang="en-US" altLang="zh-CN" sz="3600" b="1" dirty="0">
              <a:solidFill>
                <a:srgbClr val="A50021"/>
              </a:solidFill>
              <a:ea typeface="楷体_GB2312" pitchFamily="49" charset="-122"/>
            </a:endParaRPr>
          </a:p>
          <a:p>
            <a:pPr marL="0" lvl="0" indent="0" eaLnBrk="1" hangingPunct="1">
              <a:lnSpc>
                <a:spcPct val="125000"/>
              </a:lnSpc>
              <a:spcBef>
                <a:spcPct val="0"/>
              </a:spcBef>
              <a:buNone/>
            </a:pPr>
            <a:r>
              <a:rPr lang="en-US" altLang="zh-CN" sz="3600" b="1" dirty="0">
                <a:solidFill>
                  <a:srgbClr val="A50021"/>
                </a:solidFill>
                <a:ea typeface="楷体_GB2312" pitchFamily="49" charset="-122"/>
              </a:rPr>
              <a:t>}</a:t>
            </a:r>
            <a:r>
              <a:rPr lang="en-US" altLang="zh-CN" sz="3600" dirty="0">
                <a:solidFill>
                  <a:srgbClr val="A50021"/>
                </a:solidFill>
                <a:ea typeface="楷体_GB2312" pitchFamily="49" charset="-122"/>
              </a:rPr>
              <a:t> // DeleteBST</a:t>
            </a:r>
            <a:endParaRPr lang="en-US" altLang="zh-CN" sz="3600" dirty="0">
              <a:solidFill>
                <a:srgbClr val="A50021"/>
              </a:solidFill>
              <a:ea typeface="楷体_GB2312" pitchFamily="49" charset="-122"/>
            </a:endParaRPr>
          </a:p>
        </p:txBody>
      </p:sp>
      <p:sp>
        <p:nvSpPr>
          <p:cNvPr id="79875" name="Text Box 3"/>
          <p:cNvSpPr txBox="1"/>
          <p:nvPr/>
        </p:nvSpPr>
        <p:spPr>
          <a:xfrm>
            <a:off x="685800" y="304800"/>
            <a:ext cx="3406775"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3600" b="1" dirty="0">
                <a:solidFill>
                  <a:srgbClr val="A50021"/>
                </a:solidFill>
                <a:ea typeface="楷体_GB2312" pitchFamily="49" charset="-122"/>
              </a:rPr>
              <a:t>算法描述如下：</a:t>
            </a:r>
            <a:endParaRPr lang="zh-CN" altLang="en-US" sz="3600" dirty="0">
              <a:ea typeface="楷体_GB2312" pitchFamily="49" charset="-122"/>
            </a:endParaRPr>
          </a:p>
        </p:txBody>
      </p:sp>
      <p:sp>
        <p:nvSpPr>
          <p:cNvPr id="79876" name="Text Box 4">
            <a:hlinkClick r:id="rId1" action="ppaction://hlinkshowjump?jump=nextslide"/>
          </p:cNvPr>
          <p:cNvSpPr txBox="1"/>
          <p:nvPr/>
        </p:nvSpPr>
        <p:spPr>
          <a:xfrm>
            <a:off x="1676400" y="4953000"/>
            <a:ext cx="2286000" cy="7016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FF00FF"/>
                </a:solidFill>
              </a:rPr>
              <a:t>    … …</a:t>
            </a:r>
            <a:endParaRPr lang="en-US" altLang="zh-CN" sz="3600" dirty="0"/>
          </a:p>
        </p:txBody>
      </p:sp>
      <p:sp>
        <p:nvSpPr>
          <p:cNvPr id="79878" name="AutoShape 6">
            <a:hlinkClick r:id="rId2" action="ppaction://hlinksldjump"/>
          </p:cNvPr>
          <p:cNvSpPr/>
          <p:nvPr/>
        </p:nvSpPr>
        <p:spPr>
          <a:xfrm>
            <a:off x="8305800" y="6172200"/>
            <a:ext cx="381000" cy="381000"/>
          </a:xfrm>
          <a:prstGeom prst="actionButtonBackPrevious">
            <a:avLst/>
          </a:prstGeom>
          <a:solidFill>
            <a:schemeClr val="bg2"/>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9875"/>
                                        </p:tgtEl>
                                        <p:attrNameLst>
                                          <p:attrName>style.visibility</p:attrName>
                                        </p:attrNameLst>
                                      </p:cBhvr>
                                      <p:to>
                                        <p:strVal val="visible"/>
                                      </p:to>
                                    </p:set>
                                    <p:anim calcmode="lin" valueType="num">
                                      <p:cBhvr additive="base">
                                        <p:cTn id="7" dur="500" fill="hold"/>
                                        <p:tgtEl>
                                          <p:spTgt spid="79875"/>
                                        </p:tgtEl>
                                        <p:attrNameLst>
                                          <p:attrName>ppt_x</p:attrName>
                                        </p:attrNameLst>
                                      </p:cBhvr>
                                      <p:tavLst>
                                        <p:tav tm="0">
                                          <p:val>
                                            <p:strVal val="0-#ppt_w/2"/>
                                          </p:val>
                                        </p:tav>
                                        <p:tav tm="100000">
                                          <p:val>
                                            <p:strVal val="#ppt_x"/>
                                          </p:val>
                                        </p:tav>
                                      </p:tavLst>
                                    </p:anim>
                                    <p:anim calcmode="lin" valueType="num">
                                      <p:cBhvr additive="base">
                                        <p:cTn id="8" dur="500" fill="hold"/>
                                        <p:tgtEl>
                                          <p:spTgt spid="7987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79874"/>
                                        </p:tgtEl>
                                        <p:attrNameLst>
                                          <p:attrName>style.visibility</p:attrName>
                                        </p:attrNameLst>
                                      </p:cBhvr>
                                      <p:to>
                                        <p:strVal val="visible"/>
                                      </p:to>
                                    </p:set>
                                    <p:animEffect transition="in" filter="strips(downLeft)">
                                      <p:cBhvr>
                                        <p:cTn id="13" dur="500"/>
                                        <p:tgtEl>
                                          <p:spTgt spid="79874"/>
                                        </p:tgtEl>
                                      </p:cBhvr>
                                    </p:animEffect>
                                  </p:childTnLst>
                                </p:cTn>
                              </p:par>
                            </p:childTnLst>
                          </p:cTn>
                        </p:par>
                        <p:par>
                          <p:cTn id="14" fill="hold">
                            <p:stCondLst>
                              <p:cond delay="500"/>
                            </p:stCondLst>
                            <p:childTnLst>
                              <p:par>
                                <p:cTn id="15" presetID="12" presetClass="entr" presetSubtype="8" fill="hold" grpId="0" nodeType="afterEffect">
                                  <p:stCondLst>
                                    <p:cond delay="0"/>
                                  </p:stCondLst>
                                  <p:childTnLst>
                                    <p:set>
                                      <p:cBhvr>
                                        <p:cTn id="16" dur="1" fill="hold">
                                          <p:stCondLst>
                                            <p:cond delay="0"/>
                                          </p:stCondLst>
                                        </p:cTn>
                                        <p:tgtEl>
                                          <p:spTgt spid="79876"/>
                                        </p:tgtEl>
                                        <p:attrNameLst>
                                          <p:attrName>style.visibility</p:attrName>
                                        </p:attrNameLst>
                                      </p:cBhvr>
                                      <p:to>
                                        <p:strVal val="visible"/>
                                      </p:to>
                                    </p:set>
                                    <p:animEffect transition="in" filter="slide(fromLeft)">
                                      <p:cBhvr>
                                        <p:cTn id="17" dur="500"/>
                                        <p:tgtEl>
                                          <p:spTgt spid="79876"/>
                                        </p:tgtEl>
                                      </p:cBhvr>
                                    </p:animEffect>
                                  </p:childTnLst>
                                </p:cTn>
                              </p:par>
                            </p:childTnLst>
                          </p:cTn>
                        </p:par>
                        <p:par>
                          <p:cTn id="18" fill="hold">
                            <p:stCondLst>
                              <p:cond delay="1000"/>
                            </p:stCondLst>
                            <p:childTnLst>
                              <p:par>
                                <p:cTn id="19" presetID="2" presetClass="entr" presetSubtype="6" fill="hold" grpId="0" nodeType="afterEffect">
                                  <p:stCondLst>
                                    <p:cond delay="0"/>
                                  </p:stCondLst>
                                  <p:childTnLst>
                                    <p:set>
                                      <p:cBhvr>
                                        <p:cTn id="20" dur="1" fill="hold">
                                          <p:stCondLst>
                                            <p:cond delay="0"/>
                                          </p:stCondLst>
                                        </p:cTn>
                                        <p:tgtEl>
                                          <p:spTgt spid="79878"/>
                                        </p:tgtEl>
                                        <p:attrNameLst>
                                          <p:attrName>style.visibility</p:attrName>
                                        </p:attrNameLst>
                                      </p:cBhvr>
                                      <p:to>
                                        <p:strVal val="visible"/>
                                      </p:to>
                                    </p:set>
                                    <p:anim calcmode="lin" valueType="num">
                                      <p:cBhvr additive="base">
                                        <p:cTn id="21" dur="500" fill="hold"/>
                                        <p:tgtEl>
                                          <p:spTgt spid="79878"/>
                                        </p:tgtEl>
                                        <p:attrNameLst>
                                          <p:attrName>ppt_x</p:attrName>
                                        </p:attrNameLst>
                                      </p:cBhvr>
                                      <p:tavLst>
                                        <p:tav tm="0">
                                          <p:val>
                                            <p:strVal val="1+#ppt_w/2"/>
                                          </p:val>
                                        </p:tav>
                                        <p:tav tm="100000">
                                          <p:val>
                                            <p:strVal val="#ppt_x"/>
                                          </p:val>
                                        </p:tav>
                                      </p:tavLst>
                                    </p:anim>
                                    <p:anim calcmode="lin" valueType="num">
                                      <p:cBhvr additive="base">
                                        <p:cTn id="22" dur="500" fill="hold"/>
                                        <p:tgtEl>
                                          <p:spTgt spid="798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p:bldP spid="79875" grpId="0"/>
      <p:bldP spid="79876" grpId="0"/>
      <p:bldP spid="7987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Text Box 2"/>
          <p:cNvSpPr txBox="1"/>
          <p:nvPr/>
        </p:nvSpPr>
        <p:spPr>
          <a:xfrm>
            <a:off x="539750" y="1412875"/>
            <a:ext cx="3613150" cy="7620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400" b="1" dirty="0">
                <a:solidFill>
                  <a:srgbClr val="FF00FF"/>
                </a:solidFill>
                <a:ea typeface="楷体_GB2312" pitchFamily="49" charset="-122"/>
              </a:rPr>
              <a:t>何谓查找表</a:t>
            </a:r>
            <a:r>
              <a:rPr lang="zh-CN" altLang="en-US" sz="4000" b="1" dirty="0">
                <a:solidFill>
                  <a:srgbClr val="FF00FF"/>
                </a:solidFill>
                <a:ea typeface="楷体_GB2312" pitchFamily="49" charset="-122"/>
              </a:rPr>
              <a:t> ？</a:t>
            </a:r>
            <a:endParaRPr lang="zh-CN" altLang="en-US" sz="4000" dirty="0"/>
          </a:p>
        </p:txBody>
      </p:sp>
      <p:sp>
        <p:nvSpPr>
          <p:cNvPr id="2052" name="Rectangle 4"/>
          <p:cNvSpPr/>
          <p:nvPr/>
        </p:nvSpPr>
        <p:spPr>
          <a:xfrm>
            <a:off x="684213" y="2060575"/>
            <a:ext cx="7924800" cy="18002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40000"/>
              </a:lnSpc>
              <a:spcBef>
                <a:spcPct val="0"/>
              </a:spcBef>
              <a:buNone/>
            </a:pPr>
            <a:r>
              <a:rPr lang="en-US" altLang="zh-CN" sz="4000" dirty="0">
                <a:solidFill>
                  <a:srgbClr val="660033"/>
                </a:solidFill>
                <a:ea typeface="楷体_GB2312" pitchFamily="49" charset="-122"/>
              </a:rPr>
              <a:t>   </a:t>
            </a:r>
            <a:r>
              <a:rPr lang="zh-CN" altLang="en-US" sz="4000" dirty="0">
                <a:solidFill>
                  <a:srgbClr val="660033"/>
                </a:solidFill>
                <a:ea typeface="楷体_GB2312" pitchFamily="49" charset="-122"/>
              </a:rPr>
              <a:t>查找表是由</a:t>
            </a:r>
            <a:r>
              <a:rPr lang="zh-CN" altLang="en-US" sz="4000" b="1" dirty="0">
                <a:solidFill>
                  <a:srgbClr val="FF00FF"/>
                </a:solidFill>
                <a:ea typeface="楷体_GB2312" pitchFamily="49" charset="-122"/>
              </a:rPr>
              <a:t>同一类型</a:t>
            </a:r>
            <a:r>
              <a:rPr lang="zh-CN" altLang="en-US" sz="4000" dirty="0">
                <a:solidFill>
                  <a:srgbClr val="660033"/>
                </a:solidFill>
                <a:ea typeface="楷体_GB2312" pitchFamily="49" charset="-122"/>
              </a:rPr>
              <a:t>的数据元素</a:t>
            </a:r>
            <a:r>
              <a:rPr lang="en-US" altLang="zh-CN" sz="4000" dirty="0">
                <a:solidFill>
                  <a:srgbClr val="660033"/>
                </a:solidFill>
                <a:ea typeface="楷体_GB2312" pitchFamily="49" charset="-122"/>
              </a:rPr>
              <a:t>(</a:t>
            </a:r>
            <a:r>
              <a:rPr lang="zh-CN" altLang="en-US" sz="4000" dirty="0">
                <a:solidFill>
                  <a:srgbClr val="660033"/>
                </a:solidFill>
                <a:ea typeface="楷体_GB2312" pitchFamily="49" charset="-122"/>
              </a:rPr>
              <a:t>或记录</a:t>
            </a:r>
            <a:r>
              <a:rPr lang="en-US" altLang="zh-CN" sz="4000" dirty="0">
                <a:solidFill>
                  <a:srgbClr val="660033"/>
                </a:solidFill>
                <a:ea typeface="楷体_GB2312" pitchFamily="49" charset="-122"/>
              </a:rPr>
              <a:t>)</a:t>
            </a:r>
            <a:r>
              <a:rPr lang="zh-CN" altLang="en-US" sz="4000" dirty="0">
                <a:solidFill>
                  <a:srgbClr val="660033"/>
                </a:solidFill>
                <a:ea typeface="楷体_GB2312" pitchFamily="49" charset="-122"/>
              </a:rPr>
              <a:t>构成的</a:t>
            </a:r>
            <a:r>
              <a:rPr lang="zh-CN" altLang="en-US" sz="4000" b="1" dirty="0">
                <a:solidFill>
                  <a:srgbClr val="FF00FF"/>
                </a:solidFill>
                <a:ea typeface="楷体_GB2312" pitchFamily="49" charset="-122"/>
              </a:rPr>
              <a:t>集合</a:t>
            </a:r>
            <a:r>
              <a:rPr lang="zh-CN" altLang="en-US" sz="4000" dirty="0">
                <a:solidFill>
                  <a:srgbClr val="660033"/>
                </a:solidFill>
                <a:ea typeface="楷体_GB2312" pitchFamily="49" charset="-122"/>
              </a:rPr>
              <a:t>。</a:t>
            </a:r>
            <a:endParaRPr lang="zh-CN" altLang="en-US" sz="4000" dirty="0">
              <a:solidFill>
                <a:srgbClr val="660033"/>
              </a:solidFill>
              <a:ea typeface="楷体_GB2312" pitchFamily="49" charset="-122"/>
            </a:endParaRPr>
          </a:p>
        </p:txBody>
      </p:sp>
      <p:sp>
        <p:nvSpPr>
          <p:cNvPr id="2053" name="Rectangle 5"/>
          <p:cNvSpPr/>
          <p:nvPr/>
        </p:nvSpPr>
        <p:spPr>
          <a:xfrm>
            <a:off x="609600" y="3810000"/>
            <a:ext cx="8077200" cy="24828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40000"/>
              </a:lnSpc>
              <a:spcBef>
                <a:spcPct val="0"/>
              </a:spcBef>
              <a:buNone/>
            </a:pPr>
            <a:r>
              <a:rPr lang="en-US" altLang="zh-CN" sz="4000" dirty="0">
                <a:solidFill>
                  <a:srgbClr val="660033"/>
                </a:solidFill>
                <a:ea typeface="楷体_GB2312" pitchFamily="49" charset="-122"/>
              </a:rPr>
              <a:t>   </a:t>
            </a:r>
            <a:r>
              <a:rPr lang="zh-CN" altLang="en-US" sz="3600" dirty="0">
                <a:solidFill>
                  <a:srgbClr val="660033"/>
                </a:solidFill>
                <a:ea typeface="楷体_GB2312" pitchFamily="49" charset="-122"/>
              </a:rPr>
              <a:t>由于“集合”中的数据元素之间存在着松散的关系，因此查找表是一种应用灵便的结构。</a:t>
            </a:r>
            <a:endParaRPr lang="zh-CN" altLang="en-US" sz="3600" dirty="0">
              <a:solidFill>
                <a:srgbClr val="660033"/>
              </a:solidFill>
              <a:ea typeface="楷体_GB2312" pitchFamily="49" charset="-122"/>
            </a:endParaRPr>
          </a:p>
        </p:txBody>
      </p:sp>
      <p:sp>
        <p:nvSpPr>
          <p:cNvPr id="2054" name="Rectangle 6"/>
          <p:cNvSpPr/>
          <p:nvPr/>
        </p:nvSpPr>
        <p:spPr>
          <a:xfrm>
            <a:off x="838200" y="457200"/>
            <a:ext cx="7772400" cy="609600"/>
          </a:xfrm>
          <a:prstGeom prst="rect">
            <a:avLst/>
          </a:prstGeom>
          <a:noFill/>
          <a:ln w="9525">
            <a:noFill/>
          </a:ln>
        </p:spPr>
        <p:txBody>
          <a:bodyPr anchor="b"/>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4000" b="1" dirty="0">
                <a:solidFill>
                  <a:schemeClr val="tx2"/>
                </a:solidFill>
                <a:latin typeface="宋体" panose="02010600030101010101" pitchFamily="2" charset="-122"/>
              </a:rPr>
              <a:t>9.0 </a:t>
            </a:r>
            <a:r>
              <a:rPr lang="zh-CN" altLang="en-US" sz="4000" b="1" dirty="0">
                <a:solidFill>
                  <a:schemeClr val="tx2"/>
                </a:solidFill>
                <a:latin typeface="宋体" panose="02010600030101010101" pitchFamily="2" charset="-122"/>
              </a:rPr>
              <a:t>查找的概念</a:t>
            </a:r>
            <a:endParaRPr lang="zh-CN" altLang="en-US" sz="4000" b="1" dirty="0">
              <a:solidFill>
                <a:schemeClr val="tx2"/>
              </a:solidFill>
              <a:latin typeface="宋体" panose="02010600030101010101" pitchFamily="2"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54"/>
                                        </p:tgtEl>
                                        <p:attrNameLst>
                                          <p:attrName>style.visibility</p:attrName>
                                        </p:attrNameLst>
                                      </p:cBhvr>
                                      <p:to>
                                        <p:strVal val="visible"/>
                                      </p:to>
                                    </p:set>
                                    <p:anim calcmode="lin" valueType="num">
                                      <p:cBhvr additive="base">
                                        <p:cTn id="7" dur="500" fill="hold"/>
                                        <p:tgtEl>
                                          <p:spTgt spid="2054"/>
                                        </p:tgtEl>
                                        <p:attrNameLst>
                                          <p:attrName>ppt_x</p:attrName>
                                        </p:attrNameLst>
                                      </p:cBhvr>
                                      <p:tavLst>
                                        <p:tav tm="0">
                                          <p:val>
                                            <p:strVal val="0-#ppt_w/2"/>
                                          </p:val>
                                        </p:tav>
                                        <p:tav tm="100000">
                                          <p:val>
                                            <p:strVal val="#ppt_x"/>
                                          </p:val>
                                        </p:tav>
                                      </p:tavLst>
                                    </p:anim>
                                    <p:anim calcmode="lin" valueType="num">
                                      <p:cBhvr additive="base">
                                        <p:cTn id="8" dur="500" fill="hold"/>
                                        <p:tgtEl>
                                          <p:spTgt spid="205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blinds(horizontal)">
                                      <p:cBhvr>
                                        <p:cTn id="12" dur="5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052"/>
                                        </p:tgtEl>
                                        <p:attrNameLst>
                                          <p:attrName>style.visibility</p:attrName>
                                        </p:attrNameLst>
                                      </p:cBhvr>
                                      <p:to>
                                        <p:strVal val="visible"/>
                                      </p:to>
                                    </p:set>
                                    <p:animEffect transition="in" filter="checkerboard(across)">
                                      <p:cBhvr>
                                        <p:cTn id="17" dur="500"/>
                                        <p:tgtEl>
                                          <p:spTgt spid="205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053"/>
                                        </p:tgtEl>
                                        <p:attrNameLst>
                                          <p:attrName>style.visibility</p:attrName>
                                        </p:attrNameLst>
                                      </p:cBhvr>
                                      <p:to>
                                        <p:strVal val="visible"/>
                                      </p:to>
                                    </p:set>
                                    <p:animEffect transition="in" filter="checkerboard(across)">
                                      <p:cBhvr>
                                        <p:cTn id="22"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P spid="2052" grpId="0"/>
      <p:bldP spid="2053" grpId="0"/>
      <p:bldP spid="205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2754" name="Rectangle 1026"/>
          <p:cNvSpPr/>
          <p:nvPr/>
        </p:nvSpPr>
        <p:spPr>
          <a:xfrm>
            <a:off x="1149350" y="304800"/>
            <a:ext cx="7004050" cy="54705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40000"/>
              </a:lnSpc>
              <a:spcBef>
                <a:spcPct val="0"/>
              </a:spcBef>
              <a:buNone/>
            </a:pPr>
            <a:r>
              <a:rPr lang="en-US" altLang="zh-CN" sz="3600" b="1" dirty="0">
                <a:solidFill>
                  <a:srgbClr val="A50021"/>
                </a:solidFill>
                <a:ea typeface="楷体_GB2312" pitchFamily="49" charset="-122"/>
              </a:rPr>
              <a:t>if</a:t>
            </a:r>
            <a:r>
              <a:rPr lang="en-US" altLang="zh-CN" sz="3600" dirty="0">
                <a:solidFill>
                  <a:srgbClr val="A50021"/>
                </a:solidFill>
                <a:ea typeface="楷体_GB2312" pitchFamily="49" charset="-122"/>
              </a:rPr>
              <a:t> ( EQ (key, T-&gt;data.key) ) </a:t>
            </a:r>
            <a:endParaRPr lang="en-US" altLang="zh-CN" sz="3600" dirty="0">
              <a:solidFill>
                <a:srgbClr val="A50021"/>
              </a:solidFill>
              <a:ea typeface="楷体_GB2312" pitchFamily="49" charset="-122"/>
            </a:endParaRPr>
          </a:p>
          <a:p>
            <a:pPr marL="0" lvl="0" indent="0" eaLnBrk="1" hangingPunct="1">
              <a:lnSpc>
                <a:spcPct val="140000"/>
              </a:lnSpc>
              <a:spcBef>
                <a:spcPct val="0"/>
              </a:spcBef>
              <a:buNone/>
            </a:pPr>
            <a:endParaRPr lang="en-US" altLang="zh-CN" sz="3600" dirty="0">
              <a:solidFill>
                <a:srgbClr val="A50021"/>
              </a:solidFill>
              <a:ea typeface="楷体_GB2312" pitchFamily="49" charset="-122"/>
            </a:endParaRPr>
          </a:p>
          <a:p>
            <a:pPr marL="0" lvl="0" indent="0" eaLnBrk="1" hangingPunct="1">
              <a:lnSpc>
                <a:spcPct val="140000"/>
              </a:lnSpc>
              <a:spcBef>
                <a:spcPct val="0"/>
              </a:spcBef>
              <a:buNone/>
            </a:pPr>
            <a:r>
              <a:rPr lang="en-US" altLang="zh-CN" sz="3600" dirty="0">
                <a:solidFill>
                  <a:srgbClr val="A50021"/>
                </a:solidFill>
                <a:ea typeface="楷体_GB2312" pitchFamily="49" charset="-122"/>
              </a:rPr>
              <a:t>	 </a:t>
            </a:r>
            <a:r>
              <a:rPr lang="en-US" altLang="zh-CN" dirty="0">
                <a:solidFill>
                  <a:srgbClr val="A50021"/>
                </a:solidFill>
                <a:ea typeface="楷体_GB2312" pitchFamily="49" charset="-122"/>
              </a:rPr>
              <a:t>// </a:t>
            </a:r>
            <a:r>
              <a:rPr lang="zh-CN" altLang="en-US" dirty="0">
                <a:solidFill>
                  <a:srgbClr val="A50021"/>
                </a:solidFill>
                <a:ea typeface="楷体_GB2312" pitchFamily="49" charset="-122"/>
              </a:rPr>
              <a:t>找到关键字等于</a:t>
            </a:r>
            <a:r>
              <a:rPr lang="en-US" altLang="zh-CN" dirty="0">
                <a:solidFill>
                  <a:srgbClr val="A50021"/>
                </a:solidFill>
                <a:ea typeface="楷体_GB2312" pitchFamily="49" charset="-122"/>
              </a:rPr>
              <a:t>key</a:t>
            </a:r>
            <a:r>
              <a:rPr lang="zh-CN" altLang="en-US" dirty="0">
                <a:solidFill>
                  <a:srgbClr val="A50021"/>
                </a:solidFill>
                <a:ea typeface="楷体_GB2312" pitchFamily="49" charset="-122"/>
              </a:rPr>
              <a:t>的数据元素</a:t>
            </a:r>
            <a:endParaRPr lang="zh-CN" altLang="en-US" dirty="0">
              <a:solidFill>
                <a:srgbClr val="A50021"/>
              </a:solidFill>
              <a:ea typeface="楷体_GB2312" pitchFamily="49" charset="-122"/>
            </a:endParaRPr>
          </a:p>
          <a:p>
            <a:pPr marL="0" lvl="0" indent="0" eaLnBrk="1" hangingPunct="1">
              <a:lnSpc>
                <a:spcPct val="140000"/>
              </a:lnSpc>
              <a:spcBef>
                <a:spcPct val="0"/>
              </a:spcBef>
              <a:buNone/>
            </a:pPr>
            <a:r>
              <a:rPr lang="en-US" altLang="zh-CN" sz="3600" b="1" dirty="0">
                <a:solidFill>
                  <a:srgbClr val="A50021"/>
                </a:solidFill>
                <a:ea typeface="楷体_GB2312" pitchFamily="49" charset="-122"/>
              </a:rPr>
              <a:t>else if</a:t>
            </a:r>
            <a:r>
              <a:rPr lang="en-US" altLang="zh-CN" sz="3600" dirty="0">
                <a:solidFill>
                  <a:srgbClr val="A50021"/>
                </a:solidFill>
                <a:ea typeface="楷体_GB2312" pitchFamily="49" charset="-122"/>
              </a:rPr>
              <a:t> ( LT (key, T-&gt;data.key) )</a:t>
            </a:r>
            <a:endParaRPr lang="en-US" altLang="zh-CN" sz="3600" dirty="0">
              <a:solidFill>
                <a:srgbClr val="A50021"/>
              </a:solidFill>
              <a:ea typeface="楷体_GB2312" pitchFamily="49" charset="-122"/>
            </a:endParaRPr>
          </a:p>
          <a:p>
            <a:pPr marL="0" lvl="0" indent="0" eaLnBrk="1" hangingPunct="1">
              <a:lnSpc>
                <a:spcPct val="140000"/>
              </a:lnSpc>
              <a:spcBef>
                <a:spcPct val="0"/>
              </a:spcBef>
              <a:buNone/>
            </a:pPr>
            <a:r>
              <a:rPr lang="en-US" altLang="zh-CN" sz="3600" dirty="0">
                <a:solidFill>
                  <a:srgbClr val="A50021"/>
                </a:solidFill>
                <a:ea typeface="楷体_GB2312" pitchFamily="49" charset="-122"/>
              </a:rPr>
              <a:t> </a:t>
            </a:r>
            <a:endParaRPr lang="en-US" altLang="zh-CN" sz="3600" dirty="0">
              <a:solidFill>
                <a:srgbClr val="A50021"/>
              </a:solidFill>
              <a:ea typeface="楷体_GB2312" pitchFamily="49" charset="-122"/>
            </a:endParaRPr>
          </a:p>
          <a:p>
            <a:pPr marL="0" lvl="0" indent="0" eaLnBrk="1" hangingPunct="1">
              <a:lnSpc>
                <a:spcPct val="140000"/>
              </a:lnSpc>
              <a:spcBef>
                <a:spcPct val="0"/>
              </a:spcBef>
              <a:buNone/>
            </a:pPr>
            <a:endParaRPr lang="en-US" altLang="zh-CN" sz="3600" dirty="0">
              <a:solidFill>
                <a:srgbClr val="A50021"/>
              </a:solidFill>
              <a:ea typeface="楷体_GB2312" pitchFamily="49" charset="-122"/>
            </a:endParaRPr>
          </a:p>
          <a:p>
            <a:pPr marL="0" lvl="0" indent="0" eaLnBrk="1" hangingPunct="1">
              <a:lnSpc>
                <a:spcPct val="140000"/>
              </a:lnSpc>
              <a:spcBef>
                <a:spcPct val="0"/>
              </a:spcBef>
              <a:buNone/>
            </a:pPr>
            <a:r>
              <a:rPr lang="en-US" altLang="zh-CN" sz="3600" b="1" dirty="0">
                <a:solidFill>
                  <a:srgbClr val="A50021"/>
                </a:solidFill>
                <a:ea typeface="楷体_GB2312" pitchFamily="49" charset="-122"/>
              </a:rPr>
              <a:t>else</a:t>
            </a:r>
            <a:endParaRPr lang="en-US" altLang="zh-CN" dirty="0">
              <a:solidFill>
                <a:schemeClr val="accent2"/>
              </a:solidFill>
              <a:ea typeface="楷体_GB2312" pitchFamily="49" charset="-122"/>
            </a:endParaRPr>
          </a:p>
        </p:txBody>
      </p:sp>
      <p:sp>
        <p:nvSpPr>
          <p:cNvPr id="202755" name="Rectangle 1027">
            <a:hlinkClick r:id="" action="ppaction://hlinkshowjump?jump=nextslide"/>
          </p:cNvPr>
          <p:cNvSpPr/>
          <p:nvPr/>
        </p:nvSpPr>
        <p:spPr>
          <a:xfrm>
            <a:off x="1654175" y="1120775"/>
            <a:ext cx="6194425" cy="8604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40000"/>
              </a:lnSpc>
              <a:spcBef>
                <a:spcPct val="0"/>
              </a:spcBef>
              <a:buNone/>
            </a:pPr>
            <a:r>
              <a:rPr lang="en-US" altLang="zh-CN" sz="3600" b="1" dirty="0">
                <a:solidFill>
                  <a:srgbClr val="FF00FF"/>
                </a:solidFill>
                <a:ea typeface="楷体_GB2312" pitchFamily="49" charset="-122"/>
              </a:rPr>
              <a:t>{  Delete (T)</a:t>
            </a:r>
            <a:r>
              <a:rPr lang="en-US" altLang="zh-CN" sz="3600" dirty="0">
                <a:solidFill>
                  <a:srgbClr val="FF00FF"/>
                </a:solidFill>
                <a:ea typeface="楷体_GB2312" pitchFamily="49" charset="-122"/>
              </a:rPr>
              <a:t>;   </a:t>
            </a:r>
            <a:r>
              <a:rPr lang="en-US" altLang="zh-CN" sz="3600" b="1" dirty="0">
                <a:solidFill>
                  <a:srgbClr val="FF00FF"/>
                </a:solidFill>
                <a:ea typeface="楷体_GB2312" pitchFamily="49" charset="-122"/>
              </a:rPr>
              <a:t>return TRUE</a:t>
            </a:r>
            <a:r>
              <a:rPr lang="en-US" altLang="zh-CN" sz="3600" dirty="0">
                <a:solidFill>
                  <a:srgbClr val="FF00FF"/>
                </a:solidFill>
                <a:ea typeface="楷体_GB2312" pitchFamily="49" charset="-122"/>
              </a:rPr>
              <a:t>;  </a:t>
            </a:r>
            <a:r>
              <a:rPr lang="en-US" altLang="zh-CN" sz="3600" b="1" dirty="0">
                <a:solidFill>
                  <a:srgbClr val="FF00FF"/>
                </a:solidFill>
                <a:ea typeface="楷体_GB2312" pitchFamily="49" charset="-122"/>
              </a:rPr>
              <a:t>}</a:t>
            </a:r>
            <a:endParaRPr lang="en-US" altLang="zh-CN" sz="3600" dirty="0">
              <a:solidFill>
                <a:srgbClr val="A50021"/>
              </a:solidFill>
              <a:ea typeface="楷体_GB2312" pitchFamily="49" charset="-122"/>
            </a:endParaRPr>
          </a:p>
        </p:txBody>
      </p:sp>
      <p:sp>
        <p:nvSpPr>
          <p:cNvPr id="202756" name="Rectangle 1028"/>
          <p:cNvSpPr/>
          <p:nvPr/>
        </p:nvSpPr>
        <p:spPr>
          <a:xfrm>
            <a:off x="1143000" y="3352800"/>
            <a:ext cx="6638925" cy="16287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40000"/>
              </a:lnSpc>
              <a:spcBef>
                <a:spcPct val="0"/>
              </a:spcBef>
              <a:buNone/>
            </a:pPr>
            <a:r>
              <a:rPr lang="en-US" altLang="zh-CN" sz="3600" dirty="0">
                <a:solidFill>
                  <a:srgbClr val="A50021"/>
                </a:solidFill>
                <a:ea typeface="楷体_GB2312" pitchFamily="49" charset="-122"/>
              </a:rPr>
              <a:t>	 </a:t>
            </a:r>
            <a:r>
              <a:rPr lang="en-US" altLang="zh-CN" sz="3600" dirty="0">
                <a:solidFill>
                  <a:schemeClr val="accent2"/>
                </a:solidFill>
                <a:ea typeface="楷体_GB2312" pitchFamily="49" charset="-122"/>
              </a:rPr>
              <a:t>DeleteBST ( T-&gt;lchild, key );</a:t>
            </a:r>
            <a:endParaRPr lang="en-US" altLang="zh-CN" sz="3600" dirty="0">
              <a:solidFill>
                <a:schemeClr val="accent2"/>
              </a:solidFill>
              <a:ea typeface="楷体_GB2312" pitchFamily="49" charset="-122"/>
            </a:endParaRPr>
          </a:p>
          <a:p>
            <a:pPr marL="0" lvl="0" indent="0" eaLnBrk="1" hangingPunct="1">
              <a:lnSpc>
                <a:spcPct val="140000"/>
              </a:lnSpc>
              <a:spcBef>
                <a:spcPct val="0"/>
              </a:spcBef>
              <a:buNone/>
            </a:pPr>
            <a:r>
              <a:rPr lang="en-US" altLang="zh-CN" sz="3600" dirty="0">
                <a:solidFill>
                  <a:schemeClr val="accent2"/>
                </a:solidFill>
                <a:ea typeface="楷体_GB2312" pitchFamily="49" charset="-122"/>
              </a:rPr>
              <a:t>            </a:t>
            </a:r>
            <a:r>
              <a:rPr lang="en-US" altLang="zh-CN" dirty="0">
                <a:solidFill>
                  <a:schemeClr val="accent2"/>
                </a:solidFill>
                <a:ea typeface="楷体_GB2312" pitchFamily="49" charset="-122"/>
              </a:rPr>
              <a:t>// </a:t>
            </a:r>
            <a:r>
              <a:rPr lang="zh-CN" altLang="en-US" dirty="0">
                <a:solidFill>
                  <a:schemeClr val="accent2"/>
                </a:solidFill>
                <a:ea typeface="楷体_GB2312" pitchFamily="49" charset="-122"/>
              </a:rPr>
              <a:t>继续在左子树中进行查找</a:t>
            </a:r>
            <a:endParaRPr lang="zh-CN" altLang="en-US" dirty="0">
              <a:solidFill>
                <a:schemeClr val="accent2"/>
              </a:solidFill>
              <a:ea typeface="楷体_GB2312" pitchFamily="49" charset="-122"/>
            </a:endParaRPr>
          </a:p>
        </p:txBody>
      </p:sp>
      <p:sp>
        <p:nvSpPr>
          <p:cNvPr id="202757" name="Rectangle 1029"/>
          <p:cNvSpPr/>
          <p:nvPr/>
        </p:nvSpPr>
        <p:spPr>
          <a:xfrm>
            <a:off x="2133600" y="4933950"/>
            <a:ext cx="5635625" cy="1543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40000"/>
              </a:lnSpc>
              <a:spcBef>
                <a:spcPct val="0"/>
              </a:spcBef>
              <a:buNone/>
            </a:pPr>
            <a:r>
              <a:rPr lang="en-US" altLang="zh-CN" sz="3600" dirty="0">
                <a:solidFill>
                  <a:schemeClr val="accent2"/>
                </a:solidFill>
                <a:ea typeface="楷体_GB2312" pitchFamily="49" charset="-122"/>
              </a:rPr>
              <a:t>DeleteBST ( T-&gt;rchild, key );</a:t>
            </a:r>
            <a:endParaRPr lang="en-US" altLang="zh-CN" sz="3600" dirty="0">
              <a:solidFill>
                <a:schemeClr val="accent2"/>
              </a:solidFill>
              <a:ea typeface="楷体_GB2312" pitchFamily="49" charset="-122"/>
            </a:endParaRPr>
          </a:p>
          <a:p>
            <a:pPr marL="0" lvl="0" indent="0" eaLnBrk="1" hangingPunct="1">
              <a:lnSpc>
                <a:spcPct val="140000"/>
              </a:lnSpc>
              <a:spcBef>
                <a:spcPct val="0"/>
              </a:spcBef>
              <a:buNone/>
            </a:pPr>
            <a:r>
              <a:rPr lang="en-US" altLang="zh-CN" dirty="0">
                <a:solidFill>
                  <a:schemeClr val="accent2"/>
                </a:solidFill>
                <a:ea typeface="楷体_GB2312" pitchFamily="49" charset="-122"/>
              </a:rPr>
              <a:t>   // </a:t>
            </a:r>
            <a:r>
              <a:rPr lang="zh-CN" altLang="en-US" dirty="0">
                <a:solidFill>
                  <a:schemeClr val="accent2"/>
                </a:solidFill>
                <a:ea typeface="楷体_GB2312" pitchFamily="49" charset="-122"/>
              </a:rPr>
              <a:t>继续在右子树中进行查找</a:t>
            </a:r>
            <a:endParaRPr lang="zh-CN" altLang="en-US" dirty="0">
              <a:solidFill>
                <a:schemeClr val="accent2"/>
              </a:solidFill>
              <a:ea typeface="楷体_GB2312" pitchFamily="49" charset="-122"/>
            </a:endParaRPr>
          </a:p>
        </p:txBody>
      </p:sp>
      <p:sp>
        <p:nvSpPr>
          <p:cNvPr id="202759" name="AutoShape 1031">
            <a:hlinkClick r:id="" action="ppaction://noaction"/>
          </p:cNvPr>
          <p:cNvSpPr/>
          <p:nvPr/>
        </p:nvSpPr>
        <p:spPr>
          <a:xfrm>
            <a:off x="8305800" y="6096000"/>
            <a:ext cx="381000" cy="381000"/>
          </a:xfrm>
          <a:prstGeom prst="actionButtonBackPrevious">
            <a:avLst/>
          </a:prstGeom>
          <a:solidFill>
            <a:srgbClr val="FFCC00"/>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02754"/>
                                        </p:tgtEl>
                                        <p:attrNameLst>
                                          <p:attrName>style.visibility</p:attrName>
                                        </p:attrNameLst>
                                      </p:cBhvr>
                                      <p:to>
                                        <p:strVal val="visible"/>
                                      </p:to>
                                    </p:set>
                                    <p:animEffect transition="in" filter="strips(downRight)">
                                      <p:cBhvr>
                                        <p:cTn id="7" dur="500"/>
                                        <p:tgtEl>
                                          <p:spTgt spid="2027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2755"/>
                                        </p:tgtEl>
                                        <p:attrNameLst>
                                          <p:attrName>style.visibility</p:attrName>
                                        </p:attrNameLst>
                                      </p:cBhvr>
                                      <p:to>
                                        <p:strVal val="visible"/>
                                      </p:to>
                                    </p:set>
                                    <p:animEffect transition="in" filter="wipe(left)">
                                      <p:cBhvr>
                                        <p:cTn id="12" dur="500"/>
                                        <p:tgtEl>
                                          <p:spTgt spid="20275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2756"/>
                                        </p:tgtEl>
                                        <p:attrNameLst>
                                          <p:attrName>style.visibility</p:attrName>
                                        </p:attrNameLst>
                                      </p:cBhvr>
                                      <p:to>
                                        <p:strVal val="visible"/>
                                      </p:to>
                                    </p:set>
                                    <p:animEffect transition="in" filter="wipe(left)">
                                      <p:cBhvr>
                                        <p:cTn id="17" dur="500"/>
                                        <p:tgtEl>
                                          <p:spTgt spid="20275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2757"/>
                                        </p:tgtEl>
                                        <p:attrNameLst>
                                          <p:attrName>style.visibility</p:attrName>
                                        </p:attrNameLst>
                                      </p:cBhvr>
                                      <p:to>
                                        <p:strVal val="visible"/>
                                      </p:to>
                                    </p:set>
                                    <p:animEffect transition="in" filter="wipe(left)">
                                      <p:cBhvr>
                                        <p:cTn id="22" dur="500"/>
                                        <p:tgtEl>
                                          <p:spTgt spid="202757"/>
                                        </p:tgtEl>
                                      </p:cBhvr>
                                    </p:animEffect>
                                  </p:childTnLst>
                                </p:cTn>
                              </p:par>
                            </p:childTnLst>
                          </p:cTn>
                        </p:par>
                        <p:par>
                          <p:cTn id="23" fill="hold">
                            <p:stCondLst>
                              <p:cond delay="500"/>
                            </p:stCondLst>
                            <p:childTnLst>
                              <p:par>
                                <p:cTn id="24" presetID="2" presetClass="entr" presetSubtype="6" fill="hold" grpId="0" nodeType="afterEffect">
                                  <p:stCondLst>
                                    <p:cond delay="0"/>
                                  </p:stCondLst>
                                  <p:childTnLst>
                                    <p:set>
                                      <p:cBhvr>
                                        <p:cTn id="25" dur="1" fill="hold">
                                          <p:stCondLst>
                                            <p:cond delay="0"/>
                                          </p:stCondLst>
                                        </p:cTn>
                                        <p:tgtEl>
                                          <p:spTgt spid="202759"/>
                                        </p:tgtEl>
                                        <p:attrNameLst>
                                          <p:attrName>style.visibility</p:attrName>
                                        </p:attrNameLst>
                                      </p:cBhvr>
                                      <p:to>
                                        <p:strVal val="visible"/>
                                      </p:to>
                                    </p:set>
                                    <p:anim calcmode="lin" valueType="num">
                                      <p:cBhvr additive="base">
                                        <p:cTn id="26" dur="500" fill="hold"/>
                                        <p:tgtEl>
                                          <p:spTgt spid="202759"/>
                                        </p:tgtEl>
                                        <p:attrNameLst>
                                          <p:attrName>ppt_x</p:attrName>
                                        </p:attrNameLst>
                                      </p:cBhvr>
                                      <p:tavLst>
                                        <p:tav tm="0">
                                          <p:val>
                                            <p:strVal val="1+#ppt_w/2"/>
                                          </p:val>
                                        </p:tav>
                                        <p:tav tm="100000">
                                          <p:val>
                                            <p:strVal val="#ppt_x"/>
                                          </p:val>
                                        </p:tav>
                                      </p:tavLst>
                                    </p:anim>
                                    <p:anim calcmode="lin" valueType="num">
                                      <p:cBhvr additive="base">
                                        <p:cTn id="27" dur="500" fill="hold"/>
                                        <p:tgtEl>
                                          <p:spTgt spid="2027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4" grpId="0"/>
      <p:bldP spid="202755" grpId="0"/>
      <p:bldP spid="202756" grpId="0"/>
      <p:bldP spid="202757" grpId="0"/>
      <p:bldP spid="202759"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Text Box 2"/>
          <p:cNvSpPr txBox="1"/>
          <p:nvPr/>
        </p:nvSpPr>
        <p:spPr>
          <a:xfrm>
            <a:off x="762000" y="1058863"/>
            <a:ext cx="7391400" cy="51133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35000"/>
              </a:lnSpc>
              <a:spcBef>
                <a:spcPct val="0"/>
              </a:spcBef>
              <a:buNone/>
            </a:pPr>
            <a:r>
              <a:rPr lang="en-US" altLang="zh-CN" sz="3600" b="1" dirty="0">
                <a:solidFill>
                  <a:srgbClr val="A50021"/>
                </a:solidFill>
                <a:ea typeface="楷体_GB2312" pitchFamily="49" charset="-122"/>
              </a:rPr>
              <a:t>void</a:t>
            </a:r>
            <a:r>
              <a:rPr lang="en-US" altLang="zh-CN" sz="3600" dirty="0">
                <a:solidFill>
                  <a:srgbClr val="A50021"/>
                </a:solidFill>
                <a:ea typeface="楷体_GB2312" pitchFamily="49" charset="-122"/>
              </a:rPr>
              <a:t> Delete ( BiTree </a:t>
            </a:r>
            <a:r>
              <a:rPr lang="en-US" altLang="zh-CN" sz="3600" b="1" dirty="0">
                <a:solidFill>
                  <a:srgbClr val="A50021"/>
                </a:solidFill>
                <a:ea typeface="楷体_GB2312" pitchFamily="49" charset="-122"/>
              </a:rPr>
              <a:t>&amp;</a:t>
            </a:r>
            <a:r>
              <a:rPr lang="en-US" altLang="zh-CN" sz="3600" dirty="0">
                <a:solidFill>
                  <a:srgbClr val="A50021"/>
                </a:solidFill>
                <a:ea typeface="楷体_GB2312" pitchFamily="49" charset="-122"/>
              </a:rPr>
              <a:t>p )</a:t>
            </a:r>
            <a:r>
              <a:rPr lang="en-US" altLang="zh-CN" sz="3600" b="1" dirty="0">
                <a:solidFill>
                  <a:srgbClr val="A50021"/>
                </a:solidFill>
                <a:ea typeface="楷体_GB2312" pitchFamily="49" charset="-122"/>
              </a:rPr>
              <a:t>{</a:t>
            </a:r>
            <a:endParaRPr lang="en-US" altLang="zh-CN" sz="3600" b="1" dirty="0">
              <a:solidFill>
                <a:srgbClr val="A50021"/>
              </a:solidFill>
              <a:ea typeface="楷体_GB2312" pitchFamily="49" charset="-122"/>
            </a:endParaRPr>
          </a:p>
          <a:p>
            <a:pPr marL="0" lvl="0" indent="0" eaLnBrk="1" hangingPunct="1">
              <a:lnSpc>
                <a:spcPct val="135000"/>
              </a:lnSpc>
              <a:spcBef>
                <a:spcPct val="0"/>
              </a:spcBef>
              <a:buNone/>
            </a:pPr>
            <a:r>
              <a:rPr lang="en-US" altLang="zh-CN" dirty="0">
                <a:solidFill>
                  <a:srgbClr val="A50021"/>
                </a:solidFill>
                <a:ea typeface="楷体_GB2312" pitchFamily="49" charset="-122"/>
              </a:rPr>
              <a:t>   // </a:t>
            </a:r>
            <a:r>
              <a:rPr lang="zh-CN" altLang="zh-CN" dirty="0">
                <a:solidFill>
                  <a:srgbClr val="A50021"/>
                </a:solidFill>
                <a:ea typeface="楷体_GB2312" pitchFamily="49" charset="-122"/>
              </a:rPr>
              <a:t>从</a:t>
            </a:r>
            <a:r>
              <a:rPr lang="zh-CN" altLang="en-US" dirty="0">
                <a:solidFill>
                  <a:srgbClr val="A50021"/>
                </a:solidFill>
                <a:ea typeface="楷体_GB2312" pitchFamily="49" charset="-122"/>
              </a:rPr>
              <a:t>二叉排序树中删除结点 </a:t>
            </a:r>
            <a:r>
              <a:rPr lang="en-US" altLang="zh-CN" dirty="0">
                <a:solidFill>
                  <a:srgbClr val="A50021"/>
                </a:solidFill>
                <a:ea typeface="楷体_GB2312" pitchFamily="49" charset="-122"/>
              </a:rPr>
              <a:t>p</a:t>
            </a:r>
            <a:r>
              <a:rPr lang="zh-CN" altLang="en-US" dirty="0">
                <a:solidFill>
                  <a:srgbClr val="A50021"/>
                </a:solidFill>
                <a:ea typeface="楷体_GB2312" pitchFamily="49" charset="-122"/>
              </a:rPr>
              <a:t>，</a:t>
            </a:r>
            <a:endParaRPr lang="zh-CN" altLang="en-US" dirty="0">
              <a:solidFill>
                <a:srgbClr val="A50021"/>
              </a:solidFill>
              <a:ea typeface="楷体_GB2312" pitchFamily="49" charset="-122"/>
            </a:endParaRPr>
          </a:p>
          <a:p>
            <a:pPr marL="0" lvl="0" indent="0" eaLnBrk="1" hangingPunct="1">
              <a:lnSpc>
                <a:spcPct val="135000"/>
              </a:lnSpc>
              <a:spcBef>
                <a:spcPct val="0"/>
              </a:spcBef>
              <a:buNone/>
            </a:pPr>
            <a:r>
              <a:rPr lang="zh-CN" altLang="en-US" dirty="0">
                <a:solidFill>
                  <a:srgbClr val="A50021"/>
                </a:solidFill>
                <a:ea typeface="楷体_GB2312" pitchFamily="49" charset="-122"/>
              </a:rPr>
              <a:t>   </a:t>
            </a:r>
            <a:r>
              <a:rPr lang="en-US" altLang="zh-CN" dirty="0">
                <a:solidFill>
                  <a:srgbClr val="A50021"/>
                </a:solidFill>
                <a:ea typeface="楷体_GB2312" pitchFamily="49" charset="-122"/>
              </a:rPr>
              <a:t>// </a:t>
            </a:r>
            <a:r>
              <a:rPr lang="zh-CN" altLang="en-US" dirty="0">
                <a:solidFill>
                  <a:srgbClr val="A50021"/>
                </a:solidFill>
                <a:ea typeface="楷体_GB2312" pitchFamily="49" charset="-122"/>
              </a:rPr>
              <a:t>并重接它的左子树或右子树</a:t>
            </a:r>
            <a:endParaRPr lang="zh-CN" altLang="en-US" dirty="0">
              <a:ea typeface="楷体_GB2312" pitchFamily="49" charset="-122"/>
            </a:endParaRPr>
          </a:p>
          <a:p>
            <a:pPr marL="0" lvl="0" indent="0" eaLnBrk="1" hangingPunct="1">
              <a:lnSpc>
                <a:spcPct val="135000"/>
              </a:lnSpc>
              <a:spcBef>
                <a:spcPct val="0"/>
              </a:spcBef>
              <a:buNone/>
            </a:pPr>
            <a:r>
              <a:rPr lang="zh-CN" altLang="en-US" sz="3600" b="1" dirty="0">
                <a:solidFill>
                  <a:srgbClr val="A50021"/>
                </a:solidFill>
                <a:ea typeface="楷体_GB2312" pitchFamily="49" charset="-122"/>
              </a:rPr>
              <a:t>   </a:t>
            </a:r>
            <a:r>
              <a:rPr lang="en-US" altLang="zh-CN" sz="3600" b="1" dirty="0">
                <a:solidFill>
                  <a:srgbClr val="A50021"/>
                </a:solidFill>
                <a:ea typeface="楷体_GB2312" pitchFamily="49" charset="-122"/>
              </a:rPr>
              <a:t>if</a:t>
            </a:r>
            <a:r>
              <a:rPr lang="en-US" altLang="zh-CN" sz="3600" dirty="0">
                <a:ea typeface="楷体_GB2312" pitchFamily="49" charset="-122"/>
              </a:rPr>
              <a:t> </a:t>
            </a:r>
            <a:r>
              <a:rPr lang="en-US" altLang="zh-CN" sz="3600" dirty="0">
                <a:solidFill>
                  <a:srgbClr val="FF0000"/>
                </a:solidFill>
                <a:ea typeface="楷体_GB2312" pitchFamily="49" charset="-122"/>
              </a:rPr>
              <a:t>(</a:t>
            </a:r>
            <a:r>
              <a:rPr lang="en-US" altLang="zh-CN" sz="3600" b="1" dirty="0">
                <a:solidFill>
                  <a:srgbClr val="FF0000"/>
                </a:solidFill>
                <a:ea typeface="楷体_GB2312" pitchFamily="49" charset="-122"/>
              </a:rPr>
              <a:t>!</a:t>
            </a:r>
            <a:r>
              <a:rPr lang="en-US" altLang="zh-CN" sz="3600" dirty="0">
                <a:solidFill>
                  <a:srgbClr val="FF0000"/>
                </a:solidFill>
                <a:ea typeface="楷体_GB2312" pitchFamily="49" charset="-122"/>
              </a:rPr>
              <a:t>p-&gt;rchild) </a:t>
            </a:r>
            <a:r>
              <a:rPr lang="en-US" altLang="zh-CN" sz="3600" dirty="0">
                <a:ea typeface="楷体_GB2312" pitchFamily="49" charset="-122"/>
              </a:rPr>
              <a:t> </a:t>
            </a:r>
            <a:r>
              <a:rPr lang="en-US" altLang="zh-CN" sz="3600" b="1" dirty="0">
                <a:solidFill>
                  <a:srgbClr val="A50021"/>
                </a:solidFill>
                <a:ea typeface="楷体_GB2312" pitchFamily="49" charset="-122"/>
              </a:rPr>
              <a:t>{               }</a:t>
            </a:r>
            <a:r>
              <a:rPr lang="en-US" altLang="zh-CN" sz="3600" dirty="0">
                <a:solidFill>
                  <a:srgbClr val="A50021"/>
                </a:solidFill>
                <a:ea typeface="楷体_GB2312" pitchFamily="49" charset="-122"/>
              </a:rPr>
              <a:t> </a:t>
            </a:r>
            <a:endParaRPr lang="en-US" altLang="zh-CN" sz="3600" dirty="0">
              <a:solidFill>
                <a:srgbClr val="A50021"/>
              </a:solidFill>
              <a:ea typeface="楷体_GB2312" pitchFamily="49" charset="-122"/>
            </a:endParaRPr>
          </a:p>
          <a:p>
            <a:pPr marL="0" lvl="0" indent="0" eaLnBrk="1" hangingPunct="1">
              <a:lnSpc>
                <a:spcPct val="135000"/>
              </a:lnSpc>
              <a:spcBef>
                <a:spcPct val="0"/>
              </a:spcBef>
              <a:buNone/>
            </a:pPr>
            <a:r>
              <a:rPr lang="en-US" altLang="zh-CN" sz="3600" b="1" dirty="0">
                <a:solidFill>
                  <a:srgbClr val="A50021"/>
                </a:solidFill>
                <a:ea typeface="楷体_GB2312" pitchFamily="49" charset="-122"/>
              </a:rPr>
              <a:t>   else if</a:t>
            </a:r>
            <a:r>
              <a:rPr lang="en-US" altLang="zh-CN" sz="3600" dirty="0">
                <a:ea typeface="楷体_GB2312" pitchFamily="49" charset="-122"/>
              </a:rPr>
              <a:t> </a:t>
            </a:r>
            <a:r>
              <a:rPr lang="en-US" altLang="zh-CN" sz="3600" dirty="0">
                <a:solidFill>
                  <a:srgbClr val="FF0000"/>
                </a:solidFill>
                <a:ea typeface="楷体_GB2312" pitchFamily="49" charset="-122"/>
              </a:rPr>
              <a:t>(</a:t>
            </a:r>
            <a:r>
              <a:rPr lang="en-US" altLang="zh-CN" sz="3600" b="1" dirty="0">
                <a:solidFill>
                  <a:srgbClr val="FF0000"/>
                </a:solidFill>
                <a:ea typeface="楷体_GB2312" pitchFamily="49" charset="-122"/>
              </a:rPr>
              <a:t>!</a:t>
            </a:r>
            <a:r>
              <a:rPr lang="en-US" altLang="zh-CN" sz="3600" dirty="0">
                <a:solidFill>
                  <a:srgbClr val="FF0000"/>
                </a:solidFill>
                <a:ea typeface="楷体_GB2312" pitchFamily="49" charset="-122"/>
              </a:rPr>
              <a:t>p-&gt;lchild)</a:t>
            </a:r>
            <a:r>
              <a:rPr lang="en-US" altLang="zh-CN" sz="3600" dirty="0">
                <a:ea typeface="楷体_GB2312" pitchFamily="49" charset="-122"/>
              </a:rPr>
              <a:t> </a:t>
            </a:r>
            <a:r>
              <a:rPr lang="en-US" altLang="zh-CN" sz="3600" b="1" dirty="0">
                <a:solidFill>
                  <a:srgbClr val="A50021"/>
                </a:solidFill>
                <a:ea typeface="楷体_GB2312" pitchFamily="49" charset="-122"/>
              </a:rPr>
              <a:t>{                }</a:t>
            </a:r>
            <a:r>
              <a:rPr lang="en-US" altLang="zh-CN" sz="3600" dirty="0">
                <a:ea typeface="楷体_GB2312" pitchFamily="49" charset="-122"/>
              </a:rPr>
              <a:t> </a:t>
            </a:r>
            <a:endParaRPr lang="en-US" altLang="zh-CN" sz="3600" dirty="0">
              <a:ea typeface="楷体_GB2312" pitchFamily="49" charset="-122"/>
            </a:endParaRPr>
          </a:p>
          <a:p>
            <a:pPr marL="0" lvl="0" indent="0" eaLnBrk="1" hangingPunct="1">
              <a:lnSpc>
                <a:spcPct val="135000"/>
              </a:lnSpc>
              <a:spcBef>
                <a:spcPct val="0"/>
              </a:spcBef>
              <a:buNone/>
            </a:pPr>
            <a:r>
              <a:rPr lang="en-US" altLang="zh-CN" sz="3600" dirty="0">
                <a:ea typeface="楷体_GB2312" pitchFamily="49" charset="-122"/>
              </a:rPr>
              <a:t>   </a:t>
            </a:r>
            <a:r>
              <a:rPr lang="en-US" altLang="zh-CN" sz="3600" b="1" dirty="0">
                <a:solidFill>
                  <a:srgbClr val="A50021"/>
                </a:solidFill>
                <a:ea typeface="楷体_GB2312" pitchFamily="49" charset="-122"/>
              </a:rPr>
              <a:t>else {              }</a:t>
            </a:r>
            <a:endParaRPr lang="en-US" altLang="zh-CN" sz="3600" dirty="0">
              <a:solidFill>
                <a:srgbClr val="A50021"/>
              </a:solidFill>
              <a:ea typeface="楷体_GB2312" pitchFamily="49" charset="-122"/>
            </a:endParaRPr>
          </a:p>
          <a:p>
            <a:pPr marL="0" lvl="0" indent="0" eaLnBrk="1" hangingPunct="1">
              <a:lnSpc>
                <a:spcPct val="135000"/>
              </a:lnSpc>
              <a:spcBef>
                <a:spcPct val="0"/>
              </a:spcBef>
              <a:buNone/>
            </a:pPr>
            <a:r>
              <a:rPr lang="en-US" altLang="zh-CN" sz="3600" b="1" dirty="0">
                <a:solidFill>
                  <a:srgbClr val="A50021"/>
                </a:solidFill>
                <a:ea typeface="楷体_GB2312" pitchFamily="49" charset="-122"/>
              </a:rPr>
              <a:t>}</a:t>
            </a:r>
            <a:r>
              <a:rPr lang="en-US" altLang="zh-CN" sz="3600" dirty="0">
                <a:solidFill>
                  <a:srgbClr val="A50021"/>
                </a:solidFill>
                <a:ea typeface="楷体_GB2312" pitchFamily="49" charset="-122"/>
              </a:rPr>
              <a:t> // Delete</a:t>
            </a:r>
            <a:endParaRPr lang="en-US" altLang="zh-CN" sz="3600" dirty="0">
              <a:solidFill>
                <a:srgbClr val="A50021"/>
              </a:solidFill>
              <a:ea typeface="楷体_GB2312" pitchFamily="49" charset="-122"/>
            </a:endParaRPr>
          </a:p>
        </p:txBody>
      </p:sp>
      <p:sp>
        <p:nvSpPr>
          <p:cNvPr id="80899" name="Text Box 3"/>
          <p:cNvSpPr txBox="1"/>
          <p:nvPr/>
        </p:nvSpPr>
        <p:spPr>
          <a:xfrm>
            <a:off x="304800" y="228600"/>
            <a:ext cx="65976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3600" dirty="0">
                <a:solidFill>
                  <a:schemeClr val="accent2"/>
                </a:solidFill>
                <a:ea typeface="楷体_GB2312" pitchFamily="49" charset="-122"/>
              </a:rPr>
              <a:t>其中</a:t>
            </a:r>
            <a:r>
              <a:rPr lang="zh-CN" altLang="en-US" sz="3600" b="1" dirty="0">
                <a:solidFill>
                  <a:srgbClr val="FF00FF"/>
                </a:solidFill>
                <a:ea typeface="楷体_GB2312" pitchFamily="49" charset="-122"/>
              </a:rPr>
              <a:t>删除操作</a:t>
            </a:r>
            <a:r>
              <a:rPr lang="zh-CN" altLang="en-US" sz="3600" dirty="0">
                <a:solidFill>
                  <a:schemeClr val="accent2"/>
                </a:solidFill>
                <a:ea typeface="楷体_GB2312" pitchFamily="49" charset="-122"/>
              </a:rPr>
              <a:t>过程如下所描述：</a:t>
            </a:r>
            <a:endParaRPr lang="zh-CN" altLang="en-US" sz="3600" dirty="0">
              <a:ea typeface="楷体_GB2312" pitchFamily="49" charset="-122"/>
            </a:endParaRPr>
          </a:p>
        </p:txBody>
      </p:sp>
      <p:sp>
        <p:nvSpPr>
          <p:cNvPr id="80900" name="Text Box 4">
            <a:hlinkClick r:id="" action="ppaction://hlinkshowjump?jump=nextslide"/>
          </p:cNvPr>
          <p:cNvSpPr txBox="1"/>
          <p:nvPr/>
        </p:nvSpPr>
        <p:spPr>
          <a:xfrm>
            <a:off x="4343400" y="3184525"/>
            <a:ext cx="1327150" cy="701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FF00FF"/>
                </a:solidFill>
              </a:rPr>
              <a:t>… …</a:t>
            </a:r>
            <a:endParaRPr lang="en-US" altLang="zh-CN" sz="3600" dirty="0"/>
          </a:p>
        </p:txBody>
      </p:sp>
      <p:sp>
        <p:nvSpPr>
          <p:cNvPr id="80901" name="Text Box 5">
            <a:hlinkClick r:id="rId1" action="ppaction://hlinksldjump"/>
          </p:cNvPr>
          <p:cNvSpPr txBox="1"/>
          <p:nvPr/>
        </p:nvSpPr>
        <p:spPr>
          <a:xfrm>
            <a:off x="5073650" y="3886200"/>
            <a:ext cx="1327150" cy="701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FF00FF"/>
                </a:solidFill>
              </a:rPr>
              <a:t>… …</a:t>
            </a:r>
            <a:endParaRPr lang="en-US" altLang="zh-CN" sz="3600" dirty="0"/>
          </a:p>
        </p:txBody>
      </p:sp>
      <p:sp>
        <p:nvSpPr>
          <p:cNvPr id="80902" name="Text Box 6">
            <a:hlinkClick r:id="rId2" action="ppaction://hlinksldjump"/>
          </p:cNvPr>
          <p:cNvSpPr txBox="1"/>
          <p:nvPr/>
        </p:nvSpPr>
        <p:spPr>
          <a:xfrm>
            <a:off x="2330450" y="4648200"/>
            <a:ext cx="1327150" cy="701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FF00FF"/>
                </a:solidFill>
              </a:rPr>
              <a:t>… …</a:t>
            </a:r>
            <a:endParaRPr lang="en-US" altLang="zh-CN" sz="3600" dirty="0"/>
          </a:p>
        </p:txBody>
      </p:sp>
      <p:sp>
        <p:nvSpPr>
          <p:cNvPr id="80905" name="AutoShape 9">
            <a:hlinkClick r:id="" action="ppaction://noaction"/>
          </p:cNvPr>
          <p:cNvSpPr/>
          <p:nvPr/>
        </p:nvSpPr>
        <p:spPr>
          <a:xfrm>
            <a:off x="8458200" y="6172200"/>
            <a:ext cx="381000" cy="381000"/>
          </a:xfrm>
          <a:prstGeom prst="actionButtonBackPrevious">
            <a:avLst/>
          </a:prstGeom>
          <a:solidFill>
            <a:srgbClr val="FFCC00"/>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80899"/>
                                        </p:tgtEl>
                                        <p:attrNameLst>
                                          <p:attrName>style.visibility</p:attrName>
                                        </p:attrNameLst>
                                      </p:cBhvr>
                                      <p:to>
                                        <p:strVal val="visible"/>
                                      </p:to>
                                    </p:set>
                                    <p:animEffect transition="in" filter="slide(fromTop)">
                                      <p:cBhvr>
                                        <p:cTn id="7" dur="500"/>
                                        <p:tgtEl>
                                          <p:spTgt spid="8089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80898"/>
                                        </p:tgtEl>
                                        <p:attrNameLst>
                                          <p:attrName>style.visibility</p:attrName>
                                        </p:attrNameLst>
                                      </p:cBhvr>
                                      <p:to>
                                        <p:strVal val="visible"/>
                                      </p:to>
                                    </p:set>
                                    <p:animEffect transition="in" filter="strips(upRight)">
                                      <p:cBhvr>
                                        <p:cTn id="12" dur="500"/>
                                        <p:tgtEl>
                                          <p:spTgt spid="80898"/>
                                        </p:tgtEl>
                                      </p:cBhvr>
                                    </p:animEffect>
                                  </p:childTnLst>
                                </p:cTn>
                              </p:par>
                            </p:childTnLst>
                          </p:cTn>
                        </p:par>
                        <p:par>
                          <p:cTn id="13" fill="hold">
                            <p:stCondLst>
                              <p:cond delay="500"/>
                            </p:stCondLst>
                            <p:childTnLst>
                              <p:par>
                                <p:cTn id="14" presetID="17" presetClass="entr" presetSubtype="10" fill="hold" grpId="0" nodeType="afterEffect">
                                  <p:stCondLst>
                                    <p:cond delay="0"/>
                                  </p:stCondLst>
                                  <p:childTnLst>
                                    <p:set>
                                      <p:cBhvr>
                                        <p:cTn id="15" dur="1" fill="hold">
                                          <p:stCondLst>
                                            <p:cond delay="0"/>
                                          </p:stCondLst>
                                        </p:cTn>
                                        <p:tgtEl>
                                          <p:spTgt spid="80900"/>
                                        </p:tgtEl>
                                        <p:attrNameLst>
                                          <p:attrName>style.visibility</p:attrName>
                                        </p:attrNameLst>
                                      </p:cBhvr>
                                      <p:to>
                                        <p:strVal val="visible"/>
                                      </p:to>
                                    </p:set>
                                    <p:anim calcmode="lin" valueType="num">
                                      <p:cBhvr>
                                        <p:cTn id="16" dur="500" fill="hold"/>
                                        <p:tgtEl>
                                          <p:spTgt spid="80900"/>
                                        </p:tgtEl>
                                        <p:attrNameLst>
                                          <p:attrName>ppt_w</p:attrName>
                                        </p:attrNameLst>
                                      </p:cBhvr>
                                      <p:tavLst>
                                        <p:tav tm="0">
                                          <p:val>
                                            <p:fltVal val="0.000000"/>
                                          </p:val>
                                        </p:tav>
                                        <p:tav tm="100000">
                                          <p:val>
                                            <p:strVal val="#ppt_w"/>
                                          </p:val>
                                        </p:tav>
                                      </p:tavLst>
                                    </p:anim>
                                    <p:anim calcmode="lin" valueType="num">
                                      <p:cBhvr>
                                        <p:cTn id="17" dur="500" fill="hold"/>
                                        <p:tgtEl>
                                          <p:spTgt spid="80900"/>
                                        </p:tgtEl>
                                        <p:attrNameLst>
                                          <p:attrName>ppt_h</p:attrName>
                                        </p:attrNameLst>
                                      </p:cBhvr>
                                      <p:tavLst>
                                        <p:tav tm="0">
                                          <p:val>
                                            <p:strVal val="#ppt_h"/>
                                          </p:val>
                                        </p:tav>
                                        <p:tav tm="100000">
                                          <p:val>
                                            <p:strVal val="#ppt_h"/>
                                          </p:val>
                                        </p:tav>
                                      </p:tavLst>
                                    </p:anim>
                                  </p:childTnLst>
                                </p:cTn>
                              </p:par>
                            </p:childTnLst>
                          </p:cTn>
                        </p:par>
                        <p:par>
                          <p:cTn id="18" fill="hold">
                            <p:stCondLst>
                              <p:cond delay="1000"/>
                            </p:stCondLst>
                            <p:childTnLst>
                              <p:par>
                                <p:cTn id="19" presetID="17" presetClass="entr" presetSubtype="10" fill="hold" grpId="0" nodeType="afterEffect">
                                  <p:stCondLst>
                                    <p:cond delay="0"/>
                                  </p:stCondLst>
                                  <p:childTnLst>
                                    <p:set>
                                      <p:cBhvr>
                                        <p:cTn id="20" dur="1" fill="hold">
                                          <p:stCondLst>
                                            <p:cond delay="0"/>
                                          </p:stCondLst>
                                        </p:cTn>
                                        <p:tgtEl>
                                          <p:spTgt spid="80901"/>
                                        </p:tgtEl>
                                        <p:attrNameLst>
                                          <p:attrName>style.visibility</p:attrName>
                                        </p:attrNameLst>
                                      </p:cBhvr>
                                      <p:to>
                                        <p:strVal val="visible"/>
                                      </p:to>
                                    </p:set>
                                    <p:anim calcmode="lin" valueType="num">
                                      <p:cBhvr>
                                        <p:cTn id="21" dur="500" fill="hold"/>
                                        <p:tgtEl>
                                          <p:spTgt spid="80901"/>
                                        </p:tgtEl>
                                        <p:attrNameLst>
                                          <p:attrName>ppt_w</p:attrName>
                                        </p:attrNameLst>
                                      </p:cBhvr>
                                      <p:tavLst>
                                        <p:tav tm="0">
                                          <p:val>
                                            <p:fltVal val="0.000000"/>
                                          </p:val>
                                        </p:tav>
                                        <p:tav tm="100000">
                                          <p:val>
                                            <p:strVal val="#ppt_w"/>
                                          </p:val>
                                        </p:tav>
                                      </p:tavLst>
                                    </p:anim>
                                    <p:anim calcmode="lin" valueType="num">
                                      <p:cBhvr>
                                        <p:cTn id="22" dur="500" fill="hold"/>
                                        <p:tgtEl>
                                          <p:spTgt spid="80901"/>
                                        </p:tgtEl>
                                        <p:attrNameLst>
                                          <p:attrName>ppt_h</p:attrName>
                                        </p:attrNameLst>
                                      </p:cBhvr>
                                      <p:tavLst>
                                        <p:tav tm="0">
                                          <p:val>
                                            <p:strVal val="#ppt_h"/>
                                          </p:val>
                                        </p:tav>
                                        <p:tav tm="100000">
                                          <p:val>
                                            <p:strVal val="#ppt_h"/>
                                          </p:val>
                                        </p:tav>
                                      </p:tavLst>
                                    </p:anim>
                                  </p:childTnLst>
                                </p:cTn>
                              </p:par>
                            </p:childTnLst>
                          </p:cTn>
                        </p:par>
                        <p:par>
                          <p:cTn id="23" fill="hold">
                            <p:stCondLst>
                              <p:cond delay="1500"/>
                            </p:stCondLst>
                            <p:childTnLst>
                              <p:par>
                                <p:cTn id="24" presetID="17" presetClass="entr" presetSubtype="10" fill="hold" grpId="0" nodeType="afterEffect">
                                  <p:stCondLst>
                                    <p:cond delay="0"/>
                                  </p:stCondLst>
                                  <p:childTnLst>
                                    <p:set>
                                      <p:cBhvr>
                                        <p:cTn id="25" dur="1" fill="hold">
                                          <p:stCondLst>
                                            <p:cond delay="0"/>
                                          </p:stCondLst>
                                        </p:cTn>
                                        <p:tgtEl>
                                          <p:spTgt spid="80902"/>
                                        </p:tgtEl>
                                        <p:attrNameLst>
                                          <p:attrName>style.visibility</p:attrName>
                                        </p:attrNameLst>
                                      </p:cBhvr>
                                      <p:to>
                                        <p:strVal val="visible"/>
                                      </p:to>
                                    </p:set>
                                    <p:anim calcmode="lin" valueType="num">
                                      <p:cBhvr>
                                        <p:cTn id="26" dur="500" fill="hold"/>
                                        <p:tgtEl>
                                          <p:spTgt spid="80902"/>
                                        </p:tgtEl>
                                        <p:attrNameLst>
                                          <p:attrName>ppt_w</p:attrName>
                                        </p:attrNameLst>
                                      </p:cBhvr>
                                      <p:tavLst>
                                        <p:tav tm="0">
                                          <p:val>
                                            <p:fltVal val="0.000000"/>
                                          </p:val>
                                        </p:tav>
                                        <p:tav tm="100000">
                                          <p:val>
                                            <p:strVal val="#ppt_w"/>
                                          </p:val>
                                        </p:tav>
                                      </p:tavLst>
                                    </p:anim>
                                    <p:anim calcmode="lin" valueType="num">
                                      <p:cBhvr>
                                        <p:cTn id="27" dur="500" fill="hold"/>
                                        <p:tgtEl>
                                          <p:spTgt spid="80902"/>
                                        </p:tgtEl>
                                        <p:attrNameLst>
                                          <p:attrName>ppt_h</p:attrName>
                                        </p:attrNameLst>
                                      </p:cBhvr>
                                      <p:tavLst>
                                        <p:tav tm="0">
                                          <p:val>
                                            <p:strVal val="#ppt_h"/>
                                          </p:val>
                                        </p:tav>
                                        <p:tav tm="100000">
                                          <p:val>
                                            <p:strVal val="#ppt_h"/>
                                          </p:val>
                                        </p:tav>
                                      </p:tavLst>
                                    </p:anim>
                                  </p:childTnLst>
                                </p:cTn>
                              </p:par>
                            </p:childTnLst>
                          </p:cTn>
                        </p:par>
                        <p:par>
                          <p:cTn id="28" fill="hold">
                            <p:stCondLst>
                              <p:cond delay="2000"/>
                            </p:stCondLst>
                            <p:childTnLst>
                              <p:par>
                                <p:cTn id="29" presetID="2" presetClass="entr" presetSubtype="6" fill="hold" grpId="0" nodeType="afterEffect">
                                  <p:stCondLst>
                                    <p:cond delay="0"/>
                                  </p:stCondLst>
                                  <p:childTnLst>
                                    <p:set>
                                      <p:cBhvr>
                                        <p:cTn id="30" dur="1" fill="hold">
                                          <p:stCondLst>
                                            <p:cond delay="0"/>
                                          </p:stCondLst>
                                        </p:cTn>
                                        <p:tgtEl>
                                          <p:spTgt spid="80905"/>
                                        </p:tgtEl>
                                        <p:attrNameLst>
                                          <p:attrName>style.visibility</p:attrName>
                                        </p:attrNameLst>
                                      </p:cBhvr>
                                      <p:to>
                                        <p:strVal val="visible"/>
                                      </p:to>
                                    </p:set>
                                    <p:anim calcmode="lin" valueType="num">
                                      <p:cBhvr additive="base">
                                        <p:cTn id="31" dur="500" fill="hold"/>
                                        <p:tgtEl>
                                          <p:spTgt spid="80905"/>
                                        </p:tgtEl>
                                        <p:attrNameLst>
                                          <p:attrName>ppt_x</p:attrName>
                                        </p:attrNameLst>
                                      </p:cBhvr>
                                      <p:tavLst>
                                        <p:tav tm="0">
                                          <p:val>
                                            <p:strVal val="1+#ppt_w/2"/>
                                          </p:val>
                                        </p:tav>
                                        <p:tav tm="100000">
                                          <p:val>
                                            <p:strVal val="#ppt_x"/>
                                          </p:val>
                                        </p:tav>
                                      </p:tavLst>
                                    </p:anim>
                                    <p:anim calcmode="lin" valueType="num">
                                      <p:cBhvr additive="base">
                                        <p:cTn id="32" dur="500" fill="hold"/>
                                        <p:tgtEl>
                                          <p:spTgt spid="809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p:bldP spid="80899" grpId="0"/>
      <p:bldP spid="80900" grpId="0"/>
      <p:bldP spid="80901" grpId="0"/>
      <p:bldP spid="80902" grpId="0"/>
      <p:bldP spid="8090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7634" name="Rectangle 2"/>
          <p:cNvSpPr/>
          <p:nvPr/>
        </p:nvSpPr>
        <p:spPr>
          <a:xfrm>
            <a:off x="533400" y="685800"/>
            <a:ext cx="7981950" cy="9159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50000"/>
              </a:lnSpc>
              <a:spcBef>
                <a:spcPct val="0"/>
              </a:spcBef>
              <a:buNone/>
            </a:pPr>
            <a:r>
              <a:rPr lang="en-US" altLang="zh-CN" sz="3600" dirty="0">
                <a:solidFill>
                  <a:srgbClr val="A50021"/>
                </a:solidFill>
                <a:ea typeface="楷体_GB2312" pitchFamily="49" charset="-122"/>
              </a:rPr>
              <a:t> // </a:t>
            </a:r>
            <a:r>
              <a:rPr lang="zh-CN" altLang="en-US" sz="3600" dirty="0">
                <a:solidFill>
                  <a:srgbClr val="A50021"/>
                </a:solidFill>
                <a:ea typeface="楷体_GB2312" pitchFamily="49" charset="-122"/>
              </a:rPr>
              <a:t>右子树为空树则只需重接它的左子树</a:t>
            </a:r>
            <a:endParaRPr lang="zh-CN" altLang="en-US" sz="3600" dirty="0">
              <a:solidFill>
                <a:srgbClr val="A50021"/>
              </a:solidFill>
              <a:ea typeface="楷体_GB2312" pitchFamily="49" charset="-122"/>
            </a:endParaRPr>
          </a:p>
        </p:txBody>
      </p:sp>
      <p:sp>
        <p:nvSpPr>
          <p:cNvPr id="197638" name="Rectangle 6"/>
          <p:cNvSpPr/>
          <p:nvPr/>
        </p:nvSpPr>
        <p:spPr>
          <a:xfrm>
            <a:off x="1447800" y="1736725"/>
            <a:ext cx="6208713" cy="701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dirty="0">
                <a:solidFill>
                  <a:srgbClr val="A50021"/>
                </a:solidFill>
                <a:ea typeface="楷体_GB2312" pitchFamily="49" charset="-122"/>
              </a:rPr>
              <a:t>q = p;  p = p-&gt;lchild;  free(q);</a:t>
            </a:r>
            <a:endParaRPr lang="en-US" altLang="zh-CN" sz="3600" dirty="0">
              <a:solidFill>
                <a:srgbClr val="A50021"/>
              </a:solidFill>
              <a:ea typeface="楷体_GB2312" pitchFamily="49" charset="-122"/>
            </a:endParaRPr>
          </a:p>
        </p:txBody>
      </p:sp>
      <p:sp>
        <p:nvSpPr>
          <p:cNvPr id="64516" name="Rectangle 7"/>
          <p:cNvSpPr/>
          <p:nvPr/>
        </p:nvSpPr>
        <p:spPr>
          <a:xfrm>
            <a:off x="2895600" y="3429000"/>
            <a:ext cx="381000" cy="457200"/>
          </a:xfrm>
          <a:prstGeom prst="rect">
            <a:avLst/>
          </a:prstGeom>
          <a:solidFill>
            <a:srgbClr val="CCFFCC"/>
          </a:solidFill>
          <a:ln w="28575" cap="flat" cmpd="sng">
            <a:solidFill>
              <a:srgbClr val="00808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4517" name="Rectangle 8"/>
          <p:cNvSpPr/>
          <p:nvPr/>
        </p:nvSpPr>
        <p:spPr>
          <a:xfrm>
            <a:off x="6248400" y="3429000"/>
            <a:ext cx="381000" cy="457200"/>
          </a:xfrm>
          <a:prstGeom prst="rect">
            <a:avLst/>
          </a:prstGeom>
          <a:solidFill>
            <a:srgbClr val="CCFFCC"/>
          </a:solidFill>
          <a:ln w="28575" cap="flat" cmpd="sng">
            <a:solidFill>
              <a:srgbClr val="00808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4518" name="Rectangle 9"/>
          <p:cNvSpPr/>
          <p:nvPr/>
        </p:nvSpPr>
        <p:spPr>
          <a:xfrm>
            <a:off x="3276600" y="3429000"/>
            <a:ext cx="762000" cy="457200"/>
          </a:xfrm>
          <a:prstGeom prst="rect">
            <a:avLst/>
          </a:prstGeom>
          <a:solidFill>
            <a:srgbClr val="FFFFCC"/>
          </a:solidFill>
          <a:ln w="28575" cap="flat" cmpd="sng">
            <a:solidFill>
              <a:srgbClr val="00808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4519" name="Line 10"/>
          <p:cNvSpPr/>
          <p:nvPr/>
        </p:nvSpPr>
        <p:spPr>
          <a:xfrm>
            <a:off x="3657600" y="3429000"/>
            <a:ext cx="0" cy="457200"/>
          </a:xfrm>
          <a:prstGeom prst="line">
            <a:avLst/>
          </a:prstGeom>
          <a:ln w="9525" cap="flat" cmpd="sng">
            <a:solidFill>
              <a:srgbClr val="008080"/>
            </a:solidFill>
            <a:prstDash val="solid"/>
            <a:headEnd type="none" w="med" len="med"/>
            <a:tailEnd type="none" w="med" len="med"/>
          </a:ln>
        </p:spPr>
      </p:sp>
      <p:sp>
        <p:nvSpPr>
          <p:cNvPr id="64520" name="Oval 11"/>
          <p:cNvSpPr/>
          <p:nvPr/>
        </p:nvSpPr>
        <p:spPr>
          <a:xfrm>
            <a:off x="1905000" y="4267200"/>
            <a:ext cx="533400" cy="533400"/>
          </a:xfrm>
          <a:prstGeom prst="ellipse">
            <a:avLst/>
          </a:prstGeom>
          <a:solidFill>
            <a:srgbClr val="0066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4521" name="Rectangle 13"/>
          <p:cNvSpPr/>
          <p:nvPr/>
        </p:nvSpPr>
        <p:spPr>
          <a:xfrm>
            <a:off x="5486400" y="3429000"/>
            <a:ext cx="762000" cy="457200"/>
          </a:xfrm>
          <a:prstGeom prst="rect">
            <a:avLst/>
          </a:prstGeom>
          <a:solidFill>
            <a:srgbClr val="FFFFCC"/>
          </a:solidFill>
          <a:ln w="28575" cap="flat" cmpd="sng">
            <a:solidFill>
              <a:srgbClr val="00808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4522" name="Line 14"/>
          <p:cNvSpPr/>
          <p:nvPr/>
        </p:nvSpPr>
        <p:spPr>
          <a:xfrm>
            <a:off x="5867400" y="3429000"/>
            <a:ext cx="0" cy="457200"/>
          </a:xfrm>
          <a:prstGeom prst="line">
            <a:avLst/>
          </a:prstGeom>
          <a:ln w="9525" cap="flat" cmpd="sng">
            <a:solidFill>
              <a:srgbClr val="008080"/>
            </a:solidFill>
            <a:prstDash val="solid"/>
            <a:headEnd type="none" w="med" len="med"/>
            <a:tailEnd type="none" w="med" len="med"/>
          </a:ln>
        </p:spPr>
      </p:sp>
      <p:sp>
        <p:nvSpPr>
          <p:cNvPr id="64523" name="Oval 15"/>
          <p:cNvSpPr/>
          <p:nvPr/>
        </p:nvSpPr>
        <p:spPr>
          <a:xfrm>
            <a:off x="1219200" y="5029200"/>
            <a:ext cx="533400" cy="533400"/>
          </a:xfrm>
          <a:prstGeom prst="ellipse">
            <a:avLst/>
          </a:prstGeom>
          <a:solidFill>
            <a:schemeClr val="hlink"/>
          </a:solidFill>
          <a:ln w="9525">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4524" name="Line 16"/>
          <p:cNvSpPr/>
          <p:nvPr/>
        </p:nvSpPr>
        <p:spPr>
          <a:xfrm flipH="1">
            <a:off x="914400" y="5486400"/>
            <a:ext cx="381000" cy="533400"/>
          </a:xfrm>
          <a:prstGeom prst="line">
            <a:avLst/>
          </a:prstGeom>
          <a:ln w="28575" cap="flat" cmpd="sng">
            <a:solidFill>
              <a:srgbClr val="6600CC"/>
            </a:solidFill>
            <a:prstDash val="solid"/>
            <a:headEnd type="none" w="med" len="med"/>
            <a:tailEnd type="none" w="med" len="med"/>
          </a:ln>
        </p:spPr>
      </p:sp>
      <p:sp>
        <p:nvSpPr>
          <p:cNvPr id="64525" name="Line 17"/>
          <p:cNvSpPr/>
          <p:nvPr/>
        </p:nvSpPr>
        <p:spPr>
          <a:xfrm>
            <a:off x="1676400" y="5486400"/>
            <a:ext cx="228600" cy="533400"/>
          </a:xfrm>
          <a:prstGeom prst="line">
            <a:avLst/>
          </a:prstGeom>
          <a:ln w="28575" cap="flat" cmpd="sng">
            <a:solidFill>
              <a:srgbClr val="6600CC"/>
            </a:solidFill>
            <a:prstDash val="solid"/>
            <a:headEnd type="none" w="med" len="med"/>
            <a:tailEnd type="none" w="med" len="med"/>
          </a:ln>
        </p:spPr>
      </p:sp>
      <p:sp>
        <p:nvSpPr>
          <p:cNvPr id="64526" name="Line 19"/>
          <p:cNvSpPr/>
          <p:nvPr/>
        </p:nvSpPr>
        <p:spPr>
          <a:xfrm flipH="1">
            <a:off x="1600200" y="4724400"/>
            <a:ext cx="381000" cy="381000"/>
          </a:xfrm>
          <a:prstGeom prst="line">
            <a:avLst/>
          </a:prstGeom>
          <a:ln w="31750" cap="flat" cmpd="sng">
            <a:solidFill>
              <a:srgbClr val="006600"/>
            </a:solidFill>
            <a:prstDash val="solid"/>
            <a:headEnd type="none" w="med" len="med"/>
            <a:tailEnd type="none" w="med" len="med"/>
          </a:ln>
        </p:spPr>
      </p:sp>
      <p:sp>
        <p:nvSpPr>
          <p:cNvPr id="64527" name="Line 20"/>
          <p:cNvSpPr/>
          <p:nvPr/>
        </p:nvSpPr>
        <p:spPr>
          <a:xfrm flipH="1">
            <a:off x="2362200" y="3657600"/>
            <a:ext cx="685800" cy="685800"/>
          </a:xfrm>
          <a:prstGeom prst="line">
            <a:avLst/>
          </a:prstGeom>
          <a:ln w="31750" cap="flat" cmpd="sng">
            <a:solidFill>
              <a:srgbClr val="006600"/>
            </a:solidFill>
            <a:prstDash val="solid"/>
            <a:headEnd type="none" w="med" len="med"/>
            <a:tailEnd type="none" w="med" len="med"/>
          </a:ln>
        </p:spPr>
      </p:sp>
      <p:sp>
        <p:nvSpPr>
          <p:cNvPr id="64528" name="Oval 22"/>
          <p:cNvSpPr/>
          <p:nvPr/>
        </p:nvSpPr>
        <p:spPr>
          <a:xfrm>
            <a:off x="6858000" y="4267200"/>
            <a:ext cx="533400" cy="533400"/>
          </a:xfrm>
          <a:prstGeom prst="ellipse">
            <a:avLst/>
          </a:prstGeom>
          <a:solidFill>
            <a:srgbClr val="0066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4529" name="Oval 23"/>
          <p:cNvSpPr/>
          <p:nvPr/>
        </p:nvSpPr>
        <p:spPr>
          <a:xfrm>
            <a:off x="6172200" y="5029200"/>
            <a:ext cx="533400" cy="533400"/>
          </a:xfrm>
          <a:prstGeom prst="ellipse">
            <a:avLst/>
          </a:prstGeom>
          <a:solidFill>
            <a:schemeClr val="hlink"/>
          </a:solidFill>
          <a:ln w="9525">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4530" name="Line 24"/>
          <p:cNvSpPr/>
          <p:nvPr/>
        </p:nvSpPr>
        <p:spPr>
          <a:xfrm flipH="1">
            <a:off x="5867400" y="5486400"/>
            <a:ext cx="381000" cy="533400"/>
          </a:xfrm>
          <a:prstGeom prst="line">
            <a:avLst/>
          </a:prstGeom>
          <a:ln w="28575" cap="flat" cmpd="sng">
            <a:solidFill>
              <a:srgbClr val="6600CC"/>
            </a:solidFill>
            <a:prstDash val="solid"/>
            <a:headEnd type="none" w="med" len="med"/>
            <a:tailEnd type="none" w="med" len="med"/>
          </a:ln>
        </p:spPr>
      </p:sp>
      <p:sp>
        <p:nvSpPr>
          <p:cNvPr id="64531" name="Line 25"/>
          <p:cNvSpPr/>
          <p:nvPr/>
        </p:nvSpPr>
        <p:spPr>
          <a:xfrm>
            <a:off x="6629400" y="5486400"/>
            <a:ext cx="228600" cy="533400"/>
          </a:xfrm>
          <a:prstGeom prst="line">
            <a:avLst/>
          </a:prstGeom>
          <a:ln w="28575" cap="flat" cmpd="sng">
            <a:solidFill>
              <a:srgbClr val="6600CC"/>
            </a:solidFill>
            <a:prstDash val="solid"/>
            <a:headEnd type="none" w="med" len="med"/>
            <a:tailEnd type="none" w="med" len="med"/>
          </a:ln>
        </p:spPr>
      </p:sp>
      <p:sp>
        <p:nvSpPr>
          <p:cNvPr id="64532" name="Line 26"/>
          <p:cNvSpPr/>
          <p:nvPr/>
        </p:nvSpPr>
        <p:spPr>
          <a:xfrm flipH="1">
            <a:off x="6553200" y="4724400"/>
            <a:ext cx="381000" cy="381000"/>
          </a:xfrm>
          <a:prstGeom prst="line">
            <a:avLst/>
          </a:prstGeom>
          <a:ln w="31750" cap="flat" cmpd="sng">
            <a:solidFill>
              <a:srgbClr val="006600"/>
            </a:solidFill>
            <a:prstDash val="solid"/>
            <a:headEnd type="none" w="med" len="med"/>
            <a:tailEnd type="none" w="med" len="med"/>
          </a:ln>
        </p:spPr>
      </p:sp>
      <p:sp>
        <p:nvSpPr>
          <p:cNvPr id="64533" name="Line 28"/>
          <p:cNvSpPr/>
          <p:nvPr/>
        </p:nvSpPr>
        <p:spPr>
          <a:xfrm>
            <a:off x="6400800" y="3657600"/>
            <a:ext cx="609600" cy="609600"/>
          </a:xfrm>
          <a:prstGeom prst="line">
            <a:avLst/>
          </a:prstGeom>
          <a:ln w="31750" cap="flat" cmpd="sng">
            <a:solidFill>
              <a:srgbClr val="006600"/>
            </a:solidFill>
            <a:prstDash val="solid"/>
            <a:headEnd type="none" w="med" len="med"/>
            <a:tailEnd type="none" w="med" len="med"/>
          </a:ln>
        </p:spPr>
      </p:sp>
      <p:sp>
        <p:nvSpPr>
          <p:cNvPr id="197661" name="Line 29"/>
          <p:cNvSpPr/>
          <p:nvPr/>
        </p:nvSpPr>
        <p:spPr>
          <a:xfrm flipH="1">
            <a:off x="1600200" y="3657600"/>
            <a:ext cx="1447800" cy="1447800"/>
          </a:xfrm>
          <a:prstGeom prst="line">
            <a:avLst/>
          </a:prstGeom>
          <a:ln w="41275" cap="flat" cmpd="sng">
            <a:solidFill>
              <a:srgbClr val="FF0000"/>
            </a:solidFill>
            <a:prstDash val="solid"/>
            <a:headEnd type="none" w="med" len="med"/>
            <a:tailEnd type="triangle" w="med" len="lg"/>
          </a:ln>
        </p:spPr>
      </p:sp>
      <p:sp>
        <p:nvSpPr>
          <p:cNvPr id="197662" name="Line 30"/>
          <p:cNvSpPr/>
          <p:nvPr/>
        </p:nvSpPr>
        <p:spPr>
          <a:xfrm>
            <a:off x="6400800" y="3657600"/>
            <a:ext cx="152400" cy="1447800"/>
          </a:xfrm>
          <a:prstGeom prst="line">
            <a:avLst/>
          </a:prstGeom>
          <a:ln w="41275" cap="flat" cmpd="sng">
            <a:solidFill>
              <a:srgbClr val="FF0000"/>
            </a:solidFill>
            <a:prstDash val="solid"/>
            <a:headEnd type="none" w="med" len="med"/>
            <a:tailEnd type="triangle" w="med" len="lg"/>
          </a:ln>
        </p:spPr>
      </p:sp>
      <p:sp>
        <p:nvSpPr>
          <p:cNvPr id="64536" name="Text Box 31"/>
          <p:cNvSpPr txBox="1"/>
          <p:nvPr/>
        </p:nvSpPr>
        <p:spPr>
          <a:xfrm>
            <a:off x="2124075" y="3651250"/>
            <a:ext cx="4127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dirty="0">
                <a:solidFill>
                  <a:srgbClr val="008080"/>
                </a:solidFill>
              </a:rPr>
              <a:t>p</a:t>
            </a:r>
            <a:endParaRPr lang="en-US" altLang="zh-CN" sz="3600" dirty="0"/>
          </a:p>
        </p:txBody>
      </p:sp>
      <p:sp>
        <p:nvSpPr>
          <p:cNvPr id="64537" name="Text Box 32"/>
          <p:cNvSpPr txBox="1"/>
          <p:nvPr/>
        </p:nvSpPr>
        <p:spPr>
          <a:xfrm>
            <a:off x="6896100" y="3579813"/>
            <a:ext cx="4127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dirty="0">
                <a:solidFill>
                  <a:srgbClr val="008080"/>
                </a:solidFill>
              </a:rPr>
              <a:t>p</a:t>
            </a:r>
            <a:endParaRPr lang="en-US" altLang="zh-CN" sz="3600" dirty="0"/>
          </a:p>
        </p:txBody>
      </p:sp>
      <p:sp>
        <p:nvSpPr>
          <p:cNvPr id="64538" name="AutoShape 33">
            <a:hlinkClick r:id="" action="ppaction://hlinkshowjump?jump=lastslideviewed"/>
          </p:cNvPr>
          <p:cNvSpPr/>
          <p:nvPr/>
        </p:nvSpPr>
        <p:spPr>
          <a:xfrm>
            <a:off x="8305800" y="6096000"/>
            <a:ext cx="381000" cy="381000"/>
          </a:xfrm>
          <a:prstGeom prst="actionButtonReturn">
            <a:avLst/>
          </a:prstGeom>
          <a:solidFill>
            <a:schemeClr val="bg2"/>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7634"/>
                                        </p:tgtEl>
                                        <p:attrNameLst>
                                          <p:attrName>style.visibility</p:attrName>
                                        </p:attrNameLst>
                                      </p:cBhvr>
                                      <p:to>
                                        <p:strVal val="visible"/>
                                      </p:to>
                                    </p:set>
                                    <p:animEffect transition="in" filter="wipe(left)">
                                      <p:cBhvr>
                                        <p:cTn id="7" dur="500"/>
                                        <p:tgtEl>
                                          <p:spTgt spid="1976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7638"/>
                                        </p:tgtEl>
                                        <p:attrNameLst>
                                          <p:attrName>style.visibility</p:attrName>
                                        </p:attrNameLst>
                                      </p:cBhvr>
                                      <p:to>
                                        <p:strVal val="visible"/>
                                      </p:to>
                                    </p:set>
                                    <p:animEffect transition="in" filter="wipe(left)">
                                      <p:cBhvr>
                                        <p:cTn id="12" dur="500"/>
                                        <p:tgtEl>
                                          <p:spTgt spid="19763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97661"/>
                                        </p:tgtEl>
                                        <p:attrNameLst>
                                          <p:attrName>style.visibility</p:attrName>
                                        </p:attrNameLst>
                                      </p:cBhvr>
                                      <p:to>
                                        <p:strVal val="visible"/>
                                      </p:to>
                                    </p:set>
                                    <p:animEffect transition="in" filter="wipe(up)">
                                      <p:cBhvr>
                                        <p:cTn id="17" dur="500"/>
                                        <p:tgtEl>
                                          <p:spTgt spid="19766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97662"/>
                                        </p:tgtEl>
                                        <p:attrNameLst>
                                          <p:attrName>style.visibility</p:attrName>
                                        </p:attrNameLst>
                                      </p:cBhvr>
                                      <p:to>
                                        <p:strVal val="visible"/>
                                      </p:to>
                                    </p:set>
                                    <p:animEffect transition="in" filter="wipe(up)">
                                      <p:cBhvr>
                                        <p:cTn id="22" dur="500"/>
                                        <p:tgtEl>
                                          <p:spTgt spid="197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4" grpId="0"/>
      <p:bldP spid="19763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1026"/>
          <p:cNvSpPr/>
          <p:nvPr/>
        </p:nvSpPr>
        <p:spPr>
          <a:xfrm>
            <a:off x="838200" y="457200"/>
            <a:ext cx="7410450" cy="9159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50000"/>
              </a:lnSpc>
              <a:spcBef>
                <a:spcPct val="0"/>
              </a:spcBef>
              <a:buNone/>
            </a:pPr>
            <a:r>
              <a:rPr lang="en-US" altLang="zh-CN" sz="3600" dirty="0">
                <a:solidFill>
                  <a:srgbClr val="A50021"/>
                </a:solidFill>
                <a:ea typeface="楷体_GB2312" pitchFamily="49" charset="-122"/>
              </a:rPr>
              <a:t>// </a:t>
            </a:r>
            <a:r>
              <a:rPr lang="zh-CN" altLang="en-US" sz="3600" dirty="0">
                <a:solidFill>
                  <a:srgbClr val="A50021"/>
                </a:solidFill>
                <a:ea typeface="楷体_GB2312" pitchFamily="49" charset="-122"/>
              </a:rPr>
              <a:t>左子树为空树只需重接它的右子树</a:t>
            </a:r>
            <a:endParaRPr lang="zh-CN" altLang="en-US" sz="3600" dirty="0">
              <a:solidFill>
                <a:srgbClr val="A50021"/>
              </a:solidFill>
              <a:ea typeface="楷体_GB2312" pitchFamily="49" charset="-122"/>
            </a:endParaRPr>
          </a:p>
        </p:txBody>
      </p:sp>
      <p:sp>
        <p:nvSpPr>
          <p:cNvPr id="65539" name="Rectangle 1027"/>
          <p:cNvSpPr/>
          <p:nvPr/>
        </p:nvSpPr>
        <p:spPr>
          <a:xfrm>
            <a:off x="1447800" y="1508125"/>
            <a:ext cx="6237288" cy="701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dirty="0">
                <a:solidFill>
                  <a:srgbClr val="A50021"/>
                </a:solidFill>
                <a:ea typeface="楷体_GB2312" pitchFamily="49" charset="-122"/>
              </a:rPr>
              <a:t>q = p;  p = p-&gt;rchild;  free(q);</a:t>
            </a:r>
            <a:endParaRPr lang="en-US" altLang="zh-CN" sz="3600" dirty="0">
              <a:solidFill>
                <a:srgbClr val="A50021"/>
              </a:solidFill>
              <a:ea typeface="楷体_GB2312" pitchFamily="49" charset="-122"/>
            </a:endParaRPr>
          </a:p>
        </p:txBody>
      </p:sp>
      <p:sp>
        <p:nvSpPr>
          <p:cNvPr id="65540" name="Rectangle 1029"/>
          <p:cNvSpPr/>
          <p:nvPr/>
        </p:nvSpPr>
        <p:spPr>
          <a:xfrm>
            <a:off x="2209800" y="3429000"/>
            <a:ext cx="381000" cy="457200"/>
          </a:xfrm>
          <a:prstGeom prst="rect">
            <a:avLst/>
          </a:prstGeom>
          <a:solidFill>
            <a:srgbClr val="CCFFCC"/>
          </a:solidFill>
          <a:ln w="28575" cap="flat" cmpd="sng">
            <a:solidFill>
              <a:srgbClr val="00808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5541" name="Rectangle 1030"/>
          <p:cNvSpPr/>
          <p:nvPr/>
        </p:nvSpPr>
        <p:spPr>
          <a:xfrm>
            <a:off x="5867400" y="3429000"/>
            <a:ext cx="381000" cy="457200"/>
          </a:xfrm>
          <a:prstGeom prst="rect">
            <a:avLst/>
          </a:prstGeom>
          <a:solidFill>
            <a:srgbClr val="CCFFCC"/>
          </a:solidFill>
          <a:ln w="28575" cap="flat" cmpd="sng">
            <a:solidFill>
              <a:srgbClr val="00808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5542" name="Rectangle 1031"/>
          <p:cNvSpPr/>
          <p:nvPr/>
        </p:nvSpPr>
        <p:spPr>
          <a:xfrm>
            <a:off x="2590800" y="3429000"/>
            <a:ext cx="762000" cy="457200"/>
          </a:xfrm>
          <a:prstGeom prst="rect">
            <a:avLst/>
          </a:prstGeom>
          <a:solidFill>
            <a:srgbClr val="FFFFCC"/>
          </a:solidFill>
          <a:ln w="28575" cap="flat" cmpd="sng">
            <a:solidFill>
              <a:srgbClr val="00808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5543" name="Line 1032"/>
          <p:cNvSpPr/>
          <p:nvPr/>
        </p:nvSpPr>
        <p:spPr>
          <a:xfrm>
            <a:off x="2971800" y="3429000"/>
            <a:ext cx="0" cy="457200"/>
          </a:xfrm>
          <a:prstGeom prst="line">
            <a:avLst/>
          </a:prstGeom>
          <a:ln w="9525" cap="flat" cmpd="sng">
            <a:solidFill>
              <a:srgbClr val="008080"/>
            </a:solidFill>
            <a:prstDash val="solid"/>
            <a:headEnd type="none" w="med" len="med"/>
            <a:tailEnd type="none" w="med" len="med"/>
          </a:ln>
        </p:spPr>
      </p:sp>
      <p:sp>
        <p:nvSpPr>
          <p:cNvPr id="65544" name="Oval 1033"/>
          <p:cNvSpPr/>
          <p:nvPr/>
        </p:nvSpPr>
        <p:spPr>
          <a:xfrm>
            <a:off x="1219200" y="4267200"/>
            <a:ext cx="533400" cy="533400"/>
          </a:xfrm>
          <a:prstGeom prst="ellipse">
            <a:avLst/>
          </a:prstGeom>
          <a:solidFill>
            <a:srgbClr val="0066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5545" name="Rectangle 1034"/>
          <p:cNvSpPr/>
          <p:nvPr/>
        </p:nvSpPr>
        <p:spPr>
          <a:xfrm>
            <a:off x="5105400" y="3429000"/>
            <a:ext cx="762000" cy="457200"/>
          </a:xfrm>
          <a:prstGeom prst="rect">
            <a:avLst/>
          </a:prstGeom>
          <a:solidFill>
            <a:srgbClr val="FFFFCC"/>
          </a:solidFill>
          <a:ln w="28575" cap="flat" cmpd="sng">
            <a:solidFill>
              <a:srgbClr val="00808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5546" name="Line 1035"/>
          <p:cNvSpPr/>
          <p:nvPr/>
        </p:nvSpPr>
        <p:spPr>
          <a:xfrm>
            <a:off x="5486400" y="3429000"/>
            <a:ext cx="0" cy="457200"/>
          </a:xfrm>
          <a:prstGeom prst="line">
            <a:avLst/>
          </a:prstGeom>
          <a:ln w="9525" cap="flat" cmpd="sng">
            <a:solidFill>
              <a:srgbClr val="008080"/>
            </a:solidFill>
            <a:prstDash val="solid"/>
            <a:headEnd type="none" w="med" len="med"/>
            <a:tailEnd type="none" w="med" len="med"/>
          </a:ln>
        </p:spPr>
      </p:sp>
      <p:sp>
        <p:nvSpPr>
          <p:cNvPr id="65547" name="Oval 1036"/>
          <p:cNvSpPr/>
          <p:nvPr/>
        </p:nvSpPr>
        <p:spPr>
          <a:xfrm>
            <a:off x="1981200" y="5029200"/>
            <a:ext cx="533400" cy="533400"/>
          </a:xfrm>
          <a:prstGeom prst="ellipse">
            <a:avLst/>
          </a:prstGeom>
          <a:solidFill>
            <a:schemeClr val="hlink"/>
          </a:solidFill>
          <a:ln w="9525">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5548" name="Line 1037"/>
          <p:cNvSpPr/>
          <p:nvPr/>
        </p:nvSpPr>
        <p:spPr>
          <a:xfrm flipH="1">
            <a:off x="1676400" y="5486400"/>
            <a:ext cx="381000" cy="533400"/>
          </a:xfrm>
          <a:prstGeom prst="line">
            <a:avLst/>
          </a:prstGeom>
          <a:ln w="28575" cap="flat" cmpd="sng">
            <a:solidFill>
              <a:srgbClr val="6600CC"/>
            </a:solidFill>
            <a:prstDash val="solid"/>
            <a:headEnd type="none" w="med" len="med"/>
            <a:tailEnd type="none" w="med" len="med"/>
          </a:ln>
        </p:spPr>
      </p:sp>
      <p:sp>
        <p:nvSpPr>
          <p:cNvPr id="65549" name="Line 1038"/>
          <p:cNvSpPr/>
          <p:nvPr/>
        </p:nvSpPr>
        <p:spPr>
          <a:xfrm>
            <a:off x="2438400" y="5486400"/>
            <a:ext cx="228600" cy="533400"/>
          </a:xfrm>
          <a:prstGeom prst="line">
            <a:avLst/>
          </a:prstGeom>
          <a:ln w="28575" cap="flat" cmpd="sng">
            <a:solidFill>
              <a:srgbClr val="6600CC"/>
            </a:solidFill>
            <a:prstDash val="solid"/>
            <a:headEnd type="none" w="med" len="med"/>
            <a:tailEnd type="none" w="med" len="med"/>
          </a:ln>
        </p:spPr>
      </p:sp>
      <p:sp>
        <p:nvSpPr>
          <p:cNvPr id="65550" name="Line 1039"/>
          <p:cNvSpPr/>
          <p:nvPr/>
        </p:nvSpPr>
        <p:spPr>
          <a:xfrm>
            <a:off x="1676400" y="4724400"/>
            <a:ext cx="381000" cy="381000"/>
          </a:xfrm>
          <a:prstGeom prst="line">
            <a:avLst/>
          </a:prstGeom>
          <a:ln w="31750" cap="flat" cmpd="sng">
            <a:solidFill>
              <a:srgbClr val="006600"/>
            </a:solidFill>
            <a:prstDash val="solid"/>
            <a:headEnd type="none" w="med" len="med"/>
            <a:tailEnd type="none" w="med" len="med"/>
          </a:ln>
        </p:spPr>
      </p:sp>
      <p:sp>
        <p:nvSpPr>
          <p:cNvPr id="65551" name="Line 1040"/>
          <p:cNvSpPr/>
          <p:nvPr/>
        </p:nvSpPr>
        <p:spPr>
          <a:xfrm flipH="1">
            <a:off x="1676400" y="3657600"/>
            <a:ext cx="685800" cy="685800"/>
          </a:xfrm>
          <a:prstGeom prst="line">
            <a:avLst/>
          </a:prstGeom>
          <a:ln w="31750" cap="flat" cmpd="sng">
            <a:solidFill>
              <a:srgbClr val="006600"/>
            </a:solidFill>
            <a:prstDash val="solid"/>
            <a:headEnd type="none" w="med" len="med"/>
            <a:tailEnd type="none" w="med" len="med"/>
          </a:ln>
        </p:spPr>
      </p:sp>
      <p:sp>
        <p:nvSpPr>
          <p:cNvPr id="65552" name="Oval 1041"/>
          <p:cNvSpPr/>
          <p:nvPr/>
        </p:nvSpPr>
        <p:spPr>
          <a:xfrm>
            <a:off x="6553200" y="4267200"/>
            <a:ext cx="533400" cy="533400"/>
          </a:xfrm>
          <a:prstGeom prst="ellipse">
            <a:avLst/>
          </a:prstGeom>
          <a:solidFill>
            <a:srgbClr val="0066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5553" name="Oval 1042"/>
          <p:cNvSpPr/>
          <p:nvPr/>
        </p:nvSpPr>
        <p:spPr>
          <a:xfrm>
            <a:off x="7315200" y="5029200"/>
            <a:ext cx="533400" cy="533400"/>
          </a:xfrm>
          <a:prstGeom prst="ellipse">
            <a:avLst/>
          </a:prstGeom>
          <a:solidFill>
            <a:schemeClr val="hlink"/>
          </a:solidFill>
          <a:ln w="9525">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5554" name="Line 1043"/>
          <p:cNvSpPr/>
          <p:nvPr/>
        </p:nvSpPr>
        <p:spPr>
          <a:xfrm flipH="1">
            <a:off x="7010400" y="5486400"/>
            <a:ext cx="381000" cy="533400"/>
          </a:xfrm>
          <a:prstGeom prst="line">
            <a:avLst/>
          </a:prstGeom>
          <a:ln w="28575" cap="flat" cmpd="sng">
            <a:solidFill>
              <a:srgbClr val="6600CC"/>
            </a:solidFill>
            <a:prstDash val="solid"/>
            <a:headEnd type="none" w="med" len="med"/>
            <a:tailEnd type="none" w="med" len="med"/>
          </a:ln>
        </p:spPr>
      </p:sp>
      <p:sp>
        <p:nvSpPr>
          <p:cNvPr id="65555" name="Line 1044"/>
          <p:cNvSpPr/>
          <p:nvPr/>
        </p:nvSpPr>
        <p:spPr>
          <a:xfrm>
            <a:off x="7772400" y="5486400"/>
            <a:ext cx="228600" cy="533400"/>
          </a:xfrm>
          <a:prstGeom prst="line">
            <a:avLst/>
          </a:prstGeom>
          <a:ln w="28575" cap="flat" cmpd="sng">
            <a:solidFill>
              <a:srgbClr val="6600CC"/>
            </a:solidFill>
            <a:prstDash val="solid"/>
            <a:headEnd type="none" w="med" len="med"/>
            <a:tailEnd type="none" w="med" len="med"/>
          </a:ln>
        </p:spPr>
      </p:sp>
      <p:sp>
        <p:nvSpPr>
          <p:cNvPr id="65556" name="Line 1045"/>
          <p:cNvSpPr/>
          <p:nvPr/>
        </p:nvSpPr>
        <p:spPr>
          <a:xfrm>
            <a:off x="7010400" y="4724400"/>
            <a:ext cx="381000" cy="381000"/>
          </a:xfrm>
          <a:prstGeom prst="line">
            <a:avLst/>
          </a:prstGeom>
          <a:ln w="31750" cap="flat" cmpd="sng">
            <a:solidFill>
              <a:srgbClr val="006600"/>
            </a:solidFill>
            <a:prstDash val="solid"/>
            <a:headEnd type="none" w="med" len="med"/>
            <a:tailEnd type="none" w="med" len="med"/>
          </a:ln>
        </p:spPr>
      </p:sp>
      <p:sp>
        <p:nvSpPr>
          <p:cNvPr id="65557" name="Line 1046"/>
          <p:cNvSpPr/>
          <p:nvPr/>
        </p:nvSpPr>
        <p:spPr>
          <a:xfrm>
            <a:off x="6019800" y="3657600"/>
            <a:ext cx="685800" cy="685800"/>
          </a:xfrm>
          <a:prstGeom prst="line">
            <a:avLst/>
          </a:prstGeom>
          <a:ln w="31750" cap="flat" cmpd="sng">
            <a:solidFill>
              <a:srgbClr val="006600"/>
            </a:solidFill>
            <a:prstDash val="solid"/>
            <a:headEnd type="none" w="med" len="med"/>
            <a:tailEnd type="none" w="med" len="med"/>
          </a:ln>
        </p:spPr>
      </p:sp>
      <p:sp>
        <p:nvSpPr>
          <p:cNvPr id="209943" name="Line 1047"/>
          <p:cNvSpPr/>
          <p:nvPr/>
        </p:nvSpPr>
        <p:spPr>
          <a:xfrm flipH="1">
            <a:off x="2057400" y="3657600"/>
            <a:ext cx="304800" cy="1447800"/>
          </a:xfrm>
          <a:prstGeom prst="line">
            <a:avLst/>
          </a:prstGeom>
          <a:ln w="41275" cap="flat" cmpd="sng">
            <a:solidFill>
              <a:srgbClr val="FF0000"/>
            </a:solidFill>
            <a:prstDash val="solid"/>
            <a:headEnd type="none" w="med" len="med"/>
            <a:tailEnd type="triangle" w="med" len="lg"/>
          </a:ln>
        </p:spPr>
      </p:sp>
      <p:sp>
        <p:nvSpPr>
          <p:cNvPr id="209944" name="Line 1048"/>
          <p:cNvSpPr/>
          <p:nvPr/>
        </p:nvSpPr>
        <p:spPr>
          <a:xfrm>
            <a:off x="6019800" y="3657600"/>
            <a:ext cx="1371600" cy="1447800"/>
          </a:xfrm>
          <a:prstGeom prst="line">
            <a:avLst/>
          </a:prstGeom>
          <a:ln w="41275" cap="flat" cmpd="sng">
            <a:solidFill>
              <a:srgbClr val="FF0000"/>
            </a:solidFill>
            <a:prstDash val="solid"/>
            <a:headEnd type="none" w="med" len="med"/>
            <a:tailEnd type="triangle" w="med" len="lg"/>
          </a:ln>
        </p:spPr>
      </p:sp>
      <p:sp>
        <p:nvSpPr>
          <p:cNvPr id="65560" name="Text Box 1049"/>
          <p:cNvSpPr txBox="1"/>
          <p:nvPr/>
        </p:nvSpPr>
        <p:spPr>
          <a:xfrm>
            <a:off x="1279525" y="3579813"/>
            <a:ext cx="4127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dirty="0">
                <a:solidFill>
                  <a:srgbClr val="008080"/>
                </a:solidFill>
              </a:rPr>
              <a:t>p</a:t>
            </a:r>
            <a:endParaRPr lang="en-US" altLang="zh-CN" sz="3600" dirty="0"/>
          </a:p>
        </p:txBody>
      </p:sp>
      <p:sp>
        <p:nvSpPr>
          <p:cNvPr id="65561" name="Text Box 1050"/>
          <p:cNvSpPr txBox="1"/>
          <p:nvPr/>
        </p:nvSpPr>
        <p:spPr>
          <a:xfrm>
            <a:off x="6607175" y="3651250"/>
            <a:ext cx="4127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dirty="0">
                <a:solidFill>
                  <a:srgbClr val="008080"/>
                </a:solidFill>
              </a:rPr>
              <a:t>p</a:t>
            </a:r>
            <a:endParaRPr lang="en-US" altLang="zh-CN" sz="3600" dirty="0"/>
          </a:p>
        </p:txBody>
      </p:sp>
      <p:sp>
        <p:nvSpPr>
          <p:cNvPr id="65562" name="AutoShape 1051">
            <a:hlinkClick r:id="" action="ppaction://hlinkshowjump?jump=lastslideviewed"/>
          </p:cNvPr>
          <p:cNvSpPr/>
          <p:nvPr/>
        </p:nvSpPr>
        <p:spPr>
          <a:xfrm>
            <a:off x="8305800" y="6096000"/>
            <a:ext cx="381000" cy="381000"/>
          </a:xfrm>
          <a:prstGeom prst="actionButtonReturn">
            <a:avLst/>
          </a:prstGeom>
          <a:solidFill>
            <a:schemeClr val="bg2"/>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9943"/>
                                        </p:tgtEl>
                                        <p:attrNameLst>
                                          <p:attrName>style.visibility</p:attrName>
                                        </p:attrNameLst>
                                      </p:cBhvr>
                                      <p:to>
                                        <p:strVal val="visible"/>
                                      </p:to>
                                    </p:set>
                                    <p:animEffect transition="in" filter="wipe(up)">
                                      <p:cBhvr>
                                        <p:cTn id="7" dur="500"/>
                                        <p:tgtEl>
                                          <p:spTgt spid="2099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09944"/>
                                        </p:tgtEl>
                                        <p:attrNameLst>
                                          <p:attrName>style.visibility</p:attrName>
                                        </p:attrNameLst>
                                      </p:cBhvr>
                                      <p:to>
                                        <p:strVal val="visible"/>
                                      </p:to>
                                    </p:set>
                                    <p:animEffect transition="in" filter="wipe(up)">
                                      <p:cBhvr>
                                        <p:cTn id="12" dur="500"/>
                                        <p:tgtEl>
                                          <p:spTgt spid="2099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Text Box 2"/>
          <p:cNvSpPr txBox="1"/>
          <p:nvPr/>
        </p:nvSpPr>
        <p:spPr>
          <a:xfrm>
            <a:off x="381000" y="885825"/>
            <a:ext cx="7845425" cy="21542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5000"/>
              </a:lnSpc>
              <a:spcBef>
                <a:spcPct val="0"/>
              </a:spcBef>
              <a:buNone/>
            </a:pPr>
            <a:r>
              <a:rPr lang="en-US" altLang="zh-CN" sz="3600" dirty="0">
                <a:solidFill>
                  <a:srgbClr val="A50021"/>
                </a:solidFill>
                <a:ea typeface="楷体_GB2312" pitchFamily="49" charset="-122"/>
              </a:rPr>
              <a:t>q = p;  s = p-&gt;lchild;</a:t>
            </a:r>
            <a:endParaRPr lang="en-US" altLang="zh-CN" sz="3600" dirty="0">
              <a:solidFill>
                <a:srgbClr val="A50021"/>
              </a:solidFill>
              <a:ea typeface="楷体_GB2312" pitchFamily="49" charset="-122"/>
            </a:endParaRPr>
          </a:p>
          <a:p>
            <a:pPr marL="0" lvl="0" indent="0" eaLnBrk="1" hangingPunct="1">
              <a:lnSpc>
                <a:spcPct val="125000"/>
              </a:lnSpc>
              <a:spcBef>
                <a:spcPct val="0"/>
              </a:spcBef>
              <a:buNone/>
            </a:pPr>
            <a:r>
              <a:rPr lang="en-US" altLang="zh-CN" sz="3600" b="1" dirty="0">
                <a:solidFill>
                  <a:srgbClr val="FF00FF"/>
                </a:solidFill>
                <a:ea typeface="楷体_GB2312" pitchFamily="49" charset="-122"/>
              </a:rPr>
              <a:t>while </a:t>
            </a:r>
            <a:r>
              <a:rPr lang="en-US" altLang="zh-CN" sz="3600" dirty="0">
                <a:solidFill>
                  <a:srgbClr val="FF00FF"/>
                </a:solidFill>
                <a:ea typeface="楷体_GB2312" pitchFamily="49" charset="-122"/>
              </a:rPr>
              <a:t>(</a:t>
            </a:r>
            <a:r>
              <a:rPr lang="en-US" altLang="zh-CN" sz="3600" b="1" dirty="0">
                <a:solidFill>
                  <a:srgbClr val="FF00FF"/>
                </a:solidFill>
                <a:ea typeface="楷体_GB2312" pitchFamily="49" charset="-122"/>
              </a:rPr>
              <a:t>!</a:t>
            </a:r>
            <a:r>
              <a:rPr lang="en-US" altLang="zh-CN" sz="3600" dirty="0">
                <a:solidFill>
                  <a:srgbClr val="FF00FF"/>
                </a:solidFill>
                <a:ea typeface="楷体_GB2312" pitchFamily="49" charset="-122"/>
              </a:rPr>
              <a:t>s-&gt;rchild) </a:t>
            </a:r>
            <a:r>
              <a:rPr lang="en-US" altLang="zh-CN" sz="3600" b="1" dirty="0">
                <a:solidFill>
                  <a:srgbClr val="FF00FF"/>
                </a:solidFill>
                <a:ea typeface="楷体_GB2312" pitchFamily="49" charset="-122"/>
              </a:rPr>
              <a:t>{</a:t>
            </a:r>
            <a:r>
              <a:rPr lang="en-US" altLang="zh-CN" sz="3600" dirty="0">
                <a:solidFill>
                  <a:srgbClr val="FF00FF"/>
                </a:solidFill>
                <a:ea typeface="楷体_GB2312" pitchFamily="49" charset="-122"/>
              </a:rPr>
              <a:t> q = s;  s = s-&gt;rchild; </a:t>
            </a:r>
            <a:r>
              <a:rPr lang="en-US" altLang="zh-CN" sz="3600" b="1" dirty="0">
                <a:solidFill>
                  <a:srgbClr val="FF00FF"/>
                </a:solidFill>
                <a:ea typeface="楷体_GB2312" pitchFamily="49" charset="-122"/>
              </a:rPr>
              <a:t>}</a:t>
            </a:r>
            <a:endParaRPr lang="en-US" altLang="zh-CN" sz="3600" b="1" dirty="0">
              <a:solidFill>
                <a:srgbClr val="A50021"/>
              </a:solidFill>
              <a:ea typeface="楷体_GB2312" pitchFamily="49" charset="-122"/>
            </a:endParaRPr>
          </a:p>
          <a:p>
            <a:pPr marL="0" lvl="0" indent="0" eaLnBrk="1" hangingPunct="1">
              <a:lnSpc>
                <a:spcPct val="125000"/>
              </a:lnSpc>
              <a:spcBef>
                <a:spcPct val="0"/>
              </a:spcBef>
              <a:buNone/>
            </a:pPr>
            <a:r>
              <a:rPr lang="en-US" altLang="zh-CN" sz="3600" dirty="0">
                <a:solidFill>
                  <a:srgbClr val="A50021"/>
                </a:solidFill>
                <a:ea typeface="楷体_GB2312" pitchFamily="49" charset="-122"/>
              </a:rPr>
              <a:t>                       // s </a:t>
            </a:r>
            <a:r>
              <a:rPr lang="zh-CN" altLang="en-US" sz="3600" dirty="0">
                <a:solidFill>
                  <a:srgbClr val="A50021"/>
                </a:solidFill>
                <a:ea typeface="楷体_GB2312" pitchFamily="49" charset="-122"/>
              </a:rPr>
              <a:t>指向被删结点的前驱</a:t>
            </a:r>
            <a:endParaRPr lang="zh-CN" altLang="en-US" sz="3600" dirty="0">
              <a:solidFill>
                <a:srgbClr val="A50021"/>
              </a:solidFill>
              <a:ea typeface="楷体_GB2312" pitchFamily="49" charset="-122"/>
            </a:endParaRPr>
          </a:p>
        </p:txBody>
      </p:sp>
      <p:sp>
        <p:nvSpPr>
          <p:cNvPr id="66563" name="Rectangle 4"/>
          <p:cNvSpPr/>
          <p:nvPr/>
        </p:nvSpPr>
        <p:spPr>
          <a:xfrm>
            <a:off x="1143000" y="304800"/>
            <a:ext cx="37528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dirty="0">
                <a:solidFill>
                  <a:srgbClr val="A50021"/>
                </a:solidFill>
                <a:ea typeface="楷体_GB2312" pitchFamily="49" charset="-122"/>
              </a:rPr>
              <a:t>// </a:t>
            </a:r>
            <a:r>
              <a:rPr lang="zh-CN" altLang="en-US" sz="3600" dirty="0">
                <a:solidFill>
                  <a:srgbClr val="A50021"/>
                </a:solidFill>
                <a:ea typeface="楷体_GB2312" pitchFamily="49" charset="-122"/>
              </a:rPr>
              <a:t>左右子树均不空</a:t>
            </a:r>
            <a:endParaRPr lang="zh-CN" altLang="en-US" sz="3600" dirty="0">
              <a:solidFill>
                <a:srgbClr val="A50021"/>
              </a:solidFill>
              <a:ea typeface="楷体_GB2312" pitchFamily="49" charset="-122"/>
            </a:endParaRPr>
          </a:p>
        </p:txBody>
      </p:sp>
      <p:sp>
        <p:nvSpPr>
          <p:cNvPr id="66564" name="Rectangle 5"/>
          <p:cNvSpPr/>
          <p:nvPr/>
        </p:nvSpPr>
        <p:spPr>
          <a:xfrm>
            <a:off x="107950" y="2997200"/>
            <a:ext cx="8208963" cy="21542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5000"/>
              </a:lnSpc>
              <a:spcBef>
                <a:spcPct val="0"/>
              </a:spcBef>
              <a:buNone/>
            </a:pPr>
            <a:r>
              <a:rPr lang="en-US" altLang="zh-CN" sz="3600" dirty="0">
                <a:solidFill>
                  <a:srgbClr val="A50021"/>
                </a:solidFill>
                <a:ea typeface="楷体_GB2312" pitchFamily="49" charset="-122"/>
              </a:rPr>
              <a:t>p-&gt;data = s-&gt;data;</a:t>
            </a:r>
            <a:endParaRPr lang="en-US" altLang="zh-CN" sz="3600" dirty="0">
              <a:solidFill>
                <a:srgbClr val="A50021"/>
              </a:solidFill>
              <a:ea typeface="楷体_GB2312" pitchFamily="49" charset="-122"/>
            </a:endParaRPr>
          </a:p>
          <a:p>
            <a:pPr marL="0" lvl="0" indent="0" eaLnBrk="1" hangingPunct="1">
              <a:lnSpc>
                <a:spcPct val="125000"/>
              </a:lnSpc>
              <a:spcBef>
                <a:spcPct val="0"/>
              </a:spcBef>
              <a:buNone/>
            </a:pPr>
            <a:r>
              <a:rPr lang="en-US" altLang="zh-CN" sz="3600" b="1" dirty="0">
                <a:solidFill>
                  <a:srgbClr val="FF00FF"/>
                </a:solidFill>
                <a:ea typeface="楷体_GB2312" pitchFamily="49" charset="-122"/>
              </a:rPr>
              <a:t>if</a:t>
            </a:r>
            <a:r>
              <a:rPr lang="en-US" altLang="zh-CN" sz="3600" dirty="0">
                <a:solidFill>
                  <a:srgbClr val="FF00FF"/>
                </a:solidFill>
                <a:ea typeface="楷体_GB2312" pitchFamily="49" charset="-122"/>
              </a:rPr>
              <a:t> (q </a:t>
            </a:r>
            <a:r>
              <a:rPr lang="en-US" altLang="zh-CN" sz="3600" b="1" dirty="0">
                <a:solidFill>
                  <a:srgbClr val="FF00FF"/>
                </a:solidFill>
                <a:ea typeface="楷体_GB2312" pitchFamily="49" charset="-122"/>
              </a:rPr>
              <a:t>!=</a:t>
            </a:r>
            <a:r>
              <a:rPr lang="en-US" altLang="zh-CN" sz="3600" dirty="0">
                <a:solidFill>
                  <a:srgbClr val="FF00FF"/>
                </a:solidFill>
                <a:ea typeface="楷体_GB2312" pitchFamily="49" charset="-122"/>
              </a:rPr>
              <a:t> p )  q-&gt;rchild = s-&gt;lchild;   //</a:t>
            </a:r>
            <a:r>
              <a:rPr lang="zh-CN" altLang="en-US" sz="3600" dirty="0">
                <a:solidFill>
                  <a:srgbClr val="FF00FF"/>
                </a:solidFill>
                <a:ea typeface="楷体_GB2312" pitchFamily="49" charset="-122"/>
              </a:rPr>
              <a:t>重接*</a:t>
            </a:r>
            <a:r>
              <a:rPr lang="en-US" altLang="zh-CN" sz="3600" dirty="0">
                <a:solidFill>
                  <a:srgbClr val="FF00FF"/>
                </a:solidFill>
                <a:ea typeface="楷体_GB2312" pitchFamily="49" charset="-122"/>
              </a:rPr>
              <a:t>q</a:t>
            </a:r>
            <a:r>
              <a:rPr lang="zh-CN" altLang="en-US" sz="3600" dirty="0">
                <a:solidFill>
                  <a:srgbClr val="FF00FF"/>
                </a:solidFill>
                <a:ea typeface="楷体_GB2312" pitchFamily="49" charset="-122"/>
              </a:rPr>
              <a:t>右子树          </a:t>
            </a:r>
            <a:endParaRPr lang="zh-CN" altLang="en-US" sz="3600" dirty="0">
              <a:solidFill>
                <a:srgbClr val="A50021"/>
              </a:solidFill>
              <a:ea typeface="楷体_GB2312" pitchFamily="49" charset="-122"/>
            </a:endParaRPr>
          </a:p>
        </p:txBody>
      </p:sp>
      <p:sp>
        <p:nvSpPr>
          <p:cNvPr id="66565" name="AutoShape 16">
            <a:hlinkClick r:id="" action="ppaction://hlinkshowjump?jump=lastslideviewed"/>
          </p:cNvPr>
          <p:cNvSpPr/>
          <p:nvPr/>
        </p:nvSpPr>
        <p:spPr>
          <a:xfrm>
            <a:off x="8305800" y="6096000"/>
            <a:ext cx="381000" cy="381000"/>
          </a:xfrm>
          <a:prstGeom prst="actionButtonReturn">
            <a:avLst/>
          </a:prstGeom>
          <a:solidFill>
            <a:schemeClr val="bg2"/>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6566" name="Oval 17"/>
          <p:cNvSpPr/>
          <p:nvPr/>
        </p:nvSpPr>
        <p:spPr>
          <a:xfrm>
            <a:off x="4660900" y="4826000"/>
            <a:ext cx="381000" cy="381000"/>
          </a:xfrm>
          <a:prstGeom prst="ellipse">
            <a:avLst/>
          </a:prstGeom>
          <a:solidFill>
            <a:srgbClr val="FFFFCC"/>
          </a:solidFill>
          <a:ln w="19050" cap="flat" cmpd="sng">
            <a:solidFill>
              <a:srgbClr val="80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6567" name="Line 18"/>
          <p:cNvSpPr/>
          <p:nvPr/>
        </p:nvSpPr>
        <p:spPr>
          <a:xfrm>
            <a:off x="4813300" y="4292600"/>
            <a:ext cx="0" cy="533400"/>
          </a:xfrm>
          <a:prstGeom prst="line">
            <a:avLst/>
          </a:prstGeom>
          <a:ln w="9525" cap="flat" cmpd="sng">
            <a:solidFill>
              <a:srgbClr val="A50021"/>
            </a:solidFill>
            <a:prstDash val="solid"/>
            <a:headEnd type="none" w="med" len="med"/>
            <a:tailEnd type="triangle" w="med" len="med"/>
          </a:ln>
        </p:spPr>
      </p:sp>
      <p:sp>
        <p:nvSpPr>
          <p:cNvPr id="66568" name="Text Box 19"/>
          <p:cNvSpPr txBox="1"/>
          <p:nvPr/>
        </p:nvSpPr>
        <p:spPr>
          <a:xfrm>
            <a:off x="4787900" y="4144963"/>
            <a:ext cx="387350" cy="5794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dirty="0">
                <a:solidFill>
                  <a:srgbClr val="A50021"/>
                </a:solidFill>
              </a:rPr>
              <a:t>p</a:t>
            </a:r>
            <a:endParaRPr lang="en-US" altLang="zh-CN" dirty="0"/>
          </a:p>
        </p:txBody>
      </p:sp>
      <p:sp>
        <p:nvSpPr>
          <p:cNvPr id="66569" name="Line 20"/>
          <p:cNvSpPr/>
          <p:nvPr/>
        </p:nvSpPr>
        <p:spPr>
          <a:xfrm flipH="1">
            <a:off x="4432300" y="5130800"/>
            <a:ext cx="304800" cy="304800"/>
          </a:xfrm>
          <a:prstGeom prst="line">
            <a:avLst/>
          </a:prstGeom>
          <a:ln w="28575" cap="flat" cmpd="sng">
            <a:solidFill>
              <a:srgbClr val="006600"/>
            </a:solidFill>
            <a:prstDash val="solid"/>
            <a:headEnd type="none" w="med" len="med"/>
            <a:tailEnd type="none" w="med" len="med"/>
          </a:ln>
        </p:spPr>
      </p:sp>
      <p:sp>
        <p:nvSpPr>
          <p:cNvPr id="66570" name="Oval 21"/>
          <p:cNvSpPr/>
          <p:nvPr/>
        </p:nvSpPr>
        <p:spPr>
          <a:xfrm>
            <a:off x="4427538" y="5726113"/>
            <a:ext cx="381000" cy="381000"/>
          </a:xfrm>
          <a:prstGeom prst="ellipse">
            <a:avLst/>
          </a:prstGeom>
          <a:solidFill>
            <a:srgbClr val="006600"/>
          </a:solidFill>
          <a:ln w="9525" cap="flat" cmpd="sng">
            <a:solidFill>
              <a:srgbClr val="0066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6571" name="Line 22"/>
          <p:cNvSpPr/>
          <p:nvPr/>
        </p:nvSpPr>
        <p:spPr>
          <a:xfrm flipH="1">
            <a:off x="3822700" y="5664200"/>
            <a:ext cx="381000" cy="381000"/>
          </a:xfrm>
          <a:prstGeom prst="line">
            <a:avLst/>
          </a:prstGeom>
          <a:ln w="9525" cap="flat" cmpd="sng">
            <a:solidFill>
              <a:schemeClr val="tx1"/>
            </a:solidFill>
            <a:prstDash val="solid"/>
            <a:headEnd type="none" w="med" len="med"/>
            <a:tailEnd type="none" w="med" len="med"/>
          </a:ln>
        </p:spPr>
      </p:sp>
      <p:sp>
        <p:nvSpPr>
          <p:cNvPr id="66572" name="Text Box 23"/>
          <p:cNvSpPr txBox="1"/>
          <p:nvPr/>
        </p:nvSpPr>
        <p:spPr>
          <a:xfrm>
            <a:off x="3708400" y="5013325"/>
            <a:ext cx="663575"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dirty="0">
                <a:solidFill>
                  <a:srgbClr val="FF00FF"/>
                </a:solidFill>
              </a:rPr>
              <a:t>q</a:t>
            </a:r>
            <a:endParaRPr lang="en-US" altLang="zh-CN" dirty="0"/>
          </a:p>
        </p:txBody>
      </p:sp>
      <p:sp>
        <p:nvSpPr>
          <p:cNvPr id="81944" name="Line 24"/>
          <p:cNvSpPr/>
          <p:nvPr/>
        </p:nvSpPr>
        <p:spPr>
          <a:xfrm flipH="1">
            <a:off x="4140200" y="5661025"/>
            <a:ext cx="193675" cy="576263"/>
          </a:xfrm>
          <a:prstGeom prst="line">
            <a:avLst/>
          </a:prstGeom>
          <a:ln w="38100" cap="flat" cmpd="sng">
            <a:solidFill>
              <a:srgbClr val="FF00FF"/>
            </a:solidFill>
            <a:prstDash val="solid"/>
            <a:headEnd type="none" w="med" len="med"/>
            <a:tailEnd type="none" w="med" len="med"/>
          </a:ln>
        </p:spPr>
      </p:sp>
      <p:sp>
        <p:nvSpPr>
          <p:cNvPr id="66574" name="Text Box 25"/>
          <p:cNvSpPr txBox="1"/>
          <p:nvPr/>
        </p:nvSpPr>
        <p:spPr>
          <a:xfrm>
            <a:off x="4572000" y="5300663"/>
            <a:ext cx="3619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dirty="0">
                <a:solidFill>
                  <a:srgbClr val="008080"/>
                </a:solidFill>
              </a:rPr>
              <a:t>s</a:t>
            </a:r>
            <a:endParaRPr lang="en-US" altLang="zh-CN" dirty="0"/>
          </a:p>
        </p:txBody>
      </p:sp>
      <p:sp>
        <p:nvSpPr>
          <p:cNvPr id="66575" name="Oval 26"/>
          <p:cNvSpPr/>
          <p:nvPr/>
        </p:nvSpPr>
        <p:spPr>
          <a:xfrm>
            <a:off x="4067175" y="5294313"/>
            <a:ext cx="381000" cy="381000"/>
          </a:xfrm>
          <a:prstGeom prst="ellipse">
            <a:avLst/>
          </a:prstGeom>
          <a:solidFill>
            <a:srgbClr val="FFFFCC"/>
          </a:solidFill>
          <a:ln w="19050" cap="flat" cmpd="sng">
            <a:solidFill>
              <a:srgbClr val="80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6576" name="Line 27"/>
          <p:cNvSpPr/>
          <p:nvPr/>
        </p:nvSpPr>
        <p:spPr>
          <a:xfrm>
            <a:off x="4356100" y="5654675"/>
            <a:ext cx="144463" cy="144463"/>
          </a:xfrm>
          <a:prstGeom prst="line">
            <a:avLst/>
          </a:prstGeom>
          <a:ln w="28575" cap="flat" cmpd="sng">
            <a:solidFill>
              <a:srgbClr val="006600"/>
            </a:solidFill>
            <a:prstDash val="solid"/>
            <a:headEnd type="none" w="med" len="med"/>
            <a:tailEnd type="none" w="med" len="med"/>
          </a:ln>
        </p:spPr>
      </p:sp>
      <p:sp>
        <p:nvSpPr>
          <p:cNvPr id="66577" name="Line 28"/>
          <p:cNvSpPr/>
          <p:nvPr/>
        </p:nvSpPr>
        <p:spPr>
          <a:xfrm flipH="1">
            <a:off x="4140200" y="6015038"/>
            <a:ext cx="304800" cy="304800"/>
          </a:xfrm>
          <a:prstGeom prst="line">
            <a:avLst/>
          </a:prstGeom>
          <a:ln w="28575" cap="flat" cmpd="sng">
            <a:solidFill>
              <a:srgbClr val="006600"/>
            </a:solidFill>
            <a:prstDash val="solid"/>
            <a:headEnd type="none" w="med" len="med"/>
            <a:tailEnd type="none" w="med" len="med"/>
          </a:ln>
        </p:spPr>
      </p:sp>
      <p:sp>
        <p:nvSpPr>
          <p:cNvPr id="66578" name="Oval 29"/>
          <p:cNvSpPr/>
          <p:nvPr/>
        </p:nvSpPr>
        <p:spPr>
          <a:xfrm>
            <a:off x="3779838" y="6110288"/>
            <a:ext cx="381000" cy="381000"/>
          </a:xfrm>
          <a:prstGeom prst="ellipse">
            <a:avLst/>
          </a:prstGeom>
          <a:solidFill>
            <a:srgbClr val="FFFFCC"/>
          </a:solidFill>
          <a:ln w="19050" cap="flat" cmpd="sng">
            <a:solidFill>
              <a:srgbClr val="80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1944"/>
                                        </p:tgtEl>
                                        <p:attrNameLst>
                                          <p:attrName>style.visibility</p:attrName>
                                        </p:attrNameLst>
                                      </p:cBhvr>
                                      <p:to>
                                        <p:strVal val="visible"/>
                                      </p:to>
                                    </p:set>
                                    <p:animEffect transition="in" filter="wipe(up)">
                                      <p:cBhvr>
                                        <p:cTn id="7" dur="500"/>
                                        <p:tgtEl>
                                          <p:spTgt spid="819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4"/>
          <p:cNvSpPr/>
          <p:nvPr/>
        </p:nvSpPr>
        <p:spPr>
          <a:xfrm>
            <a:off x="827088" y="1052513"/>
            <a:ext cx="5473700" cy="9461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b="1" dirty="0">
                <a:solidFill>
                  <a:srgbClr val="FF00FF"/>
                </a:solidFill>
              </a:rPr>
              <a:t>else</a:t>
            </a:r>
            <a:r>
              <a:rPr lang="en-US" altLang="zh-CN" sz="2800" dirty="0">
                <a:solidFill>
                  <a:srgbClr val="FF00FF"/>
                </a:solidFill>
              </a:rPr>
              <a:t>  q-&gt;lchild = s-&gt;lchild;</a:t>
            </a:r>
            <a:endParaRPr lang="en-US" altLang="zh-CN" sz="2800" dirty="0">
              <a:solidFill>
                <a:srgbClr val="FF00FF"/>
              </a:solidFill>
            </a:endParaRPr>
          </a:p>
          <a:p>
            <a:pPr marL="0" lvl="0" indent="0" eaLnBrk="1" hangingPunct="1">
              <a:spcBef>
                <a:spcPct val="0"/>
              </a:spcBef>
              <a:buNone/>
            </a:pPr>
            <a:r>
              <a:rPr lang="en-US" altLang="zh-CN" sz="2800" dirty="0">
                <a:solidFill>
                  <a:srgbClr val="A50021"/>
                </a:solidFill>
              </a:rPr>
              <a:t>                         // </a:t>
            </a:r>
            <a:r>
              <a:rPr lang="zh-CN" altLang="en-US" sz="2800" dirty="0">
                <a:solidFill>
                  <a:srgbClr val="A50021"/>
                </a:solidFill>
              </a:rPr>
              <a:t>重接*</a:t>
            </a:r>
            <a:r>
              <a:rPr lang="en-US" altLang="zh-CN" sz="2800" dirty="0">
                <a:solidFill>
                  <a:srgbClr val="A50021"/>
                </a:solidFill>
              </a:rPr>
              <a:t>q</a:t>
            </a:r>
            <a:r>
              <a:rPr lang="zh-CN" altLang="en-US" sz="2800" dirty="0">
                <a:solidFill>
                  <a:srgbClr val="A50021"/>
                </a:solidFill>
              </a:rPr>
              <a:t>的左子树</a:t>
            </a:r>
            <a:endParaRPr lang="zh-CN" altLang="en-US" sz="2800" dirty="0">
              <a:solidFill>
                <a:srgbClr val="A50021"/>
              </a:solidFill>
            </a:endParaRPr>
          </a:p>
        </p:txBody>
      </p:sp>
      <p:sp>
        <p:nvSpPr>
          <p:cNvPr id="242693" name="Oval 5"/>
          <p:cNvSpPr/>
          <p:nvPr/>
        </p:nvSpPr>
        <p:spPr>
          <a:xfrm>
            <a:off x="4186238" y="3392488"/>
            <a:ext cx="381000" cy="381000"/>
          </a:xfrm>
          <a:prstGeom prst="ellipse">
            <a:avLst/>
          </a:prstGeom>
          <a:solidFill>
            <a:srgbClr val="FFFFCC"/>
          </a:solidFill>
          <a:ln w="19050" cap="flat" cmpd="sng">
            <a:solidFill>
              <a:srgbClr val="80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42694" name="Line 6"/>
          <p:cNvSpPr/>
          <p:nvPr/>
        </p:nvSpPr>
        <p:spPr>
          <a:xfrm>
            <a:off x="4338638" y="2859088"/>
            <a:ext cx="0" cy="533400"/>
          </a:xfrm>
          <a:prstGeom prst="line">
            <a:avLst/>
          </a:prstGeom>
          <a:ln w="9525" cap="flat" cmpd="sng">
            <a:solidFill>
              <a:srgbClr val="A50021"/>
            </a:solidFill>
            <a:prstDash val="solid"/>
            <a:headEnd type="none" w="med" len="med"/>
            <a:tailEnd type="triangle" w="med" len="med"/>
          </a:ln>
        </p:spPr>
      </p:sp>
      <p:sp>
        <p:nvSpPr>
          <p:cNvPr id="242695" name="Text Box 7"/>
          <p:cNvSpPr txBox="1"/>
          <p:nvPr/>
        </p:nvSpPr>
        <p:spPr>
          <a:xfrm>
            <a:off x="4376738" y="2584450"/>
            <a:ext cx="387350"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dirty="0">
                <a:solidFill>
                  <a:srgbClr val="A50021"/>
                </a:solidFill>
              </a:rPr>
              <a:t>p</a:t>
            </a:r>
            <a:endParaRPr lang="en-US" altLang="zh-CN" dirty="0"/>
          </a:p>
        </p:txBody>
      </p:sp>
      <p:sp>
        <p:nvSpPr>
          <p:cNvPr id="242696" name="Line 8"/>
          <p:cNvSpPr/>
          <p:nvPr/>
        </p:nvSpPr>
        <p:spPr>
          <a:xfrm flipH="1">
            <a:off x="3957638" y="3697288"/>
            <a:ext cx="304800" cy="304800"/>
          </a:xfrm>
          <a:prstGeom prst="line">
            <a:avLst/>
          </a:prstGeom>
          <a:ln w="28575" cap="flat" cmpd="sng">
            <a:solidFill>
              <a:srgbClr val="006600"/>
            </a:solidFill>
            <a:prstDash val="solid"/>
            <a:headEnd type="none" w="med" len="med"/>
            <a:tailEnd type="none" w="med" len="med"/>
          </a:ln>
        </p:spPr>
      </p:sp>
      <p:sp>
        <p:nvSpPr>
          <p:cNvPr id="242697" name="Oval 9"/>
          <p:cNvSpPr/>
          <p:nvPr/>
        </p:nvSpPr>
        <p:spPr>
          <a:xfrm>
            <a:off x="3652838" y="3925888"/>
            <a:ext cx="381000" cy="381000"/>
          </a:xfrm>
          <a:prstGeom prst="ellipse">
            <a:avLst/>
          </a:prstGeom>
          <a:solidFill>
            <a:srgbClr val="006600"/>
          </a:solidFill>
          <a:ln w="9525" cap="flat" cmpd="sng">
            <a:solidFill>
              <a:srgbClr val="0066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42698" name="Line 10"/>
          <p:cNvSpPr/>
          <p:nvPr/>
        </p:nvSpPr>
        <p:spPr>
          <a:xfrm flipH="1">
            <a:off x="3348038" y="4230688"/>
            <a:ext cx="381000" cy="381000"/>
          </a:xfrm>
          <a:prstGeom prst="line">
            <a:avLst/>
          </a:prstGeom>
          <a:ln w="9525" cap="flat" cmpd="sng">
            <a:solidFill>
              <a:schemeClr val="tx1"/>
            </a:solidFill>
            <a:prstDash val="solid"/>
            <a:headEnd type="none" w="med" len="med"/>
            <a:tailEnd type="none" w="med" len="med"/>
          </a:ln>
        </p:spPr>
      </p:sp>
      <p:sp>
        <p:nvSpPr>
          <p:cNvPr id="242699" name="Text Box 11"/>
          <p:cNvSpPr txBox="1"/>
          <p:nvPr/>
        </p:nvSpPr>
        <p:spPr>
          <a:xfrm>
            <a:off x="3881438" y="2565400"/>
            <a:ext cx="663575"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dirty="0">
                <a:solidFill>
                  <a:srgbClr val="FF00FF"/>
                </a:solidFill>
              </a:rPr>
              <a:t>q</a:t>
            </a:r>
            <a:endParaRPr lang="en-US" altLang="zh-CN" dirty="0"/>
          </a:p>
        </p:txBody>
      </p:sp>
      <p:sp>
        <p:nvSpPr>
          <p:cNvPr id="242700" name="Line 12"/>
          <p:cNvSpPr/>
          <p:nvPr/>
        </p:nvSpPr>
        <p:spPr>
          <a:xfrm flipH="1">
            <a:off x="3348038" y="3697288"/>
            <a:ext cx="914400" cy="914400"/>
          </a:xfrm>
          <a:prstGeom prst="line">
            <a:avLst/>
          </a:prstGeom>
          <a:ln w="38100" cap="flat" cmpd="sng">
            <a:solidFill>
              <a:srgbClr val="FF00FF"/>
            </a:solidFill>
            <a:prstDash val="solid"/>
            <a:headEnd type="none" w="med" len="med"/>
            <a:tailEnd type="none" w="med" len="med"/>
          </a:ln>
        </p:spPr>
      </p:sp>
      <p:sp>
        <p:nvSpPr>
          <p:cNvPr id="242701" name="Text Box 13"/>
          <p:cNvSpPr txBox="1"/>
          <p:nvPr/>
        </p:nvSpPr>
        <p:spPr>
          <a:xfrm>
            <a:off x="3824288" y="3360738"/>
            <a:ext cx="3619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dirty="0">
                <a:solidFill>
                  <a:srgbClr val="008080"/>
                </a:solidFill>
              </a:rPr>
              <a:t>s</a:t>
            </a:r>
            <a:endParaRPr lang="en-US" altLang="zh-CN" dirty="0"/>
          </a:p>
        </p:txBody>
      </p:sp>
      <p:sp>
        <p:nvSpPr>
          <p:cNvPr id="67596" name="Rectangle 14"/>
          <p:cNvSpPr/>
          <p:nvPr/>
        </p:nvSpPr>
        <p:spPr>
          <a:xfrm>
            <a:off x="827088" y="1709738"/>
            <a:ext cx="1296987" cy="6254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5000"/>
              </a:lnSpc>
              <a:spcBef>
                <a:spcPct val="0"/>
              </a:spcBef>
              <a:buNone/>
            </a:pPr>
            <a:r>
              <a:rPr lang="en-US" altLang="zh-CN" sz="2800" dirty="0">
                <a:solidFill>
                  <a:srgbClr val="A50021"/>
                </a:solidFill>
              </a:rPr>
              <a:t>free(s);</a:t>
            </a:r>
            <a:endParaRPr lang="en-US" altLang="zh-CN" sz="2800" dirty="0">
              <a:solidFill>
                <a:srgbClr val="A50021"/>
              </a:solidFill>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42693"/>
                                        </p:tgtEl>
                                        <p:attrNameLst>
                                          <p:attrName>style.visibility</p:attrName>
                                        </p:attrNameLst>
                                      </p:cBhvr>
                                      <p:to>
                                        <p:strVal val="visible"/>
                                      </p:to>
                                    </p:set>
                                    <p:animEffect transition="in" filter="wipe(up)">
                                      <p:cBhvr>
                                        <p:cTn id="7" dur="500"/>
                                        <p:tgtEl>
                                          <p:spTgt spid="24269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42696"/>
                                        </p:tgtEl>
                                        <p:attrNameLst>
                                          <p:attrName>style.visibility</p:attrName>
                                        </p:attrNameLst>
                                      </p:cBhvr>
                                      <p:to>
                                        <p:strVal val="visible"/>
                                      </p:to>
                                    </p:set>
                                    <p:animEffect transition="in" filter="wipe(up)">
                                      <p:cBhvr>
                                        <p:cTn id="11" dur="500"/>
                                        <p:tgtEl>
                                          <p:spTgt spid="24269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42697"/>
                                        </p:tgtEl>
                                        <p:attrNameLst>
                                          <p:attrName>style.visibility</p:attrName>
                                        </p:attrNameLst>
                                      </p:cBhvr>
                                      <p:to>
                                        <p:strVal val="visible"/>
                                      </p:to>
                                    </p:set>
                                    <p:animEffect transition="in" filter="wipe(up)">
                                      <p:cBhvr>
                                        <p:cTn id="15" dur="500"/>
                                        <p:tgtEl>
                                          <p:spTgt spid="242697"/>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242698"/>
                                        </p:tgtEl>
                                        <p:attrNameLst>
                                          <p:attrName>style.visibility</p:attrName>
                                        </p:attrNameLst>
                                      </p:cBhvr>
                                      <p:to>
                                        <p:strVal val="visible"/>
                                      </p:to>
                                    </p:set>
                                    <p:animEffect transition="in" filter="wipe(up)">
                                      <p:cBhvr>
                                        <p:cTn id="19" dur="500"/>
                                        <p:tgtEl>
                                          <p:spTgt spid="242698"/>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242694"/>
                                        </p:tgtEl>
                                        <p:attrNameLst>
                                          <p:attrName>style.visibility</p:attrName>
                                        </p:attrNameLst>
                                      </p:cBhvr>
                                      <p:to>
                                        <p:strVal val="visible"/>
                                      </p:to>
                                    </p:set>
                                    <p:animEffect transition="in" filter="wipe(up)">
                                      <p:cBhvr>
                                        <p:cTn id="23" dur="500"/>
                                        <p:tgtEl>
                                          <p:spTgt spid="24269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242695"/>
                                        </p:tgtEl>
                                        <p:attrNameLst>
                                          <p:attrName>style.visibility</p:attrName>
                                        </p:attrNameLst>
                                      </p:cBhvr>
                                      <p:to>
                                        <p:strVal val="visible"/>
                                      </p:to>
                                    </p:set>
                                    <p:animEffect transition="in" filter="wipe(up)">
                                      <p:cBhvr>
                                        <p:cTn id="28" dur="500"/>
                                        <p:tgtEl>
                                          <p:spTgt spid="2426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242699"/>
                                        </p:tgtEl>
                                        <p:attrNameLst>
                                          <p:attrName>style.visibility</p:attrName>
                                        </p:attrNameLst>
                                      </p:cBhvr>
                                      <p:to>
                                        <p:strVal val="visible"/>
                                      </p:to>
                                    </p:set>
                                    <p:animEffect transition="in" filter="wipe(up)">
                                      <p:cBhvr>
                                        <p:cTn id="33" dur="500"/>
                                        <p:tgtEl>
                                          <p:spTgt spid="242699"/>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8" fill="hold" grpId="0" nodeType="clickEffect">
                                  <p:stCondLst>
                                    <p:cond delay="0"/>
                                  </p:stCondLst>
                                  <p:childTnLst>
                                    <p:set>
                                      <p:cBhvr>
                                        <p:cTn id="37" dur="1" fill="hold">
                                          <p:stCondLst>
                                            <p:cond delay="0"/>
                                          </p:stCondLst>
                                        </p:cTn>
                                        <p:tgtEl>
                                          <p:spTgt spid="242701"/>
                                        </p:tgtEl>
                                        <p:attrNameLst>
                                          <p:attrName>style.visibility</p:attrName>
                                        </p:attrNameLst>
                                      </p:cBhvr>
                                      <p:to>
                                        <p:strVal val="visible"/>
                                      </p:to>
                                    </p:set>
                                    <p:animEffect transition="in" filter="slide(fromLeft)">
                                      <p:cBhvr>
                                        <p:cTn id="38" dur="500"/>
                                        <p:tgtEl>
                                          <p:spTgt spid="24270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242700"/>
                                        </p:tgtEl>
                                        <p:attrNameLst>
                                          <p:attrName>style.visibility</p:attrName>
                                        </p:attrNameLst>
                                      </p:cBhvr>
                                      <p:to>
                                        <p:strVal val="visible"/>
                                      </p:to>
                                    </p:set>
                                    <p:animEffect transition="in" filter="wipe(up)">
                                      <p:cBhvr>
                                        <p:cTn id="43" dur="500"/>
                                        <p:tgtEl>
                                          <p:spTgt spid="242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3" grpId="0" animBg="1"/>
      <p:bldP spid="242695" grpId="0"/>
      <p:bldP spid="242697" grpId="0" animBg="1"/>
      <p:bldP spid="242699" grpId="0"/>
      <p:bldP spid="242701"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Text Box 2"/>
          <p:cNvSpPr txBox="1"/>
          <p:nvPr/>
        </p:nvSpPr>
        <p:spPr>
          <a:xfrm>
            <a:off x="457200" y="228600"/>
            <a:ext cx="5267325" cy="7620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400" b="1" dirty="0">
                <a:solidFill>
                  <a:srgbClr val="FF00FF"/>
                </a:solidFill>
                <a:ea typeface="楷体_GB2312" pitchFamily="49" charset="-122"/>
              </a:rPr>
              <a:t>5</a:t>
            </a:r>
            <a:r>
              <a:rPr lang="zh-CN" altLang="en-US" sz="4400" b="1" dirty="0">
                <a:solidFill>
                  <a:srgbClr val="FF00FF"/>
                </a:solidFill>
                <a:ea typeface="楷体_GB2312" pitchFamily="49" charset="-122"/>
              </a:rPr>
              <a:t>．查找性能的分析</a:t>
            </a:r>
            <a:endParaRPr lang="zh-CN" altLang="en-US" sz="2400" dirty="0"/>
          </a:p>
        </p:txBody>
      </p:sp>
      <p:sp>
        <p:nvSpPr>
          <p:cNvPr id="83971" name="Text Box 3"/>
          <p:cNvSpPr txBox="1"/>
          <p:nvPr/>
        </p:nvSpPr>
        <p:spPr>
          <a:xfrm>
            <a:off x="285750" y="1143000"/>
            <a:ext cx="8705850" cy="52165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40000"/>
              </a:lnSpc>
              <a:spcBef>
                <a:spcPct val="0"/>
              </a:spcBef>
              <a:buNone/>
            </a:pPr>
            <a:r>
              <a:rPr lang="en-US" altLang="zh-CN" sz="2400" dirty="0">
                <a:ea typeface="楷体_GB2312" pitchFamily="49" charset="-122"/>
              </a:rPr>
              <a:t>              </a:t>
            </a:r>
            <a:r>
              <a:rPr lang="zh-CN" altLang="en-US" sz="4000" dirty="0">
                <a:solidFill>
                  <a:srgbClr val="A50021"/>
                </a:solidFill>
                <a:ea typeface="楷体_GB2312" pitchFamily="49" charset="-122"/>
              </a:rPr>
              <a:t>对于每一棵特定的二叉排序树，均可按照平均查找长度的定义来求它的 </a:t>
            </a:r>
            <a:r>
              <a:rPr lang="en-US" altLang="zh-CN" sz="4000" b="1" i="1" dirty="0">
                <a:solidFill>
                  <a:srgbClr val="A50021"/>
                </a:solidFill>
                <a:ea typeface="楷体_GB2312" pitchFamily="49" charset="-122"/>
              </a:rPr>
              <a:t>ASL </a:t>
            </a:r>
            <a:r>
              <a:rPr lang="zh-CN" altLang="en-US" sz="4000" dirty="0">
                <a:solidFill>
                  <a:srgbClr val="A50021"/>
                </a:solidFill>
                <a:ea typeface="楷体_GB2312" pitchFamily="49" charset="-122"/>
              </a:rPr>
              <a:t>值，显然，由值相同的 </a:t>
            </a:r>
            <a:r>
              <a:rPr lang="en-US" altLang="zh-CN" sz="4000" b="1" i="1" dirty="0">
                <a:solidFill>
                  <a:srgbClr val="A50021"/>
                </a:solidFill>
                <a:ea typeface="楷体_GB2312" pitchFamily="49" charset="-122"/>
              </a:rPr>
              <a:t>n </a:t>
            </a:r>
            <a:r>
              <a:rPr lang="zh-CN" altLang="en-US" sz="4000" dirty="0">
                <a:solidFill>
                  <a:srgbClr val="A50021"/>
                </a:solidFill>
                <a:ea typeface="楷体_GB2312" pitchFamily="49" charset="-122"/>
              </a:rPr>
              <a:t>个关键字，构造所得的不同形态的各棵二叉排序树的平均查找长 度的值不同，甚至可能差别很大。</a:t>
            </a:r>
            <a:endParaRPr lang="zh-CN" altLang="en-US" sz="2400" dirty="0">
              <a:solidFill>
                <a:srgbClr val="A50021"/>
              </a:solidFill>
              <a:ea typeface="楷体_GB2312"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83970"/>
                                        </p:tgtEl>
                                        <p:attrNameLst>
                                          <p:attrName>style.visibility</p:attrName>
                                        </p:attrNameLst>
                                      </p:cBhvr>
                                      <p:to>
                                        <p:strVal val="visible"/>
                                      </p:to>
                                    </p:set>
                                    <p:animEffect transition="in" filter="slide(fromTop)">
                                      <p:cBhvr>
                                        <p:cTn id="7" dur="500"/>
                                        <p:tgtEl>
                                          <p:spTgt spid="8397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iterate type="wd">
                                    <p:tmPct val="100000"/>
                                  </p:iterate>
                                  <p:childTnLst>
                                    <p:set>
                                      <p:cBhvr>
                                        <p:cTn id="11" dur="1" fill="hold">
                                          <p:stCondLst>
                                            <p:cond delay="0"/>
                                          </p:stCondLst>
                                        </p:cTn>
                                        <p:tgtEl>
                                          <p:spTgt spid="83971"/>
                                        </p:tgtEl>
                                        <p:attrNameLst>
                                          <p:attrName>style.visibility</p:attrName>
                                        </p:attrNameLst>
                                      </p:cBhvr>
                                      <p:to>
                                        <p:strVal val="visible"/>
                                      </p:to>
                                    </p:set>
                                    <p:animEffect transition="in" filter="strips(downRight)">
                                      <p:cBhvr>
                                        <p:cTn id="12" dur="300"/>
                                        <p:tgtEl>
                                          <p:spTgt spid="83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p:bldP spid="83971"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7" name="Text Box 3"/>
          <p:cNvSpPr txBox="1"/>
          <p:nvPr/>
        </p:nvSpPr>
        <p:spPr>
          <a:xfrm>
            <a:off x="228600" y="3810000"/>
            <a:ext cx="6248400" cy="13557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15000"/>
              </a:lnSpc>
              <a:spcBef>
                <a:spcPct val="0"/>
              </a:spcBef>
              <a:buNone/>
            </a:pPr>
            <a:r>
              <a:rPr lang="zh-CN" altLang="en-US" sz="3600" dirty="0">
                <a:ea typeface="楷体_GB2312" pitchFamily="49" charset="-122"/>
              </a:rPr>
              <a:t>由关键字序列 </a:t>
            </a:r>
            <a:r>
              <a:rPr lang="en-US" altLang="zh-CN" sz="3600" b="1" dirty="0">
                <a:solidFill>
                  <a:srgbClr val="006600"/>
                </a:solidFill>
                <a:ea typeface="楷体_GB2312" pitchFamily="49" charset="-122"/>
              </a:rPr>
              <a:t>3</a:t>
            </a:r>
            <a:r>
              <a:rPr lang="zh-CN" altLang="en-US" sz="3600" b="1" dirty="0">
                <a:solidFill>
                  <a:srgbClr val="006600"/>
                </a:solidFill>
                <a:ea typeface="楷体_GB2312" pitchFamily="49" charset="-122"/>
              </a:rPr>
              <a:t>，</a:t>
            </a:r>
            <a:r>
              <a:rPr lang="en-US" altLang="zh-CN" sz="3600" b="1" dirty="0">
                <a:solidFill>
                  <a:srgbClr val="006600"/>
                </a:solidFill>
                <a:ea typeface="楷体_GB2312" pitchFamily="49" charset="-122"/>
              </a:rPr>
              <a:t>1</a:t>
            </a:r>
            <a:r>
              <a:rPr lang="zh-CN" altLang="en-US" sz="3600" b="1" dirty="0">
                <a:solidFill>
                  <a:srgbClr val="006600"/>
                </a:solidFill>
                <a:ea typeface="楷体_GB2312" pitchFamily="49" charset="-122"/>
              </a:rPr>
              <a:t>，</a:t>
            </a:r>
            <a:r>
              <a:rPr lang="en-US" altLang="zh-CN" sz="3600" b="1" dirty="0">
                <a:solidFill>
                  <a:srgbClr val="006600"/>
                </a:solidFill>
                <a:ea typeface="楷体_GB2312" pitchFamily="49" charset="-122"/>
              </a:rPr>
              <a:t>2</a:t>
            </a:r>
            <a:r>
              <a:rPr lang="zh-CN" altLang="en-US" sz="3600" b="1" dirty="0">
                <a:solidFill>
                  <a:srgbClr val="006600"/>
                </a:solidFill>
                <a:ea typeface="楷体_GB2312" pitchFamily="49" charset="-122"/>
              </a:rPr>
              <a:t>，</a:t>
            </a:r>
            <a:r>
              <a:rPr lang="en-US" altLang="zh-CN" sz="3600" b="1" dirty="0">
                <a:solidFill>
                  <a:srgbClr val="006600"/>
                </a:solidFill>
                <a:ea typeface="楷体_GB2312" pitchFamily="49" charset="-122"/>
              </a:rPr>
              <a:t>5</a:t>
            </a:r>
            <a:r>
              <a:rPr lang="zh-CN" altLang="en-US" sz="3600" b="1" dirty="0">
                <a:solidFill>
                  <a:srgbClr val="006600"/>
                </a:solidFill>
                <a:ea typeface="楷体_GB2312" pitchFamily="49" charset="-122"/>
              </a:rPr>
              <a:t>，</a:t>
            </a:r>
            <a:r>
              <a:rPr lang="en-US" altLang="zh-CN" sz="3600" b="1" dirty="0">
                <a:solidFill>
                  <a:srgbClr val="006600"/>
                </a:solidFill>
                <a:ea typeface="楷体_GB2312" pitchFamily="49" charset="-122"/>
              </a:rPr>
              <a:t>4</a:t>
            </a:r>
            <a:r>
              <a:rPr lang="zh-CN" altLang="en-US" sz="3600" dirty="0">
                <a:ea typeface="楷体_GB2312" pitchFamily="49" charset="-122"/>
              </a:rPr>
              <a:t>构造而得的二叉排序树，</a:t>
            </a:r>
            <a:endParaRPr lang="zh-CN" altLang="en-US" sz="4000" dirty="0">
              <a:solidFill>
                <a:srgbClr val="CC3300"/>
              </a:solidFill>
            </a:endParaRPr>
          </a:p>
        </p:txBody>
      </p:sp>
      <p:sp>
        <p:nvSpPr>
          <p:cNvPr id="82948" name="Text Box 4"/>
          <p:cNvSpPr txBox="1"/>
          <p:nvPr/>
        </p:nvSpPr>
        <p:spPr>
          <a:xfrm>
            <a:off x="304800" y="838200"/>
            <a:ext cx="6172200" cy="13557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15000"/>
              </a:lnSpc>
              <a:spcBef>
                <a:spcPct val="0"/>
              </a:spcBef>
              <a:buNone/>
            </a:pPr>
            <a:r>
              <a:rPr lang="zh-CN" altLang="en-US" sz="3600" dirty="0">
                <a:ea typeface="楷体_GB2312" pitchFamily="49" charset="-122"/>
              </a:rPr>
              <a:t>由关键字序列 </a:t>
            </a:r>
            <a:r>
              <a:rPr lang="en-US" altLang="zh-CN" sz="3600" b="1" dirty="0">
                <a:solidFill>
                  <a:srgbClr val="006600"/>
                </a:solidFill>
                <a:ea typeface="楷体_GB2312" pitchFamily="49" charset="-122"/>
              </a:rPr>
              <a:t>1</a:t>
            </a:r>
            <a:r>
              <a:rPr lang="zh-CN" altLang="en-US" sz="3600" b="1" dirty="0">
                <a:solidFill>
                  <a:srgbClr val="006600"/>
                </a:solidFill>
                <a:ea typeface="楷体_GB2312" pitchFamily="49" charset="-122"/>
              </a:rPr>
              <a:t>，</a:t>
            </a:r>
            <a:r>
              <a:rPr lang="en-US" altLang="zh-CN" sz="3600" b="1" dirty="0">
                <a:solidFill>
                  <a:srgbClr val="006600"/>
                </a:solidFill>
                <a:ea typeface="楷体_GB2312" pitchFamily="49" charset="-122"/>
              </a:rPr>
              <a:t>2</a:t>
            </a:r>
            <a:r>
              <a:rPr lang="zh-CN" altLang="en-US" sz="3600" b="1" dirty="0">
                <a:solidFill>
                  <a:srgbClr val="006600"/>
                </a:solidFill>
                <a:ea typeface="楷体_GB2312" pitchFamily="49" charset="-122"/>
              </a:rPr>
              <a:t>，</a:t>
            </a:r>
            <a:r>
              <a:rPr lang="en-US" altLang="zh-CN" sz="3600" b="1" dirty="0">
                <a:solidFill>
                  <a:srgbClr val="006600"/>
                </a:solidFill>
                <a:ea typeface="楷体_GB2312" pitchFamily="49" charset="-122"/>
              </a:rPr>
              <a:t>3</a:t>
            </a:r>
            <a:r>
              <a:rPr lang="zh-CN" altLang="en-US" sz="3600" b="1" dirty="0">
                <a:solidFill>
                  <a:srgbClr val="006600"/>
                </a:solidFill>
                <a:ea typeface="楷体_GB2312" pitchFamily="49" charset="-122"/>
              </a:rPr>
              <a:t>，</a:t>
            </a:r>
            <a:r>
              <a:rPr lang="en-US" altLang="zh-CN" sz="3600" b="1" dirty="0">
                <a:solidFill>
                  <a:srgbClr val="006600"/>
                </a:solidFill>
                <a:ea typeface="楷体_GB2312" pitchFamily="49" charset="-122"/>
              </a:rPr>
              <a:t>4</a:t>
            </a:r>
            <a:r>
              <a:rPr lang="zh-CN" altLang="en-US" sz="3600" b="1" dirty="0">
                <a:solidFill>
                  <a:srgbClr val="006600"/>
                </a:solidFill>
                <a:ea typeface="楷体_GB2312" pitchFamily="49" charset="-122"/>
              </a:rPr>
              <a:t>，</a:t>
            </a:r>
            <a:r>
              <a:rPr lang="en-US" altLang="zh-CN" sz="3600" b="1" dirty="0">
                <a:solidFill>
                  <a:srgbClr val="006600"/>
                </a:solidFill>
                <a:ea typeface="楷体_GB2312" pitchFamily="49" charset="-122"/>
              </a:rPr>
              <a:t>5</a:t>
            </a:r>
            <a:r>
              <a:rPr lang="zh-CN" altLang="en-US" sz="3600" dirty="0">
                <a:ea typeface="楷体_GB2312" pitchFamily="49" charset="-122"/>
              </a:rPr>
              <a:t>构造而得的二叉排序树，</a:t>
            </a:r>
            <a:endParaRPr lang="zh-CN" altLang="en-US" sz="3600" dirty="0">
              <a:ea typeface="楷体_GB2312" pitchFamily="49" charset="-122"/>
            </a:endParaRPr>
          </a:p>
        </p:txBody>
      </p:sp>
      <p:sp>
        <p:nvSpPr>
          <p:cNvPr id="82949" name="Text Box 5"/>
          <p:cNvSpPr txBox="1"/>
          <p:nvPr/>
        </p:nvSpPr>
        <p:spPr>
          <a:xfrm>
            <a:off x="304800" y="152400"/>
            <a:ext cx="2035175"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3600" b="1" dirty="0">
                <a:solidFill>
                  <a:srgbClr val="A50021"/>
                </a:solidFill>
                <a:ea typeface="楷体_GB2312" pitchFamily="49" charset="-122"/>
              </a:rPr>
              <a:t>例如：</a:t>
            </a:r>
            <a:endParaRPr lang="zh-CN" altLang="en-US" sz="3600" dirty="0">
              <a:ea typeface="楷体_GB2312" pitchFamily="49" charset="-122"/>
            </a:endParaRPr>
          </a:p>
        </p:txBody>
      </p:sp>
      <p:sp>
        <p:nvSpPr>
          <p:cNvPr id="82950" name="Oval 6"/>
          <p:cNvSpPr/>
          <p:nvPr/>
        </p:nvSpPr>
        <p:spPr>
          <a:xfrm>
            <a:off x="6934200" y="914400"/>
            <a:ext cx="381000" cy="381000"/>
          </a:xfrm>
          <a:prstGeom prst="ellipse">
            <a:avLst/>
          </a:prstGeom>
          <a:solidFill>
            <a:srgbClr val="CCFFCC"/>
          </a:solidFill>
          <a:ln w="19050" cap="flat" cmpd="sng">
            <a:solidFill>
              <a:srgbClr val="0033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olidFill>
                  <a:srgbClr val="006600"/>
                </a:solidFill>
              </a:rPr>
              <a:t>2</a:t>
            </a:r>
            <a:endParaRPr lang="en-US" altLang="zh-CN" sz="2400" dirty="0"/>
          </a:p>
        </p:txBody>
      </p:sp>
      <p:sp>
        <p:nvSpPr>
          <p:cNvPr id="82951" name="Oval 7"/>
          <p:cNvSpPr/>
          <p:nvPr/>
        </p:nvSpPr>
        <p:spPr>
          <a:xfrm>
            <a:off x="6400800" y="457200"/>
            <a:ext cx="381000" cy="381000"/>
          </a:xfrm>
          <a:prstGeom prst="ellipse">
            <a:avLst/>
          </a:prstGeom>
          <a:solidFill>
            <a:srgbClr val="CCFFCC"/>
          </a:solidFill>
          <a:ln w="19050" cap="flat" cmpd="sng">
            <a:solidFill>
              <a:srgbClr val="0033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olidFill>
                  <a:srgbClr val="006600"/>
                </a:solidFill>
              </a:rPr>
              <a:t>1</a:t>
            </a:r>
            <a:endParaRPr lang="en-US" altLang="zh-CN" sz="2400" dirty="0"/>
          </a:p>
        </p:txBody>
      </p:sp>
      <p:sp>
        <p:nvSpPr>
          <p:cNvPr id="82952" name="Oval 8"/>
          <p:cNvSpPr/>
          <p:nvPr/>
        </p:nvSpPr>
        <p:spPr>
          <a:xfrm>
            <a:off x="7391400" y="1371600"/>
            <a:ext cx="381000" cy="381000"/>
          </a:xfrm>
          <a:prstGeom prst="ellipse">
            <a:avLst/>
          </a:prstGeom>
          <a:solidFill>
            <a:srgbClr val="CCFFCC"/>
          </a:solidFill>
          <a:ln w="19050" cap="flat" cmpd="sng">
            <a:solidFill>
              <a:srgbClr val="0033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olidFill>
                  <a:srgbClr val="006600"/>
                </a:solidFill>
              </a:rPr>
              <a:t>3</a:t>
            </a:r>
            <a:endParaRPr lang="en-US" altLang="zh-CN" sz="2400" dirty="0"/>
          </a:p>
        </p:txBody>
      </p:sp>
      <p:sp>
        <p:nvSpPr>
          <p:cNvPr id="82953" name="Oval 9"/>
          <p:cNvSpPr/>
          <p:nvPr/>
        </p:nvSpPr>
        <p:spPr>
          <a:xfrm>
            <a:off x="7924800" y="1828800"/>
            <a:ext cx="381000" cy="381000"/>
          </a:xfrm>
          <a:prstGeom prst="ellipse">
            <a:avLst/>
          </a:prstGeom>
          <a:solidFill>
            <a:srgbClr val="CCFFCC"/>
          </a:solidFill>
          <a:ln w="19050" cap="flat" cmpd="sng">
            <a:solidFill>
              <a:srgbClr val="0033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olidFill>
                  <a:srgbClr val="006600"/>
                </a:solidFill>
              </a:rPr>
              <a:t>4</a:t>
            </a:r>
            <a:endParaRPr lang="en-US" altLang="zh-CN" sz="2400" dirty="0"/>
          </a:p>
        </p:txBody>
      </p:sp>
      <p:sp>
        <p:nvSpPr>
          <p:cNvPr id="82954" name="Oval 10"/>
          <p:cNvSpPr/>
          <p:nvPr/>
        </p:nvSpPr>
        <p:spPr>
          <a:xfrm>
            <a:off x="8458200" y="2362200"/>
            <a:ext cx="381000" cy="381000"/>
          </a:xfrm>
          <a:prstGeom prst="ellipse">
            <a:avLst/>
          </a:prstGeom>
          <a:solidFill>
            <a:srgbClr val="CCFFCC"/>
          </a:solidFill>
          <a:ln w="19050" cap="flat" cmpd="sng">
            <a:solidFill>
              <a:srgbClr val="0033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olidFill>
                  <a:srgbClr val="006600"/>
                </a:solidFill>
              </a:rPr>
              <a:t>5</a:t>
            </a:r>
            <a:endParaRPr lang="en-US" altLang="zh-CN" sz="2400" dirty="0"/>
          </a:p>
        </p:txBody>
      </p:sp>
      <p:sp>
        <p:nvSpPr>
          <p:cNvPr id="82955" name="Line 11"/>
          <p:cNvSpPr/>
          <p:nvPr/>
        </p:nvSpPr>
        <p:spPr>
          <a:xfrm>
            <a:off x="6705600" y="762000"/>
            <a:ext cx="304800" cy="228600"/>
          </a:xfrm>
          <a:prstGeom prst="line">
            <a:avLst/>
          </a:prstGeom>
          <a:ln w="9525" cap="flat" cmpd="sng">
            <a:solidFill>
              <a:srgbClr val="006600"/>
            </a:solidFill>
            <a:prstDash val="solid"/>
            <a:headEnd type="none" w="med" len="med"/>
            <a:tailEnd type="none" w="med" len="med"/>
          </a:ln>
        </p:spPr>
      </p:sp>
      <p:sp>
        <p:nvSpPr>
          <p:cNvPr id="82956" name="Line 12"/>
          <p:cNvSpPr/>
          <p:nvPr/>
        </p:nvSpPr>
        <p:spPr>
          <a:xfrm>
            <a:off x="7239000" y="1219200"/>
            <a:ext cx="304800" cy="228600"/>
          </a:xfrm>
          <a:prstGeom prst="line">
            <a:avLst/>
          </a:prstGeom>
          <a:ln w="9525" cap="flat" cmpd="sng">
            <a:solidFill>
              <a:srgbClr val="006600"/>
            </a:solidFill>
            <a:prstDash val="solid"/>
            <a:headEnd type="none" w="med" len="med"/>
            <a:tailEnd type="none" w="med" len="med"/>
          </a:ln>
        </p:spPr>
      </p:sp>
      <p:sp>
        <p:nvSpPr>
          <p:cNvPr id="82957" name="Line 13"/>
          <p:cNvSpPr/>
          <p:nvPr/>
        </p:nvSpPr>
        <p:spPr>
          <a:xfrm>
            <a:off x="7772400" y="1676400"/>
            <a:ext cx="304800" cy="228600"/>
          </a:xfrm>
          <a:prstGeom prst="line">
            <a:avLst/>
          </a:prstGeom>
          <a:ln w="9525" cap="flat" cmpd="sng">
            <a:solidFill>
              <a:srgbClr val="006600"/>
            </a:solidFill>
            <a:prstDash val="solid"/>
            <a:headEnd type="none" w="med" len="med"/>
            <a:tailEnd type="none" w="med" len="med"/>
          </a:ln>
        </p:spPr>
      </p:sp>
      <p:sp>
        <p:nvSpPr>
          <p:cNvPr id="82958" name="Line 14"/>
          <p:cNvSpPr/>
          <p:nvPr/>
        </p:nvSpPr>
        <p:spPr>
          <a:xfrm>
            <a:off x="8229600" y="2133600"/>
            <a:ext cx="304800" cy="228600"/>
          </a:xfrm>
          <a:prstGeom prst="line">
            <a:avLst/>
          </a:prstGeom>
          <a:ln w="9525" cap="flat" cmpd="sng">
            <a:solidFill>
              <a:srgbClr val="006600"/>
            </a:solidFill>
            <a:prstDash val="solid"/>
            <a:headEnd type="none" w="med" len="med"/>
            <a:tailEnd type="none" w="med" len="med"/>
          </a:ln>
        </p:spPr>
      </p:sp>
      <p:sp>
        <p:nvSpPr>
          <p:cNvPr id="82959" name="Oval 15"/>
          <p:cNvSpPr/>
          <p:nvPr/>
        </p:nvSpPr>
        <p:spPr>
          <a:xfrm>
            <a:off x="7543800" y="3810000"/>
            <a:ext cx="381000" cy="381000"/>
          </a:xfrm>
          <a:prstGeom prst="ellipse">
            <a:avLst/>
          </a:prstGeom>
          <a:solidFill>
            <a:srgbClr val="CCFFCC"/>
          </a:solidFill>
          <a:ln w="19050" cap="flat" cmpd="sng">
            <a:solidFill>
              <a:srgbClr val="0033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olidFill>
                  <a:srgbClr val="006600"/>
                </a:solidFill>
              </a:rPr>
              <a:t>3</a:t>
            </a:r>
            <a:endParaRPr lang="en-US" altLang="zh-CN" sz="2400" dirty="0"/>
          </a:p>
        </p:txBody>
      </p:sp>
      <p:sp>
        <p:nvSpPr>
          <p:cNvPr id="82960" name="Oval 16"/>
          <p:cNvSpPr/>
          <p:nvPr/>
        </p:nvSpPr>
        <p:spPr>
          <a:xfrm>
            <a:off x="8458200" y="4495800"/>
            <a:ext cx="381000" cy="381000"/>
          </a:xfrm>
          <a:prstGeom prst="ellipse">
            <a:avLst/>
          </a:prstGeom>
          <a:solidFill>
            <a:srgbClr val="CCFFCC"/>
          </a:solidFill>
          <a:ln w="19050" cap="flat" cmpd="sng">
            <a:solidFill>
              <a:srgbClr val="0033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olidFill>
                  <a:srgbClr val="006600"/>
                </a:solidFill>
              </a:rPr>
              <a:t>5</a:t>
            </a:r>
            <a:endParaRPr lang="en-US" altLang="zh-CN" sz="2400" dirty="0"/>
          </a:p>
        </p:txBody>
      </p:sp>
      <p:sp>
        <p:nvSpPr>
          <p:cNvPr id="82961" name="Oval 17"/>
          <p:cNvSpPr/>
          <p:nvPr/>
        </p:nvSpPr>
        <p:spPr>
          <a:xfrm>
            <a:off x="7924800" y="5334000"/>
            <a:ext cx="381000" cy="381000"/>
          </a:xfrm>
          <a:prstGeom prst="ellipse">
            <a:avLst/>
          </a:prstGeom>
          <a:solidFill>
            <a:srgbClr val="CCFFCC"/>
          </a:solidFill>
          <a:ln w="19050" cap="flat" cmpd="sng">
            <a:solidFill>
              <a:srgbClr val="0033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olidFill>
                  <a:srgbClr val="006600"/>
                </a:solidFill>
              </a:rPr>
              <a:t>4</a:t>
            </a:r>
            <a:endParaRPr lang="en-US" altLang="zh-CN" sz="2400" dirty="0"/>
          </a:p>
        </p:txBody>
      </p:sp>
      <p:sp>
        <p:nvSpPr>
          <p:cNvPr id="82962" name="Oval 18"/>
          <p:cNvSpPr/>
          <p:nvPr/>
        </p:nvSpPr>
        <p:spPr>
          <a:xfrm>
            <a:off x="6629400" y="4495800"/>
            <a:ext cx="381000" cy="381000"/>
          </a:xfrm>
          <a:prstGeom prst="ellipse">
            <a:avLst/>
          </a:prstGeom>
          <a:solidFill>
            <a:srgbClr val="CCFFCC"/>
          </a:solidFill>
          <a:ln w="19050" cap="flat" cmpd="sng">
            <a:solidFill>
              <a:srgbClr val="0033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olidFill>
                  <a:srgbClr val="006600"/>
                </a:solidFill>
              </a:rPr>
              <a:t>1</a:t>
            </a:r>
            <a:endParaRPr lang="en-US" altLang="zh-CN" sz="2400" dirty="0"/>
          </a:p>
        </p:txBody>
      </p:sp>
      <p:sp>
        <p:nvSpPr>
          <p:cNvPr id="82963" name="Oval 19"/>
          <p:cNvSpPr/>
          <p:nvPr/>
        </p:nvSpPr>
        <p:spPr>
          <a:xfrm>
            <a:off x="7162800" y="5334000"/>
            <a:ext cx="381000" cy="381000"/>
          </a:xfrm>
          <a:prstGeom prst="ellipse">
            <a:avLst/>
          </a:prstGeom>
          <a:solidFill>
            <a:srgbClr val="CCFFCC"/>
          </a:solidFill>
          <a:ln w="19050" cap="flat" cmpd="sng">
            <a:solidFill>
              <a:srgbClr val="0033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olidFill>
                  <a:srgbClr val="006600"/>
                </a:solidFill>
              </a:rPr>
              <a:t>2</a:t>
            </a:r>
            <a:endParaRPr lang="en-US" altLang="zh-CN" sz="2400" dirty="0"/>
          </a:p>
        </p:txBody>
      </p:sp>
      <p:sp>
        <p:nvSpPr>
          <p:cNvPr id="82964" name="Line 20"/>
          <p:cNvSpPr/>
          <p:nvPr/>
        </p:nvSpPr>
        <p:spPr>
          <a:xfrm flipH="1">
            <a:off x="6858000" y="4038600"/>
            <a:ext cx="685800" cy="457200"/>
          </a:xfrm>
          <a:prstGeom prst="line">
            <a:avLst/>
          </a:prstGeom>
          <a:ln w="9525" cap="flat" cmpd="sng">
            <a:solidFill>
              <a:srgbClr val="006600"/>
            </a:solidFill>
            <a:prstDash val="solid"/>
            <a:headEnd type="none" w="med" len="med"/>
            <a:tailEnd type="none" w="med" len="med"/>
          </a:ln>
        </p:spPr>
      </p:sp>
      <p:sp>
        <p:nvSpPr>
          <p:cNvPr id="82965" name="Line 21"/>
          <p:cNvSpPr/>
          <p:nvPr/>
        </p:nvSpPr>
        <p:spPr>
          <a:xfrm>
            <a:off x="7924800" y="4038600"/>
            <a:ext cx="609600" cy="457200"/>
          </a:xfrm>
          <a:prstGeom prst="line">
            <a:avLst/>
          </a:prstGeom>
          <a:ln w="9525" cap="flat" cmpd="sng">
            <a:solidFill>
              <a:srgbClr val="006600"/>
            </a:solidFill>
            <a:prstDash val="solid"/>
            <a:headEnd type="none" w="med" len="med"/>
            <a:tailEnd type="none" w="med" len="med"/>
          </a:ln>
        </p:spPr>
      </p:sp>
      <p:sp>
        <p:nvSpPr>
          <p:cNvPr id="82966" name="Line 22"/>
          <p:cNvSpPr/>
          <p:nvPr/>
        </p:nvSpPr>
        <p:spPr>
          <a:xfrm>
            <a:off x="6858000" y="4876800"/>
            <a:ext cx="381000" cy="457200"/>
          </a:xfrm>
          <a:prstGeom prst="line">
            <a:avLst/>
          </a:prstGeom>
          <a:ln w="9525" cap="flat" cmpd="sng">
            <a:solidFill>
              <a:srgbClr val="006600"/>
            </a:solidFill>
            <a:prstDash val="solid"/>
            <a:headEnd type="none" w="med" len="med"/>
            <a:tailEnd type="none" w="med" len="med"/>
          </a:ln>
        </p:spPr>
      </p:sp>
      <p:sp>
        <p:nvSpPr>
          <p:cNvPr id="82967" name="Line 23"/>
          <p:cNvSpPr/>
          <p:nvPr/>
        </p:nvSpPr>
        <p:spPr>
          <a:xfrm flipH="1">
            <a:off x="8229600" y="4876800"/>
            <a:ext cx="304800" cy="457200"/>
          </a:xfrm>
          <a:prstGeom prst="line">
            <a:avLst/>
          </a:prstGeom>
          <a:ln w="9525" cap="flat" cmpd="sng">
            <a:solidFill>
              <a:srgbClr val="006600"/>
            </a:solidFill>
            <a:prstDash val="solid"/>
            <a:headEnd type="none" w="med" len="med"/>
            <a:tailEnd type="none" w="med" len="med"/>
          </a:ln>
        </p:spPr>
      </p:sp>
      <p:sp>
        <p:nvSpPr>
          <p:cNvPr id="82978" name="Rectangle 34"/>
          <p:cNvSpPr/>
          <p:nvPr/>
        </p:nvSpPr>
        <p:spPr>
          <a:xfrm>
            <a:off x="762000" y="2209800"/>
            <a:ext cx="5507038" cy="14954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15000"/>
              </a:lnSpc>
              <a:spcBef>
                <a:spcPct val="0"/>
              </a:spcBef>
              <a:buNone/>
            </a:pPr>
            <a:r>
              <a:rPr lang="en-US" altLang="zh-CN" sz="4000" dirty="0">
                <a:solidFill>
                  <a:srgbClr val="CC3300"/>
                </a:solidFill>
                <a:ea typeface="楷体_GB2312" pitchFamily="49" charset="-122"/>
              </a:rPr>
              <a:t>ASL =</a:t>
            </a:r>
            <a:r>
              <a:rPr lang="zh-CN" altLang="en-US" sz="4000" dirty="0">
                <a:solidFill>
                  <a:srgbClr val="CC3300"/>
                </a:solidFill>
                <a:ea typeface="楷体_GB2312" pitchFamily="49" charset="-122"/>
              </a:rPr>
              <a:t>（</a:t>
            </a:r>
            <a:r>
              <a:rPr lang="en-US" altLang="zh-CN" sz="4000" dirty="0">
                <a:solidFill>
                  <a:srgbClr val="CC3300"/>
                </a:solidFill>
                <a:ea typeface="楷体_GB2312" pitchFamily="49" charset="-122"/>
              </a:rPr>
              <a:t>1+2+3+4+5</a:t>
            </a:r>
            <a:r>
              <a:rPr lang="zh-CN" altLang="en-US" sz="4000" dirty="0">
                <a:solidFill>
                  <a:srgbClr val="CC3300"/>
                </a:solidFill>
                <a:ea typeface="楷体_GB2312" pitchFamily="49" charset="-122"/>
              </a:rPr>
              <a:t>）</a:t>
            </a:r>
            <a:r>
              <a:rPr lang="en-US" altLang="zh-CN" sz="4000" dirty="0">
                <a:solidFill>
                  <a:srgbClr val="CC3300"/>
                </a:solidFill>
                <a:ea typeface="楷体_GB2312" pitchFamily="49" charset="-122"/>
              </a:rPr>
              <a:t>/ 5</a:t>
            </a:r>
            <a:endParaRPr lang="en-US" altLang="zh-CN" sz="4000" dirty="0">
              <a:solidFill>
                <a:srgbClr val="CC3300"/>
              </a:solidFill>
              <a:ea typeface="楷体_GB2312" pitchFamily="49" charset="-122"/>
            </a:endParaRPr>
          </a:p>
          <a:p>
            <a:pPr marL="0" lvl="0" indent="0" eaLnBrk="1" hangingPunct="1">
              <a:lnSpc>
                <a:spcPct val="115000"/>
              </a:lnSpc>
              <a:spcBef>
                <a:spcPct val="0"/>
              </a:spcBef>
              <a:buNone/>
            </a:pPr>
            <a:r>
              <a:rPr lang="en-US" altLang="zh-CN" sz="4000" dirty="0">
                <a:solidFill>
                  <a:srgbClr val="CC3300"/>
                </a:solidFill>
                <a:ea typeface="楷体_GB2312" pitchFamily="49" charset="-122"/>
              </a:rPr>
              <a:t>         = 3</a:t>
            </a:r>
            <a:endParaRPr lang="en-US" altLang="zh-CN" sz="4000" dirty="0">
              <a:solidFill>
                <a:srgbClr val="CC3300"/>
              </a:solidFill>
              <a:ea typeface="楷体_GB2312" pitchFamily="49" charset="-122"/>
            </a:endParaRPr>
          </a:p>
        </p:txBody>
      </p:sp>
      <p:sp>
        <p:nvSpPr>
          <p:cNvPr id="82979" name="Rectangle 35"/>
          <p:cNvSpPr/>
          <p:nvPr/>
        </p:nvSpPr>
        <p:spPr>
          <a:xfrm>
            <a:off x="766763" y="5210175"/>
            <a:ext cx="5634037" cy="14954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15000"/>
              </a:lnSpc>
              <a:spcBef>
                <a:spcPct val="0"/>
              </a:spcBef>
              <a:buNone/>
            </a:pPr>
            <a:r>
              <a:rPr lang="en-US" altLang="zh-CN" sz="4000" dirty="0">
                <a:solidFill>
                  <a:srgbClr val="CC3300"/>
                </a:solidFill>
                <a:ea typeface="楷体_GB2312" pitchFamily="49" charset="-122"/>
              </a:rPr>
              <a:t>ASL =</a:t>
            </a:r>
            <a:r>
              <a:rPr lang="zh-CN" altLang="en-US" sz="4000" dirty="0">
                <a:solidFill>
                  <a:srgbClr val="CC3300"/>
                </a:solidFill>
                <a:ea typeface="楷体_GB2312" pitchFamily="49" charset="-122"/>
              </a:rPr>
              <a:t>（</a:t>
            </a:r>
            <a:r>
              <a:rPr lang="en-US" altLang="zh-CN" sz="4000" dirty="0">
                <a:solidFill>
                  <a:srgbClr val="CC3300"/>
                </a:solidFill>
                <a:ea typeface="楷体_GB2312" pitchFamily="49" charset="-122"/>
              </a:rPr>
              <a:t>1+2+3+2+3</a:t>
            </a:r>
            <a:r>
              <a:rPr lang="zh-CN" altLang="en-US" sz="4000" dirty="0">
                <a:solidFill>
                  <a:srgbClr val="CC3300"/>
                </a:solidFill>
                <a:ea typeface="楷体_GB2312" pitchFamily="49" charset="-122"/>
              </a:rPr>
              <a:t>）</a:t>
            </a:r>
            <a:r>
              <a:rPr lang="en-US" altLang="zh-CN" sz="4000" dirty="0">
                <a:solidFill>
                  <a:srgbClr val="CC3300"/>
                </a:solidFill>
                <a:ea typeface="楷体_GB2312" pitchFamily="49" charset="-122"/>
              </a:rPr>
              <a:t>/ 5 </a:t>
            </a:r>
            <a:endParaRPr lang="en-US" altLang="zh-CN" sz="4000" dirty="0">
              <a:solidFill>
                <a:srgbClr val="CC3300"/>
              </a:solidFill>
              <a:ea typeface="楷体_GB2312" pitchFamily="49" charset="-122"/>
            </a:endParaRPr>
          </a:p>
          <a:p>
            <a:pPr marL="0" lvl="0" indent="0" eaLnBrk="1" hangingPunct="1">
              <a:lnSpc>
                <a:spcPct val="115000"/>
              </a:lnSpc>
              <a:spcBef>
                <a:spcPct val="0"/>
              </a:spcBef>
              <a:buNone/>
            </a:pPr>
            <a:r>
              <a:rPr lang="en-US" altLang="zh-CN" sz="4000" dirty="0">
                <a:solidFill>
                  <a:srgbClr val="CC3300"/>
                </a:solidFill>
                <a:ea typeface="楷体_GB2312" pitchFamily="49" charset="-122"/>
              </a:rPr>
              <a:t>             = 2.2</a:t>
            </a:r>
            <a:endParaRPr lang="en-US" altLang="zh-CN" sz="4000" dirty="0">
              <a:solidFill>
                <a:srgbClr val="CC3300"/>
              </a:solidFill>
              <a:ea typeface="楷体_GB2312"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82949"/>
                                        </p:tgtEl>
                                        <p:attrNameLst>
                                          <p:attrName>style.visibility</p:attrName>
                                        </p:attrNameLst>
                                      </p:cBhvr>
                                      <p:to>
                                        <p:strVal val="visible"/>
                                      </p:to>
                                    </p:set>
                                    <p:anim calcmode="lin" valueType="num">
                                      <p:cBhvr>
                                        <p:cTn id="7" dur="500" fill="hold"/>
                                        <p:tgtEl>
                                          <p:spTgt spid="82949"/>
                                        </p:tgtEl>
                                        <p:attrNameLst>
                                          <p:attrName>ppt_w</p:attrName>
                                        </p:attrNameLst>
                                      </p:cBhvr>
                                      <p:tavLst>
                                        <p:tav tm="0">
                                          <p:val>
                                            <p:fltVal val="0.000000"/>
                                          </p:val>
                                        </p:tav>
                                        <p:tav tm="100000">
                                          <p:val>
                                            <p:strVal val="#ppt_w"/>
                                          </p:val>
                                        </p:tav>
                                      </p:tavLst>
                                    </p:anim>
                                    <p:anim calcmode="lin" valueType="num">
                                      <p:cBhvr>
                                        <p:cTn id="8" dur="500" fill="hold"/>
                                        <p:tgtEl>
                                          <p:spTgt spid="82949"/>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5" fill="hold" grpId="0" nodeType="clickEffect">
                                  <p:stCondLst>
                                    <p:cond delay="0"/>
                                  </p:stCondLst>
                                  <p:childTnLst>
                                    <p:set>
                                      <p:cBhvr>
                                        <p:cTn id="12" dur="1" fill="hold">
                                          <p:stCondLst>
                                            <p:cond delay="0"/>
                                          </p:stCondLst>
                                        </p:cTn>
                                        <p:tgtEl>
                                          <p:spTgt spid="82948"/>
                                        </p:tgtEl>
                                        <p:attrNameLst>
                                          <p:attrName>style.visibility</p:attrName>
                                        </p:attrNameLst>
                                      </p:cBhvr>
                                      <p:to>
                                        <p:strVal val="visible"/>
                                      </p:to>
                                    </p:set>
                                    <p:animEffect transition="in" filter="blinds(vertical)">
                                      <p:cBhvr>
                                        <p:cTn id="13" dur="500"/>
                                        <p:tgtEl>
                                          <p:spTgt spid="8294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82951"/>
                                        </p:tgtEl>
                                        <p:attrNameLst>
                                          <p:attrName>style.visibility</p:attrName>
                                        </p:attrNameLst>
                                      </p:cBhvr>
                                      <p:to>
                                        <p:strVal val="visible"/>
                                      </p:to>
                                    </p:set>
                                    <p:animEffect transition="in" filter="wipe(up)">
                                      <p:cBhvr>
                                        <p:cTn id="18" dur="500"/>
                                        <p:tgtEl>
                                          <p:spTgt spid="8295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82955"/>
                                        </p:tgtEl>
                                        <p:attrNameLst>
                                          <p:attrName>style.visibility</p:attrName>
                                        </p:attrNameLst>
                                      </p:cBhvr>
                                      <p:to>
                                        <p:strVal val="visible"/>
                                      </p:to>
                                    </p:set>
                                    <p:animEffect transition="in" filter="wipe(up)">
                                      <p:cBhvr>
                                        <p:cTn id="23" dur="500"/>
                                        <p:tgtEl>
                                          <p:spTgt spid="82955"/>
                                        </p:tgtEl>
                                      </p:cBhvr>
                                    </p:animEffect>
                                  </p:childTnLst>
                                </p:cTn>
                              </p:par>
                            </p:childTnLst>
                          </p:cTn>
                        </p:par>
                        <p:par>
                          <p:cTn id="24" fill="hold">
                            <p:stCondLst>
                              <p:cond delay="500"/>
                            </p:stCondLst>
                            <p:childTnLst>
                              <p:par>
                                <p:cTn id="25" presetID="22" presetClass="entr" presetSubtype="1" fill="hold" grpId="0" nodeType="afterEffect">
                                  <p:stCondLst>
                                    <p:cond delay="0"/>
                                  </p:stCondLst>
                                  <p:childTnLst>
                                    <p:set>
                                      <p:cBhvr>
                                        <p:cTn id="26" dur="1" fill="hold">
                                          <p:stCondLst>
                                            <p:cond delay="0"/>
                                          </p:stCondLst>
                                        </p:cTn>
                                        <p:tgtEl>
                                          <p:spTgt spid="82950"/>
                                        </p:tgtEl>
                                        <p:attrNameLst>
                                          <p:attrName>style.visibility</p:attrName>
                                        </p:attrNameLst>
                                      </p:cBhvr>
                                      <p:to>
                                        <p:strVal val="visible"/>
                                      </p:to>
                                    </p:set>
                                    <p:animEffect transition="in" filter="wipe(up)">
                                      <p:cBhvr>
                                        <p:cTn id="27" dur="500"/>
                                        <p:tgtEl>
                                          <p:spTgt spid="8295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82956"/>
                                        </p:tgtEl>
                                        <p:attrNameLst>
                                          <p:attrName>style.visibility</p:attrName>
                                        </p:attrNameLst>
                                      </p:cBhvr>
                                      <p:to>
                                        <p:strVal val="visible"/>
                                      </p:to>
                                    </p:set>
                                    <p:animEffect transition="in" filter="wipe(up)">
                                      <p:cBhvr>
                                        <p:cTn id="32" dur="500"/>
                                        <p:tgtEl>
                                          <p:spTgt spid="82956"/>
                                        </p:tgtEl>
                                      </p:cBhvr>
                                    </p:animEffect>
                                  </p:childTnLst>
                                </p:cTn>
                              </p:par>
                            </p:childTnLst>
                          </p:cTn>
                        </p:par>
                        <p:par>
                          <p:cTn id="33" fill="hold">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82952"/>
                                        </p:tgtEl>
                                        <p:attrNameLst>
                                          <p:attrName>style.visibility</p:attrName>
                                        </p:attrNameLst>
                                      </p:cBhvr>
                                      <p:to>
                                        <p:strVal val="visible"/>
                                      </p:to>
                                    </p:set>
                                    <p:animEffect transition="in" filter="wipe(up)">
                                      <p:cBhvr>
                                        <p:cTn id="36" dur="500"/>
                                        <p:tgtEl>
                                          <p:spTgt spid="8295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82957"/>
                                        </p:tgtEl>
                                        <p:attrNameLst>
                                          <p:attrName>style.visibility</p:attrName>
                                        </p:attrNameLst>
                                      </p:cBhvr>
                                      <p:to>
                                        <p:strVal val="visible"/>
                                      </p:to>
                                    </p:set>
                                    <p:animEffect transition="in" filter="wipe(up)">
                                      <p:cBhvr>
                                        <p:cTn id="41" dur="500"/>
                                        <p:tgtEl>
                                          <p:spTgt spid="82957"/>
                                        </p:tgtEl>
                                      </p:cBhvr>
                                    </p:animEffect>
                                  </p:childTnLst>
                                </p:cTn>
                              </p:par>
                            </p:childTnLst>
                          </p:cTn>
                        </p:par>
                        <p:par>
                          <p:cTn id="42" fill="hold">
                            <p:stCondLst>
                              <p:cond delay="500"/>
                            </p:stCondLst>
                            <p:childTnLst>
                              <p:par>
                                <p:cTn id="43" presetID="22" presetClass="entr" presetSubtype="1" fill="hold" grpId="0" nodeType="afterEffect">
                                  <p:stCondLst>
                                    <p:cond delay="0"/>
                                  </p:stCondLst>
                                  <p:childTnLst>
                                    <p:set>
                                      <p:cBhvr>
                                        <p:cTn id="44" dur="1" fill="hold">
                                          <p:stCondLst>
                                            <p:cond delay="0"/>
                                          </p:stCondLst>
                                        </p:cTn>
                                        <p:tgtEl>
                                          <p:spTgt spid="82953"/>
                                        </p:tgtEl>
                                        <p:attrNameLst>
                                          <p:attrName>style.visibility</p:attrName>
                                        </p:attrNameLst>
                                      </p:cBhvr>
                                      <p:to>
                                        <p:strVal val="visible"/>
                                      </p:to>
                                    </p:set>
                                    <p:animEffect transition="in" filter="wipe(up)">
                                      <p:cBhvr>
                                        <p:cTn id="45" dur="500"/>
                                        <p:tgtEl>
                                          <p:spTgt spid="8295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82958"/>
                                        </p:tgtEl>
                                        <p:attrNameLst>
                                          <p:attrName>style.visibility</p:attrName>
                                        </p:attrNameLst>
                                      </p:cBhvr>
                                      <p:to>
                                        <p:strVal val="visible"/>
                                      </p:to>
                                    </p:set>
                                    <p:animEffect transition="in" filter="wipe(up)">
                                      <p:cBhvr>
                                        <p:cTn id="50" dur="500"/>
                                        <p:tgtEl>
                                          <p:spTgt spid="82958"/>
                                        </p:tgtEl>
                                      </p:cBhvr>
                                    </p:animEffect>
                                  </p:childTnLst>
                                </p:cTn>
                              </p:par>
                            </p:childTnLst>
                          </p:cTn>
                        </p:par>
                        <p:par>
                          <p:cTn id="51" fill="hold">
                            <p:stCondLst>
                              <p:cond delay="500"/>
                            </p:stCondLst>
                            <p:childTnLst>
                              <p:par>
                                <p:cTn id="52" presetID="22" presetClass="entr" presetSubtype="1" fill="hold" grpId="0" nodeType="afterEffect">
                                  <p:stCondLst>
                                    <p:cond delay="0"/>
                                  </p:stCondLst>
                                  <p:childTnLst>
                                    <p:set>
                                      <p:cBhvr>
                                        <p:cTn id="53" dur="1" fill="hold">
                                          <p:stCondLst>
                                            <p:cond delay="0"/>
                                          </p:stCondLst>
                                        </p:cTn>
                                        <p:tgtEl>
                                          <p:spTgt spid="82954"/>
                                        </p:tgtEl>
                                        <p:attrNameLst>
                                          <p:attrName>style.visibility</p:attrName>
                                        </p:attrNameLst>
                                      </p:cBhvr>
                                      <p:to>
                                        <p:strVal val="visible"/>
                                      </p:to>
                                    </p:set>
                                    <p:animEffect transition="in" filter="wipe(up)">
                                      <p:cBhvr>
                                        <p:cTn id="54" dur="500"/>
                                        <p:tgtEl>
                                          <p:spTgt spid="8295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iterate type="wd">
                                    <p:tmPct val="100000"/>
                                  </p:iterate>
                                  <p:childTnLst>
                                    <p:set>
                                      <p:cBhvr>
                                        <p:cTn id="58" dur="1" fill="hold">
                                          <p:stCondLst>
                                            <p:cond delay="0"/>
                                          </p:stCondLst>
                                        </p:cTn>
                                        <p:tgtEl>
                                          <p:spTgt spid="82978"/>
                                        </p:tgtEl>
                                        <p:attrNameLst>
                                          <p:attrName>style.visibility</p:attrName>
                                        </p:attrNameLst>
                                      </p:cBhvr>
                                      <p:to>
                                        <p:strVal val="visible"/>
                                      </p:to>
                                    </p:set>
                                    <p:animEffect transition="in" filter="wipe(left)">
                                      <p:cBhvr>
                                        <p:cTn id="59" dur="300"/>
                                        <p:tgtEl>
                                          <p:spTgt spid="82978"/>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5" fill="hold" grpId="0" nodeType="clickEffect">
                                  <p:stCondLst>
                                    <p:cond delay="0"/>
                                  </p:stCondLst>
                                  <p:childTnLst>
                                    <p:set>
                                      <p:cBhvr>
                                        <p:cTn id="63" dur="1" fill="hold">
                                          <p:stCondLst>
                                            <p:cond delay="0"/>
                                          </p:stCondLst>
                                        </p:cTn>
                                        <p:tgtEl>
                                          <p:spTgt spid="82947"/>
                                        </p:tgtEl>
                                        <p:attrNameLst>
                                          <p:attrName>style.visibility</p:attrName>
                                        </p:attrNameLst>
                                      </p:cBhvr>
                                      <p:to>
                                        <p:strVal val="visible"/>
                                      </p:to>
                                    </p:set>
                                    <p:animEffect transition="in" filter="blinds(vertical)">
                                      <p:cBhvr>
                                        <p:cTn id="64" dur="500"/>
                                        <p:tgtEl>
                                          <p:spTgt spid="82947"/>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82959"/>
                                        </p:tgtEl>
                                        <p:attrNameLst>
                                          <p:attrName>style.visibility</p:attrName>
                                        </p:attrNameLst>
                                      </p:cBhvr>
                                      <p:to>
                                        <p:strVal val="visible"/>
                                      </p:to>
                                    </p:set>
                                    <p:animEffect transition="in" filter="wipe(up)">
                                      <p:cBhvr>
                                        <p:cTn id="69" dur="500"/>
                                        <p:tgtEl>
                                          <p:spTgt spid="82959"/>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nodeType="clickEffect">
                                  <p:stCondLst>
                                    <p:cond delay="0"/>
                                  </p:stCondLst>
                                  <p:childTnLst>
                                    <p:set>
                                      <p:cBhvr>
                                        <p:cTn id="73" dur="1" fill="hold">
                                          <p:stCondLst>
                                            <p:cond delay="0"/>
                                          </p:stCondLst>
                                        </p:cTn>
                                        <p:tgtEl>
                                          <p:spTgt spid="82964"/>
                                        </p:tgtEl>
                                        <p:attrNameLst>
                                          <p:attrName>style.visibility</p:attrName>
                                        </p:attrNameLst>
                                      </p:cBhvr>
                                      <p:to>
                                        <p:strVal val="visible"/>
                                      </p:to>
                                    </p:set>
                                    <p:animEffect transition="in" filter="wipe(up)">
                                      <p:cBhvr>
                                        <p:cTn id="74" dur="500"/>
                                        <p:tgtEl>
                                          <p:spTgt spid="82964"/>
                                        </p:tgtEl>
                                      </p:cBhvr>
                                    </p:animEffect>
                                  </p:childTnLst>
                                </p:cTn>
                              </p:par>
                            </p:childTnLst>
                          </p:cTn>
                        </p:par>
                        <p:par>
                          <p:cTn id="75" fill="hold">
                            <p:stCondLst>
                              <p:cond delay="500"/>
                            </p:stCondLst>
                            <p:childTnLst>
                              <p:par>
                                <p:cTn id="76" presetID="22" presetClass="entr" presetSubtype="1" fill="hold" grpId="0" nodeType="afterEffect">
                                  <p:stCondLst>
                                    <p:cond delay="0"/>
                                  </p:stCondLst>
                                  <p:childTnLst>
                                    <p:set>
                                      <p:cBhvr>
                                        <p:cTn id="77" dur="1" fill="hold">
                                          <p:stCondLst>
                                            <p:cond delay="0"/>
                                          </p:stCondLst>
                                        </p:cTn>
                                        <p:tgtEl>
                                          <p:spTgt spid="82962"/>
                                        </p:tgtEl>
                                        <p:attrNameLst>
                                          <p:attrName>style.visibility</p:attrName>
                                        </p:attrNameLst>
                                      </p:cBhvr>
                                      <p:to>
                                        <p:strVal val="visible"/>
                                      </p:to>
                                    </p:set>
                                    <p:animEffect transition="in" filter="wipe(up)">
                                      <p:cBhvr>
                                        <p:cTn id="78" dur="500"/>
                                        <p:tgtEl>
                                          <p:spTgt spid="82962"/>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82966"/>
                                        </p:tgtEl>
                                        <p:attrNameLst>
                                          <p:attrName>style.visibility</p:attrName>
                                        </p:attrNameLst>
                                      </p:cBhvr>
                                      <p:to>
                                        <p:strVal val="visible"/>
                                      </p:to>
                                    </p:set>
                                    <p:animEffect transition="in" filter="wipe(up)">
                                      <p:cBhvr>
                                        <p:cTn id="83" dur="500"/>
                                        <p:tgtEl>
                                          <p:spTgt spid="82966"/>
                                        </p:tgtEl>
                                      </p:cBhvr>
                                    </p:animEffect>
                                  </p:childTnLst>
                                </p:cTn>
                              </p:par>
                            </p:childTnLst>
                          </p:cTn>
                        </p:par>
                        <p:par>
                          <p:cTn id="84" fill="hold">
                            <p:stCondLst>
                              <p:cond delay="500"/>
                            </p:stCondLst>
                            <p:childTnLst>
                              <p:par>
                                <p:cTn id="85" presetID="22" presetClass="entr" presetSubtype="1" fill="hold" grpId="0" nodeType="afterEffect">
                                  <p:stCondLst>
                                    <p:cond delay="0"/>
                                  </p:stCondLst>
                                  <p:childTnLst>
                                    <p:set>
                                      <p:cBhvr>
                                        <p:cTn id="86" dur="1" fill="hold">
                                          <p:stCondLst>
                                            <p:cond delay="0"/>
                                          </p:stCondLst>
                                        </p:cTn>
                                        <p:tgtEl>
                                          <p:spTgt spid="82963"/>
                                        </p:tgtEl>
                                        <p:attrNameLst>
                                          <p:attrName>style.visibility</p:attrName>
                                        </p:attrNameLst>
                                      </p:cBhvr>
                                      <p:to>
                                        <p:strVal val="visible"/>
                                      </p:to>
                                    </p:set>
                                    <p:animEffect transition="in" filter="wipe(up)">
                                      <p:cBhvr>
                                        <p:cTn id="87" dur="500"/>
                                        <p:tgtEl>
                                          <p:spTgt spid="8296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nodeType="clickEffect">
                                  <p:stCondLst>
                                    <p:cond delay="0"/>
                                  </p:stCondLst>
                                  <p:childTnLst>
                                    <p:set>
                                      <p:cBhvr>
                                        <p:cTn id="91" dur="1" fill="hold">
                                          <p:stCondLst>
                                            <p:cond delay="0"/>
                                          </p:stCondLst>
                                        </p:cTn>
                                        <p:tgtEl>
                                          <p:spTgt spid="82965"/>
                                        </p:tgtEl>
                                        <p:attrNameLst>
                                          <p:attrName>style.visibility</p:attrName>
                                        </p:attrNameLst>
                                      </p:cBhvr>
                                      <p:to>
                                        <p:strVal val="visible"/>
                                      </p:to>
                                    </p:set>
                                    <p:animEffect transition="in" filter="wipe(up)">
                                      <p:cBhvr>
                                        <p:cTn id="92" dur="500"/>
                                        <p:tgtEl>
                                          <p:spTgt spid="82965"/>
                                        </p:tgtEl>
                                      </p:cBhvr>
                                    </p:animEffect>
                                  </p:childTnLst>
                                </p:cTn>
                              </p:par>
                            </p:childTnLst>
                          </p:cTn>
                        </p:par>
                        <p:par>
                          <p:cTn id="93" fill="hold">
                            <p:stCondLst>
                              <p:cond delay="500"/>
                            </p:stCondLst>
                            <p:childTnLst>
                              <p:par>
                                <p:cTn id="94" presetID="22" presetClass="entr" presetSubtype="1" fill="hold" grpId="0" nodeType="afterEffect">
                                  <p:stCondLst>
                                    <p:cond delay="0"/>
                                  </p:stCondLst>
                                  <p:childTnLst>
                                    <p:set>
                                      <p:cBhvr>
                                        <p:cTn id="95" dur="1" fill="hold">
                                          <p:stCondLst>
                                            <p:cond delay="0"/>
                                          </p:stCondLst>
                                        </p:cTn>
                                        <p:tgtEl>
                                          <p:spTgt spid="82960"/>
                                        </p:tgtEl>
                                        <p:attrNameLst>
                                          <p:attrName>style.visibility</p:attrName>
                                        </p:attrNameLst>
                                      </p:cBhvr>
                                      <p:to>
                                        <p:strVal val="visible"/>
                                      </p:to>
                                    </p:set>
                                    <p:animEffect transition="in" filter="wipe(up)">
                                      <p:cBhvr>
                                        <p:cTn id="96" dur="500"/>
                                        <p:tgtEl>
                                          <p:spTgt spid="82960"/>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1" fill="hold" nodeType="clickEffect">
                                  <p:stCondLst>
                                    <p:cond delay="0"/>
                                  </p:stCondLst>
                                  <p:childTnLst>
                                    <p:set>
                                      <p:cBhvr>
                                        <p:cTn id="100" dur="1" fill="hold">
                                          <p:stCondLst>
                                            <p:cond delay="0"/>
                                          </p:stCondLst>
                                        </p:cTn>
                                        <p:tgtEl>
                                          <p:spTgt spid="82967"/>
                                        </p:tgtEl>
                                        <p:attrNameLst>
                                          <p:attrName>style.visibility</p:attrName>
                                        </p:attrNameLst>
                                      </p:cBhvr>
                                      <p:to>
                                        <p:strVal val="visible"/>
                                      </p:to>
                                    </p:set>
                                    <p:animEffect transition="in" filter="wipe(up)">
                                      <p:cBhvr>
                                        <p:cTn id="101" dur="500"/>
                                        <p:tgtEl>
                                          <p:spTgt spid="82967"/>
                                        </p:tgtEl>
                                      </p:cBhvr>
                                    </p:animEffect>
                                  </p:childTnLst>
                                </p:cTn>
                              </p:par>
                            </p:childTnLst>
                          </p:cTn>
                        </p:par>
                        <p:par>
                          <p:cTn id="102" fill="hold">
                            <p:stCondLst>
                              <p:cond delay="500"/>
                            </p:stCondLst>
                            <p:childTnLst>
                              <p:par>
                                <p:cTn id="103" presetID="22" presetClass="entr" presetSubtype="1" fill="hold" grpId="0" nodeType="afterEffect">
                                  <p:stCondLst>
                                    <p:cond delay="0"/>
                                  </p:stCondLst>
                                  <p:childTnLst>
                                    <p:set>
                                      <p:cBhvr>
                                        <p:cTn id="104" dur="1" fill="hold">
                                          <p:stCondLst>
                                            <p:cond delay="0"/>
                                          </p:stCondLst>
                                        </p:cTn>
                                        <p:tgtEl>
                                          <p:spTgt spid="82961"/>
                                        </p:tgtEl>
                                        <p:attrNameLst>
                                          <p:attrName>style.visibility</p:attrName>
                                        </p:attrNameLst>
                                      </p:cBhvr>
                                      <p:to>
                                        <p:strVal val="visible"/>
                                      </p:to>
                                    </p:set>
                                    <p:animEffect transition="in" filter="wipe(up)">
                                      <p:cBhvr>
                                        <p:cTn id="105" dur="500"/>
                                        <p:tgtEl>
                                          <p:spTgt spid="82961"/>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iterate type="wd">
                                    <p:tmPct val="100000"/>
                                  </p:iterate>
                                  <p:childTnLst>
                                    <p:set>
                                      <p:cBhvr>
                                        <p:cTn id="109" dur="1" fill="hold">
                                          <p:stCondLst>
                                            <p:cond delay="0"/>
                                          </p:stCondLst>
                                        </p:cTn>
                                        <p:tgtEl>
                                          <p:spTgt spid="82979"/>
                                        </p:tgtEl>
                                        <p:attrNameLst>
                                          <p:attrName>style.visibility</p:attrName>
                                        </p:attrNameLst>
                                      </p:cBhvr>
                                      <p:to>
                                        <p:strVal val="visible"/>
                                      </p:to>
                                    </p:set>
                                    <p:animEffect transition="in" filter="wipe(left)">
                                      <p:cBhvr>
                                        <p:cTn id="110" dur="300"/>
                                        <p:tgtEl>
                                          <p:spTgt spid="829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p:bldP spid="82948" grpId="0"/>
      <p:bldP spid="82949" grpId="0"/>
      <p:bldP spid="82950" grpId="0" animBg="1"/>
      <p:bldP spid="82951" grpId="0" animBg="1"/>
      <p:bldP spid="82952" grpId="0" animBg="1"/>
      <p:bldP spid="82953" grpId="0" animBg="1"/>
      <p:bldP spid="82954" grpId="0" animBg="1"/>
      <p:bldP spid="82959" grpId="0" animBg="1"/>
      <p:bldP spid="82960" grpId="0" animBg="1"/>
      <p:bldP spid="82961" grpId="0" animBg="1"/>
      <p:bldP spid="82962" grpId="0" animBg="1"/>
      <p:bldP spid="82963" grpId="0" animBg="1"/>
      <p:bldP spid="82978" grpId="0"/>
      <p:bldP spid="82979"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3778" name="Rectangle 2"/>
          <p:cNvSpPr>
            <a:spLocks noGrp="1"/>
          </p:cNvSpPr>
          <p:nvPr>
            <p:ph type="title"/>
          </p:nvPr>
        </p:nvSpPr>
        <p:spPr>
          <a:ln/>
        </p:spPr>
        <p:txBody>
          <a:bodyPr vert="horz" wrap="square" lIns="91440" tIns="45720" rIns="91440" bIns="45720" anchor="ctr"/>
          <a:p>
            <a:pPr eaLnBrk="1" hangingPunct="1"/>
            <a:r>
              <a:rPr lang="zh-CN" altLang="en-US" sz="6000" b="1" dirty="0">
                <a:solidFill>
                  <a:schemeClr val="accent2"/>
                </a:solidFill>
              </a:rPr>
              <a:t>二、二叉平衡树</a:t>
            </a:r>
            <a:endParaRPr lang="zh-CN" altLang="en-US" dirty="0"/>
          </a:p>
        </p:txBody>
      </p:sp>
      <p:sp>
        <p:nvSpPr>
          <p:cNvPr id="203779" name="Rectangle 3"/>
          <p:cNvSpPr>
            <a:spLocks noGrp="1"/>
          </p:cNvSpPr>
          <p:nvPr>
            <p:ph idx="1"/>
          </p:nvPr>
        </p:nvSpPr>
        <p:spPr>
          <a:xfrm>
            <a:off x="1600200" y="2438400"/>
            <a:ext cx="6324600" cy="762000"/>
          </a:xfrm>
          <a:ln/>
        </p:spPr>
        <p:txBody>
          <a:bodyPr vert="horz" wrap="square" lIns="91440" tIns="45720" rIns="91440" bIns="45720" anchor="t"/>
          <a:p>
            <a:pPr eaLnBrk="1" hangingPunct="1"/>
            <a:r>
              <a:rPr lang="zh-CN" altLang="en-US" sz="4000" b="1" dirty="0">
                <a:solidFill>
                  <a:srgbClr val="3333FF"/>
                </a:solidFill>
                <a:ea typeface="楷体_GB2312" pitchFamily="49" charset="-122"/>
              </a:rPr>
              <a:t>何谓“二叉平衡树”？</a:t>
            </a:r>
            <a:endParaRPr lang="zh-CN" altLang="en-US" sz="4000" b="1" dirty="0">
              <a:solidFill>
                <a:srgbClr val="3333FF"/>
              </a:solidFill>
              <a:ea typeface="楷体_GB2312" pitchFamily="49" charset="-122"/>
            </a:endParaRPr>
          </a:p>
        </p:txBody>
      </p:sp>
      <p:sp>
        <p:nvSpPr>
          <p:cNvPr id="203781" name="Rectangle 5"/>
          <p:cNvSpPr/>
          <p:nvPr/>
        </p:nvSpPr>
        <p:spPr>
          <a:xfrm>
            <a:off x="1600200" y="5029200"/>
            <a:ext cx="6858000" cy="76200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42900" lvl="0" indent="-342900" eaLnBrk="1" hangingPunct="1"/>
            <a:r>
              <a:rPr lang="zh-CN" altLang="en-US" sz="4000" b="1" dirty="0">
                <a:solidFill>
                  <a:srgbClr val="3333FF"/>
                </a:solidFill>
                <a:ea typeface="楷体_GB2312" pitchFamily="49" charset="-122"/>
              </a:rPr>
              <a:t>二叉平衡树的查找性能分析</a:t>
            </a:r>
            <a:endParaRPr lang="zh-CN" altLang="en-US" sz="4000" b="1" dirty="0">
              <a:solidFill>
                <a:srgbClr val="3333FF"/>
              </a:solidFill>
              <a:ea typeface="楷体_GB2312" pitchFamily="49" charset="-122"/>
            </a:endParaRPr>
          </a:p>
        </p:txBody>
      </p:sp>
      <p:sp>
        <p:nvSpPr>
          <p:cNvPr id="203783" name="Rectangle 7"/>
          <p:cNvSpPr/>
          <p:nvPr/>
        </p:nvSpPr>
        <p:spPr>
          <a:xfrm>
            <a:off x="1600200" y="3733800"/>
            <a:ext cx="6858000" cy="76200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42900" lvl="0" indent="-342900" eaLnBrk="1" hangingPunct="1"/>
            <a:r>
              <a:rPr lang="zh-CN" altLang="en-US" sz="4000" b="1" dirty="0">
                <a:solidFill>
                  <a:srgbClr val="3333FF"/>
                </a:solidFill>
                <a:ea typeface="楷体_GB2312" pitchFamily="49" charset="-122"/>
              </a:rPr>
              <a:t>如何构造“二叉平衡树”</a:t>
            </a:r>
            <a:endParaRPr lang="zh-CN" altLang="en-US" sz="4000" b="1" dirty="0">
              <a:solidFill>
                <a:srgbClr val="3333FF"/>
              </a:solidFill>
              <a:ea typeface="楷体_GB2312" pitchFamily="49" charset="-122"/>
            </a:endParaRPr>
          </a:p>
        </p:txBody>
      </p:sp>
      <p:sp>
        <p:nvSpPr>
          <p:cNvPr id="70662" name="Rectangle 8">
            <a:hlinkClick r:id="" action="ppaction://hlinkshowjump?jump=nextslide"/>
          </p:cNvPr>
          <p:cNvSpPr/>
          <p:nvPr/>
        </p:nvSpPr>
        <p:spPr>
          <a:xfrm>
            <a:off x="1981200" y="2514600"/>
            <a:ext cx="5105400" cy="609600"/>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70663" name="Rectangle 9">
            <a:hlinkClick r:id="rId1" action="ppaction://hlinksldjump"/>
          </p:cNvPr>
          <p:cNvSpPr/>
          <p:nvPr/>
        </p:nvSpPr>
        <p:spPr>
          <a:xfrm>
            <a:off x="1981200" y="3733800"/>
            <a:ext cx="5562600" cy="685800"/>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70664" name="Rectangle 10">
            <a:hlinkClick r:id="rId2" action="ppaction://hlinksldjump"/>
          </p:cNvPr>
          <p:cNvSpPr/>
          <p:nvPr/>
        </p:nvSpPr>
        <p:spPr>
          <a:xfrm>
            <a:off x="1981200" y="5105400"/>
            <a:ext cx="6324600" cy="685800"/>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03788" name="AutoShape 12">
            <a:hlinkClick r:id="rId3" action="ppaction://hlinksldjump"/>
          </p:cNvPr>
          <p:cNvSpPr/>
          <p:nvPr/>
        </p:nvSpPr>
        <p:spPr>
          <a:xfrm>
            <a:off x="8305800" y="6096000"/>
            <a:ext cx="381000" cy="381000"/>
          </a:xfrm>
          <a:prstGeom prst="actionButtonBackPrevious">
            <a:avLst/>
          </a:prstGeom>
          <a:solidFill>
            <a:schemeClr val="bg2"/>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03778"/>
                                        </p:tgtEl>
                                        <p:attrNameLst>
                                          <p:attrName>style.visibility</p:attrName>
                                        </p:attrNameLst>
                                      </p:cBhvr>
                                      <p:to>
                                        <p:strVal val="visible"/>
                                      </p:to>
                                    </p:set>
                                    <p:animEffect transition="in" filter="checkerboard(across)">
                                      <p:cBhvr>
                                        <p:cTn id="7" dur="500"/>
                                        <p:tgtEl>
                                          <p:spTgt spid="20377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203779">
                                            <p:txEl>
                                              <p:charRg st="0" end="11"/>
                                            </p:txEl>
                                          </p:spTgt>
                                        </p:tgtEl>
                                        <p:attrNameLst>
                                          <p:attrName>style.visibility</p:attrName>
                                        </p:attrNameLst>
                                      </p:cBhvr>
                                      <p:to>
                                        <p:strVal val="visible"/>
                                      </p:to>
                                    </p:set>
                                    <p:animEffect transition="in" filter="slide(fromLeft)">
                                      <p:cBhvr>
                                        <p:cTn id="12" dur="500"/>
                                        <p:tgtEl>
                                          <p:spTgt spid="203779">
                                            <p:txEl>
                                              <p:charRg st="0" end="11"/>
                                            </p:txEl>
                                          </p:spTgt>
                                        </p:tgtEl>
                                      </p:cBhvr>
                                    </p:animEffect>
                                  </p:childTnLst>
                                </p:cTn>
                              </p:par>
                            </p:childTnLst>
                          </p:cTn>
                        </p:par>
                        <p:par>
                          <p:cTn id="13" fill="hold">
                            <p:stCondLst>
                              <p:cond delay="500"/>
                            </p:stCondLst>
                            <p:childTnLst>
                              <p:par>
                                <p:cTn id="14" presetID="12" presetClass="entr" presetSubtype="8" fill="hold" grpId="0" nodeType="afterEffect">
                                  <p:stCondLst>
                                    <p:cond delay="0"/>
                                  </p:stCondLst>
                                  <p:childTnLst>
                                    <p:set>
                                      <p:cBhvr>
                                        <p:cTn id="15" dur="1" fill="hold">
                                          <p:stCondLst>
                                            <p:cond delay="0"/>
                                          </p:stCondLst>
                                        </p:cTn>
                                        <p:tgtEl>
                                          <p:spTgt spid="203783"/>
                                        </p:tgtEl>
                                        <p:attrNameLst>
                                          <p:attrName>style.visibility</p:attrName>
                                        </p:attrNameLst>
                                      </p:cBhvr>
                                      <p:to>
                                        <p:strVal val="visible"/>
                                      </p:to>
                                    </p:set>
                                    <p:animEffect transition="in" filter="slide(fromLeft)">
                                      <p:cBhvr>
                                        <p:cTn id="16" dur="500"/>
                                        <p:tgtEl>
                                          <p:spTgt spid="203783"/>
                                        </p:tgtEl>
                                      </p:cBhvr>
                                    </p:animEffect>
                                  </p:childTnLst>
                                </p:cTn>
                              </p:par>
                            </p:childTnLst>
                          </p:cTn>
                        </p:par>
                        <p:par>
                          <p:cTn id="17" fill="hold">
                            <p:stCondLst>
                              <p:cond delay="1000"/>
                            </p:stCondLst>
                            <p:childTnLst>
                              <p:par>
                                <p:cTn id="18" presetID="12" presetClass="entr" presetSubtype="8" fill="hold" grpId="0" nodeType="afterEffect">
                                  <p:stCondLst>
                                    <p:cond delay="0"/>
                                  </p:stCondLst>
                                  <p:childTnLst>
                                    <p:set>
                                      <p:cBhvr>
                                        <p:cTn id="19" dur="1" fill="hold">
                                          <p:stCondLst>
                                            <p:cond delay="0"/>
                                          </p:stCondLst>
                                        </p:cTn>
                                        <p:tgtEl>
                                          <p:spTgt spid="203781"/>
                                        </p:tgtEl>
                                        <p:attrNameLst>
                                          <p:attrName>style.visibility</p:attrName>
                                        </p:attrNameLst>
                                      </p:cBhvr>
                                      <p:to>
                                        <p:strVal val="visible"/>
                                      </p:to>
                                    </p:set>
                                    <p:animEffect transition="in" filter="slide(fromLeft)">
                                      <p:cBhvr>
                                        <p:cTn id="20" dur="500"/>
                                        <p:tgtEl>
                                          <p:spTgt spid="203781"/>
                                        </p:tgtEl>
                                      </p:cBhvr>
                                    </p:animEffect>
                                  </p:childTnLst>
                                </p:cTn>
                              </p:par>
                            </p:childTnLst>
                          </p:cTn>
                        </p:par>
                        <p:par>
                          <p:cTn id="21" fill="hold">
                            <p:stCondLst>
                              <p:cond delay="1500"/>
                            </p:stCondLst>
                            <p:childTnLst>
                              <p:par>
                                <p:cTn id="22" presetID="2" presetClass="entr" presetSubtype="6" fill="hold" grpId="0" nodeType="afterEffect">
                                  <p:stCondLst>
                                    <p:cond delay="0"/>
                                  </p:stCondLst>
                                  <p:childTnLst>
                                    <p:set>
                                      <p:cBhvr>
                                        <p:cTn id="23" dur="1" fill="hold">
                                          <p:stCondLst>
                                            <p:cond delay="0"/>
                                          </p:stCondLst>
                                        </p:cTn>
                                        <p:tgtEl>
                                          <p:spTgt spid="203788"/>
                                        </p:tgtEl>
                                        <p:attrNameLst>
                                          <p:attrName>style.visibility</p:attrName>
                                        </p:attrNameLst>
                                      </p:cBhvr>
                                      <p:to>
                                        <p:strVal val="visible"/>
                                      </p:to>
                                    </p:set>
                                    <p:anim calcmode="lin" valueType="num">
                                      <p:cBhvr additive="base">
                                        <p:cTn id="24" dur="500" fill="hold"/>
                                        <p:tgtEl>
                                          <p:spTgt spid="203788"/>
                                        </p:tgtEl>
                                        <p:attrNameLst>
                                          <p:attrName>ppt_x</p:attrName>
                                        </p:attrNameLst>
                                      </p:cBhvr>
                                      <p:tavLst>
                                        <p:tav tm="0">
                                          <p:val>
                                            <p:strVal val="1+#ppt_w/2"/>
                                          </p:val>
                                        </p:tav>
                                        <p:tav tm="100000">
                                          <p:val>
                                            <p:strVal val="#ppt_x"/>
                                          </p:val>
                                        </p:tav>
                                      </p:tavLst>
                                    </p:anim>
                                    <p:anim calcmode="lin" valueType="num">
                                      <p:cBhvr additive="base">
                                        <p:cTn id="25" dur="500" fill="hold"/>
                                        <p:tgtEl>
                                          <p:spTgt spid="2037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8" grpId="0"/>
      <p:bldP spid="203779" grpId="0" build="p"/>
      <p:bldP spid="203781" grpId="0"/>
      <p:bldP spid="203783" grpId="0"/>
      <p:bldP spid="203788"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Text Box 2"/>
          <p:cNvSpPr txBox="1"/>
          <p:nvPr/>
        </p:nvSpPr>
        <p:spPr>
          <a:xfrm>
            <a:off x="304800" y="228600"/>
            <a:ext cx="8686800" cy="14827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en-US" altLang="zh-CN" sz="4000" dirty="0">
                <a:ea typeface="楷体_GB2312" pitchFamily="49" charset="-122"/>
              </a:rPr>
              <a:t>   </a:t>
            </a:r>
            <a:r>
              <a:rPr lang="zh-CN" altLang="en-US" sz="3600" b="1" dirty="0">
                <a:solidFill>
                  <a:srgbClr val="FF0000"/>
                </a:solidFill>
                <a:ea typeface="楷体_GB2312" pitchFamily="49" charset="-122"/>
              </a:rPr>
              <a:t>二叉平衡树</a:t>
            </a:r>
            <a:r>
              <a:rPr lang="zh-CN" altLang="en-US" sz="3600" dirty="0">
                <a:solidFill>
                  <a:srgbClr val="A50021"/>
                </a:solidFill>
                <a:ea typeface="楷体_GB2312" pitchFamily="49" charset="-122"/>
              </a:rPr>
              <a:t>是二叉查找树的另一种形式，其特点为：</a:t>
            </a:r>
            <a:endParaRPr lang="zh-CN" altLang="en-US" sz="2400" dirty="0"/>
          </a:p>
        </p:txBody>
      </p:sp>
      <p:sp>
        <p:nvSpPr>
          <p:cNvPr id="89093" name="Rectangle 5"/>
          <p:cNvSpPr/>
          <p:nvPr/>
        </p:nvSpPr>
        <p:spPr>
          <a:xfrm>
            <a:off x="457200" y="1828800"/>
            <a:ext cx="8305800" cy="15557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en-US" altLang="zh-CN" sz="4000" b="1" dirty="0">
                <a:solidFill>
                  <a:srgbClr val="3333FF"/>
                </a:solidFill>
                <a:ea typeface="楷体_GB2312" pitchFamily="49" charset="-122"/>
              </a:rPr>
              <a:t>    </a:t>
            </a:r>
            <a:r>
              <a:rPr lang="zh-CN" altLang="en-US" sz="4000" b="1" dirty="0">
                <a:solidFill>
                  <a:srgbClr val="3333FF"/>
                </a:solidFill>
                <a:ea typeface="楷体_GB2312" pitchFamily="49" charset="-122"/>
              </a:rPr>
              <a:t>树中每个结点的</a:t>
            </a:r>
            <a:r>
              <a:rPr lang="zh-CN" altLang="en-US" sz="4000" b="1" dirty="0">
                <a:solidFill>
                  <a:srgbClr val="0000FF"/>
                </a:solidFill>
                <a:ea typeface="楷体_GB2312" pitchFamily="49" charset="-122"/>
              </a:rPr>
              <a:t>左、右子树深度之差的绝对值不大于</a:t>
            </a:r>
            <a:r>
              <a:rPr lang="en-US" altLang="zh-CN" sz="4000" b="1" dirty="0">
                <a:solidFill>
                  <a:srgbClr val="0000FF"/>
                </a:solidFill>
                <a:ea typeface="楷体_GB2312" pitchFamily="49" charset="-122"/>
              </a:rPr>
              <a:t>1                   </a:t>
            </a:r>
            <a:r>
              <a:rPr lang="zh-CN" altLang="en-US" sz="4000" dirty="0">
                <a:solidFill>
                  <a:srgbClr val="3333FF"/>
                </a:solidFill>
                <a:ea typeface="楷体_GB2312" pitchFamily="49" charset="-122"/>
              </a:rPr>
              <a:t>。</a:t>
            </a:r>
            <a:endParaRPr lang="zh-CN" altLang="en-US" sz="4000" dirty="0">
              <a:solidFill>
                <a:srgbClr val="3333FF"/>
              </a:solidFill>
              <a:ea typeface="楷体_GB2312" pitchFamily="49" charset="-122"/>
            </a:endParaRPr>
          </a:p>
        </p:txBody>
      </p:sp>
      <p:sp>
        <p:nvSpPr>
          <p:cNvPr id="89094" name="Text Box 6"/>
          <p:cNvSpPr txBox="1"/>
          <p:nvPr/>
        </p:nvSpPr>
        <p:spPr>
          <a:xfrm>
            <a:off x="304800" y="3473450"/>
            <a:ext cx="125730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3600" b="1" dirty="0">
                <a:solidFill>
                  <a:srgbClr val="A50021"/>
                </a:solidFill>
                <a:ea typeface="隶书" pitchFamily="49" charset="-122"/>
              </a:rPr>
              <a:t>例如</a:t>
            </a:r>
            <a:r>
              <a:rPr lang="en-US" altLang="zh-CN" sz="3600" b="1" dirty="0">
                <a:solidFill>
                  <a:srgbClr val="A50021"/>
                </a:solidFill>
                <a:ea typeface="隶书" pitchFamily="49" charset="-122"/>
              </a:rPr>
              <a:t>:</a:t>
            </a:r>
            <a:endParaRPr lang="en-US" altLang="zh-CN" sz="3600" dirty="0">
              <a:ea typeface="隶书" pitchFamily="49" charset="-122"/>
            </a:endParaRPr>
          </a:p>
        </p:txBody>
      </p:sp>
      <p:graphicFrame>
        <p:nvGraphicFramePr>
          <p:cNvPr id="89098" name="Object 10"/>
          <p:cNvGraphicFramePr>
            <a:graphicFrameLocks noChangeAspect="1"/>
          </p:cNvGraphicFramePr>
          <p:nvPr/>
        </p:nvGraphicFramePr>
        <p:xfrm>
          <a:off x="5791200" y="2743200"/>
          <a:ext cx="1701800" cy="508000"/>
        </p:xfrm>
        <a:graphic>
          <a:graphicData uri="http://schemas.openxmlformats.org/presentationml/2006/ole">
            <mc:AlternateContent xmlns:mc="http://schemas.openxmlformats.org/markup-compatibility/2006">
              <mc:Choice xmlns:v="urn:schemas-microsoft-com:vml" Requires="v">
                <p:oleObj spid="_x0000_s3096" name="" r:id="rId1" imgW="2209800" imgH="609600" progId="Equation.3">
                  <p:embed/>
                </p:oleObj>
              </mc:Choice>
              <mc:Fallback>
                <p:oleObj name="" r:id="rId1" imgW="2209800" imgH="609600" progId="Equation.3">
                  <p:embed/>
                  <p:pic>
                    <p:nvPicPr>
                      <p:cNvPr id="0" name="图片 3095"/>
                      <p:cNvPicPr/>
                      <p:nvPr/>
                    </p:nvPicPr>
                    <p:blipFill>
                      <a:blip r:embed="rId2">
                        <a:clrChange>
                          <a:clrFrom>
                            <a:srgbClr val="000000"/>
                          </a:clrFrom>
                          <a:clrTo>
                            <a:srgbClr val="3333FF"/>
                          </a:clrTo>
                        </a:clrChange>
                      </a:blip>
                      <a:stretch>
                        <a:fillRect/>
                      </a:stretch>
                    </p:blipFill>
                    <p:spPr>
                      <a:xfrm>
                        <a:off x="5791200" y="2743200"/>
                        <a:ext cx="1701800" cy="508000"/>
                      </a:xfrm>
                      <a:prstGeom prst="rect">
                        <a:avLst/>
                      </a:prstGeom>
                      <a:noFill/>
                      <a:ln w="38100">
                        <a:noFill/>
                        <a:miter/>
                      </a:ln>
                    </p:spPr>
                  </p:pic>
                </p:oleObj>
              </mc:Fallback>
            </mc:AlternateContent>
          </a:graphicData>
        </a:graphic>
      </p:graphicFrame>
      <p:sp>
        <p:nvSpPr>
          <p:cNvPr id="71686" name="Oval 11"/>
          <p:cNvSpPr/>
          <p:nvPr/>
        </p:nvSpPr>
        <p:spPr>
          <a:xfrm>
            <a:off x="2209800" y="3810000"/>
            <a:ext cx="457200" cy="457200"/>
          </a:xfrm>
          <a:prstGeom prst="ellipse">
            <a:avLst/>
          </a:prstGeom>
          <a:solidFill>
            <a:srgbClr val="CCFFCC"/>
          </a:solidFill>
          <a:ln w="19050" cap="flat" cmpd="sng">
            <a:solidFill>
              <a:srgbClr val="0033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olidFill>
                  <a:srgbClr val="006600"/>
                </a:solidFill>
              </a:rPr>
              <a:t>5</a:t>
            </a:r>
            <a:endParaRPr lang="en-US" altLang="zh-CN" sz="2400" dirty="0"/>
          </a:p>
        </p:txBody>
      </p:sp>
      <p:sp>
        <p:nvSpPr>
          <p:cNvPr id="71687" name="Oval 13"/>
          <p:cNvSpPr/>
          <p:nvPr/>
        </p:nvSpPr>
        <p:spPr>
          <a:xfrm>
            <a:off x="1447800" y="4572000"/>
            <a:ext cx="457200" cy="457200"/>
          </a:xfrm>
          <a:prstGeom prst="ellipse">
            <a:avLst/>
          </a:prstGeom>
          <a:solidFill>
            <a:srgbClr val="CCFFCC"/>
          </a:solidFill>
          <a:ln w="19050" cap="flat" cmpd="sng">
            <a:solidFill>
              <a:srgbClr val="0033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olidFill>
                  <a:srgbClr val="006600"/>
                </a:solidFill>
              </a:rPr>
              <a:t>4</a:t>
            </a:r>
            <a:endParaRPr lang="en-US" altLang="zh-CN" sz="2400" dirty="0"/>
          </a:p>
        </p:txBody>
      </p:sp>
      <p:sp>
        <p:nvSpPr>
          <p:cNvPr id="71688" name="Oval 14"/>
          <p:cNvSpPr/>
          <p:nvPr/>
        </p:nvSpPr>
        <p:spPr>
          <a:xfrm>
            <a:off x="2971800" y="4572000"/>
            <a:ext cx="457200" cy="457200"/>
          </a:xfrm>
          <a:prstGeom prst="ellipse">
            <a:avLst/>
          </a:prstGeom>
          <a:solidFill>
            <a:srgbClr val="CCFFCC"/>
          </a:solidFill>
          <a:ln w="19050" cap="flat" cmpd="sng">
            <a:solidFill>
              <a:srgbClr val="0033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olidFill>
                  <a:srgbClr val="006600"/>
                </a:solidFill>
              </a:rPr>
              <a:t>8</a:t>
            </a:r>
            <a:endParaRPr lang="en-US" altLang="zh-CN" sz="2400" dirty="0"/>
          </a:p>
        </p:txBody>
      </p:sp>
      <p:sp>
        <p:nvSpPr>
          <p:cNvPr id="71689" name="Oval 15"/>
          <p:cNvSpPr/>
          <p:nvPr/>
        </p:nvSpPr>
        <p:spPr>
          <a:xfrm>
            <a:off x="685800" y="5334000"/>
            <a:ext cx="457200" cy="457200"/>
          </a:xfrm>
          <a:prstGeom prst="ellipse">
            <a:avLst/>
          </a:prstGeom>
          <a:solidFill>
            <a:srgbClr val="CCFFCC"/>
          </a:solidFill>
          <a:ln w="19050" cap="flat" cmpd="sng">
            <a:solidFill>
              <a:srgbClr val="0033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olidFill>
                  <a:srgbClr val="006600"/>
                </a:solidFill>
              </a:rPr>
              <a:t>2</a:t>
            </a:r>
            <a:endParaRPr lang="en-US" altLang="zh-CN" sz="2400" dirty="0"/>
          </a:p>
        </p:txBody>
      </p:sp>
      <p:sp>
        <p:nvSpPr>
          <p:cNvPr id="71690" name="Oval 16"/>
          <p:cNvSpPr/>
          <p:nvPr/>
        </p:nvSpPr>
        <p:spPr>
          <a:xfrm>
            <a:off x="6400800" y="3810000"/>
            <a:ext cx="457200" cy="457200"/>
          </a:xfrm>
          <a:prstGeom prst="ellipse">
            <a:avLst/>
          </a:prstGeom>
          <a:solidFill>
            <a:srgbClr val="CCFFCC"/>
          </a:solidFill>
          <a:ln w="19050" cap="flat" cmpd="sng">
            <a:solidFill>
              <a:srgbClr val="0033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olidFill>
                  <a:srgbClr val="006600"/>
                </a:solidFill>
              </a:rPr>
              <a:t>5</a:t>
            </a:r>
            <a:endParaRPr lang="en-US" altLang="zh-CN" sz="2400" dirty="0"/>
          </a:p>
        </p:txBody>
      </p:sp>
      <p:sp>
        <p:nvSpPr>
          <p:cNvPr id="71691" name="Oval 17"/>
          <p:cNvSpPr/>
          <p:nvPr/>
        </p:nvSpPr>
        <p:spPr>
          <a:xfrm>
            <a:off x="5638800" y="4572000"/>
            <a:ext cx="457200" cy="457200"/>
          </a:xfrm>
          <a:prstGeom prst="ellipse">
            <a:avLst/>
          </a:prstGeom>
          <a:solidFill>
            <a:srgbClr val="CCFFCC"/>
          </a:solidFill>
          <a:ln w="19050" cap="flat" cmpd="sng">
            <a:solidFill>
              <a:srgbClr val="0033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olidFill>
                  <a:srgbClr val="006600"/>
                </a:solidFill>
              </a:rPr>
              <a:t>4</a:t>
            </a:r>
            <a:endParaRPr lang="en-US" altLang="zh-CN" sz="2400" dirty="0"/>
          </a:p>
        </p:txBody>
      </p:sp>
      <p:sp>
        <p:nvSpPr>
          <p:cNvPr id="71692" name="Oval 18"/>
          <p:cNvSpPr/>
          <p:nvPr/>
        </p:nvSpPr>
        <p:spPr>
          <a:xfrm>
            <a:off x="7162800" y="4572000"/>
            <a:ext cx="457200" cy="457200"/>
          </a:xfrm>
          <a:prstGeom prst="ellipse">
            <a:avLst/>
          </a:prstGeom>
          <a:solidFill>
            <a:srgbClr val="CCFFCC"/>
          </a:solidFill>
          <a:ln w="19050" cap="flat" cmpd="sng">
            <a:solidFill>
              <a:srgbClr val="0033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olidFill>
                  <a:srgbClr val="006600"/>
                </a:solidFill>
              </a:rPr>
              <a:t>8</a:t>
            </a:r>
            <a:endParaRPr lang="en-US" altLang="zh-CN" sz="2400" dirty="0"/>
          </a:p>
        </p:txBody>
      </p:sp>
      <p:sp>
        <p:nvSpPr>
          <p:cNvPr id="71693" name="Oval 19"/>
          <p:cNvSpPr/>
          <p:nvPr/>
        </p:nvSpPr>
        <p:spPr>
          <a:xfrm>
            <a:off x="4876800" y="5334000"/>
            <a:ext cx="457200" cy="457200"/>
          </a:xfrm>
          <a:prstGeom prst="ellipse">
            <a:avLst/>
          </a:prstGeom>
          <a:solidFill>
            <a:srgbClr val="CCFFCC"/>
          </a:solidFill>
          <a:ln w="19050" cap="flat" cmpd="sng">
            <a:solidFill>
              <a:srgbClr val="0033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olidFill>
                  <a:srgbClr val="006600"/>
                </a:solidFill>
              </a:rPr>
              <a:t>2</a:t>
            </a:r>
            <a:endParaRPr lang="en-US" altLang="zh-CN" sz="2400" dirty="0"/>
          </a:p>
        </p:txBody>
      </p:sp>
      <p:sp>
        <p:nvSpPr>
          <p:cNvPr id="89108" name="Oval 20"/>
          <p:cNvSpPr/>
          <p:nvPr/>
        </p:nvSpPr>
        <p:spPr>
          <a:xfrm>
            <a:off x="4114800" y="6096000"/>
            <a:ext cx="457200" cy="457200"/>
          </a:xfrm>
          <a:prstGeom prst="ellipse">
            <a:avLst/>
          </a:prstGeom>
          <a:solidFill>
            <a:srgbClr val="CCFFCC"/>
          </a:solidFill>
          <a:ln w="19050" cap="flat" cmpd="sng">
            <a:solidFill>
              <a:srgbClr val="0033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olidFill>
                  <a:srgbClr val="006600"/>
                </a:solidFill>
              </a:rPr>
              <a:t>1</a:t>
            </a:r>
            <a:endParaRPr lang="en-US" altLang="zh-CN" sz="2400" dirty="0"/>
          </a:p>
        </p:txBody>
      </p:sp>
      <p:sp>
        <p:nvSpPr>
          <p:cNvPr id="71695" name="Line 21"/>
          <p:cNvSpPr/>
          <p:nvPr/>
        </p:nvSpPr>
        <p:spPr>
          <a:xfrm flipH="1">
            <a:off x="1828800" y="4191000"/>
            <a:ext cx="457200" cy="457200"/>
          </a:xfrm>
          <a:prstGeom prst="line">
            <a:avLst/>
          </a:prstGeom>
          <a:ln w="28575" cap="flat" cmpd="sng">
            <a:solidFill>
              <a:srgbClr val="006600"/>
            </a:solidFill>
            <a:prstDash val="solid"/>
            <a:headEnd type="none" w="med" len="med"/>
            <a:tailEnd type="none" w="med" len="med"/>
          </a:ln>
        </p:spPr>
      </p:sp>
      <p:sp>
        <p:nvSpPr>
          <p:cNvPr id="71696" name="Line 22"/>
          <p:cNvSpPr/>
          <p:nvPr/>
        </p:nvSpPr>
        <p:spPr>
          <a:xfrm flipH="1">
            <a:off x="1066800" y="4953000"/>
            <a:ext cx="457200" cy="457200"/>
          </a:xfrm>
          <a:prstGeom prst="line">
            <a:avLst/>
          </a:prstGeom>
          <a:ln w="28575" cap="flat" cmpd="sng">
            <a:solidFill>
              <a:srgbClr val="006600"/>
            </a:solidFill>
            <a:prstDash val="solid"/>
            <a:headEnd type="none" w="med" len="med"/>
            <a:tailEnd type="none" w="med" len="med"/>
          </a:ln>
        </p:spPr>
      </p:sp>
      <p:sp>
        <p:nvSpPr>
          <p:cNvPr id="71697" name="Line 23"/>
          <p:cNvSpPr/>
          <p:nvPr/>
        </p:nvSpPr>
        <p:spPr>
          <a:xfrm flipH="1">
            <a:off x="6019800" y="4191000"/>
            <a:ext cx="457200" cy="457200"/>
          </a:xfrm>
          <a:prstGeom prst="line">
            <a:avLst/>
          </a:prstGeom>
          <a:ln w="28575" cap="flat" cmpd="sng">
            <a:solidFill>
              <a:srgbClr val="006600"/>
            </a:solidFill>
            <a:prstDash val="solid"/>
            <a:headEnd type="none" w="med" len="med"/>
            <a:tailEnd type="none" w="med" len="med"/>
          </a:ln>
        </p:spPr>
      </p:sp>
      <p:sp>
        <p:nvSpPr>
          <p:cNvPr id="71698" name="Line 24"/>
          <p:cNvSpPr/>
          <p:nvPr/>
        </p:nvSpPr>
        <p:spPr>
          <a:xfrm flipH="1">
            <a:off x="5257800" y="4953000"/>
            <a:ext cx="457200" cy="457200"/>
          </a:xfrm>
          <a:prstGeom prst="line">
            <a:avLst/>
          </a:prstGeom>
          <a:ln w="28575" cap="flat" cmpd="sng">
            <a:solidFill>
              <a:srgbClr val="006600"/>
            </a:solidFill>
            <a:prstDash val="solid"/>
            <a:headEnd type="none" w="med" len="med"/>
            <a:tailEnd type="none" w="med" len="med"/>
          </a:ln>
        </p:spPr>
      </p:sp>
      <p:sp>
        <p:nvSpPr>
          <p:cNvPr id="89113" name="Line 25"/>
          <p:cNvSpPr/>
          <p:nvPr/>
        </p:nvSpPr>
        <p:spPr>
          <a:xfrm flipH="1">
            <a:off x="4495800" y="5715000"/>
            <a:ext cx="457200" cy="457200"/>
          </a:xfrm>
          <a:prstGeom prst="line">
            <a:avLst/>
          </a:prstGeom>
          <a:ln w="28575" cap="flat" cmpd="sng">
            <a:solidFill>
              <a:srgbClr val="006600"/>
            </a:solidFill>
            <a:prstDash val="solid"/>
            <a:headEnd type="none" w="med" len="med"/>
            <a:tailEnd type="none" w="med" len="med"/>
          </a:ln>
        </p:spPr>
      </p:sp>
      <p:sp>
        <p:nvSpPr>
          <p:cNvPr id="71700" name="Line 26"/>
          <p:cNvSpPr/>
          <p:nvPr/>
        </p:nvSpPr>
        <p:spPr>
          <a:xfrm>
            <a:off x="2590800" y="4191000"/>
            <a:ext cx="457200" cy="457200"/>
          </a:xfrm>
          <a:prstGeom prst="line">
            <a:avLst/>
          </a:prstGeom>
          <a:ln w="28575" cap="flat" cmpd="sng">
            <a:solidFill>
              <a:srgbClr val="006600"/>
            </a:solidFill>
            <a:prstDash val="solid"/>
            <a:headEnd type="none" w="med" len="med"/>
            <a:tailEnd type="none" w="med" len="med"/>
          </a:ln>
        </p:spPr>
      </p:sp>
      <p:sp>
        <p:nvSpPr>
          <p:cNvPr id="71701" name="Line 27"/>
          <p:cNvSpPr/>
          <p:nvPr/>
        </p:nvSpPr>
        <p:spPr>
          <a:xfrm>
            <a:off x="6781800" y="4191000"/>
            <a:ext cx="457200" cy="457200"/>
          </a:xfrm>
          <a:prstGeom prst="line">
            <a:avLst/>
          </a:prstGeom>
          <a:ln w="28575" cap="flat" cmpd="sng">
            <a:solidFill>
              <a:srgbClr val="006600"/>
            </a:solidFill>
            <a:prstDash val="solid"/>
            <a:headEnd type="none" w="med" len="med"/>
            <a:tailEnd type="none" w="med" len="med"/>
          </a:ln>
        </p:spPr>
      </p:sp>
      <p:sp>
        <p:nvSpPr>
          <p:cNvPr id="89116" name="Text Box 28"/>
          <p:cNvSpPr txBox="1"/>
          <p:nvPr/>
        </p:nvSpPr>
        <p:spPr>
          <a:xfrm>
            <a:off x="1327150" y="5807075"/>
            <a:ext cx="20256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3600" b="1" dirty="0">
                <a:solidFill>
                  <a:srgbClr val="FF0000"/>
                </a:solidFill>
                <a:ea typeface="隶书" pitchFamily="49" charset="-122"/>
              </a:rPr>
              <a:t>是平衡树</a:t>
            </a:r>
            <a:endParaRPr lang="zh-CN" altLang="en-US" sz="3600" dirty="0">
              <a:ea typeface="隶书" pitchFamily="49" charset="-122"/>
            </a:endParaRPr>
          </a:p>
        </p:txBody>
      </p:sp>
      <p:sp>
        <p:nvSpPr>
          <p:cNvPr id="89117" name="Text Box 29"/>
          <p:cNvSpPr txBox="1"/>
          <p:nvPr/>
        </p:nvSpPr>
        <p:spPr>
          <a:xfrm>
            <a:off x="5943600" y="5791200"/>
            <a:ext cx="2486025"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3600" b="1" dirty="0">
                <a:solidFill>
                  <a:srgbClr val="FF0000"/>
                </a:solidFill>
                <a:ea typeface="隶书" pitchFamily="49" charset="-122"/>
              </a:rPr>
              <a:t>不是平衡树</a:t>
            </a:r>
            <a:endParaRPr lang="zh-CN" altLang="en-US" sz="3600" dirty="0">
              <a:ea typeface="隶书" pitchFamily="49" charset="-122"/>
            </a:endParaRPr>
          </a:p>
        </p:txBody>
      </p:sp>
      <p:sp>
        <p:nvSpPr>
          <p:cNvPr id="71704" name="AutoShape 31">
            <a:hlinkClick r:id="rId3" action="ppaction://hlinksldjump"/>
          </p:cNvPr>
          <p:cNvSpPr/>
          <p:nvPr/>
        </p:nvSpPr>
        <p:spPr>
          <a:xfrm>
            <a:off x="8458200" y="6248400"/>
            <a:ext cx="381000" cy="381000"/>
          </a:xfrm>
          <a:prstGeom prst="actionButtonBackPrevious">
            <a:avLst/>
          </a:prstGeom>
          <a:solidFill>
            <a:srgbClr val="FFCC00"/>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89090"/>
                                        </p:tgtEl>
                                        <p:attrNameLst>
                                          <p:attrName>style.visibility</p:attrName>
                                        </p:attrNameLst>
                                      </p:cBhvr>
                                      <p:to>
                                        <p:strVal val="visible"/>
                                      </p:to>
                                    </p:set>
                                    <p:animEffect transition="in" filter="barn(outVertical)">
                                      <p:cBhvr>
                                        <p:cTn id="7" dur="500"/>
                                        <p:tgtEl>
                                          <p:spTgt spid="8909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89093"/>
                                        </p:tgtEl>
                                        <p:attrNameLst>
                                          <p:attrName>style.visibility</p:attrName>
                                        </p:attrNameLst>
                                      </p:cBhvr>
                                      <p:to>
                                        <p:strVal val="visible"/>
                                      </p:to>
                                    </p:set>
                                    <p:anim calcmode="lin" valueType="num">
                                      <p:cBhvr additive="base">
                                        <p:cTn id="12" dur="500" fill="hold"/>
                                        <p:tgtEl>
                                          <p:spTgt spid="89093"/>
                                        </p:tgtEl>
                                        <p:attrNameLst>
                                          <p:attrName>ppt_x</p:attrName>
                                        </p:attrNameLst>
                                      </p:cBhvr>
                                      <p:tavLst>
                                        <p:tav tm="0">
                                          <p:val>
                                            <p:strVal val="0-#ppt_w/2"/>
                                          </p:val>
                                        </p:tav>
                                        <p:tav tm="100000">
                                          <p:val>
                                            <p:strVal val="#ppt_x"/>
                                          </p:val>
                                        </p:tav>
                                      </p:tavLst>
                                    </p:anim>
                                    <p:anim calcmode="lin" valueType="num">
                                      <p:cBhvr additive="base">
                                        <p:cTn id="13" dur="500" fill="hold"/>
                                        <p:tgtEl>
                                          <p:spTgt spid="89093"/>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89098"/>
                                        </p:tgtEl>
                                        <p:attrNameLst>
                                          <p:attrName>style.visibility</p:attrName>
                                        </p:attrNameLst>
                                      </p:cBhvr>
                                      <p:to>
                                        <p:strVal val="visible"/>
                                      </p:to>
                                    </p:set>
                                    <p:animEffect transition="in" filter="wipe(left)">
                                      <p:cBhvr>
                                        <p:cTn id="17" dur="500"/>
                                        <p:tgtEl>
                                          <p:spTgt spid="8909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89094"/>
                                        </p:tgtEl>
                                        <p:attrNameLst>
                                          <p:attrName>style.visibility</p:attrName>
                                        </p:attrNameLst>
                                      </p:cBhvr>
                                      <p:to>
                                        <p:strVal val="visible"/>
                                      </p:to>
                                    </p:set>
                                    <p:anim calcmode="lin" valueType="num">
                                      <p:cBhvr additive="base">
                                        <p:cTn id="22" dur="500" fill="hold"/>
                                        <p:tgtEl>
                                          <p:spTgt spid="89094"/>
                                        </p:tgtEl>
                                        <p:attrNameLst>
                                          <p:attrName>ppt_x</p:attrName>
                                        </p:attrNameLst>
                                      </p:cBhvr>
                                      <p:tavLst>
                                        <p:tav tm="0">
                                          <p:val>
                                            <p:strVal val="0-#ppt_w/2"/>
                                          </p:val>
                                        </p:tav>
                                        <p:tav tm="100000">
                                          <p:val>
                                            <p:strVal val="#ppt_x"/>
                                          </p:val>
                                        </p:tav>
                                      </p:tavLst>
                                    </p:anim>
                                    <p:anim calcmode="lin" valueType="num">
                                      <p:cBhvr additive="base">
                                        <p:cTn id="23" dur="500" fill="hold"/>
                                        <p:tgtEl>
                                          <p:spTgt spid="89094"/>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iterate type="wd">
                                    <p:tmPct val="100000"/>
                                  </p:iterate>
                                  <p:childTnLst>
                                    <p:set>
                                      <p:cBhvr>
                                        <p:cTn id="27" dur="1" fill="hold">
                                          <p:stCondLst>
                                            <p:cond delay="0"/>
                                          </p:stCondLst>
                                        </p:cTn>
                                        <p:tgtEl>
                                          <p:spTgt spid="89116"/>
                                        </p:tgtEl>
                                        <p:attrNameLst>
                                          <p:attrName>style.visibility</p:attrName>
                                        </p:attrNameLst>
                                      </p:cBhvr>
                                      <p:to>
                                        <p:strVal val="visible"/>
                                      </p:to>
                                    </p:set>
                                    <p:animEffect transition="in" filter="wipe(left)">
                                      <p:cBhvr>
                                        <p:cTn id="28" dur="300"/>
                                        <p:tgtEl>
                                          <p:spTgt spid="8911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89113"/>
                                        </p:tgtEl>
                                        <p:attrNameLst>
                                          <p:attrName>style.visibility</p:attrName>
                                        </p:attrNameLst>
                                      </p:cBhvr>
                                      <p:to>
                                        <p:strVal val="visible"/>
                                      </p:to>
                                    </p:set>
                                    <p:animEffect transition="in" filter="wipe(up)">
                                      <p:cBhvr>
                                        <p:cTn id="33" dur="500"/>
                                        <p:tgtEl>
                                          <p:spTgt spid="89113"/>
                                        </p:tgtEl>
                                      </p:cBhvr>
                                    </p:animEffect>
                                  </p:childTnLst>
                                </p:cTn>
                              </p:par>
                            </p:childTnLst>
                          </p:cTn>
                        </p:par>
                        <p:par>
                          <p:cTn id="34" fill="hold">
                            <p:stCondLst>
                              <p:cond delay="500"/>
                            </p:stCondLst>
                            <p:childTnLst>
                              <p:par>
                                <p:cTn id="35" presetID="22" presetClass="entr" presetSubtype="1" fill="hold" grpId="0" nodeType="afterEffect">
                                  <p:stCondLst>
                                    <p:cond delay="0"/>
                                  </p:stCondLst>
                                  <p:childTnLst>
                                    <p:set>
                                      <p:cBhvr>
                                        <p:cTn id="36" dur="1" fill="hold">
                                          <p:stCondLst>
                                            <p:cond delay="0"/>
                                          </p:stCondLst>
                                        </p:cTn>
                                        <p:tgtEl>
                                          <p:spTgt spid="89108"/>
                                        </p:tgtEl>
                                        <p:attrNameLst>
                                          <p:attrName>style.visibility</p:attrName>
                                        </p:attrNameLst>
                                      </p:cBhvr>
                                      <p:to>
                                        <p:strVal val="visible"/>
                                      </p:to>
                                    </p:set>
                                    <p:animEffect transition="in" filter="wipe(up)">
                                      <p:cBhvr>
                                        <p:cTn id="37" dur="500"/>
                                        <p:tgtEl>
                                          <p:spTgt spid="8910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iterate type="wd">
                                    <p:tmPct val="100000"/>
                                  </p:iterate>
                                  <p:childTnLst>
                                    <p:set>
                                      <p:cBhvr>
                                        <p:cTn id="41" dur="1" fill="hold">
                                          <p:stCondLst>
                                            <p:cond delay="0"/>
                                          </p:stCondLst>
                                        </p:cTn>
                                        <p:tgtEl>
                                          <p:spTgt spid="89117"/>
                                        </p:tgtEl>
                                        <p:attrNameLst>
                                          <p:attrName>style.visibility</p:attrName>
                                        </p:attrNameLst>
                                      </p:cBhvr>
                                      <p:to>
                                        <p:strVal val="visible"/>
                                      </p:to>
                                    </p:set>
                                    <p:animEffect transition="in" filter="wipe(left)">
                                      <p:cBhvr>
                                        <p:cTn id="42" dur="300"/>
                                        <p:tgtEl>
                                          <p:spTgt spid="89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0" grpId="0"/>
      <p:bldP spid="89093" grpId="0"/>
      <p:bldP spid="89094" grpId="0"/>
      <p:bldP spid="89108" grpId="0" animBg="1"/>
      <p:bldP spid="89116" grpId="0"/>
      <p:bldP spid="891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p:cNvSpPr>
          <p:nvPr>
            <p:ph type="title"/>
          </p:nvPr>
        </p:nvSpPr>
        <p:spPr>
          <a:xfrm>
            <a:off x="611188" y="765175"/>
            <a:ext cx="7772400" cy="1143000"/>
          </a:xfrm>
          <a:ln/>
        </p:spPr>
        <p:txBody>
          <a:bodyPr vert="horz" wrap="square" lIns="91440" tIns="45720" rIns="91440" bIns="45720" anchor="ctr"/>
          <a:p>
            <a:pPr algn="just" eaLnBrk="1" hangingPunct="1"/>
            <a:r>
              <a:rPr lang="zh-CN" altLang="en-US" b="1" dirty="0">
                <a:solidFill>
                  <a:srgbClr val="660033"/>
                </a:solidFill>
                <a:ea typeface="楷体_GB2312" pitchFamily="49" charset="-122"/>
              </a:rPr>
              <a:t>对查找表经常进行的</a:t>
            </a:r>
            <a:r>
              <a:rPr lang="zh-CN" altLang="en-US" b="1" dirty="0">
                <a:solidFill>
                  <a:srgbClr val="0000FF"/>
                </a:solidFill>
                <a:ea typeface="楷体_GB2312" pitchFamily="49" charset="-122"/>
              </a:rPr>
              <a:t>操作</a:t>
            </a:r>
            <a:r>
              <a:rPr lang="en-US" altLang="zh-CN" b="1" dirty="0">
                <a:solidFill>
                  <a:schemeClr val="tx1"/>
                </a:solidFill>
                <a:ea typeface="楷体_GB2312" pitchFamily="49" charset="-122"/>
              </a:rPr>
              <a:t>:</a:t>
            </a:r>
            <a:endParaRPr lang="en-US" altLang="zh-CN" b="1" dirty="0">
              <a:solidFill>
                <a:schemeClr val="tx1"/>
              </a:solidFill>
              <a:ea typeface="楷体_GB2312" pitchFamily="49" charset="-122"/>
            </a:endParaRPr>
          </a:p>
        </p:txBody>
      </p:sp>
      <p:sp>
        <p:nvSpPr>
          <p:cNvPr id="17411" name="Rectangle 3"/>
          <p:cNvSpPr>
            <a:spLocks noGrp="1"/>
          </p:cNvSpPr>
          <p:nvPr>
            <p:ph type="body"/>
          </p:nvPr>
        </p:nvSpPr>
        <p:spPr>
          <a:xfrm>
            <a:off x="684213" y="1916113"/>
            <a:ext cx="7772400" cy="4495800"/>
          </a:xfrm>
          <a:ln/>
        </p:spPr>
        <p:txBody>
          <a:bodyPr vert="horz" wrap="square" lIns="91440" tIns="45720" rIns="91440" bIns="45720" anchor="t"/>
          <a:p>
            <a:pPr algn="just" eaLnBrk="1" hangingPunct="1">
              <a:lnSpc>
                <a:spcPct val="125000"/>
              </a:lnSpc>
            </a:pPr>
            <a:r>
              <a:rPr lang="en-US" altLang="zh-CN" sz="3600" dirty="0">
                <a:ea typeface="楷体_GB2312" pitchFamily="49" charset="-122"/>
              </a:rPr>
              <a:t>1</a:t>
            </a:r>
            <a:r>
              <a:rPr lang="zh-CN" altLang="en-US" sz="3600" dirty="0">
                <a:ea typeface="楷体_GB2312" pitchFamily="49" charset="-122"/>
              </a:rPr>
              <a:t>）</a:t>
            </a:r>
            <a:r>
              <a:rPr lang="zh-CN" altLang="en-US" sz="3600" b="1" dirty="0">
                <a:solidFill>
                  <a:srgbClr val="0000FF"/>
                </a:solidFill>
                <a:ea typeface="楷体_GB2312" pitchFamily="49" charset="-122"/>
              </a:rPr>
              <a:t>查询</a:t>
            </a:r>
            <a:r>
              <a:rPr lang="zh-CN" altLang="en-US" sz="3600" dirty="0">
                <a:ea typeface="楷体_GB2312" pitchFamily="49" charset="-122"/>
              </a:rPr>
              <a:t>某个</a:t>
            </a:r>
            <a:r>
              <a:rPr lang="zh-CN" altLang="en-US" sz="3600" dirty="0">
                <a:solidFill>
                  <a:srgbClr val="FF0000"/>
                </a:solidFill>
                <a:ea typeface="楷体_GB2312" pitchFamily="49" charset="-122"/>
              </a:rPr>
              <a:t>“特定的”</a:t>
            </a:r>
            <a:r>
              <a:rPr lang="zh-CN" altLang="en-US" sz="3600" dirty="0">
                <a:ea typeface="楷体_GB2312" pitchFamily="49" charset="-122"/>
              </a:rPr>
              <a:t>数据元素是否在查找表中；</a:t>
            </a:r>
            <a:endParaRPr lang="zh-CN" altLang="en-US" sz="3600" dirty="0">
              <a:ea typeface="楷体_GB2312" pitchFamily="49" charset="-122"/>
            </a:endParaRPr>
          </a:p>
          <a:p>
            <a:pPr algn="just" eaLnBrk="1" hangingPunct="1">
              <a:lnSpc>
                <a:spcPct val="125000"/>
              </a:lnSpc>
            </a:pPr>
            <a:r>
              <a:rPr lang="en-US" altLang="zh-CN" sz="3600" dirty="0">
                <a:ea typeface="楷体_GB2312" pitchFamily="49" charset="-122"/>
              </a:rPr>
              <a:t>2</a:t>
            </a:r>
            <a:r>
              <a:rPr lang="zh-CN" altLang="en-US" sz="3600" dirty="0">
                <a:ea typeface="楷体_GB2312" pitchFamily="49" charset="-122"/>
              </a:rPr>
              <a:t>）</a:t>
            </a:r>
            <a:r>
              <a:rPr lang="zh-CN" altLang="en-US" sz="3600" b="1" dirty="0">
                <a:solidFill>
                  <a:srgbClr val="0000FF"/>
                </a:solidFill>
                <a:ea typeface="楷体_GB2312" pitchFamily="49" charset="-122"/>
              </a:rPr>
              <a:t>检索</a:t>
            </a:r>
            <a:r>
              <a:rPr lang="zh-CN" altLang="en-US" sz="3600" dirty="0">
                <a:ea typeface="楷体_GB2312" pitchFamily="49" charset="-122"/>
              </a:rPr>
              <a:t>某个</a:t>
            </a:r>
            <a:r>
              <a:rPr lang="zh-CN" altLang="en-US" sz="3600" dirty="0">
                <a:solidFill>
                  <a:srgbClr val="FF0000"/>
                </a:solidFill>
                <a:ea typeface="楷体_GB2312" pitchFamily="49" charset="-122"/>
              </a:rPr>
              <a:t>“特定的”</a:t>
            </a:r>
            <a:r>
              <a:rPr lang="zh-CN" altLang="en-US" sz="3600" dirty="0">
                <a:ea typeface="楷体_GB2312" pitchFamily="49" charset="-122"/>
              </a:rPr>
              <a:t>数据元素的各种属性；</a:t>
            </a:r>
            <a:endParaRPr lang="zh-CN" altLang="en-US" sz="3600" dirty="0">
              <a:ea typeface="楷体_GB2312" pitchFamily="49" charset="-122"/>
            </a:endParaRPr>
          </a:p>
          <a:p>
            <a:pPr algn="just" eaLnBrk="1" hangingPunct="1">
              <a:lnSpc>
                <a:spcPct val="125000"/>
              </a:lnSpc>
            </a:pPr>
            <a:r>
              <a:rPr lang="en-US" altLang="zh-CN" sz="3600" dirty="0">
                <a:ea typeface="楷体_GB2312" pitchFamily="49" charset="-122"/>
              </a:rPr>
              <a:t>3</a:t>
            </a:r>
            <a:r>
              <a:rPr lang="zh-CN" altLang="en-US" sz="3600" dirty="0">
                <a:ea typeface="楷体_GB2312" pitchFamily="49" charset="-122"/>
              </a:rPr>
              <a:t>）在查找表中</a:t>
            </a:r>
            <a:r>
              <a:rPr lang="zh-CN" altLang="en-US" sz="3600" b="1" dirty="0">
                <a:solidFill>
                  <a:srgbClr val="0000FF"/>
                </a:solidFill>
                <a:ea typeface="楷体_GB2312" pitchFamily="49" charset="-122"/>
              </a:rPr>
              <a:t>插入</a:t>
            </a:r>
            <a:r>
              <a:rPr lang="zh-CN" altLang="en-US" sz="3600" dirty="0">
                <a:ea typeface="楷体_GB2312" pitchFamily="49" charset="-122"/>
              </a:rPr>
              <a:t>一个数据元素；</a:t>
            </a:r>
            <a:endParaRPr lang="zh-CN" altLang="en-US" sz="3600" dirty="0">
              <a:ea typeface="楷体_GB2312" pitchFamily="49" charset="-122"/>
            </a:endParaRPr>
          </a:p>
          <a:p>
            <a:pPr algn="just" eaLnBrk="1" hangingPunct="1">
              <a:lnSpc>
                <a:spcPct val="125000"/>
              </a:lnSpc>
            </a:pPr>
            <a:r>
              <a:rPr lang="en-US" altLang="zh-CN" sz="3600" dirty="0">
                <a:ea typeface="楷体_GB2312" pitchFamily="49" charset="-122"/>
              </a:rPr>
              <a:t>4</a:t>
            </a:r>
            <a:r>
              <a:rPr lang="zh-CN" altLang="en-US" sz="3600" dirty="0">
                <a:ea typeface="楷体_GB2312" pitchFamily="49" charset="-122"/>
              </a:rPr>
              <a:t>）从查找表中</a:t>
            </a:r>
            <a:r>
              <a:rPr lang="zh-CN" altLang="en-US" sz="3600" b="1" dirty="0">
                <a:solidFill>
                  <a:srgbClr val="0000FF"/>
                </a:solidFill>
                <a:ea typeface="楷体_GB2312" pitchFamily="49" charset="-122"/>
              </a:rPr>
              <a:t>删去</a:t>
            </a:r>
            <a:r>
              <a:rPr lang="zh-CN" altLang="en-US" sz="3600" dirty="0">
                <a:ea typeface="楷体_GB2312" pitchFamily="49" charset="-122"/>
              </a:rPr>
              <a:t>某个数据元素。</a:t>
            </a:r>
            <a:endParaRPr lang="zh-CN" altLang="en-US" sz="3600" dirty="0">
              <a:ea typeface="楷体_GB2312" pitchFamily="49" charset="-122"/>
            </a:endParaRPr>
          </a:p>
        </p:txBody>
      </p:sp>
      <p:sp>
        <p:nvSpPr>
          <p:cNvPr id="17412" name="Rectangle 4"/>
          <p:cNvSpPr/>
          <p:nvPr/>
        </p:nvSpPr>
        <p:spPr>
          <a:xfrm>
            <a:off x="755650" y="115888"/>
            <a:ext cx="7772400" cy="609600"/>
          </a:xfrm>
          <a:prstGeom prst="rect">
            <a:avLst/>
          </a:prstGeom>
          <a:noFill/>
          <a:ln w="9525">
            <a:noFill/>
          </a:ln>
        </p:spPr>
        <p:txBody>
          <a:bodyPr anchor="b"/>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4000" b="1" dirty="0">
                <a:solidFill>
                  <a:schemeClr val="tx2"/>
                </a:solidFill>
                <a:latin typeface="宋体" panose="02010600030101010101" pitchFamily="2" charset="-122"/>
              </a:rPr>
              <a:t>9.0 </a:t>
            </a:r>
            <a:r>
              <a:rPr lang="zh-CN" altLang="en-US" sz="4000" b="1" dirty="0">
                <a:solidFill>
                  <a:schemeClr val="tx2"/>
                </a:solidFill>
                <a:latin typeface="宋体" panose="02010600030101010101" pitchFamily="2" charset="-122"/>
              </a:rPr>
              <a:t>查找的概念</a:t>
            </a:r>
            <a:endParaRPr lang="zh-CN" altLang="en-US" sz="4000" b="1" dirty="0">
              <a:solidFill>
                <a:schemeClr val="tx2"/>
              </a:solidFill>
              <a:latin typeface="宋体" panose="02010600030101010101" pitchFamily="2"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412"/>
                                        </p:tgtEl>
                                        <p:attrNameLst>
                                          <p:attrName>style.visibility</p:attrName>
                                        </p:attrNameLst>
                                      </p:cBhvr>
                                      <p:to>
                                        <p:strVal val="visible"/>
                                      </p:to>
                                    </p:set>
                                    <p:anim calcmode="lin" valueType="num">
                                      <p:cBhvr additive="base">
                                        <p:cTn id="7" dur="500" fill="hold"/>
                                        <p:tgtEl>
                                          <p:spTgt spid="17412"/>
                                        </p:tgtEl>
                                        <p:attrNameLst>
                                          <p:attrName>ppt_x</p:attrName>
                                        </p:attrNameLst>
                                      </p:cBhvr>
                                      <p:tavLst>
                                        <p:tav tm="0">
                                          <p:val>
                                            <p:strVal val="0-#ppt_w/2"/>
                                          </p:val>
                                        </p:tav>
                                        <p:tav tm="100000">
                                          <p:val>
                                            <p:strVal val="#ppt_x"/>
                                          </p:val>
                                        </p:tav>
                                      </p:tavLst>
                                    </p:anim>
                                    <p:anim calcmode="lin" valueType="num">
                                      <p:cBhvr additive="base">
                                        <p:cTn id="8" dur="500" fill="hold"/>
                                        <p:tgtEl>
                                          <p:spTgt spid="174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0" fill="hold" grpId="0" nodeType="afterEffect">
                                  <p:stCondLst>
                                    <p:cond delay="0"/>
                                  </p:stCondLst>
                                  <p:childTnLst>
                                    <p:set>
                                      <p:cBhvr>
                                        <p:cTn id="11" dur="1" fill="hold">
                                          <p:stCondLst>
                                            <p:cond delay="0"/>
                                          </p:stCondLst>
                                        </p:cTn>
                                        <p:tgtEl>
                                          <p:spTgt spid="17410"/>
                                        </p:tgtEl>
                                        <p:attrNameLst>
                                          <p:attrName>style.visibility</p:attrName>
                                        </p:attrNameLst>
                                      </p:cBhvr>
                                      <p:to>
                                        <p:strVal val="visible"/>
                                      </p:to>
                                    </p:set>
                                    <p:anim calcmode="lin" valueType="num">
                                      <p:cBhvr>
                                        <p:cTn id="12" dur="500" fill="hold"/>
                                        <p:tgtEl>
                                          <p:spTgt spid="17410"/>
                                        </p:tgtEl>
                                        <p:attrNameLst>
                                          <p:attrName>ppt_w</p:attrName>
                                        </p:attrNameLst>
                                      </p:cBhvr>
                                      <p:tavLst>
                                        <p:tav tm="0">
                                          <p:val>
                                            <p:fltVal val="0.000000"/>
                                          </p:val>
                                        </p:tav>
                                        <p:tav tm="100000">
                                          <p:val>
                                            <p:strVal val="#ppt_w"/>
                                          </p:val>
                                        </p:tav>
                                      </p:tavLst>
                                    </p:anim>
                                    <p:anim calcmode="lin" valueType="num">
                                      <p:cBhvr>
                                        <p:cTn id="13" dur="500" fill="hold"/>
                                        <p:tgtEl>
                                          <p:spTgt spid="17410"/>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7411">
                                            <p:txEl>
                                              <p:charRg st="0" end="24"/>
                                            </p:txEl>
                                          </p:spTgt>
                                        </p:tgtEl>
                                        <p:attrNameLst>
                                          <p:attrName>style.visibility</p:attrName>
                                        </p:attrNameLst>
                                      </p:cBhvr>
                                      <p:to>
                                        <p:strVal val="visible"/>
                                      </p:to>
                                    </p:set>
                                    <p:animEffect transition="in" filter="wipe(left)">
                                      <p:cBhvr>
                                        <p:cTn id="18" dur="500"/>
                                        <p:tgtEl>
                                          <p:spTgt spid="17411">
                                            <p:txEl>
                                              <p:charRg st="0" end="2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7411">
                                            <p:txEl>
                                              <p:charRg st="24" end="46"/>
                                            </p:txEl>
                                          </p:spTgt>
                                        </p:tgtEl>
                                        <p:attrNameLst>
                                          <p:attrName>style.visibility</p:attrName>
                                        </p:attrNameLst>
                                      </p:cBhvr>
                                      <p:to>
                                        <p:strVal val="visible"/>
                                      </p:to>
                                    </p:set>
                                    <p:animEffect transition="in" filter="wipe(left)">
                                      <p:cBhvr>
                                        <p:cTn id="23" dur="500"/>
                                        <p:tgtEl>
                                          <p:spTgt spid="17411">
                                            <p:txEl>
                                              <p:charRg st="24" end="4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7411">
                                            <p:txEl>
                                              <p:charRg st="46" end="63"/>
                                            </p:txEl>
                                          </p:spTgt>
                                        </p:tgtEl>
                                        <p:attrNameLst>
                                          <p:attrName>style.visibility</p:attrName>
                                        </p:attrNameLst>
                                      </p:cBhvr>
                                      <p:to>
                                        <p:strVal val="visible"/>
                                      </p:to>
                                    </p:set>
                                    <p:animEffect transition="in" filter="wipe(left)">
                                      <p:cBhvr>
                                        <p:cTn id="28" dur="500"/>
                                        <p:tgtEl>
                                          <p:spTgt spid="17411">
                                            <p:txEl>
                                              <p:charRg st="46" end="6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7411">
                                            <p:txEl>
                                              <p:charRg st="63" end="80"/>
                                            </p:txEl>
                                          </p:spTgt>
                                        </p:tgtEl>
                                        <p:attrNameLst>
                                          <p:attrName>style.visibility</p:attrName>
                                        </p:attrNameLst>
                                      </p:cBhvr>
                                      <p:to>
                                        <p:strVal val="visible"/>
                                      </p:to>
                                    </p:set>
                                    <p:animEffect transition="in" filter="wipe(left)">
                                      <p:cBhvr>
                                        <p:cTn id="33" dur="500"/>
                                        <p:tgtEl>
                                          <p:spTgt spid="17411">
                                            <p:txEl>
                                              <p:charRg st="63" end="8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p:bldP spid="17411" grpId="0" build="p"/>
      <p:bldP spid="1741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02" name="Text Box 2"/>
          <p:cNvSpPr txBox="1"/>
          <p:nvPr/>
        </p:nvSpPr>
        <p:spPr>
          <a:xfrm>
            <a:off x="0" y="217488"/>
            <a:ext cx="9328150" cy="16160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5000"/>
              </a:lnSpc>
              <a:spcBef>
                <a:spcPct val="0"/>
              </a:spcBef>
              <a:buNone/>
            </a:pPr>
            <a:r>
              <a:rPr lang="zh-CN" altLang="en-US" sz="4000" dirty="0">
                <a:solidFill>
                  <a:srgbClr val="A50021"/>
                </a:solidFill>
                <a:ea typeface="楷体_GB2312" pitchFamily="49" charset="-122"/>
              </a:rPr>
              <a:t>构造的二叉排序树成为平衡树的方法是：</a:t>
            </a:r>
            <a:endParaRPr lang="zh-CN" altLang="en-US" sz="4000" dirty="0">
              <a:ea typeface="楷体_GB2312" pitchFamily="49" charset="-122"/>
            </a:endParaRPr>
          </a:p>
          <a:p>
            <a:pPr marL="0" lvl="0" indent="0" eaLnBrk="1" hangingPunct="1">
              <a:lnSpc>
                <a:spcPct val="125000"/>
              </a:lnSpc>
              <a:spcBef>
                <a:spcPct val="0"/>
              </a:spcBef>
              <a:buNone/>
            </a:pPr>
            <a:r>
              <a:rPr lang="zh-CN" altLang="en-US" sz="4000" b="1" dirty="0">
                <a:solidFill>
                  <a:srgbClr val="3333FF"/>
                </a:solidFill>
                <a:ea typeface="楷体_GB2312" pitchFamily="49" charset="-122"/>
              </a:rPr>
              <a:t>在插入过程中，采用平衡旋转技术。</a:t>
            </a:r>
            <a:endParaRPr lang="zh-CN" altLang="en-US" sz="4000" dirty="0"/>
          </a:p>
        </p:txBody>
      </p:sp>
      <p:sp>
        <p:nvSpPr>
          <p:cNvPr id="204803" name="Text Box 3"/>
          <p:cNvSpPr txBox="1"/>
          <p:nvPr/>
        </p:nvSpPr>
        <p:spPr>
          <a:xfrm>
            <a:off x="381000" y="2330450"/>
            <a:ext cx="78549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3600" dirty="0">
                <a:solidFill>
                  <a:srgbClr val="A50021"/>
                </a:solidFill>
                <a:ea typeface="楷体_GB2312" pitchFamily="49" charset="-122"/>
              </a:rPr>
              <a:t>例如</a:t>
            </a:r>
            <a:r>
              <a:rPr lang="en-US" altLang="zh-CN" sz="3600" dirty="0">
                <a:solidFill>
                  <a:srgbClr val="A50021"/>
                </a:solidFill>
                <a:ea typeface="楷体_GB2312" pitchFamily="49" charset="-122"/>
              </a:rPr>
              <a:t>:</a:t>
            </a:r>
            <a:r>
              <a:rPr lang="zh-CN" altLang="en-US" sz="3600" dirty="0">
                <a:solidFill>
                  <a:srgbClr val="A50021"/>
                </a:solidFill>
                <a:ea typeface="楷体_GB2312" pitchFamily="49" charset="-122"/>
              </a:rPr>
              <a:t>依次插入的关键字为</a:t>
            </a:r>
            <a:r>
              <a:rPr lang="en-US" altLang="zh-CN" sz="3600" dirty="0">
                <a:solidFill>
                  <a:srgbClr val="A50021"/>
                </a:solidFill>
                <a:ea typeface="楷体_GB2312" pitchFamily="49" charset="-122"/>
              </a:rPr>
              <a:t>5, 4, 2, 8, 6, 9</a:t>
            </a:r>
            <a:endParaRPr lang="en-US" altLang="zh-CN" sz="3600" dirty="0">
              <a:solidFill>
                <a:srgbClr val="A50021"/>
              </a:solidFill>
              <a:ea typeface="楷体_GB2312" pitchFamily="49" charset="-122"/>
            </a:endParaRPr>
          </a:p>
        </p:txBody>
      </p:sp>
      <p:sp>
        <p:nvSpPr>
          <p:cNvPr id="204804" name="Oval 4"/>
          <p:cNvSpPr/>
          <p:nvPr/>
        </p:nvSpPr>
        <p:spPr>
          <a:xfrm>
            <a:off x="1905000" y="3505200"/>
            <a:ext cx="457200" cy="457200"/>
          </a:xfrm>
          <a:prstGeom prst="ellipse">
            <a:avLst/>
          </a:prstGeom>
          <a:solidFill>
            <a:srgbClr val="CCFFCC"/>
          </a:solidFill>
          <a:ln w="19050" cap="flat" cmpd="sng">
            <a:solidFill>
              <a:srgbClr val="0033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olidFill>
                  <a:srgbClr val="006600"/>
                </a:solidFill>
              </a:rPr>
              <a:t>5</a:t>
            </a:r>
            <a:endParaRPr lang="en-US" altLang="zh-CN" sz="2400" dirty="0"/>
          </a:p>
        </p:txBody>
      </p:sp>
      <p:sp>
        <p:nvSpPr>
          <p:cNvPr id="204805" name="Oval 5"/>
          <p:cNvSpPr/>
          <p:nvPr/>
        </p:nvSpPr>
        <p:spPr>
          <a:xfrm>
            <a:off x="1143000" y="4267200"/>
            <a:ext cx="457200" cy="457200"/>
          </a:xfrm>
          <a:prstGeom prst="ellipse">
            <a:avLst/>
          </a:prstGeom>
          <a:solidFill>
            <a:srgbClr val="CCFFCC"/>
          </a:solidFill>
          <a:ln w="19050" cap="flat" cmpd="sng">
            <a:solidFill>
              <a:srgbClr val="0033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olidFill>
                  <a:srgbClr val="006600"/>
                </a:solidFill>
              </a:rPr>
              <a:t>4</a:t>
            </a:r>
            <a:endParaRPr lang="en-US" altLang="zh-CN" sz="2400" dirty="0"/>
          </a:p>
        </p:txBody>
      </p:sp>
      <p:sp>
        <p:nvSpPr>
          <p:cNvPr id="204806" name="Oval 6"/>
          <p:cNvSpPr/>
          <p:nvPr/>
        </p:nvSpPr>
        <p:spPr>
          <a:xfrm>
            <a:off x="381000" y="5029200"/>
            <a:ext cx="457200" cy="457200"/>
          </a:xfrm>
          <a:prstGeom prst="ellipse">
            <a:avLst/>
          </a:prstGeom>
          <a:solidFill>
            <a:srgbClr val="CCFFCC"/>
          </a:solidFill>
          <a:ln w="19050" cap="flat" cmpd="sng">
            <a:solidFill>
              <a:srgbClr val="0033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olidFill>
                  <a:srgbClr val="006600"/>
                </a:solidFill>
              </a:rPr>
              <a:t>2</a:t>
            </a:r>
            <a:endParaRPr lang="en-US" altLang="zh-CN" sz="2400" dirty="0"/>
          </a:p>
        </p:txBody>
      </p:sp>
      <p:sp>
        <p:nvSpPr>
          <p:cNvPr id="204807" name="Line 7"/>
          <p:cNvSpPr/>
          <p:nvPr/>
        </p:nvSpPr>
        <p:spPr>
          <a:xfrm flipH="1">
            <a:off x="1524000" y="3886200"/>
            <a:ext cx="457200" cy="457200"/>
          </a:xfrm>
          <a:prstGeom prst="line">
            <a:avLst/>
          </a:prstGeom>
          <a:ln w="28575" cap="flat" cmpd="sng">
            <a:solidFill>
              <a:srgbClr val="006600"/>
            </a:solidFill>
            <a:prstDash val="solid"/>
            <a:headEnd type="none" w="med" len="med"/>
            <a:tailEnd type="none" w="med" len="med"/>
          </a:ln>
        </p:spPr>
      </p:sp>
      <p:sp>
        <p:nvSpPr>
          <p:cNvPr id="204808" name="Line 8"/>
          <p:cNvSpPr/>
          <p:nvPr/>
        </p:nvSpPr>
        <p:spPr>
          <a:xfrm flipH="1">
            <a:off x="762000" y="4648200"/>
            <a:ext cx="457200" cy="457200"/>
          </a:xfrm>
          <a:prstGeom prst="line">
            <a:avLst/>
          </a:prstGeom>
          <a:ln w="28575" cap="flat" cmpd="sng">
            <a:solidFill>
              <a:srgbClr val="006600"/>
            </a:solidFill>
            <a:prstDash val="solid"/>
            <a:headEnd type="none" w="med" len="med"/>
            <a:tailEnd type="none" w="med" len="med"/>
          </a:ln>
        </p:spPr>
      </p:sp>
      <p:sp>
        <p:nvSpPr>
          <p:cNvPr id="204809" name="AutoShape 9"/>
          <p:cNvSpPr/>
          <p:nvPr/>
        </p:nvSpPr>
        <p:spPr>
          <a:xfrm>
            <a:off x="2438400" y="4495800"/>
            <a:ext cx="381000" cy="457200"/>
          </a:xfrm>
          <a:prstGeom prst="rightArrow">
            <a:avLst>
              <a:gd name="adj1" fmla="val 50000"/>
              <a:gd name="adj2" fmla="val 25000"/>
            </a:avLst>
          </a:prstGeom>
          <a:solidFill>
            <a:srgbClr val="FFCC99"/>
          </a:solidFill>
          <a:ln w="9525" cap="flat" cmpd="sng">
            <a:solidFill>
              <a:srgbClr val="9933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04810" name="Oval 10"/>
          <p:cNvSpPr/>
          <p:nvPr/>
        </p:nvSpPr>
        <p:spPr>
          <a:xfrm>
            <a:off x="3733800" y="3505200"/>
            <a:ext cx="457200" cy="457200"/>
          </a:xfrm>
          <a:prstGeom prst="ellipse">
            <a:avLst/>
          </a:prstGeom>
          <a:solidFill>
            <a:srgbClr val="CCFFCC"/>
          </a:solidFill>
          <a:ln w="19050" cap="flat" cmpd="sng">
            <a:solidFill>
              <a:srgbClr val="0033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olidFill>
                  <a:srgbClr val="006600"/>
                </a:solidFill>
              </a:rPr>
              <a:t>4</a:t>
            </a:r>
            <a:endParaRPr lang="en-US" altLang="zh-CN" sz="2400" dirty="0"/>
          </a:p>
        </p:txBody>
      </p:sp>
      <p:sp>
        <p:nvSpPr>
          <p:cNvPr id="204811" name="Oval 11"/>
          <p:cNvSpPr/>
          <p:nvPr/>
        </p:nvSpPr>
        <p:spPr>
          <a:xfrm>
            <a:off x="2971800" y="4267200"/>
            <a:ext cx="457200" cy="457200"/>
          </a:xfrm>
          <a:prstGeom prst="ellipse">
            <a:avLst/>
          </a:prstGeom>
          <a:solidFill>
            <a:srgbClr val="CCFFCC"/>
          </a:solidFill>
          <a:ln w="19050" cap="flat" cmpd="sng">
            <a:solidFill>
              <a:srgbClr val="0033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olidFill>
                  <a:srgbClr val="006600"/>
                </a:solidFill>
              </a:rPr>
              <a:t>2</a:t>
            </a:r>
            <a:endParaRPr lang="en-US" altLang="zh-CN" sz="2400" dirty="0"/>
          </a:p>
        </p:txBody>
      </p:sp>
      <p:sp>
        <p:nvSpPr>
          <p:cNvPr id="204812" name="Line 12"/>
          <p:cNvSpPr/>
          <p:nvPr/>
        </p:nvSpPr>
        <p:spPr>
          <a:xfrm flipH="1">
            <a:off x="3352800" y="3886200"/>
            <a:ext cx="457200" cy="457200"/>
          </a:xfrm>
          <a:prstGeom prst="line">
            <a:avLst/>
          </a:prstGeom>
          <a:ln w="28575" cap="flat" cmpd="sng">
            <a:solidFill>
              <a:srgbClr val="006600"/>
            </a:solidFill>
            <a:prstDash val="solid"/>
            <a:headEnd type="none" w="med" len="med"/>
            <a:tailEnd type="none" w="med" len="med"/>
          </a:ln>
        </p:spPr>
      </p:sp>
      <p:sp>
        <p:nvSpPr>
          <p:cNvPr id="204813" name="Oval 13"/>
          <p:cNvSpPr/>
          <p:nvPr/>
        </p:nvSpPr>
        <p:spPr>
          <a:xfrm>
            <a:off x="4495800" y="4267200"/>
            <a:ext cx="457200" cy="457200"/>
          </a:xfrm>
          <a:prstGeom prst="ellipse">
            <a:avLst/>
          </a:prstGeom>
          <a:solidFill>
            <a:srgbClr val="CCFFCC"/>
          </a:solidFill>
          <a:ln w="19050" cap="flat" cmpd="sng">
            <a:solidFill>
              <a:srgbClr val="0033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olidFill>
                  <a:srgbClr val="006600"/>
                </a:solidFill>
              </a:rPr>
              <a:t>5</a:t>
            </a:r>
            <a:endParaRPr lang="en-US" altLang="zh-CN" sz="2400" dirty="0"/>
          </a:p>
        </p:txBody>
      </p:sp>
      <p:sp>
        <p:nvSpPr>
          <p:cNvPr id="204814" name="Line 14"/>
          <p:cNvSpPr/>
          <p:nvPr/>
        </p:nvSpPr>
        <p:spPr>
          <a:xfrm>
            <a:off x="4114800" y="3886200"/>
            <a:ext cx="457200" cy="457200"/>
          </a:xfrm>
          <a:prstGeom prst="line">
            <a:avLst/>
          </a:prstGeom>
          <a:ln w="31750" cap="flat" cmpd="sng">
            <a:solidFill>
              <a:srgbClr val="FF0000"/>
            </a:solidFill>
            <a:prstDash val="solid"/>
            <a:headEnd type="none" w="med" len="med"/>
            <a:tailEnd type="none" w="med" len="med"/>
          </a:ln>
        </p:spPr>
      </p:sp>
      <p:sp>
        <p:nvSpPr>
          <p:cNvPr id="204815" name="Line 15"/>
          <p:cNvSpPr/>
          <p:nvPr/>
        </p:nvSpPr>
        <p:spPr>
          <a:xfrm>
            <a:off x="1447800" y="3048000"/>
            <a:ext cx="533400" cy="533400"/>
          </a:xfrm>
          <a:prstGeom prst="line">
            <a:avLst/>
          </a:prstGeom>
          <a:ln w="28575" cap="flat" cmpd="sng">
            <a:solidFill>
              <a:srgbClr val="A50021"/>
            </a:solidFill>
            <a:prstDash val="solid"/>
            <a:headEnd type="none" w="med" len="med"/>
            <a:tailEnd type="triangle" w="med" len="lg"/>
          </a:ln>
        </p:spPr>
      </p:sp>
      <p:sp>
        <p:nvSpPr>
          <p:cNvPr id="204816" name="Line 16"/>
          <p:cNvSpPr/>
          <p:nvPr/>
        </p:nvSpPr>
        <p:spPr>
          <a:xfrm>
            <a:off x="3352800" y="3124200"/>
            <a:ext cx="457200" cy="457200"/>
          </a:xfrm>
          <a:prstGeom prst="line">
            <a:avLst/>
          </a:prstGeom>
          <a:ln w="28575" cap="flat" cmpd="sng">
            <a:solidFill>
              <a:srgbClr val="FF0000"/>
            </a:solidFill>
            <a:prstDash val="solid"/>
            <a:headEnd type="none" w="med" len="med"/>
            <a:tailEnd type="triangle" w="med" len="lg"/>
          </a:ln>
        </p:spPr>
      </p:sp>
      <p:sp>
        <p:nvSpPr>
          <p:cNvPr id="204817" name="AutoShape 17"/>
          <p:cNvSpPr/>
          <p:nvPr/>
        </p:nvSpPr>
        <p:spPr>
          <a:xfrm>
            <a:off x="5715000" y="4495800"/>
            <a:ext cx="381000" cy="457200"/>
          </a:xfrm>
          <a:prstGeom prst="rightArrow">
            <a:avLst>
              <a:gd name="adj1" fmla="val 50000"/>
              <a:gd name="adj2" fmla="val 25000"/>
            </a:avLst>
          </a:prstGeom>
          <a:solidFill>
            <a:srgbClr val="FFCC99"/>
          </a:solidFill>
          <a:ln w="9525" cap="flat" cmpd="sng">
            <a:solidFill>
              <a:srgbClr val="9933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04818" name="Oval 18"/>
          <p:cNvSpPr/>
          <p:nvPr/>
        </p:nvSpPr>
        <p:spPr>
          <a:xfrm>
            <a:off x="5181600" y="5029200"/>
            <a:ext cx="457200" cy="457200"/>
          </a:xfrm>
          <a:prstGeom prst="ellipse">
            <a:avLst/>
          </a:prstGeom>
          <a:solidFill>
            <a:srgbClr val="CCFFCC"/>
          </a:solidFill>
          <a:ln w="19050" cap="flat" cmpd="sng">
            <a:solidFill>
              <a:srgbClr val="0033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olidFill>
                  <a:srgbClr val="006600"/>
                </a:solidFill>
              </a:rPr>
              <a:t>8</a:t>
            </a:r>
            <a:endParaRPr lang="en-US" altLang="zh-CN" sz="2400" dirty="0"/>
          </a:p>
        </p:txBody>
      </p:sp>
      <p:sp>
        <p:nvSpPr>
          <p:cNvPr id="204819" name="Line 19"/>
          <p:cNvSpPr/>
          <p:nvPr/>
        </p:nvSpPr>
        <p:spPr>
          <a:xfrm>
            <a:off x="4876800" y="4648200"/>
            <a:ext cx="457200" cy="457200"/>
          </a:xfrm>
          <a:prstGeom prst="line">
            <a:avLst/>
          </a:prstGeom>
          <a:ln w="28575" cap="flat" cmpd="sng">
            <a:solidFill>
              <a:srgbClr val="006600"/>
            </a:solidFill>
            <a:prstDash val="solid"/>
            <a:headEnd type="none" w="med" len="med"/>
            <a:tailEnd type="none" w="med" len="med"/>
          </a:ln>
        </p:spPr>
      </p:sp>
      <p:sp>
        <p:nvSpPr>
          <p:cNvPr id="204820" name="Oval 20"/>
          <p:cNvSpPr/>
          <p:nvPr/>
        </p:nvSpPr>
        <p:spPr>
          <a:xfrm>
            <a:off x="4495800" y="5791200"/>
            <a:ext cx="457200" cy="457200"/>
          </a:xfrm>
          <a:prstGeom prst="ellipse">
            <a:avLst/>
          </a:prstGeom>
          <a:solidFill>
            <a:srgbClr val="CCFFCC"/>
          </a:solidFill>
          <a:ln w="19050" cap="flat" cmpd="sng">
            <a:solidFill>
              <a:srgbClr val="0033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olidFill>
                  <a:srgbClr val="006600"/>
                </a:solidFill>
              </a:rPr>
              <a:t>6</a:t>
            </a:r>
            <a:endParaRPr lang="en-US" altLang="zh-CN" sz="2400" dirty="0"/>
          </a:p>
        </p:txBody>
      </p:sp>
      <p:sp>
        <p:nvSpPr>
          <p:cNvPr id="204821" name="Line 21"/>
          <p:cNvSpPr/>
          <p:nvPr/>
        </p:nvSpPr>
        <p:spPr>
          <a:xfrm flipH="1">
            <a:off x="4800600" y="5410200"/>
            <a:ext cx="457200" cy="457200"/>
          </a:xfrm>
          <a:prstGeom prst="line">
            <a:avLst/>
          </a:prstGeom>
          <a:ln w="28575" cap="flat" cmpd="sng">
            <a:solidFill>
              <a:srgbClr val="006600"/>
            </a:solidFill>
            <a:prstDash val="solid"/>
            <a:headEnd type="none" w="med" len="med"/>
            <a:tailEnd type="none" w="med" len="med"/>
          </a:ln>
        </p:spPr>
      </p:sp>
      <p:sp>
        <p:nvSpPr>
          <p:cNvPr id="204822" name="Rectangle 22"/>
          <p:cNvSpPr/>
          <p:nvPr/>
        </p:nvSpPr>
        <p:spPr>
          <a:xfrm>
            <a:off x="4343400" y="4191000"/>
            <a:ext cx="1371600" cy="2133600"/>
          </a:xfrm>
          <a:prstGeom prst="rect">
            <a:avLst/>
          </a:prstGeom>
          <a:solidFill>
            <a:srgbClr val="FFFF99">
              <a:alpha val="50195"/>
            </a:srgbClr>
          </a:solidFill>
          <a:ln w="9525" cap="flat" cmpd="sng">
            <a:solidFill>
              <a:srgbClr val="FFFFCC"/>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04826" name="Line 26"/>
          <p:cNvSpPr/>
          <p:nvPr/>
        </p:nvSpPr>
        <p:spPr>
          <a:xfrm>
            <a:off x="7391400" y="3886200"/>
            <a:ext cx="457200" cy="457200"/>
          </a:xfrm>
          <a:prstGeom prst="line">
            <a:avLst/>
          </a:prstGeom>
          <a:ln w="31750" cap="flat" cmpd="sng">
            <a:solidFill>
              <a:srgbClr val="FF00FF"/>
            </a:solidFill>
            <a:prstDash val="solid"/>
            <a:headEnd type="none" w="med" len="med"/>
            <a:tailEnd type="none" w="med" len="med"/>
          </a:ln>
        </p:spPr>
      </p:sp>
      <p:sp>
        <p:nvSpPr>
          <p:cNvPr id="204827" name="Line 27"/>
          <p:cNvSpPr/>
          <p:nvPr/>
        </p:nvSpPr>
        <p:spPr>
          <a:xfrm>
            <a:off x="6553200" y="3048000"/>
            <a:ext cx="533400" cy="533400"/>
          </a:xfrm>
          <a:prstGeom prst="line">
            <a:avLst/>
          </a:prstGeom>
          <a:ln w="28575" cap="flat" cmpd="sng">
            <a:solidFill>
              <a:srgbClr val="A50021"/>
            </a:solidFill>
            <a:prstDash val="solid"/>
            <a:headEnd type="none" w="med" len="med"/>
            <a:tailEnd type="triangle" w="med" len="lg"/>
          </a:ln>
        </p:spPr>
      </p:sp>
      <p:sp>
        <p:nvSpPr>
          <p:cNvPr id="204828" name="Oval 28"/>
          <p:cNvSpPr/>
          <p:nvPr/>
        </p:nvSpPr>
        <p:spPr>
          <a:xfrm>
            <a:off x="7772400" y="4267200"/>
            <a:ext cx="457200" cy="457200"/>
          </a:xfrm>
          <a:prstGeom prst="ellipse">
            <a:avLst/>
          </a:prstGeom>
          <a:solidFill>
            <a:srgbClr val="CCFFCC"/>
          </a:solidFill>
          <a:ln w="19050" cap="flat" cmpd="sng">
            <a:solidFill>
              <a:srgbClr val="0033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olidFill>
                  <a:srgbClr val="006600"/>
                </a:solidFill>
              </a:rPr>
              <a:t>6</a:t>
            </a:r>
            <a:endParaRPr lang="en-US" altLang="zh-CN" sz="2400" dirty="0"/>
          </a:p>
        </p:txBody>
      </p:sp>
      <p:sp>
        <p:nvSpPr>
          <p:cNvPr id="204829" name="Oval 29"/>
          <p:cNvSpPr/>
          <p:nvPr/>
        </p:nvSpPr>
        <p:spPr>
          <a:xfrm>
            <a:off x="7010400" y="5029200"/>
            <a:ext cx="457200" cy="457200"/>
          </a:xfrm>
          <a:prstGeom prst="ellipse">
            <a:avLst/>
          </a:prstGeom>
          <a:solidFill>
            <a:srgbClr val="CCFFCC"/>
          </a:solidFill>
          <a:ln w="19050" cap="flat" cmpd="sng">
            <a:solidFill>
              <a:srgbClr val="0033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olidFill>
                  <a:srgbClr val="006600"/>
                </a:solidFill>
              </a:rPr>
              <a:t>5</a:t>
            </a:r>
            <a:endParaRPr lang="en-US" altLang="zh-CN" sz="2400" dirty="0"/>
          </a:p>
        </p:txBody>
      </p:sp>
      <p:sp>
        <p:nvSpPr>
          <p:cNvPr id="204830" name="Line 30"/>
          <p:cNvSpPr/>
          <p:nvPr/>
        </p:nvSpPr>
        <p:spPr>
          <a:xfrm flipH="1">
            <a:off x="7391400" y="4648200"/>
            <a:ext cx="457200" cy="457200"/>
          </a:xfrm>
          <a:prstGeom prst="line">
            <a:avLst/>
          </a:prstGeom>
          <a:ln w="38100" cap="flat" cmpd="sng">
            <a:solidFill>
              <a:srgbClr val="FF00FF"/>
            </a:solidFill>
            <a:prstDash val="solid"/>
            <a:headEnd type="none" w="med" len="med"/>
            <a:tailEnd type="none" w="med" len="med"/>
          </a:ln>
        </p:spPr>
      </p:sp>
      <p:sp>
        <p:nvSpPr>
          <p:cNvPr id="204831" name="Line 31"/>
          <p:cNvSpPr/>
          <p:nvPr/>
        </p:nvSpPr>
        <p:spPr>
          <a:xfrm>
            <a:off x="8153400" y="4648200"/>
            <a:ext cx="457200" cy="457200"/>
          </a:xfrm>
          <a:prstGeom prst="line">
            <a:avLst/>
          </a:prstGeom>
          <a:ln w="31750" cap="flat" cmpd="sng">
            <a:solidFill>
              <a:srgbClr val="FF00FF"/>
            </a:solidFill>
            <a:prstDash val="solid"/>
            <a:headEnd type="none" w="med" len="med"/>
            <a:tailEnd type="none" w="med" len="med"/>
          </a:ln>
        </p:spPr>
      </p:sp>
      <p:sp>
        <p:nvSpPr>
          <p:cNvPr id="204833" name="Oval 33"/>
          <p:cNvSpPr/>
          <p:nvPr/>
        </p:nvSpPr>
        <p:spPr>
          <a:xfrm>
            <a:off x="8534400" y="5029200"/>
            <a:ext cx="457200" cy="457200"/>
          </a:xfrm>
          <a:prstGeom prst="ellipse">
            <a:avLst/>
          </a:prstGeom>
          <a:solidFill>
            <a:srgbClr val="CCFFCC"/>
          </a:solidFill>
          <a:ln w="19050" cap="flat" cmpd="sng">
            <a:solidFill>
              <a:srgbClr val="0033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olidFill>
                  <a:srgbClr val="006600"/>
                </a:solidFill>
              </a:rPr>
              <a:t>8</a:t>
            </a:r>
            <a:endParaRPr lang="en-US" altLang="zh-CN" sz="2400" dirty="0"/>
          </a:p>
        </p:txBody>
      </p:sp>
      <p:sp>
        <p:nvSpPr>
          <p:cNvPr id="204834" name="Oval 34"/>
          <p:cNvSpPr/>
          <p:nvPr/>
        </p:nvSpPr>
        <p:spPr>
          <a:xfrm>
            <a:off x="7010400" y="3505200"/>
            <a:ext cx="457200" cy="457200"/>
          </a:xfrm>
          <a:prstGeom prst="ellipse">
            <a:avLst/>
          </a:prstGeom>
          <a:solidFill>
            <a:srgbClr val="CCFFCC"/>
          </a:solidFill>
          <a:ln w="19050" cap="flat" cmpd="sng">
            <a:solidFill>
              <a:srgbClr val="0033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olidFill>
                  <a:srgbClr val="006600"/>
                </a:solidFill>
              </a:rPr>
              <a:t>4</a:t>
            </a:r>
            <a:endParaRPr lang="en-US" altLang="zh-CN" sz="2400" dirty="0"/>
          </a:p>
        </p:txBody>
      </p:sp>
      <p:sp>
        <p:nvSpPr>
          <p:cNvPr id="204835" name="Oval 35"/>
          <p:cNvSpPr/>
          <p:nvPr/>
        </p:nvSpPr>
        <p:spPr>
          <a:xfrm>
            <a:off x="6248400" y="4267200"/>
            <a:ext cx="457200" cy="457200"/>
          </a:xfrm>
          <a:prstGeom prst="ellipse">
            <a:avLst/>
          </a:prstGeom>
          <a:solidFill>
            <a:srgbClr val="CCFFCC"/>
          </a:solidFill>
          <a:ln w="19050" cap="flat" cmpd="sng">
            <a:solidFill>
              <a:srgbClr val="0033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olidFill>
                  <a:srgbClr val="006600"/>
                </a:solidFill>
              </a:rPr>
              <a:t>2</a:t>
            </a:r>
            <a:endParaRPr lang="en-US" altLang="zh-CN" sz="2400" dirty="0"/>
          </a:p>
        </p:txBody>
      </p:sp>
      <p:sp>
        <p:nvSpPr>
          <p:cNvPr id="204836" name="Line 36"/>
          <p:cNvSpPr/>
          <p:nvPr/>
        </p:nvSpPr>
        <p:spPr>
          <a:xfrm flipH="1">
            <a:off x="6629400" y="3886200"/>
            <a:ext cx="457200" cy="457200"/>
          </a:xfrm>
          <a:prstGeom prst="line">
            <a:avLst/>
          </a:prstGeom>
          <a:ln w="28575" cap="flat" cmpd="sng">
            <a:solidFill>
              <a:srgbClr val="006600"/>
            </a:solidFill>
            <a:prstDash val="solid"/>
            <a:headEnd type="none" w="med" len="med"/>
            <a:tailEnd type="none" w="med" len="med"/>
          </a:ln>
        </p:spPr>
      </p:sp>
      <p:sp>
        <p:nvSpPr>
          <p:cNvPr id="204837" name="AutoShape 37"/>
          <p:cNvSpPr/>
          <p:nvPr/>
        </p:nvSpPr>
        <p:spPr>
          <a:xfrm>
            <a:off x="2438400" y="5791200"/>
            <a:ext cx="1524000" cy="838200"/>
          </a:xfrm>
          <a:prstGeom prst="wedgeRoundRectCallout">
            <a:avLst>
              <a:gd name="adj1" fmla="val -43125"/>
              <a:gd name="adj2" fmla="val -158144"/>
              <a:gd name="adj3" fmla="val 16667"/>
            </a:avLst>
          </a:prstGeom>
          <a:solidFill>
            <a:srgbClr val="FFFFCC"/>
          </a:solidFill>
          <a:ln w="9525" cap="flat" cmpd="sng">
            <a:solidFill>
              <a:srgbClr val="8000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zh-CN" altLang="en-US" sz="2800" dirty="0">
                <a:solidFill>
                  <a:srgbClr val="A50021"/>
                </a:solidFill>
                <a:ea typeface="隶书" pitchFamily="49" charset="-122"/>
              </a:rPr>
              <a:t>向右旋转</a:t>
            </a:r>
            <a:endParaRPr lang="zh-CN" altLang="en-US" sz="2800" dirty="0">
              <a:solidFill>
                <a:srgbClr val="A50021"/>
              </a:solidFill>
              <a:ea typeface="隶书" pitchFamily="49" charset="-122"/>
            </a:endParaRPr>
          </a:p>
          <a:p>
            <a:pPr marL="0" lvl="0" indent="0" algn="ctr" eaLnBrk="1" hangingPunct="1">
              <a:spcBef>
                <a:spcPct val="0"/>
              </a:spcBef>
              <a:buNone/>
            </a:pPr>
            <a:r>
              <a:rPr lang="zh-CN" altLang="en-US" sz="2800" dirty="0">
                <a:solidFill>
                  <a:srgbClr val="A50021"/>
                </a:solidFill>
                <a:ea typeface="隶书" pitchFamily="49" charset="-122"/>
              </a:rPr>
              <a:t>一次</a:t>
            </a:r>
            <a:endParaRPr lang="zh-CN" altLang="en-US" sz="2800" dirty="0"/>
          </a:p>
        </p:txBody>
      </p:sp>
      <p:sp>
        <p:nvSpPr>
          <p:cNvPr id="204838" name="AutoShape 38"/>
          <p:cNvSpPr/>
          <p:nvPr/>
        </p:nvSpPr>
        <p:spPr>
          <a:xfrm>
            <a:off x="6096000" y="5791200"/>
            <a:ext cx="1981200" cy="914400"/>
          </a:xfrm>
          <a:prstGeom prst="wedgeRoundRectCallout">
            <a:avLst>
              <a:gd name="adj1" fmla="val -65384"/>
              <a:gd name="adj2" fmla="val -150870"/>
              <a:gd name="adj3" fmla="val 16667"/>
            </a:avLst>
          </a:prstGeom>
          <a:solidFill>
            <a:srgbClr val="FFFFCC"/>
          </a:solidFill>
          <a:ln w="9525" cap="flat" cmpd="sng">
            <a:solidFill>
              <a:srgbClr val="9933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zh-CN" altLang="en-US" sz="2800" dirty="0">
                <a:solidFill>
                  <a:srgbClr val="A50021"/>
                </a:solidFill>
                <a:ea typeface="隶书" pitchFamily="49" charset="-122"/>
              </a:rPr>
              <a:t>先向右旋转</a:t>
            </a:r>
            <a:endParaRPr lang="zh-CN" altLang="en-US" sz="2800" dirty="0">
              <a:solidFill>
                <a:srgbClr val="A50021"/>
              </a:solidFill>
              <a:ea typeface="隶书" pitchFamily="49" charset="-122"/>
            </a:endParaRPr>
          </a:p>
          <a:p>
            <a:pPr marL="0" lvl="0" indent="0" algn="ctr" eaLnBrk="1" hangingPunct="1">
              <a:spcBef>
                <a:spcPct val="0"/>
              </a:spcBef>
              <a:buNone/>
            </a:pPr>
            <a:r>
              <a:rPr lang="zh-CN" altLang="en-US" sz="2800" dirty="0">
                <a:solidFill>
                  <a:srgbClr val="A50021"/>
                </a:solidFill>
                <a:ea typeface="隶书" pitchFamily="49" charset="-122"/>
              </a:rPr>
              <a:t>再向左旋转</a:t>
            </a:r>
            <a:endParaRPr lang="zh-CN" altLang="en-US" dirty="0"/>
          </a:p>
        </p:txBody>
      </p:sp>
      <p:sp>
        <p:nvSpPr>
          <p:cNvPr id="204839" name="Rectangle 39"/>
          <p:cNvSpPr/>
          <p:nvPr/>
        </p:nvSpPr>
        <p:spPr>
          <a:xfrm>
            <a:off x="304800" y="3276600"/>
            <a:ext cx="2133600" cy="2286000"/>
          </a:xfrm>
          <a:prstGeom prst="rect">
            <a:avLst/>
          </a:prstGeom>
          <a:solidFill>
            <a:srgbClr val="FFFFCC">
              <a:alpha val="50195"/>
            </a:srgbClr>
          </a:solidFill>
          <a:ln w="9525">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04802"/>
                                        </p:tgtEl>
                                        <p:attrNameLst>
                                          <p:attrName>style.visibility</p:attrName>
                                        </p:attrNameLst>
                                      </p:cBhvr>
                                      <p:to>
                                        <p:strVal val="visible"/>
                                      </p:to>
                                    </p:set>
                                    <p:animEffect transition="in" filter="strips(downRight)">
                                      <p:cBhvr>
                                        <p:cTn id="7" dur="500"/>
                                        <p:tgtEl>
                                          <p:spTgt spid="20480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204803"/>
                                        </p:tgtEl>
                                        <p:attrNameLst>
                                          <p:attrName>style.visibility</p:attrName>
                                        </p:attrNameLst>
                                      </p:cBhvr>
                                      <p:to>
                                        <p:strVal val="visible"/>
                                      </p:to>
                                    </p:set>
                                    <p:anim calcmode="lin" valueType="num">
                                      <p:cBhvr additive="base">
                                        <p:cTn id="12" dur="500" fill="hold"/>
                                        <p:tgtEl>
                                          <p:spTgt spid="204803"/>
                                        </p:tgtEl>
                                        <p:attrNameLst>
                                          <p:attrName>ppt_x</p:attrName>
                                        </p:attrNameLst>
                                      </p:cBhvr>
                                      <p:tavLst>
                                        <p:tav tm="0">
                                          <p:val>
                                            <p:strVal val="1+#ppt_w/2"/>
                                          </p:val>
                                        </p:tav>
                                        <p:tav tm="100000">
                                          <p:val>
                                            <p:strVal val="#ppt_x"/>
                                          </p:val>
                                        </p:tav>
                                      </p:tavLst>
                                    </p:anim>
                                    <p:anim calcmode="lin" valueType="num">
                                      <p:cBhvr additive="base">
                                        <p:cTn id="13" dur="500" fill="hold"/>
                                        <p:tgtEl>
                                          <p:spTgt spid="20480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204815"/>
                                        </p:tgtEl>
                                        <p:attrNameLst>
                                          <p:attrName>style.visibility</p:attrName>
                                        </p:attrNameLst>
                                      </p:cBhvr>
                                      <p:to>
                                        <p:strVal val="visible"/>
                                      </p:to>
                                    </p:set>
                                    <p:animEffect transition="in" filter="wipe(up)">
                                      <p:cBhvr>
                                        <p:cTn id="18" dur="500"/>
                                        <p:tgtEl>
                                          <p:spTgt spid="204815"/>
                                        </p:tgtEl>
                                      </p:cBhvr>
                                    </p:animEffect>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04804"/>
                                        </p:tgtEl>
                                        <p:attrNameLst>
                                          <p:attrName>style.visibility</p:attrName>
                                        </p:attrNameLst>
                                      </p:cBhvr>
                                      <p:to>
                                        <p:strVal val="visible"/>
                                      </p:to>
                                    </p:set>
                                    <p:animEffect transition="in" filter="wipe(up)">
                                      <p:cBhvr>
                                        <p:cTn id="22" dur="500"/>
                                        <p:tgtEl>
                                          <p:spTgt spid="20480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04807"/>
                                        </p:tgtEl>
                                        <p:attrNameLst>
                                          <p:attrName>style.visibility</p:attrName>
                                        </p:attrNameLst>
                                      </p:cBhvr>
                                      <p:to>
                                        <p:strVal val="visible"/>
                                      </p:to>
                                    </p:set>
                                    <p:animEffect transition="in" filter="wipe(up)">
                                      <p:cBhvr>
                                        <p:cTn id="27" dur="500"/>
                                        <p:tgtEl>
                                          <p:spTgt spid="204807"/>
                                        </p:tgtEl>
                                      </p:cBhvr>
                                    </p:animEffect>
                                  </p:childTnLst>
                                </p:cTn>
                              </p:par>
                            </p:childTnLst>
                          </p:cTn>
                        </p:par>
                        <p:par>
                          <p:cTn id="28" fill="hold">
                            <p:stCondLst>
                              <p:cond delay="500"/>
                            </p:stCondLst>
                            <p:childTnLst>
                              <p:par>
                                <p:cTn id="29" presetID="22" presetClass="entr" presetSubtype="1" fill="hold" grpId="0" nodeType="afterEffect">
                                  <p:stCondLst>
                                    <p:cond delay="0"/>
                                  </p:stCondLst>
                                  <p:childTnLst>
                                    <p:set>
                                      <p:cBhvr>
                                        <p:cTn id="30" dur="1" fill="hold">
                                          <p:stCondLst>
                                            <p:cond delay="0"/>
                                          </p:stCondLst>
                                        </p:cTn>
                                        <p:tgtEl>
                                          <p:spTgt spid="204805"/>
                                        </p:tgtEl>
                                        <p:attrNameLst>
                                          <p:attrName>style.visibility</p:attrName>
                                        </p:attrNameLst>
                                      </p:cBhvr>
                                      <p:to>
                                        <p:strVal val="visible"/>
                                      </p:to>
                                    </p:set>
                                    <p:animEffect transition="in" filter="wipe(up)">
                                      <p:cBhvr>
                                        <p:cTn id="31" dur="500"/>
                                        <p:tgtEl>
                                          <p:spTgt spid="20480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204808"/>
                                        </p:tgtEl>
                                        <p:attrNameLst>
                                          <p:attrName>style.visibility</p:attrName>
                                        </p:attrNameLst>
                                      </p:cBhvr>
                                      <p:to>
                                        <p:strVal val="visible"/>
                                      </p:to>
                                    </p:set>
                                    <p:animEffect transition="in" filter="wipe(up)">
                                      <p:cBhvr>
                                        <p:cTn id="36" dur="500"/>
                                        <p:tgtEl>
                                          <p:spTgt spid="204808"/>
                                        </p:tgtEl>
                                      </p:cBhvr>
                                    </p:animEffect>
                                  </p:childTnLst>
                                </p:cTn>
                              </p:par>
                            </p:childTnLst>
                          </p:cTn>
                        </p:par>
                        <p:par>
                          <p:cTn id="37" fill="hold">
                            <p:stCondLst>
                              <p:cond delay="500"/>
                            </p:stCondLst>
                            <p:childTnLst>
                              <p:par>
                                <p:cTn id="38" presetID="22" presetClass="entr" presetSubtype="1" fill="hold" grpId="0" nodeType="afterEffect">
                                  <p:stCondLst>
                                    <p:cond delay="0"/>
                                  </p:stCondLst>
                                  <p:childTnLst>
                                    <p:set>
                                      <p:cBhvr>
                                        <p:cTn id="39" dur="1" fill="hold">
                                          <p:stCondLst>
                                            <p:cond delay="0"/>
                                          </p:stCondLst>
                                        </p:cTn>
                                        <p:tgtEl>
                                          <p:spTgt spid="204806"/>
                                        </p:tgtEl>
                                        <p:attrNameLst>
                                          <p:attrName>style.visibility</p:attrName>
                                        </p:attrNameLst>
                                      </p:cBhvr>
                                      <p:to>
                                        <p:strVal val="visible"/>
                                      </p:to>
                                    </p:set>
                                    <p:animEffect transition="in" filter="wipe(up)">
                                      <p:cBhvr>
                                        <p:cTn id="40" dur="500"/>
                                        <p:tgtEl>
                                          <p:spTgt spid="20480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04839"/>
                                        </p:tgtEl>
                                        <p:attrNameLst>
                                          <p:attrName>style.visibility</p:attrName>
                                        </p:attrNameLst>
                                      </p:cBhvr>
                                      <p:to>
                                        <p:strVal val="visible"/>
                                      </p:to>
                                    </p:set>
                                    <p:animEffect transition="in" filter="wipe(left)">
                                      <p:cBhvr>
                                        <p:cTn id="45" dur="500"/>
                                        <p:tgtEl>
                                          <p:spTgt spid="204839"/>
                                        </p:tgtEl>
                                      </p:cBhvr>
                                    </p:animEffect>
                                  </p:childTnLst>
                                </p:cTn>
                              </p:par>
                            </p:childTnLst>
                          </p:cTn>
                        </p:par>
                      </p:childTnLst>
                    </p:cTn>
                  </p:par>
                  <p:par>
                    <p:cTn id="46" fill="hold">
                      <p:stCondLst>
                        <p:cond delay="indefinite"/>
                      </p:stCondLst>
                      <p:childTnLst>
                        <p:par>
                          <p:cTn id="47" fill="hold">
                            <p:stCondLst>
                              <p:cond delay="0"/>
                            </p:stCondLst>
                            <p:childTnLst>
                              <p:par>
                                <p:cTn id="48" presetID="17" presetClass="entr" presetSubtype="8" fill="hold" grpId="0" nodeType="clickEffect">
                                  <p:stCondLst>
                                    <p:cond delay="0"/>
                                  </p:stCondLst>
                                  <p:childTnLst>
                                    <p:set>
                                      <p:cBhvr>
                                        <p:cTn id="49" dur="1" fill="hold">
                                          <p:stCondLst>
                                            <p:cond delay="0"/>
                                          </p:stCondLst>
                                        </p:cTn>
                                        <p:tgtEl>
                                          <p:spTgt spid="204809"/>
                                        </p:tgtEl>
                                        <p:attrNameLst>
                                          <p:attrName>style.visibility</p:attrName>
                                        </p:attrNameLst>
                                      </p:cBhvr>
                                      <p:to>
                                        <p:strVal val="visible"/>
                                      </p:to>
                                    </p:set>
                                    <p:anim calcmode="lin" valueType="num">
                                      <p:cBhvr>
                                        <p:cTn id="50" dur="500" fill="hold"/>
                                        <p:tgtEl>
                                          <p:spTgt spid="204809"/>
                                        </p:tgtEl>
                                        <p:attrNameLst>
                                          <p:attrName>ppt_x</p:attrName>
                                        </p:attrNameLst>
                                      </p:cBhvr>
                                      <p:tavLst>
                                        <p:tav tm="0">
                                          <p:val>
                                            <p:strVal val="#ppt_x-#ppt_w/2"/>
                                          </p:val>
                                        </p:tav>
                                        <p:tav tm="100000">
                                          <p:val>
                                            <p:strVal val="#ppt_x"/>
                                          </p:val>
                                        </p:tav>
                                      </p:tavLst>
                                    </p:anim>
                                    <p:anim calcmode="lin" valueType="num">
                                      <p:cBhvr>
                                        <p:cTn id="51" dur="500" fill="hold"/>
                                        <p:tgtEl>
                                          <p:spTgt spid="204809"/>
                                        </p:tgtEl>
                                        <p:attrNameLst>
                                          <p:attrName>ppt_y</p:attrName>
                                        </p:attrNameLst>
                                      </p:cBhvr>
                                      <p:tavLst>
                                        <p:tav tm="0">
                                          <p:val>
                                            <p:strVal val="#ppt_y"/>
                                          </p:val>
                                        </p:tav>
                                        <p:tav tm="100000">
                                          <p:val>
                                            <p:strVal val="#ppt_y"/>
                                          </p:val>
                                        </p:tav>
                                      </p:tavLst>
                                    </p:anim>
                                    <p:anim calcmode="lin" valueType="num">
                                      <p:cBhvr>
                                        <p:cTn id="52" dur="500" fill="hold"/>
                                        <p:tgtEl>
                                          <p:spTgt spid="204809"/>
                                        </p:tgtEl>
                                        <p:attrNameLst>
                                          <p:attrName>ppt_w</p:attrName>
                                        </p:attrNameLst>
                                      </p:cBhvr>
                                      <p:tavLst>
                                        <p:tav tm="0">
                                          <p:val>
                                            <p:fltVal val="0.000000"/>
                                          </p:val>
                                        </p:tav>
                                        <p:tav tm="100000">
                                          <p:val>
                                            <p:strVal val="#ppt_w"/>
                                          </p:val>
                                        </p:tav>
                                      </p:tavLst>
                                    </p:anim>
                                    <p:anim calcmode="lin" valueType="num">
                                      <p:cBhvr>
                                        <p:cTn id="53" dur="500" fill="hold"/>
                                        <p:tgtEl>
                                          <p:spTgt spid="204809"/>
                                        </p:tgtEl>
                                        <p:attrNameLst>
                                          <p:attrName>ppt_h</p:attrName>
                                        </p:attrNameLst>
                                      </p:cBhvr>
                                      <p:tavLst>
                                        <p:tav tm="0">
                                          <p:val>
                                            <p:strVal val="#ppt_h"/>
                                          </p:val>
                                        </p:tav>
                                        <p:tav tm="100000">
                                          <p:val>
                                            <p:strVal val="#ppt_h"/>
                                          </p:val>
                                        </p:tav>
                                      </p:tavLst>
                                    </p:anim>
                                  </p:childTnLst>
                                </p:cTn>
                              </p:par>
                            </p:childTnLst>
                          </p:cTn>
                        </p:par>
                        <p:par>
                          <p:cTn id="54" fill="hold">
                            <p:stCondLst>
                              <p:cond delay="500"/>
                            </p:stCondLst>
                            <p:childTnLst>
                              <p:par>
                                <p:cTn id="55" presetID="12" presetClass="entr" presetSubtype="4" fill="hold" grpId="0" nodeType="afterEffect">
                                  <p:stCondLst>
                                    <p:cond delay="0"/>
                                  </p:stCondLst>
                                  <p:childTnLst>
                                    <p:set>
                                      <p:cBhvr>
                                        <p:cTn id="56" dur="1" fill="hold">
                                          <p:stCondLst>
                                            <p:cond delay="0"/>
                                          </p:stCondLst>
                                        </p:cTn>
                                        <p:tgtEl>
                                          <p:spTgt spid="204837"/>
                                        </p:tgtEl>
                                        <p:attrNameLst>
                                          <p:attrName>style.visibility</p:attrName>
                                        </p:attrNameLst>
                                      </p:cBhvr>
                                      <p:to>
                                        <p:strVal val="visible"/>
                                      </p:to>
                                    </p:set>
                                    <p:animEffect transition="in" filter="slide(fromBottom)">
                                      <p:cBhvr>
                                        <p:cTn id="57" dur="500"/>
                                        <p:tgtEl>
                                          <p:spTgt spid="20483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204816"/>
                                        </p:tgtEl>
                                        <p:attrNameLst>
                                          <p:attrName>style.visibility</p:attrName>
                                        </p:attrNameLst>
                                      </p:cBhvr>
                                      <p:to>
                                        <p:strVal val="visible"/>
                                      </p:to>
                                    </p:set>
                                    <p:animEffect transition="in" filter="wipe(up)">
                                      <p:cBhvr>
                                        <p:cTn id="62" dur="500"/>
                                        <p:tgtEl>
                                          <p:spTgt spid="204816"/>
                                        </p:tgtEl>
                                      </p:cBhvr>
                                    </p:animEffect>
                                  </p:childTnLst>
                                </p:cTn>
                              </p:par>
                            </p:childTnLst>
                          </p:cTn>
                        </p:par>
                        <p:par>
                          <p:cTn id="63" fill="hold">
                            <p:stCondLst>
                              <p:cond delay="500"/>
                            </p:stCondLst>
                            <p:childTnLst>
                              <p:par>
                                <p:cTn id="64" presetID="22" presetClass="entr" presetSubtype="1" fill="hold" grpId="0" nodeType="afterEffect">
                                  <p:stCondLst>
                                    <p:cond delay="0"/>
                                  </p:stCondLst>
                                  <p:childTnLst>
                                    <p:set>
                                      <p:cBhvr>
                                        <p:cTn id="65" dur="1" fill="hold">
                                          <p:stCondLst>
                                            <p:cond delay="0"/>
                                          </p:stCondLst>
                                        </p:cTn>
                                        <p:tgtEl>
                                          <p:spTgt spid="204810"/>
                                        </p:tgtEl>
                                        <p:attrNameLst>
                                          <p:attrName>style.visibility</p:attrName>
                                        </p:attrNameLst>
                                      </p:cBhvr>
                                      <p:to>
                                        <p:strVal val="visible"/>
                                      </p:to>
                                    </p:set>
                                    <p:animEffect transition="in" filter="wipe(up)">
                                      <p:cBhvr>
                                        <p:cTn id="66" dur="500"/>
                                        <p:tgtEl>
                                          <p:spTgt spid="204810"/>
                                        </p:tgtEl>
                                      </p:cBhvr>
                                    </p:animEffect>
                                  </p:childTnLst>
                                </p:cTn>
                              </p:par>
                            </p:childTnLst>
                          </p:cTn>
                        </p:par>
                        <p:par>
                          <p:cTn id="67" fill="hold">
                            <p:stCondLst>
                              <p:cond delay="1000"/>
                            </p:stCondLst>
                            <p:childTnLst>
                              <p:par>
                                <p:cTn id="68" presetID="1" presetClass="entr" presetSubtype="0" fill="hold" nodeType="afterEffect">
                                  <p:stCondLst>
                                    <p:cond delay="0"/>
                                  </p:stCondLst>
                                  <p:childTnLst>
                                    <p:set>
                                      <p:cBhvr>
                                        <p:cTn id="69" dur="1" fill="hold">
                                          <p:stCondLst>
                                            <p:cond delay="499"/>
                                          </p:stCondLst>
                                        </p:cTn>
                                        <p:tgtEl>
                                          <p:spTgt spid="204812"/>
                                        </p:tgtEl>
                                        <p:attrNameLst>
                                          <p:attrName>style.visibility</p:attrName>
                                        </p:attrNameLst>
                                      </p:cBhvr>
                                      <p:to>
                                        <p:strVal val="visible"/>
                                      </p:to>
                                    </p:set>
                                  </p:childTnLst>
                                </p:cTn>
                              </p:par>
                            </p:childTnLst>
                          </p:cTn>
                        </p:par>
                        <p:par>
                          <p:cTn id="70" fill="hold">
                            <p:stCondLst>
                              <p:cond delay="1500"/>
                            </p:stCondLst>
                            <p:childTnLst>
                              <p:par>
                                <p:cTn id="71" presetID="1" presetClass="entr" presetSubtype="0" fill="hold" grpId="0" nodeType="afterEffect">
                                  <p:stCondLst>
                                    <p:cond delay="0"/>
                                  </p:stCondLst>
                                  <p:childTnLst>
                                    <p:set>
                                      <p:cBhvr>
                                        <p:cTn id="72" dur="1" fill="hold">
                                          <p:stCondLst>
                                            <p:cond delay="499"/>
                                          </p:stCondLst>
                                        </p:cTn>
                                        <p:tgtEl>
                                          <p:spTgt spid="20481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nodeType="clickEffect">
                                  <p:stCondLst>
                                    <p:cond delay="0"/>
                                  </p:stCondLst>
                                  <p:childTnLst>
                                    <p:set>
                                      <p:cBhvr>
                                        <p:cTn id="76" dur="1" fill="hold">
                                          <p:stCondLst>
                                            <p:cond delay="0"/>
                                          </p:stCondLst>
                                        </p:cTn>
                                        <p:tgtEl>
                                          <p:spTgt spid="204814"/>
                                        </p:tgtEl>
                                        <p:attrNameLst>
                                          <p:attrName>style.visibility</p:attrName>
                                        </p:attrNameLst>
                                      </p:cBhvr>
                                      <p:to>
                                        <p:strVal val="visible"/>
                                      </p:to>
                                    </p:set>
                                    <p:animEffect transition="in" filter="wipe(up)">
                                      <p:cBhvr>
                                        <p:cTn id="77" dur="500"/>
                                        <p:tgtEl>
                                          <p:spTgt spid="204814"/>
                                        </p:tgtEl>
                                      </p:cBhvr>
                                    </p:animEffect>
                                  </p:childTnLst>
                                </p:cTn>
                              </p:par>
                            </p:childTnLst>
                          </p:cTn>
                        </p:par>
                        <p:par>
                          <p:cTn id="78" fill="hold">
                            <p:stCondLst>
                              <p:cond delay="500"/>
                            </p:stCondLst>
                            <p:childTnLst>
                              <p:par>
                                <p:cTn id="79" presetID="22" presetClass="entr" presetSubtype="1" fill="hold" grpId="0" nodeType="afterEffect">
                                  <p:stCondLst>
                                    <p:cond delay="0"/>
                                  </p:stCondLst>
                                  <p:childTnLst>
                                    <p:set>
                                      <p:cBhvr>
                                        <p:cTn id="80" dur="1" fill="hold">
                                          <p:stCondLst>
                                            <p:cond delay="0"/>
                                          </p:stCondLst>
                                        </p:cTn>
                                        <p:tgtEl>
                                          <p:spTgt spid="204813"/>
                                        </p:tgtEl>
                                        <p:attrNameLst>
                                          <p:attrName>style.visibility</p:attrName>
                                        </p:attrNameLst>
                                      </p:cBhvr>
                                      <p:to>
                                        <p:strVal val="visible"/>
                                      </p:to>
                                    </p:set>
                                    <p:animEffect transition="in" filter="wipe(up)">
                                      <p:cBhvr>
                                        <p:cTn id="81" dur="500"/>
                                        <p:tgtEl>
                                          <p:spTgt spid="204813"/>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nodeType="clickEffect">
                                  <p:stCondLst>
                                    <p:cond delay="0"/>
                                  </p:stCondLst>
                                  <p:childTnLst>
                                    <p:set>
                                      <p:cBhvr>
                                        <p:cTn id="85" dur="1" fill="hold">
                                          <p:stCondLst>
                                            <p:cond delay="0"/>
                                          </p:stCondLst>
                                        </p:cTn>
                                        <p:tgtEl>
                                          <p:spTgt spid="204819"/>
                                        </p:tgtEl>
                                        <p:attrNameLst>
                                          <p:attrName>style.visibility</p:attrName>
                                        </p:attrNameLst>
                                      </p:cBhvr>
                                      <p:to>
                                        <p:strVal val="visible"/>
                                      </p:to>
                                    </p:set>
                                    <p:animEffect transition="in" filter="wipe(up)">
                                      <p:cBhvr>
                                        <p:cTn id="86" dur="500"/>
                                        <p:tgtEl>
                                          <p:spTgt spid="204819"/>
                                        </p:tgtEl>
                                      </p:cBhvr>
                                    </p:animEffect>
                                  </p:childTnLst>
                                </p:cTn>
                              </p:par>
                            </p:childTnLst>
                          </p:cTn>
                        </p:par>
                        <p:par>
                          <p:cTn id="87" fill="hold">
                            <p:stCondLst>
                              <p:cond delay="500"/>
                            </p:stCondLst>
                            <p:childTnLst>
                              <p:par>
                                <p:cTn id="88" presetID="22" presetClass="entr" presetSubtype="1" fill="hold" grpId="0" nodeType="afterEffect">
                                  <p:stCondLst>
                                    <p:cond delay="0"/>
                                  </p:stCondLst>
                                  <p:childTnLst>
                                    <p:set>
                                      <p:cBhvr>
                                        <p:cTn id="89" dur="1" fill="hold">
                                          <p:stCondLst>
                                            <p:cond delay="0"/>
                                          </p:stCondLst>
                                        </p:cTn>
                                        <p:tgtEl>
                                          <p:spTgt spid="204818"/>
                                        </p:tgtEl>
                                        <p:attrNameLst>
                                          <p:attrName>style.visibility</p:attrName>
                                        </p:attrNameLst>
                                      </p:cBhvr>
                                      <p:to>
                                        <p:strVal val="visible"/>
                                      </p:to>
                                    </p:set>
                                    <p:animEffect transition="in" filter="wipe(up)">
                                      <p:cBhvr>
                                        <p:cTn id="90" dur="500"/>
                                        <p:tgtEl>
                                          <p:spTgt spid="204818"/>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nodeType="clickEffect">
                                  <p:stCondLst>
                                    <p:cond delay="0"/>
                                  </p:stCondLst>
                                  <p:childTnLst>
                                    <p:set>
                                      <p:cBhvr>
                                        <p:cTn id="94" dur="1" fill="hold">
                                          <p:stCondLst>
                                            <p:cond delay="0"/>
                                          </p:stCondLst>
                                        </p:cTn>
                                        <p:tgtEl>
                                          <p:spTgt spid="204821"/>
                                        </p:tgtEl>
                                        <p:attrNameLst>
                                          <p:attrName>style.visibility</p:attrName>
                                        </p:attrNameLst>
                                      </p:cBhvr>
                                      <p:to>
                                        <p:strVal val="visible"/>
                                      </p:to>
                                    </p:set>
                                    <p:animEffect transition="in" filter="wipe(up)">
                                      <p:cBhvr>
                                        <p:cTn id="95" dur="500"/>
                                        <p:tgtEl>
                                          <p:spTgt spid="204821"/>
                                        </p:tgtEl>
                                      </p:cBhvr>
                                    </p:animEffect>
                                  </p:childTnLst>
                                </p:cTn>
                              </p:par>
                            </p:childTnLst>
                          </p:cTn>
                        </p:par>
                        <p:par>
                          <p:cTn id="96" fill="hold">
                            <p:stCondLst>
                              <p:cond delay="500"/>
                            </p:stCondLst>
                            <p:childTnLst>
                              <p:par>
                                <p:cTn id="97" presetID="22" presetClass="entr" presetSubtype="1" fill="hold" grpId="0" nodeType="afterEffect">
                                  <p:stCondLst>
                                    <p:cond delay="0"/>
                                  </p:stCondLst>
                                  <p:childTnLst>
                                    <p:set>
                                      <p:cBhvr>
                                        <p:cTn id="98" dur="1" fill="hold">
                                          <p:stCondLst>
                                            <p:cond delay="0"/>
                                          </p:stCondLst>
                                        </p:cTn>
                                        <p:tgtEl>
                                          <p:spTgt spid="204820"/>
                                        </p:tgtEl>
                                        <p:attrNameLst>
                                          <p:attrName>style.visibility</p:attrName>
                                        </p:attrNameLst>
                                      </p:cBhvr>
                                      <p:to>
                                        <p:strVal val="visible"/>
                                      </p:to>
                                    </p:set>
                                    <p:animEffect transition="in" filter="wipe(up)">
                                      <p:cBhvr>
                                        <p:cTn id="99" dur="500"/>
                                        <p:tgtEl>
                                          <p:spTgt spid="204820"/>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204822"/>
                                        </p:tgtEl>
                                        <p:attrNameLst>
                                          <p:attrName>style.visibility</p:attrName>
                                        </p:attrNameLst>
                                      </p:cBhvr>
                                      <p:to>
                                        <p:strVal val="visible"/>
                                      </p:to>
                                    </p:set>
                                    <p:animEffect transition="in" filter="wipe(left)">
                                      <p:cBhvr>
                                        <p:cTn id="104" dur="500"/>
                                        <p:tgtEl>
                                          <p:spTgt spid="204822"/>
                                        </p:tgtEl>
                                      </p:cBhvr>
                                    </p:animEffect>
                                  </p:childTnLst>
                                </p:cTn>
                              </p:par>
                            </p:childTnLst>
                          </p:cTn>
                        </p:par>
                      </p:childTnLst>
                    </p:cTn>
                  </p:par>
                  <p:par>
                    <p:cTn id="105" fill="hold">
                      <p:stCondLst>
                        <p:cond delay="indefinite"/>
                      </p:stCondLst>
                      <p:childTnLst>
                        <p:par>
                          <p:cTn id="106" fill="hold">
                            <p:stCondLst>
                              <p:cond delay="0"/>
                            </p:stCondLst>
                            <p:childTnLst>
                              <p:par>
                                <p:cTn id="107" presetID="17" presetClass="entr" presetSubtype="8" fill="hold" grpId="0" nodeType="clickEffect">
                                  <p:stCondLst>
                                    <p:cond delay="0"/>
                                  </p:stCondLst>
                                  <p:childTnLst>
                                    <p:set>
                                      <p:cBhvr>
                                        <p:cTn id="108" dur="1" fill="hold">
                                          <p:stCondLst>
                                            <p:cond delay="0"/>
                                          </p:stCondLst>
                                        </p:cTn>
                                        <p:tgtEl>
                                          <p:spTgt spid="204817"/>
                                        </p:tgtEl>
                                        <p:attrNameLst>
                                          <p:attrName>style.visibility</p:attrName>
                                        </p:attrNameLst>
                                      </p:cBhvr>
                                      <p:to>
                                        <p:strVal val="visible"/>
                                      </p:to>
                                    </p:set>
                                    <p:anim calcmode="lin" valueType="num">
                                      <p:cBhvr>
                                        <p:cTn id="109" dur="500" fill="hold"/>
                                        <p:tgtEl>
                                          <p:spTgt spid="204817"/>
                                        </p:tgtEl>
                                        <p:attrNameLst>
                                          <p:attrName>ppt_x</p:attrName>
                                        </p:attrNameLst>
                                      </p:cBhvr>
                                      <p:tavLst>
                                        <p:tav tm="0">
                                          <p:val>
                                            <p:strVal val="#ppt_x-#ppt_w/2"/>
                                          </p:val>
                                        </p:tav>
                                        <p:tav tm="100000">
                                          <p:val>
                                            <p:strVal val="#ppt_x"/>
                                          </p:val>
                                        </p:tav>
                                      </p:tavLst>
                                    </p:anim>
                                    <p:anim calcmode="lin" valueType="num">
                                      <p:cBhvr>
                                        <p:cTn id="110" dur="500" fill="hold"/>
                                        <p:tgtEl>
                                          <p:spTgt spid="204817"/>
                                        </p:tgtEl>
                                        <p:attrNameLst>
                                          <p:attrName>ppt_y</p:attrName>
                                        </p:attrNameLst>
                                      </p:cBhvr>
                                      <p:tavLst>
                                        <p:tav tm="0">
                                          <p:val>
                                            <p:strVal val="#ppt_y"/>
                                          </p:val>
                                        </p:tav>
                                        <p:tav tm="100000">
                                          <p:val>
                                            <p:strVal val="#ppt_y"/>
                                          </p:val>
                                        </p:tav>
                                      </p:tavLst>
                                    </p:anim>
                                    <p:anim calcmode="lin" valueType="num">
                                      <p:cBhvr>
                                        <p:cTn id="111" dur="500" fill="hold"/>
                                        <p:tgtEl>
                                          <p:spTgt spid="204817"/>
                                        </p:tgtEl>
                                        <p:attrNameLst>
                                          <p:attrName>ppt_w</p:attrName>
                                        </p:attrNameLst>
                                      </p:cBhvr>
                                      <p:tavLst>
                                        <p:tav tm="0">
                                          <p:val>
                                            <p:fltVal val="0.000000"/>
                                          </p:val>
                                        </p:tav>
                                        <p:tav tm="100000">
                                          <p:val>
                                            <p:strVal val="#ppt_w"/>
                                          </p:val>
                                        </p:tav>
                                      </p:tavLst>
                                    </p:anim>
                                    <p:anim calcmode="lin" valueType="num">
                                      <p:cBhvr>
                                        <p:cTn id="112" dur="500" fill="hold"/>
                                        <p:tgtEl>
                                          <p:spTgt spid="204817"/>
                                        </p:tgtEl>
                                        <p:attrNameLst>
                                          <p:attrName>ppt_h</p:attrName>
                                        </p:attrNameLst>
                                      </p:cBhvr>
                                      <p:tavLst>
                                        <p:tav tm="0">
                                          <p:val>
                                            <p:strVal val="#ppt_h"/>
                                          </p:val>
                                        </p:tav>
                                        <p:tav tm="100000">
                                          <p:val>
                                            <p:strVal val="#ppt_h"/>
                                          </p:val>
                                        </p:tav>
                                      </p:tavLst>
                                    </p:anim>
                                  </p:childTnLst>
                                </p:cTn>
                              </p:par>
                            </p:childTnLst>
                          </p:cTn>
                        </p:par>
                        <p:par>
                          <p:cTn id="113" fill="hold">
                            <p:stCondLst>
                              <p:cond delay="500"/>
                            </p:stCondLst>
                            <p:childTnLst>
                              <p:par>
                                <p:cTn id="114" presetID="12" presetClass="entr" presetSubtype="4" fill="hold" grpId="0" nodeType="afterEffect">
                                  <p:stCondLst>
                                    <p:cond delay="0"/>
                                  </p:stCondLst>
                                  <p:childTnLst>
                                    <p:set>
                                      <p:cBhvr>
                                        <p:cTn id="115" dur="1" fill="hold">
                                          <p:stCondLst>
                                            <p:cond delay="0"/>
                                          </p:stCondLst>
                                        </p:cTn>
                                        <p:tgtEl>
                                          <p:spTgt spid="204838"/>
                                        </p:tgtEl>
                                        <p:attrNameLst>
                                          <p:attrName>style.visibility</p:attrName>
                                        </p:attrNameLst>
                                      </p:cBhvr>
                                      <p:to>
                                        <p:strVal val="visible"/>
                                      </p:to>
                                    </p:set>
                                    <p:animEffect transition="in" filter="slide(fromBottom)">
                                      <p:cBhvr>
                                        <p:cTn id="116" dur="500"/>
                                        <p:tgtEl>
                                          <p:spTgt spid="204838"/>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1" fill="hold" nodeType="clickEffect">
                                  <p:stCondLst>
                                    <p:cond delay="0"/>
                                  </p:stCondLst>
                                  <p:childTnLst>
                                    <p:set>
                                      <p:cBhvr>
                                        <p:cTn id="120" dur="1" fill="hold">
                                          <p:stCondLst>
                                            <p:cond delay="0"/>
                                          </p:stCondLst>
                                        </p:cTn>
                                        <p:tgtEl>
                                          <p:spTgt spid="204827"/>
                                        </p:tgtEl>
                                        <p:attrNameLst>
                                          <p:attrName>style.visibility</p:attrName>
                                        </p:attrNameLst>
                                      </p:cBhvr>
                                      <p:to>
                                        <p:strVal val="visible"/>
                                      </p:to>
                                    </p:set>
                                    <p:animEffect transition="in" filter="wipe(up)">
                                      <p:cBhvr>
                                        <p:cTn id="121" dur="500"/>
                                        <p:tgtEl>
                                          <p:spTgt spid="204827"/>
                                        </p:tgtEl>
                                      </p:cBhvr>
                                    </p:animEffect>
                                  </p:childTnLst>
                                </p:cTn>
                              </p:par>
                            </p:childTnLst>
                          </p:cTn>
                        </p:par>
                        <p:par>
                          <p:cTn id="122" fill="hold">
                            <p:stCondLst>
                              <p:cond delay="500"/>
                            </p:stCondLst>
                            <p:childTnLst>
                              <p:par>
                                <p:cTn id="123" presetID="22" presetClass="entr" presetSubtype="1" fill="hold" grpId="0" nodeType="afterEffect">
                                  <p:stCondLst>
                                    <p:cond delay="0"/>
                                  </p:stCondLst>
                                  <p:childTnLst>
                                    <p:set>
                                      <p:cBhvr>
                                        <p:cTn id="124" dur="1" fill="hold">
                                          <p:stCondLst>
                                            <p:cond delay="0"/>
                                          </p:stCondLst>
                                        </p:cTn>
                                        <p:tgtEl>
                                          <p:spTgt spid="204834"/>
                                        </p:tgtEl>
                                        <p:attrNameLst>
                                          <p:attrName>style.visibility</p:attrName>
                                        </p:attrNameLst>
                                      </p:cBhvr>
                                      <p:to>
                                        <p:strVal val="visible"/>
                                      </p:to>
                                    </p:set>
                                    <p:animEffect transition="in" filter="wipe(up)">
                                      <p:cBhvr>
                                        <p:cTn id="125" dur="500"/>
                                        <p:tgtEl>
                                          <p:spTgt spid="204834"/>
                                        </p:tgtEl>
                                      </p:cBhvr>
                                    </p:animEffect>
                                  </p:childTnLst>
                                </p:cTn>
                              </p:par>
                            </p:childTnLst>
                          </p:cTn>
                        </p:par>
                        <p:par>
                          <p:cTn id="126" fill="hold">
                            <p:stCondLst>
                              <p:cond delay="1000"/>
                            </p:stCondLst>
                            <p:childTnLst>
                              <p:par>
                                <p:cTn id="127" presetID="1" presetClass="entr" presetSubtype="0" fill="hold" nodeType="afterEffect">
                                  <p:stCondLst>
                                    <p:cond delay="0"/>
                                  </p:stCondLst>
                                  <p:childTnLst>
                                    <p:set>
                                      <p:cBhvr>
                                        <p:cTn id="128" dur="1" fill="hold">
                                          <p:stCondLst>
                                            <p:cond delay="499"/>
                                          </p:stCondLst>
                                        </p:cTn>
                                        <p:tgtEl>
                                          <p:spTgt spid="204836"/>
                                        </p:tgtEl>
                                        <p:attrNameLst>
                                          <p:attrName>style.visibility</p:attrName>
                                        </p:attrNameLst>
                                      </p:cBhvr>
                                      <p:to>
                                        <p:strVal val="visible"/>
                                      </p:to>
                                    </p:set>
                                  </p:childTnLst>
                                </p:cTn>
                              </p:par>
                            </p:childTnLst>
                          </p:cTn>
                        </p:par>
                        <p:par>
                          <p:cTn id="129" fill="hold">
                            <p:stCondLst>
                              <p:cond delay="1500"/>
                            </p:stCondLst>
                            <p:childTnLst>
                              <p:par>
                                <p:cTn id="130" presetID="1" presetClass="entr" presetSubtype="0" fill="hold" grpId="0" nodeType="afterEffect">
                                  <p:stCondLst>
                                    <p:cond delay="0"/>
                                  </p:stCondLst>
                                  <p:childTnLst>
                                    <p:set>
                                      <p:cBhvr>
                                        <p:cTn id="131" dur="1" fill="hold">
                                          <p:stCondLst>
                                            <p:cond delay="499"/>
                                          </p:stCondLst>
                                        </p:cTn>
                                        <p:tgtEl>
                                          <p:spTgt spid="204835"/>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22" presetClass="entr" presetSubtype="1" fill="hold" grpId="0" nodeType="clickEffect">
                                  <p:stCondLst>
                                    <p:cond delay="0"/>
                                  </p:stCondLst>
                                  <p:childTnLst>
                                    <p:set>
                                      <p:cBhvr>
                                        <p:cTn id="135" dur="1" fill="hold">
                                          <p:stCondLst>
                                            <p:cond delay="0"/>
                                          </p:stCondLst>
                                        </p:cTn>
                                        <p:tgtEl>
                                          <p:spTgt spid="204828"/>
                                        </p:tgtEl>
                                        <p:attrNameLst>
                                          <p:attrName>style.visibility</p:attrName>
                                        </p:attrNameLst>
                                      </p:cBhvr>
                                      <p:to>
                                        <p:strVal val="visible"/>
                                      </p:to>
                                    </p:set>
                                    <p:animEffect transition="in" filter="wipe(up)">
                                      <p:cBhvr>
                                        <p:cTn id="136" dur="500"/>
                                        <p:tgtEl>
                                          <p:spTgt spid="204828"/>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1" fill="hold" nodeType="clickEffect">
                                  <p:stCondLst>
                                    <p:cond delay="0"/>
                                  </p:stCondLst>
                                  <p:childTnLst>
                                    <p:set>
                                      <p:cBhvr>
                                        <p:cTn id="140" dur="1" fill="hold">
                                          <p:stCondLst>
                                            <p:cond delay="0"/>
                                          </p:stCondLst>
                                        </p:cTn>
                                        <p:tgtEl>
                                          <p:spTgt spid="204831"/>
                                        </p:tgtEl>
                                        <p:attrNameLst>
                                          <p:attrName>style.visibility</p:attrName>
                                        </p:attrNameLst>
                                      </p:cBhvr>
                                      <p:to>
                                        <p:strVal val="visible"/>
                                      </p:to>
                                    </p:set>
                                    <p:animEffect transition="in" filter="wipe(up)">
                                      <p:cBhvr>
                                        <p:cTn id="141" dur="500"/>
                                        <p:tgtEl>
                                          <p:spTgt spid="204831"/>
                                        </p:tgtEl>
                                      </p:cBhvr>
                                    </p:animEffect>
                                  </p:childTnLst>
                                </p:cTn>
                              </p:par>
                            </p:childTnLst>
                          </p:cTn>
                        </p:par>
                        <p:par>
                          <p:cTn id="142" fill="hold">
                            <p:stCondLst>
                              <p:cond delay="500"/>
                            </p:stCondLst>
                            <p:childTnLst>
                              <p:par>
                                <p:cTn id="143" presetID="22" presetClass="entr" presetSubtype="1" fill="hold" grpId="0" nodeType="afterEffect">
                                  <p:stCondLst>
                                    <p:cond delay="0"/>
                                  </p:stCondLst>
                                  <p:childTnLst>
                                    <p:set>
                                      <p:cBhvr>
                                        <p:cTn id="144" dur="1" fill="hold">
                                          <p:stCondLst>
                                            <p:cond delay="0"/>
                                          </p:stCondLst>
                                        </p:cTn>
                                        <p:tgtEl>
                                          <p:spTgt spid="204833"/>
                                        </p:tgtEl>
                                        <p:attrNameLst>
                                          <p:attrName>style.visibility</p:attrName>
                                        </p:attrNameLst>
                                      </p:cBhvr>
                                      <p:to>
                                        <p:strVal val="visible"/>
                                      </p:to>
                                    </p:set>
                                    <p:animEffect transition="in" filter="wipe(up)">
                                      <p:cBhvr>
                                        <p:cTn id="145" dur="500"/>
                                        <p:tgtEl>
                                          <p:spTgt spid="204833"/>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1" fill="hold" nodeType="clickEffect">
                                  <p:stCondLst>
                                    <p:cond delay="0"/>
                                  </p:stCondLst>
                                  <p:childTnLst>
                                    <p:set>
                                      <p:cBhvr>
                                        <p:cTn id="149" dur="1" fill="hold">
                                          <p:stCondLst>
                                            <p:cond delay="0"/>
                                          </p:stCondLst>
                                        </p:cTn>
                                        <p:tgtEl>
                                          <p:spTgt spid="204830"/>
                                        </p:tgtEl>
                                        <p:attrNameLst>
                                          <p:attrName>style.visibility</p:attrName>
                                        </p:attrNameLst>
                                      </p:cBhvr>
                                      <p:to>
                                        <p:strVal val="visible"/>
                                      </p:to>
                                    </p:set>
                                    <p:animEffect transition="in" filter="wipe(up)">
                                      <p:cBhvr>
                                        <p:cTn id="150" dur="500"/>
                                        <p:tgtEl>
                                          <p:spTgt spid="204830"/>
                                        </p:tgtEl>
                                      </p:cBhvr>
                                    </p:animEffect>
                                  </p:childTnLst>
                                </p:cTn>
                              </p:par>
                            </p:childTnLst>
                          </p:cTn>
                        </p:par>
                        <p:par>
                          <p:cTn id="151" fill="hold">
                            <p:stCondLst>
                              <p:cond delay="500"/>
                            </p:stCondLst>
                            <p:childTnLst>
                              <p:par>
                                <p:cTn id="152" presetID="22" presetClass="entr" presetSubtype="1" fill="hold" grpId="0" nodeType="afterEffect">
                                  <p:stCondLst>
                                    <p:cond delay="0"/>
                                  </p:stCondLst>
                                  <p:childTnLst>
                                    <p:set>
                                      <p:cBhvr>
                                        <p:cTn id="153" dur="1" fill="hold">
                                          <p:stCondLst>
                                            <p:cond delay="0"/>
                                          </p:stCondLst>
                                        </p:cTn>
                                        <p:tgtEl>
                                          <p:spTgt spid="204829"/>
                                        </p:tgtEl>
                                        <p:attrNameLst>
                                          <p:attrName>style.visibility</p:attrName>
                                        </p:attrNameLst>
                                      </p:cBhvr>
                                      <p:to>
                                        <p:strVal val="visible"/>
                                      </p:to>
                                    </p:set>
                                    <p:animEffect transition="in" filter="wipe(up)">
                                      <p:cBhvr>
                                        <p:cTn id="154" dur="500"/>
                                        <p:tgtEl>
                                          <p:spTgt spid="204829"/>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1" fill="hold" nodeType="clickEffect">
                                  <p:stCondLst>
                                    <p:cond delay="0"/>
                                  </p:stCondLst>
                                  <p:childTnLst>
                                    <p:set>
                                      <p:cBhvr>
                                        <p:cTn id="158" dur="1" fill="hold">
                                          <p:stCondLst>
                                            <p:cond delay="0"/>
                                          </p:stCondLst>
                                        </p:cTn>
                                        <p:tgtEl>
                                          <p:spTgt spid="204826"/>
                                        </p:tgtEl>
                                        <p:attrNameLst>
                                          <p:attrName>style.visibility</p:attrName>
                                        </p:attrNameLst>
                                      </p:cBhvr>
                                      <p:to>
                                        <p:strVal val="visible"/>
                                      </p:to>
                                    </p:set>
                                    <p:animEffect transition="in" filter="wipe(up)">
                                      <p:cBhvr>
                                        <p:cTn id="159" dur="500"/>
                                        <p:tgtEl>
                                          <p:spTgt spid="2048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2" grpId="0"/>
      <p:bldP spid="204803" grpId="0"/>
      <p:bldP spid="204804" grpId="0" animBg="1"/>
      <p:bldP spid="204805" grpId="0" animBg="1"/>
      <p:bldP spid="204806" grpId="0" animBg="1"/>
      <p:bldP spid="204809" grpId="0" animBg="1"/>
      <p:bldP spid="204810" grpId="0" animBg="1"/>
      <p:bldP spid="204811" grpId="0" animBg="1"/>
      <p:bldP spid="204813" grpId="0" animBg="1"/>
      <p:bldP spid="204817" grpId="0" animBg="1"/>
      <p:bldP spid="204818" grpId="0" animBg="1"/>
      <p:bldP spid="204820" grpId="0" animBg="1"/>
      <p:bldP spid="204822" grpId="0" animBg="1"/>
      <p:bldP spid="204828" grpId="0" animBg="1"/>
      <p:bldP spid="204829" grpId="0" animBg="1"/>
      <p:bldP spid="204833" grpId="0" animBg="1"/>
      <p:bldP spid="204834" grpId="0" animBg="1"/>
      <p:bldP spid="204835" grpId="0" animBg="1"/>
      <p:bldP spid="204837" grpId="0" animBg="1"/>
      <p:bldP spid="204838" grpId="0" animBg="1"/>
      <p:bldP spid="204839"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0946" name="Oval 2"/>
          <p:cNvSpPr/>
          <p:nvPr/>
        </p:nvSpPr>
        <p:spPr>
          <a:xfrm>
            <a:off x="1676400" y="1295400"/>
            <a:ext cx="457200" cy="457200"/>
          </a:xfrm>
          <a:prstGeom prst="ellipse">
            <a:avLst/>
          </a:prstGeom>
          <a:solidFill>
            <a:srgbClr val="CCFFCC"/>
          </a:solidFill>
          <a:ln w="19050" cap="flat" cmpd="sng">
            <a:solidFill>
              <a:srgbClr val="0033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olidFill>
                  <a:srgbClr val="006600"/>
                </a:solidFill>
              </a:rPr>
              <a:t>4</a:t>
            </a:r>
            <a:endParaRPr lang="en-US" altLang="zh-CN" sz="2400" dirty="0"/>
          </a:p>
        </p:txBody>
      </p:sp>
      <p:sp>
        <p:nvSpPr>
          <p:cNvPr id="210947" name="Oval 3"/>
          <p:cNvSpPr/>
          <p:nvPr/>
        </p:nvSpPr>
        <p:spPr>
          <a:xfrm>
            <a:off x="914400" y="2057400"/>
            <a:ext cx="457200" cy="457200"/>
          </a:xfrm>
          <a:prstGeom prst="ellipse">
            <a:avLst/>
          </a:prstGeom>
          <a:solidFill>
            <a:srgbClr val="CCFFCC"/>
          </a:solidFill>
          <a:ln w="19050" cap="flat" cmpd="sng">
            <a:solidFill>
              <a:srgbClr val="0033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olidFill>
                  <a:srgbClr val="006600"/>
                </a:solidFill>
              </a:rPr>
              <a:t>2</a:t>
            </a:r>
            <a:endParaRPr lang="en-US" altLang="zh-CN" sz="2400" dirty="0"/>
          </a:p>
        </p:txBody>
      </p:sp>
      <p:sp>
        <p:nvSpPr>
          <p:cNvPr id="210948" name="Line 4"/>
          <p:cNvSpPr/>
          <p:nvPr/>
        </p:nvSpPr>
        <p:spPr>
          <a:xfrm flipH="1">
            <a:off x="1295400" y="1676400"/>
            <a:ext cx="457200" cy="457200"/>
          </a:xfrm>
          <a:prstGeom prst="line">
            <a:avLst/>
          </a:prstGeom>
          <a:ln w="28575" cap="flat" cmpd="sng">
            <a:solidFill>
              <a:srgbClr val="006600"/>
            </a:solidFill>
            <a:prstDash val="solid"/>
            <a:headEnd type="none" w="med" len="med"/>
            <a:tailEnd type="none" w="med" len="med"/>
          </a:ln>
        </p:spPr>
      </p:sp>
      <p:sp>
        <p:nvSpPr>
          <p:cNvPr id="210949" name="Line 5"/>
          <p:cNvSpPr/>
          <p:nvPr/>
        </p:nvSpPr>
        <p:spPr>
          <a:xfrm>
            <a:off x="2057400" y="1676400"/>
            <a:ext cx="457200" cy="457200"/>
          </a:xfrm>
          <a:prstGeom prst="line">
            <a:avLst/>
          </a:prstGeom>
          <a:ln w="31750" cap="flat" cmpd="sng">
            <a:solidFill>
              <a:srgbClr val="008080"/>
            </a:solidFill>
            <a:prstDash val="solid"/>
            <a:headEnd type="none" w="med" len="med"/>
            <a:tailEnd type="none" w="med" len="med"/>
          </a:ln>
        </p:spPr>
      </p:sp>
      <p:sp>
        <p:nvSpPr>
          <p:cNvPr id="210950" name="Line 6"/>
          <p:cNvSpPr/>
          <p:nvPr/>
        </p:nvSpPr>
        <p:spPr>
          <a:xfrm>
            <a:off x="1295400" y="914400"/>
            <a:ext cx="457200" cy="457200"/>
          </a:xfrm>
          <a:prstGeom prst="line">
            <a:avLst/>
          </a:prstGeom>
          <a:ln w="28575" cap="flat" cmpd="sng">
            <a:solidFill>
              <a:srgbClr val="A50021"/>
            </a:solidFill>
            <a:prstDash val="solid"/>
            <a:headEnd type="none" w="med" len="med"/>
            <a:tailEnd type="triangle" w="med" len="lg"/>
          </a:ln>
        </p:spPr>
      </p:sp>
      <p:sp>
        <p:nvSpPr>
          <p:cNvPr id="210951" name="Oval 7"/>
          <p:cNvSpPr/>
          <p:nvPr/>
        </p:nvSpPr>
        <p:spPr>
          <a:xfrm>
            <a:off x="2438400" y="2057400"/>
            <a:ext cx="457200" cy="457200"/>
          </a:xfrm>
          <a:prstGeom prst="ellipse">
            <a:avLst/>
          </a:prstGeom>
          <a:solidFill>
            <a:srgbClr val="CCFFCC"/>
          </a:solidFill>
          <a:ln w="19050" cap="flat" cmpd="sng">
            <a:solidFill>
              <a:srgbClr val="0033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olidFill>
                  <a:srgbClr val="006600"/>
                </a:solidFill>
              </a:rPr>
              <a:t>6</a:t>
            </a:r>
            <a:endParaRPr lang="en-US" altLang="zh-CN" sz="2400" dirty="0"/>
          </a:p>
        </p:txBody>
      </p:sp>
      <p:sp>
        <p:nvSpPr>
          <p:cNvPr id="210952" name="Oval 8"/>
          <p:cNvSpPr/>
          <p:nvPr/>
        </p:nvSpPr>
        <p:spPr>
          <a:xfrm>
            <a:off x="1676400" y="2819400"/>
            <a:ext cx="457200" cy="457200"/>
          </a:xfrm>
          <a:prstGeom prst="ellipse">
            <a:avLst/>
          </a:prstGeom>
          <a:solidFill>
            <a:srgbClr val="CCFFCC"/>
          </a:solidFill>
          <a:ln w="19050" cap="flat" cmpd="sng">
            <a:solidFill>
              <a:srgbClr val="0033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olidFill>
                  <a:srgbClr val="006600"/>
                </a:solidFill>
              </a:rPr>
              <a:t>5</a:t>
            </a:r>
            <a:endParaRPr lang="en-US" altLang="zh-CN" sz="2400" dirty="0"/>
          </a:p>
        </p:txBody>
      </p:sp>
      <p:sp>
        <p:nvSpPr>
          <p:cNvPr id="210953" name="Line 9"/>
          <p:cNvSpPr/>
          <p:nvPr/>
        </p:nvSpPr>
        <p:spPr>
          <a:xfrm flipH="1">
            <a:off x="2057400" y="2438400"/>
            <a:ext cx="457200" cy="457200"/>
          </a:xfrm>
          <a:prstGeom prst="line">
            <a:avLst/>
          </a:prstGeom>
          <a:ln w="38100" cap="flat" cmpd="sng">
            <a:solidFill>
              <a:srgbClr val="008080"/>
            </a:solidFill>
            <a:prstDash val="solid"/>
            <a:headEnd type="none" w="med" len="med"/>
            <a:tailEnd type="none" w="med" len="med"/>
          </a:ln>
        </p:spPr>
      </p:sp>
      <p:sp>
        <p:nvSpPr>
          <p:cNvPr id="210954" name="Line 10"/>
          <p:cNvSpPr/>
          <p:nvPr/>
        </p:nvSpPr>
        <p:spPr>
          <a:xfrm>
            <a:off x="2819400" y="2438400"/>
            <a:ext cx="457200" cy="457200"/>
          </a:xfrm>
          <a:prstGeom prst="line">
            <a:avLst/>
          </a:prstGeom>
          <a:ln w="31750" cap="flat" cmpd="sng">
            <a:solidFill>
              <a:srgbClr val="008080"/>
            </a:solidFill>
            <a:prstDash val="solid"/>
            <a:headEnd type="none" w="med" len="med"/>
            <a:tailEnd type="none" w="med" len="med"/>
          </a:ln>
        </p:spPr>
      </p:sp>
      <p:sp>
        <p:nvSpPr>
          <p:cNvPr id="210955" name="Oval 11"/>
          <p:cNvSpPr/>
          <p:nvPr/>
        </p:nvSpPr>
        <p:spPr>
          <a:xfrm>
            <a:off x="3200400" y="2819400"/>
            <a:ext cx="457200" cy="457200"/>
          </a:xfrm>
          <a:prstGeom prst="ellipse">
            <a:avLst/>
          </a:prstGeom>
          <a:solidFill>
            <a:srgbClr val="CCFFCC"/>
          </a:solidFill>
          <a:ln w="19050" cap="flat" cmpd="sng">
            <a:solidFill>
              <a:srgbClr val="0033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olidFill>
                  <a:srgbClr val="006600"/>
                </a:solidFill>
              </a:rPr>
              <a:t>8</a:t>
            </a:r>
            <a:endParaRPr lang="en-US" altLang="zh-CN" sz="2400" dirty="0"/>
          </a:p>
        </p:txBody>
      </p:sp>
      <p:sp>
        <p:nvSpPr>
          <p:cNvPr id="210956" name="Oval 12"/>
          <p:cNvSpPr/>
          <p:nvPr/>
        </p:nvSpPr>
        <p:spPr>
          <a:xfrm>
            <a:off x="3962400" y="3581400"/>
            <a:ext cx="457200" cy="457200"/>
          </a:xfrm>
          <a:prstGeom prst="ellipse">
            <a:avLst/>
          </a:prstGeom>
          <a:solidFill>
            <a:srgbClr val="CCFFCC"/>
          </a:solidFill>
          <a:ln w="19050" cap="flat" cmpd="sng">
            <a:solidFill>
              <a:srgbClr val="0033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olidFill>
                  <a:srgbClr val="006600"/>
                </a:solidFill>
              </a:rPr>
              <a:t>9</a:t>
            </a:r>
            <a:endParaRPr lang="en-US" altLang="zh-CN" sz="2400" dirty="0"/>
          </a:p>
        </p:txBody>
      </p:sp>
      <p:sp>
        <p:nvSpPr>
          <p:cNvPr id="210957" name="Line 13"/>
          <p:cNvSpPr/>
          <p:nvPr/>
        </p:nvSpPr>
        <p:spPr>
          <a:xfrm>
            <a:off x="3581400" y="3200400"/>
            <a:ext cx="457200" cy="457200"/>
          </a:xfrm>
          <a:prstGeom prst="line">
            <a:avLst/>
          </a:prstGeom>
          <a:ln w="31750" cap="flat" cmpd="sng">
            <a:solidFill>
              <a:srgbClr val="008080"/>
            </a:solidFill>
            <a:prstDash val="solid"/>
            <a:headEnd type="none" w="med" len="med"/>
            <a:tailEnd type="none" w="med" len="med"/>
          </a:ln>
        </p:spPr>
      </p:sp>
      <p:sp>
        <p:nvSpPr>
          <p:cNvPr id="210958" name="Rectangle 14"/>
          <p:cNvSpPr/>
          <p:nvPr/>
        </p:nvSpPr>
        <p:spPr>
          <a:xfrm>
            <a:off x="685800" y="838200"/>
            <a:ext cx="3962400" cy="3352800"/>
          </a:xfrm>
          <a:prstGeom prst="rect">
            <a:avLst/>
          </a:prstGeom>
          <a:solidFill>
            <a:srgbClr val="FFFFCC">
              <a:alpha val="50195"/>
            </a:srgbClr>
          </a:solidFill>
          <a:ln w="9525">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10959" name="Oval 15"/>
          <p:cNvSpPr/>
          <p:nvPr/>
        </p:nvSpPr>
        <p:spPr>
          <a:xfrm>
            <a:off x="6553200" y="3505200"/>
            <a:ext cx="457200" cy="457200"/>
          </a:xfrm>
          <a:prstGeom prst="ellipse">
            <a:avLst/>
          </a:prstGeom>
          <a:solidFill>
            <a:srgbClr val="CCFFCC"/>
          </a:solidFill>
          <a:ln w="19050" cap="flat" cmpd="sng">
            <a:solidFill>
              <a:srgbClr val="0033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olidFill>
                  <a:srgbClr val="006600"/>
                </a:solidFill>
              </a:rPr>
              <a:t>6</a:t>
            </a:r>
            <a:endParaRPr lang="en-US" altLang="zh-CN" sz="2400" dirty="0"/>
          </a:p>
        </p:txBody>
      </p:sp>
      <p:sp>
        <p:nvSpPr>
          <p:cNvPr id="210960" name="Oval 16"/>
          <p:cNvSpPr/>
          <p:nvPr/>
        </p:nvSpPr>
        <p:spPr>
          <a:xfrm>
            <a:off x="5715000" y="4267200"/>
            <a:ext cx="457200" cy="457200"/>
          </a:xfrm>
          <a:prstGeom prst="ellipse">
            <a:avLst/>
          </a:prstGeom>
          <a:solidFill>
            <a:srgbClr val="CCFFCC"/>
          </a:solidFill>
          <a:ln w="19050" cap="flat" cmpd="sng">
            <a:solidFill>
              <a:srgbClr val="0033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olidFill>
                  <a:srgbClr val="006600"/>
                </a:solidFill>
              </a:rPr>
              <a:t>4</a:t>
            </a:r>
            <a:endParaRPr lang="en-US" altLang="zh-CN" sz="2400" dirty="0"/>
          </a:p>
        </p:txBody>
      </p:sp>
      <p:sp>
        <p:nvSpPr>
          <p:cNvPr id="210961" name="Oval 17"/>
          <p:cNvSpPr/>
          <p:nvPr/>
        </p:nvSpPr>
        <p:spPr>
          <a:xfrm>
            <a:off x="4953000" y="5029200"/>
            <a:ext cx="457200" cy="457200"/>
          </a:xfrm>
          <a:prstGeom prst="ellipse">
            <a:avLst/>
          </a:prstGeom>
          <a:solidFill>
            <a:srgbClr val="CCFFCC"/>
          </a:solidFill>
          <a:ln w="19050" cap="flat" cmpd="sng">
            <a:solidFill>
              <a:srgbClr val="0033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olidFill>
                  <a:srgbClr val="006600"/>
                </a:solidFill>
              </a:rPr>
              <a:t>2</a:t>
            </a:r>
            <a:endParaRPr lang="en-US" altLang="zh-CN" sz="2400" dirty="0"/>
          </a:p>
        </p:txBody>
      </p:sp>
      <p:sp>
        <p:nvSpPr>
          <p:cNvPr id="210962" name="Line 18"/>
          <p:cNvSpPr/>
          <p:nvPr/>
        </p:nvSpPr>
        <p:spPr>
          <a:xfrm flipH="1">
            <a:off x="5334000" y="4648200"/>
            <a:ext cx="457200" cy="457200"/>
          </a:xfrm>
          <a:prstGeom prst="line">
            <a:avLst/>
          </a:prstGeom>
          <a:ln w="28575" cap="flat" cmpd="sng">
            <a:solidFill>
              <a:srgbClr val="006600"/>
            </a:solidFill>
            <a:prstDash val="solid"/>
            <a:headEnd type="none" w="med" len="med"/>
            <a:tailEnd type="none" w="med" len="med"/>
          </a:ln>
        </p:spPr>
      </p:sp>
      <p:sp>
        <p:nvSpPr>
          <p:cNvPr id="210963" name="Line 19"/>
          <p:cNvSpPr/>
          <p:nvPr/>
        </p:nvSpPr>
        <p:spPr>
          <a:xfrm flipH="1">
            <a:off x="6096000" y="3886200"/>
            <a:ext cx="457200" cy="457200"/>
          </a:xfrm>
          <a:prstGeom prst="line">
            <a:avLst/>
          </a:prstGeom>
          <a:ln w="38100" cap="flat" cmpd="sng">
            <a:solidFill>
              <a:srgbClr val="FF00FF"/>
            </a:solidFill>
            <a:prstDash val="solid"/>
            <a:headEnd type="none" w="med" len="med"/>
            <a:tailEnd type="none" w="med" len="med"/>
          </a:ln>
        </p:spPr>
      </p:sp>
      <p:sp>
        <p:nvSpPr>
          <p:cNvPr id="210964" name="Line 20"/>
          <p:cNvSpPr/>
          <p:nvPr/>
        </p:nvSpPr>
        <p:spPr>
          <a:xfrm>
            <a:off x="6934200" y="3886200"/>
            <a:ext cx="457200" cy="457200"/>
          </a:xfrm>
          <a:prstGeom prst="line">
            <a:avLst/>
          </a:prstGeom>
          <a:ln w="31750" cap="flat" cmpd="sng">
            <a:solidFill>
              <a:srgbClr val="008080"/>
            </a:solidFill>
            <a:prstDash val="solid"/>
            <a:headEnd type="none" w="med" len="med"/>
            <a:tailEnd type="none" w="med" len="med"/>
          </a:ln>
        </p:spPr>
      </p:sp>
      <p:sp>
        <p:nvSpPr>
          <p:cNvPr id="210965" name="Oval 21"/>
          <p:cNvSpPr/>
          <p:nvPr/>
        </p:nvSpPr>
        <p:spPr>
          <a:xfrm>
            <a:off x="7315200" y="4267200"/>
            <a:ext cx="457200" cy="457200"/>
          </a:xfrm>
          <a:prstGeom prst="ellipse">
            <a:avLst/>
          </a:prstGeom>
          <a:solidFill>
            <a:srgbClr val="CCFFCC"/>
          </a:solidFill>
          <a:ln w="19050" cap="flat" cmpd="sng">
            <a:solidFill>
              <a:srgbClr val="0033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olidFill>
                  <a:srgbClr val="006600"/>
                </a:solidFill>
              </a:rPr>
              <a:t>8</a:t>
            </a:r>
            <a:endParaRPr lang="en-US" altLang="zh-CN" sz="2400" dirty="0"/>
          </a:p>
        </p:txBody>
      </p:sp>
      <p:sp>
        <p:nvSpPr>
          <p:cNvPr id="210966" name="Oval 22"/>
          <p:cNvSpPr/>
          <p:nvPr/>
        </p:nvSpPr>
        <p:spPr>
          <a:xfrm>
            <a:off x="8077200" y="5029200"/>
            <a:ext cx="457200" cy="457200"/>
          </a:xfrm>
          <a:prstGeom prst="ellipse">
            <a:avLst/>
          </a:prstGeom>
          <a:solidFill>
            <a:srgbClr val="CCFFCC"/>
          </a:solidFill>
          <a:ln w="19050" cap="flat" cmpd="sng">
            <a:solidFill>
              <a:srgbClr val="0033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olidFill>
                  <a:srgbClr val="006600"/>
                </a:solidFill>
              </a:rPr>
              <a:t>9</a:t>
            </a:r>
            <a:endParaRPr lang="en-US" altLang="zh-CN" sz="2400" dirty="0"/>
          </a:p>
        </p:txBody>
      </p:sp>
      <p:sp>
        <p:nvSpPr>
          <p:cNvPr id="210967" name="Line 23"/>
          <p:cNvSpPr/>
          <p:nvPr/>
        </p:nvSpPr>
        <p:spPr>
          <a:xfrm>
            <a:off x="7696200" y="4648200"/>
            <a:ext cx="457200" cy="457200"/>
          </a:xfrm>
          <a:prstGeom prst="line">
            <a:avLst/>
          </a:prstGeom>
          <a:ln w="31750" cap="flat" cmpd="sng">
            <a:solidFill>
              <a:srgbClr val="008080"/>
            </a:solidFill>
            <a:prstDash val="solid"/>
            <a:headEnd type="none" w="med" len="med"/>
            <a:tailEnd type="none" w="med" len="med"/>
          </a:ln>
        </p:spPr>
      </p:sp>
      <p:sp>
        <p:nvSpPr>
          <p:cNvPr id="210968" name="Line 24"/>
          <p:cNvSpPr/>
          <p:nvPr/>
        </p:nvSpPr>
        <p:spPr>
          <a:xfrm>
            <a:off x="6172200" y="3124200"/>
            <a:ext cx="457200" cy="457200"/>
          </a:xfrm>
          <a:prstGeom prst="line">
            <a:avLst/>
          </a:prstGeom>
          <a:ln w="28575" cap="flat" cmpd="sng">
            <a:solidFill>
              <a:srgbClr val="FF00FF"/>
            </a:solidFill>
            <a:prstDash val="solid"/>
            <a:headEnd type="none" w="med" len="med"/>
            <a:tailEnd type="triangle" w="med" len="lg"/>
          </a:ln>
        </p:spPr>
      </p:sp>
      <p:sp>
        <p:nvSpPr>
          <p:cNvPr id="210969" name="Oval 25"/>
          <p:cNvSpPr/>
          <p:nvPr/>
        </p:nvSpPr>
        <p:spPr>
          <a:xfrm>
            <a:off x="6477000" y="5105400"/>
            <a:ext cx="457200" cy="457200"/>
          </a:xfrm>
          <a:prstGeom prst="ellipse">
            <a:avLst/>
          </a:prstGeom>
          <a:solidFill>
            <a:srgbClr val="CCFFCC"/>
          </a:solidFill>
          <a:ln w="19050" cap="flat" cmpd="sng">
            <a:solidFill>
              <a:srgbClr val="0033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olidFill>
                  <a:srgbClr val="006600"/>
                </a:solidFill>
              </a:rPr>
              <a:t>5</a:t>
            </a:r>
            <a:endParaRPr lang="en-US" altLang="zh-CN" sz="2400" dirty="0"/>
          </a:p>
        </p:txBody>
      </p:sp>
      <p:sp>
        <p:nvSpPr>
          <p:cNvPr id="210970" name="Line 26"/>
          <p:cNvSpPr/>
          <p:nvPr/>
        </p:nvSpPr>
        <p:spPr>
          <a:xfrm>
            <a:off x="6096000" y="4648200"/>
            <a:ext cx="533400" cy="533400"/>
          </a:xfrm>
          <a:prstGeom prst="line">
            <a:avLst/>
          </a:prstGeom>
          <a:ln w="31750" cap="flat" cmpd="sng">
            <a:solidFill>
              <a:srgbClr val="FF00FF"/>
            </a:solidFill>
            <a:prstDash val="solid"/>
            <a:headEnd type="none" w="med" len="med"/>
            <a:tailEnd type="none" w="med" len="med"/>
          </a:ln>
        </p:spPr>
      </p:sp>
      <p:sp>
        <p:nvSpPr>
          <p:cNvPr id="210971" name="AutoShape 27"/>
          <p:cNvSpPr/>
          <p:nvPr/>
        </p:nvSpPr>
        <p:spPr>
          <a:xfrm rot="5487719">
            <a:off x="5370513" y="1562100"/>
            <a:ext cx="760412" cy="1447800"/>
          </a:xfrm>
          <a:custGeom>
            <a:avLst/>
            <a:gdLst>
              <a:gd name="txL" fmla="*/ 12427 w 21600"/>
              <a:gd name="txT" fmla="*/ 2900 h 21600"/>
              <a:gd name="txR" fmla="*/ 18227 w 21600"/>
              <a:gd name="txB" fmla="*/ 9258 h 21600"/>
            </a:gdLst>
            <a:ahLst/>
            <a:cxnLst>
              <a:cxn ang="17694720">
                <a:pos x="2147483647" y="0"/>
              </a:cxn>
              <a:cxn ang="5898240">
                <a:pos x="2147483647" y="2147483647"/>
              </a:cxn>
              <a:cxn ang="5898240">
                <a:pos x="2147483647" y="2147483647"/>
              </a:cxn>
              <a:cxn ang="0">
                <a:pos x="2147483647" y="2147483647"/>
              </a:cxn>
            </a:cxnLst>
            <a:rect l="txL" t="txT" r="txR" b="txB"/>
            <a:pathLst>
              <a:path w="21600" h="21600">
                <a:moveTo>
                  <a:pt x="21600" y="6079"/>
                </a:moveTo>
                <a:lnTo>
                  <a:pt x="15150" y="0"/>
                </a:lnTo>
                <a:lnTo>
                  <a:pt x="15150" y="2900"/>
                </a:lnTo>
                <a:lnTo>
                  <a:pt x="12427" y="2900"/>
                </a:lnTo>
                <a:cubicBezTo>
                  <a:pt x="5564" y="2900"/>
                  <a:pt x="0" y="7045"/>
                  <a:pt x="0" y="12158"/>
                </a:cubicBezTo>
                <a:lnTo>
                  <a:pt x="0" y="21600"/>
                </a:lnTo>
                <a:lnTo>
                  <a:pt x="6499" y="21600"/>
                </a:lnTo>
                <a:lnTo>
                  <a:pt x="6499" y="12158"/>
                </a:lnTo>
                <a:cubicBezTo>
                  <a:pt x="6499" y="10556"/>
                  <a:pt x="9153" y="9258"/>
                  <a:pt x="12427" y="9258"/>
                </a:cubicBezTo>
                <a:lnTo>
                  <a:pt x="15150" y="9258"/>
                </a:lnTo>
                <a:lnTo>
                  <a:pt x="15150" y="12158"/>
                </a:lnTo>
                <a:lnTo>
                  <a:pt x="21600" y="6079"/>
                </a:lnTo>
                <a:close/>
              </a:path>
            </a:pathLst>
          </a:custGeom>
          <a:solidFill>
            <a:srgbClr val="FFCC99">
              <a:alpha val="100000"/>
            </a:srgbClr>
          </a:solidFill>
          <a:ln w="9525" cap="flat" cmpd="sng">
            <a:solidFill>
              <a:srgbClr val="993300">
                <a:alpha val="100000"/>
              </a:srgbClr>
            </a:solidFill>
            <a:prstDash val="solid"/>
            <a:miter lim="800000"/>
            <a:headEnd type="none" w="med" len="med"/>
            <a:tailEnd type="none" w="med" len="med"/>
          </a:ln>
        </p:spPr>
        <p:txBody>
          <a:bodyPr/>
          <a:p>
            <a:endParaRPr lang="zh-CN" altLang="en-US"/>
          </a:p>
        </p:txBody>
      </p:sp>
      <p:sp>
        <p:nvSpPr>
          <p:cNvPr id="210972" name="AutoShape 28"/>
          <p:cNvSpPr/>
          <p:nvPr/>
        </p:nvSpPr>
        <p:spPr>
          <a:xfrm>
            <a:off x="5791200" y="762000"/>
            <a:ext cx="2209800" cy="533400"/>
          </a:xfrm>
          <a:prstGeom prst="wedgeRoundRectCallout">
            <a:avLst>
              <a:gd name="adj1" fmla="val -63361"/>
              <a:gd name="adj2" fmla="val 153569"/>
              <a:gd name="adj3" fmla="val 16667"/>
            </a:avLst>
          </a:prstGeom>
          <a:solidFill>
            <a:srgbClr val="FFFFCC"/>
          </a:solidFill>
          <a:ln w="9525" cap="flat" cmpd="sng">
            <a:solidFill>
              <a:srgbClr val="9933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zh-CN" altLang="en-US" sz="2800" dirty="0">
                <a:solidFill>
                  <a:srgbClr val="A50021"/>
                </a:solidFill>
                <a:ea typeface="隶书" pitchFamily="49" charset="-122"/>
              </a:rPr>
              <a:t>向左旋转一次</a:t>
            </a:r>
            <a:endParaRPr lang="zh-CN" altLang="en-US" sz="2800" dirty="0">
              <a:ea typeface="隶书" pitchFamily="49" charset="-122"/>
            </a:endParaRPr>
          </a:p>
        </p:txBody>
      </p:sp>
      <p:sp>
        <p:nvSpPr>
          <p:cNvPr id="210973" name="Text Box 29"/>
          <p:cNvSpPr txBox="1"/>
          <p:nvPr/>
        </p:nvSpPr>
        <p:spPr>
          <a:xfrm>
            <a:off x="403225" y="4876800"/>
            <a:ext cx="4016375"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3600" dirty="0">
                <a:solidFill>
                  <a:srgbClr val="A50021"/>
                </a:solidFill>
                <a:ea typeface="楷体_GB2312" pitchFamily="49" charset="-122"/>
              </a:rPr>
              <a:t>继续插入关键字 </a:t>
            </a:r>
            <a:r>
              <a:rPr lang="en-US" altLang="zh-CN" sz="3600" dirty="0">
                <a:solidFill>
                  <a:srgbClr val="A50021"/>
                </a:solidFill>
                <a:ea typeface="楷体_GB2312" pitchFamily="49" charset="-122"/>
              </a:rPr>
              <a:t>9</a:t>
            </a:r>
            <a:endParaRPr lang="en-US" altLang="zh-CN" sz="3600" dirty="0">
              <a:ea typeface="楷体_GB2312" pitchFamily="49" charset="-122"/>
            </a:endParaRPr>
          </a:p>
        </p:txBody>
      </p:sp>
      <p:sp>
        <p:nvSpPr>
          <p:cNvPr id="210975" name="AutoShape 31">
            <a:hlinkClick r:id="rId1" action="ppaction://hlinksldjump"/>
          </p:cNvPr>
          <p:cNvSpPr/>
          <p:nvPr/>
        </p:nvSpPr>
        <p:spPr>
          <a:xfrm>
            <a:off x="8458200" y="6248400"/>
            <a:ext cx="381000" cy="381000"/>
          </a:xfrm>
          <a:prstGeom prst="actionButtonBackPrevious">
            <a:avLst/>
          </a:prstGeom>
          <a:solidFill>
            <a:schemeClr val="bg2"/>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10950"/>
                                        </p:tgtEl>
                                        <p:attrNameLst>
                                          <p:attrName>style.visibility</p:attrName>
                                        </p:attrNameLst>
                                      </p:cBhvr>
                                      <p:to>
                                        <p:strVal val="visible"/>
                                      </p:to>
                                    </p:set>
                                    <p:animEffect transition="in" filter="wipe(up)">
                                      <p:cBhvr>
                                        <p:cTn id="7" dur="500"/>
                                        <p:tgtEl>
                                          <p:spTgt spid="210950"/>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210946"/>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nodeType="afterEffect">
                                  <p:stCondLst>
                                    <p:cond delay="0"/>
                                  </p:stCondLst>
                                  <p:childTnLst>
                                    <p:set>
                                      <p:cBhvr>
                                        <p:cTn id="13" dur="1" fill="hold">
                                          <p:stCondLst>
                                            <p:cond delay="499"/>
                                          </p:stCondLst>
                                        </p:cTn>
                                        <p:tgtEl>
                                          <p:spTgt spid="210948"/>
                                        </p:tgtEl>
                                        <p:attrNameLst>
                                          <p:attrName>style.visibility</p:attrName>
                                        </p:attrNameLst>
                                      </p:cBhvr>
                                      <p:to>
                                        <p:strVal val="visible"/>
                                      </p:to>
                                    </p:set>
                                  </p:childTnLst>
                                </p:cTn>
                              </p:par>
                            </p:childTnLst>
                          </p:cTn>
                        </p:par>
                        <p:par>
                          <p:cTn id="14" fill="hold">
                            <p:stCondLst>
                              <p:cond delay="1500"/>
                            </p:stCondLst>
                            <p:childTnLst>
                              <p:par>
                                <p:cTn id="15" presetID="1" presetClass="entr" presetSubtype="0" fill="hold" grpId="0" nodeType="afterEffect">
                                  <p:stCondLst>
                                    <p:cond delay="0"/>
                                  </p:stCondLst>
                                  <p:childTnLst>
                                    <p:set>
                                      <p:cBhvr>
                                        <p:cTn id="16" dur="1" fill="hold">
                                          <p:stCondLst>
                                            <p:cond delay="499"/>
                                          </p:stCondLst>
                                        </p:cTn>
                                        <p:tgtEl>
                                          <p:spTgt spid="210947"/>
                                        </p:tgtEl>
                                        <p:attrNameLst>
                                          <p:attrName>style.visibility</p:attrName>
                                        </p:attrNameLst>
                                      </p:cBhvr>
                                      <p:to>
                                        <p:strVal val="visible"/>
                                      </p:to>
                                    </p:set>
                                  </p:childTnLst>
                                </p:cTn>
                              </p:par>
                            </p:childTnLst>
                          </p:cTn>
                        </p:par>
                        <p:par>
                          <p:cTn id="17" fill="hold">
                            <p:stCondLst>
                              <p:cond delay="2000"/>
                            </p:stCondLst>
                            <p:childTnLst>
                              <p:par>
                                <p:cTn id="18" presetID="1" presetClass="entr" presetSubtype="0" fill="hold" nodeType="afterEffect">
                                  <p:stCondLst>
                                    <p:cond delay="0"/>
                                  </p:stCondLst>
                                  <p:childTnLst>
                                    <p:set>
                                      <p:cBhvr>
                                        <p:cTn id="19" dur="1" fill="hold">
                                          <p:stCondLst>
                                            <p:cond delay="499"/>
                                          </p:stCondLst>
                                        </p:cTn>
                                        <p:tgtEl>
                                          <p:spTgt spid="210949"/>
                                        </p:tgtEl>
                                        <p:attrNameLst>
                                          <p:attrName>style.visibility</p:attrName>
                                        </p:attrNameLst>
                                      </p:cBhvr>
                                      <p:to>
                                        <p:strVal val="visible"/>
                                      </p:to>
                                    </p:set>
                                  </p:childTnLst>
                                </p:cTn>
                              </p:par>
                            </p:childTnLst>
                          </p:cTn>
                        </p:par>
                        <p:par>
                          <p:cTn id="20" fill="hold">
                            <p:stCondLst>
                              <p:cond delay="2500"/>
                            </p:stCondLst>
                            <p:childTnLst>
                              <p:par>
                                <p:cTn id="21" presetID="1" presetClass="entr" presetSubtype="0" fill="hold" grpId="0" nodeType="afterEffect">
                                  <p:stCondLst>
                                    <p:cond delay="0"/>
                                  </p:stCondLst>
                                  <p:childTnLst>
                                    <p:set>
                                      <p:cBhvr>
                                        <p:cTn id="22" dur="1" fill="hold">
                                          <p:stCondLst>
                                            <p:cond delay="499"/>
                                          </p:stCondLst>
                                        </p:cTn>
                                        <p:tgtEl>
                                          <p:spTgt spid="210951"/>
                                        </p:tgtEl>
                                        <p:attrNameLst>
                                          <p:attrName>style.visibility</p:attrName>
                                        </p:attrNameLst>
                                      </p:cBhvr>
                                      <p:to>
                                        <p:strVal val="visible"/>
                                      </p:to>
                                    </p:set>
                                  </p:childTnLst>
                                </p:cTn>
                              </p:par>
                            </p:childTnLst>
                          </p:cTn>
                        </p:par>
                        <p:par>
                          <p:cTn id="23" fill="hold">
                            <p:stCondLst>
                              <p:cond delay="3000"/>
                            </p:stCondLst>
                            <p:childTnLst>
                              <p:par>
                                <p:cTn id="24" presetID="1" presetClass="entr" presetSubtype="0" fill="hold" nodeType="afterEffect">
                                  <p:stCondLst>
                                    <p:cond delay="0"/>
                                  </p:stCondLst>
                                  <p:childTnLst>
                                    <p:set>
                                      <p:cBhvr>
                                        <p:cTn id="25" dur="1" fill="hold">
                                          <p:stCondLst>
                                            <p:cond delay="499"/>
                                          </p:stCondLst>
                                        </p:cTn>
                                        <p:tgtEl>
                                          <p:spTgt spid="210953"/>
                                        </p:tgtEl>
                                        <p:attrNameLst>
                                          <p:attrName>style.visibility</p:attrName>
                                        </p:attrNameLst>
                                      </p:cBhvr>
                                      <p:to>
                                        <p:strVal val="visible"/>
                                      </p:to>
                                    </p:set>
                                  </p:childTnLst>
                                </p:cTn>
                              </p:par>
                            </p:childTnLst>
                          </p:cTn>
                        </p:par>
                        <p:par>
                          <p:cTn id="26" fill="hold">
                            <p:stCondLst>
                              <p:cond delay="3500"/>
                            </p:stCondLst>
                            <p:childTnLst>
                              <p:par>
                                <p:cTn id="27" presetID="1" presetClass="entr" presetSubtype="0" fill="hold" grpId="0" nodeType="afterEffect">
                                  <p:stCondLst>
                                    <p:cond delay="0"/>
                                  </p:stCondLst>
                                  <p:childTnLst>
                                    <p:set>
                                      <p:cBhvr>
                                        <p:cTn id="28" dur="1" fill="hold">
                                          <p:stCondLst>
                                            <p:cond delay="499"/>
                                          </p:stCondLst>
                                        </p:cTn>
                                        <p:tgtEl>
                                          <p:spTgt spid="210952"/>
                                        </p:tgtEl>
                                        <p:attrNameLst>
                                          <p:attrName>style.visibility</p:attrName>
                                        </p:attrNameLst>
                                      </p:cBhvr>
                                      <p:to>
                                        <p:strVal val="visible"/>
                                      </p:to>
                                    </p:set>
                                  </p:childTnLst>
                                </p:cTn>
                              </p:par>
                            </p:childTnLst>
                          </p:cTn>
                        </p:par>
                        <p:par>
                          <p:cTn id="29" fill="hold">
                            <p:stCondLst>
                              <p:cond delay="4000"/>
                            </p:stCondLst>
                            <p:childTnLst>
                              <p:par>
                                <p:cTn id="30" presetID="1" presetClass="entr" presetSubtype="0" fill="hold" nodeType="afterEffect">
                                  <p:stCondLst>
                                    <p:cond delay="0"/>
                                  </p:stCondLst>
                                  <p:childTnLst>
                                    <p:set>
                                      <p:cBhvr>
                                        <p:cTn id="31" dur="1" fill="hold">
                                          <p:stCondLst>
                                            <p:cond delay="499"/>
                                          </p:stCondLst>
                                        </p:cTn>
                                        <p:tgtEl>
                                          <p:spTgt spid="210954"/>
                                        </p:tgtEl>
                                        <p:attrNameLst>
                                          <p:attrName>style.visibility</p:attrName>
                                        </p:attrNameLst>
                                      </p:cBhvr>
                                      <p:to>
                                        <p:strVal val="visible"/>
                                      </p:to>
                                    </p:set>
                                  </p:childTnLst>
                                </p:cTn>
                              </p:par>
                            </p:childTnLst>
                          </p:cTn>
                        </p:par>
                        <p:par>
                          <p:cTn id="32" fill="hold">
                            <p:stCondLst>
                              <p:cond delay="4500"/>
                            </p:stCondLst>
                            <p:childTnLst>
                              <p:par>
                                <p:cTn id="33" presetID="1" presetClass="entr" presetSubtype="0" fill="hold" grpId="0" nodeType="afterEffect">
                                  <p:stCondLst>
                                    <p:cond delay="0"/>
                                  </p:stCondLst>
                                  <p:childTnLst>
                                    <p:set>
                                      <p:cBhvr>
                                        <p:cTn id="34" dur="1" fill="hold">
                                          <p:stCondLst>
                                            <p:cond delay="499"/>
                                          </p:stCondLst>
                                        </p:cTn>
                                        <p:tgtEl>
                                          <p:spTgt spid="21095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10973"/>
                                        </p:tgtEl>
                                        <p:attrNameLst>
                                          <p:attrName>style.visibility</p:attrName>
                                        </p:attrNameLst>
                                      </p:cBhvr>
                                      <p:to>
                                        <p:strVal val="visible"/>
                                      </p:to>
                                    </p:set>
                                    <p:animEffect transition="in" filter="wipe(left)">
                                      <p:cBhvr>
                                        <p:cTn id="39" dur="500"/>
                                        <p:tgtEl>
                                          <p:spTgt spid="21097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210957"/>
                                        </p:tgtEl>
                                        <p:attrNameLst>
                                          <p:attrName>style.visibility</p:attrName>
                                        </p:attrNameLst>
                                      </p:cBhvr>
                                      <p:to>
                                        <p:strVal val="visible"/>
                                      </p:to>
                                    </p:set>
                                    <p:animEffect transition="in" filter="wipe(up)">
                                      <p:cBhvr>
                                        <p:cTn id="44" dur="500"/>
                                        <p:tgtEl>
                                          <p:spTgt spid="210957"/>
                                        </p:tgtEl>
                                      </p:cBhvr>
                                    </p:animEffect>
                                  </p:childTnLst>
                                </p:cTn>
                              </p:par>
                            </p:childTnLst>
                          </p:cTn>
                        </p:par>
                        <p:par>
                          <p:cTn id="45" fill="hold">
                            <p:stCondLst>
                              <p:cond delay="500"/>
                            </p:stCondLst>
                            <p:childTnLst>
                              <p:par>
                                <p:cTn id="46" presetID="22" presetClass="entr" presetSubtype="1" fill="hold" grpId="0" nodeType="afterEffect">
                                  <p:stCondLst>
                                    <p:cond delay="0"/>
                                  </p:stCondLst>
                                  <p:childTnLst>
                                    <p:set>
                                      <p:cBhvr>
                                        <p:cTn id="47" dur="1" fill="hold">
                                          <p:stCondLst>
                                            <p:cond delay="0"/>
                                          </p:stCondLst>
                                        </p:cTn>
                                        <p:tgtEl>
                                          <p:spTgt spid="210956"/>
                                        </p:tgtEl>
                                        <p:attrNameLst>
                                          <p:attrName>style.visibility</p:attrName>
                                        </p:attrNameLst>
                                      </p:cBhvr>
                                      <p:to>
                                        <p:strVal val="visible"/>
                                      </p:to>
                                    </p:set>
                                    <p:animEffect transition="in" filter="wipe(up)">
                                      <p:cBhvr>
                                        <p:cTn id="48" dur="500"/>
                                        <p:tgtEl>
                                          <p:spTgt spid="21095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10958"/>
                                        </p:tgtEl>
                                        <p:attrNameLst>
                                          <p:attrName>style.visibility</p:attrName>
                                        </p:attrNameLst>
                                      </p:cBhvr>
                                      <p:to>
                                        <p:strVal val="visible"/>
                                      </p:to>
                                    </p:set>
                                    <p:animEffect transition="in" filter="wipe(left)">
                                      <p:cBhvr>
                                        <p:cTn id="53" dur="500"/>
                                        <p:tgtEl>
                                          <p:spTgt spid="210958"/>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210971"/>
                                        </p:tgtEl>
                                        <p:attrNameLst>
                                          <p:attrName>style.visibility</p:attrName>
                                        </p:attrNameLst>
                                      </p:cBhvr>
                                      <p:to>
                                        <p:strVal val="visible"/>
                                      </p:to>
                                    </p:set>
                                    <p:animEffect transition="in" filter="wipe(left)">
                                      <p:cBhvr>
                                        <p:cTn id="58" dur="500"/>
                                        <p:tgtEl>
                                          <p:spTgt spid="210971"/>
                                        </p:tgtEl>
                                      </p:cBhvr>
                                    </p:animEffect>
                                  </p:childTnLst>
                                </p:cTn>
                              </p:par>
                            </p:childTnLst>
                          </p:cTn>
                        </p:par>
                        <p:par>
                          <p:cTn id="59" fill="hold">
                            <p:stCondLst>
                              <p:cond delay="500"/>
                            </p:stCondLst>
                            <p:childTnLst>
                              <p:par>
                                <p:cTn id="60" presetID="22" presetClass="entr" presetSubtype="8" fill="hold" grpId="0" nodeType="afterEffect">
                                  <p:stCondLst>
                                    <p:cond delay="0"/>
                                  </p:stCondLst>
                                  <p:childTnLst>
                                    <p:set>
                                      <p:cBhvr>
                                        <p:cTn id="61" dur="1" fill="hold">
                                          <p:stCondLst>
                                            <p:cond delay="0"/>
                                          </p:stCondLst>
                                        </p:cTn>
                                        <p:tgtEl>
                                          <p:spTgt spid="210972"/>
                                        </p:tgtEl>
                                        <p:attrNameLst>
                                          <p:attrName>style.visibility</p:attrName>
                                        </p:attrNameLst>
                                      </p:cBhvr>
                                      <p:to>
                                        <p:strVal val="visible"/>
                                      </p:to>
                                    </p:set>
                                    <p:animEffect transition="in" filter="wipe(left)">
                                      <p:cBhvr>
                                        <p:cTn id="62" dur="500"/>
                                        <p:tgtEl>
                                          <p:spTgt spid="210972"/>
                                        </p:tgtEl>
                                      </p:cBhvr>
                                    </p:animEffect>
                                  </p:childTnLst>
                                </p:cTn>
                              </p:par>
                            </p:childTnLst>
                          </p:cTn>
                        </p:par>
                        <p:par>
                          <p:cTn id="63" fill="hold">
                            <p:stCondLst>
                              <p:cond delay="1000"/>
                            </p:stCondLst>
                            <p:childTnLst>
                              <p:par>
                                <p:cTn id="64" presetID="2" presetClass="entr" presetSubtype="6" fill="hold" grpId="0" nodeType="afterEffect">
                                  <p:stCondLst>
                                    <p:cond delay="0"/>
                                  </p:stCondLst>
                                  <p:childTnLst>
                                    <p:set>
                                      <p:cBhvr>
                                        <p:cTn id="65" dur="1" fill="hold">
                                          <p:stCondLst>
                                            <p:cond delay="0"/>
                                          </p:stCondLst>
                                        </p:cTn>
                                        <p:tgtEl>
                                          <p:spTgt spid="210975"/>
                                        </p:tgtEl>
                                        <p:attrNameLst>
                                          <p:attrName>style.visibility</p:attrName>
                                        </p:attrNameLst>
                                      </p:cBhvr>
                                      <p:to>
                                        <p:strVal val="visible"/>
                                      </p:to>
                                    </p:set>
                                    <p:anim calcmode="lin" valueType="num">
                                      <p:cBhvr additive="base">
                                        <p:cTn id="66" dur="500" fill="hold"/>
                                        <p:tgtEl>
                                          <p:spTgt spid="210975"/>
                                        </p:tgtEl>
                                        <p:attrNameLst>
                                          <p:attrName>ppt_x</p:attrName>
                                        </p:attrNameLst>
                                      </p:cBhvr>
                                      <p:tavLst>
                                        <p:tav tm="0">
                                          <p:val>
                                            <p:strVal val="1+#ppt_w/2"/>
                                          </p:val>
                                        </p:tav>
                                        <p:tav tm="100000">
                                          <p:val>
                                            <p:strVal val="#ppt_x"/>
                                          </p:val>
                                        </p:tav>
                                      </p:tavLst>
                                    </p:anim>
                                    <p:anim calcmode="lin" valueType="num">
                                      <p:cBhvr additive="base">
                                        <p:cTn id="67" dur="500" fill="hold"/>
                                        <p:tgtEl>
                                          <p:spTgt spid="210975"/>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210968"/>
                                        </p:tgtEl>
                                        <p:attrNameLst>
                                          <p:attrName>style.visibility</p:attrName>
                                        </p:attrNameLst>
                                      </p:cBhvr>
                                      <p:to>
                                        <p:strVal val="visible"/>
                                      </p:to>
                                    </p:set>
                                    <p:animEffect transition="in" filter="wipe(up)">
                                      <p:cBhvr>
                                        <p:cTn id="72" dur="500"/>
                                        <p:tgtEl>
                                          <p:spTgt spid="210968"/>
                                        </p:tgtEl>
                                      </p:cBhvr>
                                    </p:animEffect>
                                  </p:childTnLst>
                                </p:cTn>
                              </p:par>
                            </p:childTnLst>
                          </p:cTn>
                        </p:par>
                        <p:par>
                          <p:cTn id="73" fill="hold">
                            <p:stCondLst>
                              <p:cond delay="500"/>
                            </p:stCondLst>
                            <p:childTnLst>
                              <p:par>
                                <p:cTn id="74" presetID="22" presetClass="entr" presetSubtype="1" fill="hold" grpId="0" nodeType="afterEffect">
                                  <p:stCondLst>
                                    <p:cond delay="0"/>
                                  </p:stCondLst>
                                  <p:childTnLst>
                                    <p:set>
                                      <p:cBhvr>
                                        <p:cTn id="75" dur="1" fill="hold">
                                          <p:stCondLst>
                                            <p:cond delay="0"/>
                                          </p:stCondLst>
                                        </p:cTn>
                                        <p:tgtEl>
                                          <p:spTgt spid="210959"/>
                                        </p:tgtEl>
                                        <p:attrNameLst>
                                          <p:attrName>style.visibility</p:attrName>
                                        </p:attrNameLst>
                                      </p:cBhvr>
                                      <p:to>
                                        <p:strVal val="visible"/>
                                      </p:to>
                                    </p:set>
                                    <p:animEffect transition="in" filter="wipe(up)">
                                      <p:cBhvr>
                                        <p:cTn id="76" dur="500"/>
                                        <p:tgtEl>
                                          <p:spTgt spid="210959"/>
                                        </p:tgtEl>
                                      </p:cBhvr>
                                    </p:animEffect>
                                  </p:childTnLst>
                                </p:cTn>
                              </p:par>
                            </p:childTnLst>
                          </p:cTn>
                        </p:par>
                        <p:par>
                          <p:cTn id="77" fill="hold">
                            <p:stCondLst>
                              <p:cond delay="1000"/>
                            </p:stCondLst>
                            <p:childTnLst>
                              <p:par>
                                <p:cTn id="78" presetID="22" presetClass="entr" presetSubtype="1" fill="hold" nodeType="afterEffect">
                                  <p:stCondLst>
                                    <p:cond delay="0"/>
                                  </p:stCondLst>
                                  <p:childTnLst>
                                    <p:set>
                                      <p:cBhvr>
                                        <p:cTn id="79" dur="1" fill="hold">
                                          <p:stCondLst>
                                            <p:cond delay="0"/>
                                          </p:stCondLst>
                                        </p:cTn>
                                        <p:tgtEl>
                                          <p:spTgt spid="210964"/>
                                        </p:tgtEl>
                                        <p:attrNameLst>
                                          <p:attrName>style.visibility</p:attrName>
                                        </p:attrNameLst>
                                      </p:cBhvr>
                                      <p:to>
                                        <p:strVal val="visible"/>
                                      </p:to>
                                    </p:set>
                                    <p:animEffect transition="in" filter="wipe(up)">
                                      <p:cBhvr>
                                        <p:cTn id="80" dur="500"/>
                                        <p:tgtEl>
                                          <p:spTgt spid="210964"/>
                                        </p:tgtEl>
                                      </p:cBhvr>
                                    </p:animEffect>
                                  </p:childTnLst>
                                </p:cTn>
                              </p:par>
                            </p:childTnLst>
                          </p:cTn>
                        </p:par>
                        <p:par>
                          <p:cTn id="81" fill="hold">
                            <p:stCondLst>
                              <p:cond delay="1500"/>
                            </p:stCondLst>
                            <p:childTnLst>
                              <p:par>
                                <p:cTn id="82" presetID="22" presetClass="entr" presetSubtype="1" fill="hold" grpId="0" nodeType="afterEffect">
                                  <p:stCondLst>
                                    <p:cond delay="0"/>
                                  </p:stCondLst>
                                  <p:childTnLst>
                                    <p:set>
                                      <p:cBhvr>
                                        <p:cTn id="83" dur="1" fill="hold">
                                          <p:stCondLst>
                                            <p:cond delay="0"/>
                                          </p:stCondLst>
                                        </p:cTn>
                                        <p:tgtEl>
                                          <p:spTgt spid="210965"/>
                                        </p:tgtEl>
                                        <p:attrNameLst>
                                          <p:attrName>style.visibility</p:attrName>
                                        </p:attrNameLst>
                                      </p:cBhvr>
                                      <p:to>
                                        <p:strVal val="visible"/>
                                      </p:to>
                                    </p:set>
                                    <p:animEffect transition="in" filter="wipe(up)">
                                      <p:cBhvr>
                                        <p:cTn id="84" dur="500"/>
                                        <p:tgtEl>
                                          <p:spTgt spid="210965"/>
                                        </p:tgtEl>
                                      </p:cBhvr>
                                    </p:animEffect>
                                  </p:childTnLst>
                                </p:cTn>
                              </p:par>
                            </p:childTnLst>
                          </p:cTn>
                        </p:par>
                        <p:par>
                          <p:cTn id="85" fill="hold">
                            <p:stCondLst>
                              <p:cond delay="2000"/>
                            </p:stCondLst>
                            <p:childTnLst>
                              <p:par>
                                <p:cTn id="86" presetID="22" presetClass="entr" presetSubtype="1" fill="hold" nodeType="afterEffect">
                                  <p:stCondLst>
                                    <p:cond delay="0"/>
                                  </p:stCondLst>
                                  <p:childTnLst>
                                    <p:set>
                                      <p:cBhvr>
                                        <p:cTn id="87" dur="1" fill="hold">
                                          <p:stCondLst>
                                            <p:cond delay="0"/>
                                          </p:stCondLst>
                                        </p:cTn>
                                        <p:tgtEl>
                                          <p:spTgt spid="210967"/>
                                        </p:tgtEl>
                                        <p:attrNameLst>
                                          <p:attrName>style.visibility</p:attrName>
                                        </p:attrNameLst>
                                      </p:cBhvr>
                                      <p:to>
                                        <p:strVal val="visible"/>
                                      </p:to>
                                    </p:set>
                                    <p:animEffect transition="in" filter="wipe(up)">
                                      <p:cBhvr>
                                        <p:cTn id="88" dur="500"/>
                                        <p:tgtEl>
                                          <p:spTgt spid="210967"/>
                                        </p:tgtEl>
                                      </p:cBhvr>
                                    </p:animEffect>
                                  </p:childTnLst>
                                </p:cTn>
                              </p:par>
                            </p:childTnLst>
                          </p:cTn>
                        </p:par>
                        <p:par>
                          <p:cTn id="89" fill="hold">
                            <p:stCondLst>
                              <p:cond delay="2500"/>
                            </p:stCondLst>
                            <p:childTnLst>
                              <p:par>
                                <p:cTn id="90" presetID="22" presetClass="entr" presetSubtype="1" fill="hold" grpId="0" nodeType="afterEffect">
                                  <p:stCondLst>
                                    <p:cond delay="0"/>
                                  </p:stCondLst>
                                  <p:childTnLst>
                                    <p:set>
                                      <p:cBhvr>
                                        <p:cTn id="91" dur="1" fill="hold">
                                          <p:stCondLst>
                                            <p:cond delay="0"/>
                                          </p:stCondLst>
                                        </p:cTn>
                                        <p:tgtEl>
                                          <p:spTgt spid="210966"/>
                                        </p:tgtEl>
                                        <p:attrNameLst>
                                          <p:attrName>style.visibility</p:attrName>
                                        </p:attrNameLst>
                                      </p:cBhvr>
                                      <p:to>
                                        <p:strVal val="visible"/>
                                      </p:to>
                                    </p:set>
                                    <p:animEffect transition="in" filter="wipe(up)">
                                      <p:cBhvr>
                                        <p:cTn id="92" dur="500"/>
                                        <p:tgtEl>
                                          <p:spTgt spid="210966"/>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nodeType="clickEffect">
                                  <p:stCondLst>
                                    <p:cond delay="0"/>
                                  </p:stCondLst>
                                  <p:childTnLst>
                                    <p:set>
                                      <p:cBhvr>
                                        <p:cTn id="96" dur="1" fill="hold">
                                          <p:stCondLst>
                                            <p:cond delay="0"/>
                                          </p:stCondLst>
                                        </p:cTn>
                                        <p:tgtEl>
                                          <p:spTgt spid="210963"/>
                                        </p:tgtEl>
                                        <p:attrNameLst>
                                          <p:attrName>style.visibility</p:attrName>
                                        </p:attrNameLst>
                                      </p:cBhvr>
                                      <p:to>
                                        <p:strVal val="visible"/>
                                      </p:to>
                                    </p:set>
                                    <p:animEffect transition="in" filter="wipe(up)">
                                      <p:cBhvr>
                                        <p:cTn id="97" dur="500"/>
                                        <p:tgtEl>
                                          <p:spTgt spid="210963"/>
                                        </p:tgtEl>
                                      </p:cBhvr>
                                    </p:animEffect>
                                  </p:childTnLst>
                                </p:cTn>
                              </p:par>
                            </p:childTnLst>
                          </p:cTn>
                        </p:par>
                        <p:par>
                          <p:cTn id="98" fill="hold">
                            <p:stCondLst>
                              <p:cond delay="500"/>
                            </p:stCondLst>
                            <p:childTnLst>
                              <p:par>
                                <p:cTn id="99" presetID="22" presetClass="entr" presetSubtype="1" fill="hold" grpId="0" nodeType="afterEffect">
                                  <p:stCondLst>
                                    <p:cond delay="0"/>
                                  </p:stCondLst>
                                  <p:childTnLst>
                                    <p:set>
                                      <p:cBhvr>
                                        <p:cTn id="100" dur="1" fill="hold">
                                          <p:stCondLst>
                                            <p:cond delay="0"/>
                                          </p:stCondLst>
                                        </p:cTn>
                                        <p:tgtEl>
                                          <p:spTgt spid="210960"/>
                                        </p:tgtEl>
                                        <p:attrNameLst>
                                          <p:attrName>style.visibility</p:attrName>
                                        </p:attrNameLst>
                                      </p:cBhvr>
                                      <p:to>
                                        <p:strVal val="visible"/>
                                      </p:to>
                                    </p:set>
                                    <p:animEffect transition="in" filter="wipe(up)">
                                      <p:cBhvr>
                                        <p:cTn id="101" dur="500"/>
                                        <p:tgtEl>
                                          <p:spTgt spid="210960"/>
                                        </p:tgtEl>
                                      </p:cBhvr>
                                    </p:animEffect>
                                  </p:childTnLst>
                                </p:cTn>
                              </p:par>
                            </p:childTnLst>
                          </p:cTn>
                        </p:par>
                        <p:par>
                          <p:cTn id="102" fill="hold">
                            <p:stCondLst>
                              <p:cond delay="1000"/>
                            </p:stCondLst>
                            <p:childTnLst>
                              <p:par>
                                <p:cTn id="103" presetID="1" presetClass="entr" presetSubtype="0" fill="hold" nodeType="afterEffect">
                                  <p:stCondLst>
                                    <p:cond delay="0"/>
                                  </p:stCondLst>
                                  <p:childTnLst>
                                    <p:set>
                                      <p:cBhvr>
                                        <p:cTn id="104" dur="1" fill="hold">
                                          <p:stCondLst>
                                            <p:cond delay="499"/>
                                          </p:stCondLst>
                                        </p:cTn>
                                        <p:tgtEl>
                                          <p:spTgt spid="210962"/>
                                        </p:tgtEl>
                                        <p:attrNameLst>
                                          <p:attrName>style.visibility</p:attrName>
                                        </p:attrNameLst>
                                      </p:cBhvr>
                                      <p:to>
                                        <p:strVal val="visible"/>
                                      </p:to>
                                    </p:set>
                                  </p:childTnLst>
                                </p:cTn>
                              </p:par>
                            </p:childTnLst>
                          </p:cTn>
                        </p:par>
                        <p:par>
                          <p:cTn id="105" fill="hold">
                            <p:stCondLst>
                              <p:cond delay="1500"/>
                            </p:stCondLst>
                            <p:childTnLst>
                              <p:par>
                                <p:cTn id="106" presetID="1" presetClass="entr" presetSubtype="0" fill="hold" grpId="0" nodeType="afterEffect">
                                  <p:stCondLst>
                                    <p:cond delay="0"/>
                                  </p:stCondLst>
                                  <p:childTnLst>
                                    <p:set>
                                      <p:cBhvr>
                                        <p:cTn id="107" dur="1" fill="hold">
                                          <p:stCondLst>
                                            <p:cond delay="499"/>
                                          </p:stCondLst>
                                        </p:cTn>
                                        <p:tgtEl>
                                          <p:spTgt spid="210961"/>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22" presetClass="entr" presetSubtype="1" fill="hold" nodeType="clickEffect">
                                  <p:stCondLst>
                                    <p:cond delay="0"/>
                                  </p:stCondLst>
                                  <p:childTnLst>
                                    <p:set>
                                      <p:cBhvr>
                                        <p:cTn id="111" dur="1" fill="hold">
                                          <p:stCondLst>
                                            <p:cond delay="0"/>
                                          </p:stCondLst>
                                        </p:cTn>
                                        <p:tgtEl>
                                          <p:spTgt spid="210970"/>
                                        </p:tgtEl>
                                        <p:attrNameLst>
                                          <p:attrName>style.visibility</p:attrName>
                                        </p:attrNameLst>
                                      </p:cBhvr>
                                      <p:to>
                                        <p:strVal val="visible"/>
                                      </p:to>
                                    </p:set>
                                    <p:animEffect transition="in" filter="wipe(up)">
                                      <p:cBhvr>
                                        <p:cTn id="112" dur="500"/>
                                        <p:tgtEl>
                                          <p:spTgt spid="210970"/>
                                        </p:tgtEl>
                                      </p:cBhvr>
                                    </p:animEffect>
                                  </p:childTnLst>
                                </p:cTn>
                              </p:par>
                            </p:childTnLst>
                          </p:cTn>
                        </p:par>
                        <p:par>
                          <p:cTn id="113" fill="hold">
                            <p:stCondLst>
                              <p:cond delay="500"/>
                            </p:stCondLst>
                            <p:childTnLst>
                              <p:par>
                                <p:cTn id="114" presetID="22" presetClass="entr" presetSubtype="1" fill="hold" grpId="0" nodeType="afterEffect">
                                  <p:stCondLst>
                                    <p:cond delay="0"/>
                                  </p:stCondLst>
                                  <p:childTnLst>
                                    <p:set>
                                      <p:cBhvr>
                                        <p:cTn id="115" dur="1" fill="hold">
                                          <p:stCondLst>
                                            <p:cond delay="0"/>
                                          </p:stCondLst>
                                        </p:cTn>
                                        <p:tgtEl>
                                          <p:spTgt spid="210969"/>
                                        </p:tgtEl>
                                        <p:attrNameLst>
                                          <p:attrName>style.visibility</p:attrName>
                                        </p:attrNameLst>
                                      </p:cBhvr>
                                      <p:to>
                                        <p:strVal val="visible"/>
                                      </p:to>
                                    </p:set>
                                    <p:animEffect transition="in" filter="wipe(up)">
                                      <p:cBhvr>
                                        <p:cTn id="116" dur="500"/>
                                        <p:tgtEl>
                                          <p:spTgt spid="2109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6" grpId="0" animBg="1"/>
      <p:bldP spid="210947" grpId="0" animBg="1"/>
      <p:bldP spid="210951" grpId="0" animBg="1"/>
      <p:bldP spid="210952" grpId="0" animBg="1"/>
      <p:bldP spid="210955" grpId="0" animBg="1"/>
      <p:bldP spid="210956" grpId="0" animBg="1"/>
      <p:bldP spid="210958" grpId="0" animBg="1"/>
      <p:bldP spid="210959" grpId="0" animBg="1"/>
      <p:bldP spid="210960" grpId="0" animBg="1"/>
      <p:bldP spid="210961" grpId="0" animBg="1"/>
      <p:bldP spid="210965" grpId="0" animBg="1"/>
      <p:bldP spid="210966" grpId="0" animBg="1"/>
      <p:bldP spid="210969" grpId="0" animBg="1"/>
      <p:bldP spid="210972" grpId="0" animBg="1"/>
      <p:bldP spid="210973" grpId="0"/>
      <p:bldP spid="210975"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矩形 1"/>
          <p:cNvSpPr/>
          <p:nvPr/>
        </p:nvSpPr>
        <p:spPr>
          <a:xfrm>
            <a:off x="539750" y="2060575"/>
            <a:ext cx="7777163" cy="831850"/>
          </a:xfrm>
          <a:prstGeom prst="rect">
            <a:avLst/>
          </a:prstGeom>
          <a:noFill/>
          <a:ln w="9525">
            <a:noFill/>
          </a:ln>
        </p:spPr>
        <p:txBody>
          <a:bodyPr>
            <a:spAutoFit/>
          </a:bodyPr>
          <a:p>
            <a:r>
              <a:rPr lang="en-US" altLang="zh-CN" dirty="0">
                <a:latin typeface="Times New Roman" panose="02020603050405020304" pitchFamily="18" charset="0"/>
              </a:rPr>
              <a:t>http://www.cnblogs.com/fornever/archive/2011/11/15/2249492.html</a:t>
            </a:r>
            <a:endParaRPr lang="zh-CN" altLang="en-US" dirty="0">
              <a:latin typeface="Times New Roman" panose="02020603050405020304" pitchFamily="18" charset="0"/>
            </a:endParaRPr>
          </a:p>
        </p:txBody>
      </p:sp>
      <p:pic>
        <p:nvPicPr>
          <p:cNvPr id="74755" name="Picture 3"/>
          <p:cNvPicPr>
            <a:picLocks noChangeAspect="1"/>
          </p:cNvPicPr>
          <p:nvPr/>
        </p:nvPicPr>
        <p:blipFill>
          <a:blip r:embed="rId1"/>
          <a:stretch>
            <a:fillRect/>
          </a:stretch>
        </p:blipFill>
        <p:spPr>
          <a:xfrm>
            <a:off x="395288" y="476250"/>
            <a:ext cx="2447925" cy="874713"/>
          </a:xfrm>
          <a:prstGeom prst="rect">
            <a:avLst/>
          </a:prstGeom>
          <a:noFill/>
          <a:ln w="9525">
            <a:noFill/>
          </a:ln>
        </p:spPr>
      </p:pic>
      <p:pic>
        <p:nvPicPr>
          <p:cNvPr id="74756" name="Picture 4"/>
          <p:cNvPicPr>
            <a:picLocks noChangeAspect="1"/>
          </p:cNvPicPr>
          <p:nvPr/>
        </p:nvPicPr>
        <p:blipFill>
          <a:blip r:embed="rId2"/>
          <a:stretch>
            <a:fillRect/>
          </a:stretch>
        </p:blipFill>
        <p:spPr>
          <a:xfrm>
            <a:off x="1116013" y="3068638"/>
            <a:ext cx="4335462" cy="1439862"/>
          </a:xfrm>
          <a:prstGeom prst="rect">
            <a:avLst/>
          </a:prstGeom>
          <a:noFill/>
          <a:ln w="9525">
            <a:noFill/>
          </a:ln>
        </p:spPr>
      </p:pic>
    </p:spTree>
  </p:cSld>
  <p:clrMapOvr>
    <a:masterClrMapping/>
  </p:clrMapOvr>
  <p:transition>
    <p:zo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矩形 1"/>
          <p:cNvSpPr/>
          <p:nvPr/>
        </p:nvSpPr>
        <p:spPr>
          <a:xfrm>
            <a:off x="784225" y="1628775"/>
            <a:ext cx="4706938" cy="461963"/>
          </a:xfrm>
          <a:prstGeom prst="rect">
            <a:avLst/>
          </a:prstGeom>
          <a:noFill/>
          <a:ln w="9525">
            <a:noFill/>
          </a:ln>
        </p:spPr>
        <p:txBody>
          <a:bodyPr wrap="none">
            <a:spAutoFit/>
          </a:bodyPr>
          <a:p>
            <a:pPr marL="342900" indent="-342900">
              <a:buFont typeface="Wingdings" panose="05000000000000000000" pitchFamily="2" charset="2"/>
              <a:buChar char="Ø"/>
            </a:pPr>
            <a:r>
              <a:rPr lang="zh-CN" altLang="en-US" b="1" dirty="0">
                <a:latin typeface="Times New Roman" panose="02020603050405020304" pitchFamily="18" charset="0"/>
              </a:rPr>
              <a:t>找到最小不平衡子树的根结点</a:t>
            </a:r>
            <a:r>
              <a:rPr lang="en-US" altLang="zh-CN" b="1" dirty="0">
                <a:latin typeface="Times New Roman" panose="02020603050405020304" pitchFamily="18" charset="0"/>
              </a:rPr>
              <a:t>x</a:t>
            </a:r>
            <a:endParaRPr lang="zh-CN" altLang="en-US" dirty="0">
              <a:latin typeface="Times New Roman" panose="02020603050405020304" pitchFamily="18" charset="0"/>
            </a:endParaRPr>
          </a:p>
        </p:txBody>
      </p:sp>
      <p:sp>
        <p:nvSpPr>
          <p:cNvPr id="75779" name="矩形 2"/>
          <p:cNvSpPr/>
          <p:nvPr/>
        </p:nvSpPr>
        <p:spPr>
          <a:xfrm>
            <a:off x="760413" y="476250"/>
            <a:ext cx="7915275" cy="831850"/>
          </a:xfrm>
          <a:prstGeom prst="rect">
            <a:avLst/>
          </a:prstGeom>
          <a:noFill/>
          <a:ln w="9525">
            <a:noFill/>
          </a:ln>
        </p:spPr>
        <p:txBody>
          <a:bodyPr>
            <a:spAutoFit/>
          </a:bodyPr>
          <a:p>
            <a:pPr marL="342900" indent="-342900">
              <a:buFont typeface="Wingdings" panose="05000000000000000000" pitchFamily="2" charset="2"/>
              <a:buChar char="Ø"/>
            </a:pPr>
            <a:r>
              <a:rPr lang="zh-CN" altLang="en-US" b="1" dirty="0">
                <a:latin typeface="Times New Roman" panose="02020603050405020304" pitchFamily="18" charset="0"/>
              </a:rPr>
              <a:t>首先必须明白一个核心操作，不让它叫“旋转”！而叫</a:t>
            </a:r>
            <a:r>
              <a:rPr lang="en-US" altLang="zh-CN" b="1" dirty="0">
                <a:latin typeface="Times New Roman" panose="02020603050405020304" pitchFamily="18" charset="0"/>
              </a:rPr>
              <a:t>——&gt;“</a:t>
            </a:r>
            <a:r>
              <a:rPr lang="zh-CN" altLang="en-US" b="1" dirty="0">
                <a:latin typeface="Times New Roman" panose="02020603050405020304" pitchFamily="18" charset="0"/>
              </a:rPr>
              <a:t>两个结点的变换”</a:t>
            </a:r>
            <a:endParaRPr lang="zh-CN" altLang="en-US" b="1" dirty="0">
              <a:latin typeface="Times New Roman" panose="02020603050405020304" pitchFamily="18" charset="0"/>
            </a:endParaRPr>
          </a:p>
        </p:txBody>
      </p:sp>
      <p:sp>
        <p:nvSpPr>
          <p:cNvPr id="75780" name="矩形 3"/>
          <p:cNvSpPr/>
          <p:nvPr/>
        </p:nvSpPr>
        <p:spPr>
          <a:xfrm>
            <a:off x="938213" y="2598738"/>
            <a:ext cx="7737475" cy="830262"/>
          </a:xfrm>
          <a:prstGeom prst="rect">
            <a:avLst/>
          </a:prstGeom>
          <a:noFill/>
          <a:ln w="9525">
            <a:noFill/>
          </a:ln>
        </p:spPr>
        <p:txBody>
          <a:bodyPr>
            <a:spAutoFit/>
          </a:bodyPr>
          <a:p>
            <a:pPr marL="342900" indent="-342900">
              <a:buFont typeface="Wingdings" panose="05000000000000000000" pitchFamily="2" charset="2"/>
              <a:buChar char="Ø"/>
            </a:pPr>
            <a:r>
              <a:rPr lang="zh-CN" altLang="en-US" b="1" dirty="0">
                <a:latin typeface="Times New Roman" panose="02020603050405020304" pitchFamily="18" charset="0"/>
              </a:rPr>
              <a:t>两个结点这样的变换操作是可行的，是符合二叉排序树的性质</a:t>
            </a:r>
            <a:endParaRPr lang="zh-CN" altLang="en-US" b="1" dirty="0">
              <a:latin typeface="Times New Roman" panose="02020603050405020304" pitchFamily="18" charset="0"/>
            </a:endParaRPr>
          </a:p>
        </p:txBody>
      </p:sp>
    </p:spTree>
  </p:cSld>
  <p:clrMapOvr>
    <a:masterClrMapping/>
  </p:clrMapOvr>
  <p:transition>
    <p:zo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0034" name="Text Box 2"/>
          <p:cNvSpPr txBox="1"/>
          <p:nvPr/>
        </p:nvSpPr>
        <p:spPr>
          <a:xfrm>
            <a:off x="3733800" y="5857875"/>
            <a:ext cx="381000" cy="466725"/>
          </a:xfrm>
          <a:prstGeom prst="rect">
            <a:avLst/>
          </a:prstGeom>
          <a:solidFill>
            <a:srgbClr val="FF9933"/>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endParaRPr lang="zh-CN" altLang="zh-CN" sz="2400" b="1" dirty="0">
              <a:latin typeface="Arial Narrow" panose="020B0506020202030204" pitchFamily="34" charset="0"/>
            </a:endParaRPr>
          </a:p>
        </p:txBody>
      </p:sp>
      <p:sp>
        <p:nvSpPr>
          <p:cNvPr id="300035" name="Text Box 3"/>
          <p:cNvSpPr txBox="1"/>
          <p:nvPr/>
        </p:nvSpPr>
        <p:spPr>
          <a:xfrm>
            <a:off x="2133600" y="2781300"/>
            <a:ext cx="381000" cy="466725"/>
          </a:xfrm>
          <a:prstGeom prst="rect">
            <a:avLst/>
          </a:prstGeom>
          <a:solidFill>
            <a:srgbClr val="FF9933"/>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endParaRPr lang="zh-CN" altLang="zh-CN" sz="2400" b="1" dirty="0">
              <a:latin typeface="Arial Narrow" panose="020B0506020202030204" pitchFamily="34" charset="0"/>
            </a:endParaRPr>
          </a:p>
        </p:txBody>
      </p:sp>
      <p:grpSp>
        <p:nvGrpSpPr>
          <p:cNvPr id="2" name="Group 4"/>
          <p:cNvGrpSpPr/>
          <p:nvPr/>
        </p:nvGrpSpPr>
        <p:grpSpPr>
          <a:xfrm>
            <a:off x="5924550" y="381000"/>
            <a:ext cx="1924050" cy="2462213"/>
            <a:chOff x="3732" y="240"/>
            <a:chExt cx="1212" cy="1551"/>
          </a:xfrm>
        </p:grpSpPr>
        <p:sp>
          <p:nvSpPr>
            <p:cNvPr id="76843" name="Oval 5"/>
            <p:cNvSpPr/>
            <p:nvPr/>
          </p:nvSpPr>
          <p:spPr>
            <a:xfrm>
              <a:off x="4428" y="696"/>
              <a:ext cx="288" cy="28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buClr>
                  <a:schemeClr val="tx2"/>
                </a:buClr>
                <a:buSzPct val="75000"/>
                <a:buFont typeface="Wingdings" panose="05000000000000000000" pitchFamily="2" charset="2"/>
                <a:buNone/>
              </a:pPr>
              <a:r>
                <a:rPr lang="en-US" altLang="zh-CN" sz="2400" b="1" dirty="0">
                  <a:latin typeface="Arial Narrow" panose="020B0506020202030204" pitchFamily="34" charset="0"/>
                </a:rPr>
                <a:t>A</a:t>
              </a:r>
              <a:endParaRPr lang="en-US" altLang="zh-CN" sz="2400" b="1" dirty="0">
                <a:latin typeface="Arial Narrow" panose="020B0506020202030204" pitchFamily="34" charset="0"/>
              </a:endParaRPr>
            </a:p>
          </p:txBody>
        </p:sp>
        <p:sp>
          <p:nvSpPr>
            <p:cNvPr id="76844" name="Oval 6"/>
            <p:cNvSpPr/>
            <p:nvPr/>
          </p:nvSpPr>
          <p:spPr>
            <a:xfrm>
              <a:off x="4068" y="240"/>
              <a:ext cx="288" cy="28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buClr>
                  <a:schemeClr val="tx2"/>
                </a:buClr>
                <a:buSzPct val="75000"/>
                <a:buFont typeface="Wingdings" panose="05000000000000000000" pitchFamily="2" charset="2"/>
                <a:buNone/>
              </a:pPr>
              <a:r>
                <a:rPr lang="en-US" altLang="zh-CN" sz="2400" b="1" dirty="0">
                  <a:latin typeface="Arial Narrow" panose="020B0506020202030204" pitchFamily="34" charset="0"/>
                </a:rPr>
                <a:t>B</a:t>
              </a:r>
              <a:endParaRPr lang="en-US" altLang="zh-CN" sz="2400" b="1" dirty="0">
                <a:latin typeface="Arial Narrow" panose="020B0506020202030204" pitchFamily="34" charset="0"/>
              </a:endParaRPr>
            </a:p>
          </p:txBody>
        </p:sp>
        <p:sp>
          <p:nvSpPr>
            <p:cNvPr id="76845" name="Text Box 7"/>
            <p:cNvSpPr txBox="1"/>
            <p:nvPr/>
          </p:nvSpPr>
          <p:spPr>
            <a:xfrm>
              <a:off x="3732" y="672"/>
              <a:ext cx="240" cy="639"/>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r>
                <a:rPr lang="en-US" altLang="zh-CN" sz="2400" b="1" dirty="0">
                  <a:latin typeface="Arial Narrow" panose="020B0506020202030204" pitchFamily="34" charset="0"/>
                </a:rPr>
                <a:t>D</a:t>
              </a:r>
              <a:endParaRPr lang="en-US" altLang="zh-CN" sz="2400" b="1" dirty="0">
                <a:latin typeface="Arial Narrow" panose="020B0506020202030204" pitchFamily="34" charset="0"/>
              </a:endParaRPr>
            </a:p>
            <a:p>
              <a:pPr marL="0" lvl="0" indent="0" eaLnBrk="1" hangingPunct="1">
                <a:spcBef>
                  <a:spcPct val="50000"/>
                </a:spcBef>
                <a:buClr>
                  <a:schemeClr val="tx2"/>
                </a:buClr>
                <a:buSzPct val="75000"/>
                <a:buFont typeface="Wingdings" panose="05000000000000000000" pitchFamily="2" charset="2"/>
                <a:buNone/>
              </a:pPr>
              <a:endParaRPr lang="en-US" altLang="zh-CN" sz="2400" b="1" dirty="0">
                <a:latin typeface="Arial Narrow" panose="020B0506020202030204" pitchFamily="34" charset="0"/>
              </a:endParaRPr>
            </a:p>
          </p:txBody>
        </p:sp>
        <p:sp>
          <p:nvSpPr>
            <p:cNvPr id="76846" name="Text Box 8"/>
            <p:cNvSpPr txBox="1"/>
            <p:nvPr/>
          </p:nvSpPr>
          <p:spPr>
            <a:xfrm>
              <a:off x="4704" y="1147"/>
              <a:ext cx="240" cy="639"/>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r>
                <a:rPr lang="en-US" altLang="zh-CN" sz="2400" b="1" dirty="0">
                  <a:latin typeface="Arial Narrow" panose="020B0506020202030204" pitchFamily="34" charset="0"/>
                </a:rPr>
                <a:t>C</a:t>
              </a:r>
              <a:endParaRPr lang="en-US" altLang="zh-CN" sz="2400" b="1" dirty="0">
                <a:latin typeface="Arial Narrow" panose="020B0506020202030204" pitchFamily="34" charset="0"/>
              </a:endParaRPr>
            </a:p>
            <a:p>
              <a:pPr marL="0" lvl="0" indent="0" eaLnBrk="1" hangingPunct="1">
                <a:spcBef>
                  <a:spcPct val="50000"/>
                </a:spcBef>
                <a:buClr>
                  <a:schemeClr val="tx2"/>
                </a:buClr>
                <a:buSzPct val="75000"/>
                <a:buFont typeface="Wingdings" panose="05000000000000000000" pitchFamily="2" charset="2"/>
                <a:buNone/>
              </a:pPr>
              <a:endParaRPr lang="en-US" altLang="zh-CN" sz="2400" b="1" dirty="0">
                <a:latin typeface="Arial Narrow" panose="020B0506020202030204" pitchFamily="34" charset="0"/>
              </a:endParaRPr>
            </a:p>
          </p:txBody>
        </p:sp>
        <p:sp>
          <p:nvSpPr>
            <p:cNvPr id="76847" name="Text Box 9"/>
            <p:cNvSpPr txBox="1"/>
            <p:nvPr/>
          </p:nvSpPr>
          <p:spPr>
            <a:xfrm>
              <a:off x="4260" y="1152"/>
              <a:ext cx="240" cy="639"/>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r>
                <a:rPr lang="en-US" altLang="zh-CN" sz="2400" b="1" dirty="0">
                  <a:latin typeface="Arial Narrow" panose="020B0506020202030204" pitchFamily="34" charset="0"/>
                </a:rPr>
                <a:t>E</a:t>
              </a:r>
              <a:endParaRPr lang="en-US" altLang="zh-CN" sz="2400" b="1" dirty="0">
                <a:latin typeface="Arial Narrow" panose="020B0506020202030204" pitchFamily="34" charset="0"/>
              </a:endParaRPr>
            </a:p>
            <a:p>
              <a:pPr marL="0" lvl="0" indent="0" eaLnBrk="1" hangingPunct="1">
                <a:spcBef>
                  <a:spcPct val="50000"/>
                </a:spcBef>
                <a:buClr>
                  <a:schemeClr val="tx2"/>
                </a:buClr>
                <a:buSzPct val="75000"/>
                <a:buFont typeface="Wingdings" panose="05000000000000000000" pitchFamily="2" charset="2"/>
                <a:buNone/>
              </a:pPr>
              <a:endParaRPr lang="en-US" altLang="zh-CN" sz="2400" b="1" dirty="0">
                <a:latin typeface="Arial Narrow" panose="020B0506020202030204" pitchFamily="34" charset="0"/>
              </a:endParaRPr>
            </a:p>
          </p:txBody>
        </p:sp>
        <p:sp>
          <p:nvSpPr>
            <p:cNvPr id="76848" name="Line 10"/>
            <p:cNvSpPr/>
            <p:nvPr/>
          </p:nvSpPr>
          <p:spPr>
            <a:xfrm flipH="1">
              <a:off x="3936" y="480"/>
              <a:ext cx="180" cy="192"/>
            </a:xfrm>
            <a:prstGeom prst="line">
              <a:avLst/>
            </a:prstGeom>
            <a:ln w="38100" cap="flat" cmpd="sng">
              <a:solidFill>
                <a:schemeClr val="tx1"/>
              </a:solidFill>
              <a:prstDash val="solid"/>
              <a:headEnd type="none" w="med" len="med"/>
              <a:tailEnd type="none" w="med" len="med"/>
            </a:ln>
          </p:spPr>
        </p:sp>
        <p:sp>
          <p:nvSpPr>
            <p:cNvPr id="76849" name="Line 11"/>
            <p:cNvSpPr/>
            <p:nvPr/>
          </p:nvSpPr>
          <p:spPr>
            <a:xfrm>
              <a:off x="4320" y="480"/>
              <a:ext cx="180" cy="240"/>
            </a:xfrm>
            <a:prstGeom prst="line">
              <a:avLst/>
            </a:prstGeom>
            <a:ln w="38100" cap="flat" cmpd="sng">
              <a:solidFill>
                <a:schemeClr val="tx1"/>
              </a:solidFill>
              <a:prstDash val="solid"/>
              <a:headEnd type="none" w="med" len="med"/>
              <a:tailEnd type="none" w="med" len="med"/>
            </a:ln>
          </p:spPr>
        </p:sp>
        <p:sp>
          <p:nvSpPr>
            <p:cNvPr id="76850" name="Line 12"/>
            <p:cNvSpPr/>
            <p:nvPr/>
          </p:nvSpPr>
          <p:spPr>
            <a:xfrm flipH="1">
              <a:off x="4356" y="960"/>
              <a:ext cx="144" cy="192"/>
            </a:xfrm>
            <a:prstGeom prst="line">
              <a:avLst/>
            </a:prstGeom>
            <a:ln w="38100" cap="flat" cmpd="sng">
              <a:solidFill>
                <a:schemeClr val="tx1"/>
              </a:solidFill>
              <a:prstDash val="solid"/>
              <a:headEnd type="none" w="med" len="med"/>
              <a:tailEnd type="none" w="med" len="med"/>
            </a:ln>
          </p:spPr>
        </p:sp>
        <p:sp>
          <p:nvSpPr>
            <p:cNvPr id="76851" name="Line 13"/>
            <p:cNvSpPr/>
            <p:nvPr/>
          </p:nvSpPr>
          <p:spPr>
            <a:xfrm>
              <a:off x="4680" y="936"/>
              <a:ext cx="144" cy="192"/>
            </a:xfrm>
            <a:prstGeom prst="line">
              <a:avLst/>
            </a:prstGeom>
            <a:ln w="38100" cap="flat" cmpd="sng">
              <a:solidFill>
                <a:schemeClr val="tx1"/>
              </a:solidFill>
              <a:prstDash val="solid"/>
              <a:headEnd type="none" w="med" len="med"/>
              <a:tailEnd type="none" w="med" len="med"/>
            </a:ln>
          </p:spPr>
        </p:sp>
        <p:sp>
          <p:nvSpPr>
            <p:cNvPr id="76852" name="Text Box 14"/>
            <p:cNvSpPr txBox="1"/>
            <p:nvPr/>
          </p:nvSpPr>
          <p:spPr>
            <a:xfrm>
              <a:off x="3732" y="1320"/>
              <a:ext cx="240" cy="294"/>
            </a:xfrm>
            <a:prstGeom prst="rect">
              <a:avLst/>
            </a:prstGeom>
            <a:solidFill>
              <a:srgbClr val="FF9933"/>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endParaRPr lang="zh-CN" altLang="zh-CN" sz="2400" b="1" dirty="0">
                <a:latin typeface="Arial Narrow" panose="020B0506020202030204" pitchFamily="34" charset="0"/>
              </a:endParaRPr>
            </a:p>
          </p:txBody>
        </p:sp>
      </p:grpSp>
      <p:grpSp>
        <p:nvGrpSpPr>
          <p:cNvPr id="3" name="Group 15"/>
          <p:cNvGrpSpPr/>
          <p:nvPr/>
        </p:nvGrpSpPr>
        <p:grpSpPr>
          <a:xfrm>
            <a:off x="2209800" y="3505200"/>
            <a:ext cx="1905000" cy="2386013"/>
            <a:chOff x="1392" y="2208"/>
            <a:chExt cx="1200" cy="1503"/>
          </a:xfrm>
        </p:grpSpPr>
        <p:sp>
          <p:nvSpPr>
            <p:cNvPr id="76834" name="Oval 16"/>
            <p:cNvSpPr/>
            <p:nvPr/>
          </p:nvSpPr>
          <p:spPr>
            <a:xfrm>
              <a:off x="1728" y="2208"/>
              <a:ext cx="288" cy="28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buClr>
                  <a:schemeClr val="tx2"/>
                </a:buClr>
                <a:buSzPct val="75000"/>
                <a:buFont typeface="Wingdings" panose="05000000000000000000" pitchFamily="2" charset="2"/>
                <a:buNone/>
              </a:pPr>
              <a:r>
                <a:rPr lang="en-US" altLang="zh-CN" sz="2400" b="1" dirty="0">
                  <a:latin typeface="Arial Narrow" panose="020B0506020202030204" pitchFamily="34" charset="0"/>
                </a:rPr>
                <a:t>A</a:t>
              </a:r>
              <a:endParaRPr lang="en-US" altLang="zh-CN" sz="2400" b="1" dirty="0">
                <a:latin typeface="Arial Narrow" panose="020B0506020202030204" pitchFamily="34" charset="0"/>
              </a:endParaRPr>
            </a:p>
          </p:txBody>
        </p:sp>
        <p:sp>
          <p:nvSpPr>
            <p:cNvPr id="76835" name="Oval 17"/>
            <p:cNvSpPr/>
            <p:nvPr/>
          </p:nvSpPr>
          <p:spPr>
            <a:xfrm>
              <a:off x="2064" y="2640"/>
              <a:ext cx="288" cy="28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buClr>
                  <a:schemeClr val="tx2"/>
                </a:buClr>
                <a:buSzPct val="75000"/>
                <a:buFont typeface="Wingdings" panose="05000000000000000000" pitchFamily="2" charset="2"/>
                <a:buNone/>
              </a:pPr>
              <a:r>
                <a:rPr lang="en-US" altLang="zh-CN" sz="2400" b="1" dirty="0">
                  <a:latin typeface="Arial Narrow" panose="020B0506020202030204" pitchFamily="34" charset="0"/>
                </a:rPr>
                <a:t>C</a:t>
              </a:r>
              <a:endParaRPr lang="en-US" altLang="zh-CN" sz="2400" b="1" dirty="0">
                <a:latin typeface="Arial Narrow" panose="020B0506020202030204" pitchFamily="34" charset="0"/>
              </a:endParaRPr>
            </a:p>
          </p:txBody>
        </p:sp>
        <p:sp>
          <p:nvSpPr>
            <p:cNvPr id="76836" name="Text Box 18"/>
            <p:cNvSpPr txBox="1"/>
            <p:nvPr/>
          </p:nvSpPr>
          <p:spPr>
            <a:xfrm>
              <a:off x="1824" y="3072"/>
              <a:ext cx="240" cy="639"/>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r>
                <a:rPr lang="en-US" altLang="zh-CN" sz="2400" b="1" dirty="0">
                  <a:latin typeface="Arial Narrow" panose="020B0506020202030204" pitchFamily="34" charset="0"/>
                </a:rPr>
                <a:t>D</a:t>
              </a:r>
              <a:endParaRPr lang="en-US" altLang="zh-CN" sz="2400" b="1" dirty="0">
                <a:latin typeface="Arial Narrow" panose="020B0506020202030204" pitchFamily="34" charset="0"/>
              </a:endParaRPr>
            </a:p>
            <a:p>
              <a:pPr marL="0" lvl="0" indent="0" eaLnBrk="1" hangingPunct="1">
                <a:spcBef>
                  <a:spcPct val="50000"/>
                </a:spcBef>
                <a:buClr>
                  <a:schemeClr val="tx2"/>
                </a:buClr>
                <a:buSzPct val="75000"/>
                <a:buFont typeface="Wingdings" panose="05000000000000000000" pitchFamily="2" charset="2"/>
                <a:buNone/>
              </a:pPr>
              <a:endParaRPr lang="en-US" altLang="zh-CN" sz="2400" b="1" dirty="0">
                <a:latin typeface="Arial Narrow" panose="020B0506020202030204" pitchFamily="34" charset="0"/>
              </a:endParaRPr>
            </a:p>
          </p:txBody>
        </p:sp>
        <p:sp>
          <p:nvSpPr>
            <p:cNvPr id="76837" name="Text Box 19"/>
            <p:cNvSpPr txBox="1"/>
            <p:nvPr/>
          </p:nvSpPr>
          <p:spPr>
            <a:xfrm>
              <a:off x="1392" y="2579"/>
              <a:ext cx="240" cy="639"/>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r>
                <a:rPr lang="en-US" altLang="zh-CN" sz="2400" b="1" dirty="0">
                  <a:latin typeface="Arial Narrow" panose="020B0506020202030204" pitchFamily="34" charset="0"/>
                </a:rPr>
                <a:t>B</a:t>
              </a:r>
              <a:endParaRPr lang="en-US" altLang="zh-CN" sz="2400" b="1" dirty="0">
                <a:latin typeface="Arial Narrow" panose="020B0506020202030204" pitchFamily="34" charset="0"/>
              </a:endParaRPr>
            </a:p>
            <a:p>
              <a:pPr marL="0" lvl="0" indent="0" eaLnBrk="1" hangingPunct="1">
                <a:spcBef>
                  <a:spcPct val="50000"/>
                </a:spcBef>
                <a:buClr>
                  <a:schemeClr val="tx2"/>
                </a:buClr>
                <a:buSzPct val="75000"/>
                <a:buFont typeface="Wingdings" panose="05000000000000000000" pitchFamily="2" charset="2"/>
                <a:buNone/>
              </a:pPr>
              <a:endParaRPr lang="en-US" altLang="zh-CN" sz="2400" b="1" dirty="0">
                <a:latin typeface="Arial Narrow" panose="020B0506020202030204" pitchFamily="34" charset="0"/>
              </a:endParaRPr>
            </a:p>
          </p:txBody>
        </p:sp>
        <p:sp>
          <p:nvSpPr>
            <p:cNvPr id="76838" name="Text Box 20"/>
            <p:cNvSpPr txBox="1"/>
            <p:nvPr/>
          </p:nvSpPr>
          <p:spPr>
            <a:xfrm>
              <a:off x="2352" y="3072"/>
              <a:ext cx="240" cy="639"/>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r>
                <a:rPr lang="en-US" altLang="zh-CN" sz="2400" b="1" dirty="0">
                  <a:latin typeface="Arial Narrow" panose="020B0506020202030204" pitchFamily="34" charset="0"/>
                </a:rPr>
                <a:t>E</a:t>
              </a:r>
              <a:endParaRPr lang="en-US" altLang="zh-CN" sz="2400" b="1" dirty="0">
                <a:latin typeface="Arial Narrow" panose="020B0506020202030204" pitchFamily="34" charset="0"/>
              </a:endParaRPr>
            </a:p>
            <a:p>
              <a:pPr marL="0" lvl="0" indent="0" eaLnBrk="1" hangingPunct="1">
                <a:spcBef>
                  <a:spcPct val="50000"/>
                </a:spcBef>
                <a:buClr>
                  <a:schemeClr val="tx2"/>
                </a:buClr>
                <a:buSzPct val="75000"/>
                <a:buFont typeface="Wingdings" panose="05000000000000000000" pitchFamily="2" charset="2"/>
                <a:buNone/>
              </a:pPr>
              <a:endParaRPr lang="en-US" altLang="zh-CN" sz="2400" b="1" dirty="0">
                <a:latin typeface="Arial Narrow" panose="020B0506020202030204" pitchFamily="34" charset="0"/>
              </a:endParaRPr>
            </a:p>
          </p:txBody>
        </p:sp>
        <p:sp>
          <p:nvSpPr>
            <p:cNvPr id="76839" name="Line 21"/>
            <p:cNvSpPr/>
            <p:nvPr/>
          </p:nvSpPr>
          <p:spPr>
            <a:xfrm flipH="1">
              <a:off x="1632" y="2448"/>
              <a:ext cx="144" cy="144"/>
            </a:xfrm>
            <a:prstGeom prst="line">
              <a:avLst/>
            </a:prstGeom>
            <a:ln w="38100" cap="flat" cmpd="sng">
              <a:solidFill>
                <a:schemeClr val="tx1"/>
              </a:solidFill>
              <a:prstDash val="solid"/>
              <a:headEnd type="none" w="med" len="med"/>
              <a:tailEnd type="none" w="med" len="med"/>
            </a:ln>
          </p:spPr>
        </p:sp>
        <p:sp>
          <p:nvSpPr>
            <p:cNvPr id="76840" name="Line 22"/>
            <p:cNvSpPr/>
            <p:nvPr/>
          </p:nvSpPr>
          <p:spPr>
            <a:xfrm>
              <a:off x="1968" y="2448"/>
              <a:ext cx="192" cy="192"/>
            </a:xfrm>
            <a:prstGeom prst="line">
              <a:avLst/>
            </a:prstGeom>
            <a:ln w="38100" cap="flat" cmpd="sng">
              <a:solidFill>
                <a:schemeClr val="tx1"/>
              </a:solidFill>
              <a:prstDash val="solid"/>
              <a:headEnd type="none" w="med" len="med"/>
              <a:tailEnd type="none" w="med" len="med"/>
            </a:ln>
          </p:spPr>
        </p:sp>
        <p:sp>
          <p:nvSpPr>
            <p:cNvPr id="76841" name="Line 23"/>
            <p:cNvSpPr/>
            <p:nvPr/>
          </p:nvSpPr>
          <p:spPr>
            <a:xfrm flipH="1">
              <a:off x="1968" y="2880"/>
              <a:ext cx="144" cy="192"/>
            </a:xfrm>
            <a:prstGeom prst="line">
              <a:avLst/>
            </a:prstGeom>
            <a:ln w="38100" cap="flat" cmpd="sng">
              <a:solidFill>
                <a:schemeClr val="tx1"/>
              </a:solidFill>
              <a:prstDash val="solid"/>
              <a:headEnd type="none" w="med" len="med"/>
              <a:tailEnd type="none" w="med" len="med"/>
            </a:ln>
          </p:spPr>
        </p:sp>
        <p:sp>
          <p:nvSpPr>
            <p:cNvPr id="76842" name="Line 24"/>
            <p:cNvSpPr/>
            <p:nvPr/>
          </p:nvSpPr>
          <p:spPr>
            <a:xfrm>
              <a:off x="2304" y="2880"/>
              <a:ext cx="144" cy="192"/>
            </a:xfrm>
            <a:prstGeom prst="line">
              <a:avLst/>
            </a:prstGeom>
            <a:ln w="38100" cap="flat" cmpd="sng">
              <a:solidFill>
                <a:schemeClr val="tx1"/>
              </a:solidFill>
              <a:prstDash val="solid"/>
              <a:headEnd type="none" w="med" len="med"/>
              <a:tailEnd type="none" w="med" len="med"/>
            </a:ln>
          </p:spPr>
        </p:sp>
      </p:grpSp>
      <p:grpSp>
        <p:nvGrpSpPr>
          <p:cNvPr id="4" name="Group 25"/>
          <p:cNvGrpSpPr/>
          <p:nvPr/>
        </p:nvGrpSpPr>
        <p:grpSpPr>
          <a:xfrm>
            <a:off x="5924550" y="3713163"/>
            <a:ext cx="1771650" cy="2309812"/>
            <a:chOff x="3732" y="2339"/>
            <a:chExt cx="1116" cy="1455"/>
          </a:xfrm>
        </p:grpSpPr>
        <p:sp>
          <p:nvSpPr>
            <p:cNvPr id="76824" name="Oval 26"/>
            <p:cNvSpPr/>
            <p:nvPr/>
          </p:nvSpPr>
          <p:spPr>
            <a:xfrm>
              <a:off x="3972" y="2723"/>
              <a:ext cx="288" cy="28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buClr>
                  <a:schemeClr val="tx2"/>
                </a:buClr>
                <a:buSzPct val="75000"/>
                <a:buFont typeface="Wingdings" panose="05000000000000000000" pitchFamily="2" charset="2"/>
                <a:buNone/>
              </a:pPr>
              <a:r>
                <a:rPr lang="en-US" altLang="zh-CN" sz="2400" b="1" dirty="0">
                  <a:latin typeface="Arial Narrow" panose="020B0506020202030204" pitchFamily="34" charset="0"/>
                </a:rPr>
                <a:t>A</a:t>
              </a:r>
              <a:endParaRPr lang="en-US" altLang="zh-CN" sz="2400" b="1" dirty="0">
                <a:latin typeface="Arial Narrow" panose="020B0506020202030204" pitchFamily="34" charset="0"/>
              </a:endParaRPr>
            </a:p>
          </p:txBody>
        </p:sp>
        <p:sp>
          <p:nvSpPr>
            <p:cNvPr id="76825" name="Oval 27"/>
            <p:cNvSpPr/>
            <p:nvPr/>
          </p:nvSpPr>
          <p:spPr>
            <a:xfrm>
              <a:off x="4224" y="2339"/>
              <a:ext cx="288" cy="28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buClr>
                  <a:schemeClr val="tx2"/>
                </a:buClr>
                <a:buSzPct val="75000"/>
                <a:buFont typeface="Wingdings" panose="05000000000000000000" pitchFamily="2" charset="2"/>
                <a:buNone/>
              </a:pPr>
              <a:r>
                <a:rPr lang="en-US" altLang="zh-CN" sz="2400" b="1" dirty="0">
                  <a:latin typeface="Arial Narrow" panose="020B0506020202030204" pitchFamily="34" charset="0"/>
                </a:rPr>
                <a:t>C</a:t>
              </a:r>
              <a:endParaRPr lang="en-US" altLang="zh-CN" sz="2400" b="1" dirty="0">
                <a:latin typeface="Arial Narrow" panose="020B0506020202030204" pitchFamily="34" charset="0"/>
              </a:endParaRPr>
            </a:p>
          </p:txBody>
        </p:sp>
        <p:sp>
          <p:nvSpPr>
            <p:cNvPr id="76826" name="Text Box 28"/>
            <p:cNvSpPr txBox="1"/>
            <p:nvPr/>
          </p:nvSpPr>
          <p:spPr>
            <a:xfrm>
              <a:off x="4608" y="2784"/>
              <a:ext cx="240" cy="639"/>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r>
                <a:rPr lang="en-US" altLang="zh-CN" sz="2400" b="1" dirty="0">
                  <a:latin typeface="Arial Narrow" panose="020B0506020202030204" pitchFamily="34" charset="0"/>
                </a:rPr>
                <a:t>E</a:t>
              </a:r>
              <a:endParaRPr lang="en-US" altLang="zh-CN" sz="2400" b="1" dirty="0">
                <a:latin typeface="Arial Narrow" panose="020B0506020202030204" pitchFamily="34" charset="0"/>
              </a:endParaRPr>
            </a:p>
            <a:p>
              <a:pPr marL="0" lvl="0" indent="0" eaLnBrk="1" hangingPunct="1">
                <a:spcBef>
                  <a:spcPct val="50000"/>
                </a:spcBef>
                <a:buClr>
                  <a:schemeClr val="tx2"/>
                </a:buClr>
                <a:buSzPct val="75000"/>
                <a:buFont typeface="Wingdings" panose="05000000000000000000" pitchFamily="2" charset="2"/>
                <a:buNone/>
              </a:pPr>
              <a:endParaRPr lang="en-US" altLang="zh-CN" sz="2400" b="1" dirty="0">
                <a:latin typeface="Arial Narrow" panose="020B0506020202030204" pitchFamily="34" charset="0"/>
              </a:endParaRPr>
            </a:p>
          </p:txBody>
        </p:sp>
        <p:sp>
          <p:nvSpPr>
            <p:cNvPr id="76827" name="Text Box 29"/>
            <p:cNvSpPr txBox="1"/>
            <p:nvPr/>
          </p:nvSpPr>
          <p:spPr>
            <a:xfrm>
              <a:off x="4224" y="3150"/>
              <a:ext cx="240" cy="639"/>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r>
                <a:rPr lang="en-US" altLang="zh-CN" sz="2400" b="1" dirty="0">
                  <a:latin typeface="Arial Narrow" panose="020B0506020202030204" pitchFamily="34" charset="0"/>
                </a:rPr>
                <a:t>D</a:t>
              </a:r>
              <a:endParaRPr lang="en-US" altLang="zh-CN" sz="2400" b="1" dirty="0">
                <a:latin typeface="Arial Narrow" panose="020B0506020202030204" pitchFamily="34" charset="0"/>
              </a:endParaRPr>
            </a:p>
            <a:p>
              <a:pPr marL="0" lvl="0" indent="0" eaLnBrk="1" hangingPunct="1">
                <a:spcBef>
                  <a:spcPct val="50000"/>
                </a:spcBef>
                <a:buClr>
                  <a:schemeClr val="tx2"/>
                </a:buClr>
                <a:buSzPct val="75000"/>
                <a:buFont typeface="Wingdings" panose="05000000000000000000" pitchFamily="2" charset="2"/>
                <a:buNone/>
              </a:pPr>
              <a:endParaRPr lang="en-US" altLang="zh-CN" sz="2400" b="1" dirty="0">
                <a:latin typeface="Arial Narrow" panose="020B0506020202030204" pitchFamily="34" charset="0"/>
              </a:endParaRPr>
            </a:p>
          </p:txBody>
        </p:sp>
        <p:sp>
          <p:nvSpPr>
            <p:cNvPr id="76828" name="Text Box 30"/>
            <p:cNvSpPr txBox="1"/>
            <p:nvPr/>
          </p:nvSpPr>
          <p:spPr>
            <a:xfrm>
              <a:off x="3732" y="3155"/>
              <a:ext cx="240" cy="639"/>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r>
                <a:rPr lang="en-US" altLang="zh-CN" sz="2400" b="1" dirty="0">
                  <a:latin typeface="Arial Narrow" panose="020B0506020202030204" pitchFamily="34" charset="0"/>
                </a:rPr>
                <a:t>B</a:t>
              </a:r>
              <a:endParaRPr lang="en-US" altLang="zh-CN" sz="2400" b="1" dirty="0">
                <a:latin typeface="Arial Narrow" panose="020B0506020202030204" pitchFamily="34" charset="0"/>
              </a:endParaRPr>
            </a:p>
            <a:p>
              <a:pPr marL="0" lvl="0" indent="0" eaLnBrk="1" hangingPunct="1">
                <a:spcBef>
                  <a:spcPct val="50000"/>
                </a:spcBef>
                <a:buClr>
                  <a:schemeClr val="tx2"/>
                </a:buClr>
                <a:buSzPct val="75000"/>
                <a:buFont typeface="Wingdings" panose="05000000000000000000" pitchFamily="2" charset="2"/>
                <a:buNone/>
              </a:pPr>
              <a:endParaRPr lang="en-US" altLang="zh-CN" sz="2400" b="1" dirty="0">
                <a:latin typeface="Arial Narrow" panose="020B0506020202030204" pitchFamily="34" charset="0"/>
              </a:endParaRPr>
            </a:p>
          </p:txBody>
        </p:sp>
        <p:sp>
          <p:nvSpPr>
            <p:cNvPr id="76829" name="Line 31"/>
            <p:cNvSpPr/>
            <p:nvPr/>
          </p:nvSpPr>
          <p:spPr>
            <a:xfrm flipH="1">
              <a:off x="4128" y="2592"/>
              <a:ext cx="144" cy="144"/>
            </a:xfrm>
            <a:prstGeom prst="line">
              <a:avLst/>
            </a:prstGeom>
            <a:ln w="38100" cap="flat" cmpd="sng">
              <a:solidFill>
                <a:schemeClr val="tx1"/>
              </a:solidFill>
              <a:prstDash val="solid"/>
              <a:headEnd type="none" w="med" len="med"/>
              <a:tailEnd type="none" w="med" len="med"/>
            </a:ln>
          </p:spPr>
        </p:sp>
        <p:sp>
          <p:nvSpPr>
            <p:cNvPr id="76830" name="Line 32"/>
            <p:cNvSpPr/>
            <p:nvPr/>
          </p:nvSpPr>
          <p:spPr>
            <a:xfrm>
              <a:off x="4464" y="2592"/>
              <a:ext cx="192" cy="192"/>
            </a:xfrm>
            <a:prstGeom prst="line">
              <a:avLst/>
            </a:prstGeom>
            <a:ln w="38100" cap="flat" cmpd="sng">
              <a:solidFill>
                <a:schemeClr val="tx1"/>
              </a:solidFill>
              <a:prstDash val="solid"/>
              <a:headEnd type="none" w="med" len="med"/>
              <a:tailEnd type="none" w="med" len="med"/>
            </a:ln>
          </p:spPr>
        </p:sp>
        <p:sp>
          <p:nvSpPr>
            <p:cNvPr id="76831" name="Line 33"/>
            <p:cNvSpPr/>
            <p:nvPr/>
          </p:nvSpPr>
          <p:spPr>
            <a:xfrm flipH="1">
              <a:off x="3876" y="2963"/>
              <a:ext cx="144" cy="192"/>
            </a:xfrm>
            <a:prstGeom prst="line">
              <a:avLst/>
            </a:prstGeom>
            <a:ln w="38100" cap="flat" cmpd="sng">
              <a:solidFill>
                <a:schemeClr val="tx1"/>
              </a:solidFill>
              <a:prstDash val="solid"/>
              <a:headEnd type="none" w="med" len="med"/>
              <a:tailEnd type="none" w="med" len="med"/>
            </a:ln>
          </p:spPr>
        </p:sp>
        <p:sp>
          <p:nvSpPr>
            <p:cNvPr id="76832" name="Line 34"/>
            <p:cNvSpPr/>
            <p:nvPr/>
          </p:nvSpPr>
          <p:spPr>
            <a:xfrm>
              <a:off x="4212" y="2963"/>
              <a:ext cx="144" cy="192"/>
            </a:xfrm>
            <a:prstGeom prst="line">
              <a:avLst/>
            </a:prstGeom>
            <a:ln w="38100" cap="flat" cmpd="sng">
              <a:solidFill>
                <a:schemeClr val="tx1"/>
              </a:solidFill>
              <a:prstDash val="solid"/>
              <a:headEnd type="none" w="med" len="med"/>
              <a:tailEnd type="none" w="med" len="med"/>
            </a:ln>
          </p:spPr>
        </p:sp>
        <p:sp>
          <p:nvSpPr>
            <p:cNvPr id="76833" name="Text Box 35"/>
            <p:cNvSpPr txBox="1"/>
            <p:nvPr/>
          </p:nvSpPr>
          <p:spPr>
            <a:xfrm>
              <a:off x="4608" y="3420"/>
              <a:ext cx="240" cy="294"/>
            </a:xfrm>
            <a:prstGeom prst="rect">
              <a:avLst/>
            </a:prstGeom>
            <a:solidFill>
              <a:srgbClr val="FF9933"/>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endParaRPr lang="zh-CN" altLang="zh-CN" sz="2400" b="1" dirty="0">
                <a:latin typeface="Arial Narrow" panose="020B0506020202030204" pitchFamily="34" charset="0"/>
              </a:endParaRPr>
            </a:p>
          </p:txBody>
        </p:sp>
      </p:grpSp>
      <p:sp>
        <p:nvSpPr>
          <p:cNvPr id="300068" name="AutoShape 36"/>
          <p:cNvSpPr/>
          <p:nvPr/>
        </p:nvSpPr>
        <p:spPr>
          <a:xfrm>
            <a:off x="4343400" y="1447800"/>
            <a:ext cx="1447800" cy="762000"/>
          </a:xfrm>
          <a:prstGeom prst="rightArrow">
            <a:avLst>
              <a:gd name="adj1" fmla="val 50000"/>
              <a:gd name="adj2" fmla="val 47500"/>
            </a:avLst>
          </a:prstGeom>
          <a:solidFill>
            <a:schemeClr val="bg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buClr>
                <a:schemeClr val="tx2"/>
              </a:buClr>
              <a:buSzPct val="75000"/>
              <a:buFont typeface="Wingdings" panose="05000000000000000000" pitchFamily="2" charset="2"/>
              <a:buNone/>
            </a:pPr>
            <a:r>
              <a:rPr lang="zh-CN" altLang="en-US" sz="2400" b="1" dirty="0">
                <a:latin typeface="Arial Narrow" panose="020B0506020202030204" pitchFamily="34" charset="0"/>
              </a:rPr>
              <a:t>右单旋</a:t>
            </a:r>
            <a:endParaRPr lang="zh-CN" altLang="en-US" sz="2400" b="1" dirty="0">
              <a:latin typeface="Arial Narrow" panose="020B0506020202030204" pitchFamily="34" charset="0"/>
            </a:endParaRPr>
          </a:p>
        </p:txBody>
      </p:sp>
      <p:sp>
        <p:nvSpPr>
          <p:cNvPr id="300069" name="AutoShape 37"/>
          <p:cNvSpPr/>
          <p:nvPr/>
        </p:nvSpPr>
        <p:spPr>
          <a:xfrm>
            <a:off x="4419600" y="4246563"/>
            <a:ext cx="1447800" cy="762000"/>
          </a:xfrm>
          <a:prstGeom prst="rightArrow">
            <a:avLst>
              <a:gd name="adj1" fmla="val 50000"/>
              <a:gd name="adj2" fmla="val 47500"/>
            </a:avLst>
          </a:prstGeom>
          <a:solidFill>
            <a:schemeClr val="bg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buClr>
                <a:schemeClr val="tx2"/>
              </a:buClr>
              <a:buSzPct val="75000"/>
              <a:buFont typeface="Wingdings" panose="05000000000000000000" pitchFamily="2" charset="2"/>
              <a:buNone/>
            </a:pPr>
            <a:r>
              <a:rPr lang="zh-CN" altLang="en-US" sz="2400" b="1" dirty="0">
                <a:latin typeface="Arial Narrow" panose="020B0506020202030204" pitchFamily="34" charset="0"/>
              </a:rPr>
              <a:t>左单旋</a:t>
            </a:r>
            <a:endParaRPr lang="zh-CN" altLang="en-US" sz="2400" b="1" dirty="0">
              <a:latin typeface="Arial Narrow" panose="020B0506020202030204" pitchFamily="34" charset="0"/>
            </a:endParaRPr>
          </a:p>
        </p:txBody>
      </p:sp>
      <p:sp>
        <p:nvSpPr>
          <p:cNvPr id="300070" name="Text Box 38"/>
          <p:cNvSpPr txBox="1"/>
          <p:nvPr/>
        </p:nvSpPr>
        <p:spPr>
          <a:xfrm>
            <a:off x="1143000" y="533400"/>
            <a:ext cx="1219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r>
              <a:rPr lang="en-US" altLang="zh-CN" sz="2400" b="1" dirty="0">
                <a:latin typeface="Arial Narrow" panose="020B0506020202030204" pitchFamily="34" charset="0"/>
              </a:rPr>
              <a:t>1.</a:t>
            </a:r>
            <a:endParaRPr lang="en-US" altLang="zh-CN" sz="2400" b="1" dirty="0">
              <a:latin typeface="Arial Narrow" panose="020B0506020202030204" pitchFamily="34" charset="0"/>
            </a:endParaRPr>
          </a:p>
        </p:txBody>
      </p:sp>
      <p:sp>
        <p:nvSpPr>
          <p:cNvPr id="300071" name="Text Box 39"/>
          <p:cNvSpPr txBox="1"/>
          <p:nvPr/>
        </p:nvSpPr>
        <p:spPr>
          <a:xfrm>
            <a:off x="1219200" y="3992563"/>
            <a:ext cx="1219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r>
              <a:rPr lang="en-US" altLang="zh-CN" sz="2400" b="1" dirty="0">
                <a:latin typeface="Arial Narrow" panose="020B0506020202030204" pitchFamily="34" charset="0"/>
              </a:rPr>
              <a:t>2.</a:t>
            </a:r>
            <a:endParaRPr lang="en-US" altLang="zh-CN" sz="2400" b="1" dirty="0">
              <a:latin typeface="Arial Narrow" panose="020B0506020202030204" pitchFamily="34" charset="0"/>
            </a:endParaRPr>
          </a:p>
        </p:txBody>
      </p:sp>
      <p:grpSp>
        <p:nvGrpSpPr>
          <p:cNvPr id="5" name="Group 40"/>
          <p:cNvGrpSpPr/>
          <p:nvPr/>
        </p:nvGrpSpPr>
        <p:grpSpPr>
          <a:xfrm>
            <a:off x="1981200" y="457200"/>
            <a:ext cx="2057400" cy="2309813"/>
            <a:chOff x="1248" y="288"/>
            <a:chExt cx="1296" cy="1455"/>
          </a:xfrm>
        </p:grpSpPr>
        <p:grpSp>
          <p:nvGrpSpPr>
            <p:cNvPr id="76813" name="Group 41"/>
            <p:cNvGrpSpPr/>
            <p:nvPr/>
          </p:nvGrpSpPr>
          <p:grpSpPr>
            <a:xfrm>
              <a:off x="1344" y="288"/>
              <a:ext cx="1200" cy="1455"/>
              <a:chOff x="432" y="528"/>
              <a:chExt cx="1200" cy="1455"/>
            </a:xfrm>
          </p:grpSpPr>
          <p:sp>
            <p:nvSpPr>
              <p:cNvPr id="76815" name="Oval 42"/>
              <p:cNvSpPr/>
              <p:nvPr/>
            </p:nvSpPr>
            <p:spPr>
              <a:xfrm>
                <a:off x="960" y="528"/>
                <a:ext cx="288" cy="28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buClr>
                    <a:schemeClr val="tx2"/>
                  </a:buClr>
                  <a:buSzPct val="75000"/>
                  <a:buFont typeface="Wingdings" panose="05000000000000000000" pitchFamily="2" charset="2"/>
                  <a:buNone/>
                </a:pPr>
                <a:r>
                  <a:rPr lang="en-US" altLang="zh-CN" sz="2400" b="1" dirty="0">
                    <a:latin typeface="Arial Narrow" panose="020B0506020202030204" pitchFamily="34" charset="0"/>
                  </a:rPr>
                  <a:t>A</a:t>
                </a:r>
                <a:endParaRPr lang="en-US" altLang="zh-CN" sz="2400" b="1" dirty="0">
                  <a:latin typeface="Arial Narrow" panose="020B0506020202030204" pitchFamily="34" charset="0"/>
                </a:endParaRPr>
              </a:p>
            </p:txBody>
          </p:sp>
          <p:sp>
            <p:nvSpPr>
              <p:cNvPr id="76816" name="Oval 43"/>
              <p:cNvSpPr/>
              <p:nvPr/>
            </p:nvSpPr>
            <p:spPr>
              <a:xfrm>
                <a:off x="672" y="912"/>
                <a:ext cx="288" cy="28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buClr>
                    <a:schemeClr val="tx2"/>
                  </a:buClr>
                  <a:buSzPct val="75000"/>
                  <a:buFont typeface="Wingdings" panose="05000000000000000000" pitchFamily="2" charset="2"/>
                  <a:buNone/>
                </a:pPr>
                <a:r>
                  <a:rPr lang="en-US" altLang="zh-CN" sz="2400" b="1" dirty="0">
                    <a:latin typeface="Arial Narrow" panose="020B0506020202030204" pitchFamily="34" charset="0"/>
                  </a:rPr>
                  <a:t>B</a:t>
                </a:r>
                <a:endParaRPr lang="en-US" altLang="zh-CN" sz="2400" b="1" dirty="0">
                  <a:latin typeface="Arial Narrow" panose="020B0506020202030204" pitchFamily="34" charset="0"/>
                </a:endParaRPr>
              </a:p>
            </p:txBody>
          </p:sp>
          <p:sp>
            <p:nvSpPr>
              <p:cNvPr id="76817" name="Text Box 44"/>
              <p:cNvSpPr txBox="1"/>
              <p:nvPr/>
            </p:nvSpPr>
            <p:spPr>
              <a:xfrm>
                <a:off x="432" y="1344"/>
                <a:ext cx="240" cy="639"/>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r>
                  <a:rPr lang="en-US" altLang="zh-CN" sz="2400" b="1" dirty="0">
                    <a:latin typeface="Arial Narrow" panose="020B0506020202030204" pitchFamily="34" charset="0"/>
                  </a:rPr>
                  <a:t>D</a:t>
                </a:r>
                <a:endParaRPr lang="en-US" altLang="zh-CN" sz="2400" b="1" dirty="0">
                  <a:latin typeface="Arial Narrow" panose="020B0506020202030204" pitchFamily="34" charset="0"/>
                </a:endParaRPr>
              </a:p>
              <a:p>
                <a:pPr marL="0" lvl="0" indent="0" eaLnBrk="1" hangingPunct="1">
                  <a:spcBef>
                    <a:spcPct val="50000"/>
                  </a:spcBef>
                  <a:buClr>
                    <a:schemeClr val="tx2"/>
                  </a:buClr>
                  <a:buSzPct val="75000"/>
                  <a:buFont typeface="Wingdings" panose="05000000000000000000" pitchFamily="2" charset="2"/>
                  <a:buNone/>
                </a:pPr>
                <a:endParaRPr lang="en-US" altLang="zh-CN" sz="2400" b="1" dirty="0">
                  <a:latin typeface="Arial Narrow" panose="020B0506020202030204" pitchFamily="34" charset="0"/>
                </a:endParaRPr>
              </a:p>
            </p:txBody>
          </p:sp>
          <p:sp>
            <p:nvSpPr>
              <p:cNvPr id="76818" name="Text Box 45"/>
              <p:cNvSpPr txBox="1"/>
              <p:nvPr/>
            </p:nvSpPr>
            <p:spPr>
              <a:xfrm>
                <a:off x="1392" y="960"/>
                <a:ext cx="240" cy="639"/>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r>
                  <a:rPr lang="en-US" altLang="zh-CN" sz="2400" b="1" dirty="0">
                    <a:latin typeface="Arial Narrow" panose="020B0506020202030204" pitchFamily="34" charset="0"/>
                  </a:rPr>
                  <a:t>C</a:t>
                </a:r>
                <a:endParaRPr lang="en-US" altLang="zh-CN" sz="2400" b="1" dirty="0">
                  <a:latin typeface="Arial Narrow" panose="020B0506020202030204" pitchFamily="34" charset="0"/>
                </a:endParaRPr>
              </a:p>
              <a:p>
                <a:pPr marL="0" lvl="0" indent="0" eaLnBrk="1" hangingPunct="1">
                  <a:spcBef>
                    <a:spcPct val="50000"/>
                  </a:spcBef>
                  <a:buClr>
                    <a:schemeClr val="tx2"/>
                  </a:buClr>
                  <a:buSzPct val="75000"/>
                  <a:buFont typeface="Wingdings" panose="05000000000000000000" pitchFamily="2" charset="2"/>
                  <a:buNone/>
                </a:pPr>
                <a:endParaRPr lang="en-US" altLang="zh-CN" sz="2400" b="1" dirty="0">
                  <a:latin typeface="Arial Narrow" panose="020B0506020202030204" pitchFamily="34" charset="0"/>
                </a:endParaRPr>
              </a:p>
            </p:txBody>
          </p:sp>
          <p:sp>
            <p:nvSpPr>
              <p:cNvPr id="76819" name="Text Box 46"/>
              <p:cNvSpPr txBox="1"/>
              <p:nvPr/>
            </p:nvSpPr>
            <p:spPr>
              <a:xfrm>
                <a:off x="960" y="1344"/>
                <a:ext cx="240" cy="639"/>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r>
                  <a:rPr lang="en-US" altLang="zh-CN" sz="2400" b="1" dirty="0">
                    <a:latin typeface="Arial Narrow" panose="020B0506020202030204" pitchFamily="34" charset="0"/>
                  </a:rPr>
                  <a:t>E</a:t>
                </a:r>
                <a:endParaRPr lang="en-US" altLang="zh-CN" sz="2400" b="1" dirty="0">
                  <a:latin typeface="Arial Narrow" panose="020B0506020202030204" pitchFamily="34" charset="0"/>
                </a:endParaRPr>
              </a:p>
              <a:p>
                <a:pPr marL="0" lvl="0" indent="0" eaLnBrk="1" hangingPunct="1">
                  <a:spcBef>
                    <a:spcPct val="50000"/>
                  </a:spcBef>
                  <a:buClr>
                    <a:schemeClr val="tx2"/>
                  </a:buClr>
                  <a:buSzPct val="75000"/>
                  <a:buFont typeface="Wingdings" panose="05000000000000000000" pitchFamily="2" charset="2"/>
                  <a:buNone/>
                </a:pPr>
                <a:endParaRPr lang="en-US" altLang="zh-CN" sz="2400" b="1" dirty="0">
                  <a:latin typeface="Arial Narrow" panose="020B0506020202030204" pitchFamily="34" charset="0"/>
                </a:endParaRPr>
              </a:p>
            </p:txBody>
          </p:sp>
          <p:sp>
            <p:nvSpPr>
              <p:cNvPr id="76820" name="Line 47"/>
              <p:cNvSpPr/>
              <p:nvPr/>
            </p:nvSpPr>
            <p:spPr>
              <a:xfrm flipH="1">
                <a:off x="864" y="768"/>
                <a:ext cx="144" cy="144"/>
              </a:xfrm>
              <a:prstGeom prst="line">
                <a:avLst/>
              </a:prstGeom>
              <a:ln w="38100" cap="flat" cmpd="sng">
                <a:solidFill>
                  <a:schemeClr val="tx1"/>
                </a:solidFill>
                <a:prstDash val="solid"/>
                <a:headEnd type="none" w="med" len="med"/>
                <a:tailEnd type="none" w="med" len="med"/>
              </a:ln>
            </p:spPr>
          </p:sp>
          <p:sp>
            <p:nvSpPr>
              <p:cNvPr id="76821" name="Line 48"/>
              <p:cNvSpPr/>
              <p:nvPr/>
            </p:nvSpPr>
            <p:spPr>
              <a:xfrm>
                <a:off x="1200" y="768"/>
                <a:ext cx="192" cy="192"/>
              </a:xfrm>
              <a:prstGeom prst="line">
                <a:avLst/>
              </a:prstGeom>
              <a:ln w="38100" cap="flat" cmpd="sng">
                <a:solidFill>
                  <a:schemeClr val="tx1"/>
                </a:solidFill>
                <a:prstDash val="solid"/>
                <a:headEnd type="none" w="med" len="med"/>
                <a:tailEnd type="none" w="med" len="med"/>
              </a:ln>
            </p:spPr>
          </p:sp>
          <p:sp>
            <p:nvSpPr>
              <p:cNvPr id="76822" name="Line 49"/>
              <p:cNvSpPr/>
              <p:nvPr/>
            </p:nvSpPr>
            <p:spPr>
              <a:xfrm flipH="1">
                <a:off x="576" y="1152"/>
                <a:ext cx="144" cy="192"/>
              </a:xfrm>
              <a:prstGeom prst="line">
                <a:avLst/>
              </a:prstGeom>
              <a:ln w="38100" cap="flat" cmpd="sng">
                <a:solidFill>
                  <a:schemeClr val="tx1"/>
                </a:solidFill>
                <a:prstDash val="solid"/>
                <a:headEnd type="none" w="med" len="med"/>
                <a:tailEnd type="none" w="med" len="med"/>
              </a:ln>
            </p:spPr>
          </p:sp>
          <p:sp>
            <p:nvSpPr>
              <p:cNvPr id="76823" name="Line 50"/>
              <p:cNvSpPr/>
              <p:nvPr/>
            </p:nvSpPr>
            <p:spPr>
              <a:xfrm>
                <a:off x="912" y="1152"/>
                <a:ext cx="144" cy="192"/>
              </a:xfrm>
              <a:prstGeom prst="line">
                <a:avLst/>
              </a:prstGeom>
              <a:ln w="38100" cap="flat" cmpd="sng">
                <a:solidFill>
                  <a:schemeClr val="tx1"/>
                </a:solidFill>
                <a:prstDash val="solid"/>
                <a:headEnd type="none" w="med" len="med"/>
                <a:tailEnd type="none" w="med" len="med"/>
              </a:ln>
            </p:spPr>
          </p:sp>
        </p:grpSp>
        <p:sp>
          <p:nvSpPr>
            <p:cNvPr id="76814" name="AutoShape 51"/>
            <p:cNvSpPr/>
            <p:nvPr/>
          </p:nvSpPr>
          <p:spPr>
            <a:xfrm>
              <a:off x="1248" y="1104"/>
              <a:ext cx="48" cy="624"/>
            </a:xfrm>
            <a:prstGeom prst="leftBrace">
              <a:avLst>
                <a:gd name="adj1" fmla="val 108333"/>
                <a:gd name="adj2" fmla="val 50000"/>
              </a:avLst>
            </a:prstGeom>
            <a:solidFill>
              <a:schemeClr val="accent1"/>
            </a:solidFill>
            <a:ln w="285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grpSp>
      <p:sp>
        <p:nvSpPr>
          <p:cNvPr id="300084" name="Text Box 52"/>
          <p:cNvSpPr txBox="1"/>
          <p:nvPr/>
        </p:nvSpPr>
        <p:spPr>
          <a:xfrm>
            <a:off x="1600200" y="1981200"/>
            <a:ext cx="457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r>
              <a:rPr lang="en-US" altLang="zh-CN" sz="2400" b="1" dirty="0">
                <a:latin typeface="Arial Narrow" panose="020B0506020202030204" pitchFamily="34" charset="0"/>
              </a:rPr>
              <a:t>h</a:t>
            </a:r>
            <a:endParaRPr lang="en-US" altLang="zh-CN" sz="2400" b="1" dirty="0">
              <a:latin typeface="Arial Narrow" panose="020B0506020202030204" pitchFamily="34"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0070"/>
                                        </p:tgtEl>
                                        <p:attrNameLst>
                                          <p:attrName>style.visibility</p:attrName>
                                        </p:attrNameLst>
                                      </p:cBhvr>
                                      <p:to>
                                        <p:strVal val="visible"/>
                                      </p:to>
                                    </p:set>
                                    <p:animEffect transition="in" filter="blinds(horizontal)">
                                      <p:cBhvr>
                                        <p:cTn id="7" dur="500"/>
                                        <p:tgtEl>
                                          <p:spTgt spid="300070"/>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fltVal val="0.000000"/>
                                          </p:val>
                                        </p:tav>
                                        <p:tav tm="100000">
                                          <p:val>
                                            <p:strVal val="#ppt_w"/>
                                          </p:val>
                                        </p:tav>
                                      </p:tavLst>
                                    </p:anim>
                                    <p:anim calcmode="lin" valueType="num">
                                      <p:cBhvr>
                                        <p:cTn id="13" dur="1000" fill="hold"/>
                                        <p:tgtEl>
                                          <p:spTgt spid="5"/>
                                        </p:tgtEl>
                                        <p:attrNameLst>
                                          <p:attrName>ppt_h</p:attrName>
                                        </p:attrNameLst>
                                      </p:cBhvr>
                                      <p:tavLst>
                                        <p:tav tm="0">
                                          <p:val>
                                            <p:fltVal val="0.000000"/>
                                          </p:val>
                                        </p:tav>
                                        <p:tav tm="100000">
                                          <p:val>
                                            <p:strVal val="#ppt_h"/>
                                          </p:val>
                                        </p:tav>
                                      </p:tavLst>
                                    </p:anim>
                                    <p:anim calcmode="lin" valueType="num">
                                      <p:cBhvr>
                                        <p:cTn id="14" dur="1000" fill="hold"/>
                                        <p:tgtEl>
                                          <p:spTgt spid="5"/>
                                        </p:tgtEl>
                                        <p:attrNameLst>
                                          <p:attrName>ppt_x</p:attrName>
                                        </p:attrNameLst>
                                      </p:cBhvr>
                                      <p:tavLst>
                                        <p:tav tm="0" fmla="#ppt_x+(cos(-2*pi*(1-$))*-#ppt_x-sin(-2*pi*(1-$))*(1-#ppt_y))*(1-$)">
                                          <p:val>
                                            <p:fltVal val="0.000000"/>
                                          </p:val>
                                        </p:tav>
                                        <p:tav tm="100000">
                                          <p:val>
                                            <p:fltVal val="1.000000"/>
                                          </p:val>
                                        </p:tav>
                                      </p:tavLst>
                                    </p:anim>
                                    <p:anim calcmode="lin" valueType="num">
                                      <p:cBhvr>
                                        <p:cTn id="15" dur="1000" fill="hold"/>
                                        <p:tgtEl>
                                          <p:spTgt spid="5"/>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00084"/>
                                        </p:tgtEl>
                                        <p:attrNameLst>
                                          <p:attrName>style.visibility</p:attrName>
                                        </p:attrNameLst>
                                      </p:cBhvr>
                                      <p:to>
                                        <p:strVal val="visible"/>
                                      </p:to>
                                    </p:set>
                                    <p:animEffect transition="in" filter="blinds(horizontal)">
                                      <p:cBhvr>
                                        <p:cTn id="20" dur="500"/>
                                        <p:tgtEl>
                                          <p:spTgt spid="30008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00035"/>
                                        </p:tgtEl>
                                        <p:attrNameLst>
                                          <p:attrName>style.visibility</p:attrName>
                                        </p:attrNameLst>
                                      </p:cBhvr>
                                      <p:to>
                                        <p:strVal val="visible"/>
                                      </p:to>
                                    </p:set>
                                    <p:animEffect transition="in" filter="blinds(horizontal)">
                                      <p:cBhvr>
                                        <p:cTn id="25" dur="500"/>
                                        <p:tgtEl>
                                          <p:spTgt spid="300035"/>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00068"/>
                                        </p:tgtEl>
                                        <p:attrNameLst>
                                          <p:attrName>style.visibility</p:attrName>
                                        </p:attrNameLst>
                                      </p:cBhvr>
                                      <p:to>
                                        <p:strVal val="visible"/>
                                      </p:to>
                                    </p:set>
                                    <p:animEffect transition="in" filter="blinds(horizontal)">
                                      <p:cBhvr>
                                        <p:cTn id="30" dur="500"/>
                                        <p:tgtEl>
                                          <p:spTgt spid="300068"/>
                                        </p:tgtEl>
                                      </p:cBhvr>
                                    </p:animEffect>
                                  </p:childTnLst>
                                </p:cTn>
                              </p:par>
                            </p:childTnLst>
                          </p:cTn>
                        </p:par>
                      </p:childTnLst>
                    </p:cTn>
                  </p:par>
                  <p:par>
                    <p:cTn id="31" fill="hold">
                      <p:stCondLst>
                        <p:cond delay="indefinite"/>
                      </p:stCondLst>
                      <p:childTnLst>
                        <p:par>
                          <p:cTn id="32" fill="hold">
                            <p:stCondLst>
                              <p:cond delay="0"/>
                            </p:stCondLst>
                            <p:childTnLst>
                              <p:par>
                                <p:cTn id="33" presetID="15"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p:cTn id="35" dur="1000" fill="hold"/>
                                        <p:tgtEl>
                                          <p:spTgt spid="2"/>
                                        </p:tgtEl>
                                        <p:attrNameLst>
                                          <p:attrName>ppt_w</p:attrName>
                                        </p:attrNameLst>
                                      </p:cBhvr>
                                      <p:tavLst>
                                        <p:tav tm="0">
                                          <p:val>
                                            <p:fltVal val="0.000000"/>
                                          </p:val>
                                        </p:tav>
                                        <p:tav tm="100000">
                                          <p:val>
                                            <p:strVal val="#ppt_w"/>
                                          </p:val>
                                        </p:tav>
                                      </p:tavLst>
                                    </p:anim>
                                    <p:anim calcmode="lin" valueType="num">
                                      <p:cBhvr>
                                        <p:cTn id="36" dur="1000" fill="hold"/>
                                        <p:tgtEl>
                                          <p:spTgt spid="2"/>
                                        </p:tgtEl>
                                        <p:attrNameLst>
                                          <p:attrName>ppt_h</p:attrName>
                                        </p:attrNameLst>
                                      </p:cBhvr>
                                      <p:tavLst>
                                        <p:tav tm="0">
                                          <p:val>
                                            <p:fltVal val="0.000000"/>
                                          </p:val>
                                        </p:tav>
                                        <p:tav tm="100000">
                                          <p:val>
                                            <p:strVal val="#ppt_h"/>
                                          </p:val>
                                        </p:tav>
                                      </p:tavLst>
                                    </p:anim>
                                    <p:anim calcmode="lin" valueType="num">
                                      <p:cBhvr>
                                        <p:cTn id="37" dur="1000" fill="hold"/>
                                        <p:tgtEl>
                                          <p:spTgt spid="2"/>
                                        </p:tgtEl>
                                        <p:attrNameLst>
                                          <p:attrName>ppt_x</p:attrName>
                                        </p:attrNameLst>
                                      </p:cBhvr>
                                      <p:tavLst>
                                        <p:tav tm="0" fmla="#ppt_x+(cos(-2*pi*(1-$))*-#ppt_x-sin(-2*pi*(1-$))*(1-#ppt_y))*(1-$)">
                                          <p:val>
                                            <p:fltVal val="0.000000"/>
                                          </p:val>
                                        </p:tav>
                                        <p:tav tm="100000">
                                          <p:val>
                                            <p:fltVal val="1.000000"/>
                                          </p:val>
                                        </p:tav>
                                      </p:tavLst>
                                    </p:anim>
                                    <p:anim calcmode="lin" valueType="num">
                                      <p:cBhvr>
                                        <p:cTn id="38" dur="1000" fill="hold"/>
                                        <p:tgtEl>
                                          <p:spTgt spid="2"/>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300071"/>
                                        </p:tgtEl>
                                        <p:attrNameLst>
                                          <p:attrName>style.visibility</p:attrName>
                                        </p:attrNameLst>
                                      </p:cBhvr>
                                      <p:to>
                                        <p:strVal val="visible"/>
                                      </p:to>
                                    </p:set>
                                    <p:animEffect transition="in" filter="blinds(horizontal)">
                                      <p:cBhvr>
                                        <p:cTn id="43" dur="500"/>
                                        <p:tgtEl>
                                          <p:spTgt spid="300071"/>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dissolve">
                                      <p:cBhvr>
                                        <p:cTn id="48" dur="500"/>
                                        <p:tgtEl>
                                          <p:spTgt spid="3"/>
                                        </p:tgtEl>
                                      </p:cBhvr>
                                    </p:animEffect>
                                  </p:childTnLst>
                                </p:cTn>
                              </p:par>
                            </p:childTnLst>
                          </p:cTn>
                        </p:par>
                      </p:childTnLst>
                    </p:cTn>
                  </p:par>
                  <p:par>
                    <p:cTn id="49" fill="hold">
                      <p:stCondLst>
                        <p:cond delay="indefinite"/>
                      </p:stCondLst>
                      <p:childTnLst>
                        <p:par>
                          <p:cTn id="50" fill="hold">
                            <p:stCondLst>
                              <p:cond delay="0"/>
                            </p:stCondLst>
                            <p:childTnLst>
                              <p:par>
                                <p:cTn id="51" presetID="15" presetClass="entr" presetSubtype="0" fill="hold" grpId="0" nodeType="clickEffect">
                                  <p:stCondLst>
                                    <p:cond delay="0"/>
                                  </p:stCondLst>
                                  <p:childTnLst>
                                    <p:set>
                                      <p:cBhvr>
                                        <p:cTn id="52" dur="1" fill="hold">
                                          <p:stCondLst>
                                            <p:cond delay="0"/>
                                          </p:stCondLst>
                                        </p:cTn>
                                        <p:tgtEl>
                                          <p:spTgt spid="300034"/>
                                        </p:tgtEl>
                                        <p:attrNameLst>
                                          <p:attrName>style.visibility</p:attrName>
                                        </p:attrNameLst>
                                      </p:cBhvr>
                                      <p:to>
                                        <p:strVal val="visible"/>
                                      </p:to>
                                    </p:set>
                                    <p:anim calcmode="lin" valueType="num">
                                      <p:cBhvr>
                                        <p:cTn id="53" dur="1000" fill="hold"/>
                                        <p:tgtEl>
                                          <p:spTgt spid="300034"/>
                                        </p:tgtEl>
                                        <p:attrNameLst>
                                          <p:attrName>ppt_w</p:attrName>
                                        </p:attrNameLst>
                                      </p:cBhvr>
                                      <p:tavLst>
                                        <p:tav tm="0">
                                          <p:val>
                                            <p:fltVal val="0.000000"/>
                                          </p:val>
                                        </p:tav>
                                        <p:tav tm="100000">
                                          <p:val>
                                            <p:strVal val="#ppt_w"/>
                                          </p:val>
                                        </p:tav>
                                      </p:tavLst>
                                    </p:anim>
                                    <p:anim calcmode="lin" valueType="num">
                                      <p:cBhvr>
                                        <p:cTn id="54" dur="1000" fill="hold"/>
                                        <p:tgtEl>
                                          <p:spTgt spid="300034"/>
                                        </p:tgtEl>
                                        <p:attrNameLst>
                                          <p:attrName>ppt_h</p:attrName>
                                        </p:attrNameLst>
                                      </p:cBhvr>
                                      <p:tavLst>
                                        <p:tav tm="0">
                                          <p:val>
                                            <p:fltVal val="0.000000"/>
                                          </p:val>
                                        </p:tav>
                                        <p:tav tm="100000">
                                          <p:val>
                                            <p:strVal val="#ppt_h"/>
                                          </p:val>
                                        </p:tav>
                                      </p:tavLst>
                                    </p:anim>
                                    <p:anim calcmode="lin" valueType="num">
                                      <p:cBhvr>
                                        <p:cTn id="55" dur="1000" fill="hold"/>
                                        <p:tgtEl>
                                          <p:spTgt spid="300034"/>
                                        </p:tgtEl>
                                        <p:attrNameLst>
                                          <p:attrName>ppt_x</p:attrName>
                                        </p:attrNameLst>
                                      </p:cBhvr>
                                      <p:tavLst>
                                        <p:tav tm="0" fmla="#ppt_x+(cos(-2*pi*(1-$))*-#ppt_x-sin(-2*pi*(1-$))*(1-#ppt_y))*(1-$)">
                                          <p:val>
                                            <p:fltVal val="0.000000"/>
                                          </p:val>
                                        </p:tav>
                                        <p:tav tm="100000">
                                          <p:val>
                                            <p:fltVal val="1.000000"/>
                                          </p:val>
                                        </p:tav>
                                      </p:tavLst>
                                    </p:anim>
                                    <p:anim calcmode="lin" valueType="num">
                                      <p:cBhvr>
                                        <p:cTn id="56" dur="1000" fill="hold"/>
                                        <p:tgtEl>
                                          <p:spTgt spid="300034"/>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300069"/>
                                        </p:tgtEl>
                                        <p:attrNameLst>
                                          <p:attrName>style.visibility</p:attrName>
                                        </p:attrNameLst>
                                      </p:cBhvr>
                                      <p:to>
                                        <p:strVal val="visible"/>
                                      </p:to>
                                    </p:set>
                                    <p:animEffect transition="in" filter="blinds(horizontal)">
                                      <p:cBhvr>
                                        <p:cTn id="61" dur="500"/>
                                        <p:tgtEl>
                                          <p:spTgt spid="300069"/>
                                        </p:tgtEl>
                                      </p:cBhvr>
                                    </p:animEffect>
                                  </p:childTnLst>
                                </p:cTn>
                              </p:par>
                            </p:childTnLst>
                          </p:cTn>
                        </p:par>
                      </p:childTnLst>
                    </p:cTn>
                  </p:par>
                  <p:par>
                    <p:cTn id="62" fill="hold">
                      <p:stCondLst>
                        <p:cond delay="indefinite"/>
                      </p:stCondLst>
                      <p:childTnLst>
                        <p:par>
                          <p:cTn id="63" fill="hold">
                            <p:stCondLst>
                              <p:cond delay="0"/>
                            </p:stCondLst>
                            <p:childTnLst>
                              <p:par>
                                <p:cTn id="64" presetID="15" presetClass="entr" presetSubtype="0" fill="hold" nodeType="clickEffect">
                                  <p:stCondLst>
                                    <p:cond delay="0"/>
                                  </p:stCondLst>
                                  <p:childTnLst>
                                    <p:set>
                                      <p:cBhvr>
                                        <p:cTn id="65" dur="1" fill="hold">
                                          <p:stCondLst>
                                            <p:cond delay="0"/>
                                          </p:stCondLst>
                                        </p:cTn>
                                        <p:tgtEl>
                                          <p:spTgt spid="4"/>
                                        </p:tgtEl>
                                        <p:attrNameLst>
                                          <p:attrName>style.visibility</p:attrName>
                                        </p:attrNameLst>
                                      </p:cBhvr>
                                      <p:to>
                                        <p:strVal val="visible"/>
                                      </p:to>
                                    </p:set>
                                    <p:anim calcmode="lin" valueType="num">
                                      <p:cBhvr>
                                        <p:cTn id="66" dur="1000" fill="hold"/>
                                        <p:tgtEl>
                                          <p:spTgt spid="4"/>
                                        </p:tgtEl>
                                        <p:attrNameLst>
                                          <p:attrName>ppt_w</p:attrName>
                                        </p:attrNameLst>
                                      </p:cBhvr>
                                      <p:tavLst>
                                        <p:tav tm="0">
                                          <p:val>
                                            <p:fltVal val="0.000000"/>
                                          </p:val>
                                        </p:tav>
                                        <p:tav tm="100000">
                                          <p:val>
                                            <p:strVal val="#ppt_w"/>
                                          </p:val>
                                        </p:tav>
                                      </p:tavLst>
                                    </p:anim>
                                    <p:anim calcmode="lin" valueType="num">
                                      <p:cBhvr>
                                        <p:cTn id="67" dur="1000" fill="hold"/>
                                        <p:tgtEl>
                                          <p:spTgt spid="4"/>
                                        </p:tgtEl>
                                        <p:attrNameLst>
                                          <p:attrName>ppt_h</p:attrName>
                                        </p:attrNameLst>
                                      </p:cBhvr>
                                      <p:tavLst>
                                        <p:tav tm="0">
                                          <p:val>
                                            <p:fltVal val="0.000000"/>
                                          </p:val>
                                        </p:tav>
                                        <p:tav tm="100000">
                                          <p:val>
                                            <p:strVal val="#ppt_h"/>
                                          </p:val>
                                        </p:tav>
                                      </p:tavLst>
                                    </p:anim>
                                    <p:anim calcmode="lin" valueType="num">
                                      <p:cBhvr>
                                        <p:cTn id="68" dur="1000" fill="hold"/>
                                        <p:tgtEl>
                                          <p:spTgt spid="4"/>
                                        </p:tgtEl>
                                        <p:attrNameLst>
                                          <p:attrName>ppt_x</p:attrName>
                                        </p:attrNameLst>
                                      </p:cBhvr>
                                      <p:tavLst>
                                        <p:tav tm="0" fmla="#ppt_x+(cos(-2*pi*(1-$))*-#ppt_x-sin(-2*pi*(1-$))*(1-#ppt_y))*(1-$)">
                                          <p:val>
                                            <p:fltVal val="0.000000"/>
                                          </p:val>
                                        </p:tav>
                                        <p:tav tm="100000">
                                          <p:val>
                                            <p:fltVal val="1.000000"/>
                                          </p:val>
                                        </p:tav>
                                      </p:tavLst>
                                    </p:anim>
                                    <p:anim calcmode="lin" valueType="num">
                                      <p:cBhvr>
                                        <p:cTn id="69" dur="1000" fill="hold"/>
                                        <p:tgtEl>
                                          <p:spTgt spid="4"/>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4" grpId="0" animBg="1"/>
      <p:bldP spid="300035" grpId="0" animBg="1"/>
      <p:bldP spid="300068" grpId="0" animBg="1"/>
      <p:bldP spid="300069" grpId="0" animBg="1"/>
      <p:bldP spid="300070" grpId="0"/>
      <p:bldP spid="300071" grpId="0"/>
      <p:bldP spid="300084"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1058" name="Text Box 2"/>
          <p:cNvSpPr txBox="1"/>
          <p:nvPr/>
        </p:nvSpPr>
        <p:spPr>
          <a:xfrm>
            <a:off x="1143000" y="4038600"/>
            <a:ext cx="381000" cy="466725"/>
          </a:xfrm>
          <a:prstGeom prst="rect">
            <a:avLst/>
          </a:prstGeom>
          <a:solidFill>
            <a:srgbClr val="FF9933"/>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endParaRPr lang="zh-CN" altLang="zh-CN" sz="2400" b="1" dirty="0">
              <a:latin typeface="Arial Narrow" panose="020B0506020202030204" pitchFamily="34" charset="0"/>
            </a:endParaRPr>
          </a:p>
        </p:txBody>
      </p:sp>
      <p:grpSp>
        <p:nvGrpSpPr>
          <p:cNvPr id="2" name="Group 3"/>
          <p:cNvGrpSpPr/>
          <p:nvPr/>
        </p:nvGrpSpPr>
        <p:grpSpPr>
          <a:xfrm>
            <a:off x="3505200" y="1257300"/>
            <a:ext cx="2438400" cy="3248025"/>
            <a:chOff x="2208" y="792"/>
            <a:chExt cx="1536" cy="2046"/>
          </a:xfrm>
        </p:grpSpPr>
        <p:sp>
          <p:nvSpPr>
            <p:cNvPr id="77864" name="Text Box 4"/>
            <p:cNvSpPr txBox="1"/>
            <p:nvPr/>
          </p:nvSpPr>
          <p:spPr>
            <a:xfrm>
              <a:off x="2832" y="2544"/>
              <a:ext cx="240" cy="294"/>
            </a:xfrm>
            <a:prstGeom prst="rect">
              <a:avLst/>
            </a:prstGeom>
            <a:solidFill>
              <a:srgbClr val="FF9933"/>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endParaRPr lang="zh-CN" altLang="zh-CN" sz="2400" b="1" dirty="0">
                <a:latin typeface="Arial Narrow" panose="020B0506020202030204" pitchFamily="34" charset="0"/>
              </a:endParaRPr>
            </a:p>
          </p:txBody>
        </p:sp>
        <p:sp>
          <p:nvSpPr>
            <p:cNvPr id="77865" name="Line 5"/>
            <p:cNvSpPr/>
            <p:nvPr/>
          </p:nvSpPr>
          <p:spPr>
            <a:xfrm flipH="1">
              <a:off x="2688" y="1392"/>
              <a:ext cx="144" cy="192"/>
            </a:xfrm>
            <a:prstGeom prst="line">
              <a:avLst/>
            </a:prstGeom>
            <a:ln w="38100" cap="flat" cmpd="sng">
              <a:solidFill>
                <a:schemeClr val="tx1"/>
              </a:solidFill>
              <a:prstDash val="solid"/>
              <a:headEnd type="none" w="med" len="med"/>
              <a:tailEnd type="none" w="med" len="med"/>
            </a:ln>
          </p:spPr>
        </p:sp>
        <p:sp>
          <p:nvSpPr>
            <p:cNvPr id="77866" name="Oval 6"/>
            <p:cNvSpPr/>
            <p:nvPr/>
          </p:nvSpPr>
          <p:spPr>
            <a:xfrm>
              <a:off x="3072" y="792"/>
              <a:ext cx="288" cy="28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buClr>
                  <a:schemeClr val="tx2"/>
                </a:buClr>
                <a:buSzPct val="75000"/>
                <a:buFont typeface="Wingdings" panose="05000000000000000000" pitchFamily="2" charset="2"/>
                <a:buNone/>
              </a:pPr>
              <a:r>
                <a:rPr lang="en-US" altLang="zh-CN" sz="2400" b="1" dirty="0">
                  <a:latin typeface="Arial Narrow" panose="020B0506020202030204" pitchFamily="34" charset="0"/>
                </a:rPr>
                <a:t>A</a:t>
              </a:r>
              <a:endParaRPr lang="en-US" altLang="zh-CN" sz="2400" b="1" dirty="0">
                <a:latin typeface="Arial Narrow" panose="020B0506020202030204" pitchFamily="34" charset="0"/>
              </a:endParaRPr>
            </a:p>
          </p:txBody>
        </p:sp>
        <p:sp>
          <p:nvSpPr>
            <p:cNvPr id="77867" name="Oval 7"/>
            <p:cNvSpPr/>
            <p:nvPr/>
          </p:nvSpPr>
          <p:spPr>
            <a:xfrm>
              <a:off x="2496" y="1560"/>
              <a:ext cx="288" cy="28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buClr>
                  <a:schemeClr val="tx2"/>
                </a:buClr>
                <a:buSzPct val="75000"/>
                <a:buFont typeface="Wingdings" panose="05000000000000000000" pitchFamily="2" charset="2"/>
                <a:buNone/>
              </a:pPr>
              <a:r>
                <a:rPr lang="en-US" altLang="zh-CN" sz="2400" b="1" dirty="0">
                  <a:latin typeface="Arial Narrow" panose="020B0506020202030204" pitchFamily="34" charset="0"/>
                </a:rPr>
                <a:t>B</a:t>
              </a:r>
              <a:endParaRPr lang="en-US" altLang="zh-CN" sz="2400" b="1" dirty="0">
                <a:latin typeface="Arial Narrow" panose="020B0506020202030204" pitchFamily="34" charset="0"/>
              </a:endParaRPr>
            </a:p>
          </p:txBody>
        </p:sp>
        <p:sp>
          <p:nvSpPr>
            <p:cNvPr id="77868" name="Text Box 8"/>
            <p:cNvSpPr txBox="1"/>
            <p:nvPr/>
          </p:nvSpPr>
          <p:spPr>
            <a:xfrm>
              <a:off x="2208" y="1999"/>
              <a:ext cx="240" cy="639"/>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r>
                <a:rPr lang="en-US" altLang="zh-CN" sz="2400" b="1" dirty="0">
                  <a:latin typeface="Arial Narrow" panose="020B0506020202030204" pitchFamily="34" charset="0"/>
                </a:rPr>
                <a:t>D</a:t>
              </a:r>
              <a:endParaRPr lang="en-US" altLang="zh-CN" sz="2400" b="1" dirty="0">
                <a:latin typeface="Arial Narrow" panose="020B0506020202030204" pitchFamily="34" charset="0"/>
              </a:endParaRPr>
            </a:p>
            <a:p>
              <a:pPr marL="0" lvl="0" indent="0" eaLnBrk="1" hangingPunct="1">
                <a:spcBef>
                  <a:spcPct val="50000"/>
                </a:spcBef>
                <a:buClr>
                  <a:schemeClr val="tx2"/>
                </a:buClr>
                <a:buSzPct val="75000"/>
                <a:buFont typeface="Wingdings" panose="05000000000000000000" pitchFamily="2" charset="2"/>
                <a:buNone/>
              </a:pPr>
              <a:endParaRPr lang="en-US" altLang="zh-CN" sz="2400" b="1" dirty="0">
                <a:latin typeface="Arial Narrow" panose="020B0506020202030204" pitchFamily="34" charset="0"/>
              </a:endParaRPr>
            </a:p>
          </p:txBody>
        </p:sp>
        <p:sp>
          <p:nvSpPr>
            <p:cNvPr id="77869" name="Text Box 9"/>
            <p:cNvSpPr txBox="1"/>
            <p:nvPr/>
          </p:nvSpPr>
          <p:spPr>
            <a:xfrm>
              <a:off x="3504" y="1224"/>
              <a:ext cx="240" cy="639"/>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r>
                <a:rPr lang="en-US" altLang="zh-CN" sz="2400" b="1" dirty="0">
                  <a:latin typeface="Arial Narrow" panose="020B0506020202030204" pitchFamily="34" charset="0"/>
                </a:rPr>
                <a:t>C</a:t>
              </a:r>
              <a:endParaRPr lang="en-US" altLang="zh-CN" sz="2400" b="1" dirty="0">
                <a:latin typeface="Arial Narrow" panose="020B0506020202030204" pitchFamily="34" charset="0"/>
              </a:endParaRPr>
            </a:p>
            <a:p>
              <a:pPr marL="0" lvl="0" indent="0" eaLnBrk="1" hangingPunct="1">
                <a:spcBef>
                  <a:spcPct val="50000"/>
                </a:spcBef>
                <a:buClr>
                  <a:schemeClr val="tx2"/>
                </a:buClr>
                <a:buSzPct val="75000"/>
                <a:buFont typeface="Wingdings" panose="05000000000000000000" pitchFamily="2" charset="2"/>
                <a:buNone/>
              </a:pPr>
              <a:endParaRPr lang="en-US" altLang="zh-CN" sz="2400" b="1" dirty="0">
                <a:latin typeface="Arial Narrow" panose="020B0506020202030204" pitchFamily="34" charset="0"/>
              </a:endParaRPr>
            </a:p>
          </p:txBody>
        </p:sp>
        <p:sp>
          <p:nvSpPr>
            <p:cNvPr id="77870" name="Text Box 10"/>
            <p:cNvSpPr txBox="1"/>
            <p:nvPr/>
          </p:nvSpPr>
          <p:spPr>
            <a:xfrm>
              <a:off x="2832" y="2029"/>
              <a:ext cx="240" cy="639"/>
            </a:xfrm>
            <a:prstGeom prst="rect">
              <a:avLst/>
            </a:prstGeom>
            <a:solidFill>
              <a:schemeClr val="folHlink"/>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r>
                <a:rPr lang="en-US" altLang="zh-CN" sz="2400" b="1" dirty="0">
                  <a:latin typeface="Arial Narrow" panose="020B0506020202030204" pitchFamily="34" charset="0"/>
                </a:rPr>
                <a:t>F</a:t>
              </a:r>
              <a:endParaRPr lang="en-US" altLang="zh-CN" sz="2400" b="1" dirty="0">
                <a:latin typeface="Arial Narrow" panose="020B0506020202030204" pitchFamily="34" charset="0"/>
              </a:endParaRPr>
            </a:p>
            <a:p>
              <a:pPr marL="0" lvl="0" indent="0" eaLnBrk="1" hangingPunct="1">
                <a:spcBef>
                  <a:spcPct val="50000"/>
                </a:spcBef>
                <a:buClr>
                  <a:schemeClr val="tx2"/>
                </a:buClr>
                <a:buSzPct val="75000"/>
                <a:buFont typeface="Wingdings" panose="05000000000000000000" pitchFamily="2" charset="2"/>
                <a:buNone/>
              </a:pPr>
              <a:endParaRPr lang="en-US" altLang="zh-CN" sz="2400" b="1" dirty="0">
                <a:latin typeface="Arial Narrow" panose="020B0506020202030204" pitchFamily="34" charset="0"/>
              </a:endParaRPr>
            </a:p>
          </p:txBody>
        </p:sp>
        <p:sp>
          <p:nvSpPr>
            <p:cNvPr id="77871" name="Line 11"/>
            <p:cNvSpPr/>
            <p:nvPr/>
          </p:nvSpPr>
          <p:spPr>
            <a:xfrm flipH="1">
              <a:off x="2976" y="1032"/>
              <a:ext cx="144" cy="144"/>
            </a:xfrm>
            <a:prstGeom prst="line">
              <a:avLst/>
            </a:prstGeom>
            <a:ln w="38100" cap="flat" cmpd="sng">
              <a:solidFill>
                <a:schemeClr val="tx1"/>
              </a:solidFill>
              <a:prstDash val="solid"/>
              <a:headEnd type="none" w="med" len="med"/>
              <a:tailEnd type="none" w="med" len="med"/>
            </a:ln>
          </p:spPr>
        </p:sp>
        <p:sp>
          <p:nvSpPr>
            <p:cNvPr id="77872" name="Line 12"/>
            <p:cNvSpPr/>
            <p:nvPr/>
          </p:nvSpPr>
          <p:spPr>
            <a:xfrm>
              <a:off x="3312" y="1032"/>
              <a:ext cx="192" cy="192"/>
            </a:xfrm>
            <a:prstGeom prst="line">
              <a:avLst/>
            </a:prstGeom>
            <a:ln w="38100" cap="flat" cmpd="sng">
              <a:solidFill>
                <a:schemeClr val="tx1"/>
              </a:solidFill>
              <a:prstDash val="solid"/>
              <a:headEnd type="none" w="med" len="med"/>
              <a:tailEnd type="none" w="med" len="med"/>
            </a:ln>
          </p:spPr>
        </p:sp>
        <p:sp>
          <p:nvSpPr>
            <p:cNvPr id="77873" name="Line 13"/>
            <p:cNvSpPr/>
            <p:nvPr/>
          </p:nvSpPr>
          <p:spPr>
            <a:xfrm flipH="1">
              <a:off x="2400" y="1800"/>
              <a:ext cx="144" cy="192"/>
            </a:xfrm>
            <a:prstGeom prst="line">
              <a:avLst/>
            </a:prstGeom>
            <a:ln w="38100" cap="flat" cmpd="sng">
              <a:solidFill>
                <a:schemeClr val="tx1"/>
              </a:solidFill>
              <a:prstDash val="solid"/>
              <a:headEnd type="none" w="med" len="med"/>
              <a:tailEnd type="none" w="med" len="med"/>
            </a:ln>
          </p:spPr>
        </p:sp>
        <p:sp>
          <p:nvSpPr>
            <p:cNvPr id="77874" name="Line 14"/>
            <p:cNvSpPr/>
            <p:nvPr/>
          </p:nvSpPr>
          <p:spPr>
            <a:xfrm>
              <a:off x="2736" y="1800"/>
              <a:ext cx="144" cy="192"/>
            </a:xfrm>
            <a:prstGeom prst="line">
              <a:avLst/>
            </a:prstGeom>
            <a:ln w="38100" cap="flat" cmpd="sng">
              <a:solidFill>
                <a:schemeClr val="tx1"/>
              </a:solidFill>
              <a:prstDash val="solid"/>
              <a:headEnd type="none" w="med" len="med"/>
              <a:tailEnd type="none" w="med" len="med"/>
            </a:ln>
          </p:spPr>
        </p:sp>
        <p:sp>
          <p:nvSpPr>
            <p:cNvPr id="77875" name="Oval 15"/>
            <p:cNvSpPr/>
            <p:nvPr/>
          </p:nvSpPr>
          <p:spPr>
            <a:xfrm>
              <a:off x="2760" y="1152"/>
              <a:ext cx="288" cy="28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buClr>
                  <a:schemeClr val="tx2"/>
                </a:buClr>
                <a:buSzPct val="75000"/>
                <a:buFont typeface="Wingdings" panose="05000000000000000000" pitchFamily="2" charset="2"/>
                <a:buNone/>
              </a:pPr>
              <a:r>
                <a:rPr lang="en-US" altLang="zh-CN" sz="2400" b="1" dirty="0">
                  <a:latin typeface="Arial Narrow" panose="020B0506020202030204" pitchFamily="34" charset="0"/>
                </a:rPr>
                <a:t>E</a:t>
              </a:r>
              <a:endParaRPr lang="en-US" altLang="zh-CN" sz="2400" b="1" dirty="0">
                <a:latin typeface="Arial Narrow" panose="020B0506020202030204" pitchFamily="34" charset="0"/>
              </a:endParaRPr>
            </a:p>
          </p:txBody>
        </p:sp>
        <p:sp>
          <p:nvSpPr>
            <p:cNvPr id="77876" name="Line 16"/>
            <p:cNvSpPr/>
            <p:nvPr/>
          </p:nvSpPr>
          <p:spPr>
            <a:xfrm>
              <a:off x="3024" y="1392"/>
              <a:ext cx="144" cy="192"/>
            </a:xfrm>
            <a:prstGeom prst="line">
              <a:avLst/>
            </a:prstGeom>
            <a:ln w="38100" cap="flat" cmpd="sng">
              <a:solidFill>
                <a:schemeClr val="tx1"/>
              </a:solidFill>
              <a:prstDash val="solid"/>
              <a:headEnd type="none" w="med" len="med"/>
              <a:tailEnd type="none" w="med" len="med"/>
            </a:ln>
          </p:spPr>
        </p:sp>
        <p:sp>
          <p:nvSpPr>
            <p:cNvPr id="77877" name="Text Box 17"/>
            <p:cNvSpPr txBox="1"/>
            <p:nvPr/>
          </p:nvSpPr>
          <p:spPr>
            <a:xfrm>
              <a:off x="3168" y="1584"/>
              <a:ext cx="240" cy="639"/>
            </a:xfrm>
            <a:prstGeom prst="rect">
              <a:avLst/>
            </a:prstGeom>
            <a:solidFill>
              <a:schemeClr val="folHlink"/>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r>
                <a:rPr lang="en-US" altLang="zh-CN" sz="2400" b="1" dirty="0">
                  <a:latin typeface="Arial Narrow" panose="020B0506020202030204" pitchFamily="34" charset="0"/>
                </a:rPr>
                <a:t>G</a:t>
              </a:r>
              <a:endParaRPr lang="en-US" altLang="zh-CN" sz="2400" b="1" dirty="0">
                <a:latin typeface="Arial Narrow" panose="020B0506020202030204" pitchFamily="34" charset="0"/>
              </a:endParaRPr>
            </a:p>
            <a:p>
              <a:pPr marL="0" lvl="0" indent="0" eaLnBrk="1" hangingPunct="1">
                <a:spcBef>
                  <a:spcPct val="50000"/>
                </a:spcBef>
                <a:buClr>
                  <a:schemeClr val="tx2"/>
                </a:buClr>
                <a:buSzPct val="75000"/>
                <a:buFont typeface="Wingdings" panose="05000000000000000000" pitchFamily="2" charset="2"/>
                <a:buNone/>
              </a:pPr>
              <a:endParaRPr lang="en-US" altLang="zh-CN" sz="2400" b="1" dirty="0">
                <a:latin typeface="Arial Narrow" panose="020B0506020202030204" pitchFamily="34" charset="0"/>
              </a:endParaRPr>
            </a:p>
          </p:txBody>
        </p:sp>
      </p:grpSp>
      <p:grpSp>
        <p:nvGrpSpPr>
          <p:cNvPr id="3" name="Group 18"/>
          <p:cNvGrpSpPr/>
          <p:nvPr/>
        </p:nvGrpSpPr>
        <p:grpSpPr>
          <a:xfrm>
            <a:off x="6477000" y="1192213"/>
            <a:ext cx="2590800" cy="2598737"/>
            <a:chOff x="4080" y="751"/>
            <a:chExt cx="1632" cy="1637"/>
          </a:xfrm>
        </p:grpSpPr>
        <p:sp>
          <p:nvSpPr>
            <p:cNvPr id="77850" name="Text Box 19"/>
            <p:cNvSpPr txBox="1"/>
            <p:nvPr/>
          </p:nvSpPr>
          <p:spPr>
            <a:xfrm>
              <a:off x="4704" y="2094"/>
              <a:ext cx="240" cy="294"/>
            </a:xfrm>
            <a:prstGeom prst="rect">
              <a:avLst/>
            </a:prstGeom>
            <a:solidFill>
              <a:srgbClr val="FF9933"/>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endParaRPr lang="zh-CN" altLang="zh-CN" sz="2400" b="1" dirty="0">
                <a:latin typeface="Arial Narrow" panose="020B0506020202030204" pitchFamily="34" charset="0"/>
              </a:endParaRPr>
            </a:p>
          </p:txBody>
        </p:sp>
        <p:sp>
          <p:nvSpPr>
            <p:cNvPr id="77851" name="Oval 20"/>
            <p:cNvSpPr/>
            <p:nvPr/>
          </p:nvSpPr>
          <p:spPr>
            <a:xfrm>
              <a:off x="5112" y="1135"/>
              <a:ext cx="288" cy="28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buClr>
                  <a:schemeClr val="tx2"/>
                </a:buClr>
                <a:buSzPct val="75000"/>
                <a:buFont typeface="Wingdings" panose="05000000000000000000" pitchFamily="2" charset="2"/>
                <a:buNone/>
              </a:pPr>
              <a:r>
                <a:rPr lang="en-US" altLang="zh-CN" sz="2400" b="1" dirty="0">
                  <a:latin typeface="Arial Narrow" panose="020B0506020202030204" pitchFamily="34" charset="0"/>
                </a:rPr>
                <a:t>A</a:t>
              </a:r>
              <a:endParaRPr lang="en-US" altLang="zh-CN" sz="2400" b="1" dirty="0">
                <a:latin typeface="Arial Narrow" panose="020B0506020202030204" pitchFamily="34" charset="0"/>
              </a:endParaRPr>
            </a:p>
          </p:txBody>
        </p:sp>
        <p:sp>
          <p:nvSpPr>
            <p:cNvPr id="77852" name="Oval 21"/>
            <p:cNvSpPr/>
            <p:nvPr/>
          </p:nvSpPr>
          <p:spPr>
            <a:xfrm>
              <a:off x="4704" y="751"/>
              <a:ext cx="288" cy="28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buClr>
                  <a:schemeClr val="tx2"/>
                </a:buClr>
                <a:buSzPct val="75000"/>
                <a:buFont typeface="Wingdings" panose="05000000000000000000" pitchFamily="2" charset="2"/>
                <a:buNone/>
              </a:pPr>
              <a:r>
                <a:rPr lang="en-US" altLang="zh-CN" sz="2400" b="1" dirty="0">
                  <a:latin typeface="Arial Narrow" panose="020B0506020202030204" pitchFamily="34" charset="0"/>
                </a:rPr>
                <a:t>E</a:t>
              </a:r>
              <a:endParaRPr lang="en-US" altLang="zh-CN" sz="2400" b="1" dirty="0">
                <a:latin typeface="Arial Narrow" panose="020B0506020202030204" pitchFamily="34" charset="0"/>
              </a:endParaRPr>
            </a:p>
          </p:txBody>
        </p:sp>
        <p:sp>
          <p:nvSpPr>
            <p:cNvPr id="77853" name="Oval 22"/>
            <p:cNvSpPr/>
            <p:nvPr/>
          </p:nvSpPr>
          <p:spPr>
            <a:xfrm>
              <a:off x="4368" y="1087"/>
              <a:ext cx="288" cy="28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buClr>
                  <a:schemeClr val="tx2"/>
                </a:buClr>
                <a:buSzPct val="75000"/>
                <a:buFont typeface="Wingdings" panose="05000000000000000000" pitchFamily="2" charset="2"/>
                <a:buNone/>
              </a:pPr>
              <a:r>
                <a:rPr lang="en-US" altLang="zh-CN" sz="2400" b="1" dirty="0">
                  <a:latin typeface="Arial Narrow" panose="020B0506020202030204" pitchFamily="34" charset="0"/>
                </a:rPr>
                <a:t>B</a:t>
              </a:r>
              <a:endParaRPr lang="en-US" altLang="zh-CN" sz="2400" b="1" dirty="0">
                <a:latin typeface="Arial Narrow" panose="020B0506020202030204" pitchFamily="34" charset="0"/>
              </a:endParaRPr>
            </a:p>
          </p:txBody>
        </p:sp>
        <p:sp>
          <p:nvSpPr>
            <p:cNvPr id="77854" name="Text Box 23"/>
            <p:cNvSpPr txBox="1"/>
            <p:nvPr/>
          </p:nvSpPr>
          <p:spPr>
            <a:xfrm>
              <a:off x="4080" y="1526"/>
              <a:ext cx="240" cy="639"/>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r>
                <a:rPr lang="en-US" altLang="zh-CN" sz="2400" b="1" dirty="0">
                  <a:latin typeface="Arial Narrow" panose="020B0506020202030204" pitchFamily="34" charset="0"/>
                </a:rPr>
                <a:t>D</a:t>
              </a:r>
              <a:endParaRPr lang="en-US" altLang="zh-CN" sz="2400" b="1" dirty="0">
                <a:latin typeface="Arial Narrow" panose="020B0506020202030204" pitchFamily="34" charset="0"/>
              </a:endParaRPr>
            </a:p>
            <a:p>
              <a:pPr marL="0" lvl="0" indent="0" eaLnBrk="1" hangingPunct="1">
                <a:spcBef>
                  <a:spcPct val="50000"/>
                </a:spcBef>
                <a:buClr>
                  <a:schemeClr val="tx2"/>
                </a:buClr>
                <a:buSzPct val="75000"/>
                <a:buFont typeface="Wingdings" panose="05000000000000000000" pitchFamily="2" charset="2"/>
                <a:buNone/>
              </a:pPr>
              <a:endParaRPr lang="en-US" altLang="zh-CN" sz="2400" b="1" dirty="0">
                <a:latin typeface="Arial Narrow" panose="020B0506020202030204" pitchFamily="34" charset="0"/>
              </a:endParaRPr>
            </a:p>
          </p:txBody>
        </p:sp>
        <p:sp>
          <p:nvSpPr>
            <p:cNvPr id="77855" name="Text Box 24"/>
            <p:cNvSpPr txBox="1"/>
            <p:nvPr/>
          </p:nvSpPr>
          <p:spPr>
            <a:xfrm>
              <a:off x="5472" y="1567"/>
              <a:ext cx="240" cy="639"/>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r>
                <a:rPr lang="en-US" altLang="zh-CN" sz="2400" b="1" dirty="0">
                  <a:latin typeface="Arial Narrow" panose="020B0506020202030204" pitchFamily="34" charset="0"/>
                </a:rPr>
                <a:t>C</a:t>
              </a:r>
              <a:endParaRPr lang="en-US" altLang="zh-CN" sz="2400" b="1" dirty="0">
                <a:latin typeface="Arial Narrow" panose="020B0506020202030204" pitchFamily="34" charset="0"/>
              </a:endParaRPr>
            </a:p>
            <a:p>
              <a:pPr marL="0" lvl="0" indent="0" eaLnBrk="1" hangingPunct="1">
                <a:spcBef>
                  <a:spcPct val="50000"/>
                </a:spcBef>
                <a:buClr>
                  <a:schemeClr val="tx2"/>
                </a:buClr>
                <a:buSzPct val="75000"/>
                <a:buFont typeface="Wingdings" panose="05000000000000000000" pitchFamily="2" charset="2"/>
                <a:buNone/>
              </a:pPr>
              <a:endParaRPr lang="en-US" altLang="zh-CN" sz="2400" b="1" dirty="0">
                <a:latin typeface="Arial Narrow" panose="020B0506020202030204" pitchFamily="34" charset="0"/>
              </a:endParaRPr>
            </a:p>
          </p:txBody>
        </p:sp>
        <p:sp>
          <p:nvSpPr>
            <p:cNvPr id="77856" name="Text Box 25"/>
            <p:cNvSpPr txBox="1"/>
            <p:nvPr/>
          </p:nvSpPr>
          <p:spPr>
            <a:xfrm>
              <a:off x="4704" y="1556"/>
              <a:ext cx="240" cy="639"/>
            </a:xfrm>
            <a:prstGeom prst="rect">
              <a:avLst/>
            </a:prstGeom>
            <a:solidFill>
              <a:schemeClr val="folHlink"/>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r>
                <a:rPr lang="en-US" altLang="zh-CN" sz="2400" b="1" dirty="0">
                  <a:latin typeface="Arial Narrow" panose="020B0506020202030204" pitchFamily="34" charset="0"/>
                </a:rPr>
                <a:t>F</a:t>
              </a:r>
              <a:endParaRPr lang="en-US" altLang="zh-CN" sz="2400" b="1" dirty="0">
                <a:latin typeface="Arial Narrow" panose="020B0506020202030204" pitchFamily="34" charset="0"/>
              </a:endParaRPr>
            </a:p>
            <a:p>
              <a:pPr marL="0" lvl="0" indent="0" eaLnBrk="1" hangingPunct="1">
                <a:spcBef>
                  <a:spcPct val="50000"/>
                </a:spcBef>
                <a:buClr>
                  <a:schemeClr val="tx2"/>
                </a:buClr>
                <a:buSzPct val="75000"/>
                <a:buFont typeface="Wingdings" panose="05000000000000000000" pitchFamily="2" charset="2"/>
                <a:buNone/>
              </a:pPr>
              <a:endParaRPr lang="en-US" altLang="zh-CN" sz="2400" b="1" dirty="0">
                <a:latin typeface="Arial Narrow" panose="020B0506020202030204" pitchFamily="34" charset="0"/>
              </a:endParaRPr>
            </a:p>
          </p:txBody>
        </p:sp>
        <p:sp>
          <p:nvSpPr>
            <p:cNvPr id="77857" name="Line 26"/>
            <p:cNvSpPr/>
            <p:nvPr/>
          </p:nvSpPr>
          <p:spPr>
            <a:xfrm flipH="1">
              <a:off x="4608" y="991"/>
              <a:ext cx="144" cy="144"/>
            </a:xfrm>
            <a:prstGeom prst="line">
              <a:avLst/>
            </a:prstGeom>
            <a:ln w="38100" cap="flat" cmpd="sng">
              <a:solidFill>
                <a:schemeClr val="tx1"/>
              </a:solidFill>
              <a:prstDash val="solid"/>
              <a:headEnd type="none" w="med" len="med"/>
              <a:tailEnd type="none" w="med" len="med"/>
            </a:ln>
          </p:spPr>
        </p:sp>
        <p:sp>
          <p:nvSpPr>
            <p:cNvPr id="77858" name="Line 27"/>
            <p:cNvSpPr/>
            <p:nvPr/>
          </p:nvSpPr>
          <p:spPr>
            <a:xfrm>
              <a:off x="4944" y="991"/>
              <a:ext cx="192" cy="192"/>
            </a:xfrm>
            <a:prstGeom prst="line">
              <a:avLst/>
            </a:prstGeom>
            <a:ln w="38100" cap="flat" cmpd="sng">
              <a:solidFill>
                <a:schemeClr val="tx1"/>
              </a:solidFill>
              <a:prstDash val="solid"/>
              <a:headEnd type="none" w="med" len="med"/>
              <a:tailEnd type="none" w="med" len="med"/>
            </a:ln>
          </p:spPr>
        </p:sp>
        <p:sp>
          <p:nvSpPr>
            <p:cNvPr id="77859" name="Line 28"/>
            <p:cNvSpPr/>
            <p:nvPr/>
          </p:nvSpPr>
          <p:spPr>
            <a:xfrm flipH="1">
              <a:off x="4272" y="1327"/>
              <a:ext cx="144" cy="192"/>
            </a:xfrm>
            <a:prstGeom prst="line">
              <a:avLst/>
            </a:prstGeom>
            <a:ln w="38100" cap="flat" cmpd="sng">
              <a:solidFill>
                <a:schemeClr val="tx1"/>
              </a:solidFill>
              <a:prstDash val="solid"/>
              <a:headEnd type="none" w="med" len="med"/>
              <a:tailEnd type="none" w="med" len="med"/>
            </a:ln>
          </p:spPr>
        </p:sp>
        <p:sp>
          <p:nvSpPr>
            <p:cNvPr id="77860" name="Line 29"/>
            <p:cNvSpPr/>
            <p:nvPr/>
          </p:nvSpPr>
          <p:spPr>
            <a:xfrm>
              <a:off x="4608" y="1327"/>
              <a:ext cx="144" cy="192"/>
            </a:xfrm>
            <a:prstGeom prst="line">
              <a:avLst/>
            </a:prstGeom>
            <a:ln w="38100" cap="flat" cmpd="sng">
              <a:solidFill>
                <a:schemeClr val="tx1"/>
              </a:solidFill>
              <a:prstDash val="solid"/>
              <a:headEnd type="none" w="med" len="med"/>
              <a:tailEnd type="none" w="med" len="med"/>
            </a:ln>
          </p:spPr>
        </p:sp>
        <p:sp>
          <p:nvSpPr>
            <p:cNvPr id="77861" name="Line 30"/>
            <p:cNvSpPr/>
            <p:nvPr/>
          </p:nvSpPr>
          <p:spPr>
            <a:xfrm>
              <a:off x="5376" y="1375"/>
              <a:ext cx="144" cy="192"/>
            </a:xfrm>
            <a:prstGeom prst="line">
              <a:avLst/>
            </a:prstGeom>
            <a:ln w="38100" cap="flat" cmpd="sng">
              <a:solidFill>
                <a:schemeClr val="tx1"/>
              </a:solidFill>
              <a:prstDash val="solid"/>
              <a:headEnd type="none" w="med" len="med"/>
              <a:tailEnd type="none" w="med" len="med"/>
            </a:ln>
          </p:spPr>
        </p:sp>
        <p:sp>
          <p:nvSpPr>
            <p:cNvPr id="77862" name="Text Box 31"/>
            <p:cNvSpPr txBox="1"/>
            <p:nvPr/>
          </p:nvSpPr>
          <p:spPr>
            <a:xfrm>
              <a:off x="5040" y="1567"/>
              <a:ext cx="240" cy="639"/>
            </a:xfrm>
            <a:prstGeom prst="rect">
              <a:avLst/>
            </a:prstGeom>
            <a:solidFill>
              <a:schemeClr val="folHlink"/>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r>
                <a:rPr lang="en-US" altLang="zh-CN" sz="2400" b="1" dirty="0">
                  <a:latin typeface="Arial Narrow" panose="020B0506020202030204" pitchFamily="34" charset="0"/>
                </a:rPr>
                <a:t>G</a:t>
              </a:r>
              <a:endParaRPr lang="en-US" altLang="zh-CN" sz="2400" b="1" dirty="0">
                <a:latin typeface="Arial Narrow" panose="020B0506020202030204" pitchFamily="34" charset="0"/>
              </a:endParaRPr>
            </a:p>
            <a:p>
              <a:pPr marL="0" lvl="0" indent="0" eaLnBrk="1" hangingPunct="1">
                <a:spcBef>
                  <a:spcPct val="50000"/>
                </a:spcBef>
                <a:buClr>
                  <a:schemeClr val="tx2"/>
                </a:buClr>
                <a:buSzPct val="75000"/>
                <a:buFont typeface="Wingdings" panose="05000000000000000000" pitchFamily="2" charset="2"/>
                <a:buNone/>
              </a:pPr>
              <a:endParaRPr lang="en-US" altLang="zh-CN" sz="2400" b="1" dirty="0">
                <a:latin typeface="Arial Narrow" panose="020B0506020202030204" pitchFamily="34" charset="0"/>
              </a:endParaRPr>
            </a:p>
          </p:txBody>
        </p:sp>
        <p:sp>
          <p:nvSpPr>
            <p:cNvPr id="77863" name="Line 32"/>
            <p:cNvSpPr/>
            <p:nvPr/>
          </p:nvSpPr>
          <p:spPr>
            <a:xfrm flipH="1">
              <a:off x="5088" y="1375"/>
              <a:ext cx="96" cy="192"/>
            </a:xfrm>
            <a:prstGeom prst="line">
              <a:avLst/>
            </a:prstGeom>
            <a:ln w="38100" cap="flat" cmpd="sng">
              <a:solidFill>
                <a:schemeClr val="tx1"/>
              </a:solidFill>
              <a:prstDash val="solid"/>
              <a:headEnd type="none" w="med" len="med"/>
              <a:tailEnd type="none" w="med" len="med"/>
            </a:ln>
          </p:spPr>
        </p:sp>
      </p:grpSp>
      <p:sp>
        <p:nvSpPr>
          <p:cNvPr id="301089" name="AutoShape 33"/>
          <p:cNvSpPr/>
          <p:nvPr/>
        </p:nvSpPr>
        <p:spPr>
          <a:xfrm>
            <a:off x="2743200" y="1066800"/>
            <a:ext cx="1447800" cy="609600"/>
          </a:xfrm>
          <a:prstGeom prst="rightArrow">
            <a:avLst>
              <a:gd name="adj1" fmla="val 50000"/>
              <a:gd name="adj2" fmla="val 59375"/>
            </a:avLst>
          </a:prstGeom>
          <a:solidFill>
            <a:schemeClr val="bg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buClr>
                <a:schemeClr val="tx2"/>
              </a:buClr>
              <a:buSzPct val="75000"/>
              <a:buFont typeface="Wingdings" panose="05000000000000000000" pitchFamily="2" charset="2"/>
              <a:buNone/>
            </a:pPr>
            <a:r>
              <a:rPr lang="zh-CN" altLang="en-US" sz="2000" b="1" dirty="0">
                <a:latin typeface="Arial Narrow" panose="020B0506020202030204" pitchFamily="34" charset="0"/>
              </a:rPr>
              <a:t>左单旋</a:t>
            </a:r>
            <a:endParaRPr lang="zh-CN" altLang="en-US" sz="2000" b="1" dirty="0">
              <a:latin typeface="Arial Narrow" panose="020B0506020202030204" pitchFamily="34" charset="0"/>
            </a:endParaRPr>
          </a:p>
        </p:txBody>
      </p:sp>
      <p:sp>
        <p:nvSpPr>
          <p:cNvPr id="301090" name="AutoShape 34"/>
          <p:cNvSpPr/>
          <p:nvPr/>
        </p:nvSpPr>
        <p:spPr>
          <a:xfrm>
            <a:off x="5791200" y="1066800"/>
            <a:ext cx="1447800" cy="609600"/>
          </a:xfrm>
          <a:prstGeom prst="rightArrow">
            <a:avLst>
              <a:gd name="adj1" fmla="val 50000"/>
              <a:gd name="adj2" fmla="val 59375"/>
            </a:avLst>
          </a:prstGeom>
          <a:solidFill>
            <a:schemeClr val="bg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buClr>
                <a:schemeClr val="tx2"/>
              </a:buClr>
              <a:buSzPct val="75000"/>
              <a:buFont typeface="Wingdings" panose="05000000000000000000" pitchFamily="2" charset="2"/>
              <a:buNone/>
            </a:pPr>
            <a:r>
              <a:rPr lang="zh-CN" altLang="en-US" sz="2000" b="1" dirty="0">
                <a:latin typeface="Arial Narrow" panose="020B0506020202030204" pitchFamily="34" charset="0"/>
              </a:rPr>
              <a:t>右单旋</a:t>
            </a:r>
            <a:endParaRPr lang="zh-CN" altLang="en-US" sz="2000" b="1" dirty="0">
              <a:latin typeface="Arial Narrow" panose="020B0506020202030204" pitchFamily="34" charset="0"/>
            </a:endParaRPr>
          </a:p>
        </p:txBody>
      </p:sp>
      <p:grpSp>
        <p:nvGrpSpPr>
          <p:cNvPr id="4" name="Group 35"/>
          <p:cNvGrpSpPr/>
          <p:nvPr/>
        </p:nvGrpSpPr>
        <p:grpSpPr>
          <a:xfrm>
            <a:off x="76200" y="1219200"/>
            <a:ext cx="3048000" cy="2978150"/>
            <a:chOff x="48" y="768"/>
            <a:chExt cx="1920" cy="1876"/>
          </a:xfrm>
        </p:grpSpPr>
        <p:sp>
          <p:nvSpPr>
            <p:cNvPr id="77832" name="Oval 36"/>
            <p:cNvSpPr/>
            <p:nvPr/>
          </p:nvSpPr>
          <p:spPr>
            <a:xfrm>
              <a:off x="960" y="768"/>
              <a:ext cx="288" cy="28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buClr>
                  <a:schemeClr val="tx2"/>
                </a:buClr>
                <a:buSzPct val="75000"/>
                <a:buFont typeface="Wingdings" panose="05000000000000000000" pitchFamily="2" charset="2"/>
                <a:buNone/>
              </a:pPr>
              <a:r>
                <a:rPr lang="en-US" altLang="zh-CN" sz="2400" b="1" dirty="0">
                  <a:latin typeface="Arial Narrow" panose="020B0506020202030204" pitchFamily="34" charset="0"/>
                </a:rPr>
                <a:t>A</a:t>
              </a:r>
              <a:endParaRPr lang="en-US" altLang="zh-CN" sz="2400" b="1" dirty="0">
                <a:latin typeface="Arial Narrow" panose="020B0506020202030204" pitchFamily="34" charset="0"/>
              </a:endParaRPr>
            </a:p>
          </p:txBody>
        </p:sp>
        <p:sp>
          <p:nvSpPr>
            <p:cNvPr id="77833" name="Oval 37"/>
            <p:cNvSpPr/>
            <p:nvPr/>
          </p:nvSpPr>
          <p:spPr>
            <a:xfrm>
              <a:off x="672" y="1152"/>
              <a:ext cx="288" cy="28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buClr>
                  <a:schemeClr val="tx2"/>
                </a:buClr>
                <a:buSzPct val="75000"/>
                <a:buFont typeface="Wingdings" panose="05000000000000000000" pitchFamily="2" charset="2"/>
                <a:buNone/>
              </a:pPr>
              <a:r>
                <a:rPr lang="en-US" altLang="zh-CN" sz="2400" b="1" dirty="0">
                  <a:latin typeface="Arial Narrow" panose="020B0506020202030204" pitchFamily="34" charset="0"/>
                </a:rPr>
                <a:t>B</a:t>
              </a:r>
              <a:endParaRPr lang="en-US" altLang="zh-CN" sz="2400" b="1" dirty="0">
                <a:latin typeface="Arial Narrow" panose="020B0506020202030204" pitchFamily="34" charset="0"/>
              </a:endParaRPr>
            </a:p>
          </p:txBody>
        </p:sp>
        <p:sp>
          <p:nvSpPr>
            <p:cNvPr id="77834" name="Text Box 38"/>
            <p:cNvSpPr txBox="1"/>
            <p:nvPr/>
          </p:nvSpPr>
          <p:spPr>
            <a:xfrm>
              <a:off x="384" y="1591"/>
              <a:ext cx="240" cy="639"/>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r>
                <a:rPr lang="en-US" altLang="zh-CN" sz="2400" b="1" dirty="0">
                  <a:latin typeface="Arial Narrow" panose="020B0506020202030204" pitchFamily="34" charset="0"/>
                </a:rPr>
                <a:t>D</a:t>
              </a:r>
              <a:endParaRPr lang="en-US" altLang="zh-CN" sz="2400" b="1" dirty="0">
                <a:latin typeface="Arial Narrow" panose="020B0506020202030204" pitchFamily="34" charset="0"/>
              </a:endParaRPr>
            </a:p>
            <a:p>
              <a:pPr marL="0" lvl="0" indent="0" eaLnBrk="1" hangingPunct="1">
                <a:spcBef>
                  <a:spcPct val="50000"/>
                </a:spcBef>
                <a:buClr>
                  <a:schemeClr val="tx2"/>
                </a:buClr>
                <a:buSzPct val="75000"/>
                <a:buFont typeface="Wingdings" panose="05000000000000000000" pitchFamily="2" charset="2"/>
                <a:buNone/>
              </a:pPr>
              <a:endParaRPr lang="en-US" altLang="zh-CN" sz="2400" b="1" dirty="0">
                <a:latin typeface="Arial Narrow" panose="020B0506020202030204" pitchFamily="34" charset="0"/>
              </a:endParaRPr>
            </a:p>
          </p:txBody>
        </p:sp>
        <p:sp>
          <p:nvSpPr>
            <p:cNvPr id="77835" name="Text Box 39"/>
            <p:cNvSpPr txBox="1"/>
            <p:nvPr/>
          </p:nvSpPr>
          <p:spPr>
            <a:xfrm>
              <a:off x="1392" y="1200"/>
              <a:ext cx="240" cy="639"/>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r>
                <a:rPr lang="en-US" altLang="zh-CN" sz="2400" b="1" dirty="0">
                  <a:latin typeface="Arial Narrow" panose="020B0506020202030204" pitchFamily="34" charset="0"/>
                </a:rPr>
                <a:t>C</a:t>
              </a:r>
              <a:endParaRPr lang="en-US" altLang="zh-CN" sz="2400" b="1" dirty="0">
                <a:latin typeface="Arial Narrow" panose="020B0506020202030204" pitchFamily="34" charset="0"/>
              </a:endParaRPr>
            </a:p>
            <a:p>
              <a:pPr marL="0" lvl="0" indent="0" eaLnBrk="1" hangingPunct="1">
                <a:spcBef>
                  <a:spcPct val="50000"/>
                </a:spcBef>
                <a:buClr>
                  <a:schemeClr val="tx2"/>
                </a:buClr>
                <a:buSzPct val="75000"/>
                <a:buFont typeface="Wingdings" panose="05000000000000000000" pitchFamily="2" charset="2"/>
                <a:buNone/>
              </a:pPr>
              <a:endParaRPr lang="en-US" altLang="zh-CN" sz="2400" b="1" dirty="0">
                <a:latin typeface="Arial Narrow" panose="020B0506020202030204" pitchFamily="34" charset="0"/>
              </a:endParaRPr>
            </a:p>
          </p:txBody>
        </p:sp>
        <p:sp>
          <p:nvSpPr>
            <p:cNvPr id="77836" name="Text Box 40"/>
            <p:cNvSpPr txBox="1"/>
            <p:nvPr/>
          </p:nvSpPr>
          <p:spPr>
            <a:xfrm>
              <a:off x="720" y="2005"/>
              <a:ext cx="240" cy="639"/>
            </a:xfrm>
            <a:prstGeom prst="rect">
              <a:avLst/>
            </a:prstGeom>
            <a:solidFill>
              <a:schemeClr val="folHlink"/>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r>
                <a:rPr lang="en-US" altLang="zh-CN" sz="2400" b="1" dirty="0">
                  <a:latin typeface="Arial Narrow" panose="020B0506020202030204" pitchFamily="34" charset="0"/>
                </a:rPr>
                <a:t>F</a:t>
              </a:r>
              <a:endParaRPr lang="en-US" altLang="zh-CN" sz="2400" b="1" dirty="0">
                <a:latin typeface="Arial Narrow" panose="020B0506020202030204" pitchFamily="34" charset="0"/>
              </a:endParaRPr>
            </a:p>
            <a:p>
              <a:pPr marL="0" lvl="0" indent="0" eaLnBrk="1" hangingPunct="1">
                <a:spcBef>
                  <a:spcPct val="50000"/>
                </a:spcBef>
                <a:buClr>
                  <a:schemeClr val="tx2"/>
                </a:buClr>
                <a:buSzPct val="75000"/>
                <a:buFont typeface="Wingdings" panose="05000000000000000000" pitchFamily="2" charset="2"/>
                <a:buNone/>
              </a:pPr>
              <a:endParaRPr lang="en-US" altLang="zh-CN" sz="2400" b="1" dirty="0">
                <a:latin typeface="Arial Narrow" panose="020B0506020202030204" pitchFamily="34" charset="0"/>
              </a:endParaRPr>
            </a:p>
          </p:txBody>
        </p:sp>
        <p:sp>
          <p:nvSpPr>
            <p:cNvPr id="77837" name="Line 41"/>
            <p:cNvSpPr/>
            <p:nvPr/>
          </p:nvSpPr>
          <p:spPr>
            <a:xfrm flipH="1">
              <a:off x="864" y="1008"/>
              <a:ext cx="144" cy="144"/>
            </a:xfrm>
            <a:prstGeom prst="line">
              <a:avLst/>
            </a:prstGeom>
            <a:ln w="38100" cap="flat" cmpd="sng">
              <a:solidFill>
                <a:schemeClr val="tx1"/>
              </a:solidFill>
              <a:prstDash val="solid"/>
              <a:headEnd type="none" w="med" len="med"/>
              <a:tailEnd type="none" w="med" len="med"/>
            </a:ln>
          </p:spPr>
        </p:sp>
        <p:sp>
          <p:nvSpPr>
            <p:cNvPr id="77838" name="Line 42"/>
            <p:cNvSpPr/>
            <p:nvPr/>
          </p:nvSpPr>
          <p:spPr>
            <a:xfrm>
              <a:off x="1200" y="1008"/>
              <a:ext cx="192" cy="192"/>
            </a:xfrm>
            <a:prstGeom prst="line">
              <a:avLst/>
            </a:prstGeom>
            <a:ln w="38100" cap="flat" cmpd="sng">
              <a:solidFill>
                <a:schemeClr val="tx1"/>
              </a:solidFill>
              <a:prstDash val="solid"/>
              <a:headEnd type="none" w="med" len="med"/>
              <a:tailEnd type="none" w="med" len="med"/>
            </a:ln>
          </p:spPr>
        </p:sp>
        <p:sp>
          <p:nvSpPr>
            <p:cNvPr id="77839" name="Line 43"/>
            <p:cNvSpPr/>
            <p:nvPr/>
          </p:nvSpPr>
          <p:spPr>
            <a:xfrm flipH="1">
              <a:off x="576" y="1392"/>
              <a:ext cx="144" cy="192"/>
            </a:xfrm>
            <a:prstGeom prst="line">
              <a:avLst/>
            </a:prstGeom>
            <a:ln w="38100" cap="flat" cmpd="sng">
              <a:solidFill>
                <a:schemeClr val="tx1"/>
              </a:solidFill>
              <a:prstDash val="solid"/>
              <a:headEnd type="none" w="med" len="med"/>
              <a:tailEnd type="none" w="med" len="med"/>
            </a:ln>
          </p:spPr>
        </p:sp>
        <p:sp>
          <p:nvSpPr>
            <p:cNvPr id="77840" name="Line 44"/>
            <p:cNvSpPr/>
            <p:nvPr/>
          </p:nvSpPr>
          <p:spPr>
            <a:xfrm>
              <a:off x="912" y="1392"/>
              <a:ext cx="144" cy="192"/>
            </a:xfrm>
            <a:prstGeom prst="line">
              <a:avLst/>
            </a:prstGeom>
            <a:ln w="38100" cap="flat" cmpd="sng">
              <a:solidFill>
                <a:schemeClr val="tx1"/>
              </a:solidFill>
              <a:prstDash val="solid"/>
              <a:headEnd type="none" w="med" len="med"/>
              <a:tailEnd type="none" w="med" len="med"/>
            </a:ln>
          </p:spPr>
        </p:sp>
        <p:sp>
          <p:nvSpPr>
            <p:cNvPr id="77841" name="Oval 45"/>
            <p:cNvSpPr/>
            <p:nvPr/>
          </p:nvSpPr>
          <p:spPr>
            <a:xfrm>
              <a:off x="960" y="1560"/>
              <a:ext cx="288" cy="28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buClr>
                  <a:schemeClr val="tx2"/>
                </a:buClr>
                <a:buSzPct val="75000"/>
                <a:buFont typeface="Wingdings" panose="05000000000000000000" pitchFamily="2" charset="2"/>
                <a:buNone/>
              </a:pPr>
              <a:r>
                <a:rPr lang="en-US" altLang="zh-CN" sz="2400" b="1" dirty="0">
                  <a:latin typeface="Arial Narrow" panose="020B0506020202030204" pitchFamily="34" charset="0"/>
                </a:rPr>
                <a:t>E</a:t>
              </a:r>
              <a:endParaRPr lang="en-US" altLang="zh-CN" sz="2400" b="1" dirty="0">
                <a:latin typeface="Arial Narrow" panose="020B0506020202030204" pitchFamily="34" charset="0"/>
              </a:endParaRPr>
            </a:p>
          </p:txBody>
        </p:sp>
        <p:sp>
          <p:nvSpPr>
            <p:cNvPr id="77842" name="Line 46"/>
            <p:cNvSpPr/>
            <p:nvPr/>
          </p:nvSpPr>
          <p:spPr>
            <a:xfrm flipH="1">
              <a:off x="864" y="1800"/>
              <a:ext cx="144" cy="192"/>
            </a:xfrm>
            <a:prstGeom prst="line">
              <a:avLst/>
            </a:prstGeom>
            <a:ln w="38100" cap="flat" cmpd="sng">
              <a:solidFill>
                <a:schemeClr val="tx1"/>
              </a:solidFill>
              <a:prstDash val="solid"/>
              <a:headEnd type="none" w="med" len="med"/>
              <a:tailEnd type="none" w="med" len="med"/>
            </a:ln>
          </p:spPr>
        </p:sp>
        <p:sp>
          <p:nvSpPr>
            <p:cNvPr id="77843" name="Line 47"/>
            <p:cNvSpPr/>
            <p:nvPr/>
          </p:nvSpPr>
          <p:spPr>
            <a:xfrm>
              <a:off x="1200" y="1800"/>
              <a:ext cx="144" cy="192"/>
            </a:xfrm>
            <a:prstGeom prst="line">
              <a:avLst/>
            </a:prstGeom>
            <a:ln w="38100" cap="flat" cmpd="sng">
              <a:solidFill>
                <a:schemeClr val="tx1"/>
              </a:solidFill>
              <a:prstDash val="solid"/>
              <a:headEnd type="none" w="med" len="med"/>
              <a:tailEnd type="none" w="med" len="med"/>
            </a:ln>
          </p:spPr>
        </p:sp>
        <p:sp>
          <p:nvSpPr>
            <p:cNvPr id="77844" name="AutoShape 48"/>
            <p:cNvSpPr/>
            <p:nvPr/>
          </p:nvSpPr>
          <p:spPr>
            <a:xfrm>
              <a:off x="240" y="1608"/>
              <a:ext cx="144" cy="648"/>
            </a:xfrm>
            <a:prstGeom prst="leftBrace">
              <a:avLst>
                <a:gd name="adj1" fmla="val 37500"/>
                <a:gd name="adj2" fmla="val 50000"/>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77845" name="Text Box 49"/>
            <p:cNvSpPr txBox="1"/>
            <p:nvPr/>
          </p:nvSpPr>
          <p:spPr>
            <a:xfrm>
              <a:off x="48" y="1800"/>
              <a:ext cx="240"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r>
                <a:rPr lang="en-US" altLang="zh-CN" sz="2400" b="1" dirty="0">
                  <a:latin typeface="Arial Narrow" panose="020B0506020202030204" pitchFamily="34" charset="0"/>
                </a:rPr>
                <a:t>h</a:t>
              </a:r>
              <a:endParaRPr lang="en-US" altLang="zh-CN" sz="2400" b="1" dirty="0">
                <a:latin typeface="Arial Narrow" panose="020B0506020202030204" pitchFamily="34" charset="0"/>
              </a:endParaRPr>
            </a:p>
          </p:txBody>
        </p:sp>
        <p:sp>
          <p:nvSpPr>
            <p:cNvPr id="77846" name="Text Box 50"/>
            <p:cNvSpPr txBox="1"/>
            <p:nvPr/>
          </p:nvSpPr>
          <p:spPr>
            <a:xfrm>
              <a:off x="1488" y="2088"/>
              <a:ext cx="480"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r>
                <a:rPr lang="en-US" altLang="zh-CN" sz="2400" b="1" dirty="0">
                  <a:latin typeface="Arial Narrow" panose="020B0506020202030204" pitchFamily="34" charset="0"/>
                </a:rPr>
                <a:t>h-1</a:t>
              </a:r>
              <a:endParaRPr lang="en-US" altLang="zh-CN" sz="2400" b="1" dirty="0">
                <a:latin typeface="Arial Narrow" panose="020B0506020202030204" pitchFamily="34" charset="0"/>
              </a:endParaRPr>
            </a:p>
          </p:txBody>
        </p:sp>
        <p:sp>
          <p:nvSpPr>
            <p:cNvPr id="77847" name="Text Box 51"/>
            <p:cNvSpPr txBox="1"/>
            <p:nvPr/>
          </p:nvSpPr>
          <p:spPr>
            <a:xfrm>
              <a:off x="1200" y="1992"/>
              <a:ext cx="240" cy="639"/>
            </a:xfrm>
            <a:prstGeom prst="rect">
              <a:avLst/>
            </a:prstGeom>
            <a:solidFill>
              <a:schemeClr val="folHlink"/>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r>
                <a:rPr lang="en-US" altLang="zh-CN" sz="2400" b="1" dirty="0">
                  <a:latin typeface="Arial Narrow" panose="020B0506020202030204" pitchFamily="34" charset="0"/>
                </a:rPr>
                <a:t>G</a:t>
              </a:r>
              <a:endParaRPr lang="en-US" altLang="zh-CN" sz="2400" b="1" dirty="0">
                <a:latin typeface="Arial Narrow" panose="020B0506020202030204" pitchFamily="34" charset="0"/>
              </a:endParaRPr>
            </a:p>
            <a:p>
              <a:pPr marL="0" lvl="0" indent="0" eaLnBrk="1" hangingPunct="1">
                <a:spcBef>
                  <a:spcPct val="50000"/>
                </a:spcBef>
                <a:buClr>
                  <a:schemeClr val="tx2"/>
                </a:buClr>
                <a:buSzPct val="75000"/>
                <a:buFont typeface="Wingdings" panose="05000000000000000000" pitchFamily="2" charset="2"/>
                <a:buNone/>
              </a:pPr>
              <a:endParaRPr lang="en-US" altLang="zh-CN" sz="2400" b="1" dirty="0">
                <a:latin typeface="Arial Narrow" panose="020B0506020202030204" pitchFamily="34" charset="0"/>
              </a:endParaRPr>
            </a:p>
          </p:txBody>
        </p:sp>
        <p:sp>
          <p:nvSpPr>
            <p:cNvPr id="77848" name="AutoShape 52"/>
            <p:cNvSpPr/>
            <p:nvPr/>
          </p:nvSpPr>
          <p:spPr>
            <a:xfrm>
              <a:off x="1476" y="2016"/>
              <a:ext cx="48" cy="528"/>
            </a:xfrm>
            <a:prstGeom prst="rightBrace">
              <a:avLst>
                <a:gd name="adj1" fmla="val 91666"/>
                <a:gd name="adj2" fmla="val 50000"/>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77849" name="Text Box 53"/>
            <p:cNvSpPr txBox="1"/>
            <p:nvPr/>
          </p:nvSpPr>
          <p:spPr>
            <a:xfrm>
              <a:off x="336" y="768"/>
              <a:ext cx="768"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r>
                <a:rPr lang="en-US" altLang="zh-CN" sz="2400" b="1" dirty="0">
                  <a:latin typeface="Arial Narrow" panose="020B0506020202030204" pitchFamily="34" charset="0"/>
                </a:rPr>
                <a:t>3.</a:t>
              </a:r>
              <a:endParaRPr lang="en-US" altLang="zh-CN" sz="2400" b="1" dirty="0">
                <a:latin typeface="Arial Narrow" panose="020B0506020202030204" pitchFamily="34" charset="0"/>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301058"/>
                                        </p:tgtEl>
                                        <p:attrNameLst>
                                          <p:attrName>style.visibility</p:attrName>
                                        </p:attrNameLst>
                                      </p:cBhvr>
                                      <p:to>
                                        <p:strVal val="visible"/>
                                      </p:to>
                                    </p:set>
                                    <p:anim calcmode="lin" valueType="num">
                                      <p:cBhvr>
                                        <p:cTn id="12" dur="1000" fill="hold"/>
                                        <p:tgtEl>
                                          <p:spTgt spid="301058"/>
                                        </p:tgtEl>
                                        <p:attrNameLst>
                                          <p:attrName>ppt_w</p:attrName>
                                        </p:attrNameLst>
                                      </p:cBhvr>
                                      <p:tavLst>
                                        <p:tav tm="0">
                                          <p:val>
                                            <p:fltVal val="0.000000"/>
                                          </p:val>
                                        </p:tav>
                                        <p:tav tm="100000">
                                          <p:val>
                                            <p:strVal val="#ppt_w"/>
                                          </p:val>
                                        </p:tav>
                                      </p:tavLst>
                                    </p:anim>
                                    <p:anim calcmode="lin" valueType="num">
                                      <p:cBhvr>
                                        <p:cTn id="13" dur="1000" fill="hold"/>
                                        <p:tgtEl>
                                          <p:spTgt spid="301058"/>
                                        </p:tgtEl>
                                        <p:attrNameLst>
                                          <p:attrName>ppt_h</p:attrName>
                                        </p:attrNameLst>
                                      </p:cBhvr>
                                      <p:tavLst>
                                        <p:tav tm="0">
                                          <p:val>
                                            <p:fltVal val="0.000000"/>
                                          </p:val>
                                        </p:tav>
                                        <p:tav tm="100000">
                                          <p:val>
                                            <p:strVal val="#ppt_h"/>
                                          </p:val>
                                        </p:tav>
                                      </p:tavLst>
                                    </p:anim>
                                    <p:anim calcmode="lin" valueType="num">
                                      <p:cBhvr>
                                        <p:cTn id="14" dur="1000" fill="hold"/>
                                        <p:tgtEl>
                                          <p:spTgt spid="301058"/>
                                        </p:tgtEl>
                                        <p:attrNameLst>
                                          <p:attrName>ppt_x</p:attrName>
                                        </p:attrNameLst>
                                      </p:cBhvr>
                                      <p:tavLst>
                                        <p:tav tm="0" fmla="#ppt_x+(cos(-2*pi*(1-$))*-#ppt_x-sin(-2*pi*(1-$))*(1-#ppt_y))*(1-$)">
                                          <p:val>
                                            <p:fltVal val="0.000000"/>
                                          </p:val>
                                        </p:tav>
                                        <p:tav tm="100000">
                                          <p:val>
                                            <p:fltVal val="1.000000"/>
                                          </p:val>
                                        </p:tav>
                                      </p:tavLst>
                                    </p:anim>
                                    <p:anim calcmode="lin" valueType="num">
                                      <p:cBhvr>
                                        <p:cTn id="15" dur="1000" fill="hold"/>
                                        <p:tgtEl>
                                          <p:spTgt spid="301058"/>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01089"/>
                                        </p:tgtEl>
                                        <p:attrNameLst>
                                          <p:attrName>style.visibility</p:attrName>
                                        </p:attrNameLst>
                                      </p:cBhvr>
                                      <p:to>
                                        <p:strVal val="visible"/>
                                      </p:to>
                                    </p:set>
                                    <p:animEffect transition="in" filter="blinds(horizontal)">
                                      <p:cBhvr>
                                        <p:cTn id="20" dur="500"/>
                                        <p:tgtEl>
                                          <p:spTgt spid="301089"/>
                                        </p:tgtEl>
                                      </p:cBhvr>
                                    </p:animEffect>
                                  </p:childTnLst>
                                </p:cTn>
                              </p:par>
                            </p:childTnLst>
                          </p:cTn>
                        </p:par>
                      </p:childTnLst>
                    </p:cTn>
                  </p:par>
                  <p:par>
                    <p:cTn id="21" fill="hold">
                      <p:stCondLst>
                        <p:cond delay="indefinite"/>
                      </p:stCondLst>
                      <p:childTnLst>
                        <p:par>
                          <p:cTn id="22" fill="hold">
                            <p:stCondLst>
                              <p:cond delay="0"/>
                            </p:stCondLst>
                            <p:childTnLst>
                              <p:par>
                                <p:cTn id="23" presetID="15"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1000" fill="hold"/>
                                        <p:tgtEl>
                                          <p:spTgt spid="2"/>
                                        </p:tgtEl>
                                        <p:attrNameLst>
                                          <p:attrName>ppt_w</p:attrName>
                                        </p:attrNameLst>
                                      </p:cBhvr>
                                      <p:tavLst>
                                        <p:tav tm="0">
                                          <p:val>
                                            <p:fltVal val="0.000000"/>
                                          </p:val>
                                        </p:tav>
                                        <p:tav tm="100000">
                                          <p:val>
                                            <p:strVal val="#ppt_w"/>
                                          </p:val>
                                        </p:tav>
                                      </p:tavLst>
                                    </p:anim>
                                    <p:anim calcmode="lin" valueType="num">
                                      <p:cBhvr>
                                        <p:cTn id="26" dur="1000" fill="hold"/>
                                        <p:tgtEl>
                                          <p:spTgt spid="2"/>
                                        </p:tgtEl>
                                        <p:attrNameLst>
                                          <p:attrName>ppt_h</p:attrName>
                                        </p:attrNameLst>
                                      </p:cBhvr>
                                      <p:tavLst>
                                        <p:tav tm="0">
                                          <p:val>
                                            <p:fltVal val="0.000000"/>
                                          </p:val>
                                        </p:tav>
                                        <p:tav tm="100000">
                                          <p:val>
                                            <p:strVal val="#ppt_h"/>
                                          </p:val>
                                        </p:tav>
                                      </p:tavLst>
                                    </p:anim>
                                    <p:anim calcmode="lin" valueType="num">
                                      <p:cBhvr>
                                        <p:cTn id="27" dur="1000" fill="hold"/>
                                        <p:tgtEl>
                                          <p:spTgt spid="2"/>
                                        </p:tgtEl>
                                        <p:attrNameLst>
                                          <p:attrName>ppt_x</p:attrName>
                                        </p:attrNameLst>
                                      </p:cBhvr>
                                      <p:tavLst>
                                        <p:tav tm="0" fmla="#ppt_x+(cos(-2*pi*(1-$))*-#ppt_x-sin(-2*pi*(1-$))*(1-#ppt_y))*(1-$)">
                                          <p:val>
                                            <p:fltVal val="0.000000"/>
                                          </p:val>
                                        </p:tav>
                                        <p:tav tm="100000">
                                          <p:val>
                                            <p:fltVal val="1.000000"/>
                                          </p:val>
                                        </p:tav>
                                      </p:tavLst>
                                    </p:anim>
                                    <p:anim calcmode="lin" valueType="num">
                                      <p:cBhvr>
                                        <p:cTn id="28" dur="1000" fill="hold"/>
                                        <p:tgtEl>
                                          <p:spTgt spid="2"/>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01090"/>
                                        </p:tgtEl>
                                        <p:attrNameLst>
                                          <p:attrName>style.visibility</p:attrName>
                                        </p:attrNameLst>
                                      </p:cBhvr>
                                      <p:to>
                                        <p:strVal val="visible"/>
                                      </p:to>
                                    </p:set>
                                    <p:animEffect transition="in" filter="blinds(horizontal)">
                                      <p:cBhvr>
                                        <p:cTn id="33" dur="500"/>
                                        <p:tgtEl>
                                          <p:spTgt spid="301090"/>
                                        </p:tgtEl>
                                      </p:cBhvr>
                                    </p:animEffect>
                                  </p:childTnLst>
                                </p:cTn>
                              </p:par>
                            </p:childTnLst>
                          </p:cTn>
                        </p:par>
                      </p:childTnLst>
                    </p:cTn>
                  </p:par>
                  <p:par>
                    <p:cTn id="34" fill="hold">
                      <p:stCondLst>
                        <p:cond delay="indefinite"/>
                      </p:stCondLst>
                      <p:childTnLst>
                        <p:par>
                          <p:cTn id="35" fill="hold">
                            <p:stCondLst>
                              <p:cond delay="0"/>
                            </p:stCondLst>
                            <p:childTnLst>
                              <p:par>
                                <p:cTn id="36" presetID="15" presetClass="entr" presetSubtype="0"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anim calcmode="lin" valueType="num">
                                      <p:cBhvr>
                                        <p:cTn id="38" dur="1000" fill="hold"/>
                                        <p:tgtEl>
                                          <p:spTgt spid="3"/>
                                        </p:tgtEl>
                                        <p:attrNameLst>
                                          <p:attrName>ppt_w</p:attrName>
                                        </p:attrNameLst>
                                      </p:cBhvr>
                                      <p:tavLst>
                                        <p:tav tm="0">
                                          <p:val>
                                            <p:fltVal val="0.000000"/>
                                          </p:val>
                                        </p:tav>
                                        <p:tav tm="100000">
                                          <p:val>
                                            <p:strVal val="#ppt_w"/>
                                          </p:val>
                                        </p:tav>
                                      </p:tavLst>
                                    </p:anim>
                                    <p:anim calcmode="lin" valueType="num">
                                      <p:cBhvr>
                                        <p:cTn id="39" dur="1000" fill="hold"/>
                                        <p:tgtEl>
                                          <p:spTgt spid="3"/>
                                        </p:tgtEl>
                                        <p:attrNameLst>
                                          <p:attrName>ppt_h</p:attrName>
                                        </p:attrNameLst>
                                      </p:cBhvr>
                                      <p:tavLst>
                                        <p:tav tm="0">
                                          <p:val>
                                            <p:fltVal val="0.000000"/>
                                          </p:val>
                                        </p:tav>
                                        <p:tav tm="100000">
                                          <p:val>
                                            <p:strVal val="#ppt_h"/>
                                          </p:val>
                                        </p:tav>
                                      </p:tavLst>
                                    </p:anim>
                                    <p:anim calcmode="lin" valueType="num">
                                      <p:cBhvr>
                                        <p:cTn id="40" dur="1000" fill="hold"/>
                                        <p:tgtEl>
                                          <p:spTgt spid="3"/>
                                        </p:tgtEl>
                                        <p:attrNameLst>
                                          <p:attrName>ppt_x</p:attrName>
                                        </p:attrNameLst>
                                      </p:cBhvr>
                                      <p:tavLst>
                                        <p:tav tm="0" fmla="#ppt_x+(cos(-2*pi*(1-$))*-#ppt_x-sin(-2*pi*(1-$))*(1-#ppt_y))*(1-$)">
                                          <p:val>
                                            <p:fltVal val="0.000000"/>
                                          </p:val>
                                        </p:tav>
                                        <p:tav tm="100000">
                                          <p:val>
                                            <p:fltVal val="1.000000"/>
                                          </p:val>
                                        </p:tav>
                                      </p:tavLst>
                                    </p:anim>
                                    <p:anim calcmode="lin" valueType="num">
                                      <p:cBhvr>
                                        <p:cTn id="41" dur="1000" fill="hold"/>
                                        <p:tgtEl>
                                          <p:spTgt spid="3"/>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58" grpId="0" animBg="1"/>
      <p:bldP spid="301089" grpId="0" animBg="1"/>
      <p:bldP spid="301090"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2082" name="AutoShape 2"/>
          <p:cNvSpPr/>
          <p:nvPr/>
        </p:nvSpPr>
        <p:spPr>
          <a:xfrm>
            <a:off x="2667000" y="990600"/>
            <a:ext cx="1447800" cy="609600"/>
          </a:xfrm>
          <a:prstGeom prst="rightArrow">
            <a:avLst>
              <a:gd name="adj1" fmla="val 50000"/>
              <a:gd name="adj2" fmla="val 59375"/>
            </a:avLst>
          </a:prstGeom>
          <a:solidFill>
            <a:schemeClr val="bg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buClr>
                <a:schemeClr val="tx2"/>
              </a:buClr>
              <a:buSzPct val="75000"/>
              <a:buFont typeface="Wingdings" panose="05000000000000000000" pitchFamily="2" charset="2"/>
              <a:buNone/>
            </a:pPr>
            <a:r>
              <a:rPr lang="zh-CN" altLang="en-US" sz="2000" b="1" dirty="0">
                <a:latin typeface="Arial Narrow" panose="020B0506020202030204" pitchFamily="34" charset="0"/>
              </a:rPr>
              <a:t>右单旋</a:t>
            </a:r>
            <a:endParaRPr lang="zh-CN" altLang="en-US" sz="2000" b="1" dirty="0">
              <a:latin typeface="Arial Narrow" panose="020B0506020202030204" pitchFamily="34" charset="0"/>
            </a:endParaRPr>
          </a:p>
        </p:txBody>
      </p:sp>
      <p:sp>
        <p:nvSpPr>
          <p:cNvPr id="302083" name="AutoShape 3"/>
          <p:cNvSpPr/>
          <p:nvPr/>
        </p:nvSpPr>
        <p:spPr>
          <a:xfrm>
            <a:off x="5715000" y="990600"/>
            <a:ext cx="1447800" cy="609600"/>
          </a:xfrm>
          <a:prstGeom prst="rightArrow">
            <a:avLst>
              <a:gd name="adj1" fmla="val 50000"/>
              <a:gd name="adj2" fmla="val 59375"/>
            </a:avLst>
          </a:prstGeom>
          <a:solidFill>
            <a:schemeClr val="bg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buClr>
                <a:schemeClr val="tx2"/>
              </a:buClr>
              <a:buSzPct val="75000"/>
              <a:buFont typeface="Wingdings" panose="05000000000000000000" pitchFamily="2" charset="2"/>
              <a:buNone/>
            </a:pPr>
            <a:r>
              <a:rPr lang="zh-CN" altLang="en-US" sz="2000" b="1" dirty="0">
                <a:latin typeface="Arial Narrow" panose="020B0506020202030204" pitchFamily="34" charset="0"/>
              </a:rPr>
              <a:t>左单旋</a:t>
            </a:r>
            <a:endParaRPr lang="zh-CN" altLang="en-US" sz="2000" b="1" dirty="0">
              <a:latin typeface="Arial Narrow" panose="020B0506020202030204" pitchFamily="34" charset="0"/>
            </a:endParaRPr>
          </a:p>
        </p:txBody>
      </p:sp>
      <p:sp>
        <p:nvSpPr>
          <p:cNvPr id="302084" name="Text Box 4"/>
          <p:cNvSpPr txBox="1"/>
          <p:nvPr/>
        </p:nvSpPr>
        <p:spPr>
          <a:xfrm>
            <a:off x="1828800" y="3962400"/>
            <a:ext cx="381000" cy="466725"/>
          </a:xfrm>
          <a:prstGeom prst="rect">
            <a:avLst/>
          </a:prstGeom>
          <a:solidFill>
            <a:srgbClr val="FF9933"/>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endParaRPr lang="zh-CN" altLang="zh-CN" sz="2400" b="1" dirty="0">
              <a:latin typeface="Arial Narrow" panose="020B0506020202030204" pitchFamily="34" charset="0"/>
            </a:endParaRPr>
          </a:p>
        </p:txBody>
      </p:sp>
      <p:grpSp>
        <p:nvGrpSpPr>
          <p:cNvPr id="2" name="Group 5"/>
          <p:cNvGrpSpPr/>
          <p:nvPr/>
        </p:nvGrpSpPr>
        <p:grpSpPr>
          <a:xfrm>
            <a:off x="381000" y="838200"/>
            <a:ext cx="2438400" cy="3262313"/>
            <a:chOff x="240" y="528"/>
            <a:chExt cx="1536" cy="2055"/>
          </a:xfrm>
        </p:grpSpPr>
        <p:sp>
          <p:nvSpPr>
            <p:cNvPr id="78884" name="Text Box 6"/>
            <p:cNvSpPr txBox="1"/>
            <p:nvPr/>
          </p:nvSpPr>
          <p:spPr>
            <a:xfrm>
              <a:off x="288" y="528"/>
              <a:ext cx="768"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r>
                <a:rPr lang="en-US" altLang="zh-CN" sz="2400" b="1" dirty="0">
                  <a:latin typeface="Arial Narrow" panose="020B0506020202030204" pitchFamily="34" charset="0"/>
                </a:rPr>
                <a:t>4.</a:t>
              </a:r>
              <a:endParaRPr lang="en-US" altLang="zh-CN" sz="2400" b="1" dirty="0">
                <a:latin typeface="Arial Narrow" panose="020B0506020202030204" pitchFamily="34" charset="0"/>
              </a:endParaRPr>
            </a:p>
          </p:txBody>
        </p:sp>
        <p:sp>
          <p:nvSpPr>
            <p:cNvPr id="78885" name="Oval 7"/>
            <p:cNvSpPr/>
            <p:nvPr/>
          </p:nvSpPr>
          <p:spPr>
            <a:xfrm>
              <a:off x="960" y="1488"/>
              <a:ext cx="288" cy="28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buClr>
                  <a:schemeClr val="tx2"/>
                </a:buClr>
                <a:buSzPct val="75000"/>
                <a:buFont typeface="Wingdings" panose="05000000000000000000" pitchFamily="2" charset="2"/>
                <a:buNone/>
              </a:pPr>
              <a:r>
                <a:rPr lang="en-US" altLang="zh-CN" sz="2400" b="1" dirty="0">
                  <a:latin typeface="Arial Narrow" panose="020B0506020202030204" pitchFamily="34" charset="0"/>
                </a:rPr>
                <a:t>D</a:t>
              </a:r>
              <a:endParaRPr lang="en-US" altLang="zh-CN" sz="2400" b="1" dirty="0">
                <a:latin typeface="Arial Narrow" panose="020B0506020202030204" pitchFamily="34" charset="0"/>
              </a:endParaRPr>
            </a:p>
          </p:txBody>
        </p:sp>
        <p:sp>
          <p:nvSpPr>
            <p:cNvPr id="78886" name="Oval 8"/>
            <p:cNvSpPr/>
            <p:nvPr/>
          </p:nvSpPr>
          <p:spPr>
            <a:xfrm>
              <a:off x="912" y="720"/>
              <a:ext cx="288" cy="28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buClr>
                  <a:schemeClr val="tx2"/>
                </a:buClr>
                <a:buSzPct val="75000"/>
                <a:buFont typeface="Wingdings" panose="05000000000000000000" pitchFamily="2" charset="2"/>
                <a:buNone/>
              </a:pPr>
              <a:r>
                <a:rPr lang="en-US" altLang="zh-CN" sz="2400" b="1" dirty="0">
                  <a:latin typeface="Arial Narrow" panose="020B0506020202030204" pitchFamily="34" charset="0"/>
                </a:rPr>
                <a:t>A</a:t>
              </a:r>
              <a:endParaRPr lang="en-US" altLang="zh-CN" sz="2400" b="1" dirty="0">
                <a:latin typeface="Arial Narrow" panose="020B0506020202030204" pitchFamily="34" charset="0"/>
              </a:endParaRPr>
            </a:p>
          </p:txBody>
        </p:sp>
        <p:sp>
          <p:nvSpPr>
            <p:cNvPr id="78887" name="Oval 9"/>
            <p:cNvSpPr/>
            <p:nvPr/>
          </p:nvSpPr>
          <p:spPr>
            <a:xfrm>
              <a:off x="1248" y="1152"/>
              <a:ext cx="288" cy="28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buClr>
                  <a:schemeClr val="tx2"/>
                </a:buClr>
                <a:buSzPct val="75000"/>
                <a:buFont typeface="Wingdings" panose="05000000000000000000" pitchFamily="2" charset="2"/>
                <a:buNone/>
              </a:pPr>
              <a:r>
                <a:rPr lang="en-US" altLang="zh-CN" sz="2400" b="1" dirty="0">
                  <a:latin typeface="Arial Narrow" panose="020B0506020202030204" pitchFamily="34" charset="0"/>
                </a:rPr>
                <a:t>C</a:t>
              </a:r>
              <a:endParaRPr lang="en-US" altLang="zh-CN" sz="2400" b="1" dirty="0">
                <a:latin typeface="Arial Narrow" panose="020B0506020202030204" pitchFamily="34" charset="0"/>
              </a:endParaRPr>
            </a:p>
          </p:txBody>
        </p:sp>
        <p:sp>
          <p:nvSpPr>
            <p:cNvPr id="78888" name="Text Box 10"/>
            <p:cNvSpPr txBox="1"/>
            <p:nvPr/>
          </p:nvSpPr>
          <p:spPr>
            <a:xfrm>
              <a:off x="576" y="1104"/>
              <a:ext cx="240" cy="639"/>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r>
                <a:rPr lang="en-US" altLang="zh-CN" sz="2400" b="1" dirty="0">
                  <a:latin typeface="Arial Narrow" panose="020B0506020202030204" pitchFamily="34" charset="0"/>
                </a:rPr>
                <a:t>B</a:t>
              </a:r>
              <a:endParaRPr lang="en-US" altLang="zh-CN" sz="2400" b="1" dirty="0">
                <a:latin typeface="Arial Narrow" panose="020B0506020202030204" pitchFamily="34" charset="0"/>
              </a:endParaRPr>
            </a:p>
            <a:p>
              <a:pPr marL="0" lvl="0" indent="0" eaLnBrk="1" hangingPunct="1">
                <a:spcBef>
                  <a:spcPct val="50000"/>
                </a:spcBef>
                <a:buClr>
                  <a:schemeClr val="tx2"/>
                </a:buClr>
                <a:buSzPct val="75000"/>
                <a:buFont typeface="Wingdings" panose="05000000000000000000" pitchFamily="2" charset="2"/>
                <a:buNone/>
              </a:pPr>
              <a:endParaRPr lang="en-US" altLang="zh-CN" sz="2400" b="1" dirty="0">
                <a:latin typeface="Arial Narrow" panose="020B0506020202030204" pitchFamily="34" charset="0"/>
              </a:endParaRPr>
            </a:p>
          </p:txBody>
        </p:sp>
        <p:sp>
          <p:nvSpPr>
            <p:cNvPr id="78889" name="Text Box 11"/>
            <p:cNvSpPr txBox="1"/>
            <p:nvPr/>
          </p:nvSpPr>
          <p:spPr>
            <a:xfrm>
              <a:off x="1536" y="1584"/>
              <a:ext cx="240" cy="639"/>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r>
                <a:rPr lang="en-US" altLang="zh-CN" sz="2400" b="1" dirty="0">
                  <a:latin typeface="Arial Narrow" panose="020B0506020202030204" pitchFamily="34" charset="0"/>
                </a:rPr>
                <a:t>E</a:t>
              </a:r>
              <a:endParaRPr lang="en-US" altLang="zh-CN" sz="2400" b="1" dirty="0">
                <a:latin typeface="Arial Narrow" panose="020B0506020202030204" pitchFamily="34" charset="0"/>
              </a:endParaRPr>
            </a:p>
            <a:p>
              <a:pPr marL="0" lvl="0" indent="0" eaLnBrk="1" hangingPunct="1">
                <a:spcBef>
                  <a:spcPct val="50000"/>
                </a:spcBef>
                <a:buClr>
                  <a:schemeClr val="tx2"/>
                </a:buClr>
                <a:buSzPct val="75000"/>
                <a:buFont typeface="Wingdings" panose="05000000000000000000" pitchFamily="2" charset="2"/>
                <a:buNone/>
              </a:pPr>
              <a:endParaRPr lang="en-US" altLang="zh-CN" sz="2400" b="1" dirty="0">
                <a:latin typeface="Arial Narrow" panose="020B0506020202030204" pitchFamily="34" charset="0"/>
              </a:endParaRPr>
            </a:p>
          </p:txBody>
        </p:sp>
        <p:sp>
          <p:nvSpPr>
            <p:cNvPr id="78890" name="Text Box 12"/>
            <p:cNvSpPr txBox="1"/>
            <p:nvPr/>
          </p:nvSpPr>
          <p:spPr>
            <a:xfrm>
              <a:off x="720" y="1933"/>
              <a:ext cx="240" cy="639"/>
            </a:xfrm>
            <a:prstGeom prst="rect">
              <a:avLst/>
            </a:prstGeom>
            <a:solidFill>
              <a:schemeClr val="folHlink"/>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r>
                <a:rPr lang="en-US" altLang="zh-CN" sz="2400" b="1" dirty="0">
                  <a:latin typeface="Arial Narrow" panose="020B0506020202030204" pitchFamily="34" charset="0"/>
                </a:rPr>
                <a:t>F</a:t>
              </a:r>
              <a:endParaRPr lang="en-US" altLang="zh-CN" sz="2400" b="1" dirty="0">
                <a:latin typeface="Arial Narrow" panose="020B0506020202030204" pitchFamily="34" charset="0"/>
              </a:endParaRPr>
            </a:p>
            <a:p>
              <a:pPr marL="0" lvl="0" indent="0" eaLnBrk="1" hangingPunct="1">
                <a:spcBef>
                  <a:spcPct val="50000"/>
                </a:spcBef>
                <a:buClr>
                  <a:schemeClr val="tx2"/>
                </a:buClr>
                <a:buSzPct val="75000"/>
                <a:buFont typeface="Wingdings" panose="05000000000000000000" pitchFamily="2" charset="2"/>
                <a:buNone/>
              </a:pPr>
              <a:endParaRPr lang="en-US" altLang="zh-CN" sz="2400" b="1" dirty="0">
                <a:latin typeface="Arial Narrow" panose="020B0506020202030204" pitchFamily="34" charset="0"/>
              </a:endParaRPr>
            </a:p>
          </p:txBody>
        </p:sp>
        <p:sp>
          <p:nvSpPr>
            <p:cNvPr id="78891" name="Line 13"/>
            <p:cNvSpPr/>
            <p:nvPr/>
          </p:nvSpPr>
          <p:spPr>
            <a:xfrm flipH="1">
              <a:off x="816" y="960"/>
              <a:ext cx="144" cy="144"/>
            </a:xfrm>
            <a:prstGeom prst="line">
              <a:avLst/>
            </a:prstGeom>
            <a:ln w="38100" cap="flat" cmpd="sng">
              <a:solidFill>
                <a:schemeClr val="tx1"/>
              </a:solidFill>
              <a:prstDash val="solid"/>
              <a:headEnd type="none" w="med" len="med"/>
              <a:tailEnd type="none" w="med" len="med"/>
            </a:ln>
          </p:spPr>
        </p:sp>
        <p:sp>
          <p:nvSpPr>
            <p:cNvPr id="78892" name="Line 14"/>
            <p:cNvSpPr/>
            <p:nvPr/>
          </p:nvSpPr>
          <p:spPr>
            <a:xfrm>
              <a:off x="1152" y="960"/>
              <a:ext cx="192" cy="192"/>
            </a:xfrm>
            <a:prstGeom prst="line">
              <a:avLst/>
            </a:prstGeom>
            <a:ln w="38100" cap="flat" cmpd="sng">
              <a:solidFill>
                <a:schemeClr val="tx1"/>
              </a:solidFill>
              <a:prstDash val="solid"/>
              <a:headEnd type="none" w="med" len="med"/>
              <a:tailEnd type="none" w="med" len="med"/>
            </a:ln>
          </p:spPr>
        </p:sp>
        <p:sp>
          <p:nvSpPr>
            <p:cNvPr id="78893" name="Line 15"/>
            <p:cNvSpPr/>
            <p:nvPr/>
          </p:nvSpPr>
          <p:spPr>
            <a:xfrm flipH="1">
              <a:off x="1152" y="1392"/>
              <a:ext cx="144" cy="192"/>
            </a:xfrm>
            <a:prstGeom prst="line">
              <a:avLst/>
            </a:prstGeom>
            <a:ln w="38100" cap="flat" cmpd="sng">
              <a:solidFill>
                <a:schemeClr val="tx1"/>
              </a:solidFill>
              <a:prstDash val="solid"/>
              <a:headEnd type="none" w="med" len="med"/>
              <a:tailEnd type="none" w="med" len="med"/>
            </a:ln>
          </p:spPr>
        </p:sp>
        <p:sp>
          <p:nvSpPr>
            <p:cNvPr id="78894" name="Line 16"/>
            <p:cNvSpPr/>
            <p:nvPr/>
          </p:nvSpPr>
          <p:spPr>
            <a:xfrm>
              <a:off x="1488" y="1392"/>
              <a:ext cx="144" cy="192"/>
            </a:xfrm>
            <a:prstGeom prst="line">
              <a:avLst/>
            </a:prstGeom>
            <a:ln w="38100" cap="flat" cmpd="sng">
              <a:solidFill>
                <a:schemeClr val="tx1"/>
              </a:solidFill>
              <a:prstDash val="solid"/>
              <a:headEnd type="none" w="med" len="med"/>
              <a:tailEnd type="none" w="med" len="med"/>
            </a:ln>
          </p:spPr>
        </p:sp>
        <p:sp>
          <p:nvSpPr>
            <p:cNvPr id="78895" name="Line 17"/>
            <p:cNvSpPr/>
            <p:nvPr/>
          </p:nvSpPr>
          <p:spPr>
            <a:xfrm flipH="1">
              <a:off x="864" y="1728"/>
              <a:ext cx="144" cy="192"/>
            </a:xfrm>
            <a:prstGeom prst="line">
              <a:avLst/>
            </a:prstGeom>
            <a:ln w="38100" cap="flat" cmpd="sng">
              <a:solidFill>
                <a:schemeClr val="tx1"/>
              </a:solidFill>
              <a:prstDash val="solid"/>
              <a:headEnd type="none" w="med" len="med"/>
              <a:tailEnd type="none" w="med" len="med"/>
            </a:ln>
          </p:spPr>
        </p:sp>
        <p:sp>
          <p:nvSpPr>
            <p:cNvPr id="78896" name="Line 18"/>
            <p:cNvSpPr/>
            <p:nvPr/>
          </p:nvSpPr>
          <p:spPr>
            <a:xfrm>
              <a:off x="1152" y="1752"/>
              <a:ext cx="144" cy="192"/>
            </a:xfrm>
            <a:prstGeom prst="line">
              <a:avLst/>
            </a:prstGeom>
            <a:ln w="38100" cap="flat" cmpd="sng">
              <a:solidFill>
                <a:schemeClr val="tx1"/>
              </a:solidFill>
              <a:prstDash val="solid"/>
              <a:headEnd type="none" w="med" len="med"/>
              <a:tailEnd type="none" w="med" len="med"/>
            </a:ln>
          </p:spPr>
        </p:sp>
        <p:sp>
          <p:nvSpPr>
            <p:cNvPr id="78897" name="AutoShape 19"/>
            <p:cNvSpPr/>
            <p:nvPr/>
          </p:nvSpPr>
          <p:spPr>
            <a:xfrm>
              <a:off x="432" y="1121"/>
              <a:ext cx="144" cy="720"/>
            </a:xfrm>
            <a:prstGeom prst="leftBrace">
              <a:avLst>
                <a:gd name="adj1" fmla="val 41666"/>
                <a:gd name="adj2" fmla="val 50000"/>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78898" name="Text Box 20"/>
            <p:cNvSpPr txBox="1"/>
            <p:nvPr/>
          </p:nvSpPr>
          <p:spPr>
            <a:xfrm>
              <a:off x="240" y="1313"/>
              <a:ext cx="240"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r>
                <a:rPr lang="en-US" altLang="zh-CN" sz="2400" b="1" dirty="0">
                  <a:latin typeface="Arial Narrow" panose="020B0506020202030204" pitchFamily="34" charset="0"/>
                </a:rPr>
                <a:t>h</a:t>
              </a:r>
              <a:endParaRPr lang="en-US" altLang="zh-CN" sz="2400" b="1" dirty="0">
                <a:latin typeface="Arial Narrow" panose="020B0506020202030204" pitchFamily="34" charset="0"/>
              </a:endParaRPr>
            </a:p>
          </p:txBody>
        </p:sp>
        <p:sp>
          <p:nvSpPr>
            <p:cNvPr id="78899" name="Text Box 21"/>
            <p:cNvSpPr txBox="1"/>
            <p:nvPr/>
          </p:nvSpPr>
          <p:spPr>
            <a:xfrm>
              <a:off x="276" y="2052"/>
              <a:ext cx="480"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r>
                <a:rPr lang="en-US" altLang="zh-CN" sz="2400" b="1" dirty="0">
                  <a:latin typeface="Arial Narrow" panose="020B0506020202030204" pitchFamily="34" charset="0"/>
                </a:rPr>
                <a:t>h-1</a:t>
              </a:r>
              <a:endParaRPr lang="en-US" altLang="zh-CN" sz="2400" b="1" dirty="0">
                <a:latin typeface="Arial Narrow" panose="020B0506020202030204" pitchFamily="34" charset="0"/>
              </a:endParaRPr>
            </a:p>
          </p:txBody>
        </p:sp>
        <p:sp>
          <p:nvSpPr>
            <p:cNvPr id="78900" name="Text Box 22"/>
            <p:cNvSpPr txBox="1"/>
            <p:nvPr/>
          </p:nvSpPr>
          <p:spPr>
            <a:xfrm>
              <a:off x="1152" y="1944"/>
              <a:ext cx="240" cy="639"/>
            </a:xfrm>
            <a:prstGeom prst="rect">
              <a:avLst/>
            </a:prstGeom>
            <a:solidFill>
              <a:schemeClr val="folHlink"/>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r>
                <a:rPr lang="en-US" altLang="zh-CN" sz="2400" b="1" dirty="0">
                  <a:latin typeface="Arial Narrow" panose="020B0506020202030204" pitchFamily="34" charset="0"/>
                </a:rPr>
                <a:t>G</a:t>
              </a:r>
              <a:endParaRPr lang="en-US" altLang="zh-CN" sz="2400" b="1" dirty="0">
                <a:latin typeface="Arial Narrow" panose="020B0506020202030204" pitchFamily="34" charset="0"/>
              </a:endParaRPr>
            </a:p>
            <a:p>
              <a:pPr marL="0" lvl="0" indent="0" eaLnBrk="1" hangingPunct="1">
                <a:spcBef>
                  <a:spcPct val="50000"/>
                </a:spcBef>
                <a:buClr>
                  <a:schemeClr val="tx2"/>
                </a:buClr>
                <a:buSzPct val="75000"/>
                <a:buFont typeface="Wingdings" panose="05000000000000000000" pitchFamily="2" charset="2"/>
                <a:buNone/>
              </a:pPr>
              <a:endParaRPr lang="en-US" altLang="zh-CN" sz="2400" b="1" dirty="0">
                <a:latin typeface="Arial Narrow" panose="020B0506020202030204" pitchFamily="34" charset="0"/>
              </a:endParaRPr>
            </a:p>
          </p:txBody>
        </p:sp>
        <p:sp>
          <p:nvSpPr>
            <p:cNvPr id="78901" name="AutoShape 23"/>
            <p:cNvSpPr/>
            <p:nvPr/>
          </p:nvSpPr>
          <p:spPr>
            <a:xfrm>
              <a:off x="660" y="1956"/>
              <a:ext cx="48" cy="528"/>
            </a:xfrm>
            <a:prstGeom prst="leftBrace">
              <a:avLst>
                <a:gd name="adj1" fmla="val 91666"/>
                <a:gd name="adj2" fmla="val 50000"/>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grpSp>
      <p:grpSp>
        <p:nvGrpSpPr>
          <p:cNvPr id="3" name="Group 24"/>
          <p:cNvGrpSpPr/>
          <p:nvPr/>
        </p:nvGrpSpPr>
        <p:grpSpPr>
          <a:xfrm>
            <a:off x="3810000" y="1143000"/>
            <a:ext cx="2324100" cy="3370263"/>
            <a:chOff x="2400" y="720"/>
            <a:chExt cx="1464" cy="2123"/>
          </a:xfrm>
        </p:grpSpPr>
        <p:sp>
          <p:nvSpPr>
            <p:cNvPr id="78870" name="Text Box 25"/>
            <p:cNvSpPr txBox="1"/>
            <p:nvPr/>
          </p:nvSpPr>
          <p:spPr>
            <a:xfrm>
              <a:off x="3120" y="2549"/>
              <a:ext cx="240" cy="294"/>
            </a:xfrm>
            <a:prstGeom prst="rect">
              <a:avLst/>
            </a:prstGeom>
            <a:solidFill>
              <a:srgbClr val="FF9933"/>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endParaRPr lang="zh-CN" altLang="zh-CN" sz="2400" b="1" dirty="0">
                <a:latin typeface="Arial Narrow" panose="020B0506020202030204" pitchFamily="34" charset="0"/>
              </a:endParaRPr>
            </a:p>
          </p:txBody>
        </p:sp>
        <p:sp>
          <p:nvSpPr>
            <p:cNvPr id="78871" name="Oval 26"/>
            <p:cNvSpPr/>
            <p:nvPr/>
          </p:nvSpPr>
          <p:spPr>
            <a:xfrm>
              <a:off x="2736" y="720"/>
              <a:ext cx="288" cy="28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buClr>
                  <a:schemeClr val="tx2"/>
                </a:buClr>
                <a:buSzPct val="75000"/>
                <a:buFont typeface="Wingdings" panose="05000000000000000000" pitchFamily="2" charset="2"/>
                <a:buNone/>
              </a:pPr>
              <a:r>
                <a:rPr lang="en-US" altLang="zh-CN" sz="2400" b="1" dirty="0">
                  <a:latin typeface="Arial Narrow" panose="020B0506020202030204" pitchFamily="34" charset="0"/>
                </a:rPr>
                <a:t>A</a:t>
              </a:r>
              <a:endParaRPr lang="en-US" altLang="zh-CN" sz="2400" b="1" dirty="0">
                <a:latin typeface="Arial Narrow" panose="020B0506020202030204" pitchFamily="34" charset="0"/>
              </a:endParaRPr>
            </a:p>
          </p:txBody>
        </p:sp>
        <p:sp>
          <p:nvSpPr>
            <p:cNvPr id="78872" name="Oval 27"/>
            <p:cNvSpPr/>
            <p:nvPr/>
          </p:nvSpPr>
          <p:spPr>
            <a:xfrm>
              <a:off x="3336" y="1584"/>
              <a:ext cx="288" cy="28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buClr>
                  <a:schemeClr val="tx2"/>
                </a:buClr>
                <a:buSzPct val="75000"/>
                <a:buFont typeface="Wingdings" panose="05000000000000000000" pitchFamily="2" charset="2"/>
                <a:buNone/>
              </a:pPr>
              <a:r>
                <a:rPr lang="en-US" altLang="zh-CN" sz="2400" b="1" dirty="0">
                  <a:latin typeface="Arial Narrow" panose="020B0506020202030204" pitchFamily="34" charset="0"/>
                </a:rPr>
                <a:t>C</a:t>
              </a:r>
              <a:endParaRPr lang="en-US" altLang="zh-CN" sz="2400" b="1" dirty="0">
                <a:latin typeface="Arial Narrow" panose="020B0506020202030204" pitchFamily="34" charset="0"/>
              </a:endParaRPr>
            </a:p>
          </p:txBody>
        </p:sp>
        <p:sp>
          <p:nvSpPr>
            <p:cNvPr id="78873" name="Text Box 28"/>
            <p:cNvSpPr txBox="1"/>
            <p:nvPr/>
          </p:nvSpPr>
          <p:spPr>
            <a:xfrm>
              <a:off x="2400" y="1104"/>
              <a:ext cx="240" cy="639"/>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r>
                <a:rPr lang="en-US" altLang="zh-CN" sz="2400" b="1" dirty="0">
                  <a:latin typeface="Arial Narrow" panose="020B0506020202030204" pitchFamily="34" charset="0"/>
                </a:rPr>
                <a:t>B</a:t>
              </a:r>
              <a:endParaRPr lang="en-US" altLang="zh-CN" sz="2400" b="1" dirty="0">
                <a:latin typeface="Arial Narrow" panose="020B0506020202030204" pitchFamily="34" charset="0"/>
              </a:endParaRPr>
            </a:p>
            <a:p>
              <a:pPr marL="0" lvl="0" indent="0" eaLnBrk="1" hangingPunct="1">
                <a:spcBef>
                  <a:spcPct val="50000"/>
                </a:spcBef>
                <a:buClr>
                  <a:schemeClr val="tx2"/>
                </a:buClr>
                <a:buSzPct val="75000"/>
                <a:buFont typeface="Wingdings" panose="05000000000000000000" pitchFamily="2" charset="2"/>
                <a:buNone/>
              </a:pPr>
              <a:endParaRPr lang="en-US" altLang="zh-CN" sz="2400" b="1" dirty="0">
                <a:latin typeface="Arial Narrow" panose="020B0506020202030204" pitchFamily="34" charset="0"/>
              </a:endParaRPr>
            </a:p>
          </p:txBody>
        </p:sp>
        <p:sp>
          <p:nvSpPr>
            <p:cNvPr id="78874" name="Text Box 29"/>
            <p:cNvSpPr txBox="1"/>
            <p:nvPr/>
          </p:nvSpPr>
          <p:spPr>
            <a:xfrm>
              <a:off x="3624" y="2016"/>
              <a:ext cx="240" cy="639"/>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r>
                <a:rPr lang="en-US" altLang="zh-CN" sz="2400" b="1" dirty="0">
                  <a:latin typeface="Arial Narrow" panose="020B0506020202030204" pitchFamily="34" charset="0"/>
                </a:rPr>
                <a:t>E</a:t>
              </a:r>
              <a:endParaRPr lang="en-US" altLang="zh-CN" sz="2400" b="1" dirty="0">
                <a:latin typeface="Arial Narrow" panose="020B0506020202030204" pitchFamily="34" charset="0"/>
              </a:endParaRPr>
            </a:p>
            <a:p>
              <a:pPr marL="0" lvl="0" indent="0" eaLnBrk="1" hangingPunct="1">
                <a:spcBef>
                  <a:spcPct val="50000"/>
                </a:spcBef>
                <a:buClr>
                  <a:schemeClr val="tx2"/>
                </a:buClr>
                <a:buSzPct val="75000"/>
                <a:buFont typeface="Wingdings" panose="05000000000000000000" pitchFamily="2" charset="2"/>
                <a:buNone/>
              </a:pPr>
              <a:endParaRPr lang="en-US" altLang="zh-CN" sz="2400" b="1" dirty="0">
                <a:latin typeface="Arial Narrow" panose="020B0506020202030204" pitchFamily="34" charset="0"/>
              </a:endParaRPr>
            </a:p>
          </p:txBody>
        </p:sp>
        <p:sp>
          <p:nvSpPr>
            <p:cNvPr id="78875" name="Text Box 30"/>
            <p:cNvSpPr txBox="1"/>
            <p:nvPr/>
          </p:nvSpPr>
          <p:spPr>
            <a:xfrm>
              <a:off x="2784" y="1584"/>
              <a:ext cx="240" cy="639"/>
            </a:xfrm>
            <a:prstGeom prst="rect">
              <a:avLst/>
            </a:prstGeom>
            <a:solidFill>
              <a:schemeClr val="folHlink"/>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r>
                <a:rPr lang="en-US" altLang="zh-CN" sz="2400" b="1" dirty="0">
                  <a:latin typeface="Arial Narrow" panose="020B0506020202030204" pitchFamily="34" charset="0"/>
                </a:rPr>
                <a:t>F</a:t>
              </a:r>
              <a:endParaRPr lang="en-US" altLang="zh-CN" sz="2400" b="1" dirty="0">
                <a:latin typeface="Arial Narrow" panose="020B0506020202030204" pitchFamily="34" charset="0"/>
              </a:endParaRPr>
            </a:p>
            <a:p>
              <a:pPr marL="0" lvl="0" indent="0" eaLnBrk="1" hangingPunct="1">
                <a:spcBef>
                  <a:spcPct val="50000"/>
                </a:spcBef>
                <a:buClr>
                  <a:schemeClr val="tx2"/>
                </a:buClr>
                <a:buSzPct val="75000"/>
                <a:buFont typeface="Wingdings" panose="05000000000000000000" pitchFamily="2" charset="2"/>
                <a:buNone/>
              </a:pPr>
              <a:endParaRPr lang="en-US" altLang="zh-CN" sz="2400" b="1" dirty="0">
                <a:latin typeface="Arial Narrow" panose="020B0506020202030204" pitchFamily="34" charset="0"/>
              </a:endParaRPr>
            </a:p>
          </p:txBody>
        </p:sp>
        <p:sp>
          <p:nvSpPr>
            <p:cNvPr id="78876" name="Line 31"/>
            <p:cNvSpPr/>
            <p:nvPr/>
          </p:nvSpPr>
          <p:spPr>
            <a:xfrm flipH="1">
              <a:off x="2640" y="960"/>
              <a:ext cx="144" cy="144"/>
            </a:xfrm>
            <a:prstGeom prst="line">
              <a:avLst/>
            </a:prstGeom>
            <a:ln w="38100" cap="flat" cmpd="sng">
              <a:solidFill>
                <a:schemeClr val="tx1"/>
              </a:solidFill>
              <a:prstDash val="solid"/>
              <a:headEnd type="none" w="med" len="med"/>
              <a:tailEnd type="none" w="med" len="med"/>
            </a:ln>
          </p:spPr>
        </p:sp>
        <p:sp>
          <p:nvSpPr>
            <p:cNvPr id="78877" name="Line 32"/>
            <p:cNvSpPr/>
            <p:nvPr/>
          </p:nvSpPr>
          <p:spPr>
            <a:xfrm>
              <a:off x="2976" y="960"/>
              <a:ext cx="192" cy="192"/>
            </a:xfrm>
            <a:prstGeom prst="line">
              <a:avLst/>
            </a:prstGeom>
            <a:ln w="38100" cap="flat" cmpd="sng">
              <a:solidFill>
                <a:schemeClr val="tx1"/>
              </a:solidFill>
              <a:prstDash val="solid"/>
              <a:headEnd type="none" w="med" len="med"/>
              <a:tailEnd type="none" w="med" len="med"/>
            </a:ln>
          </p:spPr>
        </p:sp>
        <p:sp>
          <p:nvSpPr>
            <p:cNvPr id="78878" name="Line 33"/>
            <p:cNvSpPr/>
            <p:nvPr/>
          </p:nvSpPr>
          <p:spPr>
            <a:xfrm flipH="1">
              <a:off x="3240" y="1824"/>
              <a:ext cx="144" cy="192"/>
            </a:xfrm>
            <a:prstGeom prst="line">
              <a:avLst/>
            </a:prstGeom>
            <a:ln w="38100" cap="flat" cmpd="sng">
              <a:solidFill>
                <a:schemeClr val="tx1"/>
              </a:solidFill>
              <a:prstDash val="solid"/>
              <a:headEnd type="none" w="med" len="med"/>
              <a:tailEnd type="none" w="med" len="med"/>
            </a:ln>
          </p:spPr>
        </p:sp>
        <p:sp>
          <p:nvSpPr>
            <p:cNvPr id="78879" name="Line 34"/>
            <p:cNvSpPr/>
            <p:nvPr/>
          </p:nvSpPr>
          <p:spPr>
            <a:xfrm>
              <a:off x="3576" y="1824"/>
              <a:ext cx="144" cy="192"/>
            </a:xfrm>
            <a:prstGeom prst="line">
              <a:avLst/>
            </a:prstGeom>
            <a:ln w="38100" cap="flat" cmpd="sng">
              <a:solidFill>
                <a:schemeClr val="tx1"/>
              </a:solidFill>
              <a:prstDash val="solid"/>
              <a:headEnd type="none" w="med" len="med"/>
              <a:tailEnd type="none" w="med" len="med"/>
            </a:ln>
          </p:spPr>
        </p:sp>
        <p:sp>
          <p:nvSpPr>
            <p:cNvPr id="78880" name="Line 35"/>
            <p:cNvSpPr/>
            <p:nvPr/>
          </p:nvSpPr>
          <p:spPr>
            <a:xfrm flipH="1">
              <a:off x="3024" y="1380"/>
              <a:ext cx="144" cy="192"/>
            </a:xfrm>
            <a:prstGeom prst="line">
              <a:avLst/>
            </a:prstGeom>
            <a:ln w="38100" cap="flat" cmpd="sng">
              <a:solidFill>
                <a:schemeClr val="tx1"/>
              </a:solidFill>
              <a:prstDash val="solid"/>
              <a:headEnd type="none" w="med" len="med"/>
              <a:tailEnd type="none" w="med" len="med"/>
            </a:ln>
          </p:spPr>
        </p:sp>
        <p:sp>
          <p:nvSpPr>
            <p:cNvPr id="78881" name="Line 36"/>
            <p:cNvSpPr/>
            <p:nvPr/>
          </p:nvSpPr>
          <p:spPr>
            <a:xfrm>
              <a:off x="3312" y="1404"/>
              <a:ext cx="144" cy="192"/>
            </a:xfrm>
            <a:prstGeom prst="line">
              <a:avLst/>
            </a:prstGeom>
            <a:ln w="38100" cap="flat" cmpd="sng">
              <a:solidFill>
                <a:schemeClr val="tx1"/>
              </a:solidFill>
              <a:prstDash val="solid"/>
              <a:headEnd type="none" w="med" len="med"/>
              <a:tailEnd type="none" w="med" len="med"/>
            </a:ln>
          </p:spPr>
        </p:sp>
        <p:sp>
          <p:nvSpPr>
            <p:cNvPr id="78882" name="Text Box 37"/>
            <p:cNvSpPr txBox="1"/>
            <p:nvPr/>
          </p:nvSpPr>
          <p:spPr>
            <a:xfrm>
              <a:off x="3120" y="1997"/>
              <a:ext cx="240" cy="639"/>
            </a:xfrm>
            <a:prstGeom prst="rect">
              <a:avLst/>
            </a:prstGeom>
            <a:solidFill>
              <a:schemeClr val="folHlink"/>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r>
                <a:rPr lang="en-US" altLang="zh-CN" sz="2400" b="1" dirty="0">
                  <a:latin typeface="Arial Narrow" panose="020B0506020202030204" pitchFamily="34" charset="0"/>
                </a:rPr>
                <a:t>G</a:t>
              </a:r>
              <a:endParaRPr lang="en-US" altLang="zh-CN" sz="2400" b="1" dirty="0">
                <a:latin typeface="Arial Narrow" panose="020B0506020202030204" pitchFamily="34" charset="0"/>
              </a:endParaRPr>
            </a:p>
            <a:p>
              <a:pPr marL="0" lvl="0" indent="0" eaLnBrk="1" hangingPunct="1">
                <a:spcBef>
                  <a:spcPct val="50000"/>
                </a:spcBef>
                <a:buClr>
                  <a:schemeClr val="tx2"/>
                </a:buClr>
                <a:buSzPct val="75000"/>
                <a:buFont typeface="Wingdings" panose="05000000000000000000" pitchFamily="2" charset="2"/>
                <a:buNone/>
              </a:pPr>
              <a:endParaRPr lang="en-US" altLang="zh-CN" sz="2400" b="1" dirty="0">
                <a:latin typeface="Arial Narrow" panose="020B0506020202030204" pitchFamily="34" charset="0"/>
              </a:endParaRPr>
            </a:p>
          </p:txBody>
        </p:sp>
        <p:sp>
          <p:nvSpPr>
            <p:cNvPr id="78883" name="Oval 38"/>
            <p:cNvSpPr/>
            <p:nvPr/>
          </p:nvSpPr>
          <p:spPr>
            <a:xfrm>
              <a:off x="3108" y="1104"/>
              <a:ext cx="288" cy="28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buClr>
                  <a:schemeClr val="tx2"/>
                </a:buClr>
                <a:buSzPct val="75000"/>
                <a:buFont typeface="Wingdings" panose="05000000000000000000" pitchFamily="2" charset="2"/>
                <a:buNone/>
              </a:pPr>
              <a:r>
                <a:rPr lang="en-US" altLang="zh-CN" sz="2400" b="1" dirty="0">
                  <a:latin typeface="Arial Narrow" panose="020B0506020202030204" pitchFamily="34" charset="0"/>
                </a:rPr>
                <a:t>D</a:t>
              </a:r>
              <a:endParaRPr lang="en-US" altLang="zh-CN" sz="2400" b="1" dirty="0">
                <a:latin typeface="Arial Narrow" panose="020B0506020202030204" pitchFamily="34" charset="0"/>
              </a:endParaRPr>
            </a:p>
          </p:txBody>
        </p:sp>
      </p:grpSp>
      <p:grpSp>
        <p:nvGrpSpPr>
          <p:cNvPr id="4" name="Group 39"/>
          <p:cNvGrpSpPr/>
          <p:nvPr/>
        </p:nvGrpSpPr>
        <p:grpSpPr>
          <a:xfrm>
            <a:off x="6553200" y="1143000"/>
            <a:ext cx="2362200" cy="2657475"/>
            <a:chOff x="4128" y="720"/>
            <a:chExt cx="1488" cy="1674"/>
          </a:xfrm>
        </p:grpSpPr>
        <p:sp>
          <p:nvSpPr>
            <p:cNvPr id="78856" name="Text Box 40"/>
            <p:cNvSpPr txBox="1"/>
            <p:nvPr/>
          </p:nvSpPr>
          <p:spPr>
            <a:xfrm>
              <a:off x="4872" y="2100"/>
              <a:ext cx="240" cy="294"/>
            </a:xfrm>
            <a:prstGeom prst="rect">
              <a:avLst/>
            </a:prstGeom>
            <a:solidFill>
              <a:srgbClr val="FF9933"/>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endParaRPr lang="zh-CN" altLang="zh-CN" sz="2400" b="1" dirty="0">
                <a:latin typeface="Arial Narrow" panose="020B0506020202030204" pitchFamily="34" charset="0"/>
              </a:endParaRPr>
            </a:p>
          </p:txBody>
        </p:sp>
        <p:sp>
          <p:nvSpPr>
            <p:cNvPr id="78857" name="Oval 41"/>
            <p:cNvSpPr/>
            <p:nvPr/>
          </p:nvSpPr>
          <p:spPr>
            <a:xfrm>
              <a:off x="4368" y="1104"/>
              <a:ext cx="288" cy="28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buClr>
                  <a:schemeClr val="tx2"/>
                </a:buClr>
                <a:buSzPct val="75000"/>
                <a:buFont typeface="Wingdings" panose="05000000000000000000" pitchFamily="2" charset="2"/>
                <a:buNone/>
              </a:pPr>
              <a:r>
                <a:rPr lang="en-US" altLang="zh-CN" sz="2400" b="1" dirty="0">
                  <a:latin typeface="Arial Narrow" panose="020B0506020202030204" pitchFamily="34" charset="0"/>
                </a:rPr>
                <a:t>A</a:t>
              </a:r>
              <a:endParaRPr lang="en-US" altLang="zh-CN" sz="2400" b="1" dirty="0">
                <a:latin typeface="Arial Narrow" panose="020B0506020202030204" pitchFamily="34" charset="0"/>
              </a:endParaRPr>
            </a:p>
          </p:txBody>
        </p:sp>
        <p:sp>
          <p:nvSpPr>
            <p:cNvPr id="78858" name="Oval 42"/>
            <p:cNvSpPr/>
            <p:nvPr/>
          </p:nvSpPr>
          <p:spPr>
            <a:xfrm>
              <a:off x="5088" y="1135"/>
              <a:ext cx="288" cy="28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buClr>
                  <a:schemeClr val="tx2"/>
                </a:buClr>
                <a:buSzPct val="75000"/>
                <a:buFont typeface="Wingdings" panose="05000000000000000000" pitchFamily="2" charset="2"/>
                <a:buNone/>
              </a:pPr>
              <a:r>
                <a:rPr lang="en-US" altLang="zh-CN" sz="2400" b="1" dirty="0">
                  <a:latin typeface="Arial Narrow" panose="020B0506020202030204" pitchFamily="34" charset="0"/>
                </a:rPr>
                <a:t>C</a:t>
              </a:r>
              <a:endParaRPr lang="en-US" altLang="zh-CN" sz="2400" b="1" dirty="0">
                <a:latin typeface="Arial Narrow" panose="020B0506020202030204" pitchFamily="34" charset="0"/>
              </a:endParaRPr>
            </a:p>
          </p:txBody>
        </p:sp>
        <p:sp>
          <p:nvSpPr>
            <p:cNvPr id="78859" name="Text Box 43"/>
            <p:cNvSpPr txBox="1"/>
            <p:nvPr/>
          </p:nvSpPr>
          <p:spPr>
            <a:xfrm>
              <a:off x="4128" y="1488"/>
              <a:ext cx="240" cy="639"/>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r>
                <a:rPr lang="en-US" altLang="zh-CN" sz="2400" b="1" dirty="0">
                  <a:latin typeface="Arial Narrow" panose="020B0506020202030204" pitchFamily="34" charset="0"/>
                </a:rPr>
                <a:t>B</a:t>
              </a:r>
              <a:endParaRPr lang="en-US" altLang="zh-CN" sz="2400" b="1" dirty="0">
                <a:latin typeface="Arial Narrow" panose="020B0506020202030204" pitchFamily="34" charset="0"/>
              </a:endParaRPr>
            </a:p>
            <a:p>
              <a:pPr marL="0" lvl="0" indent="0" eaLnBrk="1" hangingPunct="1">
                <a:spcBef>
                  <a:spcPct val="50000"/>
                </a:spcBef>
                <a:buClr>
                  <a:schemeClr val="tx2"/>
                </a:buClr>
                <a:buSzPct val="75000"/>
                <a:buFont typeface="Wingdings" panose="05000000000000000000" pitchFamily="2" charset="2"/>
                <a:buNone/>
              </a:pPr>
              <a:endParaRPr lang="en-US" altLang="zh-CN" sz="2400" b="1" dirty="0">
                <a:latin typeface="Arial Narrow" panose="020B0506020202030204" pitchFamily="34" charset="0"/>
              </a:endParaRPr>
            </a:p>
          </p:txBody>
        </p:sp>
        <p:sp>
          <p:nvSpPr>
            <p:cNvPr id="78860" name="Text Box 44"/>
            <p:cNvSpPr txBox="1"/>
            <p:nvPr/>
          </p:nvSpPr>
          <p:spPr>
            <a:xfrm>
              <a:off x="5376" y="1567"/>
              <a:ext cx="240" cy="639"/>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r>
                <a:rPr lang="en-US" altLang="zh-CN" sz="2400" b="1" dirty="0">
                  <a:latin typeface="Arial Narrow" panose="020B0506020202030204" pitchFamily="34" charset="0"/>
                </a:rPr>
                <a:t>E</a:t>
              </a:r>
              <a:endParaRPr lang="en-US" altLang="zh-CN" sz="2400" b="1" dirty="0">
                <a:latin typeface="Arial Narrow" panose="020B0506020202030204" pitchFamily="34" charset="0"/>
              </a:endParaRPr>
            </a:p>
            <a:p>
              <a:pPr marL="0" lvl="0" indent="0" eaLnBrk="1" hangingPunct="1">
                <a:spcBef>
                  <a:spcPct val="50000"/>
                </a:spcBef>
                <a:buClr>
                  <a:schemeClr val="tx2"/>
                </a:buClr>
                <a:buSzPct val="75000"/>
                <a:buFont typeface="Wingdings" panose="05000000000000000000" pitchFamily="2" charset="2"/>
                <a:buNone/>
              </a:pPr>
              <a:endParaRPr lang="en-US" altLang="zh-CN" sz="2400" b="1" dirty="0">
                <a:latin typeface="Arial Narrow" panose="020B0506020202030204" pitchFamily="34" charset="0"/>
              </a:endParaRPr>
            </a:p>
          </p:txBody>
        </p:sp>
        <p:sp>
          <p:nvSpPr>
            <p:cNvPr id="78861" name="Text Box 45"/>
            <p:cNvSpPr txBox="1"/>
            <p:nvPr/>
          </p:nvSpPr>
          <p:spPr>
            <a:xfrm>
              <a:off x="4512" y="1536"/>
              <a:ext cx="240" cy="639"/>
            </a:xfrm>
            <a:prstGeom prst="rect">
              <a:avLst/>
            </a:prstGeom>
            <a:solidFill>
              <a:schemeClr val="folHlink"/>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r>
                <a:rPr lang="en-US" altLang="zh-CN" sz="2400" b="1" dirty="0">
                  <a:latin typeface="Arial Narrow" panose="020B0506020202030204" pitchFamily="34" charset="0"/>
                </a:rPr>
                <a:t>F</a:t>
              </a:r>
              <a:endParaRPr lang="en-US" altLang="zh-CN" sz="2400" b="1" dirty="0">
                <a:latin typeface="Arial Narrow" panose="020B0506020202030204" pitchFamily="34" charset="0"/>
              </a:endParaRPr>
            </a:p>
            <a:p>
              <a:pPr marL="0" lvl="0" indent="0" eaLnBrk="1" hangingPunct="1">
                <a:spcBef>
                  <a:spcPct val="50000"/>
                </a:spcBef>
                <a:buClr>
                  <a:schemeClr val="tx2"/>
                </a:buClr>
                <a:buSzPct val="75000"/>
                <a:buFont typeface="Wingdings" panose="05000000000000000000" pitchFamily="2" charset="2"/>
                <a:buNone/>
              </a:pPr>
              <a:endParaRPr lang="en-US" altLang="zh-CN" sz="2400" b="1" dirty="0">
                <a:latin typeface="Arial Narrow" panose="020B0506020202030204" pitchFamily="34" charset="0"/>
              </a:endParaRPr>
            </a:p>
          </p:txBody>
        </p:sp>
        <p:sp>
          <p:nvSpPr>
            <p:cNvPr id="78862" name="Line 46"/>
            <p:cNvSpPr/>
            <p:nvPr/>
          </p:nvSpPr>
          <p:spPr>
            <a:xfrm flipH="1">
              <a:off x="4248" y="1344"/>
              <a:ext cx="144" cy="144"/>
            </a:xfrm>
            <a:prstGeom prst="line">
              <a:avLst/>
            </a:prstGeom>
            <a:ln w="38100" cap="flat" cmpd="sng">
              <a:solidFill>
                <a:schemeClr val="tx1"/>
              </a:solidFill>
              <a:prstDash val="solid"/>
              <a:headEnd type="none" w="med" len="med"/>
              <a:tailEnd type="none" w="med" len="med"/>
            </a:ln>
          </p:spPr>
        </p:sp>
        <p:sp>
          <p:nvSpPr>
            <p:cNvPr id="78863" name="Line 47"/>
            <p:cNvSpPr/>
            <p:nvPr/>
          </p:nvSpPr>
          <p:spPr>
            <a:xfrm>
              <a:off x="4608" y="1344"/>
              <a:ext cx="96" cy="192"/>
            </a:xfrm>
            <a:prstGeom prst="line">
              <a:avLst/>
            </a:prstGeom>
            <a:ln w="38100" cap="flat" cmpd="sng">
              <a:solidFill>
                <a:schemeClr val="tx1"/>
              </a:solidFill>
              <a:prstDash val="solid"/>
              <a:headEnd type="none" w="med" len="med"/>
              <a:tailEnd type="none" w="med" len="med"/>
            </a:ln>
          </p:spPr>
        </p:sp>
        <p:sp>
          <p:nvSpPr>
            <p:cNvPr id="78864" name="Line 48"/>
            <p:cNvSpPr/>
            <p:nvPr/>
          </p:nvSpPr>
          <p:spPr>
            <a:xfrm flipH="1">
              <a:off x="4992" y="1375"/>
              <a:ext cx="144" cy="192"/>
            </a:xfrm>
            <a:prstGeom prst="line">
              <a:avLst/>
            </a:prstGeom>
            <a:ln w="38100" cap="flat" cmpd="sng">
              <a:solidFill>
                <a:schemeClr val="tx1"/>
              </a:solidFill>
              <a:prstDash val="solid"/>
              <a:headEnd type="none" w="med" len="med"/>
              <a:tailEnd type="none" w="med" len="med"/>
            </a:ln>
          </p:spPr>
        </p:sp>
        <p:sp>
          <p:nvSpPr>
            <p:cNvPr id="78865" name="Line 49"/>
            <p:cNvSpPr/>
            <p:nvPr/>
          </p:nvSpPr>
          <p:spPr>
            <a:xfrm>
              <a:off x="5328" y="1375"/>
              <a:ext cx="144" cy="192"/>
            </a:xfrm>
            <a:prstGeom prst="line">
              <a:avLst/>
            </a:prstGeom>
            <a:ln w="38100" cap="flat" cmpd="sng">
              <a:solidFill>
                <a:schemeClr val="tx1"/>
              </a:solidFill>
              <a:prstDash val="solid"/>
              <a:headEnd type="none" w="med" len="med"/>
              <a:tailEnd type="none" w="med" len="med"/>
            </a:ln>
          </p:spPr>
        </p:sp>
        <p:sp>
          <p:nvSpPr>
            <p:cNvPr id="78866" name="Line 50"/>
            <p:cNvSpPr/>
            <p:nvPr/>
          </p:nvSpPr>
          <p:spPr>
            <a:xfrm flipH="1">
              <a:off x="4560" y="960"/>
              <a:ext cx="192" cy="192"/>
            </a:xfrm>
            <a:prstGeom prst="line">
              <a:avLst/>
            </a:prstGeom>
            <a:ln w="38100" cap="flat" cmpd="sng">
              <a:solidFill>
                <a:schemeClr val="tx1"/>
              </a:solidFill>
              <a:prstDash val="solid"/>
              <a:headEnd type="none" w="med" len="med"/>
              <a:tailEnd type="none" w="med" len="med"/>
            </a:ln>
          </p:spPr>
        </p:sp>
        <p:sp>
          <p:nvSpPr>
            <p:cNvPr id="78867" name="Line 51"/>
            <p:cNvSpPr/>
            <p:nvPr/>
          </p:nvSpPr>
          <p:spPr>
            <a:xfrm>
              <a:off x="4920" y="960"/>
              <a:ext cx="216" cy="192"/>
            </a:xfrm>
            <a:prstGeom prst="line">
              <a:avLst/>
            </a:prstGeom>
            <a:ln w="38100" cap="flat" cmpd="sng">
              <a:solidFill>
                <a:schemeClr val="tx1"/>
              </a:solidFill>
              <a:prstDash val="solid"/>
              <a:headEnd type="none" w="med" len="med"/>
              <a:tailEnd type="none" w="med" len="med"/>
            </a:ln>
          </p:spPr>
        </p:sp>
        <p:sp>
          <p:nvSpPr>
            <p:cNvPr id="78868" name="Text Box 52"/>
            <p:cNvSpPr txBox="1"/>
            <p:nvPr/>
          </p:nvSpPr>
          <p:spPr>
            <a:xfrm>
              <a:off x="4872" y="1548"/>
              <a:ext cx="240" cy="639"/>
            </a:xfrm>
            <a:prstGeom prst="rect">
              <a:avLst/>
            </a:prstGeom>
            <a:solidFill>
              <a:schemeClr val="folHlink"/>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r>
                <a:rPr lang="en-US" altLang="zh-CN" sz="2400" b="1" dirty="0">
                  <a:latin typeface="Arial Narrow" panose="020B0506020202030204" pitchFamily="34" charset="0"/>
                </a:rPr>
                <a:t>G</a:t>
              </a:r>
              <a:endParaRPr lang="en-US" altLang="zh-CN" sz="2400" b="1" dirty="0">
                <a:latin typeface="Arial Narrow" panose="020B0506020202030204" pitchFamily="34" charset="0"/>
              </a:endParaRPr>
            </a:p>
            <a:p>
              <a:pPr marL="0" lvl="0" indent="0" eaLnBrk="1" hangingPunct="1">
                <a:spcBef>
                  <a:spcPct val="50000"/>
                </a:spcBef>
                <a:buClr>
                  <a:schemeClr val="tx2"/>
                </a:buClr>
                <a:buSzPct val="75000"/>
                <a:buFont typeface="Wingdings" panose="05000000000000000000" pitchFamily="2" charset="2"/>
                <a:buNone/>
              </a:pPr>
              <a:endParaRPr lang="en-US" altLang="zh-CN" sz="2400" b="1" dirty="0">
                <a:latin typeface="Arial Narrow" panose="020B0506020202030204" pitchFamily="34" charset="0"/>
              </a:endParaRPr>
            </a:p>
          </p:txBody>
        </p:sp>
        <p:sp>
          <p:nvSpPr>
            <p:cNvPr id="78869" name="Oval 53"/>
            <p:cNvSpPr/>
            <p:nvPr/>
          </p:nvSpPr>
          <p:spPr>
            <a:xfrm>
              <a:off x="4704" y="720"/>
              <a:ext cx="288" cy="28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buClr>
                  <a:schemeClr val="tx2"/>
                </a:buClr>
                <a:buSzPct val="75000"/>
                <a:buFont typeface="Wingdings" panose="05000000000000000000" pitchFamily="2" charset="2"/>
                <a:buNone/>
              </a:pPr>
              <a:r>
                <a:rPr lang="en-US" altLang="zh-CN" sz="2400" b="1" dirty="0">
                  <a:latin typeface="Arial Narrow" panose="020B0506020202030204" pitchFamily="34" charset="0"/>
                </a:rPr>
                <a:t>D</a:t>
              </a:r>
              <a:endParaRPr lang="en-US" altLang="zh-CN" sz="2400" b="1" dirty="0">
                <a:latin typeface="Arial Narrow" panose="020B0506020202030204" pitchFamily="34" charset="0"/>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02084"/>
                                        </p:tgtEl>
                                        <p:attrNameLst>
                                          <p:attrName>style.visibility</p:attrName>
                                        </p:attrNameLst>
                                      </p:cBhvr>
                                      <p:to>
                                        <p:strVal val="visible"/>
                                      </p:to>
                                    </p:set>
                                    <p:animEffect transition="in" filter="randombar(horizontal)">
                                      <p:cBhvr>
                                        <p:cTn id="12" dur="500"/>
                                        <p:tgtEl>
                                          <p:spTgt spid="30208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2082"/>
                                        </p:tgtEl>
                                        <p:attrNameLst>
                                          <p:attrName>style.visibility</p:attrName>
                                        </p:attrNameLst>
                                      </p:cBhvr>
                                      <p:to>
                                        <p:strVal val="visible"/>
                                      </p:to>
                                    </p:set>
                                    <p:animEffect transition="in" filter="blinds(horizontal)">
                                      <p:cBhvr>
                                        <p:cTn id="17" dur="500"/>
                                        <p:tgtEl>
                                          <p:spTgt spid="302082"/>
                                        </p:tgtEl>
                                      </p:cBhvr>
                                    </p:animEffect>
                                  </p:childTnLst>
                                </p:cTn>
                              </p:par>
                            </p:childTnLst>
                          </p:cTn>
                        </p:par>
                      </p:childTnLst>
                    </p:cTn>
                  </p:par>
                  <p:par>
                    <p:cTn id="18" fill="hold">
                      <p:stCondLst>
                        <p:cond delay="indefinite"/>
                      </p:stCondLst>
                      <p:childTnLst>
                        <p:par>
                          <p:cTn id="19" fill="hold">
                            <p:stCondLst>
                              <p:cond delay="0"/>
                            </p:stCondLst>
                            <p:childTnLst>
                              <p:par>
                                <p:cTn id="20" presetID="15"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p:cTn id="22" dur="1000" fill="hold"/>
                                        <p:tgtEl>
                                          <p:spTgt spid="3"/>
                                        </p:tgtEl>
                                        <p:attrNameLst>
                                          <p:attrName>ppt_w</p:attrName>
                                        </p:attrNameLst>
                                      </p:cBhvr>
                                      <p:tavLst>
                                        <p:tav tm="0">
                                          <p:val>
                                            <p:fltVal val="0.000000"/>
                                          </p:val>
                                        </p:tav>
                                        <p:tav tm="100000">
                                          <p:val>
                                            <p:strVal val="#ppt_w"/>
                                          </p:val>
                                        </p:tav>
                                      </p:tavLst>
                                    </p:anim>
                                    <p:anim calcmode="lin" valueType="num">
                                      <p:cBhvr>
                                        <p:cTn id="23" dur="1000" fill="hold"/>
                                        <p:tgtEl>
                                          <p:spTgt spid="3"/>
                                        </p:tgtEl>
                                        <p:attrNameLst>
                                          <p:attrName>ppt_h</p:attrName>
                                        </p:attrNameLst>
                                      </p:cBhvr>
                                      <p:tavLst>
                                        <p:tav tm="0">
                                          <p:val>
                                            <p:fltVal val="0.000000"/>
                                          </p:val>
                                        </p:tav>
                                        <p:tav tm="100000">
                                          <p:val>
                                            <p:strVal val="#ppt_h"/>
                                          </p:val>
                                        </p:tav>
                                      </p:tavLst>
                                    </p:anim>
                                    <p:anim calcmode="lin" valueType="num">
                                      <p:cBhvr>
                                        <p:cTn id="24" dur="1000" fill="hold"/>
                                        <p:tgtEl>
                                          <p:spTgt spid="3"/>
                                        </p:tgtEl>
                                        <p:attrNameLst>
                                          <p:attrName>ppt_x</p:attrName>
                                        </p:attrNameLst>
                                      </p:cBhvr>
                                      <p:tavLst>
                                        <p:tav tm="0" fmla="#ppt_x+(cos(-2*pi*(1-$))*-#ppt_x-sin(-2*pi*(1-$))*(1-#ppt_y))*(1-$)">
                                          <p:val>
                                            <p:fltVal val="0.000000"/>
                                          </p:val>
                                        </p:tav>
                                        <p:tav tm="100000">
                                          <p:val>
                                            <p:fltVal val="1.000000"/>
                                          </p:val>
                                        </p:tav>
                                      </p:tavLst>
                                    </p:anim>
                                    <p:anim calcmode="lin" valueType="num">
                                      <p:cBhvr>
                                        <p:cTn id="25" dur="1000" fill="hold"/>
                                        <p:tgtEl>
                                          <p:spTgt spid="3"/>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02083"/>
                                        </p:tgtEl>
                                        <p:attrNameLst>
                                          <p:attrName>style.visibility</p:attrName>
                                        </p:attrNameLst>
                                      </p:cBhvr>
                                      <p:to>
                                        <p:strVal val="visible"/>
                                      </p:to>
                                    </p:set>
                                    <p:animEffect transition="in" filter="blinds(horizontal)">
                                      <p:cBhvr>
                                        <p:cTn id="30" dur="500"/>
                                        <p:tgtEl>
                                          <p:spTgt spid="302083"/>
                                        </p:tgtEl>
                                      </p:cBhvr>
                                    </p:animEffect>
                                  </p:childTnLst>
                                </p:cTn>
                              </p:par>
                            </p:childTnLst>
                          </p:cTn>
                        </p:par>
                      </p:childTnLst>
                    </p:cTn>
                  </p:par>
                  <p:par>
                    <p:cTn id="31" fill="hold">
                      <p:stCondLst>
                        <p:cond delay="indefinite"/>
                      </p:stCondLst>
                      <p:childTnLst>
                        <p:par>
                          <p:cTn id="32" fill="hold">
                            <p:stCondLst>
                              <p:cond delay="0"/>
                            </p:stCondLst>
                            <p:childTnLst>
                              <p:par>
                                <p:cTn id="33" presetID="15"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p:cTn id="35" dur="1000" fill="hold"/>
                                        <p:tgtEl>
                                          <p:spTgt spid="4"/>
                                        </p:tgtEl>
                                        <p:attrNameLst>
                                          <p:attrName>ppt_w</p:attrName>
                                        </p:attrNameLst>
                                      </p:cBhvr>
                                      <p:tavLst>
                                        <p:tav tm="0">
                                          <p:val>
                                            <p:fltVal val="0.000000"/>
                                          </p:val>
                                        </p:tav>
                                        <p:tav tm="100000">
                                          <p:val>
                                            <p:strVal val="#ppt_w"/>
                                          </p:val>
                                        </p:tav>
                                      </p:tavLst>
                                    </p:anim>
                                    <p:anim calcmode="lin" valueType="num">
                                      <p:cBhvr>
                                        <p:cTn id="36" dur="1000" fill="hold"/>
                                        <p:tgtEl>
                                          <p:spTgt spid="4"/>
                                        </p:tgtEl>
                                        <p:attrNameLst>
                                          <p:attrName>ppt_h</p:attrName>
                                        </p:attrNameLst>
                                      </p:cBhvr>
                                      <p:tavLst>
                                        <p:tav tm="0">
                                          <p:val>
                                            <p:fltVal val="0.000000"/>
                                          </p:val>
                                        </p:tav>
                                        <p:tav tm="100000">
                                          <p:val>
                                            <p:strVal val="#ppt_h"/>
                                          </p:val>
                                        </p:tav>
                                      </p:tavLst>
                                    </p:anim>
                                    <p:anim calcmode="lin" valueType="num">
                                      <p:cBhvr>
                                        <p:cTn id="37" dur="1000" fill="hold"/>
                                        <p:tgtEl>
                                          <p:spTgt spid="4"/>
                                        </p:tgtEl>
                                        <p:attrNameLst>
                                          <p:attrName>ppt_x</p:attrName>
                                        </p:attrNameLst>
                                      </p:cBhvr>
                                      <p:tavLst>
                                        <p:tav tm="0" fmla="#ppt_x+(cos(-2*pi*(1-$))*-#ppt_x-sin(-2*pi*(1-$))*(1-#ppt_y))*(1-$)">
                                          <p:val>
                                            <p:fltVal val="0.000000"/>
                                          </p:val>
                                        </p:tav>
                                        <p:tav tm="100000">
                                          <p:val>
                                            <p:fltVal val="1.000000"/>
                                          </p:val>
                                        </p:tav>
                                      </p:tavLst>
                                    </p:anim>
                                    <p:anim calcmode="lin" valueType="num">
                                      <p:cBhvr>
                                        <p:cTn id="38" dur="1000" fill="hold"/>
                                        <p:tgtEl>
                                          <p:spTgt spid="4"/>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2" grpId="0" animBg="1"/>
      <p:bldP spid="302083" grpId="0" animBg="1"/>
      <p:bldP spid="302084"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Text Box 2"/>
          <p:cNvSpPr txBox="1"/>
          <p:nvPr/>
        </p:nvSpPr>
        <p:spPr>
          <a:xfrm>
            <a:off x="381000" y="1295400"/>
            <a:ext cx="8382000" cy="29162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5000"/>
              </a:lnSpc>
              <a:spcBef>
                <a:spcPct val="0"/>
              </a:spcBef>
              <a:buNone/>
            </a:pPr>
            <a:r>
              <a:rPr lang="en-US" altLang="zh-CN" sz="4000" dirty="0">
                <a:ea typeface="楷体_GB2312" pitchFamily="49" charset="-122"/>
              </a:rPr>
              <a:t>         </a:t>
            </a:r>
            <a:r>
              <a:rPr lang="zh-CN" altLang="en-US" sz="3600" dirty="0">
                <a:solidFill>
                  <a:srgbClr val="A50021"/>
                </a:solidFill>
                <a:ea typeface="楷体_GB2312" pitchFamily="49" charset="-122"/>
              </a:rPr>
              <a:t>在平衡树上进行查找的过程和二叉排序树相同，因此，</a:t>
            </a:r>
            <a:r>
              <a:rPr lang="zh-CN" altLang="en-US" sz="3600" dirty="0">
                <a:solidFill>
                  <a:srgbClr val="3333FF"/>
                </a:solidFill>
                <a:ea typeface="楷体_GB2312" pitchFamily="49" charset="-122"/>
              </a:rPr>
              <a:t>查找过程中和给定值</a:t>
            </a:r>
            <a:r>
              <a:rPr lang="zh-CN" altLang="en-US" sz="3600" b="1" dirty="0">
                <a:solidFill>
                  <a:srgbClr val="3333FF"/>
                </a:solidFill>
                <a:ea typeface="楷体_GB2312" pitchFamily="49" charset="-122"/>
              </a:rPr>
              <a:t>进行比较的关键字的个数</a:t>
            </a:r>
            <a:r>
              <a:rPr lang="zh-CN" altLang="en-US" sz="3600" dirty="0">
                <a:solidFill>
                  <a:srgbClr val="3333FF"/>
                </a:solidFill>
                <a:ea typeface="楷体_GB2312" pitchFamily="49" charset="-122"/>
              </a:rPr>
              <a:t>不超过平衡 树的深度。</a:t>
            </a:r>
            <a:endParaRPr lang="zh-CN" altLang="en-US" sz="2400" dirty="0">
              <a:solidFill>
                <a:srgbClr val="3333FF"/>
              </a:solidFill>
            </a:endParaRPr>
          </a:p>
        </p:txBody>
      </p:sp>
      <p:sp>
        <p:nvSpPr>
          <p:cNvPr id="92163" name="Text Box 3"/>
          <p:cNvSpPr txBox="1"/>
          <p:nvPr/>
        </p:nvSpPr>
        <p:spPr>
          <a:xfrm>
            <a:off x="457200" y="457200"/>
            <a:ext cx="5824538" cy="701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000" b="1" dirty="0">
                <a:solidFill>
                  <a:srgbClr val="0033CC"/>
                </a:solidFill>
                <a:ea typeface="楷体_GB2312" pitchFamily="49" charset="-122"/>
              </a:rPr>
              <a:t>平衡树的查找性能分析：</a:t>
            </a:r>
            <a:endParaRPr lang="zh-CN" altLang="en-US" sz="2400" dirty="0">
              <a:ea typeface="楷体_GB2312" pitchFamily="49" charset="-122"/>
            </a:endParaRPr>
          </a:p>
        </p:txBody>
      </p:sp>
      <p:sp>
        <p:nvSpPr>
          <p:cNvPr id="92164" name="Text Box 4"/>
          <p:cNvSpPr txBox="1"/>
          <p:nvPr/>
        </p:nvSpPr>
        <p:spPr>
          <a:xfrm>
            <a:off x="631825" y="4495800"/>
            <a:ext cx="8054975" cy="17367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35000"/>
              </a:lnSpc>
              <a:spcBef>
                <a:spcPct val="50000"/>
              </a:spcBef>
              <a:buNone/>
            </a:pPr>
            <a:r>
              <a:rPr lang="en-US" altLang="zh-CN" sz="4000" dirty="0">
                <a:solidFill>
                  <a:srgbClr val="A50021"/>
                </a:solidFill>
                <a:ea typeface="楷体_GB2312" pitchFamily="49" charset="-122"/>
              </a:rPr>
              <a:t>   </a:t>
            </a:r>
            <a:r>
              <a:rPr lang="zh-CN" altLang="en-US" sz="4000" dirty="0">
                <a:solidFill>
                  <a:srgbClr val="A50021"/>
                </a:solidFill>
                <a:ea typeface="楷体_GB2312" pitchFamily="49" charset="-122"/>
              </a:rPr>
              <a:t>问：含 </a:t>
            </a:r>
            <a:r>
              <a:rPr lang="en-US" altLang="zh-CN" sz="4000" b="1" i="1" dirty="0">
                <a:solidFill>
                  <a:srgbClr val="FF0000"/>
                </a:solidFill>
                <a:ea typeface="楷体_GB2312" pitchFamily="49" charset="-122"/>
              </a:rPr>
              <a:t>n</a:t>
            </a:r>
            <a:r>
              <a:rPr lang="en-US" altLang="zh-CN" sz="4000" dirty="0">
                <a:solidFill>
                  <a:srgbClr val="FF0000"/>
                </a:solidFill>
                <a:ea typeface="楷体_GB2312" pitchFamily="49" charset="-122"/>
              </a:rPr>
              <a:t> </a:t>
            </a:r>
            <a:r>
              <a:rPr lang="zh-CN" altLang="en-US" sz="4000" dirty="0">
                <a:solidFill>
                  <a:srgbClr val="FF0000"/>
                </a:solidFill>
                <a:ea typeface="楷体_GB2312" pitchFamily="49" charset="-122"/>
              </a:rPr>
              <a:t>个关键字</a:t>
            </a:r>
            <a:r>
              <a:rPr lang="zh-CN" altLang="en-US" sz="4000" dirty="0">
                <a:solidFill>
                  <a:srgbClr val="A50021"/>
                </a:solidFill>
                <a:ea typeface="楷体_GB2312" pitchFamily="49" charset="-122"/>
              </a:rPr>
              <a:t>的二叉平衡树</a:t>
            </a:r>
            <a:r>
              <a:rPr lang="zh-CN" altLang="en-US" sz="4000" dirty="0">
                <a:solidFill>
                  <a:srgbClr val="FF0000"/>
                </a:solidFill>
                <a:ea typeface="楷体_GB2312" pitchFamily="49" charset="-122"/>
              </a:rPr>
              <a:t>可能达到的</a:t>
            </a:r>
            <a:r>
              <a:rPr lang="zh-CN" altLang="en-US" sz="4000" b="1" dirty="0">
                <a:solidFill>
                  <a:srgbClr val="FF0000"/>
                </a:solidFill>
                <a:ea typeface="楷体_GB2312" pitchFamily="49" charset="-122"/>
              </a:rPr>
              <a:t>最大深度</a:t>
            </a:r>
            <a:r>
              <a:rPr lang="zh-CN" altLang="en-US" sz="4000" dirty="0">
                <a:solidFill>
                  <a:srgbClr val="A50021"/>
                </a:solidFill>
                <a:ea typeface="楷体_GB2312" pitchFamily="49" charset="-122"/>
              </a:rPr>
              <a:t>是多少？</a:t>
            </a:r>
            <a:endParaRPr lang="zh-CN" altLang="en-US" sz="4000" dirty="0">
              <a:solidFill>
                <a:srgbClr val="A50021"/>
              </a:solidFill>
              <a:ea typeface="楷体_GB2312"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92163"/>
                                        </p:tgtEl>
                                        <p:attrNameLst>
                                          <p:attrName>style.visibility</p:attrName>
                                        </p:attrNameLst>
                                      </p:cBhvr>
                                      <p:to>
                                        <p:strVal val="visible"/>
                                      </p:to>
                                    </p:set>
                                    <p:animEffect transition="in" filter="strips(downRight)">
                                      <p:cBhvr>
                                        <p:cTn id="7" dur="500"/>
                                        <p:tgtEl>
                                          <p:spTgt spid="9216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2162"/>
                                        </p:tgtEl>
                                        <p:attrNameLst>
                                          <p:attrName>style.visibility</p:attrName>
                                        </p:attrNameLst>
                                      </p:cBhvr>
                                      <p:to>
                                        <p:strVal val="visible"/>
                                      </p:to>
                                    </p:set>
                                    <p:animEffect transition="in" filter="strips(downRight)">
                                      <p:cBhvr>
                                        <p:cTn id="12" dur="500"/>
                                        <p:tgtEl>
                                          <p:spTgt spid="92162"/>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92164"/>
                                        </p:tgtEl>
                                        <p:attrNameLst>
                                          <p:attrName>style.visibility</p:attrName>
                                        </p:attrNameLst>
                                      </p:cBhvr>
                                      <p:to>
                                        <p:strVal val="visible"/>
                                      </p:to>
                                    </p:set>
                                    <p:animEffect transition="in" filter="strips(downRight)">
                                      <p:cBhvr>
                                        <p:cTn id="17" dur="500"/>
                                        <p:tgtEl>
                                          <p:spTgt spid="92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2" grpId="0"/>
      <p:bldP spid="92163" grpId="0"/>
      <p:bldP spid="92164"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1971" name="Text Box 3"/>
          <p:cNvSpPr txBox="1"/>
          <p:nvPr/>
        </p:nvSpPr>
        <p:spPr>
          <a:xfrm>
            <a:off x="1066800" y="685800"/>
            <a:ext cx="1196975"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3600" b="1" i="1" dirty="0">
                <a:solidFill>
                  <a:srgbClr val="A50021"/>
                </a:solidFill>
              </a:rPr>
              <a:t>n </a:t>
            </a:r>
            <a:r>
              <a:rPr lang="en-US" altLang="zh-CN" sz="3600" b="1" dirty="0">
                <a:solidFill>
                  <a:srgbClr val="A50021"/>
                </a:solidFill>
              </a:rPr>
              <a:t>= 0</a:t>
            </a:r>
            <a:endParaRPr lang="en-US" altLang="zh-CN" sz="3600" b="1" i="1" dirty="0"/>
          </a:p>
        </p:txBody>
      </p:sp>
      <p:sp>
        <p:nvSpPr>
          <p:cNvPr id="211972" name="Text Box 4"/>
          <p:cNvSpPr txBox="1"/>
          <p:nvPr/>
        </p:nvSpPr>
        <p:spPr>
          <a:xfrm>
            <a:off x="1066800" y="1720850"/>
            <a:ext cx="1196975"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3600" b="1" dirty="0">
                <a:solidFill>
                  <a:srgbClr val="A50021"/>
                </a:solidFill>
              </a:rPr>
              <a:t>空树</a:t>
            </a:r>
            <a:endParaRPr lang="zh-CN" altLang="en-US" sz="3600" b="1" i="1" dirty="0"/>
          </a:p>
        </p:txBody>
      </p:sp>
      <p:sp>
        <p:nvSpPr>
          <p:cNvPr id="211973" name="Text Box 5"/>
          <p:cNvSpPr txBox="1"/>
          <p:nvPr/>
        </p:nvSpPr>
        <p:spPr>
          <a:xfrm>
            <a:off x="381000" y="2743200"/>
            <a:ext cx="25908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b="1" dirty="0">
                <a:solidFill>
                  <a:srgbClr val="A50021"/>
                </a:solidFill>
                <a:latin typeface="楷体_GB2312" pitchFamily="49" charset="-122"/>
                <a:ea typeface="楷体_GB2312" pitchFamily="49" charset="-122"/>
              </a:rPr>
              <a:t>最大深度为</a:t>
            </a:r>
            <a:r>
              <a:rPr lang="zh-CN" altLang="en-US" b="1" dirty="0">
                <a:solidFill>
                  <a:srgbClr val="A50021"/>
                </a:solidFill>
              </a:rPr>
              <a:t> </a:t>
            </a:r>
            <a:r>
              <a:rPr lang="en-US" altLang="zh-CN" b="1" dirty="0">
                <a:solidFill>
                  <a:srgbClr val="A50021"/>
                </a:solidFill>
              </a:rPr>
              <a:t>0</a:t>
            </a:r>
            <a:endParaRPr lang="en-US" altLang="zh-CN" sz="2800" b="1" i="1" dirty="0"/>
          </a:p>
        </p:txBody>
      </p:sp>
      <p:sp>
        <p:nvSpPr>
          <p:cNvPr id="211974" name="Text Box 6"/>
          <p:cNvSpPr txBox="1"/>
          <p:nvPr/>
        </p:nvSpPr>
        <p:spPr>
          <a:xfrm>
            <a:off x="4060825" y="685800"/>
            <a:ext cx="1196975"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3600" b="1" i="1" dirty="0">
                <a:solidFill>
                  <a:srgbClr val="A50021"/>
                </a:solidFill>
              </a:rPr>
              <a:t>n </a:t>
            </a:r>
            <a:r>
              <a:rPr lang="en-US" altLang="zh-CN" sz="3600" b="1" dirty="0">
                <a:solidFill>
                  <a:srgbClr val="A50021"/>
                </a:solidFill>
              </a:rPr>
              <a:t>= 1</a:t>
            </a:r>
            <a:endParaRPr lang="en-US" altLang="zh-CN" sz="3600" b="1" i="1" dirty="0"/>
          </a:p>
        </p:txBody>
      </p:sp>
      <p:sp>
        <p:nvSpPr>
          <p:cNvPr id="211975" name="Text Box 7"/>
          <p:cNvSpPr txBox="1"/>
          <p:nvPr/>
        </p:nvSpPr>
        <p:spPr>
          <a:xfrm>
            <a:off x="3200400" y="2667000"/>
            <a:ext cx="27432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b="1" dirty="0">
                <a:solidFill>
                  <a:srgbClr val="A50021"/>
                </a:solidFill>
                <a:ea typeface="楷体_GB2312" pitchFamily="49" charset="-122"/>
              </a:rPr>
              <a:t>最大深度为</a:t>
            </a:r>
            <a:r>
              <a:rPr lang="zh-CN" altLang="en-US" sz="3600" b="1" dirty="0">
                <a:solidFill>
                  <a:srgbClr val="A50021"/>
                </a:solidFill>
              </a:rPr>
              <a:t> </a:t>
            </a:r>
            <a:r>
              <a:rPr lang="en-US" altLang="zh-CN" sz="3600" b="1" dirty="0">
                <a:solidFill>
                  <a:srgbClr val="A50021"/>
                </a:solidFill>
              </a:rPr>
              <a:t>1</a:t>
            </a:r>
            <a:endParaRPr lang="en-US" altLang="zh-CN" sz="3600" b="1" i="1" dirty="0"/>
          </a:p>
        </p:txBody>
      </p:sp>
      <p:sp>
        <p:nvSpPr>
          <p:cNvPr id="211976" name="Text Box 8"/>
          <p:cNvSpPr txBox="1"/>
          <p:nvPr/>
        </p:nvSpPr>
        <p:spPr>
          <a:xfrm>
            <a:off x="7185025" y="685800"/>
            <a:ext cx="1196975"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3600" b="1" i="1" dirty="0">
                <a:solidFill>
                  <a:srgbClr val="A50021"/>
                </a:solidFill>
              </a:rPr>
              <a:t>n </a:t>
            </a:r>
            <a:r>
              <a:rPr lang="en-US" altLang="zh-CN" sz="3600" b="1" dirty="0">
                <a:solidFill>
                  <a:srgbClr val="A50021"/>
                </a:solidFill>
              </a:rPr>
              <a:t>= 2</a:t>
            </a:r>
            <a:endParaRPr lang="en-US" altLang="zh-CN" sz="3600" b="1" i="1" dirty="0"/>
          </a:p>
        </p:txBody>
      </p:sp>
      <p:sp>
        <p:nvSpPr>
          <p:cNvPr id="211977" name="Text Box 9"/>
          <p:cNvSpPr txBox="1"/>
          <p:nvPr/>
        </p:nvSpPr>
        <p:spPr>
          <a:xfrm>
            <a:off x="6172200" y="2667000"/>
            <a:ext cx="2720975"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b="1" dirty="0">
                <a:solidFill>
                  <a:srgbClr val="A50021"/>
                </a:solidFill>
                <a:latin typeface="楷体_GB2312" pitchFamily="49" charset="-122"/>
                <a:ea typeface="楷体_GB2312" pitchFamily="49" charset="-122"/>
              </a:rPr>
              <a:t>最大深度为</a:t>
            </a:r>
            <a:r>
              <a:rPr lang="zh-CN" altLang="en-US" sz="3600" b="1" dirty="0">
                <a:solidFill>
                  <a:srgbClr val="A50021"/>
                </a:solidFill>
              </a:rPr>
              <a:t> </a:t>
            </a:r>
            <a:r>
              <a:rPr lang="en-US" altLang="zh-CN" sz="3600" b="1" dirty="0">
                <a:solidFill>
                  <a:srgbClr val="A50021"/>
                </a:solidFill>
              </a:rPr>
              <a:t>2</a:t>
            </a:r>
            <a:endParaRPr lang="en-US" altLang="zh-CN" sz="3600" b="1" i="1" dirty="0"/>
          </a:p>
        </p:txBody>
      </p:sp>
      <p:sp>
        <p:nvSpPr>
          <p:cNvPr id="211978" name="Text Box 10"/>
          <p:cNvSpPr txBox="1"/>
          <p:nvPr/>
        </p:nvSpPr>
        <p:spPr>
          <a:xfrm>
            <a:off x="304800" y="3810000"/>
            <a:ext cx="1196975"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3600" b="1" i="1" dirty="0">
                <a:solidFill>
                  <a:srgbClr val="A50021"/>
                </a:solidFill>
              </a:rPr>
              <a:t>n </a:t>
            </a:r>
            <a:r>
              <a:rPr lang="en-US" altLang="zh-CN" sz="3600" b="1" dirty="0">
                <a:solidFill>
                  <a:srgbClr val="A50021"/>
                </a:solidFill>
              </a:rPr>
              <a:t>= 4</a:t>
            </a:r>
            <a:endParaRPr lang="en-US" altLang="zh-CN" sz="3600" b="1" i="1" dirty="0"/>
          </a:p>
        </p:txBody>
      </p:sp>
      <p:sp>
        <p:nvSpPr>
          <p:cNvPr id="211979" name="Text Box 11"/>
          <p:cNvSpPr txBox="1"/>
          <p:nvPr/>
        </p:nvSpPr>
        <p:spPr>
          <a:xfrm>
            <a:off x="609600" y="5973763"/>
            <a:ext cx="2590800" cy="5794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b="1" dirty="0">
                <a:solidFill>
                  <a:srgbClr val="A50021"/>
                </a:solidFill>
                <a:latin typeface="楷体_GB2312" pitchFamily="49" charset="-122"/>
                <a:ea typeface="楷体_GB2312" pitchFamily="49" charset="-122"/>
              </a:rPr>
              <a:t>最大深度为</a:t>
            </a:r>
            <a:r>
              <a:rPr lang="zh-CN" altLang="en-US" b="1" dirty="0">
                <a:solidFill>
                  <a:srgbClr val="A50021"/>
                </a:solidFill>
                <a:ea typeface="楷体_GB2312" pitchFamily="49" charset="-122"/>
              </a:rPr>
              <a:t> </a:t>
            </a:r>
            <a:r>
              <a:rPr lang="en-US" altLang="zh-CN" b="1" dirty="0">
                <a:solidFill>
                  <a:srgbClr val="A50021"/>
                </a:solidFill>
                <a:ea typeface="楷体_GB2312" pitchFamily="49" charset="-122"/>
              </a:rPr>
              <a:t>3</a:t>
            </a:r>
            <a:endParaRPr lang="en-US" altLang="zh-CN" sz="3600" b="1" i="1" dirty="0"/>
          </a:p>
        </p:txBody>
      </p:sp>
      <p:sp>
        <p:nvSpPr>
          <p:cNvPr id="211980" name="Oval 12"/>
          <p:cNvSpPr/>
          <p:nvPr/>
        </p:nvSpPr>
        <p:spPr>
          <a:xfrm>
            <a:off x="4114800" y="1905000"/>
            <a:ext cx="381000" cy="381000"/>
          </a:xfrm>
          <a:prstGeom prst="ellipse">
            <a:avLst/>
          </a:prstGeom>
          <a:solidFill>
            <a:srgbClr val="CCFFCC"/>
          </a:solidFill>
          <a:ln w="25400" cap="flat" cmpd="sng">
            <a:solidFill>
              <a:srgbClr val="008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11981" name="Freeform 13"/>
          <p:cNvSpPr/>
          <p:nvPr/>
        </p:nvSpPr>
        <p:spPr>
          <a:xfrm>
            <a:off x="3733800" y="1295400"/>
            <a:ext cx="533400" cy="609600"/>
          </a:xfrm>
          <a:custGeom>
            <a:avLst/>
            <a:gdLst>
              <a:gd name="txL" fmla="*/ 0 w 288"/>
              <a:gd name="txT" fmla="*/ 0 h 336"/>
              <a:gd name="txR" fmla="*/ 288 w 288"/>
              <a:gd name="txB" fmla="*/ 336 h 336"/>
            </a:gdLst>
            <a:ahLst/>
            <a:cxnLst>
              <a:cxn ang="0">
                <a:pos x="0" y="0"/>
              </a:cxn>
              <a:cxn ang="0">
                <a:pos x="2147483647" y="2147483647"/>
              </a:cxn>
              <a:cxn ang="0">
                <a:pos x="2147483647" y="2147483647"/>
              </a:cxn>
              <a:cxn ang="0">
                <a:pos x="2147483647" y="2147483647"/>
              </a:cxn>
            </a:cxnLst>
            <a:rect l="txL" t="txT" r="txR" b="txB"/>
            <a:pathLst>
              <a:path w="288" h="336">
                <a:moveTo>
                  <a:pt x="0" y="0"/>
                </a:moveTo>
                <a:cubicBezTo>
                  <a:pt x="88" y="40"/>
                  <a:pt x="176" y="80"/>
                  <a:pt x="192" y="96"/>
                </a:cubicBezTo>
                <a:cubicBezTo>
                  <a:pt x="208" y="112"/>
                  <a:pt x="80" y="56"/>
                  <a:pt x="96" y="96"/>
                </a:cubicBezTo>
                <a:cubicBezTo>
                  <a:pt x="112" y="136"/>
                  <a:pt x="200" y="236"/>
                  <a:pt x="288" y="336"/>
                </a:cubicBezTo>
              </a:path>
            </a:pathLst>
          </a:custGeom>
          <a:noFill/>
          <a:ln w="31750" cap="flat" cmpd="sng">
            <a:solidFill>
              <a:srgbClr val="008080">
                <a:alpha val="100000"/>
              </a:srgbClr>
            </a:solidFill>
            <a:prstDash val="solid"/>
            <a:round/>
            <a:headEnd type="none" w="med" len="med"/>
            <a:tailEnd type="triangle" w="med" len="lg"/>
          </a:ln>
        </p:spPr>
        <p:txBody>
          <a:bodyPr/>
          <a:p>
            <a:endParaRPr lang="zh-CN" altLang="en-US"/>
          </a:p>
        </p:txBody>
      </p:sp>
      <p:sp>
        <p:nvSpPr>
          <p:cNvPr id="211982" name="Oval 14"/>
          <p:cNvSpPr/>
          <p:nvPr/>
        </p:nvSpPr>
        <p:spPr>
          <a:xfrm>
            <a:off x="6934200" y="1524000"/>
            <a:ext cx="381000" cy="381000"/>
          </a:xfrm>
          <a:prstGeom prst="ellipse">
            <a:avLst/>
          </a:prstGeom>
          <a:solidFill>
            <a:srgbClr val="CCFFCC"/>
          </a:solidFill>
          <a:ln w="25400" cap="flat" cmpd="sng">
            <a:solidFill>
              <a:srgbClr val="008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11983" name="Freeform 15"/>
          <p:cNvSpPr/>
          <p:nvPr/>
        </p:nvSpPr>
        <p:spPr>
          <a:xfrm>
            <a:off x="6553200" y="914400"/>
            <a:ext cx="533400" cy="609600"/>
          </a:xfrm>
          <a:custGeom>
            <a:avLst/>
            <a:gdLst>
              <a:gd name="txL" fmla="*/ 0 w 288"/>
              <a:gd name="txT" fmla="*/ 0 h 336"/>
              <a:gd name="txR" fmla="*/ 288 w 288"/>
              <a:gd name="txB" fmla="*/ 336 h 336"/>
            </a:gdLst>
            <a:ahLst/>
            <a:cxnLst>
              <a:cxn ang="0">
                <a:pos x="0" y="0"/>
              </a:cxn>
              <a:cxn ang="0">
                <a:pos x="2147483647" y="2147483647"/>
              </a:cxn>
              <a:cxn ang="0">
                <a:pos x="2147483647" y="2147483647"/>
              </a:cxn>
              <a:cxn ang="0">
                <a:pos x="2147483647" y="2147483647"/>
              </a:cxn>
            </a:cxnLst>
            <a:rect l="txL" t="txT" r="txR" b="txB"/>
            <a:pathLst>
              <a:path w="288" h="336">
                <a:moveTo>
                  <a:pt x="0" y="0"/>
                </a:moveTo>
                <a:cubicBezTo>
                  <a:pt x="88" y="40"/>
                  <a:pt x="176" y="80"/>
                  <a:pt x="192" y="96"/>
                </a:cubicBezTo>
                <a:cubicBezTo>
                  <a:pt x="208" y="112"/>
                  <a:pt x="80" y="56"/>
                  <a:pt x="96" y="96"/>
                </a:cubicBezTo>
                <a:cubicBezTo>
                  <a:pt x="112" y="136"/>
                  <a:pt x="200" y="236"/>
                  <a:pt x="288" y="336"/>
                </a:cubicBezTo>
              </a:path>
            </a:pathLst>
          </a:custGeom>
          <a:noFill/>
          <a:ln w="31750" cap="flat" cmpd="sng">
            <a:solidFill>
              <a:srgbClr val="008080">
                <a:alpha val="100000"/>
              </a:srgbClr>
            </a:solidFill>
            <a:prstDash val="solid"/>
            <a:round/>
            <a:headEnd type="none" w="med" len="med"/>
            <a:tailEnd type="triangle" w="med" len="lg"/>
          </a:ln>
        </p:spPr>
        <p:txBody>
          <a:bodyPr/>
          <a:p>
            <a:endParaRPr lang="zh-CN" altLang="en-US"/>
          </a:p>
        </p:txBody>
      </p:sp>
      <p:sp>
        <p:nvSpPr>
          <p:cNvPr id="211988" name="Oval 20"/>
          <p:cNvSpPr/>
          <p:nvPr/>
        </p:nvSpPr>
        <p:spPr>
          <a:xfrm>
            <a:off x="7620000" y="2133600"/>
            <a:ext cx="381000" cy="381000"/>
          </a:xfrm>
          <a:prstGeom prst="ellipse">
            <a:avLst/>
          </a:prstGeom>
          <a:solidFill>
            <a:srgbClr val="CCFFCC"/>
          </a:solidFill>
          <a:ln w="25400" cap="flat" cmpd="sng">
            <a:solidFill>
              <a:srgbClr val="008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11989" name="Line 21"/>
          <p:cNvSpPr/>
          <p:nvPr/>
        </p:nvSpPr>
        <p:spPr>
          <a:xfrm>
            <a:off x="7315200" y="1828800"/>
            <a:ext cx="381000" cy="381000"/>
          </a:xfrm>
          <a:prstGeom prst="line">
            <a:avLst/>
          </a:prstGeom>
          <a:ln w="28575" cap="flat" cmpd="sng">
            <a:solidFill>
              <a:srgbClr val="006600"/>
            </a:solidFill>
            <a:prstDash val="solid"/>
            <a:headEnd type="none" w="med" len="med"/>
            <a:tailEnd type="none" w="med" len="med"/>
          </a:ln>
        </p:spPr>
      </p:sp>
      <p:sp>
        <p:nvSpPr>
          <p:cNvPr id="211990" name="Oval 22"/>
          <p:cNvSpPr/>
          <p:nvPr/>
        </p:nvSpPr>
        <p:spPr>
          <a:xfrm>
            <a:off x="2057400" y="4114800"/>
            <a:ext cx="381000" cy="381000"/>
          </a:xfrm>
          <a:prstGeom prst="ellipse">
            <a:avLst/>
          </a:prstGeom>
          <a:solidFill>
            <a:srgbClr val="CCFFCC"/>
          </a:solidFill>
          <a:ln w="25400" cap="flat" cmpd="sng">
            <a:solidFill>
              <a:srgbClr val="008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11991" name="Freeform 23"/>
          <p:cNvSpPr/>
          <p:nvPr/>
        </p:nvSpPr>
        <p:spPr>
          <a:xfrm>
            <a:off x="1676400" y="3505200"/>
            <a:ext cx="533400" cy="609600"/>
          </a:xfrm>
          <a:custGeom>
            <a:avLst/>
            <a:gdLst>
              <a:gd name="txL" fmla="*/ 0 w 288"/>
              <a:gd name="txT" fmla="*/ 0 h 336"/>
              <a:gd name="txR" fmla="*/ 288 w 288"/>
              <a:gd name="txB" fmla="*/ 336 h 336"/>
            </a:gdLst>
            <a:ahLst/>
            <a:cxnLst>
              <a:cxn ang="0">
                <a:pos x="0" y="0"/>
              </a:cxn>
              <a:cxn ang="0">
                <a:pos x="2147483647" y="2147483647"/>
              </a:cxn>
              <a:cxn ang="0">
                <a:pos x="2147483647" y="2147483647"/>
              </a:cxn>
              <a:cxn ang="0">
                <a:pos x="2147483647" y="2147483647"/>
              </a:cxn>
            </a:cxnLst>
            <a:rect l="txL" t="txT" r="txR" b="txB"/>
            <a:pathLst>
              <a:path w="288" h="336">
                <a:moveTo>
                  <a:pt x="0" y="0"/>
                </a:moveTo>
                <a:cubicBezTo>
                  <a:pt x="88" y="40"/>
                  <a:pt x="176" y="80"/>
                  <a:pt x="192" y="96"/>
                </a:cubicBezTo>
                <a:cubicBezTo>
                  <a:pt x="208" y="112"/>
                  <a:pt x="80" y="56"/>
                  <a:pt x="96" y="96"/>
                </a:cubicBezTo>
                <a:cubicBezTo>
                  <a:pt x="112" y="136"/>
                  <a:pt x="200" y="236"/>
                  <a:pt x="288" y="336"/>
                </a:cubicBezTo>
              </a:path>
            </a:pathLst>
          </a:custGeom>
          <a:noFill/>
          <a:ln w="31750" cap="flat" cmpd="sng">
            <a:solidFill>
              <a:srgbClr val="008080">
                <a:alpha val="100000"/>
              </a:srgbClr>
            </a:solidFill>
            <a:prstDash val="solid"/>
            <a:round/>
            <a:headEnd type="none" w="med" len="med"/>
            <a:tailEnd type="triangle" w="med" len="lg"/>
          </a:ln>
        </p:spPr>
        <p:txBody>
          <a:bodyPr/>
          <a:p>
            <a:endParaRPr lang="zh-CN" altLang="en-US"/>
          </a:p>
        </p:txBody>
      </p:sp>
      <p:sp>
        <p:nvSpPr>
          <p:cNvPr id="211992" name="Oval 24"/>
          <p:cNvSpPr/>
          <p:nvPr/>
        </p:nvSpPr>
        <p:spPr>
          <a:xfrm>
            <a:off x="2743200" y="4724400"/>
            <a:ext cx="381000" cy="381000"/>
          </a:xfrm>
          <a:prstGeom prst="ellipse">
            <a:avLst/>
          </a:prstGeom>
          <a:solidFill>
            <a:srgbClr val="CCFFCC"/>
          </a:solidFill>
          <a:ln w="25400" cap="flat" cmpd="sng">
            <a:solidFill>
              <a:srgbClr val="008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11993" name="Line 25"/>
          <p:cNvSpPr/>
          <p:nvPr/>
        </p:nvSpPr>
        <p:spPr>
          <a:xfrm>
            <a:off x="2438400" y="4419600"/>
            <a:ext cx="381000" cy="381000"/>
          </a:xfrm>
          <a:prstGeom prst="line">
            <a:avLst/>
          </a:prstGeom>
          <a:ln w="28575" cap="flat" cmpd="sng">
            <a:solidFill>
              <a:srgbClr val="006600"/>
            </a:solidFill>
            <a:prstDash val="solid"/>
            <a:headEnd type="none" w="med" len="med"/>
            <a:tailEnd type="none" w="med" len="med"/>
          </a:ln>
        </p:spPr>
      </p:sp>
      <p:sp>
        <p:nvSpPr>
          <p:cNvPr id="211994" name="Oval 26"/>
          <p:cNvSpPr/>
          <p:nvPr/>
        </p:nvSpPr>
        <p:spPr>
          <a:xfrm>
            <a:off x="1371600" y="4724400"/>
            <a:ext cx="381000" cy="381000"/>
          </a:xfrm>
          <a:prstGeom prst="ellipse">
            <a:avLst/>
          </a:prstGeom>
          <a:solidFill>
            <a:srgbClr val="CCFFCC"/>
          </a:solidFill>
          <a:ln w="25400" cap="flat" cmpd="sng">
            <a:solidFill>
              <a:srgbClr val="008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11995" name="Oval 27"/>
          <p:cNvSpPr/>
          <p:nvPr/>
        </p:nvSpPr>
        <p:spPr>
          <a:xfrm>
            <a:off x="2057400" y="5334000"/>
            <a:ext cx="381000" cy="381000"/>
          </a:xfrm>
          <a:prstGeom prst="ellipse">
            <a:avLst/>
          </a:prstGeom>
          <a:solidFill>
            <a:srgbClr val="CCFFCC"/>
          </a:solidFill>
          <a:ln w="25400" cap="flat" cmpd="sng">
            <a:solidFill>
              <a:srgbClr val="008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11996" name="Line 28"/>
          <p:cNvSpPr/>
          <p:nvPr/>
        </p:nvSpPr>
        <p:spPr>
          <a:xfrm>
            <a:off x="1752600" y="5029200"/>
            <a:ext cx="381000" cy="381000"/>
          </a:xfrm>
          <a:prstGeom prst="line">
            <a:avLst/>
          </a:prstGeom>
          <a:ln w="28575" cap="flat" cmpd="sng">
            <a:solidFill>
              <a:srgbClr val="006600"/>
            </a:solidFill>
            <a:prstDash val="solid"/>
            <a:headEnd type="none" w="med" len="med"/>
            <a:tailEnd type="none" w="med" len="med"/>
          </a:ln>
        </p:spPr>
      </p:sp>
      <p:sp>
        <p:nvSpPr>
          <p:cNvPr id="211997" name="Line 29"/>
          <p:cNvSpPr/>
          <p:nvPr/>
        </p:nvSpPr>
        <p:spPr>
          <a:xfrm flipH="1">
            <a:off x="1676400" y="4419600"/>
            <a:ext cx="381000" cy="381000"/>
          </a:xfrm>
          <a:prstGeom prst="line">
            <a:avLst/>
          </a:prstGeom>
          <a:ln w="28575" cap="flat" cmpd="sng">
            <a:solidFill>
              <a:srgbClr val="006600"/>
            </a:solidFill>
            <a:prstDash val="solid"/>
            <a:headEnd type="none" w="med" len="med"/>
            <a:tailEnd type="none" w="med" len="med"/>
          </a:ln>
        </p:spPr>
      </p:sp>
      <p:sp>
        <p:nvSpPr>
          <p:cNvPr id="211998" name="Oval 30"/>
          <p:cNvSpPr/>
          <p:nvPr/>
        </p:nvSpPr>
        <p:spPr>
          <a:xfrm>
            <a:off x="5692775" y="4114800"/>
            <a:ext cx="381000" cy="381000"/>
          </a:xfrm>
          <a:prstGeom prst="ellipse">
            <a:avLst/>
          </a:prstGeom>
          <a:solidFill>
            <a:srgbClr val="CCFFCC"/>
          </a:solidFill>
          <a:ln w="25400" cap="flat" cmpd="sng">
            <a:solidFill>
              <a:srgbClr val="008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11999" name="Freeform 31"/>
          <p:cNvSpPr/>
          <p:nvPr/>
        </p:nvSpPr>
        <p:spPr>
          <a:xfrm>
            <a:off x="5311775" y="3505200"/>
            <a:ext cx="533400" cy="609600"/>
          </a:xfrm>
          <a:custGeom>
            <a:avLst/>
            <a:gdLst>
              <a:gd name="txL" fmla="*/ 0 w 288"/>
              <a:gd name="txT" fmla="*/ 0 h 336"/>
              <a:gd name="txR" fmla="*/ 288 w 288"/>
              <a:gd name="txB" fmla="*/ 336 h 336"/>
            </a:gdLst>
            <a:ahLst/>
            <a:cxnLst>
              <a:cxn ang="0">
                <a:pos x="0" y="0"/>
              </a:cxn>
              <a:cxn ang="0">
                <a:pos x="2147483647" y="2147483647"/>
              </a:cxn>
              <a:cxn ang="0">
                <a:pos x="2147483647" y="2147483647"/>
              </a:cxn>
              <a:cxn ang="0">
                <a:pos x="2147483647" y="2147483647"/>
              </a:cxn>
            </a:cxnLst>
            <a:rect l="txL" t="txT" r="txR" b="txB"/>
            <a:pathLst>
              <a:path w="288" h="336">
                <a:moveTo>
                  <a:pt x="0" y="0"/>
                </a:moveTo>
                <a:cubicBezTo>
                  <a:pt x="88" y="40"/>
                  <a:pt x="176" y="80"/>
                  <a:pt x="192" y="96"/>
                </a:cubicBezTo>
                <a:cubicBezTo>
                  <a:pt x="208" y="112"/>
                  <a:pt x="80" y="56"/>
                  <a:pt x="96" y="96"/>
                </a:cubicBezTo>
                <a:cubicBezTo>
                  <a:pt x="112" y="136"/>
                  <a:pt x="200" y="236"/>
                  <a:pt x="288" y="336"/>
                </a:cubicBezTo>
              </a:path>
            </a:pathLst>
          </a:custGeom>
          <a:noFill/>
          <a:ln w="31750" cap="flat" cmpd="sng">
            <a:solidFill>
              <a:srgbClr val="008080">
                <a:alpha val="100000"/>
              </a:srgbClr>
            </a:solidFill>
            <a:prstDash val="solid"/>
            <a:round/>
            <a:headEnd type="none" w="med" len="med"/>
            <a:tailEnd type="triangle" w="med" len="lg"/>
          </a:ln>
        </p:spPr>
        <p:txBody>
          <a:bodyPr/>
          <a:p>
            <a:endParaRPr lang="zh-CN" altLang="en-US"/>
          </a:p>
        </p:txBody>
      </p:sp>
      <p:sp>
        <p:nvSpPr>
          <p:cNvPr id="212000" name="Oval 32"/>
          <p:cNvSpPr/>
          <p:nvPr/>
        </p:nvSpPr>
        <p:spPr>
          <a:xfrm>
            <a:off x="6378575" y="4724400"/>
            <a:ext cx="381000" cy="381000"/>
          </a:xfrm>
          <a:prstGeom prst="ellipse">
            <a:avLst/>
          </a:prstGeom>
          <a:solidFill>
            <a:srgbClr val="CCFFCC"/>
          </a:solidFill>
          <a:ln w="25400" cap="flat" cmpd="sng">
            <a:solidFill>
              <a:srgbClr val="008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12001" name="Line 33"/>
          <p:cNvSpPr/>
          <p:nvPr/>
        </p:nvSpPr>
        <p:spPr>
          <a:xfrm>
            <a:off x="6073775" y="4419600"/>
            <a:ext cx="381000" cy="381000"/>
          </a:xfrm>
          <a:prstGeom prst="line">
            <a:avLst/>
          </a:prstGeom>
          <a:ln w="28575" cap="flat" cmpd="sng">
            <a:solidFill>
              <a:srgbClr val="006600"/>
            </a:solidFill>
            <a:prstDash val="solid"/>
            <a:headEnd type="none" w="med" len="med"/>
            <a:tailEnd type="none" w="med" len="med"/>
          </a:ln>
        </p:spPr>
      </p:sp>
      <p:sp>
        <p:nvSpPr>
          <p:cNvPr id="212002" name="Oval 34"/>
          <p:cNvSpPr/>
          <p:nvPr/>
        </p:nvSpPr>
        <p:spPr>
          <a:xfrm>
            <a:off x="5006975" y="4724400"/>
            <a:ext cx="381000" cy="381000"/>
          </a:xfrm>
          <a:prstGeom prst="ellipse">
            <a:avLst/>
          </a:prstGeom>
          <a:solidFill>
            <a:srgbClr val="CCFFCC"/>
          </a:solidFill>
          <a:ln w="25400" cap="flat" cmpd="sng">
            <a:solidFill>
              <a:srgbClr val="008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12003" name="Oval 35"/>
          <p:cNvSpPr/>
          <p:nvPr/>
        </p:nvSpPr>
        <p:spPr>
          <a:xfrm>
            <a:off x="5692775" y="5334000"/>
            <a:ext cx="381000" cy="381000"/>
          </a:xfrm>
          <a:prstGeom prst="ellipse">
            <a:avLst/>
          </a:prstGeom>
          <a:solidFill>
            <a:srgbClr val="CCFFCC"/>
          </a:solidFill>
          <a:ln w="25400" cap="flat" cmpd="sng">
            <a:solidFill>
              <a:srgbClr val="008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12004" name="Line 36"/>
          <p:cNvSpPr/>
          <p:nvPr/>
        </p:nvSpPr>
        <p:spPr>
          <a:xfrm>
            <a:off x="5387975" y="5029200"/>
            <a:ext cx="381000" cy="381000"/>
          </a:xfrm>
          <a:prstGeom prst="line">
            <a:avLst/>
          </a:prstGeom>
          <a:ln w="28575" cap="flat" cmpd="sng">
            <a:solidFill>
              <a:srgbClr val="006600"/>
            </a:solidFill>
            <a:prstDash val="solid"/>
            <a:headEnd type="none" w="med" len="med"/>
            <a:tailEnd type="none" w="med" len="med"/>
          </a:ln>
        </p:spPr>
      </p:sp>
      <p:sp>
        <p:nvSpPr>
          <p:cNvPr id="212005" name="Line 37"/>
          <p:cNvSpPr/>
          <p:nvPr/>
        </p:nvSpPr>
        <p:spPr>
          <a:xfrm flipH="1">
            <a:off x="5311775" y="4419600"/>
            <a:ext cx="381000" cy="381000"/>
          </a:xfrm>
          <a:prstGeom prst="line">
            <a:avLst/>
          </a:prstGeom>
          <a:ln w="28575" cap="flat" cmpd="sng">
            <a:solidFill>
              <a:srgbClr val="006600"/>
            </a:solidFill>
            <a:prstDash val="solid"/>
            <a:headEnd type="none" w="med" len="med"/>
            <a:tailEnd type="none" w="med" len="med"/>
          </a:ln>
        </p:spPr>
      </p:sp>
      <p:sp>
        <p:nvSpPr>
          <p:cNvPr id="212006" name="Oval 38"/>
          <p:cNvSpPr/>
          <p:nvPr/>
        </p:nvSpPr>
        <p:spPr>
          <a:xfrm>
            <a:off x="7064375" y="5334000"/>
            <a:ext cx="381000" cy="381000"/>
          </a:xfrm>
          <a:prstGeom prst="ellipse">
            <a:avLst/>
          </a:prstGeom>
          <a:solidFill>
            <a:srgbClr val="CCFFCC"/>
          </a:solidFill>
          <a:ln w="25400" cap="flat" cmpd="sng">
            <a:solidFill>
              <a:srgbClr val="008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12008" name="Line 40"/>
          <p:cNvSpPr/>
          <p:nvPr/>
        </p:nvSpPr>
        <p:spPr>
          <a:xfrm>
            <a:off x="6759575" y="5029200"/>
            <a:ext cx="381000" cy="381000"/>
          </a:xfrm>
          <a:prstGeom prst="line">
            <a:avLst/>
          </a:prstGeom>
          <a:ln w="28575" cap="flat" cmpd="sng">
            <a:solidFill>
              <a:srgbClr val="006600"/>
            </a:solidFill>
            <a:prstDash val="solid"/>
            <a:headEnd type="none" w="med" len="med"/>
            <a:tailEnd type="none" w="med" len="med"/>
          </a:ln>
        </p:spPr>
      </p:sp>
      <p:sp>
        <p:nvSpPr>
          <p:cNvPr id="212009" name="Oval 41"/>
          <p:cNvSpPr/>
          <p:nvPr/>
        </p:nvSpPr>
        <p:spPr>
          <a:xfrm>
            <a:off x="4321175" y="5334000"/>
            <a:ext cx="381000" cy="381000"/>
          </a:xfrm>
          <a:prstGeom prst="ellipse">
            <a:avLst/>
          </a:prstGeom>
          <a:solidFill>
            <a:srgbClr val="CCFFCC"/>
          </a:solidFill>
          <a:ln w="25400" cap="flat" cmpd="sng">
            <a:solidFill>
              <a:srgbClr val="008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12010" name="Oval 42"/>
          <p:cNvSpPr/>
          <p:nvPr/>
        </p:nvSpPr>
        <p:spPr>
          <a:xfrm>
            <a:off x="5006975" y="5943600"/>
            <a:ext cx="381000" cy="381000"/>
          </a:xfrm>
          <a:prstGeom prst="ellipse">
            <a:avLst/>
          </a:prstGeom>
          <a:solidFill>
            <a:srgbClr val="CCFFCC"/>
          </a:solidFill>
          <a:ln w="25400" cap="flat" cmpd="sng">
            <a:solidFill>
              <a:srgbClr val="008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12011" name="Line 43"/>
          <p:cNvSpPr/>
          <p:nvPr/>
        </p:nvSpPr>
        <p:spPr>
          <a:xfrm>
            <a:off x="4702175" y="5638800"/>
            <a:ext cx="381000" cy="381000"/>
          </a:xfrm>
          <a:prstGeom prst="line">
            <a:avLst/>
          </a:prstGeom>
          <a:ln w="28575" cap="flat" cmpd="sng">
            <a:solidFill>
              <a:srgbClr val="006600"/>
            </a:solidFill>
            <a:prstDash val="solid"/>
            <a:headEnd type="none" w="med" len="med"/>
            <a:tailEnd type="none" w="med" len="med"/>
          </a:ln>
        </p:spPr>
      </p:sp>
      <p:sp>
        <p:nvSpPr>
          <p:cNvPr id="212012" name="Line 44"/>
          <p:cNvSpPr/>
          <p:nvPr/>
        </p:nvSpPr>
        <p:spPr>
          <a:xfrm flipH="1">
            <a:off x="4625975" y="5029200"/>
            <a:ext cx="381000" cy="381000"/>
          </a:xfrm>
          <a:prstGeom prst="line">
            <a:avLst/>
          </a:prstGeom>
          <a:ln w="28575" cap="flat" cmpd="sng">
            <a:solidFill>
              <a:srgbClr val="006600"/>
            </a:solidFill>
            <a:prstDash val="solid"/>
            <a:headEnd type="none" w="med" len="med"/>
            <a:tailEnd type="none" w="med" len="med"/>
          </a:ln>
        </p:spPr>
      </p:sp>
      <p:sp>
        <p:nvSpPr>
          <p:cNvPr id="212013" name="Text Box 45"/>
          <p:cNvSpPr txBox="1"/>
          <p:nvPr/>
        </p:nvSpPr>
        <p:spPr>
          <a:xfrm>
            <a:off x="4038600" y="3810000"/>
            <a:ext cx="1196975"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3600" b="1" i="1" dirty="0">
                <a:solidFill>
                  <a:srgbClr val="A50021"/>
                </a:solidFill>
              </a:rPr>
              <a:t>n </a:t>
            </a:r>
            <a:r>
              <a:rPr lang="en-US" altLang="zh-CN" sz="3600" b="1" dirty="0">
                <a:solidFill>
                  <a:srgbClr val="A50021"/>
                </a:solidFill>
              </a:rPr>
              <a:t>= 7</a:t>
            </a:r>
            <a:endParaRPr lang="en-US" altLang="zh-CN" sz="3600" b="1" i="1" dirty="0"/>
          </a:p>
        </p:txBody>
      </p:sp>
      <p:sp>
        <p:nvSpPr>
          <p:cNvPr id="212014" name="Text Box 46"/>
          <p:cNvSpPr txBox="1"/>
          <p:nvPr/>
        </p:nvSpPr>
        <p:spPr>
          <a:xfrm>
            <a:off x="6172200" y="5973763"/>
            <a:ext cx="2590800" cy="5794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b="1" dirty="0">
                <a:solidFill>
                  <a:srgbClr val="A50021"/>
                </a:solidFill>
                <a:latin typeface="楷体_GB2312" pitchFamily="49" charset="-122"/>
                <a:ea typeface="楷体_GB2312" pitchFamily="49" charset="-122"/>
              </a:rPr>
              <a:t>最大深度为</a:t>
            </a:r>
            <a:r>
              <a:rPr lang="zh-CN" altLang="en-US" b="1" dirty="0">
                <a:solidFill>
                  <a:srgbClr val="A50021"/>
                </a:solidFill>
                <a:ea typeface="楷体_GB2312" pitchFamily="49" charset="-122"/>
              </a:rPr>
              <a:t> </a:t>
            </a:r>
            <a:r>
              <a:rPr lang="en-US" altLang="zh-CN" b="1" dirty="0">
                <a:solidFill>
                  <a:srgbClr val="A50021"/>
                </a:solidFill>
                <a:ea typeface="楷体_GB2312" pitchFamily="49" charset="-122"/>
              </a:rPr>
              <a:t>4</a:t>
            </a:r>
            <a:endParaRPr lang="en-US" altLang="zh-CN" sz="3600" b="1" i="1" dirty="0"/>
          </a:p>
        </p:txBody>
      </p:sp>
      <p:sp>
        <p:nvSpPr>
          <p:cNvPr id="212015" name="Text Box 47"/>
          <p:cNvSpPr txBox="1"/>
          <p:nvPr/>
        </p:nvSpPr>
        <p:spPr>
          <a:xfrm>
            <a:off x="212725" y="30163"/>
            <a:ext cx="3548063" cy="5794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dirty="0">
                <a:solidFill>
                  <a:schemeClr val="accent2"/>
                </a:solidFill>
                <a:ea typeface="隶书" pitchFamily="49" charset="-122"/>
              </a:rPr>
              <a:t>先看几个具体情况</a:t>
            </a:r>
            <a:r>
              <a:rPr lang="en-US" altLang="zh-CN" dirty="0">
                <a:solidFill>
                  <a:schemeClr val="accent2"/>
                </a:solidFill>
                <a:ea typeface="隶书" pitchFamily="49" charset="-122"/>
              </a:rPr>
              <a:t>:</a:t>
            </a:r>
            <a:endParaRPr lang="en-US" altLang="zh-CN" dirty="0">
              <a:ea typeface="隶书"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2015"/>
                                        </p:tgtEl>
                                        <p:attrNameLst>
                                          <p:attrName>style.visibility</p:attrName>
                                        </p:attrNameLst>
                                      </p:cBhvr>
                                      <p:to>
                                        <p:strVal val="visible"/>
                                      </p:to>
                                    </p:set>
                                    <p:anim calcmode="lin" valueType="num">
                                      <p:cBhvr additive="base">
                                        <p:cTn id="7" dur="500" fill="hold"/>
                                        <p:tgtEl>
                                          <p:spTgt spid="212015"/>
                                        </p:tgtEl>
                                        <p:attrNameLst>
                                          <p:attrName>ppt_x</p:attrName>
                                        </p:attrNameLst>
                                      </p:cBhvr>
                                      <p:tavLst>
                                        <p:tav tm="0">
                                          <p:val>
                                            <p:strVal val="0-#ppt_w/2"/>
                                          </p:val>
                                        </p:tav>
                                        <p:tav tm="100000">
                                          <p:val>
                                            <p:strVal val="#ppt_x"/>
                                          </p:val>
                                        </p:tav>
                                      </p:tavLst>
                                    </p:anim>
                                    <p:anim calcmode="lin" valueType="num">
                                      <p:cBhvr additive="base">
                                        <p:cTn id="8" dur="500" fill="hold"/>
                                        <p:tgtEl>
                                          <p:spTgt spid="2120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11971"/>
                                        </p:tgtEl>
                                        <p:attrNameLst>
                                          <p:attrName>style.visibility</p:attrName>
                                        </p:attrNameLst>
                                      </p:cBhvr>
                                      <p:to>
                                        <p:strVal val="visible"/>
                                      </p:to>
                                    </p:set>
                                    <p:animEffect transition="in" filter="wipe(left)">
                                      <p:cBhvr>
                                        <p:cTn id="13" dur="500"/>
                                        <p:tgtEl>
                                          <p:spTgt spid="21197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11972"/>
                                        </p:tgtEl>
                                        <p:attrNameLst>
                                          <p:attrName>style.visibility</p:attrName>
                                        </p:attrNameLst>
                                      </p:cBhvr>
                                      <p:to>
                                        <p:strVal val="visible"/>
                                      </p:to>
                                    </p:set>
                                    <p:animEffect transition="in" filter="wipe(left)">
                                      <p:cBhvr>
                                        <p:cTn id="18" dur="500"/>
                                        <p:tgtEl>
                                          <p:spTgt spid="21197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11973"/>
                                        </p:tgtEl>
                                        <p:attrNameLst>
                                          <p:attrName>style.visibility</p:attrName>
                                        </p:attrNameLst>
                                      </p:cBhvr>
                                      <p:to>
                                        <p:strVal val="visible"/>
                                      </p:to>
                                    </p:set>
                                    <p:animEffect transition="in" filter="wipe(left)">
                                      <p:cBhvr>
                                        <p:cTn id="23" dur="500"/>
                                        <p:tgtEl>
                                          <p:spTgt spid="21197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11974"/>
                                        </p:tgtEl>
                                        <p:attrNameLst>
                                          <p:attrName>style.visibility</p:attrName>
                                        </p:attrNameLst>
                                      </p:cBhvr>
                                      <p:to>
                                        <p:strVal val="visible"/>
                                      </p:to>
                                    </p:set>
                                    <p:animEffect transition="in" filter="wipe(left)">
                                      <p:cBhvr>
                                        <p:cTn id="28" dur="500"/>
                                        <p:tgtEl>
                                          <p:spTgt spid="21197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211981"/>
                                        </p:tgtEl>
                                        <p:attrNameLst>
                                          <p:attrName>style.visibility</p:attrName>
                                        </p:attrNameLst>
                                      </p:cBhvr>
                                      <p:to>
                                        <p:strVal val="visible"/>
                                      </p:to>
                                    </p:set>
                                    <p:animEffect transition="in" filter="wipe(left)">
                                      <p:cBhvr>
                                        <p:cTn id="33" dur="500"/>
                                        <p:tgtEl>
                                          <p:spTgt spid="211981"/>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211980"/>
                                        </p:tgtEl>
                                        <p:attrNameLst>
                                          <p:attrName>style.visibility</p:attrName>
                                        </p:attrNameLst>
                                      </p:cBhvr>
                                      <p:to>
                                        <p:strVal val="visible"/>
                                      </p:to>
                                    </p:set>
                                    <p:animEffect transition="in" filter="wipe(left)">
                                      <p:cBhvr>
                                        <p:cTn id="37" dur="500"/>
                                        <p:tgtEl>
                                          <p:spTgt spid="21198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11975"/>
                                        </p:tgtEl>
                                        <p:attrNameLst>
                                          <p:attrName>style.visibility</p:attrName>
                                        </p:attrNameLst>
                                      </p:cBhvr>
                                      <p:to>
                                        <p:strVal val="visible"/>
                                      </p:to>
                                    </p:set>
                                    <p:animEffect transition="in" filter="wipe(left)">
                                      <p:cBhvr>
                                        <p:cTn id="42" dur="500"/>
                                        <p:tgtEl>
                                          <p:spTgt spid="21197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11976"/>
                                        </p:tgtEl>
                                        <p:attrNameLst>
                                          <p:attrName>style.visibility</p:attrName>
                                        </p:attrNameLst>
                                      </p:cBhvr>
                                      <p:to>
                                        <p:strVal val="visible"/>
                                      </p:to>
                                    </p:set>
                                    <p:animEffect transition="in" filter="wipe(left)">
                                      <p:cBhvr>
                                        <p:cTn id="47" dur="500"/>
                                        <p:tgtEl>
                                          <p:spTgt spid="21197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11983"/>
                                        </p:tgtEl>
                                        <p:attrNameLst>
                                          <p:attrName>style.visibility</p:attrName>
                                        </p:attrNameLst>
                                      </p:cBhvr>
                                      <p:to>
                                        <p:strVal val="visible"/>
                                      </p:to>
                                    </p:set>
                                    <p:animEffect transition="in" filter="wipe(left)">
                                      <p:cBhvr>
                                        <p:cTn id="52" dur="500"/>
                                        <p:tgtEl>
                                          <p:spTgt spid="211983"/>
                                        </p:tgtEl>
                                      </p:cBhvr>
                                    </p:animEffect>
                                  </p:childTnLst>
                                </p:cTn>
                              </p:par>
                            </p:childTnLst>
                          </p:cTn>
                        </p:par>
                        <p:par>
                          <p:cTn id="53" fill="hold">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211982"/>
                                        </p:tgtEl>
                                        <p:attrNameLst>
                                          <p:attrName>style.visibility</p:attrName>
                                        </p:attrNameLst>
                                      </p:cBhvr>
                                      <p:to>
                                        <p:strVal val="visible"/>
                                      </p:to>
                                    </p:set>
                                    <p:animEffect transition="in" filter="wipe(left)">
                                      <p:cBhvr>
                                        <p:cTn id="56" dur="500"/>
                                        <p:tgtEl>
                                          <p:spTgt spid="211982"/>
                                        </p:tgtEl>
                                      </p:cBhvr>
                                    </p:animEffect>
                                  </p:childTnLst>
                                </p:cTn>
                              </p:par>
                            </p:childTnLst>
                          </p:cTn>
                        </p:par>
                        <p:par>
                          <p:cTn id="57" fill="hold">
                            <p:stCondLst>
                              <p:cond delay="1000"/>
                            </p:stCondLst>
                            <p:childTnLst>
                              <p:par>
                                <p:cTn id="58" presetID="22" presetClass="entr" presetSubtype="8" fill="hold" nodeType="afterEffect">
                                  <p:stCondLst>
                                    <p:cond delay="0"/>
                                  </p:stCondLst>
                                  <p:childTnLst>
                                    <p:set>
                                      <p:cBhvr>
                                        <p:cTn id="59" dur="1" fill="hold">
                                          <p:stCondLst>
                                            <p:cond delay="0"/>
                                          </p:stCondLst>
                                        </p:cTn>
                                        <p:tgtEl>
                                          <p:spTgt spid="211989"/>
                                        </p:tgtEl>
                                        <p:attrNameLst>
                                          <p:attrName>style.visibility</p:attrName>
                                        </p:attrNameLst>
                                      </p:cBhvr>
                                      <p:to>
                                        <p:strVal val="visible"/>
                                      </p:to>
                                    </p:set>
                                    <p:animEffect transition="in" filter="wipe(left)">
                                      <p:cBhvr>
                                        <p:cTn id="60" dur="500"/>
                                        <p:tgtEl>
                                          <p:spTgt spid="211989"/>
                                        </p:tgtEl>
                                      </p:cBhvr>
                                    </p:animEffect>
                                  </p:childTnLst>
                                </p:cTn>
                              </p:par>
                            </p:childTnLst>
                          </p:cTn>
                        </p:par>
                        <p:par>
                          <p:cTn id="61" fill="hold">
                            <p:stCondLst>
                              <p:cond delay="1500"/>
                            </p:stCondLst>
                            <p:childTnLst>
                              <p:par>
                                <p:cTn id="62" presetID="22" presetClass="entr" presetSubtype="8" fill="hold" grpId="0" nodeType="afterEffect">
                                  <p:stCondLst>
                                    <p:cond delay="0"/>
                                  </p:stCondLst>
                                  <p:childTnLst>
                                    <p:set>
                                      <p:cBhvr>
                                        <p:cTn id="63" dur="1" fill="hold">
                                          <p:stCondLst>
                                            <p:cond delay="0"/>
                                          </p:stCondLst>
                                        </p:cTn>
                                        <p:tgtEl>
                                          <p:spTgt spid="211988"/>
                                        </p:tgtEl>
                                        <p:attrNameLst>
                                          <p:attrName>style.visibility</p:attrName>
                                        </p:attrNameLst>
                                      </p:cBhvr>
                                      <p:to>
                                        <p:strVal val="visible"/>
                                      </p:to>
                                    </p:set>
                                    <p:animEffect transition="in" filter="wipe(left)">
                                      <p:cBhvr>
                                        <p:cTn id="64" dur="500"/>
                                        <p:tgtEl>
                                          <p:spTgt spid="211988"/>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211977"/>
                                        </p:tgtEl>
                                        <p:attrNameLst>
                                          <p:attrName>style.visibility</p:attrName>
                                        </p:attrNameLst>
                                      </p:cBhvr>
                                      <p:to>
                                        <p:strVal val="visible"/>
                                      </p:to>
                                    </p:set>
                                    <p:animEffect transition="in" filter="wipe(left)">
                                      <p:cBhvr>
                                        <p:cTn id="69" dur="500"/>
                                        <p:tgtEl>
                                          <p:spTgt spid="211977"/>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211978"/>
                                        </p:tgtEl>
                                        <p:attrNameLst>
                                          <p:attrName>style.visibility</p:attrName>
                                        </p:attrNameLst>
                                      </p:cBhvr>
                                      <p:to>
                                        <p:strVal val="visible"/>
                                      </p:to>
                                    </p:set>
                                    <p:animEffect transition="in" filter="wipe(left)">
                                      <p:cBhvr>
                                        <p:cTn id="74" dur="500"/>
                                        <p:tgtEl>
                                          <p:spTgt spid="211978"/>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211991"/>
                                        </p:tgtEl>
                                        <p:attrNameLst>
                                          <p:attrName>style.visibility</p:attrName>
                                        </p:attrNameLst>
                                      </p:cBhvr>
                                      <p:to>
                                        <p:strVal val="visible"/>
                                      </p:to>
                                    </p:set>
                                    <p:animEffect transition="in" filter="wipe(left)">
                                      <p:cBhvr>
                                        <p:cTn id="79" dur="500"/>
                                        <p:tgtEl>
                                          <p:spTgt spid="211991"/>
                                        </p:tgtEl>
                                      </p:cBhvr>
                                    </p:animEffect>
                                  </p:childTnLst>
                                </p:cTn>
                              </p:par>
                            </p:childTnLst>
                          </p:cTn>
                        </p:par>
                        <p:par>
                          <p:cTn id="80" fill="hold">
                            <p:stCondLst>
                              <p:cond delay="500"/>
                            </p:stCondLst>
                            <p:childTnLst>
                              <p:par>
                                <p:cTn id="81" presetID="22" presetClass="entr" presetSubtype="8" fill="hold" grpId="0" nodeType="afterEffect">
                                  <p:stCondLst>
                                    <p:cond delay="0"/>
                                  </p:stCondLst>
                                  <p:childTnLst>
                                    <p:set>
                                      <p:cBhvr>
                                        <p:cTn id="82" dur="1" fill="hold">
                                          <p:stCondLst>
                                            <p:cond delay="0"/>
                                          </p:stCondLst>
                                        </p:cTn>
                                        <p:tgtEl>
                                          <p:spTgt spid="211990"/>
                                        </p:tgtEl>
                                        <p:attrNameLst>
                                          <p:attrName>style.visibility</p:attrName>
                                        </p:attrNameLst>
                                      </p:cBhvr>
                                      <p:to>
                                        <p:strVal val="visible"/>
                                      </p:to>
                                    </p:set>
                                    <p:animEffect transition="in" filter="wipe(left)">
                                      <p:cBhvr>
                                        <p:cTn id="83" dur="500"/>
                                        <p:tgtEl>
                                          <p:spTgt spid="211990"/>
                                        </p:tgtEl>
                                      </p:cBhvr>
                                    </p:animEffect>
                                  </p:childTnLst>
                                </p:cTn>
                              </p:par>
                            </p:childTnLst>
                          </p:cTn>
                        </p:par>
                        <p:par>
                          <p:cTn id="84" fill="hold">
                            <p:stCondLst>
                              <p:cond delay="1000"/>
                            </p:stCondLst>
                            <p:childTnLst>
                              <p:par>
                                <p:cTn id="85" presetID="22" presetClass="entr" presetSubtype="2" fill="hold" nodeType="afterEffect">
                                  <p:stCondLst>
                                    <p:cond delay="0"/>
                                  </p:stCondLst>
                                  <p:childTnLst>
                                    <p:set>
                                      <p:cBhvr>
                                        <p:cTn id="86" dur="1" fill="hold">
                                          <p:stCondLst>
                                            <p:cond delay="0"/>
                                          </p:stCondLst>
                                        </p:cTn>
                                        <p:tgtEl>
                                          <p:spTgt spid="211997"/>
                                        </p:tgtEl>
                                        <p:attrNameLst>
                                          <p:attrName>style.visibility</p:attrName>
                                        </p:attrNameLst>
                                      </p:cBhvr>
                                      <p:to>
                                        <p:strVal val="visible"/>
                                      </p:to>
                                    </p:set>
                                    <p:animEffect transition="in" filter="wipe(right)">
                                      <p:cBhvr>
                                        <p:cTn id="87" dur="500"/>
                                        <p:tgtEl>
                                          <p:spTgt spid="211997"/>
                                        </p:tgtEl>
                                      </p:cBhvr>
                                    </p:animEffect>
                                  </p:childTnLst>
                                </p:cTn>
                              </p:par>
                            </p:childTnLst>
                          </p:cTn>
                        </p:par>
                        <p:par>
                          <p:cTn id="88" fill="hold">
                            <p:stCondLst>
                              <p:cond delay="1500"/>
                            </p:stCondLst>
                            <p:childTnLst>
                              <p:par>
                                <p:cTn id="89" presetID="22" presetClass="entr" presetSubtype="8" fill="hold" grpId="0" nodeType="afterEffect">
                                  <p:stCondLst>
                                    <p:cond delay="0"/>
                                  </p:stCondLst>
                                  <p:childTnLst>
                                    <p:set>
                                      <p:cBhvr>
                                        <p:cTn id="90" dur="1" fill="hold">
                                          <p:stCondLst>
                                            <p:cond delay="0"/>
                                          </p:stCondLst>
                                        </p:cTn>
                                        <p:tgtEl>
                                          <p:spTgt spid="211994"/>
                                        </p:tgtEl>
                                        <p:attrNameLst>
                                          <p:attrName>style.visibility</p:attrName>
                                        </p:attrNameLst>
                                      </p:cBhvr>
                                      <p:to>
                                        <p:strVal val="visible"/>
                                      </p:to>
                                    </p:set>
                                    <p:animEffect transition="in" filter="wipe(left)">
                                      <p:cBhvr>
                                        <p:cTn id="91" dur="500"/>
                                        <p:tgtEl>
                                          <p:spTgt spid="211994"/>
                                        </p:tgtEl>
                                      </p:cBhvr>
                                    </p:animEffect>
                                  </p:childTnLst>
                                </p:cTn>
                              </p:par>
                            </p:childTnLst>
                          </p:cTn>
                        </p:par>
                        <p:par>
                          <p:cTn id="92" fill="hold">
                            <p:stCondLst>
                              <p:cond delay="2000"/>
                            </p:stCondLst>
                            <p:childTnLst>
                              <p:par>
                                <p:cTn id="93" presetID="22" presetClass="entr" presetSubtype="8" fill="hold" nodeType="afterEffect">
                                  <p:stCondLst>
                                    <p:cond delay="0"/>
                                  </p:stCondLst>
                                  <p:childTnLst>
                                    <p:set>
                                      <p:cBhvr>
                                        <p:cTn id="94" dur="1" fill="hold">
                                          <p:stCondLst>
                                            <p:cond delay="0"/>
                                          </p:stCondLst>
                                        </p:cTn>
                                        <p:tgtEl>
                                          <p:spTgt spid="211996"/>
                                        </p:tgtEl>
                                        <p:attrNameLst>
                                          <p:attrName>style.visibility</p:attrName>
                                        </p:attrNameLst>
                                      </p:cBhvr>
                                      <p:to>
                                        <p:strVal val="visible"/>
                                      </p:to>
                                    </p:set>
                                    <p:animEffect transition="in" filter="wipe(left)">
                                      <p:cBhvr>
                                        <p:cTn id="95" dur="500"/>
                                        <p:tgtEl>
                                          <p:spTgt spid="211996"/>
                                        </p:tgtEl>
                                      </p:cBhvr>
                                    </p:animEffect>
                                  </p:childTnLst>
                                </p:cTn>
                              </p:par>
                            </p:childTnLst>
                          </p:cTn>
                        </p:par>
                        <p:par>
                          <p:cTn id="96" fill="hold">
                            <p:stCondLst>
                              <p:cond delay="2500"/>
                            </p:stCondLst>
                            <p:childTnLst>
                              <p:par>
                                <p:cTn id="97" presetID="22" presetClass="entr" presetSubtype="8" fill="hold" grpId="0" nodeType="afterEffect">
                                  <p:stCondLst>
                                    <p:cond delay="0"/>
                                  </p:stCondLst>
                                  <p:childTnLst>
                                    <p:set>
                                      <p:cBhvr>
                                        <p:cTn id="98" dur="1" fill="hold">
                                          <p:stCondLst>
                                            <p:cond delay="0"/>
                                          </p:stCondLst>
                                        </p:cTn>
                                        <p:tgtEl>
                                          <p:spTgt spid="211995"/>
                                        </p:tgtEl>
                                        <p:attrNameLst>
                                          <p:attrName>style.visibility</p:attrName>
                                        </p:attrNameLst>
                                      </p:cBhvr>
                                      <p:to>
                                        <p:strVal val="visible"/>
                                      </p:to>
                                    </p:set>
                                    <p:animEffect transition="in" filter="wipe(left)">
                                      <p:cBhvr>
                                        <p:cTn id="99" dur="500"/>
                                        <p:tgtEl>
                                          <p:spTgt spid="211995"/>
                                        </p:tgtEl>
                                      </p:cBhvr>
                                    </p:animEffect>
                                  </p:childTnLst>
                                </p:cTn>
                              </p:par>
                            </p:childTnLst>
                          </p:cTn>
                        </p:par>
                        <p:par>
                          <p:cTn id="100" fill="hold">
                            <p:stCondLst>
                              <p:cond delay="3000"/>
                            </p:stCondLst>
                            <p:childTnLst>
                              <p:par>
                                <p:cTn id="101" presetID="22" presetClass="entr" presetSubtype="8" fill="hold" nodeType="afterEffect">
                                  <p:stCondLst>
                                    <p:cond delay="0"/>
                                  </p:stCondLst>
                                  <p:childTnLst>
                                    <p:set>
                                      <p:cBhvr>
                                        <p:cTn id="102" dur="1" fill="hold">
                                          <p:stCondLst>
                                            <p:cond delay="0"/>
                                          </p:stCondLst>
                                        </p:cTn>
                                        <p:tgtEl>
                                          <p:spTgt spid="211993"/>
                                        </p:tgtEl>
                                        <p:attrNameLst>
                                          <p:attrName>style.visibility</p:attrName>
                                        </p:attrNameLst>
                                      </p:cBhvr>
                                      <p:to>
                                        <p:strVal val="visible"/>
                                      </p:to>
                                    </p:set>
                                    <p:animEffect transition="in" filter="wipe(left)">
                                      <p:cBhvr>
                                        <p:cTn id="103" dur="500"/>
                                        <p:tgtEl>
                                          <p:spTgt spid="211993"/>
                                        </p:tgtEl>
                                      </p:cBhvr>
                                    </p:animEffect>
                                  </p:childTnLst>
                                </p:cTn>
                              </p:par>
                            </p:childTnLst>
                          </p:cTn>
                        </p:par>
                        <p:par>
                          <p:cTn id="104" fill="hold">
                            <p:stCondLst>
                              <p:cond delay="3500"/>
                            </p:stCondLst>
                            <p:childTnLst>
                              <p:par>
                                <p:cTn id="105" presetID="22" presetClass="entr" presetSubtype="8" fill="hold" grpId="0" nodeType="afterEffect">
                                  <p:stCondLst>
                                    <p:cond delay="0"/>
                                  </p:stCondLst>
                                  <p:childTnLst>
                                    <p:set>
                                      <p:cBhvr>
                                        <p:cTn id="106" dur="1" fill="hold">
                                          <p:stCondLst>
                                            <p:cond delay="0"/>
                                          </p:stCondLst>
                                        </p:cTn>
                                        <p:tgtEl>
                                          <p:spTgt spid="211992"/>
                                        </p:tgtEl>
                                        <p:attrNameLst>
                                          <p:attrName>style.visibility</p:attrName>
                                        </p:attrNameLst>
                                      </p:cBhvr>
                                      <p:to>
                                        <p:strVal val="visible"/>
                                      </p:to>
                                    </p:set>
                                    <p:animEffect transition="in" filter="wipe(left)">
                                      <p:cBhvr>
                                        <p:cTn id="107" dur="500"/>
                                        <p:tgtEl>
                                          <p:spTgt spid="211992"/>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211979"/>
                                        </p:tgtEl>
                                        <p:attrNameLst>
                                          <p:attrName>style.visibility</p:attrName>
                                        </p:attrNameLst>
                                      </p:cBhvr>
                                      <p:to>
                                        <p:strVal val="visible"/>
                                      </p:to>
                                    </p:set>
                                    <p:animEffect transition="in" filter="wipe(left)">
                                      <p:cBhvr>
                                        <p:cTn id="112" dur="500"/>
                                        <p:tgtEl>
                                          <p:spTgt spid="211979"/>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212013"/>
                                        </p:tgtEl>
                                        <p:attrNameLst>
                                          <p:attrName>style.visibility</p:attrName>
                                        </p:attrNameLst>
                                      </p:cBhvr>
                                      <p:to>
                                        <p:strVal val="visible"/>
                                      </p:to>
                                    </p:set>
                                    <p:animEffect transition="in" filter="wipe(left)">
                                      <p:cBhvr>
                                        <p:cTn id="117" dur="500"/>
                                        <p:tgtEl>
                                          <p:spTgt spid="212013"/>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nodeType="clickEffect">
                                  <p:stCondLst>
                                    <p:cond delay="0"/>
                                  </p:stCondLst>
                                  <p:childTnLst>
                                    <p:set>
                                      <p:cBhvr>
                                        <p:cTn id="121" dur="1" fill="hold">
                                          <p:stCondLst>
                                            <p:cond delay="0"/>
                                          </p:stCondLst>
                                        </p:cTn>
                                        <p:tgtEl>
                                          <p:spTgt spid="211999"/>
                                        </p:tgtEl>
                                        <p:attrNameLst>
                                          <p:attrName>style.visibility</p:attrName>
                                        </p:attrNameLst>
                                      </p:cBhvr>
                                      <p:to>
                                        <p:strVal val="visible"/>
                                      </p:to>
                                    </p:set>
                                    <p:animEffect transition="in" filter="wipe(left)">
                                      <p:cBhvr>
                                        <p:cTn id="122" dur="500"/>
                                        <p:tgtEl>
                                          <p:spTgt spid="211999"/>
                                        </p:tgtEl>
                                      </p:cBhvr>
                                    </p:animEffect>
                                  </p:childTnLst>
                                </p:cTn>
                              </p:par>
                            </p:childTnLst>
                          </p:cTn>
                        </p:par>
                        <p:par>
                          <p:cTn id="123" fill="hold">
                            <p:stCondLst>
                              <p:cond delay="500"/>
                            </p:stCondLst>
                            <p:childTnLst>
                              <p:par>
                                <p:cTn id="124" presetID="22" presetClass="entr" presetSubtype="8" fill="hold" grpId="0" nodeType="afterEffect">
                                  <p:stCondLst>
                                    <p:cond delay="0"/>
                                  </p:stCondLst>
                                  <p:childTnLst>
                                    <p:set>
                                      <p:cBhvr>
                                        <p:cTn id="125" dur="1" fill="hold">
                                          <p:stCondLst>
                                            <p:cond delay="0"/>
                                          </p:stCondLst>
                                        </p:cTn>
                                        <p:tgtEl>
                                          <p:spTgt spid="211998"/>
                                        </p:tgtEl>
                                        <p:attrNameLst>
                                          <p:attrName>style.visibility</p:attrName>
                                        </p:attrNameLst>
                                      </p:cBhvr>
                                      <p:to>
                                        <p:strVal val="visible"/>
                                      </p:to>
                                    </p:set>
                                    <p:animEffect transition="in" filter="wipe(left)">
                                      <p:cBhvr>
                                        <p:cTn id="126" dur="500"/>
                                        <p:tgtEl>
                                          <p:spTgt spid="211998"/>
                                        </p:tgtEl>
                                      </p:cBhvr>
                                    </p:animEffect>
                                  </p:childTnLst>
                                </p:cTn>
                              </p:par>
                            </p:childTnLst>
                          </p:cTn>
                        </p:par>
                        <p:par>
                          <p:cTn id="127" fill="hold">
                            <p:stCondLst>
                              <p:cond delay="1000"/>
                            </p:stCondLst>
                            <p:childTnLst>
                              <p:par>
                                <p:cTn id="128" presetID="22" presetClass="entr" presetSubtype="2" fill="hold" nodeType="afterEffect">
                                  <p:stCondLst>
                                    <p:cond delay="0"/>
                                  </p:stCondLst>
                                  <p:childTnLst>
                                    <p:set>
                                      <p:cBhvr>
                                        <p:cTn id="129" dur="1" fill="hold">
                                          <p:stCondLst>
                                            <p:cond delay="0"/>
                                          </p:stCondLst>
                                        </p:cTn>
                                        <p:tgtEl>
                                          <p:spTgt spid="212005"/>
                                        </p:tgtEl>
                                        <p:attrNameLst>
                                          <p:attrName>style.visibility</p:attrName>
                                        </p:attrNameLst>
                                      </p:cBhvr>
                                      <p:to>
                                        <p:strVal val="visible"/>
                                      </p:to>
                                    </p:set>
                                    <p:animEffect transition="in" filter="wipe(right)">
                                      <p:cBhvr>
                                        <p:cTn id="130" dur="500"/>
                                        <p:tgtEl>
                                          <p:spTgt spid="212005"/>
                                        </p:tgtEl>
                                      </p:cBhvr>
                                    </p:animEffect>
                                  </p:childTnLst>
                                </p:cTn>
                              </p:par>
                            </p:childTnLst>
                          </p:cTn>
                        </p:par>
                        <p:par>
                          <p:cTn id="131" fill="hold">
                            <p:stCondLst>
                              <p:cond delay="1500"/>
                            </p:stCondLst>
                            <p:childTnLst>
                              <p:par>
                                <p:cTn id="132" presetID="22" presetClass="entr" presetSubtype="8" fill="hold" grpId="0" nodeType="afterEffect">
                                  <p:stCondLst>
                                    <p:cond delay="0"/>
                                  </p:stCondLst>
                                  <p:childTnLst>
                                    <p:set>
                                      <p:cBhvr>
                                        <p:cTn id="133" dur="1" fill="hold">
                                          <p:stCondLst>
                                            <p:cond delay="0"/>
                                          </p:stCondLst>
                                        </p:cTn>
                                        <p:tgtEl>
                                          <p:spTgt spid="212002"/>
                                        </p:tgtEl>
                                        <p:attrNameLst>
                                          <p:attrName>style.visibility</p:attrName>
                                        </p:attrNameLst>
                                      </p:cBhvr>
                                      <p:to>
                                        <p:strVal val="visible"/>
                                      </p:to>
                                    </p:set>
                                    <p:animEffect transition="in" filter="wipe(left)">
                                      <p:cBhvr>
                                        <p:cTn id="134" dur="500"/>
                                        <p:tgtEl>
                                          <p:spTgt spid="212002"/>
                                        </p:tgtEl>
                                      </p:cBhvr>
                                    </p:animEffect>
                                  </p:childTnLst>
                                </p:cTn>
                              </p:par>
                            </p:childTnLst>
                          </p:cTn>
                        </p:par>
                        <p:par>
                          <p:cTn id="135" fill="hold">
                            <p:stCondLst>
                              <p:cond delay="2000"/>
                            </p:stCondLst>
                            <p:childTnLst>
                              <p:par>
                                <p:cTn id="136" presetID="22" presetClass="entr" presetSubtype="2" fill="hold" nodeType="afterEffect">
                                  <p:stCondLst>
                                    <p:cond delay="0"/>
                                  </p:stCondLst>
                                  <p:childTnLst>
                                    <p:set>
                                      <p:cBhvr>
                                        <p:cTn id="137" dur="1" fill="hold">
                                          <p:stCondLst>
                                            <p:cond delay="0"/>
                                          </p:stCondLst>
                                        </p:cTn>
                                        <p:tgtEl>
                                          <p:spTgt spid="212012"/>
                                        </p:tgtEl>
                                        <p:attrNameLst>
                                          <p:attrName>style.visibility</p:attrName>
                                        </p:attrNameLst>
                                      </p:cBhvr>
                                      <p:to>
                                        <p:strVal val="visible"/>
                                      </p:to>
                                    </p:set>
                                    <p:animEffect transition="in" filter="wipe(right)">
                                      <p:cBhvr>
                                        <p:cTn id="138" dur="500"/>
                                        <p:tgtEl>
                                          <p:spTgt spid="212012"/>
                                        </p:tgtEl>
                                      </p:cBhvr>
                                    </p:animEffect>
                                  </p:childTnLst>
                                </p:cTn>
                              </p:par>
                            </p:childTnLst>
                          </p:cTn>
                        </p:par>
                        <p:par>
                          <p:cTn id="139" fill="hold">
                            <p:stCondLst>
                              <p:cond delay="2500"/>
                            </p:stCondLst>
                            <p:childTnLst>
                              <p:par>
                                <p:cTn id="140" presetID="22" presetClass="entr" presetSubtype="8" fill="hold" grpId="0" nodeType="afterEffect">
                                  <p:stCondLst>
                                    <p:cond delay="0"/>
                                  </p:stCondLst>
                                  <p:childTnLst>
                                    <p:set>
                                      <p:cBhvr>
                                        <p:cTn id="141" dur="1" fill="hold">
                                          <p:stCondLst>
                                            <p:cond delay="0"/>
                                          </p:stCondLst>
                                        </p:cTn>
                                        <p:tgtEl>
                                          <p:spTgt spid="212009"/>
                                        </p:tgtEl>
                                        <p:attrNameLst>
                                          <p:attrName>style.visibility</p:attrName>
                                        </p:attrNameLst>
                                      </p:cBhvr>
                                      <p:to>
                                        <p:strVal val="visible"/>
                                      </p:to>
                                    </p:set>
                                    <p:animEffect transition="in" filter="wipe(left)">
                                      <p:cBhvr>
                                        <p:cTn id="142" dur="500"/>
                                        <p:tgtEl>
                                          <p:spTgt spid="212009"/>
                                        </p:tgtEl>
                                      </p:cBhvr>
                                    </p:animEffect>
                                  </p:childTnLst>
                                </p:cTn>
                              </p:par>
                            </p:childTnLst>
                          </p:cTn>
                        </p:par>
                        <p:par>
                          <p:cTn id="143" fill="hold">
                            <p:stCondLst>
                              <p:cond delay="3000"/>
                            </p:stCondLst>
                            <p:childTnLst>
                              <p:par>
                                <p:cTn id="144" presetID="22" presetClass="entr" presetSubtype="8" fill="hold" nodeType="afterEffect">
                                  <p:stCondLst>
                                    <p:cond delay="0"/>
                                  </p:stCondLst>
                                  <p:childTnLst>
                                    <p:set>
                                      <p:cBhvr>
                                        <p:cTn id="145" dur="1" fill="hold">
                                          <p:stCondLst>
                                            <p:cond delay="0"/>
                                          </p:stCondLst>
                                        </p:cTn>
                                        <p:tgtEl>
                                          <p:spTgt spid="212011"/>
                                        </p:tgtEl>
                                        <p:attrNameLst>
                                          <p:attrName>style.visibility</p:attrName>
                                        </p:attrNameLst>
                                      </p:cBhvr>
                                      <p:to>
                                        <p:strVal val="visible"/>
                                      </p:to>
                                    </p:set>
                                    <p:animEffect transition="in" filter="wipe(left)">
                                      <p:cBhvr>
                                        <p:cTn id="146" dur="500"/>
                                        <p:tgtEl>
                                          <p:spTgt spid="212011"/>
                                        </p:tgtEl>
                                      </p:cBhvr>
                                    </p:animEffect>
                                  </p:childTnLst>
                                </p:cTn>
                              </p:par>
                            </p:childTnLst>
                          </p:cTn>
                        </p:par>
                        <p:par>
                          <p:cTn id="147" fill="hold">
                            <p:stCondLst>
                              <p:cond delay="3500"/>
                            </p:stCondLst>
                            <p:childTnLst>
                              <p:par>
                                <p:cTn id="148" presetID="22" presetClass="entr" presetSubtype="8" fill="hold" grpId="0" nodeType="afterEffect">
                                  <p:stCondLst>
                                    <p:cond delay="0"/>
                                  </p:stCondLst>
                                  <p:childTnLst>
                                    <p:set>
                                      <p:cBhvr>
                                        <p:cTn id="149" dur="1" fill="hold">
                                          <p:stCondLst>
                                            <p:cond delay="0"/>
                                          </p:stCondLst>
                                        </p:cTn>
                                        <p:tgtEl>
                                          <p:spTgt spid="212010"/>
                                        </p:tgtEl>
                                        <p:attrNameLst>
                                          <p:attrName>style.visibility</p:attrName>
                                        </p:attrNameLst>
                                      </p:cBhvr>
                                      <p:to>
                                        <p:strVal val="visible"/>
                                      </p:to>
                                    </p:set>
                                    <p:animEffect transition="in" filter="wipe(left)">
                                      <p:cBhvr>
                                        <p:cTn id="150" dur="500"/>
                                        <p:tgtEl>
                                          <p:spTgt spid="212010"/>
                                        </p:tgtEl>
                                      </p:cBhvr>
                                    </p:animEffect>
                                  </p:childTnLst>
                                </p:cTn>
                              </p:par>
                            </p:childTnLst>
                          </p:cTn>
                        </p:par>
                        <p:par>
                          <p:cTn id="151" fill="hold">
                            <p:stCondLst>
                              <p:cond delay="4000"/>
                            </p:stCondLst>
                            <p:childTnLst>
                              <p:par>
                                <p:cTn id="152" presetID="22" presetClass="entr" presetSubtype="8" fill="hold" nodeType="afterEffect">
                                  <p:stCondLst>
                                    <p:cond delay="0"/>
                                  </p:stCondLst>
                                  <p:childTnLst>
                                    <p:set>
                                      <p:cBhvr>
                                        <p:cTn id="153" dur="1" fill="hold">
                                          <p:stCondLst>
                                            <p:cond delay="0"/>
                                          </p:stCondLst>
                                        </p:cTn>
                                        <p:tgtEl>
                                          <p:spTgt spid="212004"/>
                                        </p:tgtEl>
                                        <p:attrNameLst>
                                          <p:attrName>style.visibility</p:attrName>
                                        </p:attrNameLst>
                                      </p:cBhvr>
                                      <p:to>
                                        <p:strVal val="visible"/>
                                      </p:to>
                                    </p:set>
                                    <p:animEffect transition="in" filter="wipe(left)">
                                      <p:cBhvr>
                                        <p:cTn id="154" dur="500"/>
                                        <p:tgtEl>
                                          <p:spTgt spid="212004"/>
                                        </p:tgtEl>
                                      </p:cBhvr>
                                    </p:animEffect>
                                  </p:childTnLst>
                                </p:cTn>
                              </p:par>
                            </p:childTnLst>
                          </p:cTn>
                        </p:par>
                        <p:par>
                          <p:cTn id="155" fill="hold">
                            <p:stCondLst>
                              <p:cond delay="4500"/>
                            </p:stCondLst>
                            <p:childTnLst>
                              <p:par>
                                <p:cTn id="156" presetID="22" presetClass="entr" presetSubtype="8" fill="hold" grpId="0" nodeType="afterEffect">
                                  <p:stCondLst>
                                    <p:cond delay="0"/>
                                  </p:stCondLst>
                                  <p:childTnLst>
                                    <p:set>
                                      <p:cBhvr>
                                        <p:cTn id="157" dur="1" fill="hold">
                                          <p:stCondLst>
                                            <p:cond delay="0"/>
                                          </p:stCondLst>
                                        </p:cTn>
                                        <p:tgtEl>
                                          <p:spTgt spid="212003"/>
                                        </p:tgtEl>
                                        <p:attrNameLst>
                                          <p:attrName>style.visibility</p:attrName>
                                        </p:attrNameLst>
                                      </p:cBhvr>
                                      <p:to>
                                        <p:strVal val="visible"/>
                                      </p:to>
                                    </p:set>
                                    <p:animEffect transition="in" filter="wipe(left)">
                                      <p:cBhvr>
                                        <p:cTn id="158" dur="500"/>
                                        <p:tgtEl>
                                          <p:spTgt spid="212003"/>
                                        </p:tgtEl>
                                      </p:cBhvr>
                                    </p:animEffect>
                                  </p:childTnLst>
                                </p:cTn>
                              </p:par>
                            </p:childTnLst>
                          </p:cTn>
                        </p:par>
                        <p:par>
                          <p:cTn id="159" fill="hold">
                            <p:stCondLst>
                              <p:cond delay="5000"/>
                            </p:stCondLst>
                            <p:childTnLst>
                              <p:par>
                                <p:cTn id="160" presetID="22" presetClass="entr" presetSubtype="8" fill="hold" nodeType="afterEffect">
                                  <p:stCondLst>
                                    <p:cond delay="0"/>
                                  </p:stCondLst>
                                  <p:childTnLst>
                                    <p:set>
                                      <p:cBhvr>
                                        <p:cTn id="161" dur="1" fill="hold">
                                          <p:stCondLst>
                                            <p:cond delay="0"/>
                                          </p:stCondLst>
                                        </p:cTn>
                                        <p:tgtEl>
                                          <p:spTgt spid="212001"/>
                                        </p:tgtEl>
                                        <p:attrNameLst>
                                          <p:attrName>style.visibility</p:attrName>
                                        </p:attrNameLst>
                                      </p:cBhvr>
                                      <p:to>
                                        <p:strVal val="visible"/>
                                      </p:to>
                                    </p:set>
                                    <p:animEffect transition="in" filter="wipe(left)">
                                      <p:cBhvr>
                                        <p:cTn id="162" dur="500"/>
                                        <p:tgtEl>
                                          <p:spTgt spid="212001"/>
                                        </p:tgtEl>
                                      </p:cBhvr>
                                    </p:animEffect>
                                  </p:childTnLst>
                                </p:cTn>
                              </p:par>
                            </p:childTnLst>
                          </p:cTn>
                        </p:par>
                        <p:par>
                          <p:cTn id="163" fill="hold">
                            <p:stCondLst>
                              <p:cond delay="5500"/>
                            </p:stCondLst>
                            <p:childTnLst>
                              <p:par>
                                <p:cTn id="164" presetID="22" presetClass="entr" presetSubtype="8" fill="hold" grpId="0" nodeType="afterEffect">
                                  <p:stCondLst>
                                    <p:cond delay="0"/>
                                  </p:stCondLst>
                                  <p:childTnLst>
                                    <p:set>
                                      <p:cBhvr>
                                        <p:cTn id="165" dur="1" fill="hold">
                                          <p:stCondLst>
                                            <p:cond delay="0"/>
                                          </p:stCondLst>
                                        </p:cTn>
                                        <p:tgtEl>
                                          <p:spTgt spid="212000"/>
                                        </p:tgtEl>
                                        <p:attrNameLst>
                                          <p:attrName>style.visibility</p:attrName>
                                        </p:attrNameLst>
                                      </p:cBhvr>
                                      <p:to>
                                        <p:strVal val="visible"/>
                                      </p:to>
                                    </p:set>
                                    <p:animEffect transition="in" filter="wipe(left)">
                                      <p:cBhvr>
                                        <p:cTn id="166" dur="500"/>
                                        <p:tgtEl>
                                          <p:spTgt spid="212000"/>
                                        </p:tgtEl>
                                      </p:cBhvr>
                                    </p:animEffect>
                                  </p:childTnLst>
                                </p:cTn>
                              </p:par>
                            </p:childTnLst>
                          </p:cTn>
                        </p:par>
                        <p:par>
                          <p:cTn id="167" fill="hold">
                            <p:stCondLst>
                              <p:cond delay="6000"/>
                            </p:stCondLst>
                            <p:childTnLst>
                              <p:par>
                                <p:cTn id="168" presetID="22" presetClass="entr" presetSubtype="8" fill="hold" nodeType="afterEffect">
                                  <p:stCondLst>
                                    <p:cond delay="0"/>
                                  </p:stCondLst>
                                  <p:childTnLst>
                                    <p:set>
                                      <p:cBhvr>
                                        <p:cTn id="169" dur="1" fill="hold">
                                          <p:stCondLst>
                                            <p:cond delay="0"/>
                                          </p:stCondLst>
                                        </p:cTn>
                                        <p:tgtEl>
                                          <p:spTgt spid="212008"/>
                                        </p:tgtEl>
                                        <p:attrNameLst>
                                          <p:attrName>style.visibility</p:attrName>
                                        </p:attrNameLst>
                                      </p:cBhvr>
                                      <p:to>
                                        <p:strVal val="visible"/>
                                      </p:to>
                                    </p:set>
                                    <p:animEffect transition="in" filter="wipe(left)">
                                      <p:cBhvr>
                                        <p:cTn id="170" dur="500"/>
                                        <p:tgtEl>
                                          <p:spTgt spid="212008"/>
                                        </p:tgtEl>
                                      </p:cBhvr>
                                    </p:animEffect>
                                  </p:childTnLst>
                                </p:cTn>
                              </p:par>
                            </p:childTnLst>
                          </p:cTn>
                        </p:par>
                        <p:par>
                          <p:cTn id="171" fill="hold">
                            <p:stCondLst>
                              <p:cond delay="6500"/>
                            </p:stCondLst>
                            <p:childTnLst>
                              <p:par>
                                <p:cTn id="172" presetID="22" presetClass="entr" presetSubtype="8" fill="hold" grpId="0" nodeType="afterEffect">
                                  <p:stCondLst>
                                    <p:cond delay="0"/>
                                  </p:stCondLst>
                                  <p:childTnLst>
                                    <p:set>
                                      <p:cBhvr>
                                        <p:cTn id="173" dur="1" fill="hold">
                                          <p:stCondLst>
                                            <p:cond delay="0"/>
                                          </p:stCondLst>
                                        </p:cTn>
                                        <p:tgtEl>
                                          <p:spTgt spid="212006"/>
                                        </p:tgtEl>
                                        <p:attrNameLst>
                                          <p:attrName>style.visibility</p:attrName>
                                        </p:attrNameLst>
                                      </p:cBhvr>
                                      <p:to>
                                        <p:strVal val="visible"/>
                                      </p:to>
                                    </p:set>
                                    <p:animEffect transition="in" filter="wipe(left)">
                                      <p:cBhvr>
                                        <p:cTn id="174" dur="500"/>
                                        <p:tgtEl>
                                          <p:spTgt spid="212006"/>
                                        </p:tgtEl>
                                      </p:cBhvr>
                                    </p:animEffect>
                                  </p:childTnLst>
                                </p:cTn>
                              </p:par>
                            </p:childTnLst>
                          </p:cTn>
                        </p:par>
                      </p:childTnLst>
                    </p:cTn>
                  </p:par>
                  <p:par>
                    <p:cTn id="175" fill="hold">
                      <p:stCondLst>
                        <p:cond delay="indefinite"/>
                      </p:stCondLst>
                      <p:childTnLst>
                        <p:par>
                          <p:cTn id="176" fill="hold">
                            <p:stCondLst>
                              <p:cond delay="0"/>
                            </p:stCondLst>
                            <p:childTnLst>
                              <p:par>
                                <p:cTn id="177" presetID="22" presetClass="entr" presetSubtype="8" fill="hold" grpId="0" nodeType="clickEffect">
                                  <p:stCondLst>
                                    <p:cond delay="0"/>
                                  </p:stCondLst>
                                  <p:childTnLst>
                                    <p:set>
                                      <p:cBhvr>
                                        <p:cTn id="178" dur="1" fill="hold">
                                          <p:stCondLst>
                                            <p:cond delay="0"/>
                                          </p:stCondLst>
                                        </p:cTn>
                                        <p:tgtEl>
                                          <p:spTgt spid="212014"/>
                                        </p:tgtEl>
                                        <p:attrNameLst>
                                          <p:attrName>style.visibility</p:attrName>
                                        </p:attrNameLst>
                                      </p:cBhvr>
                                      <p:to>
                                        <p:strVal val="visible"/>
                                      </p:to>
                                    </p:set>
                                    <p:animEffect transition="in" filter="wipe(left)">
                                      <p:cBhvr>
                                        <p:cTn id="179" dur="500"/>
                                        <p:tgtEl>
                                          <p:spTgt spid="212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p:bldP spid="211972" grpId="0"/>
      <p:bldP spid="211973" grpId="0"/>
      <p:bldP spid="211974" grpId="0"/>
      <p:bldP spid="211975" grpId="0"/>
      <p:bldP spid="211976" grpId="0"/>
      <p:bldP spid="211977" grpId="0"/>
      <p:bldP spid="211978" grpId="0"/>
      <p:bldP spid="211979" grpId="0"/>
      <p:bldP spid="211980" grpId="0" animBg="1"/>
      <p:bldP spid="211982" grpId="0" animBg="1"/>
      <p:bldP spid="211988" grpId="0" animBg="1"/>
      <p:bldP spid="211990" grpId="0" animBg="1"/>
      <p:bldP spid="211992" grpId="0" animBg="1"/>
      <p:bldP spid="211994" grpId="0" animBg="1"/>
      <p:bldP spid="211995" grpId="0" animBg="1"/>
      <p:bldP spid="211998" grpId="0" animBg="1"/>
      <p:bldP spid="212000" grpId="0" animBg="1"/>
      <p:bldP spid="212002" grpId="0" animBg="1"/>
      <p:bldP spid="212003" grpId="0" animBg="1"/>
      <p:bldP spid="212006" grpId="0" animBg="1"/>
      <p:bldP spid="212009" grpId="0" animBg="1"/>
      <p:bldP spid="212010" grpId="0" animBg="1"/>
      <p:bldP spid="212013" grpId="0"/>
      <p:bldP spid="212014" grpId="0"/>
      <p:bldP spid="212015"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2995" name="Text Box 3"/>
          <p:cNvSpPr txBox="1"/>
          <p:nvPr/>
        </p:nvSpPr>
        <p:spPr>
          <a:xfrm>
            <a:off x="669925" y="273050"/>
            <a:ext cx="7864475" cy="14668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5000"/>
              </a:lnSpc>
              <a:spcBef>
                <a:spcPct val="0"/>
              </a:spcBef>
              <a:buNone/>
            </a:pPr>
            <a:r>
              <a:rPr lang="zh-CN" altLang="en-US" sz="3600" dirty="0">
                <a:solidFill>
                  <a:srgbClr val="A50021"/>
                </a:solidFill>
                <a:ea typeface="楷体_GB2312" pitchFamily="49" charset="-122"/>
              </a:rPr>
              <a:t>反过来问，</a:t>
            </a:r>
            <a:r>
              <a:rPr lang="zh-CN" altLang="en-US" sz="3600" b="1" dirty="0">
                <a:solidFill>
                  <a:srgbClr val="FF0000"/>
                </a:solidFill>
                <a:ea typeface="楷体_GB2312" pitchFamily="49" charset="-122"/>
              </a:rPr>
              <a:t>深度为</a:t>
            </a:r>
            <a:r>
              <a:rPr lang="zh-CN" altLang="en-US" sz="3600" b="1" i="1" dirty="0">
                <a:solidFill>
                  <a:srgbClr val="FF0000"/>
                </a:solidFill>
                <a:ea typeface="楷体_GB2312" pitchFamily="49" charset="-122"/>
              </a:rPr>
              <a:t> </a:t>
            </a:r>
            <a:r>
              <a:rPr lang="en-US" altLang="zh-CN" sz="3600" b="1" i="1" dirty="0">
                <a:solidFill>
                  <a:srgbClr val="FF0000"/>
                </a:solidFill>
                <a:ea typeface="楷体_GB2312" pitchFamily="49" charset="-122"/>
              </a:rPr>
              <a:t>h</a:t>
            </a:r>
            <a:r>
              <a:rPr lang="en-US" altLang="zh-CN" sz="3600" b="1" i="1" dirty="0">
                <a:solidFill>
                  <a:srgbClr val="A50021"/>
                </a:solidFill>
                <a:ea typeface="楷体_GB2312" pitchFamily="49" charset="-122"/>
              </a:rPr>
              <a:t> </a:t>
            </a:r>
            <a:r>
              <a:rPr lang="zh-CN" altLang="en-US" sz="3600" dirty="0">
                <a:solidFill>
                  <a:srgbClr val="A50021"/>
                </a:solidFill>
                <a:ea typeface="楷体_GB2312" pitchFamily="49" charset="-122"/>
              </a:rPr>
              <a:t>的二叉</a:t>
            </a:r>
            <a:r>
              <a:rPr lang="zh-CN" altLang="en-US" sz="3600" b="1" dirty="0">
                <a:solidFill>
                  <a:srgbClr val="A50021"/>
                </a:solidFill>
                <a:ea typeface="楷体_GB2312" pitchFamily="49" charset="-122"/>
              </a:rPr>
              <a:t>平衡树</a:t>
            </a:r>
            <a:r>
              <a:rPr lang="zh-CN" altLang="en-US" sz="3600" dirty="0">
                <a:solidFill>
                  <a:srgbClr val="A50021"/>
                </a:solidFill>
                <a:ea typeface="楷体_GB2312" pitchFamily="49" charset="-122"/>
              </a:rPr>
              <a:t>中所</a:t>
            </a:r>
            <a:r>
              <a:rPr lang="zh-CN" altLang="en-US" sz="3600" b="1" dirty="0">
                <a:solidFill>
                  <a:srgbClr val="FF0000"/>
                </a:solidFill>
                <a:ea typeface="楷体_GB2312" pitchFamily="49" charset="-122"/>
              </a:rPr>
              <a:t>含结点的最小值 </a:t>
            </a:r>
            <a:r>
              <a:rPr lang="en-US" altLang="zh-CN" sz="3600" b="1" i="1" dirty="0">
                <a:solidFill>
                  <a:srgbClr val="FF0000"/>
                </a:solidFill>
                <a:ea typeface="楷体_GB2312" pitchFamily="49" charset="-122"/>
              </a:rPr>
              <a:t>N</a:t>
            </a:r>
            <a:r>
              <a:rPr lang="en-US" altLang="zh-CN" sz="3600" b="1" i="1" baseline="-25000" dirty="0">
                <a:solidFill>
                  <a:srgbClr val="FF0000"/>
                </a:solidFill>
                <a:ea typeface="楷体_GB2312" pitchFamily="49" charset="-122"/>
              </a:rPr>
              <a:t>h</a:t>
            </a:r>
            <a:r>
              <a:rPr lang="en-US" altLang="zh-CN" sz="3600" b="1" dirty="0">
                <a:solidFill>
                  <a:srgbClr val="A50021"/>
                </a:solidFill>
                <a:ea typeface="楷体_GB2312" pitchFamily="49" charset="-122"/>
              </a:rPr>
              <a:t> </a:t>
            </a:r>
            <a:r>
              <a:rPr lang="zh-CN" altLang="en-US" sz="3600" dirty="0">
                <a:solidFill>
                  <a:srgbClr val="A50021"/>
                </a:solidFill>
                <a:ea typeface="楷体_GB2312" pitchFamily="49" charset="-122"/>
              </a:rPr>
              <a:t>是多少？</a:t>
            </a:r>
            <a:endParaRPr lang="zh-CN" altLang="en-US" sz="3600" dirty="0">
              <a:solidFill>
                <a:srgbClr val="A50021"/>
              </a:solidFill>
              <a:ea typeface="楷体_GB2312" pitchFamily="49" charset="-122"/>
            </a:endParaRPr>
          </a:p>
        </p:txBody>
      </p:sp>
      <p:sp>
        <p:nvSpPr>
          <p:cNvPr id="212996" name="Text Box 4"/>
          <p:cNvSpPr txBox="1"/>
          <p:nvPr/>
        </p:nvSpPr>
        <p:spPr>
          <a:xfrm>
            <a:off x="749300" y="2025650"/>
            <a:ext cx="115570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i="1" dirty="0">
                <a:solidFill>
                  <a:srgbClr val="3333FF"/>
                </a:solidFill>
              </a:rPr>
              <a:t>h</a:t>
            </a:r>
            <a:r>
              <a:rPr lang="en-US" altLang="zh-CN" sz="3600" b="1" dirty="0">
                <a:solidFill>
                  <a:srgbClr val="3333FF"/>
                </a:solidFill>
              </a:rPr>
              <a:t> = 0</a:t>
            </a:r>
            <a:endParaRPr lang="en-US" altLang="zh-CN" sz="3600" dirty="0"/>
          </a:p>
        </p:txBody>
      </p:sp>
      <p:sp>
        <p:nvSpPr>
          <p:cNvPr id="212997" name="Text Box 5"/>
          <p:cNvSpPr txBox="1"/>
          <p:nvPr/>
        </p:nvSpPr>
        <p:spPr>
          <a:xfrm>
            <a:off x="2438400" y="2025650"/>
            <a:ext cx="138430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i="1" dirty="0">
                <a:solidFill>
                  <a:srgbClr val="008080"/>
                </a:solidFill>
              </a:rPr>
              <a:t>N</a:t>
            </a:r>
            <a:r>
              <a:rPr lang="en-US" altLang="zh-CN" sz="3600" b="1" baseline="-25000" dirty="0">
                <a:solidFill>
                  <a:srgbClr val="008080"/>
                </a:solidFill>
              </a:rPr>
              <a:t>0</a:t>
            </a:r>
            <a:r>
              <a:rPr lang="en-US" altLang="zh-CN" sz="3600" b="1" dirty="0">
                <a:solidFill>
                  <a:srgbClr val="008080"/>
                </a:solidFill>
              </a:rPr>
              <a:t> = 0</a:t>
            </a:r>
            <a:endParaRPr lang="en-US" altLang="zh-CN" sz="3600" dirty="0"/>
          </a:p>
        </p:txBody>
      </p:sp>
      <p:sp>
        <p:nvSpPr>
          <p:cNvPr id="212998" name="Text Box 6"/>
          <p:cNvSpPr txBox="1"/>
          <p:nvPr/>
        </p:nvSpPr>
        <p:spPr>
          <a:xfrm>
            <a:off x="4953000" y="2025650"/>
            <a:ext cx="115570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i="1" dirty="0">
                <a:solidFill>
                  <a:srgbClr val="3333FF"/>
                </a:solidFill>
              </a:rPr>
              <a:t>h</a:t>
            </a:r>
            <a:r>
              <a:rPr lang="en-US" altLang="zh-CN" sz="3600" b="1" dirty="0">
                <a:solidFill>
                  <a:srgbClr val="3333FF"/>
                </a:solidFill>
              </a:rPr>
              <a:t> = 1</a:t>
            </a:r>
            <a:endParaRPr lang="en-US" altLang="zh-CN" sz="3600" dirty="0"/>
          </a:p>
        </p:txBody>
      </p:sp>
      <p:sp>
        <p:nvSpPr>
          <p:cNvPr id="212999" name="Text Box 7"/>
          <p:cNvSpPr txBox="1"/>
          <p:nvPr/>
        </p:nvSpPr>
        <p:spPr>
          <a:xfrm>
            <a:off x="749300" y="3168650"/>
            <a:ext cx="115570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i="1" dirty="0">
                <a:solidFill>
                  <a:srgbClr val="3333FF"/>
                </a:solidFill>
              </a:rPr>
              <a:t>h</a:t>
            </a:r>
            <a:r>
              <a:rPr lang="en-US" altLang="zh-CN" sz="3600" b="1" dirty="0">
                <a:solidFill>
                  <a:srgbClr val="3333FF"/>
                </a:solidFill>
              </a:rPr>
              <a:t> = 2</a:t>
            </a:r>
            <a:endParaRPr lang="en-US" altLang="zh-CN" sz="3600" dirty="0"/>
          </a:p>
        </p:txBody>
      </p:sp>
      <p:sp>
        <p:nvSpPr>
          <p:cNvPr id="213000" name="Text Box 8"/>
          <p:cNvSpPr txBox="1"/>
          <p:nvPr/>
        </p:nvSpPr>
        <p:spPr>
          <a:xfrm>
            <a:off x="4953000" y="3168650"/>
            <a:ext cx="115570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i="1" dirty="0">
                <a:solidFill>
                  <a:srgbClr val="3333FF"/>
                </a:solidFill>
              </a:rPr>
              <a:t>h</a:t>
            </a:r>
            <a:r>
              <a:rPr lang="en-US" altLang="zh-CN" sz="3600" b="1" dirty="0">
                <a:solidFill>
                  <a:srgbClr val="3333FF"/>
                </a:solidFill>
              </a:rPr>
              <a:t> = 3</a:t>
            </a:r>
            <a:endParaRPr lang="en-US" altLang="zh-CN" sz="3600" dirty="0"/>
          </a:p>
        </p:txBody>
      </p:sp>
      <p:sp>
        <p:nvSpPr>
          <p:cNvPr id="213001" name="Text Box 9"/>
          <p:cNvSpPr txBox="1"/>
          <p:nvPr/>
        </p:nvSpPr>
        <p:spPr>
          <a:xfrm>
            <a:off x="749300" y="4283075"/>
            <a:ext cx="2486025"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zh-CN" sz="3600" b="1" dirty="0">
                <a:solidFill>
                  <a:srgbClr val="3333FF"/>
                </a:solidFill>
                <a:ea typeface="楷体_GB2312" pitchFamily="49" charset="-122"/>
              </a:rPr>
              <a:t>一般情况下</a:t>
            </a:r>
            <a:endParaRPr lang="zh-CN" altLang="en-US" sz="3600" dirty="0"/>
          </a:p>
        </p:txBody>
      </p:sp>
      <p:sp>
        <p:nvSpPr>
          <p:cNvPr id="213002" name="Text Box 10"/>
          <p:cNvSpPr txBox="1"/>
          <p:nvPr/>
        </p:nvSpPr>
        <p:spPr>
          <a:xfrm>
            <a:off x="6629400" y="1981200"/>
            <a:ext cx="138430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i="1" dirty="0">
                <a:solidFill>
                  <a:srgbClr val="008080"/>
                </a:solidFill>
              </a:rPr>
              <a:t>N</a:t>
            </a:r>
            <a:r>
              <a:rPr lang="en-US" altLang="zh-CN" sz="3600" b="1" baseline="-25000" dirty="0">
                <a:solidFill>
                  <a:srgbClr val="008080"/>
                </a:solidFill>
              </a:rPr>
              <a:t>1</a:t>
            </a:r>
            <a:r>
              <a:rPr lang="en-US" altLang="zh-CN" sz="3600" b="1" dirty="0">
                <a:solidFill>
                  <a:srgbClr val="008080"/>
                </a:solidFill>
              </a:rPr>
              <a:t> = 1</a:t>
            </a:r>
            <a:endParaRPr lang="en-US" altLang="zh-CN" sz="3600" dirty="0"/>
          </a:p>
        </p:txBody>
      </p:sp>
      <p:sp>
        <p:nvSpPr>
          <p:cNvPr id="213003" name="Text Box 11"/>
          <p:cNvSpPr txBox="1"/>
          <p:nvPr/>
        </p:nvSpPr>
        <p:spPr>
          <a:xfrm>
            <a:off x="2438400" y="3168650"/>
            <a:ext cx="138430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i="1" dirty="0">
                <a:solidFill>
                  <a:srgbClr val="008080"/>
                </a:solidFill>
              </a:rPr>
              <a:t>N</a:t>
            </a:r>
            <a:r>
              <a:rPr lang="en-US" altLang="zh-CN" sz="3600" b="1" baseline="-25000" dirty="0">
                <a:solidFill>
                  <a:srgbClr val="008080"/>
                </a:solidFill>
              </a:rPr>
              <a:t>2</a:t>
            </a:r>
            <a:r>
              <a:rPr lang="en-US" altLang="zh-CN" sz="3600" b="1" dirty="0">
                <a:solidFill>
                  <a:srgbClr val="008080"/>
                </a:solidFill>
              </a:rPr>
              <a:t> = 2</a:t>
            </a:r>
            <a:endParaRPr lang="en-US" altLang="zh-CN" sz="3600" dirty="0"/>
          </a:p>
        </p:txBody>
      </p:sp>
      <p:sp>
        <p:nvSpPr>
          <p:cNvPr id="213004" name="Text Box 12"/>
          <p:cNvSpPr txBox="1"/>
          <p:nvPr/>
        </p:nvSpPr>
        <p:spPr>
          <a:xfrm>
            <a:off x="6629400" y="3168650"/>
            <a:ext cx="138430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i="1" dirty="0">
                <a:solidFill>
                  <a:srgbClr val="008080"/>
                </a:solidFill>
              </a:rPr>
              <a:t>N</a:t>
            </a:r>
            <a:r>
              <a:rPr lang="en-US" altLang="zh-CN" sz="3600" b="1" baseline="-25000" dirty="0">
                <a:solidFill>
                  <a:srgbClr val="008080"/>
                </a:solidFill>
              </a:rPr>
              <a:t>3</a:t>
            </a:r>
            <a:r>
              <a:rPr lang="en-US" altLang="zh-CN" sz="3600" b="1" dirty="0">
                <a:solidFill>
                  <a:srgbClr val="008080"/>
                </a:solidFill>
              </a:rPr>
              <a:t> = 4</a:t>
            </a:r>
            <a:endParaRPr lang="en-US" altLang="zh-CN" sz="3600" dirty="0"/>
          </a:p>
        </p:txBody>
      </p:sp>
      <p:sp>
        <p:nvSpPr>
          <p:cNvPr id="213005" name="Text Box 13"/>
          <p:cNvSpPr txBox="1"/>
          <p:nvPr/>
        </p:nvSpPr>
        <p:spPr>
          <a:xfrm>
            <a:off x="3886200" y="4311650"/>
            <a:ext cx="3887788"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i="1" dirty="0">
                <a:solidFill>
                  <a:srgbClr val="008080"/>
                </a:solidFill>
              </a:rPr>
              <a:t>N</a:t>
            </a:r>
            <a:r>
              <a:rPr lang="en-US" altLang="zh-CN" sz="3600" b="1" baseline="-25000" dirty="0">
                <a:solidFill>
                  <a:srgbClr val="008080"/>
                </a:solidFill>
              </a:rPr>
              <a:t>h</a:t>
            </a:r>
            <a:r>
              <a:rPr lang="en-US" altLang="zh-CN" sz="3600" b="1" dirty="0">
                <a:solidFill>
                  <a:srgbClr val="008080"/>
                </a:solidFill>
              </a:rPr>
              <a:t> = </a:t>
            </a:r>
            <a:r>
              <a:rPr lang="en-US" altLang="zh-CN" sz="3600" b="1" i="1" dirty="0">
                <a:solidFill>
                  <a:srgbClr val="008080"/>
                </a:solidFill>
              </a:rPr>
              <a:t>N</a:t>
            </a:r>
            <a:r>
              <a:rPr lang="en-US" altLang="zh-CN" sz="3600" b="1" baseline="-25000" dirty="0">
                <a:solidFill>
                  <a:srgbClr val="008080"/>
                </a:solidFill>
              </a:rPr>
              <a:t>h-1</a:t>
            </a:r>
            <a:r>
              <a:rPr lang="en-US" altLang="zh-CN" sz="3600" b="1" dirty="0">
                <a:solidFill>
                  <a:srgbClr val="008080"/>
                </a:solidFill>
              </a:rPr>
              <a:t> + </a:t>
            </a:r>
            <a:r>
              <a:rPr lang="en-US" altLang="zh-CN" sz="3600" b="1" i="1" dirty="0">
                <a:solidFill>
                  <a:srgbClr val="008080"/>
                </a:solidFill>
              </a:rPr>
              <a:t>N</a:t>
            </a:r>
            <a:r>
              <a:rPr lang="en-US" altLang="zh-CN" sz="3600" b="1" baseline="-25000" dirty="0">
                <a:solidFill>
                  <a:srgbClr val="008080"/>
                </a:solidFill>
              </a:rPr>
              <a:t>h-2</a:t>
            </a:r>
            <a:r>
              <a:rPr lang="en-US" altLang="zh-CN" sz="3600" b="1" dirty="0">
                <a:solidFill>
                  <a:srgbClr val="008080"/>
                </a:solidFill>
              </a:rPr>
              <a:t> + 1</a:t>
            </a:r>
            <a:endParaRPr lang="en-US" altLang="zh-CN" sz="3600" dirty="0"/>
          </a:p>
        </p:txBody>
      </p:sp>
      <p:sp>
        <p:nvSpPr>
          <p:cNvPr id="276482" name="Text Box 2"/>
          <p:cNvSpPr txBox="1"/>
          <p:nvPr/>
        </p:nvSpPr>
        <p:spPr>
          <a:xfrm>
            <a:off x="395288" y="5445125"/>
            <a:ext cx="817245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3600" b="1" dirty="0">
                <a:solidFill>
                  <a:srgbClr val="3333FF"/>
                </a:solidFill>
                <a:ea typeface="楷体_GB2312" pitchFamily="49" charset="-122"/>
              </a:rPr>
              <a:t>平衡树上查找的时间复杂度：</a:t>
            </a:r>
            <a:r>
              <a:rPr lang="en-US" altLang="zh-CN" sz="3600" b="1" dirty="0">
                <a:solidFill>
                  <a:srgbClr val="3333FF"/>
                </a:solidFill>
                <a:ea typeface="楷体_GB2312" pitchFamily="49" charset="-122"/>
              </a:rPr>
              <a:t>O(logn)</a:t>
            </a:r>
            <a:endParaRPr lang="en-US" altLang="zh-CN" sz="3600" b="1" dirty="0">
              <a:solidFill>
                <a:srgbClr val="3333FF"/>
              </a:solidFill>
              <a:ea typeface="楷体_GB2312"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wd">
                                    <p:tmPct val="100000"/>
                                  </p:iterate>
                                  <p:childTnLst>
                                    <p:set>
                                      <p:cBhvr>
                                        <p:cTn id="6" dur="1" fill="hold">
                                          <p:stCondLst>
                                            <p:cond delay="0"/>
                                          </p:stCondLst>
                                        </p:cTn>
                                        <p:tgtEl>
                                          <p:spTgt spid="212995"/>
                                        </p:tgtEl>
                                        <p:attrNameLst>
                                          <p:attrName>style.visibility</p:attrName>
                                        </p:attrNameLst>
                                      </p:cBhvr>
                                      <p:to>
                                        <p:strVal val="visible"/>
                                      </p:to>
                                    </p:set>
                                    <p:animEffect transition="in" filter="wipe(left)">
                                      <p:cBhvr>
                                        <p:cTn id="7" dur="300"/>
                                        <p:tgtEl>
                                          <p:spTgt spid="2129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212996"/>
                                        </p:tgtEl>
                                        <p:attrNameLst>
                                          <p:attrName>style.visibility</p:attrName>
                                        </p:attrNameLst>
                                      </p:cBhvr>
                                      <p:to>
                                        <p:strVal val="visible"/>
                                      </p:to>
                                    </p:set>
                                    <p:animEffect transition="in" filter="wipe(left)">
                                      <p:cBhvr>
                                        <p:cTn id="12" dur="300"/>
                                        <p:tgtEl>
                                          <p:spTgt spid="21299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212997"/>
                                        </p:tgtEl>
                                        <p:attrNameLst>
                                          <p:attrName>style.visibility</p:attrName>
                                        </p:attrNameLst>
                                      </p:cBhvr>
                                      <p:to>
                                        <p:strVal val="visible"/>
                                      </p:to>
                                    </p:set>
                                    <p:animEffect transition="in" filter="wipe(left)">
                                      <p:cBhvr>
                                        <p:cTn id="17" dur="300"/>
                                        <p:tgtEl>
                                          <p:spTgt spid="21299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212998"/>
                                        </p:tgtEl>
                                        <p:attrNameLst>
                                          <p:attrName>style.visibility</p:attrName>
                                        </p:attrNameLst>
                                      </p:cBhvr>
                                      <p:to>
                                        <p:strVal val="visible"/>
                                      </p:to>
                                    </p:set>
                                    <p:animEffect transition="in" filter="wipe(left)">
                                      <p:cBhvr>
                                        <p:cTn id="22" dur="300"/>
                                        <p:tgtEl>
                                          <p:spTgt spid="21299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wd">
                                    <p:tmPct val="100000"/>
                                  </p:iterate>
                                  <p:childTnLst>
                                    <p:set>
                                      <p:cBhvr>
                                        <p:cTn id="26" dur="1" fill="hold">
                                          <p:stCondLst>
                                            <p:cond delay="0"/>
                                          </p:stCondLst>
                                        </p:cTn>
                                        <p:tgtEl>
                                          <p:spTgt spid="213002"/>
                                        </p:tgtEl>
                                        <p:attrNameLst>
                                          <p:attrName>style.visibility</p:attrName>
                                        </p:attrNameLst>
                                      </p:cBhvr>
                                      <p:to>
                                        <p:strVal val="visible"/>
                                      </p:to>
                                    </p:set>
                                    <p:animEffect transition="in" filter="wipe(left)">
                                      <p:cBhvr>
                                        <p:cTn id="27" dur="300"/>
                                        <p:tgtEl>
                                          <p:spTgt spid="21300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wd">
                                    <p:tmPct val="100000"/>
                                  </p:iterate>
                                  <p:childTnLst>
                                    <p:set>
                                      <p:cBhvr>
                                        <p:cTn id="31" dur="1" fill="hold">
                                          <p:stCondLst>
                                            <p:cond delay="0"/>
                                          </p:stCondLst>
                                        </p:cTn>
                                        <p:tgtEl>
                                          <p:spTgt spid="212999"/>
                                        </p:tgtEl>
                                        <p:attrNameLst>
                                          <p:attrName>style.visibility</p:attrName>
                                        </p:attrNameLst>
                                      </p:cBhvr>
                                      <p:to>
                                        <p:strVal val="visible"/>
                                      </p:to>
                                    </p:set>
                                    <p:animEffect transition="in" filter="wipe(left)">
                                      <p:cBhvr>
                                        <p:cTn id="32" dur="300"/>
                                        <p:tgtEl>
                                          <p:spTgt spid="21299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iterate type="wd">
                                    <p:tmPct val="100000"/>
                                  </p:iterate>
                                  <p:childTnLst>
                                    <p:set>
                                      <p:cBhvr>
                                        <p:cTn id="36" dur="1" fill="hold">
                                          <p:stCondLst>
                                            <p:cond delay="0"/>
                                          </p:stCondLst>
                                        </p:cTn>
                                        <p:tgtEl>
                                          <p:spTgt spid="213003"/>
                                        </p:tgtEl>
                                        <p:attrNameLst>
                                          <p:attrName>style.visibility</p:attrName>
                                        </p:attrNameLst>
                                      </p:cBhvr>
                                      <p:to>
                                        <p:strVal val="visible"/>
                                      </p:to>
                                    </p:set>
                                    <p:animEffect transition="in" filter="wipe(left)">
                                      <p:cBhvr>
                                        <p:cTn id="37" dur="300"/>
                                        <p:tgtEl>
                                          <p:spTgt spid="21300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iterate type="wd">
                                    <p:tmPct val="100000"/>
                                  </p:iterate>
                                  <p:childTnLst>
                                    <p:set>
                                      <p:cBhvr>
                                        <p:cTn id="41" dur="1" fill="hold">
                                          <p:stCondLst>
                                            <p:cond delay="0"/>
                                          </p:stCondLst>
                                        </p:cTn>
                                        <p:tgtEl>
                                          <p:spTgt spid="213000"/>
                                        </p:tgtEl>
                                        <p:attrNameLst>
                                          <p:attrName>style.visibility</p:attrName>
                                        </p:attrNameLst>
                                      </p:cBhvr>
                                      <p:to>
                                        <p:strVal val="visible"/>
                                      </p:to>
                                    </p:set>
                                    <p:animEffect transition="in" filter="wipe(left)">
                                      <p:cBhvr>
                                        <p:cTn id="42" dur="300"/>
                                        <p:tgtEl>
                                          <p:spTgt spid="21300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iterate type="wd">
                                    <p:tmPct val="100000"/>
                                  </p:iterate>
                                  <p:childTnLst>
                                    <p:set>
                                      <p:cBhvr>
                                        <p:cTn id="46" dur="1" fill="hold">
                                          <p:stCondLst>
                                            <p:cond delay="0"/>
                                          </p:stCondLst>
                                        </p:cTn>
                                        <p:tgtEl>
                                          <p:spTgt spid="213004"/>
                                        </p:tgtEl>
                                        <p:attrNameLst>
                                          <p:attrName>style.visibility</p:attrName>
                                        </p:attrNameLst>
                                      </p:cBhvr>
                                      <p:to>
                                        <p:strVal val="visible"/>
                                      </p:to>
                                    </p:set>
                                    <p:animEffect transition="in" filter="wipe(left)">
                                      <p:cBhvr>
                                        <p:cTn id="47" dur="300"/>
                                        <p:tgtEl>
                                          <p:spTgt spid="21300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iterate type="wd">
                                    <p:tmPct val="100000"/>
                                  </p:iterate>
                                  <p:childTnLst>
                                    <p:set>
                                      <p:cBhvr>
                                        <p:cTn id="51" dur="1" fill="hold">
                                          <p:stCondLst>
                                            <p:cond delay="0"/>
                                          </p:stCondLst>
                                        </p:cTn>
                                        <p:tgtEl>
                                          <p:spTgt spid="213001"/>
                                        </p:tgtEl>
                                        <p:attrNameLst>
                                          <p:attrName>style.visibility</p:attrName>
                                        </p:attrNameLst>
                                      </p:cBhvr>
                                      <p:to>
                                        <p:strVal val="visible"/>
                                      </p:to>
                                    </p:set>
                                    <p:animEffect transition="in" filter="wipe(left)">
                                      <p:cBhvr>
                                        <p:cTn id="52" dur="300"/>
                                        <p:tgtEl>
                                          <p:spTgt spid="21300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iterate type="wd">
                                    <p:tmPct val="100000"/>
                                  </p:iterate>
                                  <p:childTnLst>
                                    <p:set>
                                      <p:cBhvr>
                                        <p:cTn id="56" dur="1" fill="hold">
                                          <p:stCondLst>
                                            <p:cond delay="0"/>
                                          </p:stCondLst>
                                        </p:cTn>
                                        <p:tgtEl>
                                          <p:spTgt spid="213005"/>
                                        </p:tgtEl>
                                        <p:attrNameLst>
                                          <p:attrName>style.visibility</p:attrName>
                                        </p:attrNameLst>
                                      </p:cBhvr>
                                      <p:to>
                                        <p:strVal val="visible"/>
                                      </p:to>
                                    </p:set>
                                    <p:animEffect transition="in" filter="wipe(left)">
                                      <p:cBhvr>
                                        <p:cTn id="57" dur="300"/>
                                        <p:tgtEl>
                                          <p:spTgt spid="21300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iterate type="wd">
                                    <p:tmPct val="100000"/>
                                  </p:iterate>
                                  <p:childTnLst>
                                    <p:set>
                                      <p:cBhvr>
                                        <p:cTn id="61" dur="1" fill="hold">
                                          <p:stCondLst>
                                            <p:cond delay="0"/>
                                          </p:stCondLst>
                                        </p:cTn>
                                        <p:tgtEl>
                                          <p:spTgt spid="276482"/>
                                        </p:tgtEl>
                                        <p:attrNameLst>
                                          <p:attrName>style.visibility</p:attrName>
                                        </p:attrNameLst>
                                      </p:cBhvr>
                                      <p:to>
                                        <p:strVal val="visible"/>
                                      </p:to>
                                    </p:set>
                                    <p:animEffect transition="in" filter="wipe(left)">
                                      <p:cBhvr>
                                        <p:cTn id="62" dur="300"/>
                                        <p:tgtEl>
                                          <p:spTgt spid="276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p:bldP spid="212996" grpId="0"/>
      <p:bldP spid="212997" grpId="0"/>
      <p:bldP spid="212998" grpId="0"/>
      <p:bldP spid="212999" grpId="0"/>
      <p:bldP spid="213000" grpId="0"/>
      <p:bldP spid="213001" grpId="0"/>
      <p:bldP spid="213002" grpId="0"/>
      <p:bldP spid="213003" grpId="0"/>
      <p:bldP spid="213004" grpId="0"/>
      <p:bldP spid="213005" grpId="0"/>
      <p:bldP spid="27648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Text Box 2"/>
          <p:cNvSpPr txBox="1"/>
          <p:nvPr/>
        </p:nvSpPr>
        <p:spPr>
          <a:xfrm>
            <a:off x="762000" y="1949450"/>
            <a:ext cx="65849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3600" dirty="0">
                <a:ea typeface="楷体_GB2312" pitchFamily="49" charset="-122"/>
              </a:rPr>
              <a:t>仅作</a:t>
            </a:r>
            <a:r>
              <a:rPr lang="zh-CN" altLang="en-US" sz="3600" dirty="0">
                <a:solidFill>
                  <a:schemeClr val="accent2"/>
                </a:solidFill>
                <a:ea typeface="楷体_GB2312" pitchFamily="49" charset="-122"/>
              </a:rPr>
              <a:t>查询</a:t>
            </a:r>
            <a:r>
              <a:rPr lang="zh-CN" altLang="en-US" sz="3600" dirty="0">
                <a:ea typeface="楷体_GB2312" pitchFamily="49" charset="-122"/>
              </a:rPr>
              <a:t>和</a:t>
            </a:r>
            <a:r>
              <a:rPr lang="zh-CN" altLang="en-US" sz="3600" dirty="0">
                <a:solidFill>
                  <a:schemeClr val="accent2"/>
                </a:solidFill>
                <a:ea typeface="楷体_GB2312" pitchFamily="49" charset="-122"/>
              </a:rPr>
              <a:t>检索</a:t>
            </a:r>
            <a:r>
              <a:rPr lang="zh-CN" altLang="en-US" sz="3600" dirty="0">
                <a:ea typeface="楷体_GB2312" pitchFamily="49" charset="-122"/>
              </a:rPr>
              <a:t>操作的查找表。</a:t>
            </a:r>
            <a:endParaRPr lang="zh-CN" altLang="en-US" sz="2400" dirty="0"/>
          </a:p>
        </p:txBody>
      </p:sp>
      <p:sp>
        <p:nvSpPr>
          <p:cNvPr id="18435" name="Text Box 3"/>
          <p:cNvSpPr txBox="1"/>
          <p:nvPr/>
        </p:nvSpPr>
        <p:spPr>
          <a:xfrm>
            <a:off x="884238" y="1066800"/>
            <a:ext cx="3001962" cy="7620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400" b="1" dirty="0">
                <a:solidFill>
                  <a:srgbClr val="FF00FF"/>
                </a:solidFill>
                <a:ea typeface="楷体_GB2312" pitchFamily="49" charset="-122"/>
              </a:rPr>
              <a:t>静态查找表</a:t>
            </a:r>
            <a:endParaRPr lang="zh-CN" altLang="en-US" sz="2400" dirty="0"/>
          </a:p>
        </p:txBody>
      </p:sp>
      <p:sp>
        <p:nvSpPr>
          <p:cNvPr id="18436" name="Text Box 4"/>
          <p:cNvSpPr txBox="1"/>
          <p:nvPr/>
        </p:nvSpPr>
        <p:spPr>
          <a:xfrm>
            <a:off x="533400" y="3749675"/>
            <a:ext cx="8305800" cy="27273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zh-CN" altLang="en-US" sz="3600" dirty="0">
                <a:ea typeface="楷体_GB2312" pitchFamily="49" charset="-122"/>
              </a:rPr>
              <a:t>有时在查询之后，还需要将“查询”结果为“</a:t>
            </a:r>
            <a:r>
              <a:rPr lang="zh-CN" altLang="en-US" sz="3600" dirty="0">
                <a:solidFill>
                  <a:srgbClr val="006600"/>
                </a:solidFill>
                <a:ea typeface="楷体_GB2312" pitchFamily="49" charset="-122"/>
              </a:rPr>
              <a:t>不在查找表中</a:t>
            </a:r>
            <a:r>
              <a:rPr lang="zh-CN" altLang="en-US" sz="3600" dirty="0">
                <a:ea typeface="楷体_GB2312" pitchFamily="49" charset="-122"/>
              </a:rPr>
              <a:t>”的数据元素</a:t>
            </a:r>
            <a:r>
              <a:rPr lang="zh-CN" altLang="en-US" sz="3600" dirty="0">
                <a:solidFill>
                  <a:srgbClr val="006600"/>
                </a:solidFill>
                <a:ea typeface="楷体_GB2312" pitchFamily="49" charset="-122"/>
              </a:rPr>
              <a:t>插入到</a:t>
            </a:r>
            <a:r>
              <a:rPr lang="zh-CN" altLang="en-US" sz="3600" dirty="0">
                <a:ea typeface="楷体_GB2312" pitchFamily="49" charset="-122"/>
              </a:rPr>
              <a:t>查找表中；或者，从查找表中</a:t>
            </a:r>
            <a:r>
              <a:rPr lang="zh-CN" altLang="en-US" sz="3600" dirty="0">
                <a:solidFill>
                  <a:srgbClr val="9900CC"/>
                </a:solidFill>
                <a:ea typeface="楷体_GB2312" pitchFamily="49" charset="-122"/>
              </a:rPr>
              <a:t>删除</a:t>
            </a:r>
            <a:r>
              <a:rPr lang="zh-CN" altLang="en-US" sz="3600" dirty="0">
                <a:ea typeface="楷体_GB2312" pitchFamily="49" charset="-122"/>
              </a:rPr>
              <a:t>其“查询”结果为“</a:t>
            </a:r>
            <a:r>
              <a:rPr lang="zh-CN" altLang="en-US" sz="3600" dirty="0">
                <a:solidFill>
                  <a:srgbClr val="9900CC"/>
                </a:solidFill>
                <a:ea typeface="楷体_GB2312" pitchFamily="49" charset="-122"/>
              </a:rPr>
              <a:t>在查找表中</a:t>
            </a:r>
            <a:r>
              <a:rPr lang="zh-CN" altLang="en-US" sz="3600" dirty="0">
                <a:ea typeface="楷体_GB2312" pitchFamily="49" charset="-122"/>
              </a:rPr>
              <a:t>”的数据元素。</a:t>
            </a:r>
            <a:endParaRPr lang="zh-CN" altLang="en-US" sz="4000" dirty="0"/>
          </a:p>
        </p:txBody>
      </p:sp>
      <p:sp>
        <p:nvSpPr>
          <p:cNvPr id="18437" name="Text Box 5"/>
          <p:cNvSpPr txBox="1"/>
          <p:nvPr/>
        </p:nvSpPr>
        <p:spPr>
          <a:xfrm>
            <a:off x="884238" y="2895600"/>
            <a:ext cx="3001962" cy="7620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400" b="1" dirty="0">
                <a:solidFill>
                  <a:srgbClr val="FF00FF"/>
                </a:solidFill>
                <a:ea typeface="楷体_GB2312" pitchFamily="49" charset="-122"/>
              </a:rPr>
              <a:t>动态查找表</a:t>
            </a:r>
            <a:endParaRPr lang="zh-CN" altLang="en-US" sz="2400" dirty="0"/>
          </a:p>
        </p:txBody>
      </p:sp>
      <p:pic>
        <p:nvPicPr>
          <p:cNvPr id="18440" name="Picture 8" descr="Pebble"/>
          <p:cNvPicPr>
            <a:picLocks noChangeAspect="1"/>
          </p:cNvPicPr>
          <p:nvPr/>
        </p:nvPicPr>
        <p:blipFill>
          <a:blip r:embed="rId1"/>
          <a:stretch>
            <a:fillRect/>
          </a:stretch>
        </p:blipFill>
        <p:spPr>
          <a:xfrm>
            <a:off x="609600" y="1109663"/>
            <a:ext cx="381000" cy="361950"/>
          </a:xfrm>
          <a:prstGeom prst="rect">
            <a:avLst/>
          </a:prstGeom>
          <a:noFill/>
          <a:ln w="9525">
            <a:noFill/>
          </a:ln>
        </p:spPr>
      </p:pic>
      <p:pic>
        <p:nvPicPr>
          <p:cNvPr id="18441" name="Picture 9" descr="Pebble"/>
          <p:cNvPicPr>
            <a:picLocks noChangeAspect="1"/>
          </p:cNvPicPr>
          <p:nvPr/>
        </p:nvPicPr>
        <p:blipFill>
          <a:blip r:embed="rId1"/>
          <a:stretch>
            <a:fillRect/>
          </a:stretch>
        </p:blipFill>
        <p:spPr>
          <a:xfrm>
            <a:off x="609600" y="2914650"/>
            <a:ext cx="381000" cy="361950"/>
          </a:xfrm>
          <a:prstGeom prst="rect">
            <a:avLst/>
          </a:prstGeom>
          <a:noFill/>
          <a:ln w="9525">
            <a:noFill/>
          </a:ln>
        </p:spPr>
      </p:pic>
      <p:sp>
        <p:nvSpPr>
          <p:cNvPr id="18442" name="Text Box 10"/>
          <p:cNvSpPr txBox="1"/>
          <p:nvPr/>
        </p:nvSpPr>
        <p:spPr>
          <a:xfrm>
            <a:off x="457200" y="196850"/>
            <a:ext cx="40195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3600" b="1" dirty="0">
                <a:solidFill>
                  <a:srgbClr val="660033"/>
                </a:solidFill>
                <a:ea typeface="隶书" pitchFamily="49" charset="-122"/>
              </a:rPr>
              <a:t>查找表可分为两类</a:t>
            </a:r>
            <a:r>
              <a:rPr lang="en-US" altLang="zh-CN" sz="3600" b="1" dirty="0">
                <a:solidFill>
                  <a:srgbClr val="660033"/>
                </a:solidFill>
                <a:ea typeface="隶书" pitchFamily="49" charset="-122"/>
              </a:rPr>
              <a:t>:</a:t>
            </a:r>
            <a:endParaRPr lang="en-US" altLang="zh-CN" sz="3600" dirty="0">
              <a:ea typeface="隶书"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8442"/>
                                        </p:tgtEl>
                                        <p:attrNameLst>
                                          <p:attrName>style.visibility</p:attrName>
                                        </p:attrNameLst>
                                      </p:cBhvr>
                                      <p:to>
                                        <p:strVal val="visible"/>
                                      </p:to>
                                    </p:set>
                                    <p:anim calcmode="lin" valueType="num">
                                      <p:cBhvr additive="base">
                                        <p:cTn id="7" dur="500" fill="hold"/>
                                        <p:tgtEl>
                                          <p:spTgt spid="18442"/>
                                        </p:tgtEl>
                                        <p:attrNameLst>
                                          <p:attrName>ppt_x</p:attrName>
                                        </p:attrNameLst>
                                      </p:cBhvr>
                                      <p:tavLst>
                                        <p:tav tm="0">
                                          <p:val>
                                            <p:strVal val="0-#ppt_w/2"/>
                                          </p:val>
                                        </p:tav>
                                        <p:tav tm="100000">
                                          <p:val>
                                            <p:strVal val="#ppt_x"/>
                                          </p:val>
                                        </p:tav>
                                      </p:tavLst>
                                    </p:anim>
                                    <p:anim calcmode="lin" valueType="num">
                                      <p:cBhvr additive="base">
                                        <p:cTn id="8" dur="500" fill="hold"/>
                                        <p:tgtEl>
                                          <p:spTgt spid="184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18440"/>
                                        </p:tgtEl>
                                        <p:attrNameLst>
                                          <p:attrName>style.visibility</p:attrName>
                                        </p:attrNameLst>
                                      </p:cBhvr>
                                      <p:to>
                                        <p:strVal val="visible"/>
                                      </p:to>
                                    </p:se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8435"/>
                                        </p:tgtEl>
                                        <p:attrNameLst>
                                          <p:attrName>style.visibility</p:attrName>
                                        </p:attrNameLst>
                                      </p:cBhvr>
                                      <p:to>
                                        <p:strVal val="visible"/>
                                      </p:to>
                                    </p:set>
                                    <p:animEffect transition="in" filter="wipe(left)">
                                      <p:cBhvr>
                                        <p:cTn id="16" dur="500"/>
                                        <p:tgtEl>
                                          <p:spTgt spid="1843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18441"/>
                                        </p:tgtEl>
                                        <p:attrNameLst>
                                          <p:attrName>style.visibility</p:attrName>
                                        </p:attrNameLst>
                                      </p:cBhvr>
                                      <p:to>
                                        <p:strVal val="visible"/>
                                      </p:to>
                                    </p:se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18437"/>
                                        </p:tgtEl>
                                        <p:attrNameLst>
                                          <p:attrName>style.visibility</p:attrName>
                                        </p:attrNameLst>
                                      </p:cBhvr>
                                      <p:to>
                                        <p:strVal val="visible"/>
                                      </p:to>
                                    </p:set>
                                    <p:animEffect transition="in" filter="wipe(left)">
                                      <p:cBhvr>
                                        <p:cTn id="24" dur="500"/>
                                        <p:tgtEl>
                                          <p:spTgt spid="1843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8434"/>
                                        </p:tgtEl>
                                        <p:attrNameLst>
                                          <p:attrName>style.visibility</p:attrName>
                                        </p:attrNameLst>
                                      </p:cBhvr>
                                      <p:to>
                                        <p:strVal val="visible"/>
                                      </p:to>
                                    </p:set>
                                    <p:animEffect transition="in" filter="wipe(left)">
                                      <p:cBhvr>
                                        <p:cTn id="29" dur="500"/>
                                        <p:tgtEl>
                                          <p:spTgt spid="18434"/>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grpId="0" nodeType="clickEffect">
                                  <p:stCondLst>
                                    <p:cond delay="0"/>
                                  </p:stCondLst>
                                  <p:childTnLst>
                                    <p:set>
                                      <p:cBhvr>
                                        <p:cTn id="33" dur="1" fill="hold">
                                          <p:stCondLst>
                                            <p:cond delay="0"/>
                                          </p:stCondLst>
                                        </p:cTn>
                                        <p:tgtEl>
                                          <p:spTgt spid="18436"/>
                                        </p:tgtEl>
                                        <p:attrNameLst>
                                          <p:attrName>style.visibility</p:attrName>
                                        </p:attrNameLst>
                                      </p:cBhvr>
                                      <p:to>
                                        <p:strVal val="visible"/>
                                      </p:to>
                                    </p:set>
                                    <p:animEffect transition="in" filter="slide(fromBottom)">
                                      <p:cBhvr>
                                        <p:cTn id="34" dur="500"/>
                                        <p:tgtEl>
                                          <p:spTgt spid="18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P spid="18435" grpId="0"/>
      <p:bldP spid="18436" grpId="0"/>
      <p:bldP spid="18437" grpId="0"/>
      <p:bldP spid="1844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2866" name="Rectangle 2"/>
          <p:cNvSpPr>
            <a:spLocks noGrp="1"/>
          </p:cNvSpPr>
          <p:nvPr>
            <p:ph type="title"/>
          </p:nvPr>
        </p:nvSpPr>
        <p:spPr>
          <a:xfrm>
            <a:off x="539750" y="0"/>
            <a:ext cx="7772400" cy="1143000"/>
          </a:xfrm>
          <a:ln/>
        </p:spPr>
        <p:txBody>
          <a:bodyPr vert="horz" wrap="square" lIns="91440" tIns="45720" rIns="91440" bIns="45720" anchor="ctr"/>
          <a:p>
            <a:pPr eaLnBrk="1" hangingPunct="1"/>
            <a:r>
              <a:rPr lang="en-US" altLang="zh-CN" b="1" dirty="0">
                <a:solidFill>
                  <a:srgbClr val="FF0000"/>
                </a:solidFill>
                <a:ea typeface="楷体_GB2312" pitchFamily="49" charset="-122"/>
              </a:rPr>
              <a:t>9.2.2  B-</a:t>
            </a:r>
            <a:r>
              <a:rPr lang="zh-CN" altLang="en-US" b="1" dirty="0">
                <a:solidFill>
                  <a:srgbClr val="FF0000"/>
                </a:solidFill>
                <a:ea typeface="楷体_GB2312" pitchFamily="49" charset="-122"/>
              </a:rPr>
              <a:t>树和</a:t>
            </a:r>
            <a:r>
              <a:rPr lang="en-US" altLang="zh-CN" b="1" dirty="0">
                <a:solidFill>
                  <a:srgbClr val="FF0000"/>
                </a:solidFill>
                <a:ea typeface="楷体_GB2312" pitchFamily="49" charset="-122"/>
              </a:rPr>
              <a:t>B+</a:t>
            </a:r>
            <a:r>
              <a:rPr lang="zh-CN" altLang="en-US" b="1" dirty="0">
                <a:solidFill>
                  <a:srgbClr val="FF0000"/>
                </a:solidFill>
                <a:ea typeface="楷体_GB2312" pitchFamily="49" charset="-122"/>
              </a:rPr>
              <a:t>树</a:t>
            </a:r>
            <a:endParaRPr lang="zh-CN" altLang="en-US" b="1" dirty="0">
              <a:solidFill>
                <a:srgbClr val="FF0000"/>
              </a:solidFill>
              <a:ea typeface="楷体_GB2312" pitchFamily="49" charset="-122"/>
            </a:endParaRPr>
          </a:p>
        </p:txBody>
      </p:sp>
      <p:sp>
        <p:nvSpPr>
          <p:cNvPr id="292867" name="Rectangle 3"/>
          <p:cNvSpPr>
            <a:spLocks noGrp="1"/>
          </p:cNvSpPr>
          <p:nvPr>
            <p:ph idx="1"/>
          </p:nvPr>
        </p:nvSpPr>
        <p:spPr>
          <a:xfrm>
            <a:off x="323850" y="908050"/>
            <a:ext cx="8459788" cy="5949950"/>
          </a:xfrm>
          <a:ln/>
        </p:spPr>
        <p:txBody>
          <a:bodyPr vert="horz" wrap="square" lIns="91440" tIns="45720" rIns="91440" bIns="45720" anchor="t"/>
          <a:p>
            <a:pPr eaLnBrk="1" hangingPunct="1"/>
            <a:r>
              <a:rPr lang="zh-CN" altLang="en-US" sz="3600" b="1" dirty="0">
                <a:solidFill>
                  <a:srgbClr val="FF0000"/>
                </a:solidFill>
                <a:ea typeface="楷体_GB2312" pitchFamily="49" charset="-122"/>
              </a:rPr>
              <a:t>一、</a:t>
            </a:r>
            <a:r>
              <a:rPr lang="en-US" altLang="zh-CN" sz="3600" b="1" dirty="0">
                <a:solidFill>
                  <a:srgbClr val="FF0000"/>
                </a:solidFill>
                <a:ea typeface="楷体_GB2312" pitchFamily="49" charset="-122"/>
              </a:rPr>
              <a:t>B-</a:t>
            </a:r>
            <a:r>
              <a:rPr lang="zh-CN" altLang="en-US" sz="3600" b="1" dirty="0">
                <a:solidFill>
                  <a:srgbClr val="FF0000"/>
                </a:solidFill>
                <a:ea typeface="楷体_GB2312" pitchFamily="49" charset="-122"/>
              </a:rPr>
              <a:t>树</a:t>
            </a:r>
            <a:r>
              <a:rPr lang="en-US" altLang="zh-CN" sz="3600" b="1" dirty="0">
                <a:solidFill>
                  <a:srgbClr val="FF0000"/>
                </a:solidFill>
                <a:ea typeface="楷体_GB2312" pitchFamily="49" charset="-122"/>
              </a:rPr>
              <a:t>(</a:t>
            </a:r>
            <a:r>
              <a:rPr lang="zh-CN" altLang="en-US" sz="3600" b="1" dirty="0">
                <a:solidFill>
                  <a:srgbClr val="FF0000"/>
                </a:solidFill>
                <a:ea typeface="楷体_GB2312" pitchFamily="49" charset="-122"/>
              </a:rPr>
              <a:t>多路搜索树）</a:t>
            </a:r>
            <a:endParaRPr lang="zh-CN" altLang="en-US" sz="3600" b="1" dirty="0">
              <a:solidFill>
                <a:srgbClr val="FF0000"/>
              </a:solidFill>
              <a:ea typeface="楷体_GB2312" pitchFamily="49" charset="-122"/>
            </a:endParaRPr>
          </a:p>
          <a:p>
            <a:pPr lvl="1" eaLnBrk="1" hangingPunct="1"/>
            <a:r>
              <a:rPr lang="en-US" altLang="zh-CN" sz="3600" b="1" dirty="0">
                <a:solidFill>
                  <a:srgbClr val="3333FF"/>
                </a:solidFill>
                <a:ea typeface="楷体_GB2312" pitchFamily="49" charset="-122"/>
              </a:rPr>
              <a:t>1</a:t>
            </a:r>
            <a:r>
              <a:rPr lang="en-US" altLang="zh-CN" sz="3200" b="1" dirty="0">
                <a:solidFill>
                  <a:srgbClr val="3333FF"/>
                </a:solidFill>
                <a:ea typeface="楷体_GB2312" pitchFamily="49" charset="-122"/>
              </a:rPr>
              <a:t>.</a:t>
            </a:r>
            <a:r>
              <a:rPr lang="zh-CN" altLang="en-US" sz="3200" b="1" dirty="0">
                <a:solidFill>
                  <a:srgbClr val="3333FF"/>
                </a:solidFill>
                <a:ea typeface="楷体_GB2312" pitchFamily="49" charset="-122"/>
              </a:rPr>
              <a:t>定义：一棵</a:t>
            </a:r>
            <a:r>
              <a:rPr lang="en-US" altLang="zh-CN" sz="3200" b="1" dirty="0">
                <a:solidFill>
                  <a:srgbClr val="3333FF"/>
                </a:solidFill>
                <a:ea typeface="楷体_GB2312" pitchFamily="49" charset="-122"/>
              </a:rPr>
              <a:t>m</a:t>
            </a:r>
            <a:r>
              <a:rPr lang="zh-CN" altLang="en-US" sz="3200" b="1" dirty="0">
                <a:solidFill>
                  <a:srgbClr val="3333FF"/>
                </a:solidFill>
                <a:ea typeface="楷体_GB2312" pitchFamily="49" charset="-122"/>
              </a:rPr>
              <a:t>阶的</a:t>
            </a:r>
            <a:r>
              <a:rPr lang="en-US" altLang="zh-CN" sz="3200" b="1" dirty="0">
                <a:solidFill>
                  <a:srgbClr val="3333FF"/>
                </a:solidFill>
                <a:ea typeface="楷体_GB2312" pitchFamily="49" charset="-122"/>
              </a:rPr>
              <a:t>B-</a:t>
            </a:r>
            <a:r>
              <a:rPr lang="zh-CN" altLang="en-US" sz="3200" b="1" dirty="0">
                <a:solidFill>
                  <a:srgbClr val="3333FF"/>
                </a:solidFill>
                <a:ea typeface="楷体_GB2312" pitchFamily="49" charset="-122"/>
              </a:rPr>
              <a:t>树，或为一棵空树，或为满足下列条件的</a:t>
            </a:r>
            <a:r>
              <a:rPr lang="en-US" altLang="zh-CN" sz="3200" b="1" dirty="0">
                <a:solidFill>
                  <a:srgbClr val="3333FF"/>
                </a:solidFill>
                <a:ea typeface="楷体_GB2312" pitchFamily="49" charset="-122"/>
              </a:rPr>
              <a:t>m</a:t>
            </a:r>
            <a:r>
              <a:rPr lang="zh-CN" altLang="en-US" sz="3200" b="1" dirty="0">
                <a:solidFill>
                  <a:srgbClr val="3333FF"/>
                </a:solidFill>
                <a:ea typeface="楷体_GB2312" pitchFamily="49" charset="-122"/>
              </a:rPr>
              <a:t>叉树：</a:t>
            </a:r>
            <a:endParaRPr lang="zh-CN" altLang="en-US" sz="3200" b="1" dirty="0">
              <a:solidFill>
                <a:srgbClr val="3333FF"/>
              </a:solidFill>
              <a:ea typeface="楷体_GB2312" pitchFamily="49" charset="-122"/>
            </a:endParaRPr>
          </a:p>
          <a:p>
            <a:pPr lvl="2" eaLnBrk="1" hangingPunct="1"/>
            <a:r>
              <a:rPr lang="zh-CN" altLang="en-US" sz="3200" b="1" dirty="0">
                <a:solidFill>
                  <a:srgbClr val="3333FF"/>
                </a:solidFill>
                <a:ea typeface="楷体_GB2312" pitchFamily="49" charset="-122"/>
              </a:rPr>
              <a:t>树中每个结点至多</a:t>
            </a:r>
            <a:r>
              <a:rPr lang="en-US" altLang="zh-CN" sz="3200" b="1" dirty="0">
                <a:solidFill>
                  <a:srgbClr val="3333FF"/>
                </a:solidFill>
                <a:ea typeface="楷体_GB2312" pitchFamily="49" charset="-122"/>
              </a:rPr>
              <a:t>m</a:t>
            </a:r>
            <a:r>
              <a:rPr lang="zh-CN" altLang="en-US" sz="3200" b="1" dirty="0">
                <a:solidFill>
                  <a:srgbClr val="3333FF"/>
                </a:solidFill>
                <a:ea typeface="楷体_GB2312" pitchFamily="49" charset="-122"/>
              </a:rPr>
              <a:t>棵子树；</a:t>
            </a:r>
            <a:endParaRPr lang="zh-CN" altLang="en-US" sz="3200" b="1" dirty="0">
              <a:solidFill>
                <a:srgbClr val="3333FF"/>
              </a:solidFill>
              <a:ea typeface="楷体_GB2312" pitchFamily="49" charset="-122"/>
            </a:endParaRPr>
          </a:p>
          <a:p>
            <a:pPr lvl="2" eaLnBrk="1" hangingPunct="1"/>
            <a:r>
              <a:rPr lang="zh-CN" altLang="en-US" sz="3200" b="1" dirty="0">
                <a:solidFill>
                  <a:srgbClr val="3333FF"/>
                </a:solidFill>
                <a:ea typeface="楷体_GB2312" pitchFamily="49" charset="-122"/>
              </a:rPr>
              <a:t>若根结点不是叶结点，则至少</a:t>
            </a:r>
            <a:r>
              <a:rPr lang="en-US" altLang="zh-CN" sz="3200" b="1" dirty="0">
                <a:solidFill>
                  <a:srgbClr val="3333FF"/>
                </a:solidFill>
                <a:ea typeface="楷体_GB2312" pitchFamily="49" charset="-122"/>
              </a:rPr>
              <a:t>2</a:t>
            </a:r>
            <a:r>
              <a:rPr lang="zh-CN" altLang="en-US" sz="3200" b="1" dirty="0">
                <a:solidFill>
                  <a:srgbClr val="3333FF"/>
                </a:solidFill>
                <a:ea typeface="楷体_GB2312" pitchFamily="49" charset="-122"/>
              </a:rPr>
              <a:t>棵子树；</a:t>
            </a:r>
            <a:endParaRPr lang="zh-CN" altLang="en-US" sz="3200" b="1" dirty="0">
              <a:solidFill>
                <a:srgbClr val="3333FF"/>
              </a:solidFill>
              <a:ea typeface="楷体_GB2312" pitchFamily="49" charset="-122"/>
            </a:endParaRPr>
          </a:p>
          <a:p>
            <a:pPr lvl="2" eaLnBrk="1" hangingPunct="1"/>
            <a:r>
              <a:rPr lang="zh-CN" altLang="en-US" sz="3200" b="1" dirty="0">
                <a:solidFill>
                  <a:srgbClr val="3333FF"/>
                </a:solidFill>
                <a:ea typeface="楷体_GB2312" pitchFamily="49" charset="-122"/>
              </a:rPr>
              <a:t>除根以外的所有非终端结点至少有┌</a:t>
            </a:r>
            <a:r>
              <a:rPr lang="en-US" altLang="zh-CN" sz="3200" b="1" dirty="0">
                <a:solidFill>
                  <a:srgbClr val="3333FF"/>
                </a:solidFill>
                <a:ea typeface="楷体_GB2312" pitchFamily="49" charset="-122"/>
              </a:rPr>
              <a:t>m/2 ┐</a:t>
            </a:r>
            <a:r>
              <a:rPr lang="zh-CN" altLang="en-US" sz="3200" b="1" dirty="0">
                <a:solidFill>
                  <a:srgbClr val="3333FF"/>
                </a:solidFill>
                <a:ea typeface="楷体_GB2312" pitchFamily="49" charset="-122"/>
              </a:rPr>
              <a:t>棵子树；</a:t>
            </a:r>
            <a:endParaRPr lang="zh-CN" altLang="en-US" sz="3200" b="1" dirty="0">
              <a:solidFill>
                <a:srgbClr val="3333FF"/>
              </a:solidFill>
              <a:ea typeface="楷体_GB2312" pitchFamily="49" charset="-122"/>
            </a:endParaRPr>
          </a:p>
          <a:p>
            <a:pPr lvl="2" eaLnBrk="1" hangingPunct="1"/>
            <a:r>
              <a:rPr lang="zh-CN" altLang="en-US" sz="3200" b="1" dirty="0">
                <a:solidFill>
                  <a:srgbClr val="3333FF"/>
                </a:solidFill>
                <a:ea typeface="楷体_GB2312" pitchFamily="49" charset="-122"/>
              </a:rPr>
              <a:t>所有非终端结点中包含下列信息数据：（</a:t>
            </a:r>
            <a:r>
              <a:rPr lang="en-US" altLang="zh-CN" sz="3200" b="1" dirty="0">
                <a:solidFill>
                  <a:srgbClr val="3333FF"/>
                </a:solidFill>
                <a:ea typeface="楷体_GB2312" pitchFamily="49" charset="-122"/>
              </a:rPr>
              <a:t>n,A0,K1,A1,K2,A2,…</a:t>
            </a:r>
            <a:r>
              <a:rPr lang="zh-CN" altLang="en-US" sz="3200" b="1" dirty="0">
                <a:solidFill>
                  <a:srgbClr val="3333FF"/>
                </a:solidFill>
                <a:ea typeface="楷体_GB2312" pitchFamily="49" charset="-122"/>
              </a:rPr>
              <a:t>，</a:t>
            </a:r>
            <a:r>
              <a:rPr lang="en-US" altLang="zh-CN" sz="3200" b="1" dirty="0">
                <a:solidFill>
                  <a:srgbClr val="3333FF"/>
                </a:solidFill>
                <a:ea typeface="楷体_GB2312" pitchFamily="49" charset="-122"/>
              </a:rPr>
              <a:t>Kn,An)</a:t>
            </a:r>
            <a:r>
              <a:rPr lang="zh-CN" altLang="en-US" sz="3200" b="1" dirty="0">
                <a:solidFill>
                  <a:srgbClr val="3333FF"/>
                </a:solidFill>
                <a:ea typeface="楷体_GB2312" pitchFamily="49" charset="-122"/>
              </a:rPr>
              <a:t>　</a:t>
            </a:r>
            <a:endParaRPr lang="zh-CN" altLang="en-US" sz="3200" b="1" dirty="0">
              <a:solidFill>
                <a:srgbClr val="3333FF"/>
              </a:solidFill>
              <a:ea typeface="楷体_GB2312" pitchFamily="49" charset="-122"/>
            </a:endParaRPr>
          </a:p>
          <a:p>
            <a:pPr lvl="2" eaLnBrk="1" hangingPunct="1"/>
            <a:r>
              <a:rPr lang="zh-CN" altLang="en-US" sz="3200" b="1" dirty="0">
                <a:solidFill>
                  <a:srgbClr val="3333FF"/>
                </a:solidFill>
                <a:ea typeface="楷体_GB2312" pitchFamily="49" charset="-122"/>
              </a:rPr>
              <a:t>叶结点位于同一层次（外部结点</a:t>
            </a:r>
            <a:r>
              <a:rPr lang="en-US" altLang="zh-CN" sz="3200" b="1" dirty="0">
                <a:solidFill>
                  <a:srgbClr val="3333FF"/>
                </a:solidFill>
                <a:ea typeface="楷体_GB2312" pitchFamily="49" charset="-122"/>
              </a:rPr>
              <a:t>/</a:t>
            </a:r>
            <a:r>
              <a:rPr lang="zh-CN" altLang="en-US" sz="3200" b="1" dirty="0">
                <a:solidFill>
                  <a:srgbClr val="3333FF"/>
                </a:solidFill>
                <a:ea typeface="楷体_GB2312" pitchFamily="49" charset="-122"/>
              </a:rPr>
              <a:t>失败点）</a:t>
            </a:r>
            <a:endParaRPr lang="zh-CN" altLang="en-US" sz="3200" b="1" dirty="0">
              <a:solidFill>
                <a:srgbClr val="3333FF"/>
              </a:solidFill>
              <a:ea typeface="楷体_GB2312" pitchFamily="49"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92866"/>
                                        </p:tgtEl>
                                        <p:attrNameLst>
                                          <p:attrName>style.visibility</p:attrName>
                                        </p:attrNameLst>
                                      </p:cBhvr>
                                      <p:to>
                                        <p:strVal val="visible"/>
                                      </p:to>
                                    </p:set>
                                    <p:anim calcmode="lin" valueType="num">
                                      <p:cBhvr>
                                        <p:cTn id="7" dur="1000" fill="hold"/>
                                        <p:tgtEl>
                                          <p:spTgt spid="292866"/>
                                        </p:tgtEl>
                                        <p:attrNameLst>
                                          <p:attrName>ppt_w</p:attrName>
                                        </p:attrNameLst>
                                      </p:cBhvr>
                                      <p:tavLst>
                                        <p:tav tm="0">
                                          <p:val>
                                            <p:fltVal val="0.000000"/>
                                          </p:val>
                                        </p:tav>
                                        <p:tav tm="100000">
                                          <p:val>
                                            <p:strVal val="#ppt_w"/>
                                          </p:val>
                                        </p:tav>
                                      </p:tavLst>
                                    </p:anim>
                                    <p:anim calcmode="lin" valueType="num">
                                      <p:cBhvr>
                                        <p:cTn id="8" dur="1000" fill="hold"/>
                                        <p:tgtEl>
                                          <p:spTgt spid="292866"/>
                                        </p:tgtEl>
                                        <p:attrNameLst>
                                          <p:attrName>ppt_h</p:attrName>
                                        </p:attrNameLst>
                                      </p:cBhvr>
                                      <p:tavLst>
                                        <p:tav tm="0">
                                          <p:val>
                                            <p:fltVal val="0.000000"/>
                                          </p:val>
                                        </p:tav>
                                        <p:tav tm="100000">
                                          <p:val>
                                            <p:strVal val="#ppt_h"/>
                                          </p:val>
                                        </p:tav>
                                      </p:tavLst>
                                    </p:anim>
                                    <p:anim calcmode="lin" valueType="num">
                                      <p:cBhvr>
                                        <p:cTn id="9" dur="1000" fill="hold"/>
                                        <p:tgtEl>
                                          <p:spTgt spid="292866"/>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292866"/>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292867">
                                            <p:txEl>
                                              <p:charRg st="0" end="13"/>
                                            </p:txEl>
                                          </p:spTgt>
                                        </p:tgtEl>
                                        <p:attrNameLst>
                                          <p:attrName>style.visibility</p:attrName>
                                        </p:attrNameLst>
                                      </p:cBhvr>
                                      <p:to>
                                        <p:strVal val="visible"/>
                                      </p:to>
                                    </p:set>
                                    <p:anim calcmode="lin" valueType="num">
                                      <p:cBhvr additive="base">
                                        <p:cTn id="15" dur="500" fill="hold"/>
                                        <p:tgtEl>
                                          <p:spTgt spid="292867">
                                            <p:txEl>
                                              <p:charRg st="0" end="13"/>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92867">
                                            <p:txEl>
                                              <p:charRg st="0" end="13"/>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92867">
                                            <p:txEl>
                                              <p:charRg st="13" end="48"/>
                                            </p:txEl>
                                          </p:spTgt>
                                        </p:tgtEl>
                                        <p:attrNameLst>
                                          <p:attrName>style.visibility</p:attrName>
                                        </p:attrNameLst>
                                      </p:cBhvr>
                                      <p:to>
                                        <p:strVal val="visible"/>
                                      </p:to>
                                    </p:set>
                                    <p:anim calcmode="lin" valueType="num">
                                      <p:cBhvr additive="base">
                                        <p:cTn id="19" dur="500" fill="hold"/>
                                        <p:tgtEl>
                                          <p:spTgt spid="292867">
                                            <p:txEl>
                                              <p:charRg st="13" end="48"/>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92867">
                                            <p:txEl>
                                              <p:charRg st="13" end="48"/>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92867">
                                            <p:txEl>
                                              <p:charRg st="48" end="62"/>
                                            </p:txEl>
                                          </p:spTgt>
                                        </p:tgtEl>
                                        <p:attrNameLst>
                                          <p:attrName>style.visibility</p:attrName>
                                        </p:attrNameLst>
                                      </p:cBhvr>
                                      <p:to>
                                        <p:strVal val="visible"/>
                                      </p:to>
                                    </p:set>
                                    <p:anim calcmode="lin" valueType="num">
                                      <p:cBhvr additive="base">
                                        <p:cTn id="23" dur="500" fill="hold"/>
                                        <p:tgtEl>
                                          <p:spTgt spid="292867">
                                            <p:txEl>
                                              <p:charRg st="48" end="6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92867">
                                            <p:txEl>
                                              <p:charRg st="48" end="62"/>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92867">
                                            <p:txEl>
                                              <p:charRg st="62" end="81"/>
                                            </p:txEl>
                                          </p:spTgt>
                                        </p:tgtEl>
                                        <p:attrNameLst>
                                          <p:attrName>style.visibility</p:attrName>
                                        </p:attrNameLst>
                                      </p:cBhvr>
                                      <p:to>
                                        <p:strVal val="visible"/>
                                      </p:to>
                                    </p:set>
                                    <p:anim calcmode="lin" valueType="num">
                                      <p:cBhvr additive="base">
                                        <p:cTn id="27" dur="500" fill="hold"/>
                                        <p:tgtEl>
                                          <p:spTgt spid="292867">
                                            <p:txEl>
                                              <p:charRg st="62" end="81"/>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92867">
                                            <p:txEl>
                                              <p:charRg st="62" end="81"/>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92867">
                                            <p:txEl>
                                              <p:charRg st="81" end="107"/>
                                            </p:txEl>
                                          </p:spTgt>
                                        </p:tgtEl>
                                        <p:attrNameLst>
                                          <p:attrName>style.visibility</p:attrName>
                                        </p:attrNameLst>
                                      </p:cBhvr>
                                      <p:to>
                                        <p:strVal val="visible"/>
                                      </p:to>
                                    </p:set>
                                    <p:anim calcmode="lin" valueType="num">
                                      <p:cBhvr additive="base">
                                        <p:cTn id="31" dur="500" fill="hold"/>
                                        <p:tgtEl>
                                          <p:spTgt spid="292867">
                                            <p:txEl>
                                              <p:charRg st="81" end="107"/>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92867">
                                            <p:txEl>
                                              <p:charRg st="81" end="107"/>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292867">
                                            <p:txEl>
                                              <p:charRg st="107" end="152"/>
                                            </p:txEl>
                                          </p:spTgt>
                                        </p:tgtEl>
                                        <p:attrNameLst>
                                          <p:attrName>style.visibility</p:attrName>
                                        </p:attrNameLst>
                                      </p:cBhvr>
                                      <p:to>
                                        <p:strVal val="visible"/>
                                      </p:to>
                                    </p:set>
                                    <p:anim calcmode="lin" valueType="num">
                                      <p:cBhvr additive="base">
                                        <p:cTn id="35" dur="500" fill="hold"/>
                                        <p:tgtEl>
                                          <p:spTgt spid="292867">
                                            <p:txEl>
                                              <p:charRg st="107" end="152"/>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292867">
                                            <p:txEl>
                                              <p:charRg st="107" end="152"/>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292867">
                                            <p:txEl>
                                              <p:charRg st="152" end="172"/>
                                            </p:txEl>
                                          </p:spTgt>
                                        </p:tgtEl>
                                        <p:attrNameLst>
                                          <p:attrName>style.visibility</p:attrName>
                                        </p:attrNameLst>
                                      </p:cBhvr>
                                      <p:to>
                                        <p:strVal val="visible"/>
                                      </p:to>
                                    </p:set>
                                    <p:anim calcmode="lin" valueType="num">
                                      <p:cBhvr additive="base">
                                        <p:cTn id="39" dur="500" fill="hold"/>
                                        <p:tgtEl>
                                          <p:spTgt spid="292867">
                                            <p:txEl>
                                              <p:charRg st="152" end="172"/>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292867">
                                            <p:txEl>
                                              <p:charRg st="152" end="17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6" grpId="0"/>
      <p:bldP spid="292867"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3890" name="Text Box 2"/>
          <p:cNvSpPr txBox="1"/>
          <p:nvPr/>
        </p:nvSpPr>
        <p:spPr>
          <a:xfrm>
            <a:off x="990600" y="152400"/>
            <a:ext cx="64008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rgbClr val="FF3300"/>
              </a:buClr>
              <a:buSzPct val="75000"/>
              <a:buFont typeface="Wingdings" panose="05000000000000000000" pitchFamily="2" charset="2"/>
              <a:buChar char="§"/>
            </a:pPr>
            <a:r>
              <a:rPr lang="en-US" altLang="zh-CN" b="1" dirty="0">
                <a:solidFill>
                  <a:schemeClr val="tx2"/>
                </a:solidFill>
                <a:latin typeface="Arial Narrow" panose="020B0506020202030204" pitchFamily="34" charset="0"/>
              </a:rPr>
              <a:t>2. </a:t>
            </a:r>
            <a:r>
              <a:rPr lang="zh-CN" altLang="en-US" b="1" dirty="0">
                <a:solidFill>
                  <a:schemeClr val="tx2"/>
                </a:solidFill>
                <a:latin typeface="Arial Narrow" panose="020B0506020202030204" pitchFamily="34" charset="0"/>
              </a:rPr>
              <a:t>示例</a:t>
            </a:r>
            <a:r>
              <a:rPr lang="zh-CN" altLang="en-US" sz="2800" b="1" dirty="0">
                <a:latin typeface="Arial Narrow" panose="020B0506020202030204" pitchFamily="34" charset="0"/>
              </a:rPr>
              <a:t>（一棵</a:t>
            </a:r>
            <a:r>
              <a:rPr lang="en-US" altLang="zh-CN" sz="2800" b="1" dirty="0">
                <a:latin typeface="Arial Narrow" panose="020B0506020202030204" pitchFamily="34" charset="0"/>
              </a:rPr>
              <a:t>4</a:t>
            </a:r>
            <a:r>
              <a:rPr lang="zh-CN" altLang="en-US" sz="2800" b="1" dirty="0">
                <a:latin typeface="Arial Narrow" panose="020B0506020202030204" pitchFamily="34" charset="0"/>
              </a:rPr>
              <a:t>阶</a:t>
            </a:r>
            <a:r>
              <a:rPr lang="en-US" altLang="zh-CN" sz="2800" b="1" dirty="0">
                <a:latin typeface="Arial Narrow" panose="020B0506020202030204" pitchFamily="34" charset="0"/>
              </a:rPr>
              <a:t>B</a:t>
            </a:r>
            <a:r>
              <a:rPr lang="zh-CN" altLang="en-US" sz="2800" b="1" baseline="-25000" dirty="0">
                <a:latin typeface="Arial Narrow" panose="020B0506020202030204" pitchFamily="34" charset="0"/>
              </a:rPr>
              <a:t>－</a:t>
            </a:r>
            <a:r>
              <a:rPr lang="zh-CN" altLang="en-US" sz="2800" b="1" dirty="0">
                <a:latin typeface="Arial Narrow" panose="020B0506020202030204" pitchFamily="34" charset="0"/>
              </a:rPr>
              <a:t>树及查找过程）</a:t>
            </a:r>
            <a:endParaRPr lang="zh-CN" altLang="en-US" sz="2800" b="1" dirty="0">
              <a:latin typeface="Arial Narrow" panose="020B0506020202030204" pitchFamily="34" charset="0"/>
            </a:endParaRPr>
          </a:p>
        </p:txBody>
      </p:sp>
      <p:grpSp>
        <p:nvGrpSpPr>
          <p:cNvPr id="2" name="Group 3"/>
          <p:cNvGrpSpPr/>
          <p:nvPr/>
        </p:nvGrpSpPr>
        <p:grpSpPr>
          <a:xfrm>
            <a:off x="152400" y="561975"/>
            <a:ext cx="8610600" cy="4619625"/>
            <a:chOff x="96" y="489"/>
            <a:chExt cx="5568" cy="2910"/>
          </a:xfrm>
        </p:grpSpPr>
        <p:grpSp>
          <p:nvGrpSpPr>
            <p:cNvPr id="83973" name="Group 4"/>
            <p:cNvGrpSpPr/>
            <p:nvPr/>
          </p:nvGrpSpPr>
          <p:grpSpPr>
            <a:xfrm>
              <a:off x="96" y="672"/>
              <a:ext cx="5568" cy="2727"/>
              <a:chOff x="96" y="585"/>
              <a:chExt cx="5568" cy="2727"/>
            </a:xfrm>
          </p:grpSpPr>
          <p:sp>
            <p:nvSpPr>
              <p:cNvPr id="83976" name="Rectangle 5"/>
              <p:cNvSpPr/>
              <p:nvPr/>
            </p:nvSpPr>
            <p:spPr>
              <a:xfrm>
                <a:off x="3168" y="912"/>
                <a:ext cx="192" cy="287"/>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None/>
                </a:pPr>
                <a:endParaRPr lang="zh-CN" altLang="zh-CN" sz="2400" dirty="0"/>
              </a:p>
            </p:txBody>
          </p:sp>
          <p:sp>
            <p:nvSpPr>
              <p:cNvPr id="83977" name="Rectangle 6"/>
              <p:cNvSpPr/>
              <p:nvPr/>
            </p:nvSpPr>
            <p:spPr>
              <a:xfrm>
                <a:off x="2784" y="912"/>
                <a:ext cx="384" cy="287"/>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None/>
                </a:pPr>
                <a:r>
                  <a:rPr lang="en-US" altLang="zh-CN" sz="2400" dirty="0"/>
                  <a:t>35</a:t>
                </a:r>
                <a:endParaRPr lang="en-US" altLang="zh-CN" sz="2400" dirty="0"/>
              </a:p>
            </p:txBody>
          </p:sp>
          <p:sp>
            <p:nvSpPr>
              <p:cNvPr id="83978" name="Rectangle 7"/>
              <p:cNvSpPr/>
              <p:nvPr/>
            </p:nvSpPr>
            <p:spPr>
              <a:xfrm>
                <a:off x="2544" y="912"/>
                <a:ext cx="240" cy="287"/>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None/>
                </a:pPr>
                <a:endParaRPr lang="zh-CN" altLang="zh-CN" sz="2400" dirty="0"/>
              </a:p>
            </p:txBody>
          </p:sp>
          <p:sp>
            <p:nvSpPr>
              <p:cNvPr id="83979" name="Rectangle 8"/>
              <p:cNvSpPr/>
              <p:nvPr/>
            </p:nvSpPr>
            <p:spPr>
              <a:xfrm>
                <a:off x="2304" y="912"/>
                <a:ext cx="240" cy="287"/>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None/>
                </a:pPr>
                <a:r>
                  <a:rPr lang="en-US" altLang="zh-CN" sz="2400" dirty="0"/>
                  <a:t>1</a:t>
                </a:r>
                <a:endParaRPr lang="en-US" altLang="zh-CN" sz="2400" dirty="0"/>
              </a:p>
            </p:txBody>
          </p:sp>
          <p:sp>
            <p:nvSpPr>
              <p:cNvPr id="83980" name="Line 9"/>
              <p:cNvSpPr/>
              <p:nvPr/>
            </p:nvSpPr>
            <p:spPr>
              <a:xfrm>
                <a:off x="2304" y="912"/>
                <a:ext cx="1056" cy="0"/>
              </a:xfrm>
              <a:prstGeom prst="line">
                <a:avLst/>
              </a:prstGeom>
              <a:ln w="28575" cap="sq" cmpd="sng">
                <a:solidFill>
                  <a:schemeClr val="tx1"/>
                </a:solidFill>
                <a:prstDash val="solid"/>
                <a:headEnd type="none" w="med" len="med"/>
                <a:tailEnd type="none" w="med" len="med"/>
              </a:ln>
            </p:spPr>
          </p:sp>
          <p:sp>
            <p:nvSpPr>
              <p:cNvPr id="83981" name="Line 10"/>
              <p:cNvSpPr/>
              <p:nvPr/>
            </p:nvSpPr>
            <p:spPr>
              <a:xfrm>
                <a:off x="2304" y="1199"/>
                <a:ext cx="1056" cy="0"/>
              </a:xfrm>
              <a:prstGeom prst="line">
                <a:avLst/>
              </a:prstGeom>
              <a:ln w="28575" cap="sq" cmpd="sng">
                <a:solidFill>
                  <a:schemeClr val="tx1"/>
                </a:solidFill>
                <a:prstDash val="solid"/>
                <a:headEnd type="none" w="med" len="med"/>
                <a:tailEnd type="none" w="med" len="med"/>
              </a:ln>
            </p:spPr>
          </p:sp>
          <p:sp>
            <p:nvSpPr>
              <p:cNvPr id="83982" name="Line 11"/>
              <p:cNvSpPr/>
              <p:nvPr/>
            </p:nvSpPr>
            <p:spPr>
              <a:xfrm>
                <a:off x="2304" y="912"/>
                <a:ext cx="0" cy="287"/>
              </a:xfrm>
              <a:prstGeom prst="line">
                <a:avLst/>
              </a:prstGeom>
              <a:ln w="28575" cap="sq" cmpd="sng">
                <a:solidFill>
                  <a:schemeClr val="tx1"/>
                </a:solidFill>
                <a:prstDash val="solid"/>
                <a:headEnd type="none" w="med" len="med"/>
                <a:tailEnd type="none" w="med" len="med"/>
              </a:ln>
            </p:spPr>
          </p:sp>
          <p:sp>
            <p:nvSpPr>
              <p:cNvPr id="83983" name="Line 12"/>
              <p:cNvSpPr/>
              <p:nvPr/>
            </p:nvSpPr>
            <p:spPr>
              <a:xfrm>
                <a:off x="2544" y="912"/>
                <a:ext cx="0" cy="287"/>
              </a:xfrm>
              <a:prstGeom prst="line">
                <a:avLst/>
              </a:prstGeom>
              <a:ln w="12700" cap="flat" cmpd="sng">
                <a:solidFill>
                  <a:schemeClr val="tx1"/>
                </a:solidFill>
                <a:prstDash val="solid"/>
                <a:headEnd type="none" w="med" len="med"/>
                <a:tailEnd type="none" w="med" len="med"/>
              </a:ln>
            </p:spPr>
          </p:sp>
          <p:sp>
            <p:nvSpPr>
              <p:cNvPr id="83984" name="Line 13"/>
              <p:cNvSpPr/>
              <p:nvPr/>
            </p:nvSpPr>
            <p:spPr>
              <a:xfrm>
                <a:off x="2784" y="912"/>
                <a:ext cx="0" cy="287"/>
              </a:xfrm>
              <a:prstGeom prst="line">
                <a:avLst/>
              </a:prstGeom>
              <a:ln w="12700" cap="flat" cmpd="sng">
                <a:solidFill>
                  <a:schemeClr val="tx1"/>
                </a:solidFill>
                <a:prstDash val="solid"/>
                <a:headEnd type="none" w="med" len="med"/>
                <a:tailEnd type="none" w="med" len="med"/>
              </a:ln>
            </p:spPr>
          </p:sp>
          <p:sp>
            <p:nvSpPr>
              <p:cNvPr id="83985" name="Line 14"/>
              <p:cNvSpPr/>
              <p:nvPr/>
            </p:nvSpPr>
            <p:spPr>
              <a:xfrm>
                <a:off x="3168" y="912"/>
                <a:ext cx="0" cy="287"/>
              </a:xfrm>
              <a:prstGeom prst="line">
                <a:avLst/>
              </a:prstGeom>
              <a:ln w="12700" cap="flat" cmpd="sng">
                <a:solidFill>
                  <a:schemeClr val="tx1"/>
                </a:solidFill>
                <a:prstDash val="solid"/>
                <a:headEnd type="none" w="med" len="med"/>
                <a:tailEnd type="none" w="med" len="med"/>
              </a:ln>
            </p:spPr>
          </p:sp>
          <p:sp>
            <p:nvSpPr>
              <p:cNvPr id="83986" name="Line 15"/>
              <p:cNvSpPr/>
              <p:nvPr/>
            </p:nvSpPr>
            <p:spPr>
              <a:xfrm>
                <a:off x="3360" y="912"/>
                <a:ext cx="0" cy="287"/>
              </a:xfrm>
              <a:prstGeom prst="line">
                <a:avLst/>
              </a:prstGeom>
              <a:ln w="28575" cap="sq" cmpd="sng">
                <a:solidFill>
                  <a:schemeClr val="tx1"/>
                </a:solidFill>
                <a:prstDash val="solid"/>
                <a:headEnd type="none" w="med" len="med"/>
                <a:tailEnd type="none" w="med" len="med"/>
              </a:ln>
            </p:spPr>
          </p:sp>
          <p:sp>
            <p:nvSpPr>
              <p:cNvPr id="83987" name="Rectangle 16"/>
              <p:cNvSpPr/>
              <p:nvPr/>
            </p:nvSpPr>
            <p:spPr>
              <a:xfrm>
                <a:off x="1728" y="1680"/>
                <a:ext cx="192" cy="287"/>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None/>
                </a:pPr>
                <a:endParaRPr lang="zh-CN" altLang="zh-CN" sz="2400" dirty="0"/>
              </a:p>
            </p:txBody>
          </p:sp>
          <p:sp>
            <p:nvSpPr>
              <p:cNvPr id="83988" name="Rectangle 17"/>
              <p:cNvSpPr/>
              <p:nvPr/>
            </p:nvSpPr>
            <p:spPr>
              <a:xfrm>
                <a:off x="1344" y="1680"/>
                <a:ext cx="384" cy="287"/>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None/>
                </a:pPr>
                <a:r>
                  <a:rPr lang="en-US" altLang="zh-CN" sz="2400" dirty="0"/>
                  <a:t>18</a:t>
                </a:r>
                <a:endParaRPr lang="en-US" altLang="zh-CN" sz="2400" dirty="0"/>
              </a:p>
            </p:txBody>
          </p:sp>
          <p:sp>
            <p:nvSpPr>
              <p:cNvPr id="83989" name="Rectangle 18"/>
              <p:cNvSpPr/>
              <p:nvPr/>
            </p:nvSpPr>
            <p:spPr>
              <a:xfrm>
                <a:off x="1104" y="1680"/>
                <a:ext cx="240" cy="287"/>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None/>
                </a:pPr>
                <a:endParaRPr lang="zh-CN" altLang="zh-CN" sz="2400" dirty="0"/>
              </a:p>
            </p:txBody>
          </p:sp>
          <p:sp>
            <p:nvSpPr>
              <p:cNvPr id="83990" name="Rectangle 19"/>
              <p:cNvSpPr/>
              <p:nvPr/>
            </p:nvSpPr>
            <p:spPr>
              <a:xfrm>
                <a:off x="864" y="1680"/>
                <a:ext cx="240" cy="287"/>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None/>
                </a:pPr>
                <a:r>
                  <a:rPr lang="en-US" altLang="zh-CN" sz="2400" dirty="0"/>
                  <a:t>1</a:t>
                </a:r>
                <a:endParaRPr lang="en-US" altLang="zh-CN" sz="2400" dirty="0"/>
              </a:p>
            </p:txBody>
          </p:sp>
          <p:sp>
            <p:nvSpPr>
              <p:cNvPr id="83991" name="Line 20"/>
              <p:cNvSpPr/>
              <p:nvPr/>
            </p:nvSpPr>
            <p:spPr>
              <a:xfrm>
                <a:off x="864" y="1680"/>
                <a:ext cx="1056" cy="0"/>
              </a:xfrm>
              <a:prstGeom prst="line">
                <a:avLst/>
              </a:prstGeom>
              <a:ln w="28575" cap="sq" cmpd="sng">
                <a:solidFill>
                  <a:schemeClr val="tx1"/>
                </a:solidFill>
                <a:prstDash val="solid"/>
                <a:headEnd type="none" w="med" len="med"/>
                <a:tailEnd type="none" w="med" len="med"/>
              </a:ln>
            </p:spPr>
          </p:sp>
          <p:sp>
            <p:nvSpPr>
              <p:cNvPr id="83992" name="Line 21"/>
              <p:cNvSpPr/>
              <p:nvPr/>
            </p:nvSpPr>
            <p:spPr>
              <a:xfrm>
                <a:off x="864" y="1967"/>
                <a:ext cx="1056" cy="0"/>
              </a:xfrm>
              <a:prstGeom prst="line">
                <a:avLst/>
              </a:prstGeom>
              <a:ln w="28575" cap="sq" cmpd="sng">
                <a:solidFill>
                  <a:schemeClr val="tx1"/>
                </a:solidFill>
                <a:prstDash val="solid"/>
                <a:headEnd type="none" w="med" len="med"/>
                <a:tailEnd type="none" w="med" len="med"/>
              </a:ln>
            </p:spPr>
          </p:sp>
          <p:sp>
            <p:nvSpPr>
              <p:cNvPr id="83993" name="Line 22"/>
              <p:cNvSpPr/>
              <p:nvPr/>
            </p:nvSpPr>
            <p:spPr>
              <a:xfrm>
                <a:off x="864" y="1680"/>
                <a:ext cx="0" cy="287"/>
              </a:xfrm>
              <a:prstGeom prst="line">
                <a:avLst/>
              </a:prstGeom>
              <a:ln w="28575" cap="sq" cmpd="sng">
                <a:solidFill>
                  <a:schemeClr val="tx1"/>
                </a:solidFill>
                <a:prstDash val="solid"/>
                <a:headEnd type="none" w="med" len="med"/>
                <a:tailEnd type="none" w="med" len="med"/>
              </a:ln>
            </p:spPr>
          </p:sp>
          <p:sp>
            <p:nvSpPr>
              <p:cNvPr id="83994" name="Line 23"/>
              <p:cNvSpPr/>
              <p:nvPr/>
            </p:nvSpPr>
            <p:spPr>
              <a:xfrm>
                <a:off x="1104" y="1680"/>
                <a:ext cx="0" cy="287"/>
              </a:xfrm>
              <a:prstGeom prst="line">
                <a:avLst/>
              </a:prstGeom>
              <a:ln w="12700" cap="flat" cmpd="sng">
                <a:solidFill>
                  <a:schemeClr val="tx1"/>
                </a:solidFill>
                <a:prstDash val="solid"/>
                <a:headEnd type="none" w="med" len="med"/>
                <a:tailEnd type="none" w="med" len="med"/>
              </a:ln>
            </p:spPr>
          </p:sp>
          <p:sp>
            <p:nvSpPr>
              <p:cNvPr id="83995" name="Line 24"/>
              <p:cNvSpPr/>
              <p:nvPr/>
            </p:nvSpPr>
            <p:spPr>
              <a:xfrm>
                <a:off x="1344" y="1680"/>
                <a:ext cx="0" cy="287"/>
              </a:xfrm>
              <a:prstGeom prst="line">
                <a:avLst/>
              </a:prstGeom>
              <a:ln w="12700" cap="flat" cmpd="sng">
                <a:solidFill>
                  <a:schemeClr val="tx1"/>
                </a:solidFill>
                <a:prstDash val="solid"/>
                <a:headEnd type="none" w="med" len="med"/>
                <a:tailEnd type="none" w="med" len="med"/>
              </a:ln>
            </p:spPr>
          </p:sp>
          <p:sp>
            <p:nvSpPr>
              <p:cNvPr id="83996" name="Line 25"/>
              <p:cNvSpPr/>
              <p:nvPr/>
            </p:nvSpPr>
            <p:spPr>
              <a:xfrm>
                <a:off x="1728" y="1680"/>
                <a:ext cx="0" cy="287"/>
              </a:xfrm>
              <a:prstGeom prst="line">
                <a:avLst/>
              </a:prstGeom>
              <a:ln w="12700" cap="flat" cmpd="sng">
                <a:solidFill>
                  <a:schemeClr val="tx1"/>
                </a:solidFill>
                <a:prstDash val="solid"/>
                <a:headEnd type="none" w="med" len="med"/>
                <a:tailEnd type="none" w="med" len="med"/>
              </a:ln>
            </p:spPr>
          </p:sp>
          <p:sp>
            <p:nvSpPr>
              <p:cNvPr id="83997" name="Line 26"/>
              <p:cNvSpPr/>
              <p:nvPr/>
            </p:nvSpPr>
            <p:spPr>
              <a:xfrm>
                <a:off x="1920" y="1680"/>
                <a:ext cx="0" cy="287"/>
              </a:xfrm>
              <a:prstGeom prst="line">
                <a:avLst/>
              </a:prstGeom>
              <a:ln w="28575" cap="sq" cmpd="sng">
                <a:solidFill>
                  <a:schemeClr val="tx1"/>
                </a:solidFill>
                <a:prstDash val="solid"/>
                <a:headEnd type="none" w="med" len="med"/>
                <a:tailEnd type="none" w="med" len="med"/>
              </a:ln>
            </p:spPr>
          </p:sp>
          <p:sp>
            <p:nvSpPr>
              <p:cNvPr id="83998" name="Rectangle 27"/>
              <p:cNvSpPr/>
              <p:nvPr/>
            </p:nvSpPr>
            <p:spPr>
              <a:xfrm>
                <a:off x="4512" y="1680"/>
                <a:ext cx="358" cy="287"/>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None/>
                </a:pPr>
                <a:r>
                  <a:rPr lang="en-US" altLang="zh-CN" sz="2400" dirty="0"/>
                  <a:t>78</a:t>
                </a:r>
                <a:endParaRPr lang="en-US" altLang="zh-CN" sz="2400" dirty="0"/>
              </a:p>
            </p:txBody>
          </p:sp>
          <p:sp>
            <p:nvSpPr>
              <p:cNvPr id="83999" name="Rectangle 28"/>
              <p:cNvSpPr/>
              <p:nvPr/>
            </p:nvSpPr>
            <p:spPr>
              <a:xfrm>
                <a:off x="4870" y="1680"/>
                <a:ext cx="170" cy="287"/>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None/>
                </a:pPr>
                <a:endParaRPr lang="zh-CN" altLang="zh-CN" sz="2400" dirty="0"/>
              </a:p>
            </p:txBody>
          </p:sp>
          <p:sp>
            <p:nvSpPr>
              <p:cNvPr id="84000" name="Rectangle 29"/>
              <p:cNvSpPr/>
              <p:nvPr/>
            </p:nvSpPr>
            <p:spPr>
              <a:xfrm>
                <a:off x="4327" y="1680"/>
                <a:ext cx="185" cy="287"/>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None/>
                </a:pPr>
                <a:endParaRPr lang="zh-CN" altLang="zh-CN" sz="2400" dirty="0"/>
              </a:p>
            </p:txBody>
          </p:sp>
          <p:sp>
            <p:nvSpPr>
              <p:cNvPr id="84001" name="Rectangle 30"/>
              <p:cNvSpPr/>
              <p:nvPr/>
            </p:nvSpPr>
            <p:spPr>
              <a:xfrm>
                <a:off x="3970" y="1680"/>
                <a:ext cx="357" cy="287"/>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None/>
                </a:pPr>
                <a:r>
                  <a:rPr lang="en-US" altLang="zh-CN" sz="2400" dirty="0"/>
                  <a:t>43</a:t>
                </a:r>
                <a:endParaRPr lang="en-US" altLang="zh-CN" sz="2400" dirty="0"/>
              </a:p>
            </p:txBody>
          </p:sp>
          <p:sp>
            <p:nvSpPr>
              <p:cNvPr id="84002" name="Rectangle 31"/>
              <p:cNvSpPr/>
              <p:nvPr/>
            </p:nvSpPr>
            <p:spPr>
              <a:xfrm>
                <a:off x="3696" y="1680"/>
                <a:ext cx="274" cy="287"/>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None/>
                </a:pPr>
                <a:endParaRPr lang="zh-CN" altLang="zh-CN" sz="2400" dirty="0"/>
              </a:p>
            </p:txBody>
          </p:sp>
          <p:sp>
            <p:nvSpPr>
              <p:cNvPr id="84003" name="Rectangle 32"/>
              <p:cNvSpPr/>
              <p:nvPr/>
            </p:nvSpPr>
            <p:spPr>
              <a:xfrm>
                <a:off x="3408" y="1680"/>
                <a:ext cx="288" cy="287"/>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None/>
                </a:pPr>
                <a:r>
                  <a:rPr lang="en-US" altLang="zh-CN" sz="2400" dirty="0"/>
                  <a:t>2</a:t>
                </a:r>
                <a:endParaRPr lang="en-US" altLang="zh-CN" sz="2400" dirty="0"/>
              </a:p>
            </p:txBody>
          </p:sp>
          <p:sp>
            <p:nvSpPr>
              <p:cNvPr id="84004" name="Line 33"/>
              <p:cNvSpPr/>
              <p:nvPr/>
            </p:nvSpPr>
            <p:spPr>
              <a:xfrm>
                <a:off x="3408" y="1680"/>
                <a:ext cx="1632" cy="0"/>
              </a:xfrm>
              <a:prstGeom prst="line">
                <a:avLst/>
              </a:prstGeom>
              <a:ln w="28575" cap="sq" cmpd="sng">
                <a:solidFill>
                  <a:schemeClr val="tx1"/>
                </a:solidFill>
                <a:prstDash val="solid"/>
                <a:headEnd type="none" w="med" len="med"/>
                <a:tailEnd type="none" w="med" len="med"/>
              </a:ln>
            </p:spPr>
          </p:sp>
          <p:sp>
            <p:nvSpPr>
              <p:cNvPr id="84005" name="Line 34"/>
              <p:cNvSpPr/>
              <p:nvPr/>
            </p:nvSpPr>
            <p:spPr>
              <a:xfrm>
                <a:off x="3408" y="1967"/>
                <a:ext cx="1632" cy="0"/>
              </a:xfrm>
              <a:prstGeom prst="line">
                <a:avLst/>
              </a:prstGeom>
              <a:ln w="28575" cap="sq" cmpd="sng">
                <a:solidFill>
                  <a:schemeClr val="tx1"/>
                </a:solidFill>
                <a:prstDash val="solid"/>
                <a:headEnd type="none" w="med" len="med"/>
                <a:tailEnd type="none" w="med" len="med"/>
              </a:ln>
            </p:spPr>
          </p:sp>
          <p:sp>
            <p:nvSpPr>
              <p:cNvPr id="84006" name="Line 35"/>
              <p:cNvSpPr/>
              <p:nvPr/>
            </p:nvSpPr>
            <p:spPr>
              <a:xfrm>
                <a:off x="3408" y="1680"/>
                <a:ext cx="0" cy="287"/>
              </a:xfrm>
              <a:prstGeom prst="line">
                <a:avLst/>
              </a:prstGeom>
              <a:ln w="28575" cap="sq" cmpd="sng">
                <a:solidFill>
                  <a:schemeClr val="tx1"/>
                </a:solidFill>
                <a:prstDash val="solid"/>
                <a:headEnd type="none" w="med" len="med"/>
                <a:tailEnd type="none" w="med" len="med"/>
              </a:ln>
            </p:spPr>
          </p:sp>
          <p:sp>
            <p:nvSpPr>
              <p:cNvPr id="84007" name="Line 36"/>
              <p:cNvSpPr/>
              <p:nvPr/>
            </p:nvSpPr>
            <p:spPr>
              <a:xfrm>
                <a:off x="3696" y="1680"/>
                <a:ext cx="0" cy="287"/>
              </a:xfrm>
              <a:prstGeom prst="line">
                <a:avLst/>
              </a:prstGeom>
              <a:ln w="12700" cap="flat" cmpd="sng">
                <a:solidFill>
                  <a:schemeClr val="tx1"/>
                </a:solidFill>
                <a:prstDash val="solid"/>
                <a:headEnd type="none" w="med" len="med"/>
                <a:tailEnd type="none" w="med" len="med"/>
              </a:ln>
            </p:spPr>
          </p:sp>
          <p:sp>
            <p:nvSpPr>
              <p:cNvPr id="84008" name="Line 37"/>
              <p:cNvSpPr/>
              <p:nvPr/>
            </p:nvSpPr>
            <p:spPr>
              <a:xfrm>
                <a:off x="3970" y="1680"/>
                <a:ext cx="0" cy="287"/>
              </a:xfrm>
              <a:prstGeom prst="line">
                <a:avLst/>
              </a:prstGeom>
              <a:ln w="12700" cap="flat" cmpd="sng">
                <a:solidFill>
                  <a:schemeClr val="tx1"/>
                </a:solidFill>
                <a:prstDash val="solid"/>
                <a:headEnd type="none" w="med" len="med"/>
                <a:tailEnd type="none" w="med" len="med"/>
              </a:ln>
            </p:spPr>
          </p:sp>
          <p:sp>
            <p:nvSpPr>
              <p:cNvPr id="84009" name="Line 38"/>
              <p:cNvSpPr/>
              <p:nvPr/>
            </p:nvSpPr>
            <p:spPr>
              <a:xfrm>
                <a:off x="4327" y="1680"/>
                <a:ext cx="0" cy="287"/>
              </a:xfrm>
              <a:prstGeom prst="line">
                <a:avLst/>
              </a:prstGeom>
              <a:ln w="12700" cap="flat" cmpd="sng">
                <a:solidFill>
                  <a:schemeClr val="tx1"/>
                </a:solidFill>
                <a:prstDash val="solid"/>
                <a:headEnd type="none" w="med" len="med"/>
                <a:tailEnd type="none" w="med" len="med"/>
              </a:ln>
            </p:spPr>
          </p:sp>
          <p:sp>
            <p:nvSpPr>
              <p:cNvPr id="84010" name="Line 39"/>
              <p:cNvSpPr/>
              <p:nvPr/>
            </p:nvSpPr>
            <p:spPr>
              <a:xfrm>
                <a:off x="5040" y="1680"/>
                <a:ext cx="0" cy="287"/>
              </a:xfrm>
              <a:prstGeom prst="line">
                <a:avLst/>
              </a:prstGeom>
              <a:ln w="28575" cap="sq" cmpd="sng">
                <a:solidFill>
                  <a:schemeClr val="tx1"/>
                </a:solidFill>
                <a:prstDash val="solid"/>
                <a:headEnd type="none" w="med" len="med"/>
                <a:tailEnd type="none" w="med" len="med"/>
              </a:ln>
            </p:spPr>
          </p:sp>
          <p:sp>
            <p:nvSpPr>
              <p:cNvPr id="84011" name="Line 40"/>
              <p:cNvSpPr/>
              <p:nvPr/>
            </p:nvSpPr>
            <p:spPr>
              <a:xfrm>
                <a:off x="4870" y="1680"/>
                <a:ext cx="0" cy="287"/>
              </a:xfrm>
              <a:prstGeom prst="line">
                <a:avLst/>
              </a:prstGeom>
              <a:ln w="12700" cap="flat" cmpd="sng">
                <a:solidFill>
                  <a:schemeClr val="tx1"/>
                </a:solidFill>
                <a:prstDash val="solid"/>
                <a:headEnd type="none" w="med" len="med"/>
                <a:tailEnd type="none" w="med" len="med"/>
              </a:ln>
            </p:spPr>
          </p:sp>
          <p:sp>
            <p:nvSpPr>
              <p:cNvPr id="84012" name="Line 41"/>
              <p:cNvSpPr/>
              <p:nvPr/>
            </p:nvSpPr>
            <p:spPr>
              <a:xfrm>
                <a:off x="4512" y="1680"/>
                <a:ext cx="0" cy="287"/>
              </a:xfrm>
              <a:prstGeom prst="line">
                <a:avLst/>
              </a:prstGeom>
              <a:ln w="12700" cap="flat" cmpd="sng">
                <a:solidFill>
                  <a:schemeClr val="tx1"/>
                </a:solidFill>
                <a:prstDash val="solid"/>
                <a:headEnd type="none" w="med" len="med"/>
                <a:tailEnd type="none" w="med" len="med"/>
              </a:ln>
            </p:spPr>
          </p:sp>
          <p:sp>
            <p:nvSpPr>
              <p:cNvPr id="84013" name="Rectangle 42"/>
              <p:cNvSpPr/>
              <p:nvPr/>
            </p:nvSpPr>
            <p:spPr>
              <a:xfrm>
                <a:off x="803" y="2448"/>
                <a:ext cx="157" cy="24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None/>
                </a:pPr>
                <a:endParaRPr lang="zh-CN" altLang="zh-CN" sz="2000" dirty="0"/>
              </a:p>
            </p:txBody>
          </p:sp>
          <p:sp>
            <p:nvSpPr>
              <p:cNvPr id="84014" name="Rectangle 43"/>
              <p:cNvSpPr/>
              <p:nvPr/>
            </p:nvSpPr>
            <p:spPr>
              <a:xfrm>
                <a:off x="489" y="2448"/>
                <a:ext cx="314" cy="24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None/>
                </a:pPr>
                <a:r>
                  <a:rPr lang="en-US" altLang="zh-CN" sz="2000" dirty="0"/>
                  <a:t>11</a:t>
                </a:r>
                <a:endParaRPr lang="en-US" altLang="zh-CN" sz="2000" dirty="0"/>
              </a:p>
            </p:txBody>
          </p:sp>
          <p:sp>
            <p:nvSpPr>
              <p:cNvPr id="84015" name="Rectangle 44"/>
              <p:cNvSpPr/>
              <p:nvPr/>
            </p:nvSpPr>
            <p:spPr>
              <a:xfrm>
                <a:off x="292" y="2448"/>
                <a:ext cx="197" cy="24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None/>
                </a:pPr>
                <a:endParaRPr lang="zh-CN" altLang="zh-CN" sz="2000" dirty="0"/>
              </a:p>
            </p:txBody>
          </p:sp>
          <p:sp>
            <p:nvSpPr>
              <p:cNvPr id="84016" name="Rectangle 45"/>
              <p:cNvSpPr/>
              <p:nvPr/>
            </p:nvSpPr>
            <p:spPr>
              <a:xfrm>
                <a:off x="96" y="2448"/>
                <a:ext cx="196" cy="24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None/>
                </a:pPr>
                <a:r>
                  <a:rPr lang="en-US" altLang="zh-CN" sz="2000" dirty="0"/>
                  <a:t>1</a:t>
                </a:r>
                <a:endParaRPr lang="en-US" altLang="zh-CN" sz="2000" dirty="0"/>
              </a:p>
            </p:txBody>
          </p:sp>
          <p:sp>
            <p:nvSpPr>
              <p:cNvPr id="84017" name="Line 46"/>
              <p:cNvSpPr/>
              <p:nvPr/>
            </p:nvSpPr>
            <p:spPr>
              <a:xfrm>
                <a:off x="96" y="2448"/>
                <a:ext cx="864" cy="0"/>
              </a:xfrm>
              <a:prstGeom prst="line">
                <a:avLst/>
              </a:prstGeom>
              <a:ln w="28575" cap="sq" cmpd="sng">
                <a:solidFill>
                  <a:schemeClr val="tx1"/>
                </a:solidFill>
                <a:prstDash val="solid"/>
                <a:headEnd type="none" w="med" len="med"/>
                <a:tailEnd type="none" w="med" len="med"/>
              </a:ln>
            </p:spPr>
          </p:sp>
          <p:sp>
            <p:nvSpPr>
              <p:cNvPr id="84018" name="Line 47"/>
              <p:cNvSpPr/>
              <p:nvPr/>
            </p:nvSpPr>
            <p:spPr>
              <a:xfrm>
                <a:off x="96" y="2697"/>
                <a:ext cx="864" cy="0"/>
              </a:xfrm>
              <a:prstGeom prst="line">
                <a:avLst/>
              </a:prstGeom>
              <a:ln w="28575" cap="sq" cmpd="sng">
                <a:solidFill>
                  <a:schemeClr val="tx1"/>
                </a:solidFill>
                <a:prstDash val="solid"/>
                <a:headEnd type="none" w="med" len="med"/>
                <a:tailEnd type="none" w="med" len="med"/>
              </a:ln>
            </p:spPr>
          </p:sp>
          <p:sp>
            <p:nvSpPr>
              <p:cNvPr id="84019" name="Line 48"/>
              <p:cNvSpPr/>
              <p:nvPr/>
            </p:nvSpPr>
            <p:spPr>
              <a:xfrm>
                <a:off x="96" y="2448"/>
                <a:ext cx="0" cy="249"/>
              </a:xfrm>
              <a:prstGeom prst="line">
                <a:avLst/>
              </a:prstGeom>
              <a:ln w="28575" cap="sq" cmpd="sng">
                <a:solidFill>
                  <a:schemeClr val="tx1"/>
                </a:solidFill>
                <a:prstDash val="solid"/>
                <a:headEnd type="none" w="med" len="med"/>
                <a:tailEnd type="none" w="med" len="med"/>
              </a:ln>
            </p:spPr>
          </p:sp>
          <p:sp>
            <p:nvSpPr>
              <p:cNvPr id="84020" name="Line 49"/>
              <p:cNvSpPr/>
              <p:nvPr/>
            </p:nvSpPr>
            <p:spPr>
              <a:xfrm>
                <a:off x="292" y="2448"/>
                <a:ext cx="0" cy="249"/>
              </a:xfrm>
              <a:prstGeom prst="line">
                <a:avLst/>
              </a:prstGeom>
              <a:ln w="12700" cap="flat" cmpd="sng">
                <a:solidFill>
                  <a:schemeClr val="tx1"/>
                </a:solidFill>
                <a:prstDash val="solid"/>
                <a:headEnd type="none" w="med" len="med"/>
                <a:tailEnd type="none" w="med" len="med"/>
              </a:ln>
            </p:spPr>
          </p:sp>
          <p:sp>
            <p:nvSpPr>
              <p:cNvPr id="84021" name="Line 50"/>
              <p:cNvSpPr/>
              <p:nvPr/>
            </p:nvSpPr>
            <p:spPr>
              <a:xfrm>
                <a:off x="489" y="2448"/>
                <a:ext cx="0" cy="249"/>
              </a:xfrm>
              <a:prstGeom prst="line">
                <a:avLst/>
              </a:prstGeom>
              <a:ln w="12700" cap="flat" cmpd="sng">
                <a:solidFill>
                  <a:schemeClr val="tx1"/>
                </a:solidFill>
                <a:prstDash val="solid"/>
                <a:headEnd type="none" w="med" len="med"/>
                <a:tailEnd type="none" w="med" len="med"/>
              </a:ln>
            </p:spPr>
          </p:sp>
          <p:sp>
            <p:nvSpPr>
              <p:cNvPr id="84022" name="Line 51"/>
              <p:cNvSpPr/>
              <p:nvPr/>
            </p:nvSpPr>
            <p:spPr>
              <a:xfrm>
                <a:off x="803" y="2448"/>
                <a:ext cx="0" cy="249"/>
              </a:xfrm>
              <a:prstGeom prst="line">
                <a:avLst/>
              </a:prstGeom>
              <a:ln w="12700" cap="flat" cmpd="sng">
                <a:solidFill>
                  <a:schemeClr val="tx1"/>
                </a:solidFill>
                <a:prstDash val="solid"/>
                <a:headEnd type="none" w="med" len="med"/>
                <a:tailEnd type="none" w="med" len="med"/>
              </a:ln>
            </p:spPr>
          </p:sp>
          <p:sp>
            <p:nvSpPr>
              <p:cNvPr id="84023" name="Line 52"/>
              <p:cNvSpPr/>
              <p:nvPr/>
            </p:nvSpPr>
            <p:spPr>
              <a:xfrm>
                <a:off x="960" y="2448"/>
                <a:ext cx="0" cy="249"/>
              </a:xfrm>
              <a:prstGeom prst="line">
                <a:avLst/>
              </a:prstGeom>
              <a:ln w="28575" cap="sq" cmpd="sng">
                <a:solidFill>
                  <a:schemeClr val="tx1"/>
                </a:solidFill>
                <a:prstDash val="solid"/>
                <a:headEnd type="none" w="med" len="med"/>
                <a:tailEnd type="none" w="med" len="med"/>
              </a:ln>
            </p:spPr>
          </p:sp>
          <p:sp>
            <p:nvSpPr>
              <p:cNvPr id="84024" name="Rectangle 53"/>
              <p:cNvSpPr/>
              <p:nvPr/>
            </p:nvSpPr>
            <p:spPr>
              <a:xfrm>
                <a:off x="1715" y="2448"/>
                <a:ext cx="157" cy="24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None/>
                </a:pPr>
                <a:endParaRPr lang="zh-CN" altLang="zh-CN" sz="2000" dirty="0"/>
              </a:p>
            </p:txBody>
          </p:sp>
          <p:sp>
            <p:nvSpPr>
              <p:cNvPr id="84025" name="Rectangle 54"/>
              <p:cNvSpPr/>
              <p:nvPr/>
            </p:nvSpPr>
            <p:spPr>
              <a:xfrm>
                <a:off x="1401" y="2448"/>
                <a:ext cx="314" cy="24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None/>
                </a:pPr>
                <a:r>
                  <a:rPr lang="en-US" altLang="zh-CN" sz="2000" dirty="0"/>
                  <a:t>27</a:t>
                </a:r>
                <a:endParaRPr lang="en-US" altLang="zh-CN" sz="2000" dirty="0"/>
              </a:p>
            </p:txBody>
          </p:sp>
          <p:sp>
            <p:nvSpPr>
              <p:cNvPr id="84026" name="Rectangle 55"/>
              <p:cNvSpPr/>
              <p:nvPr/>
            </p:nvSpPr>
            <p:spPr>
              <a:xfrm>
                <a:off x="1205" y="2448"/>
                <a:ext cx="196" cy="24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None/>
                </a:pPr>
                <a:endParaRPr lang="zh-CN" altLang="zh-CN" sz="2000" dirty="0"/>
              </a:p>
            </p:txBody>
          </p:sp>
          <p:sp>
            <p:nvSpPr>
              <p:cNvPr id="84027" name="Rectangle 56"/>
              <p:cNvSpPr/>
              <p:nvPr/>
            </p:nvSpPr>
            <p:spPr>
              <a:xfrm>
                <a:off x="1008" y="2448"/>
                <a:ext cx="197" cy="24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None/>
                </a:pPr>
                <a:r>
                  <a:rPr lang="en-US" altLang="zh-CN" sz="2000" dirty="0"/>
                  <a:t>1</a:t>
                </a:r>
                <a:endParaRPr lang="en-US" altLang="zh-CN" sz="2000" dirty="0"/>
              </a:p>
            </p:txBody>
          </p:sp>
          <p:sp>
            <p:nvSpPr>
              <p:cNvPr id="84028" name="Line 57"/>
              <p:cNvSpPr/>
              <p:nvPr/>
            </p:nvSpPr>
            <p:spPr>
              <a:xfrm>
                <a:off x="1008" y="2448"/>
                <a:ext cx="864" cy="0"/>
              </a:xfrm>
              <a:prstGeom prst="line">
                <a:avLst/>
              </a:prstGeom>
              <a:ln w="28575" cap="sq" cmpd="sng">
                <a:solidFill>
                  <a:schemeClr val="tx1"/>
                </a:solidFill>
                <a:prstDash val="solid"/>
                <a:headEnd type="none" w="med" len="med"/>
                <a:tailEnd type="none" w="med" len="med"/>
              </a:ln>
            </p:spPr>
          </p:sp>
          <p:sp>
            <p:nvSpPr>
              <p:cNvPr id="84029" name="Line 58"/>
              <p:cNvSpPr/>
              <p:nvPr/>
            </p:nvSpPr>
            <p:spPr>
              <a:xfrm>
                <a:off x="1008" y="2697"/>
                <a:ext cx="864" cy="0"/>
              </a:xfrm>
              <a:prstGeom prst="line">
                <a:avLst/>
              </a:prstGeom>
              <a:ln w="28575" cap="sq" cmpd="sng">
                <a:solidFill>
                  <a:schemeClr val="tx1"/>
                </a:solidFill>
                <a:prstDash val="solid"/>
                <a:headEnd type="none" w="med" len="med"/>
                <a:tailEnd type="none" w="med" len="med"/>
              </a:ln>
            </p:spPr>
          </p:sp>
          <p:sp>
            <p:nvSpPr>
              <p:cNvPr id="84030" name="Line 59"/>
              <p:cNvSpPr/>
              <p:nvPr/>
            </p:nvSpPr>
            <p:spPr>
              <a:xfrm>
                <a:off x="1008" y="2448"/>
                <a:ext cx="0" cy="249"/>
              </a:xfrm>
              <a:prstGeom prst="line">
                <a:avLst/>
              </a:prstGeom>
              <a:ln w="28575" cap="sq" cmpd="sng">
                <a:solidFill>
                  <a:schemeClr val="tx1"/>
                </a:solidFill>
                <a:prstDash val="solid"/>
                <a:headEnd type="none" w="med" len="med"/>
                <a:tailEnd type="none" w="med" len="med"/>
              </a:ln>
            </p:spPr>
          </p:sp>
          <p:sp>
            <p:nvSpPr>
              <p:cNvPr id="84031" name="Line 60"/>
              <p:cNvSpPr/>
              <p:nvPr/>
            </p:nvSpPr>
            <p:spPr>
              <a:xfrm>
                <a:off x="1205" y="2448"/>
                <a:ext cx="0" cy="249"/>
              </a:xfrm>
              <a:prstGeom prst="line">
                <a:avLst/>
              </a:prstGeom>
              <a:ln w="12700" cap="flat" cmpd="sng">
                <a:solidFill>
                  <a:schemeClr val="tx1"/>
                </a:solidFill>
                <a:prstDash val="solid"/>
                <a:headEnd type="none" w="med" len="med"/>
                <a:tailEnd type="none" w="med" len="med"/>
              </a:ln>
            </p:spPr>
          </p:sp>
          <p:sp>
            <p:nvSpPr>
              <p:cNvPr id="84032" name="Line 61"/>
              <p:cNvSpPr/>
              <p:nvPr/>
            </p:nvSpPr>
            <p:spPr>
              <a:xfrm>
                <a:off x="1401" y="2448"/>
                <a:ext cx="0" cy="249"/>
              </a:xfrm>
              <a:prstGeom prst="line">
                <a:avLst/>
              </a:prstGeom>
              <a:ln w="12700" cap="flat" cmpd="sng">
                <a:solidFill>
                  <a:schemeClr val="tx1"/>
                </a:solidFill>
                <a:prstDash val="solid"/>
                <a:headEnd type="none" w="med" len="med"/>
                <a:tailEnd type="none" w="med" len="med"/>
              </a:ln>
            </p:spPr>
          </p:sp>
          <p:sp>
            <p:nvSpPr>
              <p:cNvPr id="84033" name="Line 62"/>
              <p:cNvSpPr/>
              <p:nvPr/>
            </p:nvSpPr>
            <p:spPr>
              <a:xfrm>
                <a:off x="1715" y="2448"/>
                <a:ext cx="0" cy="249"/>
              </a:xfrm>
              <a:prstGeom prst="line">
                <a:avLst/>
              </a:prstGeom>
              <a:ln w="12700" cap="flat" cmpd="sng">
                <a:solidFill>
                  <a:schemeClr val="tx1"/>
                </a:solidFill>
                <a:prstDash val="solid"/>
                <a:headEnd type="none" w="med" len="med"/>
                <a:tailEnd type="none" w="med" len="med"/>
              </a:ln>
            </p:spPr>
          </p:sp>
          <p:sp>
            <p:nvSpPr>
              <p:cNvPr id="84034" name="Line 63"/>
              <p:cNvSpPr/>
              <p:nvPr/>
            </p:nvSpPr>
            <p:spPr>
              <a:xfrm>
                <a:off x="1872" y="2448"/>
                <a:ext cx="0" cy="249"/>
              </a:xfrm>
              <a:prstGeom prst="line">
                <a:avLst/>
              </a:prstGeom>
              <a:ln w="28575" cap="sq" cmpd="sng">
                <a:solidFill>
                  <a:schemeClr val="tx1"/>
                </a:solidFill>
                <a:prstDash val="solid"/>
                <a:headEnd type="none" w="med" len="med"/>
                <a:tailEnd type="none" w="med" len="med"/>
              </a:ln>
            </p:spPr>
          </p:sp>
          <p:sp>
            <p:nvSpPr>
              <p:cNvPr id="84035" name="Rectangle 64"/>
              <p:cNvSpPr/>
              <p:nvPr/>
            </p:nvSpPr>
            <p:spPr>
              <a:xfrm>
                <a:off x="2688" y="2448"/>
                <a:ext cx="144" cy="24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None/>
                </a:pPr>
                <a:endParaRPr lang="zh-CN" altLang="zh-CN" sz="2000" dirty="0"/>
              </a:p>
            </p:txBody>
          </p:sp>
          <p:sp>
            <p:nvSpPr>
              <p:cNvPr id="84036" name="Rectangle 65"/>
              <p:cNvSpPr/>
              <p:nvPr/>
            </p:nvSpPr>
            <p:spPr>
              <a:xfrm>
                <a:off x="2352" y="2448"/>
                <a:ext cx="336" cy="24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None/>
                </a:pPr>
                <a:r>
                  <a:rPr lang="en-US" altLang="zh-CN" sz="2000" dirty="0"/>
                  <a:t>39</a:t>
                </a:r>
                <a:endParaRPr lang="en-US" altLang="zh-CN" sz="2000" dirty="0"/>
              </a:p>
            </p:txBody>
          </p:sp>
          <p:sp>
            <p:nvSpPr>
              <p:cNvPr id="84037" name="Rectangle 66"/>
              <p:cNvSpPr/>
              <p:nvPr/>
            </p:nvSpPr>
            <p:spPr>
              <a:xfrm>
                <a:off x="2160" y="2448"/>
                <a:ext cx="192" cy="24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None/>
                </a:pPr>
                <a:endParaRPr lang="zh-CN" altLang="zh-CN" sz="2000" dirty="0"/>
              </a:p>
            </p:txBody>
          </p:sp>
          <p:sp>
            <p:nvSpPr>
              <p:cNvPr id="84038" name="Rectangle 67"/>
              <p:cNvSpPr/>
              <p:nvPr/>
            </p:nvSpPr>
            <p:spPr>
              <a:xfrm>
                <a:off x="1920" y="2448"/>
                <a:ext cx="240" cy="24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None/>
                </a:pPr>
                <a:r>
                  <a:rPr lang="en-US" altLang="zh-CN" sz="2000" dirty="0"/>
                  <a:t>1</a:t>
                </a:r>
                <a:endParaRPr lang="en-US" altLang="zh-CN" sz="2000" dirty="0"/>
              </a:p>
            </p:txBody>
          </p:sp>
          <p:sp>
            <p:nvSpPr>
              <p:cNvPr id="84039" name="Line 68"/>
              <p:cNvSpPr/>
              <p:nvPr/>
            </p:nvSpPr>
            <p:spPr>
              <a:xfrm>
                <a:off x="1920" y="2448"/>
                <a:ext cx="912" cy="0"/>
              </a:xfrm>
              <a:prstGeom prst="line">
                <a:avLst/>
              </a:prstGeom>
              <a:ln w="28575" cap="sq" cmpd="sng">
                <a:solidFill>
                  <a:schemeClr val="tx1"/>
                </a:solidFill>
                <a:prstDash val="solid"/>
                <a:headEnd type="none" w="med" len="med"/>
                <a:tailEnd type="none" w="med" len="med"/>
              </a:ln>
            </p:spPr>
          </p:sp>
          <p:sp>
            <p:nvSpPr>
              <p:cNvPr id="84040" name="Line 69"/>
              <p:cNvSpPr/>
              <p:nvPr/>
            </p:nvSpPr>
            <p:spPr>
              <a:xfrm>
                <a:off x="1920" y="2697"/>
                <a:ext cx="912" cy="0"/>
              </a:xfrm>
              <a:prstGeom prst="line">
                <a:avLst/>
              </a:prstGeom>
              <a:ln w="28575" cap="sq" cmpd="sng">
                <a:solidFill>
                  <a:schemeClr val="tx1"/>
                </a:solidFill>
                <a:prstDash val="solid"/>
                <a:headEnd type="none" w="med" len="med"/>
                <a:tailEnd type="none" w="med" len="med"/>
              </a:ln>
            </p:spPr>
          </p:sp>
          <p:sp>
            <p:nvSpPr>
              <p:cNvPr id="84041" name="Line 70"/>
              <p:cNvSpPr/>
              <p:nvPr/>
            </p:nvSpPr>
            <p:spPr>
              <a:xfrm>
                <a:off x="1920" y="2448"/>
                <a:ext cx="0" cy="249"/>
              </a:xfrm>
              <a:prstGeom prst="line">
                <a:avLst/>
              </a:prstGeom>
              <a:ln w="28575" cap="sq" cmpd="sng">
                <a:solidFill>
                  <a:schemeClr val="tx1"/>
                </a:solidFill>
                <a:prstDash val="solid"/>
                <a:headEnd type="none" w="med" len="med"/>
                <a:tailEnd type="none" w="med" len="med"/>
              </a:ln>
            </p:spPr>
          </p:sp>
          <p:sp>
            <p:nvSpPr>
              <p:cNvPr id="84042" name="Line 71"/>
              <p:cNvSpPr/>
              <p:nvPr/>
            </p:nvSpPr>
            <p:spPr>
              <a:xfrm>
                <a:off x="2160" y="2448"/>
                <a:ext cx="0" cy="249"/>
              </a:xfrm>
              <a:prstGeom prst="line">
                <a:avLst/>
              </a:prstGeom>
              <a:ln w="12700" cap="flat" cmpd="sng">
                <a:solidFill>
                  <a:schemeClr val="tx1"/>
                </a:solidFill>
                <a:prstDash val="solid"/>
                <a:headEnd type="none" w="med" len="med"/>
                <a:tailEnd type="none" w="med" len="med"/>
              </a:ln>
            </p:spPr>
          </p:sp>
          <p:sp>
            <p:nvSpPr>
              <p:cNvPr id="84043" name="Line 72"/>
              <p:cNvSpPr/>
              <p:nvPr/>
            </p:nvSpPr>
            <p:spPr>
              <a:xfrm>
                <a:off x="2352" y="2448"/>
                <a:ext cx="0" cy="249"/>
              </a:xfrm>
              <a:prstGeom prst="line">
                <a:avLst/>
              </a:prstGeom>
              <a:ln w="12700" cap="flat" cmpd="sng">
                <a:solidFill>
                  <a:schemeClr val="tx1"/>
                </a:solidFill>
                <a:prstDash val="solid"/>
                <a:headEnd type="none" w="med" len="med"/>
                <a:tailEnd type="none" w="med" len="med"/>
              </a:ln>
            </p:spPr>
          </p:sp>
          <p:sp>
            <p:nvSpPr>
              <p:cNvPr id="84044" name="Line 73"/>
              <p:cNvSpPr/>
              <p:nvPr/>
            </p:nvSpPr>
            <p:spPr>
              <a:xfrm>
                <a:off x="2688" y="2448"/>
                <a:ext cx="0" cy="249"/>
              </a:xfrm>
              <a:prstGeom prst="line">
                <a:avLst/>
              </a:prstGeom>
              <a:ln w="12700" cap="flat" cmpd="sng">
                <a:solidFill>
                  <a:schemeClr val="tx1"/>
                </a:solidFill>
                <a:prstDash val="solid"/>
                <a:headEnd type="none" w="med" len="med"/>
                <a:tailEnd type="none" w="med" len="med"/>
              </a:ln>
            </p:spPr>
          </p:sp>
          <p:sp>
            <p:nvSpPr>
              <p:cNvPr id="84045" name="Line 74"/>
              <p:cNvSpPr/>
              <p:nvPr/>
            </p:nvSpPr>
            <p:spPr>
              <a:xfrm>
                <a:off x="2832" y="2448"/>
                <a:ext cx="0" cy="249"/>
              </a:xfrm>
              <a:prstGeom prst="line">
                <a:avLst/>
              </a:prstGeom>
              <a:ln w="28575" cap="sq" cmpd="sng">
                <a:solidFill>
                  <a:schemeClr val="tx1"/>
                </a:solidFill>
                <a:prstDash val="solid"/>
                <a:headEnd type="none" w="med" len="med"/>
                <a:tailEnd type="none" w="med" len="med"/>
              </a:ln>
            </p:spPr>
          </p:sp>
          <p:sp>
            <p:nvSpPr>
              <p:cNvPr id="84046" name="Rectangle 75"/>
              <p:cNvSpPr/>
              <p:nvPr/>
            </p:nvSpPr>
            <p:spPr>
              <a:xfrm>
                <a:off x="4309" y="2448"/>
                <a:ext cx="312" cy="24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None/>
                </a:pPr>
                <a:r>
                  <a:rPr lang="en-US" altLang="zh-CN" sz="2000" dirty="0"/>
                  <a:t>64</a:t>
                </a:r>
                <a:endParaRPr lang="en-US" altLang="zh-CN" sz="2000" dirty="0"/>
              </a:p>
            </p:txBody>
          </p:sp>
          <p:sp>
            <p:nvSpPr>
              <p:cNvPr id="84047" name="Rectangle 76"/>
              <p:cNvSpPr/>
              <p:nvPr/>
            </p:nvSpPr>
            <p:spPr>
              <a:xfrm>
                <a:off x="4130" y="2448"/>
                <a:ext cx="179" cy="24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None/>
                </a:pPr>
                <a:endParaRPr lang="zh-CN" altLang="zh-CN" sz="2000" dirty="0"/>
              </a:p>
            </p:txBody>
          </p:sp>
          <p:sp>
            <p:nvSpPr>
              <p:cNvPr id="84048" name="Rectangle 77"/>
              <p:cNvSpPr/>
              <p:nvPr/>
            </p:nvSpPr>
            <p:spPr>
              <a:xfrm>
                <a:off x="3312" y="2448"/>
                <a:ext cx="327" cy="24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None/>
                </a:pPr>
                <a:r>
                  <a:rPr lang="en-US" altLang="zh-CN" sz="2000" dirty="0"/>
                  <a:t>47</a:t>
                </a:r>
                <a:endParaRPr lang="en-US" altLang="zh-CN" sz="2000" dirty="0"/>
              </a:p>
            </p:txBody>
          </p:sp>
          <p:sp>
            <p:nvSpPr>
              <p:cNvPr id="84049" name="Rectangle 78"/>
              <p:cNvSpPr/>
              <p:nvPr/>
            </p:nvSpPr>
            <p:spPr>
              <a:xfrm>
                <a:off x="3103" y="2448"/>
                <a:ext cx="209" cy="24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None/>
                </a:pPr>
                <a:endParaRPr lang="zh-CN" altLang="zh-CN" sz="2000" dirty="0"/>
              </a:p>
            </p:txBody>
          </p:sp>
          <p:sp>
            <p:nvSpPr>
              <p:cNvPr id="84050" name="Rectangle 79"/>
              <p:cNvSpPr/>
              <p:nvPr/>
            </p:nvSpPr>
            <p:spPr>
              <a:xfrm>
                <a:off x="4621" y="2448"/>
                <a:ext cx="179" cy="24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None/>
                </a:pPr>
                <a:endParaRPr lang="zh-CN" altLang="zh-CN" sz="2000" dirty="0"/>
              </a:p>
            </p:txBody>
          </p:sp>
          <p:sp>
            <p:nvSpPr>
              <p:cNvPr id="84051" name="Rectangle 80"/>
              <p:cNvSpPr/>
              <p:nvPr/>
            </p:nvSpPr>
            <p:spPr>
              <a:xfrm>
                <a:off x="3818" y="2448"/>
                <a:ext cx="312" cy="24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None/>
                </a:pPr>
                <a:r>
                  <a:rPr lang="en-US" altLang="zh-CN" sz="2000" dirty="0"/>
                  <a:t>53</a:t>
                </a:r>
                <a:endParaRPr lang="en-US" altLang="zh-CN" sz="2000" dirty="0"/>
              </a:p>
            </p:txBody>
          </p:sp>
          <p:sp>
            <p:nvSpPr>
              <p:cNvPr id="84052" name="Rectangle 81"/>
              <p:cNvSpPr/>
              <p:nvPr/>
            </p:nvSpPr>
            <p:spPr>
              <a:xfrm>
                <a:off x="3639" y="2448"/>
                <a:ext cx="179" cy="24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None/>
                </a:pPr>
                <a:endParaRPr lang="zh-CN" altLang="zh-CN" sz="2000" dirty="0"/>
              </a:p>
            </p:txBody>
          </p:sp>
          <p:sp>
            <p:nvSpPr>
              <p:cNvPr id="84053" name="Rectangle 82"/>
              <p:cNvSpPr/>
              <p:nvPr/>
            </p:nvSpPr>
            <p:spPr>
              <a:xfrm>
                <a:off x="2880" y="2448"/>
                <a:ext cx="223" cy="24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None/>
                </a:pPr>
                <a:r>
                  <a:rPr lang="en-US" altLang="zh-CN" sz="2000" dirty="0"/>
                  <a:t>3</a:t>
                </a:r>
                <a:endParaRPr lang="en-US" altLang="zh-CN" sz="2000" dirty="0"/>
              </a:p>
            </p:txBody>
          </p:sp>
          <p:sp>
            <p:nvSpPr>
              <p:cNvPr id="84054" name="Line 83"/>
              <p:cNvSpPr/>
              <p:nvPr/>
            </p:nvSpPr>
            <p:spPr>
              <a:xfrm>
                <a:off x="2880" y="2448"/>
                <a:ext cx="1920" cy="0"/>
              </a:xfrm>
              <a:prstGeom prst="line">
                <a:avLst/>
              </a:prstGeom>
              <a:ln w="28575" cap="sq" cmpd="sng">
                <a:solidFill>
                  <a:schemeClr val="tx1"/>
                </a:solidFill>
                <a:prstDash val="solid"/>
                <a:headEnd type="none" w="med" len="med"/>
                <a:tailEnd type="none" w="med" len="med"/>
              </a:ln>
            </p:spPr>
          </p:sp>
          <p:sp>
            <p:nvSpPr>
              <p:cNvPr id="84055" name="Line 84"/>
              <p:cNvSpPr/>
              <p:nvPr/>
            </p:nvSpPr>
            <p:spPr>
              <a:xfrm>
                <a:off x="2880" y="2697"/>
                <a:ext cx="1920" cy="0"/>
              </a:xfrm>
              <a:prstGeom prst="line">
                <a:avLst/>
              </a:prstGeom>
              <a:ln w="28575" cap="sq" cmpd="sng">
                <a:solidFill>
                  <a:schemeClr val="tx1"/>
                </a:solidFill>
                <a:prstDash val="solid"/>
                <a:headEnd type="none" w="med" len="med"/>
                <a:tailEnd type="none" w="med" len="med"/>
              </a:ln>
            </p:spPr>
          </p:sp>
          <p:sp>
            <p:nvSpPr>
              <p:cNvPr id="84056" name="Line 85"/>
              <p:cNvSpPr/>
              <p:nvPr/>
            </p:nvSpPr>
            <p:spPr>
              <a:xfrm>
                <a:off x="2880" y="2448"/>
                <a:ext cx="0" cy="249"/>
              </a:xfrm>
              <a:prstGeom prst="line">
                <a:avLst/>
              </a:prstGeom>
              <a:ln w="28575" cap="sq" cmpd="sng">
                <a:solidFill>
                  <a:schemeClr val="tx1"/>
                </a:solidFill>
                <a:prstDash val="solid"/>
                <a:headEnd type="none" w="med" len="med"/>
                <a:tailEnd type="none" w="med" len="med"/>
              </a:ln>
            </p:spPr>
          </p:sp>
          <p:sp>
            <p:nvSpPr>
              <p:cNvPr id="84057" name="Line 86"/>
              <p:cNvSpPr/>
              <p:nvPr/>
            </p:nvSpPr>
            <p:spPr>
              <a:xfrm>
                <a:off x="3639" y="2448"/>
                <a:ext cx="0" cy="249"/>
              </a:xfrm>
              <a:prstGeom prst="line">
                <a:avLst/>
              </a:prstGeom>
              <a:ln w="12700" cap="flat" cmpd="sng">
                <a:solidFill>
                  <a:schemeClr val="tx1"/>
                </a:solidFill>
                <a:prstDash val="solid"/>
                <a:headEnd type="none" w="med" len="med"/>
                <a:tailEnd type="none" w="med" len="med"/>
              </a:ln>
            </p:spPr>
          </p:sp>
          <p:sp>
            <p:nvSpPr>
              <p:cNvPr id="84058" name="Line 87"/>
              <p:cNvSpPr/>
              <p:nvPr/>
            </p:nvSpPr>
            <p:spPr>
              <a:xfrm>
                <a:off x="3818" y="2448"/>
                <a:ext cx="0" cy="249"/>
              </a:xfrm>
              <a:prstGeom prst="line">
                <a:avLst/>
              </a:prstGeom>
              <a:ln w="12700" cap="flat" cmpd="sng">
                <a:solidFill>
                  <a:schemeClr val="tx1"/>
                </a:solidFill>
                <a:prstDash val="solid"/>
                <a:headEnd type="none" w="med" len="med"/>
                <a:tailEnd type="none" w="med" len="med"/>
              </a:ln>
            </p:spPr>
          </p:sp>
          <p:sp>
            <p:nvSpPr>
              <p:cNvPr id="84059" name="Line 88"/>
              <p:cNvSpPr/>
              <p:nvPr/>
            </p:nvSpPr>
            <p:spPr>
              <a:xfrm>
                <a:off x="4621" y="2448"/>
                <a:ext cx="0" cy="249"/>
              </a:xfrm>
              <a:prstGeom prst="line">
                <a:avLst/>
              </a:prstGeom>
              <a:ln w="12700" cap="flat" cmpd="sng">
                <a:solidFill>
                  <a:schemeClr val="tx1"/>
                </a:solidFill>
                <a:prstDash val="solid"/>
                <a:headEnd type="none" w="med" len="med"/>
                <a:tailEnd type="none" w="med" len="med"/>
              </a:ln>
            </p:spPr>
          </p:sp>
          <p:sp>
            <p:nvSpPr>
              <p:cNvPr id="84060" name="Line 89"/>
              <p:cNvSpPr/>
              <p:nvPr/>
            </p:nvSpPr>
            <p:spPr>
              <a:xfrm>
                <a:off x="4800" y="2448"/>
                <a:ext cx="0" cy="249"/>
              </a:xfrm>
              <a:prstGeom prst="line">
                <a:avLst/>
              </a:prstGeom>
              <a:ln w="28575" cap="sq" cmpd="sng">
                <a:solidFill>
                  <a:schemeClr val="tx1"/>
                </a:solidFill>
                <a:prstDash val="solid"/>
                <a:headEnd type="none" w="med" len="med"/>
                <a:tailEnd type="none" w="med" len="med"/>
              </a:ln>
            </p:spPr>
          </p:sp>
          <p:sp>
            <p:nvSpPr>
              <p:cNvPr id="84061" name="Line 90"/>
              <p:cNvSpPr/>
              <p:nvPr/>
            </p:nvSpPr>
            <p:spPr>
              <a:xfrm>
                <a:off x="3103" y="2448"/>
                <a:ext cx="0" cy="249"/>
              </a:xfrm>
              <a:prstGeom prst="line">
                <a:avLst/>
              </a:prstGeom>
              <a:ln w="12700" cap="flat" cmpd="sng">
                <a:solidFill>
                  <a:schemeClr val="tx1"/>
                </a:solidFill>
                <a:prstDash val="solid"/>
                <a:headEnd type="none" w="med" len="med"/>
                <a:tailEnd type="none" w="med" len="med"/>
              </a:ln>
            </p:spPr>
          </p:sp>
          <p:sp>
            <p:nvSpPr>
              <p:cNvPr id="84062" name="Line 91"/>
              <p:cNvSpPr/>
              <p:nvPr/>
            </p:nvSpPr>
            <p:spPr>
              <a:xfrm>
                <a:off x="3312" y="2448"/>
                <a:ext cx="0" cy="249"/>
              </a:xfrm>
              <a:prstGeom prst="line">
                <a:avLst/>
              </a:prstGeom>
              <a:ln w="12700" cap="flat" cmpd="sng">
                <a:solidFill>
                  <a:schemeClr val="tx1"/>
                </a:solidFill>
                <a:prstDash val="solid"/>
                <a:headEnd type="none" w="med" len="med"/>
                <a:tailEnd type="none" w="med" len="med"/>
              </a:ln>
            </p:spPr>
          </p:sp>
          <p:sp>
            <p:nvSpPr>
              <p:cNvPr id="84063" name="Line 92"/>
              <p:cNvSpPr/>
              <p:nvPr/>
            </p:nvSpPr>
            <p:spPr>
              <a:xfrm>
                <a:off x="4130" y="2448"/>
                <a:ext cx="0" cy="249"/>
              </a:xfrm>
              <a:prstGeom prst="line">
                <a:avLst/>
              </a:prstGeom>
              <a:ln w="12700" cap="flat" cmpd="sng">
                <a:solidFill>
                  <a:schemeClr val="tx1"/>
                </a:solidFill>
                <a:prstDash val="solid"/>
                <a:headEnd type="none" w="med" len="med"/>
                <a:tailEnd type="none" w="med" len="med"/>
              </a:ln>
            </p:spPr>
          </p:sp>
          <p:sp>
            <p:nvSpPr>
              <p:cNvPr id="84064" name="Line 93"/>
              <p:cNvSpPr/>
              <p:nvPr/>
            </p:nvSpPr>
            <p:spPr>
              <a:xfrm>
                <a:off x="4309" y="2448"/>
                <a:ext cx="0" cy="249"/>
              </a:xfrm>
              <a:prstGeom prst="line">
                <a:avLst/>
              </a:prstGeom>
              <a:ln w="12700" cap="flat" cmpd="sng">
                <a:solidFill>
                  <a:schemeClr val="tx1"/>
                </a:solidFill>
                <a:prstDash val="solid"/>
                <a:headEnd type="none" w="med" len="med"/>
                <a:tailEnd type="none" w="med" len="med"/>
              </a:ln>
            </p:spPr>
          </p:sp>
          <p:sp>
            <p:nvSpPr>
              <p:cNvPr id="84065" name="Rectangle 94"/>
              <p:cNvSpPr/>
              <p:nvPr/>
            </p:nvSpPr>
            <p:spPr>
              <a:xfrm>
                <a:off x="5521" y="2448"/>
                <a:ext cx="143" cy="24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None/>
                </a:pPr>
                <a:endParaRPr lang="zh-CN" altLang="zh-CN" sz="2000" dirty="0"/>
              </a:p>
            </p:txBody>
          </p:sp>
          <p:sp>
            <p:nvSpPr>
              <p:cNvPr id="84066" name="Rectangle 95"/>
              <p:cNvSpPr/>
              <p:nvPr/>
            </p:nvSpPr>
            <p:spPr>
              <a:xfrm>
                <a:off x="5214" y="2448"/>
                <a:ext cx="307" cy="24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None/>
                </a:pPr>
                <a:r>
                  <a:rPr lang="en-US" altLang="zh-CN" sz="2000" dirty="0"/>
                  <a:t>99</a:t>
                </a:r>
                <a:endParaRPr lang="en-US" altLang="zh-CN" sz="2000" dirty="0"/>
              </a:p>
            </p:txBody>
          </p:sp>
          <p:sp>
            <p:nvSpPr>
              <p:cNvPr id="84067" name="Rectangle 96"/>
              <p:cNvSpPr/>
              <p:nvPr/>
            </p:nvSpPr>
            <p:spPr>
              <a:xfrm>
                <a:off x="5036" y="2448"/>
                <a:ext cx="178" cy="24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None/>
                </a:pPr>
                <a:endParaRPr lang="zh-CN" altLang="zh-CN" sz="2000" dirty="0"/>
              </a:p>
            </p:txBody>
          </p:sp>
          <p:sp>
            <p:nvSpPr>
              <p:cNvPr id="84068" name="Rectangle 97"/>
              <p:cNvSpPr/>
              <p:nvPr/>
            </p:nvSpPr>
            <p:spPr>
              <a:xfrm>
                <a:off x="4860" y="2448"/>
                <a:ext cx="176" cy="24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None/>
                </a:pPr>
                <a:r>
                  <a:rPr lang="en-US" altLang="zh-CN" sz="2000" dirty="0"/>
                  <a:t>1</a:t>
                </a:r>
                <a:endParaRPr lang="en-US" altLang="zh-CN" sz="2000" dirty="0"/>
              </a:p>
            </p:txBody>
          </p:sp>
          <p:sp>
            <p:nvSpPr>
              <p:cNvPr id="84069" name="Line 98"/>
              <p:cNvSpPr/>
              <p:nvPr/>
            </p:nvSpPr>
            <p:spPr>
              <a:xfrm>
                <a:off x="4860" y="2448"/>
                <a:ext cx="804" cy="0"/>
              </a:xfrm>
              <a:prstGeom prst="line">
                <a:avLst/>
              </a:prstGeom>
              <a:ln w="28575" cap="sq" cmpd="sng">
                <a:solidFill>
                  <a:schemeClr val="tx1"/>
                </a:solidFill>
                <a:prstDash val="solid"/>
                <a:headEnd type="none" w="med" len="med"/>
                <a:tailEnd type="none" w="med" len="med"/>
              </a:ln>
            </p:spPr>
          </p:sp>
          <p:sp>
            <p:nvSpPr>
              <p:cNvPr id="84070" name="Line 99"/>
              <p:cNvSpPr/>
              <p:nvPr/>
            </p:nvSpPr>
            <p:spPr>
              <a:xfrm>
                <a:off x="4860" y="2697"/>
                <a:ext cx="804" cy="0"/>
              </a:xfrm>
              <a:prstGeom prst="line">
                <a:avLst/>
              </a:prstGeom>
              <a:ln w="28575" cap="sq" cmpd="sng">
                <a:solidFill>
                  <a:schemeClr val="tx1"/>
                </a:solidFill>
                <a:prstDash val="solid"/>
                <a:headEnd type="none" w="med" len="med"/>
                <a:tailEnd type="none" w="med" len="med"/>
              </a:ln>
            </p:spPr>
          </p:sp>
          <p:sp>
            <p:nvSpPr>
              <p:cNvPr id="84071" name="Line 100"/>
              <p:cNvSpPr/>
              <p:nvPr/>
            </p:nvSpPr>
            <p:spPr>
              <a:xfrm>
                <a:off x="4860" y="2448"/>
                <a:ext cx="0" cy="249"/>
              </a:xfrm>
              <a:prstGeom prst="line">
                <a:avLst/>
              </a:prstGeom>
              <a:ln w="28575" cap="sq" cmpd="sng">
                <a:solidFill>
                  <a:schemeClr val="tx1"/>
                </a:solidFill>
                <a:prstDash val="solid"/>
                <a:headEnd type="none" w="med" len="med"/>
                <a:tailEnd type="none" w="med" len="med"/>
              </a:ln>
            </p:spPr>
          </p:sp>
          <p:sp>
            <p:nvSpPr>
              <p:cNvPr id="84072" name="Line 101"/>
              <p:cNvSpPr/>
              <p:nvPr/>
            </p:nvSpPr>
            <p:spPr>
              <a:xfrm>
                <a:off x="5036" y="2448"/>
                <a:ext cx="0" cy="249"/>
              </a:xfrm>
              <a:prstGeom prst="line">
                <a:avLst/>
              </a:prstGeom>
              <a:ln w="12700" cap="flat" cmpd="sng">
                <a:solidFill>
                  <a:schemeClr val="tx1"/>
                </a:solidFill>
                <a:prstDash val="solid"/>
                <a:headEnd type="none" w="med" len="med"/>
                <a:tailEnd type="none" w="med" len="med"/>
              </a:ln>
            </p:spPr>
          </p:sp>
          <p:sp>
            <p:nvSpPr>
              <p:cNvPr id="84073" name="Line 102"/>
              <p:cNvSpPr/>
              <p:nvPr/>
            </p:nvSpPr>
            <p:spPr>
              <a:xfrm>
                <a:off x="5214" y="2448"/>
                <a:ext cx="0" cy="249"/>
              </a:xfrm>
              <a:prstGeom prst="line">
                <a:avLst/>
              </a:prstGeom>
              <a:ln w="12700" cap="flat" cmpd="sng">
                <a:solidFill>
                  <a:schemeClr val="tx1"/>
                </a:solidFill>
                <a:prstDash val="solid"/>
                <a:headEnd type="none" w="med" len="med"/>
                <a:tailEnd type="none" w="med" len="med"/>
              </a:ln>
            </p:spPr>
          </p:sp>
          <p:sp>
            <p:nvSpPr>
              <p:cNvPr id="84074" name="Line 103"/>
              <p:cNvSpPr/>
              <p:nvPr/>
            </p:nvSpPr>
            <p:spPr>
              <a:xfrm>
                <a:off x="5521" y="2448"/>
                <a:ext cx="0" cy="249"/>
              </a:xfrm>
              <a:prstGeom prst="line">
                <a:avLst/>
              </a:prstGeom>
              <a:ln w="12700" cap="flat" cmpd="sng">
                <a:solidFill>
                  <a:schemeClr val="tx1"/>
                </a:solidFill>
                <a:prstDash val="solid"/>
                <a:headEnd type="none" w="med" len="med"/>
                <a:tailEnd type="none" w="med" len="med"/>
              </a:ln>
            </p:spPr>
          </p:sp>
          <p:sp>
            <p:nvSpPr>
              <p:cNvPr id="84075" name="Line 104"/>
              <p:cNvSpPr/>
              <p:nvPr/>
            </p:nvSpPr>
            <p:spPr>
              <a:xfrm>
                <a:off x="5664" y="2448"/>
                <a:ext cx="0" cy="249"/>
              </a:xfrm>
              <a:prstGeom prst="line">
                <a:avLst/>
              </a:prstGeom>
              <a:ln w="28575" cap="sq" cmpd="sng">
                <a:solidFill>
                  <a:schemeClr val="tx1"/>
                </a:solidFill>
                <a:prstDash val="solid"/>
                <a:headEnd type="none" w="med" len="med"/>
                <a:tailEnd type="none" w="med" len="med"/>
              </a:ln>
            </p:spPr>
          </p:sp>
          <p:sp>
            <p:nvSpPr>
              <p:cNvPr id="84076" name="Line 105"/>
              <p:cNvSpPr/>
              <p:nvPr/>
            </p:nvSpPr>
            <p:spPr>
              <a:xfrm flipH="1">
                <a:off x="1824" y="1056"/>
                <a:ext cx="816" cy="576"/>
              </a:xfrm>
              <a:prstGeom prst="line">
                <a:avLst/>
              </a:prstGeom>
              <a:ln w="28575" cap="flat" cmpd="sng">
                <a:solidFill>
                  <a:schemeClr val="tx2"/>
                </a:solidFill>
                <a:prstDash val="solid"/>
                <a:headEnd type="oval" w="sm" len="sm"/>
                <a:tailEnd type="stealth" w="med" len="med"/>
              </a:ln>
            </p:spPr>
          </p:sp>
          <p:sp>
            <p:nvSpPr>
              <p:cNvPr id="84077" name="Line 106"/>
              <p:cNvSpPr/>
              <p:nvPr/>
            </p:nvSpPr>
            <p:spPr>
              <a:xfrm>
                <a:off x="3264" y="1056"/>
                <a:ext cx="528" cy="576"/>
              </a:xfrm>
              <a:prstGeom prst="line">
                <a:avLst/>
              </a:prstGeom>
              <a:ln w="28575" cap="flat" cmpd="sng">
                <a:solidFill>
                  <a:schemeClr val="tx2"/>
                </a:solidFill>
                <a:prstDash val="solid"/>
                <a:headEnd type="oval" w="sm" len="sm"/>
                <a:tailEnd type="stealth" w="med" len="med"/>
              </a:ln>
            </p:spPr>
          </p:sp>
          <p:sp>
            <p:nvSpPr>
              <p:cNvPr id="84078" name="Line 107"/>
              <p:cNvSpPr/>
              <p:nvPr/>
            </p:nvSpPr>
            <p:spPr>
              <a:xfrm flipH="1">
                <a:off x="864" y="1824"/>
                <a:ext cx="384" cy="576"/>
              </a:xfrm>
              <a:prstGeom prst="line">
                <a:avLst/>
              </a:prstGeom>
              <a:ln w="28575" cap="flat" cmpd="sng">
                <a:solidFill>
                  <a:schemeClr val="tx2"/>
                </a:solidFill>
                <a:prstDash val="solid"/>
                <a:headEnd type="oval" w="sm" len="sm"/>
                <a:tailEnd type="stealth" w="med" len="med"/>
              </a:ln>
            </p:spPr>
          </p:sp>
          <p:sp>
            <p:nvSpPr>
              <p:cNvPr id="84079" name="Line 108"/>
              <p:cNvSpPr/>
              <p:nvPr/>
            </p:nvSpPr>
            <p:spPr>
              <a:xfrm>
                <a:off x="1776" y="1872"/>
                <a:ext cx="48" cy="528"/>
              </a:xfrm>
              <a:prstGeom prst="line">
                <a:avLst/>
              </a:prstGeom>
              <a:ln w="28575" cap="flat" cmpd="sng">
                <a:solidFill>
                  <a:schemeClr val="tx2"/>
                </a:solidFill>
                <a:prstDash val="solid"/>
                <a:headEnd type="oval" w="sm" len="sm"/>
                <a:tailEnd type="stealth" w="med" len="med"/>
              </a:ln>
            </p:spPr>
          </p:sp>
          <p:sp>
            <p:nvSpPr>
              <p:cNvPr id="84080" name="Line 109"/>
              <p:cNvSpPr/>
              <p:nvPr/>
            </p:nvSpPr>
            <p:spPr>
              <a:xfrm flipH="1">
                <a:off x="2688" y="1872"/>
                <a:ext cx="1200" cy="528"/>
              </a:xfrm>
              <a:prstGeom prst="line">
                <a:avLst/>
              </a:prstGeom>
              <a:ln w="28575" cap="flat" cmpd="sng">
                <a:solidFill>
                  <a:schemeClr val="tx2"/>
                </a:solidFill>
                <a:prstDash val="solid"/>
                <a:headEnd type="oval" w="sm" len="sm"/>
                <a:tailEnd type="stealth" w="med" len="med"/>
              </a:ln>
            </p:spPr>
          </p:sp>
          <p:sp>
            <p:nvSpPr>
              <p:cNvPr id="84081" name="Line 110"/>
              <p:cNvSpPr/>
              <p:nvPr/>
            </p:nvSpPr>
            <p:spPr>
              <a:xfrm flipH="1">
                <a:off x="4368" y="1824"/>
                <a:ext cx="48" cy="576"/>
              </a:xfrm>
              <a:prstGeom prst="line">
                <a:avLst/>
              </a:prstGeom>
              <a:ln w="28575" cap="flat" cmpd="sng">
                <a:solidFill>
                  <a:schemeClr val="tx2"/>
                </a:solidFill>
                <a:prstDash val="solid"/>
                <a:headEnd type="oval" w="sm" len="sm"/>
                <a:tailEnd type="stealth" w="med" len="med"/>
              </a:ln>
            </p:spPr>
          </p:sp>
          <p:sp>
            <p:nvSpPr>
              <p:cNvPr id="84082" name="Line 111"/>
              <p:cNvSpPr/>
              <p:nvPr/>
            </p:nvSpPr>
            <p:spPr>
              <a:xfrm>
                <a:off x="4944" y="1872"/>
                <a:ext cx="192" cy="528"/>
              </a:xfrm>
              <a:prstGeom prst="line">
                <a:avLst/>
              </a:prstGeom>
              <a:ln w="28575" cap="flat" cmpd="sng">
                <a:solidFill>
                  <a:schemeClr val="tx2"/>
                </a:solidFill>
                <a:prstDash val="solid"/>
                <a:headEnd type="oval" w="sm" len="sm"/>
                <a:tailEnd type="stealth" w="med" len="med"/>
              </a:ln>
            </p:spPr>
          </p:sp>
          <p:sp>
            <p:nvSpPr>
              <p:cNvPr id="84083" name="Text Box 112"/>
              <p:cNvSpPr txBox="1"/>
              <p:nvPr/>
            </p:nvSpPr>
            <p:spPr>
              <a:xfrm>
                <a:off x="288" y="2976"/>
                <a:ext cx="192" cy="333"/>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r>
                  <a:rPr lang="en-US" altLang="zh-CN" sz="2800" b="1" dirty="0">
                    <a:latin typeface="Arial Narrow" panose="020B0506020202030204" pitchFamily="34" charset="0"/>
                  </a:rPr>
                  <a:t>F</a:t>
                </a:r>
                <a:endParaRPr lang="en-US" altLang="zh-CN" sz="2800" b="1" dirty="0">
                  <a:latin typeface="Arial Narrow" panose="020B0506020202030204" pitchFamily="34" charset="0"/>
                </a:endParaRPr>
              </a:p>
            </p:txBody>
          </p:sp>
          <p:sp>
            <p:nvSpPr>
              <p:cNvPr id="84084" name="Line 113"/>
              <p:cNvSpPr/>
              <p:nvPr/>
            </p:nvSpPr>
            <p:spPr>
              <a:xfrm>
                <a:off x="384" y="2592"/>
                <a:ext cx="0" cy="384"/>
              </a:xfrm>
              <a:prstGeom prst="line">
                <a:avLst/>
              </a:prstGeom>
              <a:ln w="38100" cap="flat" cmpd="sng">
                <a:solidFill>
                  <a:srgbClr val="FF9933"/>
                </a:solidFill>
                <a:prstDash val="solid"/>
                <a:headEnd type="oval" w="sm" len="sm"/>
                <a:tailEnd type="none" w="med" len="med"/>
              </a:ln>
            </p:spPr>
          </p:sp>
          <p:sp>
            <p:nvSpPr>
              <p:cNvPr id="84085" name="Text Box 114"/>
              <p:cNvSpPr txBox="1"/>
              <p:nvPr/>
            </p:nvSpPr>
            <p:spPr>
              <a:xfrm>
                <a:off x="768" y="2976"/>
                <a:ext cx="192" cy="333"/>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r>
                  <a:rPr lang="en-US" altLang="zh-CN" sz="2800" b="1" dirty="0">
                    <a:latin typeface="Arial Narrow" panose="020B0506020202030204" pitchFamily="34" charset="0"/>
                  </a:rPr>
                  <a:t>F</a:t>
                </a:r>
                <a:endParaRPr lang="en-US" altLang="zh-CN" sz="2800" b="1" dirty="0">
                  <a:latin typeface="Arial Narrow" panose="020B0506020202030204" pitchFamily="34" charset="0"/>
                </a:endParaRPr>
              </a:p>
            </p:txBody>
          </p:sp>
          <p:sp>
            <p:nvSpPr>
              <p:cNvPr id="84086" name="Line 115"/>
              <p:cNvSpPr/>
              <p:nvPr/>
            </p:nvSpPr>
            <p:spPr>
              <a:xfrm>
                <a:off x="864" y="2592"/>
                <a:ext cx="0" cy="384"/>
              </a:xfrm>
              <a:prstGeom prst="line">
                <a:avLst/>
              </a:prstGeom>
              <a:ln w="38100" cap="flat" cmpd="sng">
                <a:solidFill>
                  <a:srgbClr val="FF9933"/>
                </a:solidFill>
                <a:prstDash val="solid"/>
                <a:headEnd type="oval" w="sm" len="sm"/>
                <a:tailEnd type="none" w="med" len="med"/>
              </a:ln>
            </p:spPr>
          </p:sp>
          <p:sp>
            <p:nvSpPr>
              <p:cNvPr id="84087" name="Text Box 116"/>
              <p:cNvSpPr txBox="1"/>
              <p:nvPr/>
            </p:nvSpPr>
            <p:spPr>
              <a:xfrm>
                <a:off x="1200" y="2979"/>
                <a:ext cx="192" cy="333"/>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r>
                  <a:rPr lang="en-US" altLang="zh-CN" sz="2800" b="1" dirty="0">
                    <a:latin typeface="Arial Narrow" panose="020B0506020202030204" pitchFamily="34" charset="0"/>
                  </a:rPr>
                  <a:t>F</a:t>
                </a:r>
                <a:endParaRPr lang="en-US" altLang="zh-CN" sz="2800" b="1" dirty="0">
                  <a:latin typeface="Arial Narrow" panose="020B0506020202030204" pitchFamily="34" charset="0"/>
                </a:endParaRPr>
              </a:p>
            </p:txBody>
          </p:sp>
          <p:sp>
            <p:nvSpPr>
              <p:cNvPr id="84088" name="Line 117"/>
              <p:cNvSpPr/>
              <p:nvPr/>
            </p:nvSpPr>
            <p:spPr>
              <a:xfrm>
                <a:off x="1296" y="2595"/>
                <a:ext cx="0" cy="384"/>
              </a:xfrm>
              <a:prstGeom prst="line">
                <a:avLst/>
              </a:prstGeom>
              <a:ln w="38100" cap="flat" cmpd="sng">
                <a:solidFill>
                  <a:srgbClr val="FF9933"/>
                </a:solidFill>
                <a:prstDash val="solid"/>
                <a:headEnd type="oval" w="sm" len="sm"/>
                <a:tailEnd type="none" w="med" len="med"/>
              </a:ln>
            </p:spPr>
          </p:sp>
          <p:sp>
            <p:nvSpPr>
              <p:cNvPr id="84089" name="Text Box 118"/>
              <p:cNvSpPr txBox="1"/>
              <p:nvPr/>
            </p:nvSpPr>
            <p:spPr>
              <a:xfrm>
                <a:off x="1680" y="2976"/>
                <a:ext cx="192" cy="333"/>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r>
                  <a:rPr lang="en-US" altLang="zh-CN" sz="2800" b="1" dirty="0">
                    <a:latin typeface="Arial Narrow" panose="020B0506020202030204" pitchFamily="34" charset="0"/>
                  </a:rPr>
                  <a:t>F</a:t>
                </a:r>
                <a:endParaRPr lang="en-US" altLang="zh-CN" sz="2800" b="1" dirty="0">
                  <a:latin typeface="Arial Narrow" panose="020B0506020202030204" pitchFamily="34" charset="0"/>
                </a:endParaRPr>
              </a:p>
            </p:txBody>
          </p:sp>
          <p:sp>
            <p:nvSpPr>
              <p:cNvPr id="84090" name="Line 119"/>
              <p:cNvSpPr/>
              <p:nvPr/>
            </p:nvSpPr>
            <p:spPr>
              <a:xfrm>
                <a:off x="1776" y="2592"/>
                <a:ext cx="0" cy="384"/>
              </a:xfrm>
              <a:prstGeom prst="line">
                <a:avLst/>
              </a:prstGeom>
              <a:ln w="38100" cap="flat" cmpd="sng">
                <a:solidFill>
                  <a:srgbClr val="FF9933"/>
                </a:solidFill>
                <a:prstDash val="solid"/>
                <a:headEnd type="oval" w="sm" len="sm"/>
                <a:tailEnd type="none" w="med" len="med"/>
              </a:ln>
            </p:spPr>
          </p:sp>
          <p:sp>
            <p:nvSpPr>
              <p:cNvPr id="84091" name="Text Box 120"/>
              <p:cNvSpPr txBox="1"/>
              <p:nvPr/>
            </p:nvSpPr>
            <p:spPr>
              <a:xfrm>
                <a:off x="2160" y="2976"/>
                <a:ext cx="192" cy="333"/>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r>
                  <a:rPr lang="en-US" altLang="zh-CN" sz="2800" b="1" dirty="0">
                    <a:latin typeface="Arial Narrow" panose="020B0506020202030204" pitchFamily="34" charset="0"/>
                  </a:rPr>
                  <a:t>F</a:t>
                </a:r>
                <a:endParaRPr lang="en-US" altLang="zh-CN" sz="2800" b="1" dirty="0">
                  <a:latin typeface="Arial Narrow" panose="020B0506020202030204" pitchFamily="34" charset="0"/>
                </a:endParaRPr>
              </a:p>
            </p:txBody>
          </p:sp>
          <p:sp>
            <p:nvSpPr>
              <p:cNvPr id="84092" name="Line 121"/>
              <p:cNvSpPr/>
              <p:nvPr/>
            </p:nvSpPr>
            <p:spPr>
              <a:xfrm>
                <a:off x="2256" y="2592"/>
                <a:ext cx="0" cy="384"/>
              </a:xfrm>
              <a:prstGeom prst="line">
                <a:avLst/>
              </a:prstGeom>
              <a:ln w="38100" cap="flat" cmpd="sng">
                <a:solidFill>
                  <a:srgbClr val="FF9933"/>
                </a:solidFill>
                <a:prstDash val="solid"/>
                <a:headEnd type="oval" w="sm" len="sm"/>
                <a:tailEnd type="none" w="med" len="med"/>
              </a:ln>
            </p:spPr>
          </p:sp>
          <p:sp>
            <p:nvSpPr>
              <p:cNvPr id="84093" name="Text Box 122"/>
              <p:cNvSpPr txBox="1"/>
              <p:nvPr/>
            </p:nvSpPr>
            <p:spPr>
              <a:xfrm>
                <a:off x="2652" y="2976"/>
                <a:ext cx="192" cy="333"/>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r>
                  <a:rPr lang="en-US" altLang="zh-CN" sz="2800" b="1" dirty="0">
                    <a:latin typeface="Arial Narrow" panose="020B0506020202030204" pitchFamily="34" charset="0"/>
                  </a:rPr>
                  <a:t>F</a:t>
                </a:r>
                <a:endParaRPr lang="en-US" altLang="zh-CN" sz="2800" b="1" dirty="0">
                  <a:latin typeface="Arial Narrow" panose="020B0506020202030204" pitchFamily="34" charset="0"/>
                </a:endParaRPr>
              </a:p>
            </p:txBody>
          </p:sp>
          <p:sp>
            <p:nvSpPr>
              <p:cNvPr id="84094" name="Line 123"/>
              <p:cNvSpPr/>
              <p:nvPr/>
            </p:nvSpPr>
            <p:spPr>
              <a:xfrm>
                <a:off x="2748" y="2592"/>
                <a:ext cx="0" cy="384"/>
              </a:xfrm>
              <a:prstGeom prst="line">
                <a:avLst/>
              </a:prstGeom>
              <a:ln w="38100" cap="flat" cmpd="sng">
                <a:solidFill>
                  <a:srgbClr val="FF9933"/>
                </a:solidFill>
                <a:prstDash val="solid"/>
                <a:headEnd type="oval" w="sm" len="sm"/>
                <a:tailEnd type="none" w="med" len="med"/>
              </a:ln>
            </p:spPr>
          </p:sp>
          <p:sp>
            <p:nvSpPr>
              <p:cNvPr id="84095" name="Text Box 124"/>
              <p:cNvSpPr txBox="1"/>
              <p:nvPr/>
            </p:nvSpPr>
            <p:spPr>
              <a:xfrm>
                <a:off x="3120" y="2976"/>
                <a:ext cx="192" cy="333"/>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r>
                  <a:rPr lang="en-US" altLang="zh-CN" sz="2800" b="1" dirty="0">
                    <a:latin typeface="Arial Narrow" panose="020B0506020202030204" pitchFamily="34" charset="0"/>
                  </a:rPr>
                  <a:t>F</a:t>
                </a:r>
                <a:endParaRPr lang="en-US" altLang="zh-CN" sz="2800" b="1" dirty="0">
                  <a:latin typeface="Arial Narrow" panose="020B0506020202030204" pitchFamily="34" charset="0"/>
                </a:endParaRPr>
              </a:p>
            </p:txBody>
          </p:sp>
          <p:sp>
            <p:nvSpPr>
              <p:cNvPr id="84096" name="Line 125"/>
              <p:cNvSpPr/>
              <p:nvPr/>
            </p:nvSpPr>
            <p:spPr>
              <a:xfrm>
                <a:off x="3216" y="2592"/>
                <a:ext cx="0" cy="384"/>
              </a:xfrm>
              <a:prstGeom prst="line">
                <a:avLst/>
              </a:prstGeom>
              <a:ln w="38100" cap="flat" cmpd="sng">
                <a:solidFill>
                  <a:srgbClr val="FF9933"/>
                </a:solidFill>
                <a:prstDash val="solid"/>
                <a:headEnd type="oval" w="sm" len="sm"/>
                <a:tailEnd type="none" w="med" len="med"/>
              </a:ln>
            </p:spPr>
          </p:sp>
          <p:sp>
            <p:nvSpPr>
              <p:cNvPr id="84097" name="Text Box 126"/>
              <p:cNvSpPr txBox="1"/>
              <p:nvPr/>
            </p:nvSpPr>
            <p:spPr>
              <a:xfrm>
                <a:off x="3648" y="2976"/>
                <a:ext cx="192" cy="333"/>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r>
                  <a:rPr lang="en-US" altLang="zh-CN" sz="2800" b="1" dirty="0">
                    <a:latin typeface="Arial Narrow" panose="020B0506020202030204" pitchFamily="34" charset="0"/>
                  </a:rPr>
                  <a:t>F</a:t>
                </a:r>
                <a:endParaRPr lang="en-US" altLang="zh-CN" sz="2800" b="1" dirty="0">
                  <a:latin typeface="Arial Narrow" panose="020B0506020202030204" pitchFamily="34" charset="0"/>
                </a:endParaRPr>
              </a:p>
            </p:txBody>
          </p:sp>
          <p:sp>
            <p:nvSpPr>
              <p:cNvPr id="84098" name="Line 127"/>
              <p:cNvSpPr/>
              <p:nvPr/>
            </p:nvSpPr>
            <p:spPr>
              <a:xfrm>
                <a:off x="3744" y="2592"/>
                <a:ext cx="0" cy="384"/>
              </a:xfrm>
              <a:prstGeom prst="line">
                <a:avLst/>
              </a:prstGeom>
              <a:ln w="38100" cap="flat" cmpd="sng">
                <a:solidFill>
                  <a:srgbClr val="FF9933"/>
                </a:solidFill>
                <a:prstDash val="solid"/>
                <a:headEnd type="oval" w="sm" len="sm"/>
                <a:tailEnd type="none" w="med" len="med"/>
              </a:ln>
            </p:spPr>
          </p:sp>
          <p:sp>
            <p:nvSpPr>
              <p:cNvPr id="84099" name="Text Box 128"/>
              <p:cNvSpPr txBox="1"/>
              <p:nvPr/>
            </p:nvSpPr>
            <p:spPr>
              <a:xfrm>
                <a:off x="4128" y="2976"/>
                <a:ext cx="192" cy="333"/>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r>
                  <a:rPr lang="en-US" altLang="zh-CN" sz="2800" b="1" dirty="0">
                    <a:latin typeface="Arial Narrow" panose="020B0506020202030204" pitchFamily="34" charset="0"/>
                  </a:rPr>
                  <a:t>F</a:t>
                </a:r>
                <a:endParaRPr lang="en-US" altLang="zh-CN" sz="2800" b="1" dirty="0">
                  <a:latin typeface="Arial Narrow" panose="020B0506020202030204" pitchFamily="34" charset="0"/>
                </a:endParaRPr>
              </a:p>
            </p:txBody>
          </p:sp>
          <p:sp>
            <p:nvSpPr>
              <p:cNvPr id="84100" name="Line 129"/>
              <p:cNvSpPr/>
              <p:nvPr/>
            </p:nvSpPr>
            <p:spPr>
              <a:xfrm>
                <a:off x="4224" y="2592"/>
                <a:ext cx="0" cy="384"/>
              </a:xfrm>
              <a:prstGeom prst="line">
                <a:avLst/>
              </a:prstGeom>
              <a:ln w="38100" cap="flat" cmpd="sng">
                <a:solidFill>
                  <a:srgbClr val="FF9933"/>
                </a:solidFill>
                <a:prstDash val="solid"/>
                <a:headEnd type="oval" w="sm" len="sm"/>
                <a:tailEnd type="none" w="med" len="med"/>
              </a:ln>
            </p:spPr>
          </p:sp>
          <p:sp>
            <p:nvSpPr>
              <p:cNvPr id="84101" name="Text Box 130"/>
              <p:cNvSpPr txBox="1"/>
              <p:nvPr/>
            </p:nvSpPr>
            <p:spPr>
              <a:xfrm>
                <a:off x="4608" y="2976"/>
                <a:ext cx="192" cy="333"/>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r>
                  <a:rPr lang="en-US" altLang="zh-CN" sz="2800" b="1" dirty="0">
                    <a:latin typeface="Arial Narrow" panose="020B0506020202030204" pitchFamily="34" charset="0"/>
                  </a:rPr>
                  <a:t>F</a:t>
                </a:r>
                <a:endParaRPr lang="en-US" altLang="zh-CN" sz="2800" b="1" dirty="0">
                  <a:latin typeface="Arial Narrow" panose="020B0506020202030204" pitchFamily="34" charset="0"/>
                </a:endParaRPr>
              </a:p>
            </p:txBody>
          </p:sp>
          <p:sp>
            <p:nvSpPr>
              <p:cNvPr id="84102" name="Line 131"/>
              <p:cNvSpPr/>
              <p:nvPr/>
            </p:nvSpPr>
            <p:spPr>
              <a:xfrm>
                <a:off x="4704" y="2592"/>
                <a:ext cx="0" cy="384"/>
              </a:xfrm>
              <a:prstGeom prst="line">
                <a:avLst/>
              </a:prstGeom>
              <a:ln w="38100" cap="flat" cmpd="sng">
                <a:solidFill>
                  <a:srgbClr val="FF9933"/>
                </a:solidFill>
                <a:prstDash val="solid"/>
                <a:headEnd type="oval" w="sm" len="sm"/>
                <a:tailEnd type="none" w="med" len="med"/>
              </a:ln>
            </p:spPr>
          </p:sp>
          <p:sp>
            <p:nvSpPr>
              <p:cNvPr id="84103" name="Text Box 132"/>
              <p:cNvSpPr txBox="1"/>
              <p:nvPr/>
            </p:nvSpPr>
            <p:spPr>
              <a:xfrm>
                <a:off x="5040" y="2976"/>
                <a:ext cx="192" cy="333"/>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r>
                  <a:rPr lang="en-US" altLang="zh-CN" sz="2800" b="1" dirty="0">
                    <a:latin typeface="Arial Narrow" panose="020B0506020202030204" pitchFamily="34" charset="0"/>
                  </a:rPr>
                  <a:t>F</a:t>
                </a:r>
                <a:endParaRPr lang="en-US" altLang="zh-CN" sz="2800" b="1" dirty="0">
                  <a:latin typeface="Arial Narrow" panose="020B0506020202030204" pitchFamily="34" charset="0"/>
                </a:endParaRPr>
              </a:p>
            </p:txBody>
          </p:sp>
          <p:sp>
            <p:nvSpPr>
              <p:cNvPr id="84104" name="Line 133"/>
              <p:cNvSpPr/>
              <p:nvPr/>
            </p:nvSpPr>
            <p:spPr>
              <a:xfrm>
                <a:off x="5136" y="2592"/>
                <a:ext cx="0" cy="384"/>
              </a:xfrm>
              <a:prstGeom prst="line">
                <a:avLst/>
              </a:prstGeom>
              <a:ln w="38100" cap="flat" cmpd="sng">
                <a:solidFill>
                  <a:srgbClr val="FF9933"/>
                </a:solidFill>
                <a:prstDash val="solid"/>
                <a:headEnd type="oval" w="sm" len="sm"/>
                <a:tailEnd type="none" w="med" len="med"/>
              </a:ln>
            </p:spPr>
          </p:sp>
          <p:sp>
            <p:nvSpPr>
              <p:cNvPr id="84105" name="Text Box 134"/>
              <p:cNvSpPr txBox="1"/>
              <p:nvPr/>
            </p:nvSpPr>
            <p:spPr>
              <a:xfrm>
                <a:off x="5472" y="2979"/>
                <a:ext cx="192" cy="333"/>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r>
                  <a:rPr lang="en-US" altLang="zh-CN" sz="2800" b="1" dirty="0">
                    <a:latin typeface="Arial Narrow" panose="020B0506020202030204" pitchFamily="34" charset="0"/>
                  </a:rPr>
                  <a:t>F</a:t>
                </a:r>
                <a:endParaRPr lang="en-US" altLang="zh-CN" sz="2800" b="1" dirty="0">
                  <a:latin typeface="Arial Narrow" panose="020B0506020202030204" pitchFamily="34" charset="0"/>
                </a:endParaRPr>
              </a:p>
            </p:txBody>
          </p:sp>
          <p:sp>
            <p:nvSpPr>
              <p:cNvPr id="84106" name="Line 135"/>
              <p:cNvSpPr/>
              <p:nvPr/>
            </p:nvSpPr>
            <p:spPr>
              <a:xfrm>
                <a:off x="5568" y="2595"/>
                <a:ext cx="0" cy="384"/>
              </a:xfrm>
              <a:prstGeom prst="line">
                <a:avLst/>
              </a:prstGeom>
              <a:ln w="38100" cap="flat" cmpd="sng">
                <a:solidFill>
                  <a:srgbClr val="FF9933"/>
                </a:solidFill>
                <a:prstDash val="solid"/>
                <a:headEnd type="oval" w="sm" len="sm"/>
                <a:tailEnd type="none" w="med" len="med"/>
              </a:ln>
            </p:spPr>
          </p:sp>
          <p:sp>
            <p:nvSpPr>
              <p:cNvPr id="84107" name="Text Box 136"/>
              <p:cNvSpPr txBox="1"/>
              <p:nvPr/>
            </p:nvSpPr>
            <p:spPr>
              <a:xfrm>
                <a:off x="2304" y="585"/>
                <a:ext cx="240"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r>
                  <a:rPr lang="en-US" altLang="zh-CN" sz="2800" b="1" dirty="0">
                    <a:solidFill>
                      <a:schemeClr val="tx2"/>
                    </a:solidFill>
                    <a:latin typeface="Arial Narrow" panose="020B0506020202030204" pitchFamily="34" charset="0"/>
                  </a:rPr>
                  <a:t>a</a:t>
                </a:r>
                <a:endParaRPr lang="en-US" altLang="zh-CN" sz="2800" b="1" dirty="0">
                  <a:solidFill>
                    <a:schemeClr val="tx2"/>
                  </a:solidFill>
                  <a:latin typeface="Arial Narrow" panose="020B0506020202030204" pitchFamily="34" charset="0"/>
                </a:endParaRPr>
              </a:p>
            </p:txBody>
          </p:sp>
          <p:sp>
            <p:nvSpPr>
              <p:cNvPr id="84108" name="Text Box 137"/>
              <p:cNvSpPr txBox="1"/>
              <p:nvPr/>
            </p:nvSpPr>
            <p:spPr>
              <a:xfrm>
                <a:off x="864" y="1344"/>
                <a:ext cx="240"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r>
                  <a:rPr lang="en-US" altLang="zh-CN" sz="2800" b="1" dirty="0">
                    <a:solidFill>
                      <a:schemeClr val="tx2"/>
                    </a:solidFill>
                    <a:latin typeface="Arial Narrow" panose="020B0506020202030204" pitchFamily="34" charset="0"/>
                  </a:rPr>
                  <a:t>b</a:t>
                </a:r>
                <a:endParaRPr lang="en-US" altLang="zh-CN" sz="2800" b="1" dirty="0">
                  <a:solidFill>
                    <a:schemeClr val="tx2"/>
                  </a:solidFill>
                  <a:latin typeface="Arial Narrow" panose="020B0506020202030204" pitchFamily="34" charset="0"/>
                </a:endParaRPr>
              </a:p>
            </p:txBody>
          </p:sp>
          <p:sp>
            <p:nvSpPr>
              <p:cNvPr id="84109" name="Text Box 138"/>
              <p:cNvSpPr txBox="1"/>
              <p:nvPr/>
            </p:nvSpPr>
            <p:spPr>
              <a:xfrm>
                <a:off x="3408" y="1344"/>
                <a:ext cx="240"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r>
                  <a:rPr lang="en-US" altLang="zh-CN" sz="2800" b="1" dirty="0">
                    <a:solidFill>
                      <a:schemeClr val="tx2"/>
                    </a:solidFill>
                    <a:latin typeface="Arial Narrow" panose="020B0506020202030204" pitchFamily="34" charset="0"/>
                  </a:rPr>
                  <a:t>c</a:t>
                </a:r>
                <a:endParaRPr lang="en-US" altLang="zh-CN" sz="2800" b="1" dirty="0">
                  <a:solidFill>
                    <a:schemeClr val="tx2"/>
                  </a:solidFill>
                  <a:latin typeface="Arial Narrow" panose="020B0506020202030204" pitchFamily="34" charset="0"/>
                </a:endParaRPr>
              </a:p>
            </p:txBody>
          </p:sp>
          <p:sp>
            <p:nvSpPr>
              <p:cNvPr id="84110" name="Text Box 139"/>
              <p:cNvSpPr txBox="1"/>
              <p:nvPr/>
            </p:nvSpPr>
            <p:spPr>
              <a:xfrm>
                <a:off x="144" y="2064"/>
                <a:ext cx="240"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r>
                  <a:rPr lang="en-US" altLang="zh-CN" sz="2800" b="1" dirty="0">
                    <a:solidFill>
                      <a:schemeClr val="tx2"/>
                    </a:solidFill>
                    <a:latin typeface="Arial Narrow" panose="020B0506020202030204" pitchFamily="34" charset="0"/>
                  </a:rPr>
                  <a:t>d</a:t>
                </a:r>
                <a:endParaRPr lang="en-US" altLang="zh-CN" sz="2800" b="1" dirty="0">
                  <a:solidFill>
                    <a:schemeClr val="tx2"/>
                  </a:solidFill>
                  <a:latin typeface="Arial Narrow" panose="020B0506020202030204" pitchFamily="34" charset="0"/>
                </a:endParaRPr>
              </a:p>
            </p:txBody>
          </p:sp>
          <p:sp>
            <p:nvSpPr>
              <p:cNvPr id="84111" name="Text Box 140"/>
              <p:cNvSpPr txBox="1"/>
              <p:nvPr/>
            </p:nvSpPr>
            <p:spPr>
              <a:xfrm>
                <a:off x="1104" y="2112"/>
                <a:ext cx="240"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r>
                  <a:rPr lang="en-US" altLang="zh-CN" sz="2800" b="1" dirty="0">
                    <a:solidFill>
                      <a:schemeClr val="tx2"/>
                    </a:solidFill>
                    <a:latin typeface="Arial Narrow" panose="020B0506020202030204" pitchFamily="34" charset="0"/>
                  </a:rPr>
                  <a:t>e</a:t>
                </a:r>
                <a:endParaRPr lang="en-US" altLang="zh-CN" sz="2800" b="1" dirty="0">
                  <a:solidFill>
                    <a:schemeClr val="tx2"/>
                  </a:solidFill>
                  <a:latin typeface="Arial Narrow" panose="020B0506020202030204" pitchFamily="34" charset="0"/>
                </a:endParaRPr>
              </a:p>
            </p:txBody>
          </p:sp>
          <p:sp>
            <p:nvSpPr>
              <p:cNvPr id="84112" name="Text Box 141"/>
              <p:cNvSpPr txBox="1"/>
              <p:nvPr/>
            </p:nvSpPr>
            <p:spPr>
              <a:xfrm>
                <a:off x="1968" y="2112"/>
                <a:ext cx="240"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r>
                  <a:rPr lang="en-US" altLang="zh-CN" sz="2800" b="1" dirty="0">
                    <a:solidFill>
                      <a:schemeClr val="tx2"/>
                    </a:solidFill>
                    <a:latin typeface="Arial Narrow" panose="020B0506020202030204" pitchFamily="34" charset="0"/>
                  </a:rPr>
                  <a:t>f</a:t>
                </a:r>
                <a:endParaRPr lang="en-US" altLang="zh-CN" sz="2800" b="1" dirty="0">
                  <a:solidFill>
                    <a:schemeClr val="tx2"/>
                  </a:solidFill>
                  <a:latin typeface="Arial Narrow" panose="020B0506020202030204" pitchFamily="34" charset="0"/>
                </a:endParaRPr>
              </a:p>
            </p:txBody>
          </p:sp>
          <p:sp>
            <p:nvSpPr>
              <p:cNvPr id="84113" name="Text Box 142"/>
              <p:cNvSpPr txBox="1"/>
              <p:nvPr/>
            </p:nvSpPr>
            <p:spPr>
              <a:xfrm>
                <a:off x="2976" y="2112"/>
                <a:ext cx="240"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r>
                  <a:rPr lang="en-US" altLang="zh-CN" sz="2800" b="1" dirty="0">
                    <a:solidFill>
                      <a:schemeClr val="tx2"/>
                    </a:solidFill>
                    <a:latin typeface="Arial Narrow" panose="020B0506020202030204" pitchFamily="34" charset="0"/>
                  </a:rPr>
                  <a:t>g</a:t>
                </a:r>
                <a:endParaRPr lang="en-US" altLang="zh-CN" sz="2800" b="1" dirty="0">
                  <a:solidFill>
                    <a:schemeClr val="tx2"/>
                  </a:solidFill>
                  <a:latin typeface="Arial Narrow" panose="020B0506020202030204" pitchFamily="34" charset="0"/>
                </a:endParaRPr>
              </a:p>
            </p:txBody>
          </p:sp>
          <p:sp>
            <p:nvSpPr>
              <p:cNvPr id="84114" name="Text Box 143"/>
              <p:cNvSpPr txBox="1"/>
              <p:nvPr/>
            </p:nvSpPr>
            <p:spPr>
              <a:xfrm>
                <a:off x="4848" y="2112"/>
                <a:ext cx="240"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r>
                  <a:rPr lang="en-US" altLang="zh-CN" sz="2800" b="1" dirty="0">
                    <a:solidFill>
                      <a:schemeClr val="tx2"/>
                    </a:solidFill>
                    <a:latin typeface="Arial Narrow" panose="020B0506020202030204" pitchFamily="34" charset="0"/>
                  </a:rPr>
                  <a:t>h</a:t>
                </a:r>
                <a:endParaRPr lang="en-US" altLang="zh-CN" sz="2800" b="1" dirty="0">
                  <a:solidFill>
                    <a:schemeClr val="tx2"/>
                  </a:solidFill>
                  <a:latin typeface="Arial Narrow" panose="020B0506020202030204" pitchFamily="34" charset="0"/>
                </a:endParaRPr>
              </a:p>
            </p:txBody>
          </p:sp>
        </p:grpSp>
        <p:sp>
          <p:nvSpPr>
            <p:cNvPr id="83974" name="Text Box 144"/>
            <p:cNvSpPr txBox="1"/>
            <p:nvPr/>
          </p:nvSpPr>
          <p:spPr>
            <a:xfrm>
              <a:off x="3552" y="489"/>
              <a:ext cx="480"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2"/>
                </a:buClr>
                <a:buSzPct val="75000"/>
                <a:buFont typeface="Wingdings" panose="05000000000000000000" pitchFamily="2" charset="2"/>
                <a:buNone/>
              </a:pPr>
              <a:r>
                <a:rPr lang="en-US" altLang="zh-CN" sz="2800" b="1" dirty="0">
                  <a:solidFill>
                    <a:schemeClr val="tx2"/>
                  </a:solidFill>
                  <a:latin typeface="Arial Narrow" panose="020B0506020202030204" pitchFamily="34" charset="0"/>
                </a:rPr>
                <a:t>T</a:t>
              </a:r>
              <a:endParaRPr lang="en-US" altLang="zh-CN" sz="2800" b="1" dirty="0">
                <a:solidFill>
                  <a:schemeClr val="tx2"/>
                </a:solidFill>
                <a:latin typeface="Arial Narrow" panose="020B0506020202030204" pitchFamily="34" charset="0"/>
              </a:endParaRPr>
            </a:p>
          </p:txBody>
        </p:sp>
        <p:cxnSp>
          <p:nvCxnSpPr>
            <p:cNvPr id="83975" name="AutoShape 145"/>
            <p:cNvCxnSpPr>
              <a:stCxn id="83974" idx="1"/>
              <a:endCxn id="83976" idx="0"/>
            </p:cNvCxnSpPr>
            <p:nvPr/>
          </p:nvCxnSpPr>
          <p:spPr>
            <a:xfrm rot="-10800000" flipV="1">
              <a:off x="3264" y="653"/>
              <a:ext cx="288" cy="346"/>
            </a:xfrm>
            <a:prstGeom prst="curvedConnector2">
              <a:avLst/>
            </a:prstGeom>
            <a:ln w="28575" cap="flat" cmpd="sng">
              <a:solidFill>
                <a:schemeClr val="tx1"/>
              </a:solidFill>
              <a:prstDash val="solid"/>
              <a:headEnd type="none" w="med" len="med"/>
              <a:tailEnd type="triangle" w="med" len="med"/>
            </a:ln>
          </p:spPr>
        </p:cxnSp>
      </p:grpSp>
      <p:sp>
        <p:nvSpPr>
          <p:cNvPr id="294034" name="Rectangle 146"/>
          <p:cNvSpPr/>
          <p:nvPr/>
        </p:nvSpPr>
        <p:spPr>
          <a:xfrm>
            <a:off x="609600" y="5257800"/>
            <a:ext cx="8077200" cy="15652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50000"/>
              </a:spcBef>
              <a:buClr>
                <a:schemeClr val="tx2"/>
              </a:buClr>
              <a:buSzPct val="75000"/>
              <a:buFont typeface="Wingdings" panose="05000000000000000000" pitchFamily="2" charset="2"/>
              <a:buNone/>
            </a:pPr>
            <a:r>
              <a:rPr lang="zh-CN" altLang="en-US" sz="2400" b="1" dirty="0">
                <a:solidFill>
                  <a:schemeClr val="tx2"/>
                </a:solidFill>
                <a:latin typeface="Arial Narrow" panose="020B0506020202030204" pitchFamily="34" charset="0"/>
              </a:rPr>
              <a:t>查找时间取决因素</a:t>
            </a:r>
            <a:endParaRPr lang="zh-CN" altLang="en-US" sz="2400" b="1" dirty="0">
              <a:solidFill>
                <a:schemeClr val="tx2"/>
              </a:solidFill>
              <a:latin typeface="Arial Narrow" panose="020B0506020202030204" pitchFamily="34" charset="0"/>
            </a:endParaRPr>
          </a:p>
          <a:p>
            <a:pPr marL="0" lvl="0" indent="0" eaLnBrk="1" hangingPunct="1">
              <a:lnSpc>
                <a:spcPct val="120000"/>
              </a:lnSpc>
              <a:spcBef>
                <a:spcPct val="50000"/>
              </a:spcBef>
              <a:buClr>
                <a:schemeClr val="tx2"/>
              </a:buClr>
              <a:buSzPct val="75000"/>
              <a:buFont typeface="Wingdings" panose="05000000000000000000" pitchFamily="2" charset="2"/>
              <a:buNone/>
            </a:pPr>
            <a:r>
              <a:rPr lang="zh-CN" altLang="en-US" sz="2000" b="1" dirty="0">
                <a:solidFill>
                  <a:schemeClr val="tx2"/>
                </a:solidFill>
                <a:latin typeface="Arial Narrow" panose="020B0506020202030204" pitchFamily="34" charset="0"/>
                <a:sym typeface="Wingdings" panose="05000000000000000000" pitchFamily="2" charset="2"/>
              </a:rPr>
              <a:t>	</a:t>
            </a:r>
            <a:r>
              <a:rPr lang="zh-CN" altLang="en-US" sz="1800" b="1" dirty="0">
                <a:solidFill>
                  <a:schemeClr val="tx2"/>
                </a:solidFill>
                <a:latin typeface="Arial Narrow" panose="020B0506020202030204" pitchFamily="34" charset="0"/>
                <a:sym typeface="Wingdings" panose="05000000000000000000" pitchFamily="2" charset="2"/>
              </a:rPr>
              <a:t>（</a:t>
            </a:r>
            <a:r>
              <a:rPr lang="en-US" altLang="zh-CN" sz="1800" b="1" dirty="0">
                <a:solidFill>
                  <a:schemeClr val="tx2"/>
                </a:solidFill>
                <a:latin typeface="Arial Narrow" panose="020B0506020202030204" pitchFamily="34" charset="0"/>
                <a:sym typeface="Wingdings" panose="05000000000000000000" pitchFamily="2" charset="2"/>
              </a:rPr>
              <a:t>1</a:t>
            </a:r>
            <a:r>
              <a:rPr lang="zh-CN" altLang="en-US" sz="1800" b="1" dirty="0">
                <a:solidFill>
                  <a:schemeClr val="tx2"/>
                </a:solidFill>
                <a:latin typeface="Arial Narrow" panose="020B0506020202030204" pitchFamily="34" charset="0"/>
                <a:sym typeface="Wingdings" panose="05000000000000000000" pitchFamily="2" charset="2"/>
              </a:rPr>
              <a:t>）</a:t>
            </a:r>
            <a:r>
              <a:rPr lang="zh-CN" altLang="en-US" sz="2000" b="1" dirty="0">
                <a:latin typeface="Arial Narrow" panose="020B0506020202030204" pitchFamily="34" charset="0"/>
                <a:sym typeface="Wingdings" panose="05000000000000000000" pitchFamily="2" charset="2"/>
              </a:rPr>
              <a:t>等于给定值的关键字所在结点的层次；</a:t>
            </a:r>
            <a:endParaRPr lang="zh-CN" altLang="en-US" sz="2000" b="1" dirty="0">
              <a:latin typeface="Arial Narrow" panose="020B0506020202030204" pitchFamily="34" charset="0"/>
              <a:sym typeface="Wingdings" panose="05000000000000000000" pitchFamily="2" charset="2"/>
            </a:endParaRPr>
          </a:p>
          <a:p>
            <a:pPr marL="0" lvl="0" indent="0" eaLnBrk="1" hangingPunct="1">
              <a:lnSpc>
                <a:spcPct val="120000"/>
              </a:lnSpc>
              <a:spcBef>
                <a:spcPct val="50000"/>
              </a:spcBef>
              <a:buClr>
                <a:schemeClr val="tx2"/>
              </a:buClr>
              <a:buSzPct val="75000"/>
              <a:buFont typeface="Wingdings" panose="05000000000000000000" pitchFamily="2" charset="2"/>
              <a:buNone/>
            </a:pPr>
            <a:r>
              <a:rPr lang="zh-CN" altLang="en-US" sz="2000" b="1" dirty="0">
                <a:solidFill>
                  <a:schemeClr val="tx2"/>
                </a:solidFill>
                <a:latin typeface="Arial Narrow" panose="020B0506020202030204" pitchFamily="34" charset="0"/>
                <a:sym typeface="Wingdings" panose="05000000000000000000" pitchFamily="2" charset="2"/>
              </a:rPr>
              <a:t>	</a:t>
            </a:r>
            <a:r>
              <a:rPr lang="zh-CN" altLang="en-US" sz="1800" b="1" dirty="0">
                <a:solidFill>
                  <a:schemeClr val="tx2"/>
                </a:solidFill>
                <a:latin typeface="Arial Narrow" panose="020B0506020202030204" pitchFamily="34" charset="0"/>
                <a:sym typeface="Wingdings" panose="05000000000000000000" pitchFamily="2" charset="2"/>
              </a:rPr>
              <a:t>（</a:t>
            </a:r>
            <a:r>
              <a:rPr lang="en-US" altLang="zh-CN" sz="1800" b="1" dirty="0">
                <a:solidFill>
                  <a:schemeClr val="tx2"/>
                </a:solidFill>
                <a:latin typeface="Arial Narrow" panose="020B0506020202030204" pitchFamily="34" charset="0"/>
                <a:sym typeface="Wingdings" panose="05000000000000000000" pitchFamily="2" charset="2"/>
              </a:rPr>
              <a:t>2</a:t>
            </a:r>
            <a:r>
              <a:rPr lang="zh-CN" altLang="en-US" sz="1800" b="1" dirty="0">
                <a:solidFill>
                  <a:schemeClr val="tx2"/>
                </a:solidFill>
                <a:latin typeface="Arial Narrow" panose="020B0506020202030204" pitchFamily="34" charset="0"/>
                <a:sym typeface="Wingdings" panose="05000000000000000000" pitchFamily="2" charset="2"/>
              </a:rPr>
              <a:t>）</a:t>
            </a:r>
            <a:r>
              <a:rPr lang="zh-CN" altLang="en-US" sz="2000" b="1" dirty="0">
                <a:latin typeface="Arial Narrow" panose="020B0506020202030204" pitchFamily="34" charset="0"/>
                <a:sym typeface="Wingdings" panose="05000000000000000000" pitchFamily="2" charset="2"/>
              </a:rPr>
              <a:t>结点中关键字的个数。</a:t>
            </a:r>
            <a:endParaRPr lang="zh-CN" altLang="en-US" sz="2000" b="1" dirty="0">
              <a:latin typeface="Arial Narrow" panose="020B0506020202030204" pitchFamily="34" charset="0"/>
              <a:sym typeface="Wingdings" panose="05000000000000000000" pitchFamily="2" charset="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3890"/>
                                        </p:tgtEl>
                                        <p:attrNameLst>
                                          <p:attrName>style.visibility</p:attrName>
                                        </p:attrNameLst>
                                      </p:cBhvr>
                                      <p:to>
                                        <p:strVal val="visible"/>
                                      </p:to>
                                    </p:set>
                                    <p:anim calcmode="lin" valueType="num">
                                      <p:cBhvr additive="base">
                                        <p:cTn id="7" dur="500" fill="hold"/>
                                        <p:tgtEl>
                                          <p:spTgt spid="293890"/>
                                        </p:tgtEl>
                                        <p:attrNameLst>
                                          <p:attrName>ppt_x</p:attrName>
                                        </p:attrNameLst>
                                      </p:cBhvr>
                                      <p:tavLst>
                                        <p:tav tm="0">
                                          <p:val>
                                            <p:strVal val="0-#ppt_w/2"/>
                                          </p:val>
                                        </p:tav>
                                        <p:tav tm="100000">
                                          <p:val>
                                            <p:strVal val="#ppt_x"/>
                                          </p:val>
                                        </p:tav>
                                      </p:tavLst>
                                    </p:anim>
                                    <p:anim calcmode="lin" valueType="num">
                                      <p:cBhvr additive="base">
                                        <p:cTn id="8" dur="500" fill="hold"/>
                                        <p:tgtEl>
                                          <p:spTgt spid="29389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ssolv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94034"/>
                                        </p:tgtEl>
                                        <p:attrNameLst>
                                          <p:attrName>style.visibility</p:attrName>
                                        </p:attrNameLst>
                                      </p:cBhvr>
                                      <p:to>
                                        <p:strVal val="visible"/>
                                      </p:to>
                                    </p:set>
                                    <p:anim calcmode="lin" valueType="num">
                                      <p:cBhvr additive="base">
                                        <p:cTn id="18" dur="500" fill="hold"/>
                                        <p:tgtEl>
                                          <p:spTgt spid="294034"/>
                                        </p:tgtEl>
                                        <p:attrNameLst>
                                          <p:attrName>ppt_x</p:attrName>
                                        </p:attrNameLst>
                                      </p:cBhvr>
                                      <p:tavLst>
                                        <p:tav tm="0">
                                          <p:val>
                                            <p:strVal val="0-#ppt_w/2"/>
                                          </p:val>
                                        </p:tav>
                                        <p:tav tm="100000">
                                          <p:val>
                                            <p:strVal val="#ppt_x"/>
                                          </p:val>
                                        </p:tav>
                                      </p:tavLst>
                                    </p:anim>
                                    <p:anim calcmode="lin" valueType="num">
                                      <p:cBhvr additive="base">
                                        <p:cTn id="19" dur="500" fill="hold"/>
                                        <p:tgtEl>
                                          <p:spTgt spid="2940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0" grpId="0"/>
      <p:bldP spid="294034"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4994" name="Picture 5" descr="4[1]"/>
          <p:cNvPicPr>
            <a:picLocks noChangeAspect="1"/>
          </p:cNvPicPr>
          <p:nvPr/>
        </p:nvPicPr>
        <p:blipFill>
          <a:blip r:embed="rId1"/>
          <a:stretch>
            <a:fillRect/>
          </a:stretch>
        </p:blipFill>
        <p:spPr>
          <a:xfrm>
            <a:off x="0" y="1844675"/>
            <a:ext cx="9144000" cy="4752975"/>
          </a:xfrm>
          <a:prstGeom prst="rect">
            <a:avLst/>
          </a:prstGeom>
          <a:noFill/>
          <a:ln w="9525">
            <a:noFill/>
          </a:ln>
        </p:spPr>
      </p:pic>
      <p:sp>
        <p:nvSpPr>
          <p:cNvPr id="84995" name="Rectangle 6"/>
          <p:cNvSpPr/>
          <p:nvPr/>
        </p:nvSpPr>
        <p:spPr>
          <a:xfrm>
            <a:off x="827088" y="384175"/>
            <a:ext cx="3740150" cy="64135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3600" b="1" dirty="0">
                <a:solidFill>
                  <a:srgbClr val="FF0000"/>
                </a:solidFill>
                <a:ea typeface="楷体_GB2312" pitchFamily="49" charset="-122"/>
              </a:rPr>
              <a:t>（</a:t>
            </a:r>
            <a:r>
              <a:rPr lang="en-US" altLang="zh-CN" sz="3600" b="1" dirty="0">
                <a:solidFill>
                  <a:srgbClr val="FF0000"/>
                </a:solidFill>
                <a:ea typeface="楷体_GB2312" pitchFamily="49" charset="-122"/>
              </a:rPr>
              <a:t>M=3</a:t>
            </a:r>
            <a:r>
              <a:rPr lang="zh-CN" altLang="en-US" sz="3600" b="1" dirty="0">
                <a:solidFill>
                  <a:srgbClr val="FF0000"/>
                </a:solidFill>
                <a:ea typeface="楷体_GB2312" pitchFamily="49" charset="-122"/>
              </a:rPr>
              <a:t>）</a:t>
            </a:r>
            <a:r>
              <a:rPr lang="en-US" altLang="zh-CN" sz="3600" b="1" dirty="0">
                <a:solidFill>
                  <a:srgbClr val="FF0000"/>
                </a:solidFill>
                <a:ea typeface="楷体_GB2312" pitchFamily="49" charset="-122"/>
              </a:rPr>
              <a:t>3</a:t>
            </a:r>
            <a:r>
              <a:rPr lang="zh-CN" altLang="en-US" sz="3600" b="1" dirty="0">
                <a:solidFill>
                  <a:srgbClr val="FF0000"/>
                </a:solidFill>
                <a:ea typeface="楷体_GB2312" pitchFamily="49" charset="-122"/>
              </a:rPr>
              <a:t>阶</a:t>
            </a:r>
            <a:r>
              <a:rPr lang="en-US" altLang="zh-CN" sz="3600" b="1" dirty="0">
                <a:solidFill>
                  <a:srgbClr val="FF0000"/>
                </a:solidFill>
                <a:ea typeface="楷体_GB2312" pitchFamily="49" charset="-122"/>
              </a:rPr>
              <a:t>B-</a:t>
            </a:r>
            <a:r>
              <a:rPr lang="zh-CN" altLang="en-US" sz="3600" b="1" dirty="0">
                <a:solidFill>
                  <a:srgbClr val="FF0000"/>
                </a:solidFill>
                <a:ea typeface="楷体_GB2312" pitchFamily="49" charset="-122"/>
              </a:rPr>
              <a:t>树 </a:t>
            </a:r>
            <a:endParaRPr lang="zh-CN" altLang="en-US" sz="3600" b="1" dirty="0">
              <a:solidFill>
                <a:srgbClr val="FF0000"/>
              </a:solidFill>
              <a:ea typeface="楷体_GB2312" pitchFamily="49" charset="-122"/>
            </a:endParaRPr>
          </a:p>
        </p:txBody>
      </p:sp>
    </p:spTree>
  </p:cSld>
  <p:clrMapOvr>
    <a:masterClrMapping/>
  </p:clrMapOvr>
  <p:transition>
    <p:zoom/>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4914" name="Rectangle 2"/>
          <p:cNvSpPr/>
          <p:nvPr/>
        </p:nvSpPr>
        <p:spPr>
          <a:xfrm>
            <a:off x="685800" y="179388"/>
            <a:ext cx="8305800" cy="59928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457200" lvl="0" indent="-457200" eaLnBrk="1" hangingPunct="1">
              <a:lnSpc>
                <a:spcPct val="120000"/>
              </a:lnSpc>
              <a:spcBef>
                <a:spcPct val="50000"/>
              </a:spcBef>
              <a:buClr>
                <a:schemeClr val="tx2"/>
              </a:buClr>
              <a:buSzPct val="75000"/>
              <a:buFont typeface="Wingdings" panose="05000000000000000000" pitchFamily="2" charset="2"/>
              <a:buNone/>
            </a:pPr>
            <a:r>
              <a:rPr lang="en-US" altLang="zh-CN" sz="2800" b="1" dirty="0">
                <a:solidFill>
                  <a:schemeClr val="tx2"/>
                </a:solidFill>
                <a:latin typeface="Arial Narrow" panose="020B0506020202030204" pitchFamily="34" charset="0"/>
              </a:rPr>
              <a:t> 3.</a:t>
            </a:r>
            <a:r>
              <a:rPr lang="zh-CN" altLang="en-US" sz="2800" b="1" dirty="0">
                <a:solidFill>
                  <a:schemeClr val="tx2"/>
                </a:solidFill>
                <a:latin typeface="Arial Narrow" panose="020B0506020202030204" pitchFamily="34" charset="0"/>
              </a:rPr>
              <a:t>查找过程</a:t>
            </a:r>
            <a:r>
              <a:rPr lang="zh-CN" altLang="en-US" sz="2800" b="1" dirty="0">
                <a:latin typeface="Arial Narrow" panose="020B0506020202030204" pitchFamily="34" charset="0"/>
              </a:rPr>
              <a:t>：</a:t>
            </a:r>
            <a:endParaRPr lang="zh-CN" altLang="en-US" sz="2800" b="1" dirty="0">
              <a:latin typeface="Arial Narrow" panose="020B0506020202030204" pitchFamily="34" charset="0"/>
            </a:endParaRPr>
          </a:p>
          <a:p>
            <a:pPr marL="457200" lvl="0" indent="-457200" eaLnBrk="1" hangingPunct="1">
              <a:spcBef>
                <a:spcPct val="50000"/>
              </a:spcBef>
              <a:buClr>
                <a:schemeClr val="tx2"/>
              </a:buClr>
              <a:buSzPct val="75000"/>
              <a:buFont typeface="Wingdings" panose="05000000000000000000" pitchFamily="2" charset="2"/>
              <a:buNone/>
            </a:pPr>
            <a:r>
              <a:rPr lang="zh-CN" altLang="en-US" sz="2800" b="1" dirty="0">
                <a:latin typeface="Arial Narrow" panose="020B0506020202030204" pitchFamily="34" charset="0"/>
              </a:rPr>
              <a:t>   </a:t>
            </a:r>
            <a:r>
              <a:rPr lang="zh-CN" altLang="en-US" sz="2400" b="1" dirty="0">
                <a:latin typeface="Arial Narrow" panose="020B0506020202030204" pitchFamily="34" charset="0"/>
              </a:rPr>
              <a:t>顺指针查找结点和在结点的关键字中顺序查找交叉进行的过程。具体方法：</a:t>
            </a:r>
            <a:endParaRPr lang="zh-CN" altLang="en-US" sz="2400" b="1" dirty="0">
              <a:latin typeface="Arial Narrow" panose="020B0506020202030204" pitchFamily="34" charset="0"/>
            </a:endParaRPr>
          </a:p>
          <a:p>
            <a:pPr marL="457200" lvl="0" indent="-457200" eaLnBrk="1" hangingPunct="1">
              <a:spcBef>
                <a:spcPct val="50000"/>
              </a:spcBef>
              <a:buClr>
                <a:schemeClr val="tx2"/>
              </a:buClr>
              <a:buSzPct val="75000"/>
              <a:buFont typeface="Wingdings" panose="05000000000000000000" pitchFamily="2" charset="2"/>
              <a:buNone/>
            </a:pPr>
            <a:r>
              <a:rPr lang="zh-CN" altLang="en-US" sz="2400" b="1" dirty="0">
                <a:latin typeface="Arial Narrow" panose="020B0506020202030204" pitchFamily="34" charset="0"/>
              </a:rPr>
              <a:t>     从根结点开始，将</a:t>
            </a:r>
            <a:r>
              <a:rPr lang="en-US" altLang="zh-CN" sz="2400" b="1" dirty="0">
                <a:latin typeface="Arial Narrow" panose="020B0506020202030204" pitchFamily="34" charset="0"/>
              </a:rPr>
              <a:t>key</a:t>
            </a:r>
            <a:r>
              <a:rPr lang="zh-CN" altLang="en-US" sz="2400" b="1" dirty="0">
                <a:latin typeface="Arial Narrow" panose="020B0506020202030204" pitchFamily="34" charset="0"/>
              </a:rPr>
              <a:t>与根结点中的各个关键字</a:t>
            </a:r>
            <a:r>
              <a:rPr lang="en-US" altLang="zh-CN" sz="2400" b="1" dirty="0">
                <a:latin typeface="Arial Narrow" panose="020B0506020202030204" pitchFamily="34" charset="0"/>
              </a:rPr>
              <a:t>k</a:t>
            </a:r>
            <a:r>
              <a:rPr lang="en-US" altLang="zh-CN" sz="2400" b="1" baseline="-25000" dirty="0">
                <a:latin typeface="Arial Narrow" panose="020B0506020202030204" pitchFamily="34" charset="0"/>
              </a:rPr>
              <a:t>1</a:t>
            </a:r>
            <a:r>
              <a:rPr lang="en-US" altLang="zh-CN" sz="2400" b="1" dirty="0">
                <a:latin typeface="Arial Narrow" panose="020B0506020202030204" pitchFamily="34" charset="0"/>
              </a:rPr>
              <a:t>, k</a:t>
            </a:r>
            <a:r>
              <a:rPr lang="en-US" altLang="zh-CN" sz="2400" b="1" baseline="-25000" dirty="0">
                <a:latin typeface="Arial Narrow" panose="020B0506020202030204" pitchFamily="34" charset="0"/>
              </a:rPr>
              <a:t>2</a:t>
            </a:r>
            <a:r>
              <a:rPr lang="en-US" altLang="zh-CN" sz="2400" b="1" dirty="0">
                <a:latin typeface="Arial Narrow" panose="020B0506020202030204" pitchFamily="34" charset="0"/>
              </a:rPr>
              <a:t>,……</a:t>
            </a:r>
            <a:r>
              <a:rPr lang="zh-CN" altLang="en-US" sz="2400" b="1" dirty="0">
                <a:latin typeface="Arial Narrow" panose="020B0506020202030204" pitchFamily="34" charset="0"/>
              </a:rPr>
              <a:t>， </a:t>
            </a:r>
            <a:r>
              <a:rPr lang="en-US" altLang="zh-CN" sz="2400" b="1" dirty="0">
                <a:latin typeface="Arial Narrow" panose="020B0506020202030204" pitchFamily="34" charset="0"/>
              </a:rPr>
              <a:t>k</a:t>
            </a:r>
            <a:r>
              <a:rPr lang="en-US" altLang="zh-CN" sz="2400" b="1" baseline="-25000" dirty="0">
                <a:latin typeface="Arial Narrow" panose="020B0506020202030204" pitchFamily="34" charset="0"/>
              </a:rPr>
              <a:t>j</a:t>
            </a:r>
            <a:r>
              <a:rPr lang="zh-CN" altLang="en-US" sz="2400" b="1" dirty="0">
                <a:latin typeface="Arial Narrow" panose="020B0506020202030204" pitchFamily="34" charset="0"/>
              </a:rPr>
              <a:t>进行比较，由于该关键字序列有序，可采用顺序</a:t>
            </a:r>
            <a:r>
              <a:rPr lang="en-US" altLang="zh-CN" sz="2400" b="1" dirty="0">
                <a:latin typeface="Arial Narrow" panose="020B0506020202030204" pitchFamily="34" charset="0"/>
              </a:rPr>
              <a:t>/</a:t>
            </a:r>
            <a:r>
              <a:rPr lang="zh-CN" altLang="en-US" sz="2400" b="1" dirty="0">
                <a:latin typeface="Arial Narrow" panose="020B0506020202030204" pitchFamily="34" charset="0"/>
              </a:rPr>
              <a:t>二分查找方法。</a:t>
            </a:r>
            <a:endParaRPr lang="zh-CN" altLang="en-US" sz="2400" b="1" dirty="0">
              <a:latin typeface="Arial Narrow" panose="020B0506020202030204" pitchFamily="34" charset="0"/>
            </a:endParaRPr>
          </a:p>
          <a:p>
            <a:pPr marL="914400" lvl="1" indent="-457200" eaLnBrk="1" hangingPunct="1">
              <a:spcBef>
                <a:spcPct val="50000"/>
              </a:spcBef>
              <a:buClr>
                <a:schemeClr val="tx2"/>
              </a:buClr>
              <a:buFont typeface="Wingdings" panose="05000000000000000000" pitchFamily="2" charset="2"/>
              <a:buAutoNum type="arabicParenR"/>
            </a:pPr>
            <a:r>
              <a:rPr lang="zh-CN" altLang="en-US" sz="2400" b="1" dirty="0">
                <a:latin typeface="Arial Narrow" panose="020B0506020202030204" pitchFamily="34" charset="0"/>
              </a:rPr>
              <a:t>若</a:t>
            </a:r>
            <a:r>
              <a:rPr lang="en-US" altLang="zh-CN" sz="2400" b="1" dirty="0">
                <a:latin typeface="Arial Narrow" panose="020B0506020202030204" pitchFamily="34" charset="0"/>
              </a:rPr>
              <a:t>key= k</a:t>
            </a:r>
            <a:r>
              <a:rPr lang="en-US" altLang="zh-CN" sz="2400" b="1" baseline="-25000" dirty="0">
                <a:latin typeface="Arial Narrow" panose="020B0506020202030204" pitchFamily="34" charset="0"/>
              </a:rPr>
              <a:t>i</a:t>
            </a:r>
            <a:r>
              <a:rPr lang="en-US" altLang="zh-CN" sz="2400" b="1" dirty="0">
                <a:latin typeface="Arial Narrow" panose="020B0506020202030204" pitchFamily="34" charset="0"/>
              </a:rPr>
              <a:t>,(1≤i≤j),</a:t>
            </a:r>
            <a:r>
              <a:rPr lang="zh-CN" altLang="en-US" sz="2400" b="1" dirty="0">
                <a:latin typeface="Arial Narrow" panose="020B0506020202030204" pitchFamily="34" charset="0"/>
              </a:rPr>
              <a:t>则查找成功；</a:t>
            </a:r>
            <a:endParaRPr lang="zh-CN" altLang="en-US" sz="2400" b="1" dirty="0">
              <a:latin typeface="Arial Narrow" panose="020B0506020202030204" pitchFamily="34" charset="0"/>
            </a:endParaRPr>
          </a:p>
          <a:p>
            <a:pPr marL="914400" lvl="1" indent="-457200" eaLnBrk="1" hangingPunct="1">
              <a:spcBef>
                <a:spcPct val="50000"/>
              </a:spcBef>
              <a:buClr>
                <a:schemeClr val="tx2"/>
              </a:buClr>
              <a:buFont typeface="Wingdings" panose="05000000000000000000" pitchFamily="2" charset="2"/>
              <a:buAutoNum type="arabicParenR"/>
            </a:pPr>
            <a:r>
              <a:rPr lang="zh-CN" altLang="en-US" sz="2400" b="1" dirty="0">
                <a:latin typeface="Arial Narrow" panose="020B0506020202030204" pitchFamily="34" charset="0"/>
              </a:rPr>
              <a:t>若</a:t>
            </a:r>
            <a:r>
              <a:rPr lang="en-US" altLang="zh-CN" sz="2400" b="1" dirty="0">
                <a:latin typeface="Arial Narrow" panose="020B0506020202030204" pitchFamily="34" charset="0"/>
              </a:rPr>
              <a:t>key&lt; k</a:t>
            </a:r>
            <a:r>
              <a:rPr lang="en-US" altLang="zh-CN" sz="2400" b="1" baseline="-25000" dirty="0">
                <a:latin typeface="Arial Narrow" panose="020B0506020202030204" pitchFamily="34" charset="0"/>
              </a:rPr>
              <a:t>1</a:t>
            </a:r>
            <a:r>
              <a:rPr lang="en-US" altLang="zh-CN" sz="2400" b="1" dirty="0">
                <a:latin typeface="Arial Narrow" panose="020B0506020202030204" pitchFamily="34" charset="0"/>
              </a:rPr>
              <a:t>,</a:t>
            </a:r>
            <a:r>
              <a:rPr lang="zh-CN" altLang="en-US" sz="2400" b="1" dirty="0">
                <a:latin typeface="Arial Narrow" panose="020B0506020202030204" pitchFamily="34" charset="0"/>
              </a:rPr>
              <a:t>则沿指针</a:t>
            </a:r>
            <a:r>
              <a:rPr lang="en-US" altLang="zh-CN" sz="2400" b="1" dirty="0">
                <a:latin typeface="Arial Narrow" panose="020B0506020202030204" pitchFamily="34" charset="0"/>
              </a:rPr>
              <a:t>A</a:t>
            </a:r>
            <a:r>
              <a:rPr lang="en-US" altLang="zh-CN" sz="2400" b="1" baseline="-25000" dirty="0">
                <a:latin typeface="Arial Narrow" panose="020B0506020202030204" pitchFamily="34" charset="0"/>
              </a:rPr>
              <a:t>0</a:t>
            </a:r>
            <a:r>
              <a:rPr lang="zh-CN" altLang="en-US" sz="2400" b="1" dirty="0">
                <a:latin typeface="Arial Narrow" panose="020B0506020202030204" pitchFamily="34" charset="0"/>
              </a:rPr>
              <a:t>所指的子树中继续查找；</a:t>
            </a:r>
            <a:endParaRPr lang="zh-CN" altLang="en-US" sz="2400" b="1" dirty="0">
              <a:latin typeface="Arial Narrow" panose="020B0506020202030204" pitchFamily="34" charset="0"/>
            </a:endParaRPr>
          </a:p>
          <a:p>
            <a:pPr marL="914400" lvl="1" indent="-457200" eaLnBrk="1" hangingPunct="1">
              <a:spcBef>
                <a:spcPct val="50000"/>
              </a:spcBef>
              <a:buClr>
                <a:schemeClr val="tx2"/>
              </a:buClr>
              <a:buFont typeface="Wingdings" panose="05000000000000000000" pitchFamily="2" charset="2"/>
              <a:buAutoNum type="arabicParenR"/>
            </a:pPr>
            <a:r>
              <a:rPr lang="zh-CN" altLang="en-US" sz="2400" b="1" dirty="0">
                <a:latin typeface="Arial Narrow" panose="020B0506020202030204" pitchFamily="34" charset="0"/>
              </a:rPr>
              <a:t>若</a:t>
            </a:r>
            <a:r>
              <a:rPr lang="en-US" altLang="zh-CN" sz="2400" b="1" dirty="0">
                <a:latin typeface="Arial Narrow" panose="020B0506020202030204" pitchFamily="34" charset="0"/>
              </a:rPr>
              <a:t>k</a:t>
            </a:r>
            <a:r>
              <a:rPr lang="en-US" altLang="zh-CN" sz="2400" b="1" baseline="-25000" dirty="0">
                <a:latin typeface="Arial Narrow" panose="020B0506020202030204" pitchFamily="34" charset="0"/>
              </a:rPr>
              <a:t>i</a:t>
            </a:r>
            <a:r>
              <a:rPr lang="en-US" altLang="zh-CN" sz="2400" b="1" dirty="0">
                <a:latin typeface="Arial Narrow" panose="020B0506020202030204" pitchFamily="34" charset="0"/>
              </a:rPr>
              <a:t>&lt;key&lt;k</a:t>
            </a:r>
            <a:r>
              <a:rPr lang="en-US" altLang="zh-CN" sz="2400" b="1" baseline="-25000" dirty="0">
                <a:latin typeface="Arial Narrow" panose="020B0506020202030204" pitchFamily="34" charset="0"/>
              </a:rPr>
              <a:t>i+1</a:t>
            </a:r>
            <a:r>
              <a:rPr lang="en-US" altLang="zh-CN" sz="2400" b="1" dirty="0">
                <a:latin typeface="Arial Narrow" panose="020B0506020202030204" pitchFamily="34" charset="0"/>
              </a:rPr>
              <a:t>,</a:t>
            </a:r>
            <a:r>
              <a:rPr lang="zh-CN" altLang="en-US" sz="2400" b="1" dirty="0">
                <a:latin typeface="Arial Narrow" panose="020B0506020202030204" pitchFamily="34" charset="0"/>
              </a:rPr>
              <a:t>则沿指针</a:t>
            </a:r>
            <a:r>
              <a:rPr lang="en-US" altLang="zh-CN" sz="2400" b="1" dirty="0">
                <a:latin typeface="Arial Narrow" panose="020B0506020202030204" pitchFamily="34" charset="0"/>
              </a:rPr>
              <a:t>A</a:t>
            </a:r>
            <a:r>
              <a:rPr lang="en-US" altLang="zh-CN" sz="2400" b="1" baseline="-25000" dirty="0">
                <a:latin typeface="Arial Narrow" panose="020B0506020202030204" pitchFamily="34" charset="0"/>
              </a:rPr>
              <a:t>i</a:t>
            </a:r>
            <a:r>
              <a:rPr lang="zh-CN" altLang="en-US" sz="2400" b="1" dirty="0">
                <a:latin typeface="Arial Narrow" panose="020B0506020202030204" pitchFamily="34" charset="0"/>
              </a:rPr>
              <a:t>所指的子树中继续查找；</a:t>
            </a:r>
            <a:endParaRPr lang="zh-CN" altLang="en-US" sz="2400" b="1" dirty="0">
              <a:latin typeface="Arial Narrow" panose="020B0506020202030204" pitchFamily="34" charset="0"/>
            </a:endParaRPr>
          </a:p>
          <a:p>
            <a:pPr marL="914400" lvl="1" indent="-457200" eaLnBrk="1" hangingPunct="1">
              <a:spcBef>
                <a:spcPct val="50000"/>
              </a:spcBef>
              <a:buClr>
                <a:schemeClr val="tx2"/>
              </a:buClr>
              <a:buFont typeface="Wingdings" panose="05000000000000000000" pitchFamily="2" charset="2"/>
              <a:buAutoNum type="arabicParenR"/>
            </a:pPr>
            <a:r>
              <a:rPr lang="zh-CN" altLang="en-US" sz="2400" b="1" dirty="0">
                <a:latin typeface="Arial Narrow" panose="020B0506020202030204" pitchFamily="34" charset="0"/>
              </a:rPr>
              <a:t>若</a:t>
            </a:r>
            <a:r>
              <a:rPr lang="en-US" altLang="zh-CN" sz="2400" b="1" dirty="0">
                <a:latin typeface="Arial Narrow" panose="020B0506020202030204" pitchFamily="34" charset="0"/>
              </a:rPr>
              <a:t>key&gt;k</a:t>
            </a:r>
            <a:r>
              <a:rPr lang="en-US" altLang="zh-CN" sz="2400" b="1" baseline="-25000" dirty="0">
                <a:latin typeface="Arial Narrow" panose="020B0506020202030204" pitchFamily="34" charset="0"/>
              </a:rPr>
              <a:t>j</a:t>
            </a:r>
            <a:r>
              <a:rPr lang="en-US" altLang="zh-CN" sz="2400" b="1" dirty="0">
                <a:latin typeface="Arial Narrow" panose="020B0506020202030204" pitchFamily="34" charset="0"/>
              </a:rPr>
              <a:t>,</a:t>
            </a:r>
            <a:r>
              <a:rPr lang="zh-CN" altLang="en-US" sz="2400" b="1" dirty="0">
                <a:latin typeface="Arial Narrow" panose="020B0506020202030204" pitchFamily="34" charset="0"/>
              </a:rPr>
              <a:t>则沿指针</a:t>
            </a:r>
            <a:r>
              <a:rPr lang="en-US" altLang="zh-CN" sz="2400" b="1" dirty="0">
                <a:latin typeface="Arial Narrow" panose="020B0506020202030204" pitchFamily="34" charset="0"/>
              </a:rPr>
              <a:t>A</a:t>
            </a:r>
            <a:r>
              <a:rPr lang="en-US" altLang="zh-CN" sz="2400" b="1" baseline="-25000" dirty="0">
                <a:latin typeface="Arial Narrow" panose="020B0506020202030204" pitchFamily="34" charset="0"/>
              </a:rPr>
              <a:t>j</a:t>
            </a:r>
            <a:r>
              <a:rPr lang="zh-CN" altLang="en-US" sz="2400" b="1" dirty="0">
                <a:latin typeface="Arial Narrow" panose="020B0506020202030204" pitchFamily="34" charset="0"/>
              </a:rPr>
              <a:t>所指的子树中继续查找。</a:t>
            </a:r>
            <a:endParaRPr lang="zh-CN" altLang="en-US" sz="2400" b="1" dirty="0">
              <a:latin typeface="Arial Narrow" panose="020B0506020202030204" pitchFamily="34" charset="0"/>
            </a:endParaRPr>
          </a:p>
          <a:p>
            <a:pPr marL="457200" lvl="0" indent="-457200" eaLnBrk="1" hangingPunct="1">
              <a:spcBef>
                <a:spcPct val="50000"/>
              </a:spcBef>
              <a:buClr>
                <a:schemeClr val="tx2"/>
              </a:buClr>
              <a:buSzPct val="75000"/>
              <a:buFont typeface="Wingdings" panose="05000000000000000000" pitchFamily="2" charset="2"/>
              <a:buNone/>
            </a:pPr>
            <a:r>
              <a:rPr lang="zh-CN" altLang="en-US" sz="2400" b="1" dirty="0">
                <a:latin typeface="Arial Narrow" panose="020B0506020202030204" pitchFamily="34" charset="0"/>
              </a:rPr>
              <a:t>      在自上向下的查找过程中，若直到叶结点也没有找到值为</a:t>
            </a:r>
            <a:r>
              <a:rPr lang="en-US" altLang="zh-CN" sz="2400" b="1" dirty="0">
                <a:latin typeface="Arial Narrow" panose="020B0506020202030204" pitchFamily="34" charset="0"/>
              </a:rPr>
              <a:t>key</a:t>
            </a:r>
            <a:r>
              <a:rPr lang="zh-CN" altLang="en-US" sz="2400" b="1" dirty="0">
                <a:latin typeface="Arial Narrow" panose="020B0506020202030204" pitchFamily="34" charset="0"/>
              </a:rPr>
              <a:t>的关键字，则查找失败。</a:t>
            </a:r>
            <a:endParaRPr lang="zh-CN" altLang="en-US" sz="2400" b="1" dirty="0">
              <a:latin typeface="Arial Narrow" panose="020B0506020202030204" pitchFamily="34"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4914">
                                            <p:txEl>
                                              <p:charRg st="0" end="9"/>
                                            </p:txEl>
                                          </p:spTgt>
                                        </p:tgtEl>
                                        <p:attrNameLst>
                                          <p:attrName>style.visibility</p:attrName>
                                        </p:attrNameLst>
                                      </p:cBhvr>
                                      <p:to>
                                        <p:strVal val="visible"/>
                                      </p:to>
                                    </p:set>
                                    <p:anim calcmode="lin" valueType="num">
                                      <p:cBhvr additive="base">
                                        <p:cTn id="7" dur="500" fill="hold"/>
                                        <p:tgtEl>
                                          <p:spTgt spid="294914">
                                            <p:txEl>
                                              <p:charRg st="0" end="9"/>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4914">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4914">
                                            <p:txEl>
                                              <p:charRg st="9" end="46"/>
                                            </p:txEl>
                                          </p:spTgt>
                                        </p:tgtEl>
                                        <p:attrNameLst>
                                          <p:attrName>style.visibility</p:attrName>
                                        </p:attrNameLst>
                                      </p:cBhvr>
                                      <p:to>
                                        <p:strVal val="visible"/>
                                      </p:to>
                                    </p:set>
                                    <p:anim calcmode="lin" valueType="num">
                                      <p:cBhvr additive="base">
                                        <p:cTn id="13" dur="500" fill="hold"/>
                                        <p:tgtEl>
                                          <p:spTgt spid="294914">
                                            <p:txEl>
                                              <p:charRg st="9" end="46"/>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94914">
                                            <p:txEl>
                                              <p:charRg st="9" end="46"/>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94914">
                                            <p:txEl>
                                              <p:charRg st="46" end="116"/>
                                            </p:txEl>
                                          </p:spTgt>
                                        </p:tgtEl>
                                        <p:attrNameLst>
                                          <p:attrName>style.visibility</p:attrName>
                                        </p:attrNameLst>
                                      </p:cBhvr>
                                      <p:to>
                                        <p:strVal val="visible"/>
                                      </p:to>
                                    </p:set>
                                    <p:anim calcmode="lin" valueType="num">
                                      <p:cBhvr additive="base">
                                        <p:cTn id="19" dur="500" fill="hold"/>
                                        <p:tgtEl>
                                          <p:spTgt spid="294914">
                                            <p:txEl>
                                              <p:charRg st="46" end="116"/>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94914">
                                            <p:txEl>
                                              <p:charRg st="46" end="116"/>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94914">
                                            <p:txEl>
                                              <p:charRg st="116" end="140"/>
                                            </p:txEl>
                                          </p:spTgt>
                                        </p:tgtEl>
                                        <p:attrNameLst>
                                          <p:attrName>style.visibility</p:attrName>
                                        </p:attrNameLst>
                                      </p:cBhvr>
                                      <p:to>
                                        <p:strVal val="visible"/>
                                      </p:to>
                                    </p:set>
                                    <p:anim calcmode="lin" valueType="num">
                                      <p:cBhvr additive="base">
                                        <p:cTn id="25" dur="500" fill="hold"/>
                                        <p:tgtEl>
                                          <p:spTgt spid="294914">
                                            <p:txEl>
                                              <p:charRg st="116" end="14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94914">
                                            <p:txEl>
                                              <p:charRg st="116" end="14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94914">
                                            <p:txEl>
                                              <p:charRg st="140" end="167"/>
                                            </p:txEl>
                                          </p:spTgt>
                                        </p:tgtEl>
                                        <p:attrNameLst>
                                          <p:attrName>style.visibility</p:attrName>
                                        </p:attrNameLst>
                                      </p:cBhvr>
                                      <p:to>
                                        <p:strVal val="visible"/>
                                      </p:to>
                                    </p:set>
                                    <p:anim calcmode="lin" valueType="num">
                                      <p:cBhvr additive="base">
                                        <p:cTn id="31" dur="500" fill="hold"/>
                                        <p:tgtEl>
                                          <p:spTgt spid="294914">
                                            <p:txEl>
                                              <p:charRg st="140" end="167"/>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94914">
                                            <p:txEl>
                                              <p:charRg st="140" end="167"/>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94914">
                                            <p:txEl>
                                              <p:charRg st="167" end="198"/>
                                            </p:txEl>
                                          </p:spTgt>
                                        </p:tgtEl>
                                        <p:attrNameLst>
                                          <p:attrName>style.visibility</p:attrName>
                                        </p:attrNameLst>
                                      </p:cBhvr>
                                      <p:to>
                                        <p:strVal val="visible"/>
                                      </p:to>
                                    </p:set>
                                    <p:anim calcmode="lin" valueType="num">
                                      <p:cBhvr additive="base">
                                        <p:cTn id="37" dur="500" fill="hold"/>
                                        <p:tgtEl>
                                          <p:spTgt spid="294914">
                                            <p:txEl>
                                              <p:charRg st="167" end="198"/>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94914">
                                            <p:txEl>
                                              <p:charRg st="167" end="198"/>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94914">
                                            <p:txEl>
                                              <p:charRg st="198" end="224"/>
                                            </p:txEl>
                                          </p:spTgt>
                                        </p:tgtEl>
                                        <p:attrNameLst>
                                          <p:attrName>style.visibility</p:attrName>
                                        </p:attrNameLst>
                                      </p:cBhvr>
                                      <p:to>
                                        <p:strVal val="visible"/>
                                      </p:to>
                                    </p:set>
                                    <p:anim calcmode="lin" valueType="num">
                                      <p:cBhvr additive="base">
                                        <p:cTn id="43" dur="500" fill="hold"/>
                                        <p:tgtEl>
                                          <p:spTgt spid="294914">
                                            <p:txEl>
                                              <p:charRg st="198" end="224"/>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94914">
                                            <p:txEl>
                                              <p:charRg st="198" end="224"/>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94914">
                                            <p:txEl>
                                              <p:charRg st="224" end="270"/>
                                            </p:txEl>
                                          </p:spTgt>
                                        </p:tgtEl>
                                        <p:attrNameLst>
                                          <p:attrName>style.visibility</p:attrName>
                                        </p:attrNameLst>
                                      </p:cBhvr>
                                      <p:to>
                                        <p:strVal val="visible"/>
                                      </p:to>
                                    </p:set>
                                    <p:anim calcmode="lin" valueType="num">
                                      <p:cBhvr additive="base">
                                        <p:cTn id="49" dur="500" fill="hold"/>
                                        <p:tgtEl>
                                          <p:spTgt spid="294914">
                                            <p:txEl>
                                              <p:charRg st="224" end="27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94914">
                                            <p:txEl>
                                              <p:charRg st="224" end="27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4" grpId="0" bldLvl="2"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5938" name="Rectangle 2"/>
          <p:cNvSpPr>
            <a:spLocks noGrp="1"/>
          </p:cNvSpPr>
          <p:nvPr>
            <p:ph type="title"/>
          </p:nvPr>
        </p:nvSpPr>
        <p:spPr>
          <a:xfrm>
            <a:off x="684213" y="188913"/>
            <a:ext cx="7772400" cy="1143000"/>
          </a:xfrm>
          <a:ln/>
        </p:spPr>
        <p:txBody>
          <a:bodyPr vert="horz" wrap="square" lIns="91440" tIns="45720" rIns="91440" bIns="45720" anchor="ctr"/>
          <a:p>
            <a:pPr eaLnBrk="1" hangingPunct="1"/>
            <a:r>
              <a:rPr lang="en-US" altLang="zh-CN" b="1" dirty="0">
                <a:solidFill>
                  <a:srgbClr val="FF0000"/>
                </a:solidFill>
                <a:ea typeface="楷体_GB2312" pitchFamily="49" charset="-122"/>
              </a:rPr>
              <a:t>9.2.2  B-</a:t>
            </a:r>
            <a:r>
              <a:rPr lang="zh-CN" altLang="en-US" b="1" dirty="0">
                <a:solidFill>
                  <a:srgbClr val="FF0000"/>
                </a:solidFill>
                <a:ea typeface="楷体_GB2312" pitchFamily="49" charset="-122"/>
              </a:rPr>
              <a:t>树和</a:t>
            </a:r>
            <a:r>
              <a:rPr lang="en-US" altLang="zh-CN" b="1" dirty="0">
                <a:solidFill>
                  <a:srgbClr val="FF0000"/>
                </a:solidFill>
                <a:ea typeface="楷体_GB2312" pitchFamily="49" charset="-122"/>
              </a:rPr>
              <a:t>B+</a:t>
            </a:r>
            <a:r>
              <a:rPr lang="zh-CN" altLang="en-US" b="1" dirty="0">
                <a:solidFill>
                  <a:srgbClr val="FF0000"/>
                </a:solidFill>
                <a:ea typeface="楷体_GB2312" pitchFamily="49" charset="-122"/>
              </a:rPr>
              <a:t>树</a:t>
            </a:r>
            <a:endParaRPr lang="zh-CN" altLang="en-US" b="1" dirty="0">
              <a:solidFill>
                <a:srgbClr val="FF0000"/>
              </a:solidFill>
              <a:ea typeface="楷体_GB2312" pitchFamily="49" charset="-122"/>
            </a:endParaRPr>
          </a:p>
        </p:txBody>
      </p:sp>
      <p:sp>
        <p:nvSpPr>
          <p:cNvPr id="295939" name="Rectangle 3"/>
          <p:cNvSpPr>
            <a:spLocks noGrp="1"/>
          </p:cNvSpPr>
          <p:nvPr>
            <p:ph idx="1"/>
          </p:nvPr>
        </p:nvSpPr>
        <p:spPr>
          <a:xfrm>
            <a:off x="684213" y="1196975"/>
            <a:ext cx="8280400" cy="5327650"/>
          </a:xfrm>
          <a:ln/>
        </p:spPr>
        <p:txBody>
          <a:bodyPr vert="horz" wrap="square" lIns="91440" tIns="45720" rIns="91440" bIns="45720" anchor="t"/>
          <a:p>
            <a:pPr eaLnBrk="1" hangingPunct="1">
              <a:lnSpc>
                <a:spcPct val="90000"/>
              </a:lnSpc>
            </a:pPr>
            <a:r>
              <a:rPr lang="en-US" altLang="zh-CN" sz="3600" b="1" dirty="0">
                <a:solidFill>
                  <a:srgbClr val="FF0000"/>
                </a:solidFill>
                <a:ea typeface="楷体_GB2312" pitchFamily="49" charset="-122"/>
              </a:rPr>
              <a:t>B</a:t>
            </a:r>
            <a:r>
              <a:rPr lang="zh-CN" altLang="en-US" sz="3600" b="1" dirty="0">
                <a:solidFill>
                  <a:srgbClr val="FF0000"/>
                </a:solidFill>
                <a:ea typeface="楷体_GB2312" pitchFamily="49" charset="-122"/>
              </a:rPr>
              <a:t>＋树（</a:t>
            </a:r>
            <a:r>
              <a:rPr lang="en-US" altLang="zh-CN" sz="3600" b="1" dirty="0">
                <a:solidFill>
                  <a:srgbClr val="FF0000"/>
                </a:solidFill>
                <a:ea typeface="楷体_GB2312" pitchFamily="49" charset="-122"/>
              </a:rPr>
              <a:t>B</a:t>
            </a:r>
            <a:r>
              <a:rPr lang="zh-CN" altLang="en-US" sz="3600" b="1" dirty="0">
                <a:solidFill>
                  <a:srgbClr val="FF0000"/>
                </a:solidFill>
                <a:ea typeface="楷体_GB2312" pitchFamily="49" charset="-122"/>
              </a:rPr>
              <a:t>－的变型树）</a:t>
            </a:r>
            <a:endParaRPr lang="zh-CN" altLang="en-US" sz="3600" b="1" dirty="0">
              <a:solidFill>
                <a:srgbClr val="FF0000"/>
              </a:solidFill>
              <a:ea typeface="楷体_GB2312" pitchFamily="49" charset="-122"/>
            </a:endParaRPr>
          </a:p>
          <a:p>
            <a:pPr eaLnBrk="1" hangingPunct="1">
              <a:lnSpc>
                <a:spcPct val="90000"/>
              </a:lnSpc>
            </a:pPr>
            <a:r>
              <a:rPr lang="zh-CN" altLang="en-US" b="1" dirty="0"/>
              <a:t>	</a:t>
            </a:r>
            <a:r>
              <a:rPr lang="en-US" altLang="zh-CN" sz="3600" b="1" dirty="0">
                <a:solidFill>
                  <a:srgbClr val="3333FF"/>
                </a:solidFill>
                <a:ea typeface="楷体_GB2312" pitchFamily="49" charset="-122"/>
              </a:rPr>
              <a:t>B+</a:t>
            </a:r>
            <a:r>
              <a:rPr lang="zh-CN" altLang="en-US" sz="3600" b="1" dirty="0">
                <a:solidFill>
                  <a:srgbClr val="3333FF"/>
                </a:solidFill>
                <a:ea typeface="楷体_GB2312" pitchFamily="49" charset="-122"/>
              </a:rPr>
              <a:t>树是</a:t>
            </a:r>
            <a:r>
              <a:rPr lang="en-US" altLang="zh-CN" sz="3600" b="1" dirty="0">
                <a:solidFill>
                  <a:srgbClr val="3333FF"/>
                </a:solidFill>
                <a:ea typeface="楷体_GB2312" pitchFamily="49" charset="-122"/>
              </a:rPr>
              <a:t>B-</a:t>
            </a:r>
            <a:r>
              <a:rPr lang="zh-CN" altLang="en-US" sz="3600" b="1" dirty="0">
                <a:solidFill>
                  <a:srgbClr val="3333FF"/>
                </a:solidFill>
                <a:ea typeface="楷体_GB2312" pitchFamily="49" charset="-122"/>
              </a:rPr>
              <a:t>树的变体，也是一种多路搜索树，其定义基本与</a:t>
            </a:r>
            <a:r>
              <a:rPr lang="en-US" altLang="zh-CN" sz="3600" b="1" dirty="0">
                <a:solidFill>
                  <a:srgbClr val="3333FF"/>
                </a:solidFill>
                <a:ea typeface="楷体_GB2312" pitchFamily="49" charset="-122"/>
              </a:rPr>
              <a:t>B-</a:t>
            </a:r>
            <a:r>
              <a:rPr lang="zh-CN" altLang="en-US" sz="3600" b="1" dirty="0">
                <a:solidFill>
                  <a:srgbClr val="3333FF"/>
                </a:solidFill>
                <a:ea typeface="楷体_GB2312" pitchFamily="49" charset="-122"/>
              </a:rPr>
              <a:t>树同，除了：</a:t>
            </a:r>
            <a:endParaRPr lang="zh-CN" altLang="en-US" sz="3600" b="1" dirty="0">
              <a:solidFill>
                <a:srgbClr val="3333FF"/>
              </a:solidFill>
              <a:ea typeface="楷体_GB2312" pitchFamily="49" charset="-122"/>
            </a:endParaRPr>
          </a:p>
          <a:p>
            <a:pPr lvl="1" eaLnBrk="1" hangingPunct="1">
              <a:lnSpc>
                <a:spcPct val="90000"/>
              </a:lnSpc>
            </a:pPr>
            <a:r>
              <a:rPr lang="zh-CN" altLang="en-US" sz="3200" b="1" dirty="0">
                <a:solidFill>
                  <a:srgbClr val="3333FF"/>
                </a:solidFill>
                <a:ea typeface="楷体_GB2312" pitchFamily="49" charset="-122"/>
              </a:rPr>
              <a:t>	</a:t>
            </a:r>
            <a:r>
              <a:rPr lang="en-US" altLang="zh-CN" sz="3200" b="1" dirty="0">
                <a:solidFill>
                  <a:srgbClr val="3333FF"/>
                </a:solidFill>
                <a:ea typeface="楷体_GB2312" pitchFamily="49" charset="-122"/>
              </a:rPr>
              <a:t>1</a:t>
            </a:r>
            <a:r>
              <a:rPr lang="zh-CN" altLang="en-US" sz="3200" b="1" dirty="0">
                <a:solidFill>
                  <a:srgbClr val="3333FF"/>
                </a:solidFill>
                <a:ea typeface="楷体_GB2312" pitchFamily="49" charset="-122"/>
              </a:rPr>
              <a:t>）非叶子结点的子树指针与关键字个数相同；</a:t>
            </a:r>
            <a:endParaRPr lang="zh-CN" altLang="en-US" sz="3200" b="1" dirty="0">
              <a:solidFill>
                <a:srgbClr val="3333FF"/>
              </a:solidFill>
              <a:ea typeface="楷体_GB2312" pitchFamily="49" charset="-122"/>
            </a:endParaRPr>
          </a:p>
          <a:p>
            <a:pPr lvl="1" eaLnBrk="1" hangingPunct="1">
              <a:lnSpc>
                <a:spcPct val="90000"/>
              </a:lnSpc>
            </a:pPr>
            <a:r>
              <a:rPr lang="zh-CN" altLang="en-US" sz="3200" b="1" dirty="0">
                <a:solidFill>
                  <a:srgbClr val="3333FF"/>
                </a:solidFill>
                <a:ea typeface="楷体_GB2312" pitchFamily="49" charset="-122"/>
              </a:rPr>
              <a:t>	</a:t>
            </a:r>
            <a:r>
              <a:rPr lang="en-US" altLang="zh-CN" sz="3200" b="1" dirty="0">
                <a:solidFill>
                  <a:srgbClr val="3333FF"/>
                </a:solidFill>
                <a:ea typeface="楷体_GB2312" pitchFamily="49" charset="-122"/>
              </a:rPr>
              <a:t>2</a:t>
            </a:r>
            <a:r>
              <a:rPr lang="zh-CN" altLang="en-US" sz="3200" b="1" dirty="0">
                <a:solidFill>
                  <a:srgbClr val="3333FF"/>
                </a:solidFill>
                <a:ea typeface="楷体_GB2312" pitchFamily="49" charset="-122"/>
              </a:rPr>
              <a:t>）非叶子结点的子树指针</a:t>
            </a:r>
            <a:r>
              <a:rPr lang="en-US" altLang="zh-CN" sz="3200" b="1" dirty="0">
                <a:solidFill>
                  <a:srgbClr val="3333FF"/>
                </a:solidFill>
                <a:ea typeface="楷体_GB2312" pitchFamily="49" charset="-122"/>
              </a:rPr>
              <a:t>P[i]</a:t>
            </a:r>
            <a:r>
              <a:rPr lang="zh-CN" altLang="en-US" sz="3200" b="1" dirty="0">
                <a:solidFill>
                  <a:srgbClr val="3333FF"/>
                </a:solidFill>
                <a:ea typeface="楷体_GB2312" pitchFamily="49" charset="-122"/>
              </a:rPr>
              <a:t>，指向关键字值属于</a:t>
            </a:r>
            <a:r>
              <a:rPr lang="en-US" altLang="zh-CN" sz="3200" b="1" dirty="0">
                <a:solidFill>
                  <a:srgbClr val="3333FF"/>
                </a:solidFill>
                <a:ea typeface="楷体_GB2312" pitchFamily="49" charset="-122"/>
              </a:rPr>
              <a:t>[K[i], K[i+1])</a:t>
            </a:r>
            <a:r>
              <a:rPr lang="zh-CN" altLang="en-US" sz="3200" b="1" dirty="0">
                <a:solidFill>
                  <a:srgbClr val="3333FF"/>
                </a:solidFill>
                <a:ea typeface="楷体_GB2312" pitchFamily="49" charset="-122"/>
              </a:rPr>
              <a:t>的子树（</a:t>
            </a:r>
            <a:r>
              <a:rPr lang="en-US" altLang="zh-CN" sz="3200" b="1" dirty="0">
                <a:solidFill>
                  <a:srgbClr val="3333FF"/>
                </a:solidFill>
                <a:ea typeface="楷体_GB2312" pitchFamily="49" charset="-122"/>
              </a:rPr>
              <a:t>B-</a:t>
            </a:r>
            <a:r>
              <a:rPr lang="zh-CN" altLang="en-US" sz="3200" b="1" dirty="0">
                <a:solidFill>
                  <a:srgbClr val="3333FF"/>
                </a:solidFill>
                <a:ea typeface="楷体_GB2312" pitchFamily="49" charset="-122"/>
              </a:rPr>
              <a:t>树是开区间）；</a:t>
            </a:r>
            <a:endParaRPr lang="zh-CN" altLang="en-US" sz="3200" b="1" dirty="0">
              <a:solidFill>
                <a:srgbClr val="3333FF"/>
              </a:solidFill>
              <a:ea typeface="楷体_GB2312" pitchFamily="49" charset="-122"/>
            </a:endParaRPr>
          </a:p>
          <a:p>
            <a:pPr lvl="1" eaLnBrk="1" hangingPunct="1">
              <a:lnSpc>
                <a:spcPct val="90000"/>
              </a:lnSpc>
            </a:pPr>
            <a:r>
              <a:rPr lang="zh-CN" altLang="en-US" sz="3200" b="1" dirty="0">
                <a:solidFill>
                  <a:srgbClr val="3333FF"/>
                </a:solidFill>
                <a:ea typeface="楷体_GB2312" pitchFamily="49" charset="-122"/>
              </a:rPr>
              <a:t>	</a:t>
            </a:r>
            <a:r>
              <a:rPr lang="en-US" altLang="zh-CN" sz="3200" b="1" dirty="0">
                <a:solidFill>
                  <a:srgbClr val="3333FF"/>
                </a:solidFill>
                <a:ea typeface="楷体_GB2312" pitchFamily="49" charset="-122"/>
              </a:rPr>
              <a:t>3</a:t>
            </a:r>
            <a:r>
              <a:rPr lang="zh-CN" altLang="en-US" sz="3200" b="1" dirty="0">
                <a:solidFill>
                  <a:srgbClr val="3333FF"/>
                </a:solidFill>
                <a:ea typeface="楷体_GB2312" pitchFamily="49" charset="-122"/>
              </a:rPr>
              <a:t>）为所有叶子结点增加一个链指针；</a:t>
            </a:r>
            <a:endParaRPr lang="zh-CN" altLang="en-US" sz="3200" b="1" dirty="0">
              <a:solidFill>
                <a:srgbClr val="3333FF"/>
              </a:solidFill>
              <a:ea typeface="楷体_GB2312" pitchFamily="49" charset="-122"/>
            </a:endParaRPr>
          </a:p>
          <a:p>
            <a:pPr lvl="1" eaLnBrk="1" hangingPunct="1">
              <a:lnSpc>
                <a:spcPct val="90000"/>
              </a:lnSpc>
            </a:pPr>
            <a:r>
              <a:rPr lang="zh-CN" altLang="en-US" sz="3200" b="1" dirty="0">
                <a:solidFill>
                  <a:srgbClr val="3333FF"/>
                </a:solidFill>
                <a:ea typeface="楷体_GB2312" pitchFamily="49" charset="-122"/>
              </a:rPr>
              <a:t>	</a:t>
            </a:r>
            <a:r>
              <a:rPr lang="en-US" altLang="zh-CN" sz="3200" b="1" dirty="0">
                <a:solidFill>
                  <a:srgbClr val="3333FF"/>
                </a:solidFill>
                <a:ea typeface="楷体_GB2312" pitchFamily="49" charset="-122"/>
              </a:rPr>
              <a:t>4</a:t>
            </a:r>
            <a:r>
              <a:rPr lang="zh-CN" altLang="en-US" sz="3200" b="1" dirty="0">
                <a:solidFill>
                  <a:srgbClr val="3333FF"/>
                </a:solidFill>
                <a:ea typeface="楷体_GB2312" pitchFamily="49" charset="-122"/>
              </a:rPr>
              <a:t>）所有关键字都在叶子结点出现；</a:t>
            </a:r>
            <a:endParaRPr lang="zh-CN" altLang="en-US" sz="3200" b="1" dirty="0">
              <a:solidFill>
                <a:srgbClr val="3333FF"/>
              </a:solidFill>
              <a:ea typeface="楷体_GB2312" pitchFamily="49" charset="-122"/>
            </a:endParaRPr>
          </a:p>
          <a:p>
            <a:pPr lvl="1" eaLnBrk="1" hangingPunct="1">
              <a:lnSpc>
                <a:spcPct val="90000"/>
              </a:lnSpc>
            </a:pPr>
            <a:endParaRPr lang="en-US" altLang="zh-CN" sz="3200" b="1" dirty="0">
              <a:solidFill>
                <a:srgbClr val="3333FF"/>
              </a:solidFill>
              <a:ea typeface="楷体_GB2312" pitchFamily="49"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95938"/>
                                        </p:tgtEl>
                                        <p:attrNameLst>
                                          <p:attrName>style.visibility</p:attrName>
                                        </p:attrNameLst>
                                      </p:cBhvr>
                                      <p:to>
                                        <p:strVal val="visible"/>
                                      </p:to>
                                    </p:set>
                                    <p:anim calcmode="lin" valueType="num">
                                      <p:cBhvr>
                                        <p:cTn id="7" dur="1000" fill="hold"/>
                                        <p:tgtEl>
                                          <p:spTgt spid="295938"/>
                                        </p:tgtEl>
                                        <p:attrNameLst>
                                          <p:attrName>ppt_w</p:attrName>
                                        </p:attrNameLst>
                                      </p:cBhvr>
                                      <p:tavLst>
                                        <p:tav tm="0">
                                          <p:val>
                                            <p:fltVal val="0.000000"/>
                                          </p:val>
                                        </p:tav>
                                        <p:tav tm="100000">
                                          <p:val>
                                            <p:strVal val="#ppt_w"/>
                                          </p:val>
                                        </p:tav>
                                      </p:tavLst>
                                    </p:anim>
                                    <p:anim calcmode="lin" valueType="num">
                                      <p:cBhvr>
                                        <p:cTn id="8" dur="1000" fill="hold"/>
                                        <p:tgtEl>
                                          <p:spTgt spid="295938"/>
                                        </p:tgtEl>
                                        <p:attrNameLst>
                                          <p:attrName>ppt_h</p:attrName>
                                        </p:attrNameLst>
                                      </p:cBhvr>
                                      <p:tavLst>
                                        <p:tav tm="0">
                                          <p:val>
                                            <p:fltVal val="0.000000"/>
                                          </p:val>
                                        </p:tav>
                                        <p:tav tm="100000">
                                          <p:val>
                                            <p:strVal val="#ppt_h"/>
                                          </p:val>
                                        </p:tav>
                                      </p:tavLst>
                                    </p:anim>
                                    <p:anim calcmode="lin" valueType="num">
                                      <p:cBhvr>
                                        <p:cTn id="9" dur="1000" fill="hold"/>
                                        <p:tgtEl>
                                          <p:spTgt spid="295938"/>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295938"/>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295939">
                                            <p:txEl>
                                              <p:charRg st="0" end="12"/>
                                            </p:txEl>
                                          </p:spTgt>
                                        </p:tgtEl>
                                        <p:attrNameLst>
                                          <p:attrName>style.visibility</p:attrName>
                                        </p:attrNameLst>
                                      </p:cBhvr>
                                      <p:to>
                                        <p:strVal val="visible"/>
                                      </p:to>
                                    </p:set>
                                    <p:anim calcmode="lin" valueType="num">
                                      <p:cBhvr additive="base">
                                        <p:cTn id="15" dur="500" fill="hold"/>
                                        <p:tgtEl>
                                          <p:spTgt spid="295939">
                                            <p:txEl>
                                              <p:charRg st="0" end="1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95939">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95939">
                                            <p:txEl>
                                              <p:charRg st="12" end="49"/>
                                            </p:txEl>
                                          </p:spTgt>
                                        </p:tgtEl>
                                        <p:attrNameLst>
                                          <p:attrName>style.visibility</p:attrName>
                                        </p:attrNameLst>
                                      </p:cBhvr>
                                      <p:to>
                                        <p:strVal val="visible"/>
                                      </p:to>
                                    </p:set>
                                    <p:anim calcmode="lin" valueType="num">
                                      <p:cBhvr additive="base">
                                        <p:cTn id="21" dur="500" fill="hold"/>
                                        <p:tgtEl>
                                          <p:spTgt spid="295939">
                                            <p:txEl>
                                              <p:charRg st="12" end="49"/>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95939">
                                            <p:txEl>
                                              <p:charRg st="12" end="49"/>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295939">
                                            <p:txEl>
                                              <p:charRg st="49" end="72"/>
                                            </p:txEl>
                                          </p:spTgt>
                                        </p:tgtEl>
                                        <p:attrNameLst>
                                          <p:attrName>style.visibility</p:attrName>
                                        </p:attrNameLst>
                                      </p:cBhvr>
                                      <p:to>
                                        <p:strVal val="visible"/>
                                      </p:to>
                                    </p:set>
                                    <p:anim calcmode="lin" valueType="num">
                                      <p:cBhvr additive="base">
                                        <p:cTn id="25" dur="500" fill="hold"/>
                                        <p:tgtEl>
                                          <p:spTgt spid="295939">
                                            <p:txEl>
                                              <p:charRg st="49" end="7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95939">
                                            <p:txEl>
                                              <p:charRg st="49" end="72"/>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295939">
                                            <p:txEl>
                                              <p:charRg st="72" end="126"/>
                                            </p:txEl>
                                          </p:spTgt>
                                        </p:tgtEl>
                                        <p:attrNameLst>
                                          <p:attrName>style.visibility</p:attrName>
                                        </p:attrNameLst>
                                      </p:cBhvr>
                                      <p:to>
                                        <p:strVal val="visible"/>
                                      </p:to>
                                    </p:set>
                                    <p:anim calcmode="lin" valueType="num">
                                      <p:cBhvr additive="base">
                                        <p:cTn id="29" dur="500" fill="hold"/>
                                        <p:tgtEl>
                                          <p:spTgt spid="295939">
                                            <p:txEl>
                                              <p:charRg st="72" end="126"/>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95939">
                                            <p:txEl>
                                              <p:charRg st="72" end="126"/>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295939">
                                            <p:txEl>
                                              <p:charRg st="126" end="145"/>
                                            </p:txEl>
                                          </p:spTgt>
                                        </p:tgtEl>
                                        <p:attrNameLst>
                                          <p:attrName>style.visibility</p:attrName>
                                        </p:attrNameLst>
                                      </p:cBhvr>
                                      <p:to>
                                        <p:strVal val="visible"/>
                                      </p:to>
                                    </p:set>
                                    <p:anim calcmode="lin" valueType="num">
                                      <p:cBhvr additive="base">
                                        <p:cTn id="33" dur="500" fill="hold"/>
                                        <p:tgtEl>
                                          <p:spTgt spid="295939">
                                            <p:txEl>
                                              <p:charRg st="126" end="14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95939">
                                            <p:txEl>
                                              <p:charRg st="126" end="145"/>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295939">
                                            <p:txEl>
                                              <p:charRg st="145" end="163"/>
                                            </p:txEl>
                                          </p:spTgt>
                                        </p:tgtEl>
                                        <p:attrNameLst>
                                          <p:attrName>style.visibility</p:attrName>
                                        </p:attrNameLst>
                                      </p:cBhvr>
                                      <p:to>
                                        <p:strVal val="visible"/>
                                      </p:to>
                                    </p:set>
                                    <p:anim calcmode="lin" valueType="num">
                                      <p:cBhvr additive="base">
                                        <p:cTn id="37" dur="500" fill="hold"/>
                                        <p:tgtEl>
                                          <p:spTgt spid="295939">
                                            <p:txEl>
                                              <p:charRg st="145" end="16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95939">
                                            <p:txEl>
                                              <p:charRg st="145" end="16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8" grpId="0"/>
      <p:bldP spid="295939"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8066" name="Picture 40" descr="5"/>
          <p:cNvPicPr>
            <a:picLocks noChangeAspect="1"/>
          </p:cNvPicPr>
          <p:nvPr/>
        </p:nvPicPr>
        <p:blipFill>
          <a:blip r:embed="rId1"/>
          <a:stretch>
            <a:fillRect/>
          </a:stretch>
        </p:blipFill>
        <p:spPr>
          <a:xfrm>
            <a:off x="0" y="1314450"/>
            <a:ext cx="9144000" cy="5543550"/>
          </a:xfrm>
          <a:prstGeom prst="rect">
            <a:avLst/>
          </a:prstGeom>
          <a:noFill/>
          <a:ln w="9525">
            <a:noFill/>
          </a:ln>
        </p:spPr>
      </p:pic>
      <p:sp>
        <p:nvSpPr>
          <p:cNvPr id="88067" name="Rectangle 41"/>
          <p:cNvSpPr/>
          <p:nvPr/>
        </p:nvSpPr>
        <p:spPr>
          <a:xfrm>
            <a:off x="827088" y="384175"/>
            <a:ext cx="3848100" cy="64135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3600" b="1" dirty="0">
                <a:solidFill>
                  <a:srgbClr val="FF0000"/>
                </a:solidFill>
                <a:ea typeface="楷体_GB2312" pitchFamily="49" charset="-122"/>
              </a:rPr>
              <a:t>（</a:t>
            </a:r>
            <a:r>
              <a:rPr lang="en-US" altLang="zh-CN" sz="3600" b="1" dirty="0">
                <a:solidFill>
                  <a:srgbClr val="FF0000"/>
                </a:solidFill>
                <a:ea typeface="楷体_GB2312" pitchFamily="49" charset="-122"/>
              </a:rPr>
              <a:t>M=3</a:t>
            </a:r>
            <a:r>
              <a:rPr lang="zh-CN" altLang="en-US" sz="3600" b="1" dirty="0">
                <a:solidFill>
                  <a:srgbClr val="FF0000"/>
                </a:solidFill>
                <a:ea typeface="楷体_GB2312" pitchFamily="49" charset="-122"/>
              </a:rPr>
              <a:t>）</a:t>
            </a:r>
            <a:r>
              <a:rPr lang="en-US" altLang="zh-CN" sz="3600" b="1" dirty="0">
                <a:solidFill>
                  <a:srgbClr val="FF0000"/>
                </a:solidFill>
                <a:ea typeface="楷体_GB2312" pitchFamily="49" charset="-122"/>
              </a:rPr>
              <a:t>3</a:t>
            </a:r>
            <a:r>
              <a:rPr lang="zh-CN" altLang="en-US" sz="3600" b="1" dirty="0">
                <a:solidFill>
                  <a:srgbClr val="FF0000"/>
                </a:solidFill>
                <a:ea typeface="楷体_GB2312" pitchFamily="49" charset="-122"/>
              </a:rPr>
              <a:t>阶</a:t>
            </a:r>
            <a:r>
              <a:rPr lang="en-US" altLang="zh-CN" sz="3600" b="1" dirty="0">
                <a:solidFill>
                  <a:srgbClr val="FF0000"/>
                </a:solidFill>
                <a:ea typeface="楷体_GB2312" pitchFamily="49" charset="-122"/>
              </a:rPr>
              <a:t>B+</a:t>
            </a:r>
            <a:r>
              <a:rPr lang="zh-CN" altLang="en-US" sz="3600" b="1" dirty="0">
                <a:solidFill>
                  <a:srgbClr val="FF0000"/>
                </a:solidFill>
                <a:ea typeface="楷体_GB2312" pitchFamily="49" charset="-122"/>
              </a:rPr>
              <a:t>树 </a:t>
            </a:r>
            <a:endParaRPr lang="zh-CN" altLang="en-US" sz="3600" b="1" dirty="0">
              <a:solidFill>
                <a:srgbClr val="FF0000"/>
              </a:solidFill>
              <a:ea typeface="楷体_GB2312" pitchFamily="49" charset="-122"/>
            </a:endParaRPr>
          </a:p>
        </p:txBody>
      </p:sp>
    </p:spTree>
  </p:cSld>
  <p:clrMapOvr>
    <a:masterClrMapping/>
  </p:clrMapOvr>
  <p:transition>
    <p:zoom/>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Rectangle 3"/>
          <p:cNvSpPr>
            <a:spLocks noGrp="1"/>
          </p:cNvSpPr>
          <p:nvPr>
            <p:ph idx="1"/>
          </p:nvPr>
        </p:nvSpPr>
        <p:spPr>
          <a:xfrm>
            <a:off x="395288" y="620713"/>
            <a:ext cx="8424862" cy="6237287"/>
          </a:xfrm>
          <a:ln/>
        </p:spPr>
        <p:txBody>
          <a:bodyPr vert="horz" wrap="square" lIns="91440" tIns="45720" rIns="91440" bIns="45720" anchor="t"/>
          <a:p>
            <a:pPr eaLnBrk="1" hangingPunct="1">
              <a:lnSpc>
                <a:spcPct val="80000"/>
              </a:lnSpc>
              <a:buNone/>
            </a:pPr>
            <a:r>
              <a:rPr lang="en-US" altLang="zh-CN" b="1" dirty="0">
                <a:solidFill>
                  <a:srgbClr val="3333FF"/>
                </a:solidFill>
                <a:ea typeface="楷体_GB2312" pitchFamily="49" charset="-122"/>
              </a:rPr>
              <a:t>B+</a:t>
            </a:r>
            <a:r>
              <a:rPr lang="zh-CN" altLang="en-US" b="1" dirty="0">
                <a:solidFill>
                  <a:srgbClr val="3333FF"/>
                </a:solidFill>
                <a:ea typeface="楷体_GB2312" pitchFamily="49" charset="-122"/>
              </a:rPr>
              <a:t>的搜索与</a:t>
            </a:r>
            <a:r>
              <a:rPr lang="en-US" altLang="zh-CN" b="1" dirty="0">
                <a:solidFill>
                  <a:srgbClr val="3333FF"/>
                </a:solidFill>
                <a:ea typeface="楷体_GB2312" pitchFamily="49" charset="-122"/>
              </a:rPr>
              <a:t>B-</a:t>
            </a:r>
            <a:r>
              <a:rPr lang="zh-CN" altLang="en-US" b="1" dirty="0">
                <a:solidFill>
                  <a:srgbClr val="3333FF"/>
                </a:solidFill>
                <a:ea typeface="楷体_GB2312" pitchFamily="49" charset="-122"/>
              </a:rPr>
              <a:t>树也基本相同，区别是</a:t>
            </a:r>
            <a:r>
              <a:rPr lang="en-US" altLang="zh-CN" b="1" dirty="0">
                <a:solidFill>
                  <a:srgbClr val="3333FF"/>
                </a:solidFill>
                <a:ea typeface="楷体_GB2312" pitchFamily="49" charset="-122"/>
              </a:rPr>
              <a:t>B+</a:t>
            </a:r>
            <a:r>
              <a:rPr lang="zh-CN" altLang="en-US" b="1" dirty="0">
                <a:solidFill>
                  <a:srgbClr val="3333FF"/>
                </a:solidFill>
                <a:ea typeface="楷体_GB2312" pitchFamily="49" charset="-122"/>
              </a:rPr>
              <a:t>树只有达到叶子结点才命中（</a:t>
            </a:r>
            <a:r>
              <a:rPr lang="en-US" altLang="zh-CN" b="1" dirty="0">
                <a:solidFill>
                  <a:srgbClr val="3333FF"/>
                </a:solidFill>
                <a:ea typeface="楷体_GB2312" pitchFamily="49" charset="-122"/>
              </a:rPr>
              <a:t>B-</a:t>
            </a:r>
            <a:r>
              <a:rPr lang="zh-CN" altLang="en-US" b="1" dirty="0">
                <a:solidFill>
                  <a:srgbClr val="3333FF"/>
                </a:solidFill>
                <a:ea typeface="楷体_GB2312" pitchFamily="49" charset="-122"/>
              </a:rPr>
              <a:t>树可以在非叶子结点命中），其性能也等价于在关键字全集做一次二分查找；</a:t>
            </a:r>
            <a:endParaRPr lang="zh-CN" altLang="en-US" b="1" dirty="0">
              <a:solidFill>
                <a:srgbClr val="3333FF"/>
              </a:solidFill>
              <a:ea typeface="楷体_GB2312" pitchFamily="49" charset="-122"/>
            </a:endParaRPr>
          </a:p>
          <a:p>
            <a:pPr eaLnBrk="1" hangingPunct="1">
              <a:lnSpc>
                <a:spcPct val="80000"/>
              </a:lnSpc>
            </a:pPr>
            <a:r>
              <a:rPr lang="zh-CN" altLang="en-US" b="1" dirty="0">
                <a:solidFill>
                  <a:srgbClr val="3333FF"/>
                </a:solidFill>
                <a:ea typeface="楷体_GB2312" pitchFamily="49" charset="-122"/>
              </a:rPr>
              <a:t>	</a:t>
            </a:r>
            <a:r>
              <a:rPr lang="en-US" altLang="zh-CN" b="1" dirty="0">
                <a:solidFill>
                  <a:srgbClr val="3333FF"/>
                </a:solidFill>
                <a:ea typeface="楷体_GB2312" pitchFamily="49" charset="-122"/>
              </a:rPr>
              <a:t>B+</a:t>
            </a:r>
            <a:r>
              <a:rPr lang="zh-CN" altLang="en-US" b="1" dirty="0">
                <a:solidFill>
                  <a:srgbClr val="3333FF"/>
                </a:solidFill>
                <a:ea typeface="楷体_GB2312" pitchFamily="49" charset="-122"/>
              </a:rPr>
              <a:t>的特性：</a:t>
            </a:r>
            <a:endParaRPr lang="zh-CN" altLang="en-US" b="1" dirty="0">
              <a:solidFill>
                <a:srgbClr val="3333FF"/>
              </a:solidFill>
              <a:ea typeface="楷体_GB2312" pitchFamily="49" charset="-122"/>
            </a:endParaRPr>
          </a:p>
          <a:p>
            <a:pPr eaLnBrk="1" hangingPunct="1">
              <a:lnSpc>
                <a:spcPct val="80000"/>
              </a:lnSpc>
            </a:pPr>
            <a:r>
              <a:rPr lang="zh-CN" altLang="en-US" b="1" dirty="0">
                <a:solidFill>
                  <a:srgbClr val="3333FF"/>
                </a:solidFill>
                <a:ea typeface="楷体_GB2312" pitchFamily="49" charset="-122"/>
              </a:rPr>
              <a:t>	</a:t>
            </a:r>
            <a:r>
              <a:rPr lang="en-US" altLang="zh-CN" b="1" dirty="0">
                <a:solidFill>
                  <a:srgbClr val="3333FF"/>
                </a:solidFill>
                <a:ea typeface="楷体_GB2312" pitchFamily="49" charset="-122"/>
              </a:rPr>
              <a:t>1.</a:t>
            </a:r>
            <a:r>
              <a:rPr lang="zh-CN" altLang="en-US" b="1" dirty="0">
                <a:solidFill>
                  <a:srgbClr val="3333FF"/>
                </a:solidFill>
                <a:ea typeface="楷体_GB2312" pitchFamily="49" charset="-122"/>
              </a:rPr>
              <a:t>所有关键字都出现在叶子结点的链表中（稠密索引），且链表中的关键字恰好是有序的；</a:t>
            </a:r>
            <a:endParaRPr lang="zh-CN" altLang="en-US" b="1" dirty="0">
              <a:solidFill>
                <a:srgbClr val="3333FF"/>
              </a:solidFill>
              <a:ea typeface="楷体_GB2312" pitchFamily="49" charset="-122"/>
            </a:endParaRPr>
          </a:p>
          <a:p>
            <a:pPr eaLnBrk="1" hangingPunct="1">
              <a:lnSpc>
                <a:spcPct val="80000"/>
              </a:lnSpc>
            </a:pPr>
            <a:r>
              <a:rPr lang="zh-CN" altLang="en-US" b="1" dirty="0">
                <a:solidFill>
                  <a:srgbClr val="3333FF"/>
                </a:solidFill>
                <a:ea typeface="楷体_GB2312" pitchFamily="49" charset="-122"/>
              </a:rPr>
              <a:t>	</a:t>
            </a:r>
            <a:r>
              <a:rPr lang="en-US" altLang="zh-CN" b="1" dirty="0">
                <a:solidFill>
                  <a:srgbClr val="3333FF"/>
                </a:solidFill>
                <a:ea typeface="楷体_GB2312" pitchFamily="49" charset="-122"/>
              </a:rPr>
              <a:t>2.</a:t>
            </a:r>
            <a:r>
              <a:rPr lang="zh-CN" altLang="en-US" b="1" dirty="0">
                <a:solidFill>
                  <a:srgbClr val="3333FF"/>
                </a:solidFill>
                <a:ea typeface="楷体_GB2312" pitchFamily="49" charset="-122"/>
              </a:rPr>
              <a:t>不可能在非叶子结点命中；</a:t>
            </a:r>
            <a:endParaRPr lang="zh-CN" altLang="en-US" b="1" dirty="0">
              <a:solidFill>
                <a:srgbClr val="3333FF"/>
              </a:solidFill>
              <a:ea typeface="楷体_GB2312" pitchFamily="49" charset="-122"/>
            </a:endParaRPr>
          </a:p>
          <a:p>
            <a:pPr eaLnBrk="1" hangingPunct="1">
              <a:lnSpc>
                <a:spcPct val="80000"/>
              </a:lnSpc>
            </a:pPr>
            <a:r>
              <a:rPr lang="zh-CN" altLang="en-US" b="1" dirty="0">
                <a:solidFill>
                  <a:srgbClr val="3333FF"/>
                </a:solidFill>
                <a:ea typeface="楷体_GB2312" pitchFamily="49" charset="-122"/>
              </a:rPr>
              <a:t>	</a:t>
            </a:r>
            <a:r>
              <a:rPr lang="en-US" altLang="zh-CN" b="1" dirty="0">
                <a:solidFill>
                  <a:srgbClr val="3333FF"/>
                </a:solidFill>
                <a:ea typeface="楷体_GB2312" pitchFamily="49" charset="-122"/>
              </a:rPr>
              <a:t>3.</a:t>
            </a:r>
            <a:r>
              <a:rPr lang="zh-CN" altLang="en-US" b="1" dirty="0">
                <a:solidFill>
                  <a:srgbClr val="3333FF"/>
                </a:solidFill>
                <a:ea typeface="楷体_GB2312" pitchFamily="49" charset="-122"/>
              </a:rPr>
              <a:t>非叶子结点相当于是叶子结点的索引（稀疏索引），叶子结点相当于是存储（关键字）数据的数据层；</a:t>
            </a:r>
            <a:endParaRPr lang="zh-CN" altLang="en-US" b="1" dirty="0">
              <a:solidFill>
                <a:srgbClr val="3333FF"/>
              </a:solidFill>
              <a:ea typeface="楷体_GB2312" pitchFamily="49" charset="-122"/>
            </a:endParaRPr>
          </a:p>
          <a:p>
            <a:pPr eaLnBrk="1" hangingPunct="1">
              <a:lnSpc>
                <a:spcPct val="80000"/>
              </a:lnSpc>
            </a:pPr>
            <a:r>
              <a:rPr lang="zh-CN" altLang="en-US" b="1" dirty="0">
                <a:solidFill>
                  <a:srgbClr val="3333FF"/>
                </a:solidFill>
                <a:ea typeface="楷体_GB2312" pitchFamily="49" charset="-122"/>
              </a:rPr>
              <a:t>	</a:t>
            </a:r>
            <a:r>
              <a:rPr lang="en-US" altLang="zh-CN" b="1" dirty="0">
                <a:solidFill>
                  <a:srgbClr val="3333FF"/>
                </a:solidFill>
                <a:ea typeface="楷体_GB2312" pitchFamily="49" charset="-122"/>
              </a:rPr>
              <a:t>4.</a:t>
            </a:r>
            <a:r>
              <a:rPr lang="zh-CN" altLang="en-US" b="1" dirty="0">
                <a:solidFill>
                  <a:srgbClr val="3333FF"/>
                </a:solidFill>
                <a:ea typeface="楷体_GB2312" pitchFamily="49" charset="-122"/>
              </a:rPr>
              <a:t>更适合文件索引系统；</a:t>
            </a:r>
            <a:endParaRPr lang="zh-CN" altLang="en-US" b="1" dirty="0">
              <a:solidFill>
                <a:srgbClr val="3333FF"/>
              </a:solidFill>
              <a:ea typeface="楷体_GB2312" pitchFamily="49" charset="-122"/>
            </a:endParaRPr>
          </a:p>
        </p:txBody>
      </p:sp>
    </p:spTree>
  </p:cSld>
  <p:clrMapOvr>
    <a:masterClrMapping/>
  </p:clrMapOvr>
  <p:transition>
    <p:zoom/>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7154" name="Text Box 2">
            <a:hlinkClick r:id="rId1" action="ppaction://hlinksldjump"/>
          </p:cNvPr>
          <p:cNvSpPr txBox="1"/>
          <p:nvPr/>
        </p:nvSpPr>
        <p:spPr>
          <a:xfrm>
            <a:off x="533400" y="1584325"/>
            <a:ext cx="4975225" cy="7016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dirty="0">
                <a:solidFill>
                  <a:srgbClr val="FF66CC"/>
                </a:solidFill>
                <a:ea typeface="楷体_GB2312" pitchFamily="49" charset="-122"/>
              </a:rPr>
              <a:t> </a:t>
            </a:r>
            <a:r>
              <a:rPr lang="zh-CN" altLang="en-US" sz="3600" b="1" dirty="0">
                <a:solidFill>
                  <a:srgbClr val="FF66CC"/>
                </a:solidFill>
                <a:ea typeface="楷体_GB2312" pitchFamily="49" charset="-122"/>
              </a:rPr>
              <a:t>一、</a:t>
            </a:r>
            <a:r>
              <a:rPr lang="zh-CN" altLang="en-US" sz="3600" b="1" dirty="0">
                <a:solidFill>
                  <a:srgbClr val="FF00FF"/>
                </a:solidFill>
                <a:ea typeface="楷体_GB2312" pitchFamily="49" charset="-122"/>
              </a:rPr>
              <a:t>哈希表是什么？</a:t>
            </a:r>
            <a:endParaRPr lang="zh-CN" altLang="en-US" sz="4000" b="1" dirty="0">
              <a:solidFill>
                <a:srgbClr val="FF00FF"/>
              </a:solidFill>
              <a:ea typeface="楷体_GB2312" pitchFamily="49" charset="-122"/>
            </a:endParaRPr>
          </a:p>
        </p:txBody>
      </p:sp>
      <p:sp>
        <p:nvSpPr>
          <p:cNvPr id="177155" name="Text Box 3">
            <a:hlinkClick r:id="rId2" action="ppaction://hlinksldjump"/>
          </p:cNvPr>
          <p:cNvSpPr txBox="1"/>
          <p:nvPr/>
        </p:nvSpPr>
        <p:spPr>
          <a:xfrm>
            <a:off x="152400" y="2441575"/>
            <a:ext cx="6507163"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914400" lvl="2" indent="0" eaLnBrk="1" hangingPunct="1">
              <a:spcBef>
                <a:spcPct val="0"/>
              </a:spcBef>
              <a:buNone/>
            </a:pPr>
            <a:r>
              <a:rPr lang="zh-CN" altLang="en-US" sz="3600" dirty="0">
                <a:solidFill>
                  <a:schemeClr val="accent2"/>
                </a:solidFill>
                <a:ea typeface="楷体_GB2312" pitchFamily="49" charset="-122"/>
              </a:rPr>
              <a:t>二、</a:t>
            </a:r>
            <a:r>
              <a:rPr lang="zh-CN" altLang="en-US" sz="3600" b="1" dirty="0">
                <a:solidFill>
                  <a:schemeClr val="accent2"/>
                </a:solidFill>
                <a:ea typeface="楷体_GB2312" pitchFamily="49" charset="-122"/>
              </a:rPr>
              <a:t>哈希函数的构造方法</a:t>
            </a:r>
            <a:endParaRPr lang="zh-CN" altLang="en-US" sz="4000" dirty="0">
              <a:ea typeface="楷体_GB2312" pitchFamily="49" charset="-122"/>
            </a:endParaRPr>
          </a:p>
        </p:txBody>
      </p:sp>
      <p:sp>
        <p:nvSpPr>
          <p:cNvPr id="177156" name="Text Box 4">
            <a:hlinkClick r:id="rId3" action="ppaction://hlinksldjump"/>
          </p:cNvPr>
          <p:cNvSpPr txBox="1"/>
          <p:nvPr/>
        </p:nvSpPr>
        <p:spPr>
          <a:xfrm>
            <a:off x="-381000" y="3260725"/>
            <a:ext cx="6537325" cy="7016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914400" lvl="2" indent="0" eaLnBrk="1" hangingPunct="1">
              <a:spcBef>
                <a:spcPct val="0"/>
              </a:spcBef>
              <a:buNone/>
            </a:pPr>
            <a:r>
              <a:rPr lang="en-US" altLang="zh-CN" sz="4000" dirty="0">
                <a:solidFill>
                  <a:srgbClr val="FF00FF"/>
                </a:solidFill>
                <a:ea typeface="楷体_GB2312" pitchFamily="49" charset="-122"/>
              </a:rPr>
              <a:t>       </a:t>
            </a:r>
            <a:r>
              <a:rPr lang="zh-CN" altLang="en-US" sz="3600" dirty="0">
                <a:solidFill>
                  <a:srgbClr val="FF00FF"/>
                </a:solidFill>
                <a:ea typeface="楷体_GB2312" pitchFamily="49" charset="-122"/>
              </a:rPr>
              <a:t>三、</a:t>
            </a:r>
            <a:r>
              <a:rPr lang="zh-CN" altLang="en-US" sz="3600" b="1" dirty="0">
                <a:solidFill>
                  <a:srgbClr val="FF00FF"/>
                </a:solidFill>
                <a:ea typeface="楷体_GB2312" pitchFamily="49" charset="-122"/>
              </a:rPr>
              <a:t>处理冲突的方法</a:t>
            </a:r>
            <a:endParaRPr lang="zh-CN" altLang="en-US" dirty="0">
              <a:solidFill>
                <a:srgbClr val="0000FF"/>
              </a:solidFill>
              <a:ea typeface="楷体_GB2312" pitchFamily="49" charset="-122"/>
            </a:endParaRPr>
          </a:p>
        </p:txBody>
      </p:sp>
      <p:sp>
        <p:nvSpPr>
          <p:cNvPr id="177157" name="Text Box 5">
            <a:hlinkClick r:id="rId4" action="ppaction://hlinksldjump"/>
          </p:cNvPr>
          <p:cNvSpPr txBox="1"/>
          <p:nvPr/>
        </p:nvSpPr>
        <p:spPr>
          <a:xfrm>
            <a:off x="1476375" y="4076700"/>
            <a:ext cx="4232275" cy="701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dirty="0">
                <a:solidFill>
                  <a:schemeClr val="accent2"/>
                </a:solidFill>
                <a:ea typeface="楷体_GB2312" pitchFamily="49" charset="-122"/>
              </a:rPr>
              <a:t>   </a:t>
            </a:r>
            <a:r>
              <a:rPr lang="zh-CN" altLang="en-US" sz="3600" dirty="0">
                <a:solidFill>
                  <a:schemeClr val="accent2"/>
                </a:solidFill>
                <a:ea typeface="楷体_GB2312" pitchFamily="49" charset="-122"/>
              </a:rPr>
              <a:t>四、</a:t>
            </a:r>
            <a:r>
              <a:rPr lang="zh-CN" altLang="en-US" sz="3600" b="1" dirty="0">
                <a:solidFill>
                  <a:schemeClr val="accent2"/>
                </a:solidFill>
                <a:ea typeface="楷体_GB2312" pitchFamily="49" charset="-122"/>
              </a:rPr>
              <a:t>哈希表的查找</a:t>
            </a:r>
            <a:endParaRPr lang="zh-CN" altLang="en-US" sz="4000" b="1" dirty="0">
              <a:solidFill>
                <a:srgbClr val="FF00FF"/>
              </a:solidFill>
              <a:ea typeface="楷体_GB2312" pitchFamily="49" charset="-122"/>
            </a:endParaRPr>
          </a:p>
        </p:txBody>
      </p:sp>
      <p:sp>
        <p:nvSpPr>
          <p:cNvPr id="177158" name="Text Box 6">
            <a:hlinkClick r:id="" action="ppaction://noaction"/>
          </p:cNvPr>
          <p:cNvSpPr txBox="1"/>
          <p:nvPr/>
        </p:nvSpPr>
        <p:spPr>
          <a:xfrm>
            <a:off x="1847850" y="4937125"/>
            <a:ext cx="5316538" cy="7016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dirty="0">
                <a:solidFill>
                  <a:srgbClr val="FF00FF"/>
                </a:solidFill>
                <a:ea typeface="楷体_GB2312" pitchFamily="49" charset="-122"/>
              </a:rPr>
              <a:t>   </a:t>
            </a:r>
            <a:r>
              <a:rPr lang="zh-CN" altLang="en-US" sz="3600" dirty="0">
                <a:solidFill>
                  <a:srgbClr val="FF00FF"/>
                </a:solidFill>
                <a:ea typeface="楷体_GB2312" pitchFamily="49" charset="-122"/>
              </a:rPr>
              <a:t>五、</a:t>
            </a:r>
            <a:r>
              <a:rPr lang="zh-CN" altLang="en-US" sz="3600" b="1" dirty="0">
                <a:solidFill>
                  <a:srgbClr val="FF00FF"/>
                </a:solidFill>
                <a:ea typeface="楷体_GB2312" pitchFamily="49" charset="-122"/>
              </a:rPr>
              <a:t>哈希表的删除操作</a:t>
            </a:r>
            <a:endParaRPr lang="zh-CN" altLang="en-US" sz="4000" b="1" dirty="0">
              <a:solidFill>
                <a:srgbClr val="FF00FF"/>
              </a:solidFill>
              <a:ea typeface="楷体_GB2312" pitchFamily="49" charset="-122"/>
            </a:endParaRPr>
          </a:p>
        </p:txBody>
      </p:sp>
      <p:sp>
        <p:nvSpPr>
          <p:cNvPr id="177159" name="Text Box 7">
            <a:hlinkClick r:id="" action="ppaction://noaction"/>
          </p:cNvPr>
          <p:cNvSpPr txBox="1"/>
          <p:nvPr/>
        </p:nvSpPr>
        <p:spPr>
          <a:xfrm>
            <a:off x="1219200" y="5791200"/>
            <a:ext cx="6997700" cy="8239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914400" lvl="2" indent="0" eaLnBrk="1" hangingPunct="1">
              <a:lnSpc>
                <a:spcPct val="120000"/>
              </a:lnSpc>
              <a:spcBef>
                <a:spcPct val="0"/>
              </a:spcBef>
              <a:buNone/>
            </a:pPr>
            <a:r>
              <a:rPr lang="en-US" altLang="zh-CN" sz="4000" dirty="0">
                <a:solidFill>
                  <a:schemeClr val="accent2"/>
                </a:solidFill>
                <a:ea typeface="楷体_GB2312" pitchFamily="49" charset="-122"/>
              </a:rPr>
              <a:t>   </a:t>
            </a:r>
            <a:r>
              <a:rPr lang="zh-CN" altLang="en-US" sz="3600" dirty="0">
                <a:solidFill>
                  <a:schemeClr val="accent2"/>
                </a:solidFill>
                <a:ea typeface="楷体_GB2312" pitchFamily="49" charset="-122"/>
              </a:rPr>
              <a:t>六、</a:t>
            </a:r>
            <a:r>
              <a:rPr lang="zh-CN" altLang="en-US" sz="3600" b="1" dirty="0">
                <a:solidFill>
                  <a:schemeClr val="accent2"/>
                </a:solidFill>
                <a:ea typeface="楷体_GB2312" pitchFamily="49" charset="-122"/>
              </a:rPr>
              <a:t>对静态查找表，．．．</a:t>
            </a:r>
            <a:endParaRPr lang="zh-CN" altLang="en-US" sz="4000" dirty="0">
              <a:ea typeface="楷体_GB2312" pitchFamily="49" charset="-122"/>
            </a:endParaRPr>
          </a:p>
        </p:txBody>
      </p:sp>
      <p:sp>
        <p:nvSpPr>
          <p:cNvPr id="177160" name="Text Box 8"/>
          <p:cNvSpPr txBox="1"/>
          <p:nvPr/>
        </p:nvSpPr>
        <p:spPr>
          <a:xfrm>
            <a:off x="2057400" y="381000"/>
            <a:ext cx="5467350" cy="10064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6000" b="1" dirty="0">
                <a:solidFill>
                  <a:schemeClr val="accent2"/>
                </a:solidFill>
                <a:ea typeface="楷体_GB2312" pitchFamily="49" charset="-122"/>
              </a:rPr>
              <a:t>9.3    </a:t>
            </a:r>
            <a:r>
              <a:rPr lang="zh-CN" altLang="en-US" sz="6000" b="1" dirty="0">
                <a:solidFill>
                  <a:schemeClr val="accent2"/>
                </a:solidFill>
                <a:ea typeface="楷体_GB2312" pitchFamily="49" charset="-122"/>
              </a:rPr>
              <a:t>哈  希  表</a:t>
            </a:r>
            <a:endParaRPr lang="zh-CN" altLang="en-US" sz="4400" dirty="0">
              <a:solidFill>
                <a:schemeClr val="accent2"/>
              </a:solidFill>
              <a:ea typeface="楷体_GB2312" pitchFamily="49" charset="-122"/>
            </a:endParaRPr>
          </a:p>
        </p:txBody>
      </p:sp>
      <p:sp>
        <p:nvSpPr>
          <p:cNvPr id="177162" name="AutoShape 10">
            <a:hlinkClick r:id="rId5" action="ppaction://hlinksldjump" highlightClick="1"/>
          </p:cNvPr>
          <p:cNvSpPr>
            <a:spLocks noChangeArrowheads="1"/>
          </p:cNvSpPr>
          <p:nvPr/>
        </p:nvSpPr>
        <p:spPr bwMode="auto">
          <a:xfrm>
            <a:off x="8153400" y="4114800"/>
            <a:ext cx="685800" cy="381000"/>
          </a:xfrm>
          <a:prstGeom prst="actionButtonEnd">
            <a:avLst/>
          </a:prstGeom>
          <a:solidFill>
            <a:schemeClr val="bg2"/>
          </a:solidFill>
          <a:ln w="9525">
            <a:noFill/>
            <a:miter lim="800000"/>
          </a:ln>
          <a:effectLst>
            <a:prstShdw prst="shdw17" dist="17961" dir="2700000">
              <a:schemeClr val="bg2">
                <a:gamma/>
                <a:shade val="60000"/>
                <a:invGamma/>
              </a:schemeClr>
            </a:prst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77160"/>
                                        </p:tgtEl>
                                        <p:attrNameLst>
                                          <p:attrName>style.visibility</p:attrName>
                                        </p:attrNameLst>
                                      </p:cBhvr>
                                      <p:to>
                                        <p:strVal val="visible"/>
                                      </p:to>
                                    </p:set>
                                    <p:animEffect transition="in" filter="dissolve">
                                      <p:cBhvr>
                                        <p:cTn id="7" dur="500"/>
                                        <p:tgtEl>
                                          <p:spTgt spid="17716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177154"/>
                                        </p:tgtEl>
                                        <p:attrNameLst>
                                          <p:attrName>style.visibility</p:attrName>
                                        </p:attrNameLst>
                                      </p:cBhvr>
                                      <p:to>
                                        <p:strVal val="visible"/>
                                      </p:to>
                                    </p:set>
                                    <p:animEffect transition="in" filter="randombar(vertical)">
                                      <p:cBhvr>
                                        <p:cTn id="12" dur="500"/>
                                        <p:tgtEl>
                                          <p:spTgt spid="177154"/>
                                        </p:tgtEl>
                                      </p:cBhvr>
                                    </p:animEffect>
                                  </p:childTnLst>
                                </p:cTn>
                              </p:par>
                            </p:childTnLst>
                          </p:cTn>
                        </p:par>
                        <p:par>
                          <p:cTn id="13" fill="hold">
                            <p:stCondLst>
                              <p:cond delay="500"/>
                            </p:stCondLst>
                            <p:childTnLst>
                              <p:par>
                                <p:cTn id="14" presetID="14" presetClass="entr" presetSubtype="5" fill="hold" grpId="0" nodeType="afterEffect">
                                  <p:stCondLst>
                                    <p:cond delay="0"/>
                                  </p:stCondLst>
                                  <p:childTnLst>
                                    <p:set>
                                      <p:cBhvr>
                                        <p:cTn id="15" dur="1" fill="hold">
                                          <p:stCondLst>
                                            <p:cond delay="0"/>
                                          </p:stCondLst>
                                        </p:cTn>
                                        <p:tgtEl>
                                          <p:spTgt spid="177155"/>
                                        </p:tgtEl>
                                        <p:attrNameLst>
                                          <p:attrName>style.visibility</p:attrName>
                                        </p:attrNameLst>
                                      </p:cBhvr>
                                      <p:to>
                                        <p:strVal val="visible"/>
                                      </p:to>
                                    </p:set>
                                    <p:animEffect transition="in" filter="randombar(vertical)">
                                      <p:cBhvr>
                                        <p:cTn id="16" dur="500"/>
                                        <p:tgtEl>
                                          <p:spTgt spid="177155"/>
                                        </p:tgtEl>
                                      </p:cBhvr>
                                    </p:animEffect>
                                  </p:childTnLst>
                                </p:cTn>
                              </p:par>
                            </p:childTnLst>
                          </p:cTn>
                        </p:par>
                        <p:par>
                          <p:cTn id="17" fill="hold">
                            <p:stCondLst>
                              <p:cond delay="1000"/>
                            </p:stCondLst>
                            <p:childTnLst>
                              <p:par>
                                <p:cTn id="18" presetID="14" presetClass="entr" presetSubtype="5" fill="hold" grpId="0" nodeType="afterEffect">
                                  <p:stCondLst>
                                    <p:cond delay="0"/>
                                  </p:stCondLst>
                                  <p:childTnLst>
                                    <p:set>
                                      <p:cBhvr>
                                        <p:cTn id="19" dur="1" fill="hold">
                                          <p:stCondLst>
                                            <p:cond delay="0"/>
                                          </p:stCondLst>
                                        </p:cTn>
                                        <p:tgtEl>
                                          <p:spTgt spid="177156"/>
                                        </p:tgtEl>
                                        <p:attrNameLst>
                                          <p:attrName>style.visibility</p:attrName>
                                        </p:attrNameLst>
                                      </p:cBhvr>
                                      <p:to>
                                        <p:strVal val="visible"/>
                                      </p:to>
                                    </p:set>
                                    <p:animEffect transition="in" filter="randombar(vertical)">
                                      <p:cBhvr>
                                        <p:cTn id="20" dur="500"/>
                                        <p:tgtEl>
                                          <p:spTgt spid="177156"/>
                                        </p:tgtEl>
                                      </p:cBhvr>
                                    </p:animEffect>
                                  </p:childTnLst>
                                </p:cTn>
                              </p:par>
                            </p:childTnLst>
                          </p:cTn>
                        </p:par>
                        <p:par>
                          <p:cTn id="21" fill="hold">
                            <p:stCondLst>
                              <p:cond delay="1500"/>
                            </p:stCondLst>
                            <p:childTnLst>
                              <p:par>
                                <p:cTn id="22" presetID="14" presetClass="entr" presetSubtype="5" fill="hold" grpId="0" nodeType="afterEffect">
                                  <p:stCondLst>
                                    <p:cond delay="0"/>
                                  </p:stCondLst>
                                  <p:childTnLst>
                                    <p:set>
                                      <p:cBhvr>
                                        <p:cTn id="23" dur="1" fill="hold">
                                          <p:stCondLst>
                                            <p:cond delay="0"/>
                                          </p:stCondLst>
                                        </p:cTn>
                                        <p:tgtEl>
                                          <p:spTgt spid="177157"/>
                                        </p:tgtEl>
                                        <p:attrNameLst>
                                          <p:attrName>style.visibility</p:attrName>
                                        </p:attrNameLst>
                                      </p:cBhvr>
                                      <p:to>
                                        <p:strVal val="visible"/>
                                      </p:to>
                                    </p:set>
                                    <p:animEffect transition="in" filter="randombar(vertical)">
                                      <p:cBhvr>
                                        <p:cTn id="24" dur="500"/>
                                        <p:tgtEl>
                                          <p:spTgt spid="177157"/>
                                        </p:tgtEl>
                                      </p:cBhvr>
                                    </p:animEffect>
                                  </p:childTnLst>
                                </p:cTn>
                              </p:par>
                            </p:childTnLst>
                          </p:cTn>
                        </p:par>
                        <p:par>
                          <p:cTn id="25" fill="hold">
                            <p:stCondLst>
                              <p:cond delay="2000"/>
                            </p:stCondLst>
                            <p:childTnLst>
                              <p:par>
                                <p:cTn id="26" presetID="14" presetClass="entr" presetSubtype="5" fill="hold" grpId="0" nodeType="afterEffect">
                                  <p:stCondLst>
                                    <p:cond delay="0"/>
                                  </p:stCondLst>
                                  <p:childTnLst>
                                    <p:set>
                                      <p:cBhvr>
                                        <p:cTn id="27" dur="1" fill="hold">
                                          <p:stCondLst>
                                            <p:cond delay="0"/>
                                          </p:stCondLst>
                                        </p:cTn>
                                        <p:tgtEl>
                                          <p:spTgt spid="177158"/>
                                        </p:tgtEl>
                                        <p:attrNameLst>
                                          <p:attrName>style.visibility</p:attrName>
                                        </p:attrNameLst>
                                      </p:cBhvr>
                                      <p:to>
                                        <p:strVal val="visible"/>
                                      </p:to>
                                    </p:set>
                                    <p:animEffect transition="in" filter="randombar(vertical)">
                                      <p:cBhvr>
                                        <p:cTn id="28" dur="500"/>
                                        <p:tgtEl>
                                          <p:spTgt spid="177158"/>
                                        </p:tgtEl>
                                      </p:cBhvr>
                                    </p:animEffect>
                                  </p:childTnLst>
                                </p:cTn>
                              </p:par>
                            </p:childTnLst>
                          </p:cTn>
                        </p:par>
                        <p:par>
                          <p:cTn id="29" fill="hold">
                            <p:stCondLst>
                              <p:cond delay="2500"/>
                            </p:stCondLst>
                            <p:childTnLst>
                              <p:par>
                                <p:cTn id="30" presetID="14" presetClass="entr" presetSubtype="5" fill="hold" grpId="0" nodeType="afterEffect">
                                  <p:stCondLst>
                                    <p:cond delay="0"/>
                                  </p:stCondLst>
                                  <p:childTnLst>
                                    <p:set>
                                      <p:cBhvr>
                                        <p:cTn id="31" dur="1" fill="hold">
                                          <p:stCondLst>
                                            <p:cond delay="0"/>
                                          </p:stCondLst>
                                        </p:cTn>
                                        <p:tgtEl>
                                          <p:spTgt spid="177159"/>
                                        </p:tgtEl>
                                        <p:attrNameLst>
                                          <p:attrName>style.visibility</p:attrName>
                                        </p:attrNameLst>
                                      </p:cBhvr>
                                      <p:to>
                                        <p:strVal val="visible"/>
                                      </p:to>
                                    </p:set>
                                    <p:animEffect transition="in" filter="randombar(vertical)">
                                      <p:cBhvr>
                                        <p:cTn id="32" dur="500"/>
                                        <p:tgtEl>
                                          <p:spTgt spid="177159"/>
                                        </p:tgtEl>
                                      </p:cBhvr>
                                    </p:animEffect>
                                  </p:childTnLst>
                                </p:cTn>
                              </p:par>
                            </p:childTnLst>
                          </p:cTn>
                        </p:par>
                        <p:par>
                          <p:cTn id="33" fill="hold">
                            <p:stCondLst>
                              <p:cond delay="3000"/>
                            </p:stCondLst>
                            <p:childTnLst>
                              <p:par>
                                <p:cTn id="34" presetID="2" presetClass="entr" presetSubtype="8" fill="hold" grpId="0" nodeType="afterEffect">
                                  <p:stCondLst>
                                    <p:cond delay="0"/>
                                  </p:stCondLst>
                                  <p:childTnLst>
                                    <p:set>
                                      <p:cBhvr>
                                        <p:cTn id="35" dur="1" fill="hold">
                                          <p:stCondLst>
                                            <p:cond delay="0"/>
                                          </p:stCondLst>
                                        </p:cTn>
                                        <p:tgtEl>
                                          <p:spTgt spid="177162"/>
                                        </p:tgtEl>
                                        <p:attrNameLst>
                                          <p:attrName>style.visibility</p:attrName>
                                        </p:attrNameLst>
                                      </p:cBhvr>
                                      <p:to>
                                        <p:strVal val="visible"/>
                                      </p:to>
                                    </p:set>
                                    <p:anim calcmode="lin" valueType="num">
                                      <p:cBhvr additive="base">
                                        <p:cTn id="36" dur="500" fill="hold"/>
                                        <p:tgtEl>
                                          <p:spTgt spid="177162"/>
                                        </p:tgtEl>
                                        <p:attrNameLst>
                                          <p:attrName>ppt_x</p:attrName>
                                        </p:attrNameLst>
                                      </p:cBhvr>
                                      <p:tavLst>
                                        <p:tav tm="0">
                                          <p:val>
                                            <p:strVal val="0-#ppt_w/2"/>
                                          </p:val>
                                        </p:tav>
                                        <p:tav tm="100000">
                                          <p:val>
                                            <p:strVal val="#ppt_x"/>
                                          </p:val>
                                        </p:tav>
                                      </p:tavLst>
                                    </p:anim>
                                    <p:anim calcmode="lin" valueType="num">
                                      <p:cBhvr additive="base">
                                        <p:cTn id="37" dur="500" fill="hold"/>
                                        <p:tgtEl>
                                          <p:spTgt spid="1771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4" grpId="0"/>
      <p:bldP spid="177155" grpId="0"/>
      <p:bldP spid="177156" grpId="0"/>
      <p:bldP spid="177157" grpId="0"/>
      <p:bldP spid="177158" grpId="0"/>
      <p:bldP spid="177159" grpId="0"/>
      <p:bldP spid="177160" grpId="0"/>
      <p:bldP spid="177162"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6" name="Text Box 2"/>
          <p:cNvSpPr txBox="1"/>
          <p:nvPr/>
        </p:nvSpPr>
        <p:spPr>
          <a:xfrm>
            <a:off x="-381000" y="1143000"/>
            <a:ext cx="9525000" cy="23161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914400" lvl="2" indent="0" eaLnBrk="1" hangingPunct="1">
              <a:lnSpc>
                <a:spcPct val="135000"/>
              </a:lnSpc>
              <a:spcBef>
                <a:spcPct val="0"/>
              </a:spcBef>
              <a:buNone/>
            </a:pPr>
            <a:r>
              <a:rPr lang="en-US" altLang="zh-CN" sz="3600" dirty="0">
                <a:solidFill>
                  <a:srgbClr val="A50021"/>
                </a:solidFill>
                <a:ea typeface="楷体_GB2312" pitchFamily="49" charset="-122"/>
              </a:rPr>
              <a:t>   </a:t>
            </a:r>
            <a:r>
              <a:rPr lang="zh-CN" altLang="en-US" sz="3600" dirty="0">
                <a:solidFill>
                  <a:srgbClr val="A50021"/>
                </a:solidFill>
                <a:ea typeface="楷体_GB2312" pitchFamily="49" charset="-122"/>
              </a:rPr>
              <a:t>以上两节讨论的表示查找表的各种</a:t>
            </a:r>
            <a:r>
              <a:rPr lang="zh-CN" altLang="en-US" sz="3600" b="1" dirty="0">
                <a:solidFill>
                  <a:srgbClr val="FF0000"/>
                </a:solidFill>
                <a:ea typeface="楷体_GB2312" pitchFamily="49" charset="-122"/>
              </a:rPr>
              <a:t>结构</a:t>
            </a:r>
            <a:r>
              <a:rPr lang="zh-CN" altLang="en-US" sz="3600" dirty="0">
                <a:solidFill>
                  <a:srgbClr val="A50021"/>
                </a:solidFill>
                <a:ea typeface="楷体_GB2312" pitchFamily="49" charset="-122"/>
              </a:rPr>
              <a:t>的共同</a:t>
            </a:r>
            <a:r>
              <a:rPr lang="zh-CN" altLang="en-US" sz="3600" b="1" dirty="0">
                <a:solidFill>
                  <a:srgbClr val="FF0000"/>
                </a:solidFill>
                <a:ea typeface="楷体_GB2312" pitchFamily="49" charset="-122"/>
              </a:rPr>
              <a:t>特点</a:t>
            </a:r>
            <a:r>
              <a:rPr lang="zh-CN" altLang="en-US" sz="3600" dirty="0">
                <a:solidFill>
                  <a:srgbClr val="A50021"/>
                </a:solidFill>
                <a:ea typeface="楷体_GB2312" pitchFamily="49" charset="-122"/>
              </a:rPr>
              <a:t>：</a:t>
            </a:r>
            <a:r>
              <a:rPr lang="zh-CN" altLang="en-US" sz="3600" dirty="0">
                <a:solidFill>
                  <a:srgbClr val="3333FF"/>
                </a:solidFill>
                <a:ea typeface="楷体_GB2312" pitchFamily="49" charset="-122"/>
              </a:rPr>
              <a:t>记录在表中的</a:t>
            </a:r>
            <a:r>
              <a:rPr lang="zh-CN" altLang="en-US" sz="3600" b="1" dirty="0">
                <a:solidFill>
                  <a:srgbClr val="3333FF"/>
                </a:solidFill>
                <a:ea typeface="楷体_GB2312" pitchFamily="49" charset="-122"/>
              </a:rPr>
              <a:t>位置</a:t>
            </a:r>
            <a:r>
              <a:rPr lang="zh-CN" altLang="en-US" sz="3600" dirty="0">
                <a:solidFill>
                  <a:srgbClr val="3333FF"/>
                </a:solidFill>
                <a:ea typeface="楷体_GB2312" pitchFamily="49" charset="-122"/>
              </a:rPr>
              <a:t>和它的</a:t>
            </a:r>
            <a:r>
              <a:rPr lang="zh-CN" altLang="en-US" sz="3600" b="1" dirty="0">
                <a:solidFill>
                  <a:srgbClr val="3333FF"/>
                </a:solidFill>
                <a:ea typeface="楷体_GB2312" pitchFamily="49" charset="-122"/>
              </a:rPr>
              <a:t>关键字</a:t>
            </a:r>
            <a:r>
              <a:rPr lang="zh-CN" altLang="en-US" sz="3600" dirty="0">
                <a:solidFill>
                  <a:srgbClr val="3333FF"/>
                </a:solidFill>
                <a:ea typeface="楷体_GB2312" pitchFamily="49" charset="-122"/>
              </a:rPr>
              <a:t>之间</a:t>
            </a:r>
            <a:r>
              <a:rPr lang="zh-CN" altLang="en-US" sz="3600" b="1" dirty="0">
                <a:solidFill>
                  <a:srgbClr val="3333FF"/>
                </a:solidFill>
                <a:ea typeface="楷体_GB2312" pitchFamily="49" charset="-122"/>
              </a:rPr>
              <a:t>不存在</a:t>
            </a:r>
            <a:r>
              <a:rPr lang="zh-CN" altLang="en-US" sz="3600" dirty="0">
                <a:solidFill>
                  <a:srgbClr val="3333FF"/>
                </a:solidFill>
                <a:ea typeface="楷体_GB2312" pitchFamily="49" charset="-122"/>
              </a:rPr>
              <a:t>一个确定的关系，</a:t>
            </a:r>
            <a:endParaRPr lang="zh-CN" altLang="en-US" sz="3600" dirty="0"/>
          </a:p>
        </p:txBody>
      </p:sp>
      <p:sp>
        <p:nvSpPr>
          <p:cNvPr id="134147" name="Text Box 3"/>
          <p:cNvSpPr txBox="1"/>
          <p:nvPr/>
        </p:nvSpPr>
        <p:spPr>
          <a:xfrm>
            <a:off x="1492250" y="228600"/>
            <a:ext cx="5024438" cy="7016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000" dirty="0">
                <a:solidFill>
                  <a:srgbClr val="FF66CC"/>
                </a:solidFill>
                <a:ea typeface="楷体_GB2312" pitchFamily="49" charset="-122"/>
              </a:rPr>
              <a:t>一、</a:t>
            </a:r>
            <a:r>
              <a:rPr lang="zh-CN" altLang="en-US" sz="4000" b="1" dirty="0">
                <a:solidFill>
                  <a:srgbClr val="FF00FF"/>
                </a:solidFill>
                <a:ea typeface="楷体_GB2312" pitchFamily="49" charset="-122"/>
              </a:rPr>
              <a:t>哈希表是什么？</a:t>
            </a:r>
            <a:endParaRPr lang="zh-CN" altLang="en-US" sz="4000" b="1" dirty="0">
              <a:solidFill>
                <a:srgbClr val="FF00FF"/>
              </a:solidFill>
              <a:ea typeface="楷体_GB2312" pitchFamily="49" charset="-122"/>
            </a:endParaRPr>
          </a:p>
        </p:txBody>
      </p:sp>
      <p:sp>
        <p:nvSpPr>
          <p:cNvPr id="134148" name="Rectangle 4"/>
          <p:cNvSpPr/>
          <p:nvPr/>
        </p:nvSpPr>
        <p:spPr>
          <a:xfrm>
            <a:off x="-304800" y="3530600"/>
            <a:ext cx="9144000" cy="15748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914400" lvl="2" indent="0" eaLnBrk="1" hangingPunct="1">
              <a:lnSpc>
                <a:spcPct val="135000"/>
              </a:lnSpc>
              <a:spcBef>
                <a:spcPct val="0"/>
              </a:spcBef>
              <a:buNone/>
            </a:pPr>
            <a:r>
              <a:rPr lang="en-US" altLang="zh-CN" sz="3600" b="1" dirty="0">
                <a:solidFill>
                  <a:srgbClr val="FF0000"/>
                </a:solidFill>
                <a:ea typeface="楷体_GB2312" pitchFamily="49" charset="-122"/>
              </a:rPr>
              <a:t>   </a:t>
            </a:r>
            <a:r>
              <a:rPr lang="zh-CN" altLang="en-US" sz="3600" b="1" dirty="0">
                <a:solidFill>
                  <a:srgbClr val="FF0000"/>
                </a:solidFill>
                <a:ea typeface="楷体_GB2312" pitchFamily="49" charset="-122"/>
              </a:rPr>
              <a:t>查找的过程</a:t>
            </a:r>
            <a:r>
              <a:rPr lang="zh-CN" altLang="en-US" sz="3600" dirty="0">
                <a:solidFill>
                  <a:srgbClr val="A50021"/>
                </a:solidFill>
                <a:ea typeface="楷体_GB2312" pitchFamily="49" charset="-122"/>
              </a:rPr>
              <a:t>为</a:t>
            </a:r>
            <a:r>
              <a:rPr lang="zh-CN" altLang="en-US" sz="3600" b="1" dirty="0">
                <a:solidFill>
                  <a:srgbClr val="A50021"/>
                </a:solidFill>
                <a:ea typeface="楷体_GB2312" pitchFamily="49" charset="-122"/>
              </a:rPr>
              <a:t>给定值</a:t>
            </a:r>
            <a:r>
              <a:rPr lang="zh-CN" altLang="en-US" sz="3600" dirty="0">
                <a:solidFill>
                  <a:srgbClr val="A50021"/>
                </a:solidFill>
                <a:ea typeface="楷体_GB2312" pitchFamily="49" charset="-122"/>
              </a:rPr>
              <a:t>依次和关键字集合中各个</a:t>
            </a:r>
            <a:r>
              <a:rPr lang="zh-CN" altLang="en-US" sz="3600" b="1" dirty="0">
                <a:solidFill>
                  <a:srgbClr val="A50021"/>
                </a:solidFill>
                <a:ea typeface="楷体_GB2312" pitchFamily="49" charset="-122"/>
              </a:rPr>
              <a:t>关键字</a:t>
            </a:r>
            <a:r>
              <a:rPr lang="zh-CN" altLang="en-US" sz="3600" dirty="0">
                <a:solidFill>
                  <a:srgbClr val="A50021"/>
                </a:solidFill>
                <a:ea typeface="楷体_GB2312" pitchFamily="49" charset="-122"/>
              </a:rPr>
              <a:t>进行</a:t>
            </a:r>
            <a:r>
              <a:rPr lang="zh-CN" altLang="en-US" sz="3600" b="1" dirty="0">
                <a:solidFill>
                  <a:srgbClr val="FF0000"/>
                </a:solidFill>
                <a:ea typeface="楷体_GB2312" pitchFamily="49" charset="-122"/>
              </a:rPr>
              <a:t>比较</a:t>
            </a:r>
            <a:r>
              <a:rPr lang="zh-CN" altLang="en-US" sz="3600" dirty="0">
                <a:solidFill>
                  <a:srgbClr val="A50021"/>
                </a:solidFill>
                <a:ea typeface="楷体_GB2312" pitchFamily="49" charset="-122"/>
              </a:rPr>
              <a:t>，</a:t>
            </a:r>
            <a:endParaRPr lang="zh-CN" altLang="en-US" sz="3600" dirty="0">
              <a:solidFill>
                <a:srgbClr val="A50021"/>
              </a:solidFill>
              <a:ea typeface="楷体_GB2312" pitchFamily="49" charset="-122"/>
            </a:endParaRPr>
          </a:p>
        </p:txBody>
      </p:sp>
      <p:sp>
        <p:nvSpPr>
          <p:cNvPr id="134149" name="Rectangle 5"/>
          <p:cNvSpPr/>
          <p:nvPr/>
        </p:nvSpPr>
        <p:spPr>
          <a:xfrm>
            <a:off x="609600" y="5181600"/>
            <a:ext cx="8229600" cy="14668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5000"/>
              </a:lnSpc>
              <a:spcBef>
                <a:spcPct val="0"/>
              </a:spcBef>
              <a:buNone/>
            </a:pPr>
            <a:r>
              <a:rPr lang="en-US" altLang="zh-CN" sz="3600" b="1" dirty="0">
                <a:solidFill>
                  <a:srgbClr val="A50021"/>
                </a:solidFill>
                <a:ea typeface="楷体_GB2312" pitchFamily="49" charset="-122"/>
              </a:rPr>
              <a:t>    </a:t>
            </a:r>
            <a:r>
              <a:rPr lang="zh-CN" altLang="en-US" sz="3600" b="1" dirty="0">
                <a:solidFill>
                  <a:srgbClr val="FF0000"/>
                </a:solidFill>
                <a:ea typeface="楷体_GB2312" pitchFamily="49" charset="-122"/>
              </a:rPr>
              <a:t>查找的效率</a:t>
            </a:r>
            <a:r>
              <a:rPr lang="zh-CN" altLang="en-US" sz="3600" dirty="0">
                <a:solidFill>
                  <a:srgbClr val="A50021"/>
                </a:solidFill>
                <a:ea typeface="楷体_GB2312" pitchFamily="49" charset="-122"/>
              </a:rPr>
              <a:t>取决于和给定值</a:t>
            </a:r>
            <a:r>
              <a:rPr lang="zh-CN" altLang="en-US" sz="3600" b="1" dirty="0">
                <a:solidFill>
                  <a:srgbClr val="FF0000"/>
                </a:solidFill>
                <a:ea typeface="楷体_GB2312" pitchFamily="49" charset="-122"/>
              </a:rPr>
              <a:t>进行比较</a:t>
            </a:r>
            <a:r>
              <a:rPr lang="zh-CN" altLang="en-US" sz="3600" dirty="0">
                <a:solidFill>
                  <a:srgbClr val="A50021"/>
                </a:solidFill>
                <a:ea typeface="楷体_GB2312" pitchFamily="49" charset="-122"/>
              </a:rPr>
              <a:t>的关键字</a:t>
            </a:r>
            <a:r>
              <a:rPr lang="zh-CN" altLang="en-US" sz="3600" b="1" dirty="0">
                <a:solidFill>
                  <a:srgbClr val="A50021"/>
                </a:solidFill>
                <a:ea typeface="楷体_GB2312" pitchFamily="49" charset="-122"/>
              </a:rPr>
              <a:t>个数</a:t>
            </a:r>
            <a:r>
              <a:rPr lang="zh-CN" altLang="en-US" sz="3600" dirty="0">
                <a:solidFill>
                  <a:srgbClr val="A50021"/>
                </a:solidFill>
                <a:ea typeface="楷体_GB2312" pitchFamily="49" charset="-122"/>
              </a:rPr>
              <a:t>。</a:t>
            </a:r>
            <a:endParaRPr lang="zh-CN" altLang="en-US" sz="3600" dirty="0">
              <a:solidFill>
                <a:srgbClr val="A50021"/>
              </a:solidFill>
              <a:ea typeface="楷体_GB2312"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4147"/>
                                        </p:tgtEl>
                                        <p:attrNameLst>
                                          <p:attrName>style.visibility</p:attrName>
                                        </p:attrNameLst>
                                      </p:cBhvr>
                                      <p:to>
                                        <p:strVal val="visible"/>
                                      </p:to>
                                    </p:set>
                                    <p:animEffect transition="in" filter="wipe(up)">
                                      <p:cBhvr>
                                        <p:cTn id="7" dur="500"/>
                                        <p:tgtEl>
                                          <p:spTgt spid="13414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4146"/>
                                        </p:tgtEl>
                                        <p:attrNameLst>
                                          <p:attrName>style.visibility</p:attrName>
                                        </p:attrNameLst>
                                      </p:cBhvr>
                                      <p:to>
                                        <p:strVal val="visible"/>
                                      </p:to>
                                    </p:set>
                                    <p:animEffect transition="in" filter="strips(downRight)">
                                      <p:cBhvr>
                                        <p:cTn id="12" dur="500"/>
                                        <p:tgtEl>
                                          <p:spTgt spid="13414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34148"/>
                                        </p:tgtEl>
                                        <p:attrNameLst>
                                          <p:attrName>style.visibility</p:attrName>
                                        </p:attrNameLst>
                                      </p:cBhvr>
                                      <p:to>
                                        <p:strVal val="visible"/>
                                      </p:to>
                                    </p:set>
                                    <p:animEffect transition="in" filter="strips(downRight)">
                                      <p:cBhvr>
                                        <p:cTn id="17" dur="500"/>
                                        <p:tgtEl>
                                          <p:spTgt spid="134148"/>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34149"/>
                                        </p:tgtEl>
                                        <p:attrNameLst>
                                          <p:attrName>style.visibility</p:attrName>
                                        </p:attrNameLst>
                                      </p:cBhvr>
                                      <p:to>
                                        <p:strVal val="visible"/>
                                      </p:to>
                                    </p:set>
                                    <p:animEffect transition="in" filter="strips(downRight)">
                                      <p:cBhvr>
                                        <p:cTn id="22" dur="500"/>
                                        <p:tgtEl>
                                          <p:spTgt spid="134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6" grpId="0"/>
      <p:bldP spid="134147" grpId="0"/>
      <p:bldP spid="134148" grpId="0"/>
      <p:bldP spid="134149"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0" name="Text Box 2"/>
          <p:cNvSpPr txBox="1"/>
          <p:nvPr/>
        </p:nvSpPr>
        <p:spPr>
          <a:xfrm>
            <a:off x="838200" y="1066800"/>
            <a:ext cx="7575550" cy="16160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5000"/>
              </a:lnSpc>
              <a:spcBef>
                <a:spcPct val="0"/>
              </a:spcBef>
              <a:buNone/>
            </a:pPr>
            <a:r>
              <a:rPr lang="en-US" altLang="zh-CN" sz="4000" dirty="0">
                <a:ea typeface="楷体_GB2312" pitchFamily="49" charset="-122"/>
              </a:rPr>
              <a:t>    </a:t>
            </a:r>
            <a:r>
              <a:rPr lang="zh-CN" altLang="en-US" sz="4000" dirty="0">
                <a:solidFill>
                  <a:srgbClr val="A50021"/>
                </a:solidFill>
                <a:ea typeface="楷体_GB2312" pitchFamily="49" charset="-122"/>
              </a:rPr>
              <a:t>用这类方法表示的查找表，</a:t>
            </a:r>
            <a:r>
              <a:rPr lang="zh-CN" altLang="en-US" sz="4000" dirty="0">
                <a:solidFill>
                  <a:srgbClr val="FF0000"/>
                </a:solidFill>
                <a:ea typeface="楷体_GB2312" pitchFamily="49" charset="-122"/>
              </a:rPr>
              <a:t>其平均查找长度都不为零。</a:t>
            </a:r>
            <a:endParaRPr lang="zh-CN" altLang="en-US" sz="2400" dirty="0">
              <a:ea typeface="楷体_GB2312" pitchFamily="49" charset="-122"/>
            </a:endParaRPr>
          </a:p>
        </p:txBody>
      </p:sp>
      <p:sp>
        <p:nvSpPr>
          <p:cNvPr id="140291" name="Rectangle 3"/>
          <p:cNvSpPr/>
          <p:nvPr/>
        </p:nvSpPr>
        <p:spPr>
          <a:xfrm>
            <a:off x="468313" y="3048000"/>
            <a:ext cx="8534400" cy="23780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5000"/>
              </a:lnSpc>
              <a:spcBef>
                <a:spcPct val="0"/>
              </a:spcBef>
              <a:buNone/>
            </a:pPr>
            <a:r>
              <a:rPr lang="en-US" altLang="zh-CN" sz="4000" dirty="0">
                <a:solidFill>
                  <a:srgbClr val="A50021"/>
                </a:solidFill>
                <a:ea typeface="楷体_GB2312" pitchFamily="49" charset="-122"/>
              </a:rPr>
              <a:t>   </a:t>
            </a:r>
            <a:r>
              <a:rPr lang="zh-CN" altLang="en-US" sz="4000" dirty="0">
                <a:solidFill>
                  <a:srgbClr val="A50021"/>
                </a:solidFill>
                <a:ea typeface="楷体_GB2312" pitchFamily="49" charset="-122"/>
              </a:rPr>
              <a:t>不同的表示方法，其</a:t>
            </a:r>
            <a:r>
              <a:rPr lang="zh-CN" altLang="en-US" sz="4000" b="1" dirty="0">
                <a:solidFill>
                  <a:srgbClr val="A50021"/>
                </a:solidFill>
                <a:ea typeface="楷体_GB2312" pitchFamily="49" charset="-122"/>
              </a:rPr>
              <a:t>差别仅在于：</a:t>
            </a:r>
            <a:endParaRPr lang="zh-CN" altLang="en-US" sz="4000" b="1" dirty="0">
              <a:solidFill>
                <a:srgbClr val="A50021"/>
              </a:solidFill>
              <a:ea typeface="楷体_GB2312" pitchFamily="49" charset="-122"/>
            </a:endParaRPr>
          </a:p>
          <a:p>
            <a:pPr marL="0" lvl="0" indent="0" eaLnBrk="1" hangingPunct="1">
              <a:lnSpc>
                <a:spcPct val="125000"/>
              </a:lnSpc>
              <a:spcBef>
                <a:spcPct val="0"/>
              </a:spcBef>
              <a:buNone/>
            </a:pPr>
            <a:r>
              <a:rPr lang="zh-CN" altLang="en-US" sz="4000" dirty="0">
                <a:solidFill>
                  <a:srgbClr val="A50021"/>
                </a:solidFill>
                <a:ea typeface="楷体_GB2312" pitchFamily="49" charset="-122"/>
              </a:rPr>
              <a:t>关键字和给定值进行比较的顺序不同。</a:t>
            </a:r>
            <a:endParaRPr lang="zh-CN" altLang="en-US" sz="4000" dirty="0">
              <a:solidFill>
                <a:srgbClr val="A50021"/>
              </a:solidFill>
              <a:ea typeface="楷体_GB2312"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0290"/>
                                        </p:tgtEl>
                                        <p:attrNameLst>
                                          <p:attrName>style.visibility</p:attrName>
                                        </p:attrNameLst>
                                      </p:cBhvr>
                                      <p:to>
                                        <p:strVal val="visible"/>
                                      </p:to>
                                    </p:set>
                                    <p:animEffect transition="in" filter="wipe(left)">
                                      <p:cBhvr>
                                        <p:cTn id="7" dur="500"/>
                                        <p:tgtEl>
                                          <p:spTgt spid="1402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0291"/>
                                        </p:tgtEl>
                                        <p:attrNameLst>
                                          <p:attrName>style.visibility</p:attrName>
                                        </p:attrNameLst>
                                      </p:cBhvr>
                                      <p:to>
                                        <p:strVal val="visible"/>
                                      </p:to>
                                    </p:set>
                                    <p:animEffect transition="in" filter="wipe(left)">
                                      <p:cBhvr>
                                        <p:cTn id="12" dur="500"/>
                                        <p:tgtEl>
                                          <p:spTgt spid="140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0" grpId="0"/>
      <p:bldP spid="14029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Text Box 2"/>
          <p:cNvSpPr txBox="1"/>
          <p:nvPr/>
        </p:nvSpPr>
        <p:spPr>
          <a:xfrm>
            <a:off x="539750" y="1557338"/>
            <a:ext cx="7543800" cy="20685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zh-CN" altLang="en-US" sz="3600" dirty="0">
                <a:ea typeface="楷体_GB2312" pitchFamily="49" charset="-122"/>
              </a:rPr>
              <a:t>是数据元素（或记录）中某个</a:t>
            </a:r>
            <a:r>
              <a:rPr lang="zh-CN" altLang="en-US" sz="3600" b="1" dirty="0">
                <a:solidFill>
                  <a:srgbClr val="660033"/>
                </a:solidFill>
                <a:ea typeface="楷体_GB2312" pitchFamily="49" charset="-122"/>
              </a:rPr>
              <a:t>数据项</a:t>
            </a:r>
            <a:r>
              <a:rPr lang="zh-CN" altLang="en-US" sz="3600" dirty="0">
                <a:ea typeface="楷体_GB2312" pitchFamily="49" charset="-122"/>
              </a:rPr>
              <a:t>的值，用以</a:t>
            </a:r>
            <a:r>
              <a:rPr lang="zh-CN" altLang="en-US" sz="3600" b="1" dirty="0">
                <a:solidFill>
                  <a:srgbClr val="FF00FF"/>
                </a:solidFill>
                <a:ea typeface="楷体_GB2312" pitchFamily="49" charset="-122"/>
              </a:rPr>
              <a:t>标识</a:t>
            </a:r>
            <a:r>
              <a:rPr lang="zh-CN" altLang="en-US" sz="3600" dirty="0">
                <a:ea typeface="楷体_GB2312" pitchFamily="49" charset="-122"/>
              </a:rPr>
              <a:t>（识别）一个数据元素（或记录）。</a:t>
            </a:r>
            <a:endParaRPr lang="zh-CN" altLang="en-US" sz="4000" dirty="0"/>
          </a:p>
        </p:txBody>
      </p:sp>
      <p:sp>
        <p:nvSpPr>
          <p:cNvPr id="19459" name="Text Box 3"/>
          <p:cNvSpPr txBox="1"/>
          <p:nvPr/>
        </p:nvSpPr>
        <p:spPr>
          <a:xfrm>
            <a:off x="395288" y="908050"/>
            <a:ext cx="2012950" cy="8239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800" b="1" dirty="0">
                <a:solidFill>
                  <a:srgbClr val="FF00FF"/>
                </a:solidFill>
                <a:ea typeface="楷体_GB2312" pitchFamily="49" charset="-122"/>
              </a:rPr>
              <a:t>关键字</a:t>
            </a:r>
            <a:endParaRPr lang="zh-CN" altLang="en-US" sz="2400" dirty="0"/>
          </a:p>
        </p:txBody>
      </p:sp>
      <p:sp>
        <p:nvSpPr>
          <p:cNvPr id="19460" name="Text Box 4"/>
          <p:cNvSpPr txBox="1"/>
          <p:nvPr/>
        </p:nvSpPr>
        <p:spPr>
          <a:xfrm>
            <a:off x="611188" y="3716338"/>
            <a:ext cx="7924800" cy="14097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en-US" altLang="zh-CN" sz="3600" dirty="0">
                <a:ea typeface="楷体_GB2312" pitchFamily="49" charset="-122"/>
              </a:rPr>
              <a:t>    </a:t>
            </a:r>
            <a:r>
              <a:rPr lang="zh-CN" altLang="en-US" sz="3600" dirty="0">
                <a:ea typeface="楷体_GB2312" pitchFamily="49" charset="-122"/>
              </a:rPr>
              <a:t>若此关键字可以识别</a:t>
            </a:r>
            <a:r>
              <a:rPr lang="zh-CN" altLang="en-US" sz="3600" b="1" dirty="0">
                <a:solidFill>
                  <a:srgbClr val="660033"/>
                </a:solidFill>
                <a:ea typeface="楷体_GB2312" pitchFamily="49" charset="-122"/>
              </a:rPr>
              <a:t>唯一的</a:t>
            </a:r>
            <a:r>
              <a:rPr lang="zh-CN" altLang="en-US" sz="3600" dirty="0">
                <a:ea typeface="楷体_GB2312" pitchFamily="49" charset="-122"/>
              </a:rPr>
              <a:t>一个记录，则称之谓</a:t>
            </a:r>
            <a:r>
              <a:rPr lang="zh-CN" altLang="en-US" sz="3600" dirty="0">
                <a:solidFill>
                  <a:srgbClr val="FF00FF"/>
                </a:solidFill>
                <a:ea typeface="楷体_GB2312" pitchFamily="49" charset="-122"/>
              </a:rPr>
              <a:t>“</a:t>
            </a:r>
            <a:r>
              <a:rPr lang="zh-CN" altLang="en-US" sz="3600" b="1" dirty="0">
                <a:solidFill>
                  <a:srgbClr val="FF00FF"/>
                </a:solidFill>
                <a:ea typeface="楷体_GB2312" pitchFamily="49" charset="-122"/>
              </a:rPr>
              <a:t>主关键字</a:t>
            </a:r>
            <a:r>
              <a:rPr lang="zh-CN" altLang="en-US" sz="3600" dirty="0">
                <a:solidFill>
                  <a:srgbClr val="FF00FF"/>
                </a:solidFill>
                <a:ea typeface="楷体_GB2312" pitchFamily="49" charset="-122"/>
              </a:rPr>
              <a:t>”。</a:t>
            </a:r>
            <a:endParaRPr lang="zh-CN" altLang="en-US" sz="2400" dirty="0"/>
          </a:p>
        </p:txBody>
      </p:sp>
      <p:sp>
        <p:nvSpPr>
          <p:cNvPr id="19462" name="Text Box 6"/>
          <p:cNvSpPr txBox="1"/>
          <p:nvPr/>
        </p:nvSpPr>
        <p:spPr>
          <a:xfrm>
            <a:off x="609600" y="5075238"/>
            <a:ext cx="7505700" cy="14827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en-US" altLang="zh-CN" sz="3600" dirty="0">
                <a:ea typeface="楷体_GB2312" pitchFamily="49" charset="-122"/>
              </a:rPr>
              <a:t>    </a:t>
            </a:r>
            <a:r>
              <a:rPr lang="zh-CN" altLang="en-US" sz="3600" dirty="0">
                <a:ea typeface="楷体_GB2312" pitchFamily="49" charset="-122"/>
              </a:rPr>
              <a:t>若此关键字能识别</a:t>
            </a:r>
            <a:r>
              <a:rPr lang="zh-CN" altLang="en-US" sz="3600" b="1" dirty="0">
                <a:solidFill>
                  <a:srgbClr val="660033"/>
                </a:solidFill>
                <a:ea typeface="楷体_GB2312" pitchFamily="49" charset="-122"/>
              </a:rPr>
              <a:t>若干</a:t>
            </a:r>
            <a:r>
              <a:rPr lang="zh-CN" altLang="en-US" sz="3600" dirty="0">
                <a:ea typeface="楷体_GB2312" pitchFamily="49" charset="-122"/>
              </a:rPr>
              <a:t>记录，则称</a:t>
            </a:r>
            <a:endParaRPr lang="zh-CN" altLang="en-US" sz="3600" dirty="0">
              <a:ea typeface="楷体_GB2312" pitchFamily="49" charset="-122"/>
            </a:endParaRPr>
          </a:p>
          <a:p>
            <a:pPr marL="0" lvl="0" indent="0" eaLnBrk="1" hangingPunct="1">
              <a:lnSpc>
                <a:spcPct val="120000"/>
              </a:lnSpc>
              <a:spcBef>
                <a:spcPct val="0"/>
              </a:spcBef>
              <a:buNone/>
            </a:pPr>
            <a:r>
              <a:rPr lang="zh-CN" altLang="en-US" sz="3600" dirty="0">
                <a:ea typeface="楷体_GB2312" pitchFamily="49" charset="-122"/>
              </a:rPr>
              <a:t>之谓</a:t>
            </a:r>
            <a:r>
              <a:rPr lang="zh-CN" altLang="en-US" sz="3600" dirty="0">
                <a:solidFill>
                  <a:srgbClr val="FF00FF"/>
                </a:solidFill>
                <a:ea typeface="楷体_GB2312" pitchFamily="49" charset="-122"/>
              </a:rPr>
              <a:t>“</a:t>
            </a:r>
            <a:r>
              <a:rPr lang="zh-CN" altLang="en-US" sz="3600" b="1" dirty="0">
                <a:solidFill>
                  <a:srgbClr val="FF00FF"/>
                </a:solidFill>
                <a:ea typeface="楷体_GB2312" pitchFamily="49" charset="-122"/>
              </a:rPr>
              <a:t>次关键字</a:t>
            </a:r>
            <a:r>
              <a:rPr lang="zh-CN" altLang="en-US" sz="3600" dirty="0">
                <a:solidFill>
                  <a:srgbClr val="FF00FF"/>
                </a:solidFill>
                <a:ea typeface="楷体_GB2312" pitchFamily="49" charset="-122"/>
              </a:rPr>
              <a:t>”</a:t>
            </a:r>
            <a:r>
              <a:rPr lang="zh-CN" altLang="en-US" sz="4000" b="1" dirty="0">
                <a:solidFill>
                  <a:srgbClr val="FF00FF"/>
                </a:solidFill>
                <a:ea typeface="楷体_GB2312" pitchFamily="49" charset="-122"/>
              </a:rPr>
              <a:t>。</a:t>
            </a:r>
            <a:endParaRPr lang="zh-CN" altLang="en-US" sz="2400" dirty="0"/>
          </a:p>
        </p:txBody>
      </p:sp>
      <p:sp>
        <p:nvSpPr>
          <p:cNvPr id="19463" name="Rectangle 7"/>
          <p:cNvSpPr/>
          <p:nvPr/>
        </p:nvSpPr>
        <p:spPr>
          <a:xfrm>
            <a:off x="900113" y="0"/>
            <a:ext cx="7772400" cy="609600"/>
          </a:xfrm>
          <a:prstGeom prst="rect">
            <a:avLst/>
          </a:prstGeom>
          <a:noFill/>
          <a:ln w="9525">
            <a:noFill/>
          </a:ln>
        </p:spPr>
        <p:txBody>
          <a:bodyPr anchor="b"/>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4000" b="1" dirty="0">
                <a:solidFill>
                  <a:schemeClr val="tx2"/>
                </a:solidFill>
                <a:latin typeface="宋体" panose="02010600030101010101" pitchFamily="2" charset="-122"/>
              </a:rPr>
              <a:t>9.0 </a:t>
            </a:r>
            <a:r>
              <a:rPr lang="zh-CN" altLang="en-US" sz="4000" b="1" dirty="0">
                <a:solidFill>
                  <a:schemeClr val="tx2"/>
                </a:solidFill>
                <a:latin typeface="宋体" panose="02010600030101010101" pitchFamily="2" charset="-122"/>
              </a:rPr>
              <a:t>查找的概念</a:t>
            </a:r>
            <a:endParaRPr lang="zh-CN" altLang="en-US" sz="4000" b="1" dirty="0">
              <a:solidFill>
                <a:schemeClr val="tx2"/>
              </a:solidFill>
              <a:latin typeface="宋体" panose="02010600030101010101" pitchFamily="2"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463"/>
                                        </p:tgtEl>
                                        <p:attrNameLst>
                                          <p:attrName>style.visibility</p:attrName>
                                        </p:attrNameLst>
                                      </p:cBhvr>
                                      <p:to>
                                        <p:strVal val="visible"/>
                                      </p:to>
                                    </p:set>
                                    <p:anim calcmode="lin" valueType="num">
                                      <p:cBhvr additive="base">
                                        <p:cTn id="7" dur="500" fill="hold"/>
                                        <p:tgtEl>
                                          <p:spTgt spid="19463"/>
                                        </p:tgtEl>
                                        <p:attrNameLst>
                                          <p:attrName>ppt_x</p:attrName>
                                        </p:attrNameLst>
                                      </p:cBhvr>
                                      <p:tavLst>
                                        <p:tav tm="0">
                                          <p:val>
                                            <p:strVal val="0-#ppt_w/2"/>
                                          </p:val>
                                        </p:tav>
                                        <p:tav tm="100000">
                                          <p:val>
                                            <p:strVal val="#ppt_x"/>
                                          </p:val>
                                        </p:tav>
                                      </p:tavLst>
                                    </p:anim>
                                    <p:anim calcmode="lin" valueType="num">
                                      <p:cBhvr additive="base">
                                        <p:cTn id="8" dur="500" fill="hold"/>
                                        <p:tgtEl>
                                          <p:spTgt spid="1946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childTnLst>
                                    <p:set>
                                      <p:cBhvr>
                                        <p:cTn id="11" dur="1" fill="hold">
                                          <p:stCondLst>
                                            <p:cond delay="0"/>
                                          </p:stCondLst>
                                        </p:cTn>
                                        <p:tgtEl>
                                          <p:spTgt spid="19459"/>
                                        </p:tgtEl>
                                        <p:attrNameLst>
                                          <p:attrName>style.visibility</p:attrName>
                                        </p:attrNameLst>
                                      </p:cBhvr>
                                      <p:to>
                                        <p:strVal val="visible"/>
                                      </p:to>
                                    </p:set>
                                    <p:anim calcmode="lin" valueType="num">
                                      <p:cBhvr>
                                        <p:cTn id="12" dur="500" fill="hold"/>
                                        <p:tgtEl>
                                          <p:spTgt spid="19459"/>
                                        </p:tgtEl>
                                        <p:attrNameLst>
                                          <p:attrName>ppt_x</p:attrName>
                                        </p:attrNameLst>
                                      </p:cBhvr>
                                      <p:tavLst>
                                        <p:tav tm="0">
                                          <p:val>
                                            <p:strVal val="#ppt_x"/>
                                          </p:val>
                                        </p:tav>
                                        <p:tav tm="100000">
                                          <p:val>
                                            <p:strVal val="#ppt_x"/>
                                          </p:val>
                                        </p:tav>
                                      </p:tavLst>
                                    </p:anim>
                                    <p:anim calcmode="lin" valueType="num">
                                      <p:cBhvr>
                                        <p:cTn id="13" dur="500" fill="hold"/>
                                        <p:tgtEl>
                                          <p:spTgt spid="19459"/>
                                        </p:tgtEl>
                                        <p:attrNameLst>
                                          <p:attrName>ppt_y</p:attrName>
                                        </p:attrNameLst>
                                      </p:cBhvr>
                                      <p:tavLst>
                                        <p:tav tm="0">
                                          <p:val>
                                            <p:strVal val="#ppt_y-#ppt_h/2"/>
                                          </p:val>
                                        </p:tav>
                                        <p:tav tm="100000">
                                          <p:val>
                                            <p:strVal val="#ppt_y"/>
                                          </p:val>
                                        </p:tav>
                                      </p:tavLst>
                                    </p:anim>
                                    <p:anim calcmode="lin" valueType="num">
                                      <p:cBhvr>
                                        <p:cTn id="14" dur="500" fill="hold"/>
                                        <p:tgtEl>
                                          <p:spTgt spid="19459"/>
                                        </p:tgtEl>
                                        <p:attrNameLst>
                                          <p:attrName>ppt_w</p:attrName>
                                        </p:attrNameLst>
                                      </p:cBhvr>
                                      <p:tavLst>
                                        <p:tav tm="0">
                                          <p:val>
                                            <p:strVal val="#ppt_w"/>
                                          </p:val>
                                        </p:tav>
                                        <p:tav tm="100000">
                                          <p:val>
                                            <p:strVal val="#ppt_w"/>
                                          </p:val>
                                        </p:tav>
                                      </p:tavLst>
                                    </p:anim>
                                    <p:anim calcmode="lin" valueType="num">
                                      <p:cBhvr>
                                        <p:cTn id="15" dur="500" fill="hold"/>
                                        <p:tgtEl>
                                          <p:spTgt spid="19459"/>
                                        </p:tgtEl>
                                        <p:attrNameLst>
                                          <p:attrName>ppt_h</p:attrName>
                                        </p:attrNameLst>
                                      </p:cBhvr>
                                      <p:tavLst>
                                        <p:tav tm="0">
                                          <p:val>
                                            <p:fltVal val="0.00000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grpId="0" nodeType="clickEffect">
                                  <p:stCondLst>
                                    <p:cond delay="0"/>
                                  </p:stCondLst>
                                  <p:childTnLst>
                                    <p:set>
                                      <p:cBhvr>
                                        <p:cTn id="19" dur="1" fill="hold">
                                          <p:stCondLst>
                                            <p:cond delay="0"/>
                                          </p:stCondLst>
                                        </p:cTn>
                                        <p:tgtEl>
                                          <p:spTgt spid="19458"/>
                                        </p:tgtEl>
                                        <p:attrNameLst>
                                          <p:attrName>style.visibility</p:attrName>
                                        </p:attrNameLst>
                                      </p:cBhvr>
                                      <p:to>
                                        <p:strVal val="visible"/>
                                      </p:to>
                                    </p:set>
                                    <p:anim calcmode="lin" valueType="num">
                                      <p:cBhvr additive="base">
                                        <p:cTn id="20" dur="500" fill="hold"/>
                                        <p:tgtEl>
                                          <p:spTgt spid="19458"/>
                                        </p:tgtEl>
                                        <p:attrNameLst>
                                          <p:attrName>ppt_x</p:attrName>
                                        </p:attrNameLst>
                                      </p:cBhvr>
                                      <p:tavLst>
                                        <p:tav tm="0">
                                          <p:val>
                                            <p:strVal val="1+#ppt_w/2"/>
                                          </p:val>
                                        </p:tav>
                                        <p:tav tm="100000">
                                          <p:val>
                                            <p:strVal val="#ppt_x"/>
                                          </p:val>
                                        </p:tav>
                                      </p:tavLst>
                                    </p:anim>
                                    <p:anim calcmode="lin" valueType="num">
                                      <p:cBhvr additive="base">
                                        <p:cTn id="21" dur="500" fill="hold"/>
                                        <p:tgtEl>
                                          <p:spTgt spid="19458"/>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7" presetClass="entr" presetSubtype="4" fill="hold" grpId="0" nodeType="clickEffect">
                                  <p:stCondLst>
                                    <p:cond delay="0"/>
                                  </p:stCondLst>
                                  <p:childTnLst>
                                    <p:set>
                                      <p:cBhvr>
                                        <p:cTn id="25" dur="1" fill="hold">
                                          <p:stCondLst>
                                            <p:cond delay="0"/>
                                          </p:stCondLst>
                                        </p:cTn>
                                        <p:tgtEl>
                                          <p:spTgt spid="19460"/>
                                        </p:tgtEl>
                                        <p:attrNameLst>
                                          <p:attrName>style.visibility</p:attrName>
                                        </p:attrNameLst>
                                      </p:cBhvr>
                                      <p:to>
                                        <p:strVal val="visible"/>
                                      </p:to>
                                    </p:set>
                                    <p:anim calcmode="lin" valueType="num">
                                      <p:cBhvr>
                                        <p:cTn id="26" dur="500" fill="hold"/>
                                        <p:tgtEl>
                                          <p:spTgt spid="19460"/>
                                        </p:tgtEl>
                                        <p:attrNameLst>
                                          <p:attrName>ppt_x</p:attrName>
                                        </p:attrNameLst>
                                      </p:cBhvr>
                                      <p:tavLst>
                                        <p:tav tm="0">
                                          <p:val>
                                            <p:strVal val="#ppt_x"/>
                                          </p:val>
                                        </p:tav>
                                        <p:tav tm="100000">
                                          <p:val>
                                            <p:strVal val="#ppt_x"/>
                                          </p:val>
                                        </p:tav>
                                      </p:tavLst>
                                    </p:anim>
                                    <p:anim calcmode="lin" valueType="num">
                                      <p:cBhvr>
                                        <p:cTn id="27" dur="500" fill="hold"/>
                                        <p:tgtEl>
                                          <p:spTgt spid="19460"/>
                                        </p:tgtEl>
                                        <p:attrNameLst>
                                          <p:attrName>ppt_y</p:attrName>
                                        </p:attrNameLst>
                                      </p:cBhvr>
                                      <p:tavLst>
                                        <p:tav tm="0">
                                          <p:val>
                                            <p:strVal val="#ppt_y+#ppt_h/2"/>
                                          </p:val>
                                        </p:tav>
                                        <p:tav tm="100000">
                                          <p:val>
                                            <p:strVal val="#ppt_y"/>
                                          </p:val>
                                        </p:tav>
                                      </p:tavLst>
                                    </p:anim>
                                    <p:anim calcmode="lin" valueType="num">
                                      <p:cBhvr>
                                        <p:cTn id="28" dur="500" fill="hold"/>
                                        <p:tgtEl>
                                          <p:spTgt spid="19460"/>
                                        </p:tgtEl>
                                        <p:attrNameLst>
                                          <p:attrName>ppt_w</p:attrName>
                                        </p:attrNameLst>
                                      </p:cBhvr>
                                      <p:tavLst>
                                        <p:tav tm="0">
                                          <p:val>
                                            <p:strVal val="#ppt_w"/>
                                          </p:val>
                                        </p:tav>
                                        <p:tav tm="100000">
                                          <p:val>
                                            <p:strVal val="#ppt_w"/>
                                          </p:val>
                                        </p:tav>
                                      </p:tavLst>
                                    </p:anim>
                                    <p:anim calcmode="lin" valueType="num">
                                      <p:cBhvr>
                                        <p:cTn id="29" dur="500" fill="hold"/>
                                        <p:tgtEl>
                                          <p:spTgt spid="19460"/>
                                        </p:tgtEl>
                                        <p:attrNameLst>
                                          <p:attrName>ppt_h</p:attrName>
                                        </p:attrNameLst>
                                      </p:cBhvr>
                                      <p:tavLst>
                                        <p:tav tm="0">
                                          <p:val>
                                            <p:fltVal val="0.000000"/>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17" presetClass="entr" presetSubtype="4" fill="hold" grpId="0" nodeType="clickEffect">
                                  <p:stCondLst>
                                    <p:cond delay="0"/>
                                  </p:stCondLst>
                                  <p:childTnLst>
                                    <p:set>
                                      <p:cBhvr>
                                        <p:cTn id="33" dur="1" fill="hold">
                                          <p:stCondLst>
                                            <p:cond delay="0"/>
                                          </p:stCondLst>
                                        </p:cTn>
                                        <p:tgtEl>
                                          <p:spTgt spid="19462"/>
                                        </p:tgtEl>
                                        <p:attrNameLst>
                                          <p:attrName>style.visibility</p:attrName>
                                        </p:attrNameLst>
                                      </p:cBhvr>
                                      <p:to>
                                        <p:strVal val="visible"/>
                                      </p:to>
                                    </p:set>
                                    <p:anim calcmode="lin" valueType="num">
                                      <p:cBhvr>
                                        <p:cTn id="34" dur="500" fill="hold"/>
                                        <p:tgtEl>
                                          <p:spTgt spid="19462"/>
                                        </p:tgtEl>
                                        <p:attrNameLst>
                                          <p:attrName>ppt_x</p:attrName>
                                        </p:attrNameLst>
                                      </p:cBhvr>
                                      <p:tavLst>
                                        <p:tav tm="0">
                                          <p:val>
                                            <p:strVal val="#ppt_x"/>
                                          </p:val>
                                        </p:tav>
                                        <p:tav tm="100000">
                                          <p:val>
                                            <p:strVal val="#ppt_x"/>
                                          </p:val>
                                        </p:tav>
                                      </p:tavLst>
                                    </p:anim>
                                    <p:anim calcmode="lin" valueType="num">
                                      <p:cBhvr>
                                        <p:cTn id="35" dur="500" fill="hold"/>
                                        <p:tgtEl>
                                          <p:spTgt spid="19462"/>
                                        </p:tgtEl>
                                        <p:attrNameLst>
                                          <p:attrName>ppt_y</p:attrName>
                                        </p:attrNameLst>
                                      </p:cBhvr>
                                      <p:tavLst>
                                        <p:tav tm="0">
                                          <p:val>
                                            <p:strVal val="#ppt_y+#ppt_h/2"/>
                                          </p:val>
                                        </p:tav>
                                        <p:tav tm="100000">
                                          <p:val>
                                            <p:strVal val="#ppt_y"/>
                                          </p:val>
                                        </p:tav>
                                      </p:tavLst>
                                    </p:anim>
                                    <p:anim calcmode="lin" valueType="num">
                                      <p:cBhvr>
                                        <p:cTn id="36" dur="500" fill="hold"/>
                                        <p:tgtEl>
                                          <p:spTgt spid="19462"/>
                                        </p:tgtEl>
                                        <p:attrNameLst>
                                          <p:attrName>ppt_w</p:attrName>
                                        </p:attrNameLst>
                                      </p:cBhvr>
                                      <p:tavLst>
                                        <p:tav tm="0">
                                          <p:val>
                                            <p:strVal val="#ppt_w"/>
                                          </p:val>
                                        </p:tav>
                                        <p:tav tm="100000">
                                          <p:val>
                                            <p:strVal val="#ppt_w"/>
                                          </p:val>
                                        </p:tav>
                                      </p:tavLst>
                                    </p:anim>
                                    <p:anim calcmode="lin" valueType="num">
                                      <p:cBhvr>
                                        <p:cTn id="37" dur="500" fill="hold"/>
                                        <p:tgtEl>
                                          <p:spTgt spid="19462"/>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p:bldP spid="19459" grpId="0"/>
      <p:bldP spid="19460" grpId="0"/>
      <p:bldP spid="19462" grpId="0"/>
      <p:bldP spid="19463"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4" name="Text Box 2"/>
          <p:cNvSpPr txBox="1"/>
          <p:nvPr/>
        </p:nvSpPr>
        <p:spPr>
          <a:xfrm>
            <a:off x="228600" y="2438400"/>
            <a:ext cx="8610600" cy="15557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en-US" altLang="zh-CN" sz="4000" dirty="0">
                <a:solidFill>
                  <a:srgbClr val="A50021"/>
                </a:solidFill>
                <a:ea typeface="楷体_GB2312" pitchFamily="49" charset="-122"/>
              </a:rPr>
              <a:t>     </a:t>
            </a:r>
            <a:r>
              <a:rPr lang="zh-CN" altLang="en-US" sz="4000" dirty="0">
                <a:solidFill>
                  <a:srgbClr val="A50021"/>
                </a:solidFill>
                <a:ea typeface="楷体_GB2312" pitchFamily="49" charset="-122"/>
              </a:rPr>
              <a:t>只有一个办法：预先知道所查关键字在表中的位置，</a:t>
            </a:r>
            <a:endParaRPr lang="zh-CN" altLang="en-US" sz="2400" dirty="0">
              <a:ea typeface="楷体_GB2312" pitchFamily="49" charset="-122"/>
            </a:endParaRPr>
          </a:p>
        </p:txBody>
      </p:sp>
      <p:sp>
        <p:nvSpPr>
          <p:cNvPr id="136195" name="Rectangle 3"/>
          <p:cNvSpPr/>
          <p:nvPr/>
        </p:nvSpPr>
        <p:spPr>
          <a:xfrm>
            <a:off x="609600" y="547688"/>
            <a:ext cx="8153400" cy="15557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en-US" altLang="zh-CN" sz="4000" dirty="0">
                <a:solidFill>
                  <a:srgbClr val="0000FF"/>
                </a:solidFill>
                <a:ea typeface="楷体_GB2312" pitchFamily="49" charset="-122"/>
              </a:rPr>
              <a:t>     </a:t>
            </a:r>
            <a:r>
              <a:rPr lang="zh-CN" altLang="en-US" sz="4000" dirty="0">
                <a:solidFill>
                  <a:srgbClr val="0000FF"/>
                </a:solidFill>
                <a:ea typeface="楷体_GB2312" pitchFamily="49" charset="-122"/>
              </a:rPr>
              <a:t>对于频繁使用的查找表，</a:t>
            </a:r>
            <a:endParaRPr lang="zh-CN" altLang="en-US" sz="4000" dirty="0">
              <a:solidFill>
                <a:srgbClr val="0000FF"/>
              </a:solidFill>
              <a:ea typeface="楷体_GB2312" pitchFamily="49" charset="-122"/>
            </a:endParaRPr>
          </a:p>
          <a:p>
            <a:pPr marL="0" lvl="0" indent="0" eaLnBrk="1" hangingPunct="1">
              <a:lnSpc>
                <a:spcPct val="120000"/>
              </a:lnSpc>
              <a:spcBef>
                <a:spcPct val="0"/>
              </a:spcBef>
              <a:buNone/>
            </a:pPr>
            <a:r>
              <a:rPr lang="zh-CN" altLang="en-US" sz="4000" dirty="0">
                <a:solidFill>
                  <a:srgbClr val="0000FF"/>
                </a:solidFill>
                <a:ea typeface="楷体_GB2312" pitchFamily="49" charset="-122"/>
              </a:rPr>
              <a:t>希望  </a:t>
            </a:r>
            <a:r>
              <a:rPr lang="en-US" altLang="zh-CN" sz="4000" dirty="0">
                <a:solidFill>
                  <a:srgbClr val="0000FF"/>
                </a:solidFill>
                <a:ea typeface="楷体_GB2312" pitchFamily="49" charset="-122"/>
              </a:rPr>
              <a:t>ASL = 0</a:t>
            </a:r>
            <a:r>
              <a:rPr lang="zh-CN" altLang="en-US" sz="4000" dirty="0">
                <a:solidFill>
                  <a:srgbClr val="0000FF"/>
                </a:solidFill>
                <a:ea typeface="楷体_GB2312" pitchFamily="49" charset="-122"/>
              </a:rPr>
              <a:t>。</a:t>
            </a:r>
            <a:endParaRPr lang="zh-CN" altLang="en-US" sz="4000" dirty="0">
              <a:solidFill>
                <a:srgbClr val="0000FF"/>
              </a:solidFill>
              <a:ea typeface="楷体_GB2312" pitchFamily="49" charset="-122"/>
            </a:endParaRPr>
          </a:p>
        </p:txBody>
      </p:sp>
      <p:sp>
        <p:nvSpPr>
          <p:cNvPr id="136196" name="Rectangle 4"/>
          <p:cNvSpPr/>
          <p:nvPr/>
        </p:nvSpPr>
        <p:spPr>
          <a:xfrm>
            <a:off x="381000" y="4419600"/>
            <a:ext cx="8534400" cy="16160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5000"/>
              </a:lnSpc>
              <a:spcBef>
                <a:spcPct val="0"/>
              </a:spcBef>
              <a:buNone/>
            </a:pPr>
            <a:r>
              <a:rPr lang="en-US" altLang="zh-CN" sz="4000" dirty="0">
                <a:solidFill>
                  <a:srgbClr val="A50021"/>
                </a:solidFill>
                <a:ea typeface="楷体_GB2312" pitchFamily="49" charset="-122"/>
              </a:rPr>
              <a:t>    </a:t>
            </a:r>
            <a:r>
              <a:rPr lang="zh-CN" altLang="en-US" sz="4000" dirty="0">
                <a:solidFill>
                  <a:srgbClr val="A50021"/>
                </a:solidFill>
                <a:ea typeface="楷体_GB2312" pitchFamily="49" charset="-122"/>
              </a:rPr>
              <a:t>即，要求：</a:t>
            </a:r>
            <a:r>
              <a:rPr lang="zh-CN" altLang="en-US" sz="4000" dirty="0">
                <a:solidFill>
                  <a:srgbClr val="0000FF"/>
                </a:solidFill>
                <a:ea typeface="楷体_GB2312" pitchFamily="49" charset="-122"/>
              </a:rPr>
              <a:t>记录在表中位置和其关键字之间存在一种确定的关系</a:t>
            </a:r>
            <a:r>
              <a:rPr lang="zh-CN" altLang="en-US" sz="4000" dirty="0">
                <a:ea typeface="楷体_GB2312" pitchFamily="49" charset="-122"/>
              </a:rPr>
              <a:t>。</a:t>
            </a:r>
            <a:endParaRPr lang="zh-CN" altLang="en-US" sz="4000" dirty="0">
              <a:ea typeface="楷体_GB2312"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6195"/>
                                        </p:tgtEl>
                                        <p:attrNameLst>
                                          <p:attrName>style.visibility</p:attrName>
                                        </p:attrNameLst>
                                      </p:cBhvr>
                                      <p:to>
                                        <p:strVal val="visible"/>
                                      </p:to>
                                    </p:set>
                                    <p:animEffect transition="in" filter="wipe(left)">
                                      <p:cBhvr>
                                        <p:cTn id="7" dur="500"/>
                                        <p:tgtEl>
                                          <p:spTgt spid="1361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6194"/>
                                        </p:tgtEl>
                                        <p:attrNameLst>
                                          <p:attrName>style.visibility</p:attrName>
                                        </p:attrNameLst>
                                      </p:cBhvr>
                                      <p:to>
                                        <p:strVal val="visible"/>
                                      </p:to>
                                    </p:set>
                                    <p:animEffect transition="in" filter="wipe(left)">
                                      <p:cBhvr>
                                        <p:cTn id="12" dur="500"/>
                                        <p:tgtEl>
                                          <p:spTgt spid="13619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6196"/>
                                        </p:tgtEl>
                                        <p:attrNameLst>
                                          <p:attrName>style.visibility</p:attrName>
                                        </p:attrNameLst>
                                      </p:cBhvr>
                                      <p:to>
                                        <p:strVal val="visible"/>
                                      </p:to>
                                    </p:set>
                                    <p:animEffect transition="in" filter="wipe(left)">
                                      <p:cBhvr>
                                        <p:cTn id="17" dur="500"/>
                                        <p:tgtEl>
                                          <p:spTgt spid="136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4" grpId="0"/>
      <p:bldP spid="136195" grpId="0"/>
      <p:bldP spid="136196"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Text Box 2"/>
          <p:cNvSpPr txBox="1"/>
          <p:nvPr/>
        </p:nvSpPr>
        <p:spPr>
          <a:xfrm>
            <a:off x="762000" y="2933700"/>
            <a:ext cx="8229600" cy="7794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5000"/>
              </a:lnSpc>
              <a:spcBef>
                <a:spcPct val="0"/>
              </a:spcBef>
              <a:buNone/>
            </a:pPr>
            <a:r>
              <a:rPr lang="zh-CN" altLang="en-US" sz="3600" dirty="0">
                <a:solidFill>
                  <a:srgbClr val="A50021"/>
                </a:solidFill>
                <a:ea typeface="楷体_GB2312" pitchFamily="49" charset="-122"/>
              </a:rPr>
              <a:t>若</a:t>
            </a:r>
            <a:r>
              <a:rPr lang="zh-CN" altLang="en-US" sz="3600" b="1" dirty="0">
                <a:solidFill>
                  <a:srgbClr val="FF0000"/>
                </a:solidFill>
                <a:ea typeface="楷体_GB2312" pitchFamily="49" charset="-122"/>
              </a:rPr>
              <a:t>以下标为</a:t>
            </a:r>
            <a:r>
              <a:rPr lang="en-US" altLang="zh-CN" sz="3600" b="1" dirty="0">
                <a:solidFill>
                  <a:srgbClr val="FF0000"/>
                </a:solidFill>
                <a:ea typeface="楷体_GB2312" pitchFamily="49" charset="-122"/>
              </a:rPr>
              <a:t>000 ~ 999 </a:t>
            </a:r>
            <a:r>
              <a:rPr lang="zh-CN" altLang="en-US" sz="3600" b="1" dirty="0">
                <a:solidFill>
                  <a:srgbClr val="FF0000"/>
                </a:solidFill>
                <a:ea typeface="楷体_GB2312" pitchFamily="49" charset="-122"/>
              </a:rPr>
              <a:t>的顺序表</a:t>
            </a:r>
            <a:r>
              <a:rPr lang="zh-CN" altLang="en-US" sz="3600" dirty="0">
                <a:solidFill>
                  <a:srgbClr val="A50021"/>
                </a:solidFill>
                <a:ea typeface="楷体_GB2312" pitchFamily="49" charset="-122"/>
              </a:rPr>
              <a:t>表示之。</a:t>
            </a:r>
            <a:endParaRPr lang="zh-CN" altLang="en-US" sz="2400" dirty="0"/>
          </a:p>
        </p:txBody>
      </p:sp>
      <p:sp>
        <p:nvSpPr>
          <p:cNvPr id="137219" name="Text Box 3"/>
          <p:cNvSpPr txBox="1"/>
          <p:nvPr/>
        </p:nvSpPr>
        <p:spPr>
          <a:xfrm>
            <a:off x="762000" y="457200"/>
            <a:ext cx="8305800" cy="22288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5000"/>
              </a:lnSpc>
              <a:spcBef>
                <a:spcPct val="0"/>
              </a:spcBef>
              <a:buNone/>
            </a:pPr>
            <a:r>
              <a:rPr lang="zh-CN" altLang="en-US" sz="4000" dirty="0">
                <a:solidFill>
                  <a:srgbClr val="CC0000"/>
                </a:solidFill>
                <a:ea typeface="隶书" pitchFamily="49" charset="-122"/>
              </a:rPr>
              <a:t>例如：</a:t>
            </a:r>
            <a:r>
              <a:rPr lang="zh-CN" altLang="en-US" sz="3600" dirty="0">
                <a:solidFill>
                  <a:srgbClr val="A50021"/>
                </a:solidFill>
                <a:ea typeface="楷体_GB2312" pitchFamily="49" charset="-122"/>
              </a:rPr>
              <a:t>为每年招收的 </a:t>
            </a:r>
            <a:r>
              <a:rPr lang="en-US" altLang="zh-CN" sz="3600" dirty="0">
                <a:solidFill>
                  <a:srgbClr val="A50021"/>
                </a:solidFill>
                <a:ea typeface="楷体_GB2312" pitchFamily="49" charset="-122"/>
              </a:rPr>
              <a:t>1000 </a:t>
            </a:r>
            <a:r>
              <a:rPr lang="zh-CN" altLang="en-US" sz="3600" dirty="0">
                <a:solidFill>
                  <a:srgbClr val="A50021"/>
                </a:solidFill>
                <a:ea typeface="楷体_GB2312" pitchFamily="49" charset="-122"/>
              </a:rPr>
              <a:t>名新生建立一张查找表，其关键字为学号，其值的范围为 </a:t>
            </a:r>
            <a:r>
              <a:rPr lang="en-US" altLang="zh-CN" sz="3600" dirty="0">
                <a:solidFill>
                  <a:srgbClr val="A50021"/>
                </a:solidFill>
                <a:ea typeface="楷体_GB2312" pitchFamily="49" charset="-122"/>
              </a:rPr>
              <a:t>xx000 ~ xx999 (</a:t>
            </a:r>
            <a:r>
              <a:rPr lang="zh-CN" altLang="en-US" sz="3600" dirty="0">
                <a:solidFill>
                  <a:srgbClr val="A50021"/>
                </a:solidFill>
                <a:ea typeface="楷体_GB2312" pitchFamily="49" charset="-122"/>
              </a:rPr>
              <a:t>前两位为年份</a:t>
            </a:r>
            <a:r>
              <a:rPr lang="en-US" altLang="zh-CN" sz="3600" dirty="0">
                <a:solidFill>
                  <a:srgbClr val="A50021"/>
                </a:solidFill>
                <a:ea typeface="楷体_GB2312" pitchFamily="49" charset="-122"/>
              </a:rPr>
              <a:t>)</a:t>
            </a:r>
            <a:r>
              <a:rPr lang="zh-CN" altLang="en-US" sz="3600" dirty="0">
                <a:solidFill>
                  <a:srgbClr val="A50021"/>
                </a:solidFill>
                <a:ea typeface="楷体_GB2312" pitchFamily="49" charset="-122"/>
              </a:rPr>
              <a:t>。</a:t>
            </a:r>
            <a:endParaRPr lang="zh-CN" altLang="en-US" sz="3600" dirty="0">
              <a:solidFill>
                <a:srgbClr val="A50021"/>
              </a:solidFill>
              <a:ea typeface="楷体_GB2312" pitchFamily="49" charset="-122"/>
            </a:endParaRPr>
          </a:p>
        </p:txBody>
      </p:sp>
      <p:sp>
        <p:nvSpPr>
          <p:cNvPr id="137220" name="Rectangle 4"/>
          <p:cNvSpPr/>
          <p:nvPr/>
        </p:nvSpPr>
        <p:spPr>
          <a:xfrm>
            <a:off x="762000" y="3941763"/>
            <a:ext cx="8382000" cy="21542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5000"/>
              </a:lnSpc>
              <a:spcBef>
                <a:spcPct val="0"/>
              </a:spcBef>
              <a:buNone/>
            </a:pPr>
            <a:r>
              <a:rPr lang="zh-CN" altLang="en-US" sz="3600" dirty="0">
                <a:solidFill>
                  <a:srgbClr val="A50021"/>
                </a:solidFill>
                <a:ea typeface="楷体_GB2312" pitchFamily="49" charset="-122"/>
              </a:rPr>
              <a:t>则查找过程可以简单进行：取给定值（学号）的后三位，</a:t>
            </a:r>
            <a:r>
              <a:rPr lang="zh-CN" altLang="en-US" sz="3600" b="1" dirty="0">
                <a:solidFill>
                  <a:srgbClr val="0000FF"/>
                </a:solidFill>
                <a:ea typeface="楷体_GB2312" pitchFamily="49" charset="-122"/>
              </a:rPr>
              <a:t>不需要经过比较</a:t>
            </a:r>
            <a:r>
              <a:rPr lang="zh-CN" altLang="en-US" sz="3600" dirty="0">
                <a:solidFill>
                  <a:srgbClr val="0000FF"/>
                </a:solidFill>
                <a:ea typeface="楷体_GB2312" pitchFamily="49" charset="-122"/>
              </a:rPr>
              <a:t>便可直接从顺序表中找到待查关键字。</a:t>
            </a:r>
            <a:endParaRPr lang="zh-CN" altLang="en-US" sz="3600" dirty="0">
              <a:solidFill>
                <a:srgbClr val="0000FF"/>
              </a:solidFill>
              <a:ea typeface="楷体_GB2312"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37219"/>
                                        </p:tgtEl>
                                        <p:attrNameLst>
                                          <p:attrName>style.visibility</p:attrName>
                                        </p:attrNameLst>
                                      </p:cBhvr>
                                      <p:to>
                                        <p:strVal val="visible"/>
                                      </p:to>
                                    </p:set>
                                    <p:animEffect transition="in" filter="strips(downRight)">
                                      <p:cBhvr>
                                        <p:cTn id="7" dur="500"/>
                                        <p:tgtEl>
                                          <p:spTgt spid="13721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7218"/>
                                        </p:tgtEl>
                                        <p:attrNameLst>
                                          <p:attrName>style.visibility</p:attrName>
                                        </p:attrNameLst>
                                      </p:cBhvr>
                                      <p:to>
                                        <p:strVal val="visible"/>
                                      </p:to>
                                    </p:set>
                                    <p:animEffect transition="in" filter="strips(downRight)">
                                      <p:cBhvr>
                                        <p:cTn id="12" dur="500"/>
                                        <p:tgtEl>
                                          <p:spTgt spid="137218"/>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37220"/>
                                        </p:tgtEl>
                                        <p:attrNameLst>
                                          <p:attrName>style.visibility</p:attrName>
                                        </p:attrNameLst>
                                      </p:cBhvr>
                                      <p:to>
                                        <p:strVal val="visible"/>
                                      </p:to>
                                    </p:set>
                                    <p:animEffect transition="in" filter="strips(downRight)">
                                      <p:cBhvr>
                                        <p:cTn id="17" dur="500"/>
                                        <p:tgtEl>
                                          <p:spTgt spid="137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8" grpId="0"/>
      <p:bldP spid="137219" grpId="0"/>
      <p:bldP spid="137220"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2" name="Text Box 2"/>
          <p:cNvSpPr txBox="1"/>
          <p:nvPr/>
        </p:nvSpPr>
        <p:spPr>
          <a:xfrm>
            <a:off x="609600" y="152400"/>
            <a:ext cx="8534400" cy="7794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5000"/>
              </a:lnSpc>
              <a:spcBef>
                <a:spcPct val="0"/>
              </a:spcBef>
              <a:buNone/>
            </a:pPr>
            <a:r>
              <a:rPr lang="zh-CN" altLang="en-US" sz="3600" dirty="0">
                <a:solidFill>
                  <a:srgbClr val="A50021"/>
                </a:solidFill>
                <a:ea typeface="楷体_GB2312" pitchFamily="49" charset="-122"/>
              </a:rPr>
              <a:t>但是，对于</a:t>
            </a:r>
            <a:r>
              <a:rPr lang="zh-CN" altLang="en-US" sz="3600" b="1" dirty="0">
                <a:solidFill>
                  <a:srgbClr val="FF0000"/>
                </a:solidFill>
                <a:ea typeface="楷体_GB2312" pitchFamily="49" charset="-122"/>
              </a:rPr>
              <a:t>动态查找表</a:t>
            </a:r>
            <a:r>
              <a:rPr lang="zh-CN" altLang="en-US" sz="3600" dirty="0">
                <a:solidFill>
                  <a:srgbClr val="A50021"/>
                </a:solidFill>
                <a:ea typeface="楷体_GB2312" pitchFamily="49" charset="-122"/>
              </a:rPr>
              <a:t>而言，</a:t>
            </a:r>
            <a:endParaRPr lang="zh-CN" altLang="en-US" sz="3600" dirty="0">
              <a:solidFill>
                <a:srgbClr val="A50021"/>
              </a:solidFill>
              <a:ea typeface="楷体_GB2312" pitchFamily="49" charset="-122"/>
            </a:endParaRPr>
          </a:p>
        </p:txBody>
      </p:sp>
      <p:sp>
        <p:nvSpPr>
          <p:cNvPr id="138243" name="Text Box 3"/>
          <p:cNvSpPr txBox="1"/>
          <p:nvPr/>
        </p:nvSpPr>
        <p:spPr>
          <a:xfrm>
            <a:off x="577850" y="3124200"/>
            <a:ext cx="8337550" cy="35290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5000"/>
              </a:lnSpc>
              <a:spcBef>
                <a:spcPct val="0"/>
              </a:spcBef>
              <a:buNone/>
            </a:pPr>
            <a:r>
              <a:rPr lang="zh-CN" altLang="en-US" sz="3600" dirty="0">
                <a:solidFill>
                  <a:srgbClr val="A50021"/>
                </a:solidFill>
                <a:ea typeface="楷体_GB2312" pitchFamily="49" charset="-122"/>
              </a:rPr>
              <a:t>因此在一般情况下，需在关键字与记录在表中的存储位置之间建立一个函数关系，</a:t>
            </a:r>
            <a:r>
              <a:rPr lang="zh-CN" altLang="en-US" sz="3600" dirty="0">
                <a:solidFill>
                  <a:srgbClr val="0000FF"/>
                </a:solidFill>
                <a:ea typeface="楷体_GB2312" pitchFamily="49" charset="-122"/>
              </a:rPr>
              <a:t>以 </a:t>
            </a:r>
            <a:r>
              <a:rPr lang="en-US" altLang="zh-CN" sz="3600" dirty="0">
                <a:solidFill>
                  <a:srgbClr val="0000FF"/>
                </a:solidFill>
                <a:ea typeface="楷体_GB2312" pitchFamily="49" charset="-122"/>
              </a:rPr>
              <a:t>f(key) </a:t>
            </a:r>
            <a:r>
              <a:rPr lang="zh-CN" altLang="en-US" sz="3600" dirty="0">
                <a:solidFill>
                  <a:srgbClr val="0000FF"/>
                </a:solidFill>
                <a:ea typeface="楷体_GB2312" pitchFamily="49" charset="-122"/>
              </a:rPr>
              <a:t>作为关键字为 </a:t>
            </a:r>
            <a:r>
              <a:rPr lang="en-US" altLang="zh-CN" sz="3600" dirty="0">
                <a:solidFill>
                  <a:srgbClr val="0000FF"/>
                </a:solidFill>
                <a:ea typeface="楷体_GB2312" pitchFamily="49" charset="-122"/>
              </a:rPr>
              <a:t>key </a:t>
            </a:r>
            <a:r>
              <a:rPr lang="zh-CN" altLang="en-US" sz="3600" dirty="0">
                <a:solidFill>
                  <a:srgbClr val="0000FF"/>
                </a:solidFill>
                <a:ea typeface="楷体_GB2312" pitchFamily="49" charset="-122"/>
              </a:rPr>
              <a:t>的记录在表中的位置</a:t>
            </a:r>
            <a:r>
              <a:rPr lang="zh-CN" altLang="en-US" sz="3600" dirty="0">
                <a:ea typeface="楷体_GB2312" pitchFamily="49" charset="-122"/>
              </a:rPr>
              <a:t>，</a:t>
            </a:r>
            <a:r>
              <a:rPr lang="zh-CN" altLang="en-US" sz="3600" dirty="0">
                <a:solidFill>
                  <a:srgbClr val="A50021"/>
                </a:solidFill>
                <a:ea typeface="楷体_GB2312" pitchFamily="49" charset="-122"/>
              </a:rPr>
              <a:t>通常</a:t>
            </a:r>
            <a:r>
              <a:rPr lang="zh-CN" altLang="en-US" sz="3600" dirty="0">
                <a:solidFill>
                  <a:srgbClr val="0000FF"/>
                </a:solidFill>
                <a:ea typeface="楷体_GB2312" pitchFamily="49" charset="-122"/>
              </a:rPr>
              <a:t>称</a:t>
            </a:r>
            <a:r>
              <a:rPr lang="zh-CN" altLang="en-US" sz="3600" dirty="0">
                <a:solidFill>
                  <a:srgbClr val="A50021"/>
                </a:solidFill>
                <a:ea typeface="楷体_GB2312" pitchFamily="49" charset="-122"/>
              </a:rPr>
              <a:t>这个函数 </a:t>
            </a:r>
            <a:r>
              <a:rPr lang="en-US" altLang="zh-CN" sz="3600" dirty="0">
                <a:solidFill>
                  <a:srgbClr val="0000FF"/>
                </a:solidFill>
                <a:ea typeface="楷体_GB2312" pitchFamily="49" charset="-122"/>
              </a:rPr>
              <a:t>f(key) </a:t>
            </a:r>
            <a:r>
              <a:rPr lang="zh-CN" altLang="en-US" sz="3600" dirty="0">
                <a:solidFill>
                  <a:srgbClr val="0000FF"/>
                </a:solidFill>
                <a:ea typeface="楷体_GB2312" pitchFamily="49" charset="-122"/>
              </a:rPr>
              <a:t>为哈希函数。</a:t>
            </a:r>
            <a:endParaRPr lang="zh-CN" altLang="en-US" sz="2400" dirty="0"/>
          </a:p>
        </p:txBody>
      </p:sp>
      <p:sp>
        <p:nvSpPr>
          <p:cNvPr id="138244" name="Rectangle 4"/>
          <p:cNvSpPr/>
          <p:nvPr/>
        </p:nvSpPr>
        <p:spPr>
          <a:xfrm>
            <a:off x="1035050" y="914400"/>
            <a:ext cx="3422650" cy="7794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5000"/>
              </a:lnSpc>
              <a:spcBef>
                <a:spcPct val="0"/>
              </a:spcBef>
              <a:buNone/>
            </a:pPr>
            <a:r>
              <a:rPr lang="en-US" altLang="zh-CN" sz="3600" dirty="0">
                <a:solidFill>
                  <a:srgbClr val="A50021"/>
                </a:solidFill>
                <a:ea typeface="楷体_GB2312" pitchFamily="49" charset="-122"/>
              </a:rPr>
              <a:t>1) </a:t>
            </a:r>
            <a:r>
              <a:rPr lang="zh-CN" altLang="en-US" sz="3600" dirty="0">
                <a:solidFill>
                  <a:srgbClr val="A50021"/>
                </a:solidFill>
                <a:ea typeface="楷体_GB2312" pitchFamily="49" charset="-122"/>
              </a:rPr>
              <a:t>表长不确定；</a:t>
            </a:r>
            <a:endParaRPr lang="zh-CN" altLang="en-US" sz="3600" dirty="0">
              <a:solidFill>
                <a:srgbClr val="A50021"/>
              </a:solidFill>
              <a:ea typeface="楷体_GB2312" pitchFamily="49" charset="-122"/>
            </a:endParaRPr>
          </a:p>
        </p:txBody>
      </p:sp>
      <p:sp>
        <p:nvSpPr>
          <p:cNvPr id="138245" name="Rectangle 5"/>
          <p:cNvSpPr/>
          <p:nvPr/>
        </p:nvSpPr>
        <p:spPr>
          <a:xfrm>
            <a:off x="1066800" y="1752600"/>
            <a:ext cx="7613650" cy="14668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5000"/>
              </a:lnSpc>
              <a:spcBef>
                <a:spcPct val="0"/>
              </a:spcBef>
              <a:buNone/>
            </a:pPr>
            <a:r>
              <a:rPr lang="en-US" altLang="zh-CN" sz="3600" dirty="0">
                <a:solidFill>
                  <a:srgbClr val="A50021"/>
                </a:solidFill>
                <a:ea typeface="楷体_GB2312" pitchFamily="49" charset="-122"/>
              </a:rPr>
              <a:t>2) </a:t>
            </a:r>
            <a:r>
              <a:rPr lang="zh-CN" altLang="en-US" sz="3600" dirty="0">
                <a:solidFill>
                  <a:srgbClr val="A50021"/>
                </a:solidFill>
                <a:ea typeface="楷体_GB2312" pitchFamily="49" charset="-122"/>
              </a:rPr>
              <a:t>在设计查找表时，只知道关键字所</a:t>
            </a:r>
            <a:endParaRPr lang="zh-CN" altLang="en-US" sz="3600" dirty="0">
              <a:solidFill>
                <a:srgbClr val="A50021"/>
              </a:solidFill>
              <a:ea typeface="楷体_GB2312" pitchFamily="49" charset="-122"/>
            </a:endParaRPr>
          </a:p>
          <a:p>
            <a:pPr marL="0" lvl="0" indent="0" eaLnBrk="1" hangingPunct="1">
              <a:lnSpc>
                <a:spcPct val="125000"/>
              </a:lnSpc>
              <a:spcBef>
                <a:spcPct val="0"/>
              </a:spcBef>
              <a:buNone/>
            </a:pPr>
            <a:r>
              <a:rPr lang="zh-CN" altLang="en-US" sz="3600" dirty="0">
                <a:solidFill>
                  <a:srgbClr val="A50021"/>
                </a:solidFill>
                <a:ea typeface="楷体_GB2312" pitchFamily="49" charset="-122"/>
              </a:rPr>
              <a:t>     属范围，而不知道确切的关键字。</a:t>
            </a:r>
            <a:endParaRPr lang="zh-CN" altLang="en-US" sz="3600" dirty="0">
              <a:solidFill>
                <a:srgbClr val="A50021"/>
              </a:solidFill>
              <a:ea typeface="楷体_GB2312"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iterate type="wd">
                                    <p:tmPct val="100000"/>
                                  </p:iterate>
                                  <p:childTnLst>
                                    <p:set>
                                      <p:cBhvr>
                                        <p:cTn id="6" dur="1" fill="hold">
                                          <p:stCondLst>
                                            <p:cond delay="0"/>
                                          </p:stCondLst>
                                        </p:cTn>
                                        <p:tgtEl>
                                          <p:spTgt spid="138242"/>
                                        </p:tgtEl>
                                        <p:attrNameLst>
                                          <p:attrName>style.visibility</p:attrName>
                                        </p:attrNameLst>
                                      </p:cBhvr>
                                      <p:to>
                                        <p:strVal val="visible"/>
                                      </p:to>
                                    </p:set>
                                    <p:animEffect transition="in" filter="strips(downRight)">
                                      <p:cBhvr>
                                        <p:cTn id="7" dur="300"/>
                                        <p:tgtEl>
                                          <p:spTgt spid="1382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8244"/>
                                        </p:tgtEl>
                                        <p:attrNameLst>
                                          <p:attrName>style.visibility</p:attrName>
                                        </p:attrNameLst>
                                      </p:cBhvr>
                                      <p:to>
                                        <p:strVal val="visible"/>
                                      </p:to>
                                    </p:set>
                                    <p:animEffect transition="in" filter="wipe(left)">
                                      <p:cBhvr>
                                        <p:cTn id="12" dur="500"/>
                                        <p:tgtEl>
                                          <p:spTgt spid="1382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8245"/>
                                        </p:tgtEl>
                                        <p:attrNameLst>
                                          <p:attrName>style.visibility</p:attrName>
                                        </p:attrNameLst>
                                      </p:cBhvr>
                                      <p:to>
                                        <p:strVal val="visible"/>
                                      </p:to>
                                    </p:set>
                                    <p:animEffect transition="in" filter="wipe(left)">
                                      <p:cBhvr>
                                        <p:cTn id="17" dur="500"/>
                                        <p:tgtEl>
                                          <p:spTgt spid="13824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8243"/>
                                        </p:tgtEl>
                                        <p:attrNameLst>
                                          <p:attrName>style.visibility</p:attrName>
                                        </p:attrNameLst>
                                      </p:cBhvr>
                                      <p:to>
                                        <p:strVal val="visible"/>
                                      </p:to>
                                    </p:set>
                                    <p:animEffect transition="in" filter="wipe(left)">
                                      <p:cBhvr>
                                        <p:cTn id="22" dur="500"/>
                                        <p:tgtEl>
                                          <p:spTgt spid="138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2" grpId="0"/>
      <p:bldP spid="138243" grpId="0"/>
      <p:bldP spid="138244" grpId="0"/>
      <p:bldP spid="138245"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4" name="Text Box 2"/>
          <p:cNvSpPr txBox="1"/>
          <p:nvPr/>
        </p:nvSpPr>
        <p:spPr>
          <a:xfrm>
            <a:off x="663575" y="914400"/>
            <a:ext cx="8328025" cy="701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dirty="0">
                <a:solidFill>
                  <a:srgbClr val="A50021"/>
                </a:solidFill>
                <a:ea typeface="楷体_GB2312" pitchFamily="49" charset="-122"/>
              </a:rPr>
              <a:t>{</a:t>
            </a:r>
            <a:r>
              <a:rPr lang="en-US" altLang="zh-CN" b="1" dirty="0">
                <a:solidFill>
                  <a:srgbClr val="FF00FF"/>
                </a:solidFill>
                <a:ea typeface="楷体_GB2312" pitchFamily="49" charset="-122"/>
              </a:rPr>
              <a:t>Z</a:t>
            </a:r>
            <a:r>
              <a:rPr lang="en-US" altLang="zh-CN" dirty="0">
                <a:solidFill>
                  <a:srgbClr val="A50021"/>
                </a:solidFill>
                <a:ea typeface="楷体_GB2312" pitchFamily="49" charset="-122"/>
              </a:rPr>
              <a:t>hao, </a:t>
            </a:r>
            <a:r>
              <a:rPr lang="en-US" altLang="zh-CN" b="1" dirty="0">
                <a:solidFill>
                  <a:srgbClr val="FF00FF"/>
                </a:solidFill>
                <a:ea typeface="楷体_GB2312" pitchFamily="49" charset="-122"/>
              </a:rPr>
              <a:t>Q</a:t>
            </a:r>
            <a:r>
              <a:rPr lang="en-US" altLang="zh-CN" dirty="0">
                <a:solidFill>
                  <a:srgbClr val="A50021"/>
                </a:solidFill>
                <a:ea typeface="楷体_GB2312" pitchFamily="49" charset="-122"/>
              </a:rPr>
              <a:t>ian,</a:t>
            </a:r>
            <a:r>
              <a:rPr lang="en-US" altLang="zh-CN" dirty="0">
                <a:solidFill>
                  <a:srgbClr val="FF00FF"/>
                </a:solidFill>
                <a:ea typeface="楷体_GB2312" pitchFamily="49" charset="-122"/>
              </a:rPr>
              <a:t> </a:t>
            </a:r>
            <a:r>
              <a:rPr lang="en-US" altLang="zh-CN" b="1" dirty="0">
                <a:solidFill>
                  <a:srgbClr val="FF00FF"/>
                </a:solidFill>
                <a:ea typeface="楷体_GB2312" pitchFamily="49" charset="-122"/>
              </a:rPr>
              <a:t>S</a:t>
            </a:r>
            <a:r>
              <a:rPr lang="en-US" altLang="zh-CN" dirty="0">
                <a:solidFill>
                  <a:srgbClr val="A50021"/>
                </a:solidFill>
                <a:ea typeface="楷体_GB2312" pitchFamily="49" charset="-122"/>
              </a:rPr>
              <a:t>un, </a:t>
            </a:r>
            <a:r>
              <a:rPr lang="en-US" altLang="zh-CN" b="1" dirty="0">
                <a:solidFill>
                  <a:srgbClr val="FF00FF"/>
                </a:solidFill>
                <a:ea typeface="楷体_GB2312" pitchFamily="49" charset="-122"/>
              </a:rPr>
              <a:t>L</a:t>
            </a:r>
            <a:r>
              <a:rPr lang="en-US" altLang="zh-CN" dirty="0">
                <a:solidFill>
                  <a:srgbClr val="A50021"/>
                </a:solidFill>
                <a:ea typeface="楷体_GB2312" pitchFamily="49" charset="-122"/>
              </a:rPr>
              <a:t>i, </a:t>
            </a:r>
            <a:r>
              <a:rPr lang="en-US" altLang="zh-CN" b="1" dirty="0">
                <a:solidFill>
                  <a:srgbClr val="FF00FF"/>
                </a:solidFill>
                <a:ea typeface="楷体_GB2312" pitchFamily="49" charset="-122"/>
              </a:rPr>
              <a:t>W</a:t>
            </a:r>
            <a:r>
              <a:rPr lang="en-US" altLang="zh-CN" dirty="0">
                <a:solidFill>
                  <a:srgbClr val="A50021"/>
                </a:solidFill>
                <a:ea typeface="楷体_GB2312" pitchFamily="49" charset="-122"/>
              </a:rPr>
              <a:t>u, </a:t>
            </a:r>
            <a:r>
              <a:rPr lang="en-US" altLang="zh-CN" b="1" dirty="0">
                <a:solidFill>
                  <a:srgbClr val="FF00FF"/>
                </a:solidFill>
                <a:ea typeface="楷体_GB2312" pitchFamily="49" charset="-122"/>
              </a:rPr>
              <a:t>C</a:t>
            </a:r>
            <a:r>
              <a:rPr lang="en-US" altLang="zh-CN" dirty="0">
                <a:solidFill>
                  <a:srgbClr val="A50021"/>
                </a:solidFill>
                <a:ea typeface="楷体_GB2312" pitchFamily="49" charset="-122"/>
              </a:rPr>
              <a:t>hen, </a:t>
            </a:r>
            <a:r>
              <a:rPr lang="en-US" altLang="zh-CN" b="1" dirty="0">
                <a:solidFill>
                  <a:srgbClr val="FF00FF"/>
                </a:solidFill>
                <a:ea typeface="楷体_GB2312" pitchFamily="49" charset="-122"/>
              </a:rPr>
              <a:t>H</a:t>
            </a:r>
            <a:r>
              <a:rPr lang="en-US" altLang="zh-CN" dirty="0">
                <a:solidFill>
                  <a:srgbClr val="A50021"/>
                </a:solidFill>
                <a:ea typeface="楷体_GB2312" pitchFamily="49" charset="-122"/>
              </a:rPr>
              <a:t>an, </a:t>
            </a:r>
            <a:r>
              <a:rPr lang="en-US" altLang="zh-CN" b="1" dirty="0">
                <a:solidFill>
                  <a:srgbClr val="FF00FF"/>
                </a:solidFill>
                <a:ea typeface="楷体_GB2312" pitchFamily="49" charset="-122"/>
              </a:rPr>
              <a:t>Y</a:t>
            </a:r>
            <a:r>
              <a:rPr lang="en-US" altLang="zh-CN" dirty="0">
                <a:solidFill>
                  <a:srgbClr val="A50021"/>
                </a:solidFill>
                <a:ea typeface="楷体_GB2312" pitchFamily="49" charset="-122"/>
              </a:rPr>
              <a:t>e, </a:t>
            </a:r>
            <a:r>
              <a:rPr lang="en-US" altLang="zh-CN" b="1" dirty="0">
                <a:solidFill>
                  <a:srgbClr val="FF00FF"/>
                </a:solidFill>
                <a:ea typeface="楷体_GB2312" pitchFamily="49" charset="-122"/>
              </a:rPr>
              <a:t>D</a:t>
            </a:r>
            <a:r>
              <a:rPr lang="en-US" altLang="zh-CN" dirty="0">
                <a:solidFill>
                  <a:srgbClr val="A50021"/>
                </a:solidFill>
                <a:ea typeface="楷体_GB2312" pitchFamily="49" charset="-122"/>
              </a:rPr>
              <a:t>ei</a:t>
            </a:r>
            <a:r>
              <a:rPr lang="en-US" altLang="zh-CN" sz="3600" dirty="0">
                <a:solidFill>
                  <a:srgbClr val="A50021"/>
                </a:solidFill>
                <a:ea typeface="楷体_GB2312" pitchFamily="49" charset="-122"/>
              </a:rPr>
              <a:t>}</a:t>
            </a:r>
            <a:r>
              <a:rPr lang="en-US" altLang="zh-CN" sz="3600" dirty="0">
                <a:ea typeface="楷体_GB2312" pitchFamily="49" charset="-122"/>
              </a:rPr>
              <a:t> </a:t>
            </a:r>
            <a:endParaRPr lang="en-US" altLang="zh-CN" sz="4000" dirty="0"/>
          </a:p>
        </p:txBody>
      </p:sp>
      <p:sp>
        <p:nvSpPr>
          <p:cNvPr id="141315" name="Text Box 3"/>
          <p:cNvSpPr txBox="1"/>
          <p:nvPr/>
        </p:nvSpPr>
        <p:spPr>
          <a:xfrm>
            <a:off x="457200" y="228600"/>
            <a:ext cx="5822950" cy="701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000" dirty="0">
                <a:solidFill>
                  <a:srgbClr val="990033"/>
                </a:solidFill>
                <a:ea typeface="隶书" pitchFamily="49" charset="-122"/>
              </a:rPr>
              <a:t>例如：</a:t>
            </a:r>
            <a:r>
              <a:rPr lang="zh-CN" altLang="en-US" sz="3600" dirty="0">
                <a:solidFill>
                  <a:srgbClr val="A50021"/>
                </a:solidFill>
                <a:ea typeface="楷体_GB2312" pitchFamily="49" charset="-122"/>
              </a:rPr>
              <a:t>对于如下 </a:t>
            </a:r>
            <a:r>
              <a:rPr lang="en-US" altLang="zh-CN" sz="3600" dirty="0">
                <a:solidFill>
                  <a:srgbClr val="A50021"/>
                </a:solidFill>
                <a:ea typeface="楷体_GB2312" pitchFamily="49" charset="-122"/>
              </a:rPr>
              <a:t>9 </a:t>
            </a:r>
            <a:r>
              <a:rPr lang="zh-CN" altLang="en-US" sz="3600" dirty="0">
                <a:solidFill>
                  <a:srgbClr val="A50021"/>
                </a:solidFill>
                <a:ea typeface="楷体_GB2312" pitchFamily="49" charset="-122"/>
              </a:rPr>
              <a:t>个关键字</a:t>
            </a:r>
            <a:endParaRPr lang="zh-CN" altLang="en-US" sz="4000" dirty="0">
              <a:solidFill>
                <a:srgbClr val="A50021"/>
              </a:solidFill>
              <a:ea typeface="楷体_GB2312" pitchFamily="49" charset="-122"/>
            </a:endParaRPr>
          </a:p>
        </p:txBody>
      </p:sp>
      <p:sp>
        <p:nvSpPr>
          <p:cNvPr id="141316" name="Text Box 4"/>
          <p:cNvSpPr txBox="1"/>
          <p:nvPr/>
        </p:nvSpPr>
        <p:spPr>
          <a:xfrm>
            <a:off x="660400" y="1752600"/>
            <a:ext cx="8375650" cy="14668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5000"/>
              </a:lnSpc>
              <a:spcBef>
                <a:spcPct val="0"/>
              </a:spcBef>
              <a:buNone/>
            </a:pPr>
            <a:r>
              <a:rPr lang="zh-CN" altLang="en-US" sz="3600" b="1" dirty="0">
                <a:solidFill>
                  <a:srgbClr val="A50021"/>
                </a:solidFill>
                <a:ea typeface="楷体_GB2312" pitchFamily="49" charset="-122"/>
              </a:rPr>
              <a:t>设</a:t>
            </a:r>
            <a:r>
              <a:rPr lang="zh-CN" altLang="en-US" sz="3600" b="1" dirty="0">
                <a:ea typeface="楷体_GB2312" pitchFamily="49" charset="-122"/>
              </a:rPr>
              <a:t> </a:t>
            </a:r>
            <a:r>
              <a:rPr lang="zh-CN" altLang="en-US" sz="3600" b="1" dirty="0">
                <a:solidFill>
                  <a:srgbClr val="A50021"/>
                </a:solidFill>
                <a:ea typeface="楷体_GB2312" pitchFamily="49" charset="-122"/>
              </a:rPr>
              <a:t>哈希函数 </a:t>
            </a:r>
            <a:r>
              <a:rPr lang="en-US" altLang="zh-CN" sz="3600" b="1" dirty="0">
                <a:solidFill>
                  <a:srgbClr val="CC6600"/>
                </a:solidFill>
                <a:ea typeface="楷体_GB2312" pitchFamily="49" charset="-122"/>
              </a:rPr>
              <a:t>f(key) =</a:t>
            </a:r>
            <a:endParaRPr lang="en-US" altLang="zh-CN" sz="3600" b="1" dirty="0">
              <a:solidFill>
                <a:srgbClr val="CC6600"/>
              </a:solidFill>
              <a:ea typeface="楷体_GB2312" pitchFamily="49" charset="-122"/>
            </a:endParaRPr>
          </a:p>
          <a:p>
            <a:pPr marL="0" lvl="0" indent="0" eaLnBrk="1" hangingPunct="1">
              <a:lnSpc>
                <a:spcPct val="125000"/>
              </a:lnSpc>
              <a:spcBef>
                <a:spcPct val="0"/>
              </a:spcBef>
              <a:buNone/>
            </a:pPr>
            <a:r>
              <a:rPr lang="en-US" altLang="zh-CN" sz="3600" b="1" dirty="0">
                <a:solidFill>
                  <a:srgbClr val="CC6600"/>
                </a:solidFill>
                <a:ea typeface="楷体_GB2312" pitchFamily="49" charset="-122"/>
              </a:rPr>
              <a:t>     </a:t>
            </a:r>
            <a:r>
              <a:rPr lang="en-US" altLang="zh-CN" sz="3600" b="1" dirty="0">
                <a:solidFill>
                  <a:srgbClr val="CC6600"/>
                </a:solidFill>
                <a:ea typeface="楷体_GB2312" pitchFamily="49" charset="-122"/>
                <a:sym typeface="Symbol" panose="05050102010706020507" pitchFamily="18" charset="2"/>
              </a:rPr>
              <a:t></a:t>
            </a:r>
            <a:r>
              <a:rPr lang="en-US" altLang="zh-CN" sz="3600" b="1" dirty="0">
                <a:solidFill>
                  <a:srgbClr val="CC6600"/>
                </a:solidFill>
                <a:ea typeface="楷体_GB2312" pitchFamily="49" charset="-122"/>
              </a:rPr>
              <a:t>(Ord(</a:t>
            </a:r>
            <a:r>
              <a:rPr lang="zh-CN" altLang="en-US" sz="3600" b="1" dirty="0">
                <a:solidFill>
                  <a:srgbClr val="CC6600"/>
                </a:solidFill>
                <a:ea typeface="楷体_GB2312" pitchFamily="49" charset="-122"/>
              </a:rPr>
              <a:t>第一个字母</a:t>
            </a:r>
            <a:r>
              <a:rPr lang="en-US" altLang="zh-CN" sz="3600" b="1" dirty="0">
                <a:solidFill>
                  <a:srgbClr val="CC6600"/>
                </a:solidFill>
                <a:ea typeface="楷体_GB2312" pitchFamily="49" charset="-122"/>
              </a:rPr>
              <a:t>) -Ord('A')+1)/2</a:t>
            </a:r>
            <a:r>
              <a:rPr lang="en-US" altLang="zh-CN" sz="3600" b="1" dirty="0">
                <a:solidFill>
                  <a:srgbClr val="CC6600"/>
                </a:solidFill>
                <a:ea typeface="楷体_GB2312" pitchFamily="49" charset="-122"/>
                <a:sym typeface="Symbol" panose="05050102010706020507" pitchFamily="18" charset="2"/>
              </a:rPr>
              <a:t></a:t>
            </a:r>
            <a:endParaRPr lang="en-US" altLang="zh-CN" sz="3600" b="1" dirty="0"/>
          </a:p>
        </p:txBody>
      </p:sp>
      <p:graphicFrame>
        <p:nvGraphicFramePr>
          <p:cNvPr id="141321" name="Object 9"/>
          <p:cNvGraphicFramePr>
            <a:graphicFrameLocks noChangeAspect="1"/>
          </p:cNvGraphicFramePr>
          <p:nvPr/>
        </p:nvGraphicFramePr>
        <p:xfrm>
          <a:off x="80963" y="2895600"/>
          <a:ext cx="9139237" cy="2438400"/>
        </p:xfrm>
        <a:graphic>
          <a:graphicData uri="http://schemas.openxmlformats.org/presentationml/2006/ole">
            <mc:AlternateContent xmlns:mc="http://schemas.openxmlformats.org/markup-compatibility/2006">
              <mc:Choice xmlns:v="urn:schemas-microsoft-com:vml" Requires="v">
                <p:oleObj spid="_x0000_s3076" name="" r:id="rId1" imgW="11518900" imgH="952500" progId="Word.Document.8">
                  <p:embed/>
                </p:oleObj>
              </mc:Choice>
              <mc:Fallback>
                <p:oleObj name="" r:id="rId1" imgW="11518900" imgH="952500" progId="Word.Document.8">
                  <p:embed/>
                  <p:pic>
                    <p:nvPicPr>
                      <p:cNvPr id="0" name="图片 3075"/>
                      <p:cNvPicPr/>
                      <p:nvPr/>
                    </p:nvPicPr>
                    <p:blipFill>
                      <a:blip r:embed="rId2">
                        <a:clrChange>
                          <a:clrFrom>
                            <a:srgbClr val="000000"/>
                          </a:clrFrom>
                          <a:clrTo>
                            <a:srgbClr val="3333CC"/>
                          </a:clrTo>
                        </a:clrChange>
                      </a:blip>
                      <a:stretch>
                        <a:fillRect/>
                      </a:stretch>
                    </p:blipFill>
                    <p:spPr>
                      <a:xfrm>
                        <a:off x="80963" y="2895600"/>
                        <a:ext cx="9139237" cy="2438400"/>
                      </a:xfrm>
                      <a:prstGeom prst="rect">
                        <a:avLst/>
                      </a:prstGeom>
                      <a:noFill/>
                      <a:ln w="38100">
                        <a:noFill/>
                        <a:miter/>
                      </a:ln>
                    </p:spPr>
                  </p:pic>
                </p:oleObj>
              </mc:Fallback>
            </mc:AlternateContent>
          </a:graphicData>
        </a:graphic>
      </p:graphicFrame>
      <p:sp>
        <p:nvSpPr>
          <p:cNvPr id="141322" name="Text Box 10"/>
          <p:cNvSpPr txBox="1"/>
          <p:nvPr/>
        </p:nvSpPr>
        <p:spPr>
          <a:xfrm>
            <a:off x="609600" y="4256088"/>
            <a:ext cx="879475"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solidFill>
                  <a:srgbClr val="A50021"/>
                </a:solidFill>
              </a:rPr>
              <a:t>Chen</a:t>
            </a:r>
            <a:endParaRPr lang="en-US" altLang="zh-CN" sz="2400" dirty="0"/>
          </a:p>
        </p:txBody>
      </p:sp>
      <p:sp>
        <p:nvSpPr>
          <p:cNvPr id="141323" name="Text Box 11"/>
          <p:cNvSpPr txBox="1"/>
          <p:nvPr/>
        </p:nvSpPr>
        <p:spPr>
          <a:xfrm>
            <a:off x="8172450" y="4267200"/>
            <a:ext cx="862013"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solidFill>
                  <a:srgbClr val="A50021"/>
                </a:solidFill>
              </a:rPr>
              <a:t>Zhao</a:t>
            </a:r>
            <a:endParaRPr lang="en-US" altLang="zh-CN" sz="2400" dirty="0"/>
          </a:p>
        </p:txBody>
      </p:sp>
      <p:sp>
        <p:nvSpPr>
          <p:cNvPr id="141324" name="Text Box 12"/>
          <p:cNvSpPr txBox="1"/>
          <p:nvPr/>
        </p:nvSpPr>
        <p:spPr>
          <a:xfrm>
            <a:off x="5029200" y="4267200"/>
            <a:ext cx="827088"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solidFill>
                  <a:srgbClr val="A50021"/>
                </a:solidFill>
              </a:rPr>
              <a:t>Qian</a:t>
            </a:r>
            <a:endParaRPr lang="en-US" altLang="zh-CN" sz="2400" dirty="0"/>
          </a:p>
        </p:txBody>
      </p:sp>
      <p:sp>
        <p:nvSpPr>
          <p:cNvPr id="141325" name="Text Box 13"/>
          <p:cNvSpPr txBox="1"/>
          <p:nvPr/>
        </p:nvSpPr>
        <p:spPr>
          <a:xfrm>
            <a:off x="5715000" y="4267200"/>
            <a:ext cx="693738"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solidFill>
                  <a:srgbClr val="A50021"/>
                </a:solidFill>
              </a:rPr>
              <a:t>Sun</a:t>
            </a:r>
            <a:endParaRPr lang="en-US" altLang="zh-CN" sz="2400" dirty="0"/>
          </a:p>
        </p:txBody>
      </p:sp>
      <p:sp>
        <p:nvSpPr>
          <p:cNvPr id="141326" name="Text Box 14"/>
          <p:cNvSpPr txBox="1"/>
          <p:nvPr/>
        </p:nvSpPr>
        <p:spPr>
          <a:xfrm>
            <a:off x="3886200" y="4256088"/>
            <a:ext cx="471488"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solidFill>
                  <a:srgbClr val="A50021"/>
                </a:solidFill>
              </a:rPr>
              <a:t>Li</a:t>
            </a:r>
            <a:endParaRPr lang="en-US" altLang="zh-CN" sz="2400" dirty="0"/>
          </a:p>
        </p:txBody>
      </p:sp>
      <p:sp>
        <p:nvSpPr>
          <p:cNvPr id="141327" name="Text Box 15"/>
          <p:cNvSpPr txBox="1"/>
          <p:nvPr/>
        </p:nvSpPr>
        <p:spPr>
          <a:xfrm>
            <a:off x="7037388" y="4256088"/>
            <a:ext cx="658812"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solidFill>
                  <a:srgbClr val="A50021"/>
                </a:solidFill>
              </a:rPr>
              <a:t>Wu</a:t>
            </a:r>
            <a:endParaRPr lang="en-US" altLang="zh-CN" sz="2400" dirty="0"/>
          </a:p>
        </p:txBody>
      </p:sp>
      <p:sp>
        <p:nvSpPr>
          <p:cNvPr id="141328" name="Text Box 16"/>
          <p:cNvSpPr txBox="1"/>
          <p:nvPr/>
        </p:nvSpPr>
        <p:spPr>
          <a:xfrm>
            <a:off x="2590800" y="4256088"/>
            <a:ext cx="7429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solidFill>
                  <a:srgbClr val="A50021"/>
                </a:solidFill>
              </a:rPr>
              <a:t>Han</a:t>
            </a:r>
            <a:endParaRPr lang="en-US" altLang="zh-CN" sz="2400" dirty="0"/>
          </a:p>
        </p:txBody>
      </p:sp>
      <p:sp>
        <p:nvSpPr>
          <p:cNvPr id="141329" name="Text Box 17"/>
          <p:cNvSpPr txBox="1"/>
          <p:nvPr/>
        </p:nvSpPr>
        <p:spPr>
          <a:xfrm>
            <a:off x="7689850" y="4256088"/>
            <a:ext cx="5397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solidFill>
                  <a:srgbClr val="A50021"/>
                </a:solidFill>
              </a:rPr>
              <a:t>Ye</a:t>
            </a:r>
            <a:endParaRPr lang="en-US" altLang="zh-CN" sz="2400" dirty="0"/>
          </a:p>
        </p:txBody>
      </p:sp>
      <p:sp>
        <p:nvSpPr>
          <p:cNvPr id="141330" name="Text Box 18"/>
          <p:cNvSpPr txBox="1"/>
          <p:nvPr/>
        </p:nvSpPr>
        <p:spPr>
          <a:xfrm>
            <a:off x="1357313" y="4256088"/>
            <a:ext cx="623887"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solidFill>
                  <a:srgbClr val="A50021"/>
                </a:solidFill>
              </a:rPr>
              <a:t>Dei</a:t>
            </a:r>
            <a:endParaRPr lang="en-US" altLang="zh-CN" sz="2400" dirty="0"/>
          </a:p>
        </p:txBody>
      </p:sp>
      <p:sp>
        <p:nvSpPr>
          <p:cNvPr id="141331" name="Text Box 19"/>
          <p:cNvSpPr txBox="1"/>
          <p:nvPr/>
        </p:nvSpPr>
        <p:spPr>
          <a:xfrm>
            <a:off x="288925" y="5105400"/>
            <a:ext cx="7453313"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3600" b="1" dirty="0">
                <a:solidFill>
                  <a:srgbClr val="FF00FF"/>
                </a:solidFill>
                <a:ea typeface="隶书" pitchFamily="49" charset="-122"/>
              </a:rPr>
              <a:t>问题</a:t>
            </a:r>
            <a:r>
              <a:rPr lang="en-US" altLang="zh-CN" sz="3600" b="1" dirty="0">
                <a:solidFill>
                  <a:srgbClr val="FF00FF"/>
                </a:solidFill>
                <a:ea typeface="隶书" pitchFamily="49" charset="-122"/>
              </a:rPr>
              <a:t>:</a:t>
            </a:r>
            <a:r>
              <a:rPr lang="en-US" altLang="zh-CN" sz="3600" dirty="0">
                <a:solidFill>
                  <a:srgbClr val="A50021"/>
                </a:solidFill>
                <a:ea typeface="隶书" pitchFamily="49" charset="-122"/>
              </a:rPr>
              <a:t>  </a:t>
            </a:r>
            <a:r>
              <a:rPr lang="zh-CN" altLang="en-US" sz="3600" dirty="0">
                <a:solidFill>
                  <a:srgbClr val="A50021"/>
                </a:solidFill>
                <a:ea typeface="隶书" pitchFamily="49" charset="-122"/>
              </a:rPr>
              <a:t>若添加关键字 </a:t>
            </a:r>
            <a:r>
              <a:rPr lang="en-US" altLang="zh-CN" b="1" dirty="0">
                <a:solidFill>
                  <a:srgbClr val="FF0000"/>
                </a:solidFill>
                <a:ea typeface="隶书" pitchFamily="49" charset="-122"/>
              </a:rPr>
              <a:t>Z</a:t>
            </a:r>
            <a:r>
              <a:rPr lang="en-US" altLang="zh-CN" b="1" dirty="0">
                <a:solidFill>
                  <a:srgbClr val="A50021"/>
                </a:solidFill>
                <a:ea typeface="隶书" pitchFamily="49" charset="-122"/>
              </a:rPr>
              <a:t>hou</a:t>
            </a:r>
            <a:r>
              <a:rPr lang="en-US" altLang="zh-CN" sz="3600" b="1" dirty="0">
                <a:solidFill>
                  <a:srgbClr val="A50021"/>
                </a:solidFill>
                <a:ea typeface="隶书" pitchFamily="49" charset="-122"/>
              </a:rPr>
              <a:t> , </a:t>
            </a:r>
            <a:r>
              <a:rPr lang="zh-CN" altLang="en-US" sz="3600" b="1" dirty="0">
                <a:solidFill>
                  <a:srgbClr val="A50021"/>
                </a:solidFill>
                <a:ea typeface="隶书" pitchFamily="49" charset="-122"/>
              </a:rPr>
              <a:t>怎么办？</a:t>
            </a:r>
            <a:endParaRPr lang="zh-CN" altLang="en-US" sz="3600" dirty="0">
              <a:ea typeface="隶书" pitchFamily="49" charset="-122"/>
            </a:endParaRPr>
          </a:p>
        </p:txBody>
      </p:sp>
      <p:sp>
        <p:nvSpPr>
          <p:cNvPr id="141332" name="Rectangle 20"/>
          <p:cNvSpPr/>
          <p:nvPr/>
        </p:nvSpPr>
        <p:spPr>
          <a:xfrm>
            <a:off x="1555750" y="5867400"/>
            <a:ext cx="56832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3600" b="1" dirty="0">
                <a:solidFill>
                  <a:srgbClr val="A50021"/>
                </a:solidFill>
                <a:ea typeface="隶书" pitchFamily="49" charset="-122"/>
              </a:rPr>
              <a:t>能否找到</a:t>
            </a:r>
            <a:r>
              <a:rPr lang="zh-CN" altLang="en-US" sz="3600" dirty="0">
                <a:solidFill>
                  <a:srgbClr val="A50021"/>
                </a:solidFill>
                <a:ea typeface="隶书" pitchFamily="49" charset="-122"/>
              </a:rPr>
              <a:t>另一个哈希函数？</a:t>
            </a:r>
            <a:endParaRPr lang="zh-CN" altLang="en-US" sz="3600" dirty="0">
              <a:solidFill>
                <a:srgbClr val="A50021"/>
              </a:solidFill>
              <a:ea typeface="隶书"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41315"/>
                                        </p:tgtEl>
                                        <p:attrNameLst>
                                          <p:attrName>style.visibility</p:attrName>
                                        </p:attrNameLst>
                                      </p:cBhvr>
                                      <p:to>
                                        <p:strVal val="visible"/>
                                      </p:to>
                                    </p:set>
                                    <p:animEffect transition="in" filter="dissolve">
                                      <p:cBhvr>
                                        <p:cTn id="7" dur="500"/>
                                        <p:tgtEl>
                                          <p:spTgt spid="1413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1314"/>
                                        </p:tgtEl>
                                        <p:attrNameLst>
                                          <p:attrName>style.visibility</p:attrName>
                                        </p:attrNameLst>
                                      </p:cBhvr>
                                      <p:to>
                                        <p:strVal val="visible"/>
                                      </p:to>
                                    </p:set>
                                    <p:animEffect transition="in" filter="wipe(left)">
                                      <p:cBhvr>
                                        <p:cTn id="12" dur="500"/>
                                        <p:tgtEl>
                                          <p:spTgt spid="1413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1316"/>
                                        </p:tgtEl>
                                        <p:attrNameLst>
                                          <p:attrName>style.visibility</p:attrName>
                                        </p:attrNameLst>
                                      </p:cBhvr>
                                      <p:to>
                                        <p:strVal val="visible"/>
                                      </p:to>
                                    </p:set>
                                    <p:animEffect transition="in" filter="wipe(down)">
                                      <p:cBhvr>
                                        <p:cTn id="17" dur="500"/>
                                        <p:tgtEl>
                                          <p:spTgt spid="14131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41321"/>
                                        </p:tgtEl>
                                        <p:attrNameLst>
                                          <p:attrName>style.visibility</p:attrName>
                                        </p:attrNameLst>
                                      </p:cBhvr>
                                      <p:to>
                                        <p:strVal val="visible"/>
                                      </p:to>
                                    </p:set>
                                    <p:anim calcmode="lin" valueType="num">
                                      <p:cBhvr additive="base">
                                        <p:cTn id="22" dur="500" fill="hold"/>
                                        <p:tgtEl>
                                          <p:spTgt spid="141321"/>
                                        </p:tgtEl>
                                        <p:attrNameLst>
                                          <p:attrName>ppt_x</p:attrName>
                                        </p:attrNameLst>
                                      </p:cBhvr>
                                      <p:tavLst>
                                        <p:tav tm="0">
                                          <p:val>
                                            <p:strVal val="0-#ppt_w/2"/>
                                          </p:val>
                                        </p:tav>
                                        <p:tav tm="100000">
                                          <p:val>
                                            <p:strVal val="#ppt_x"/>
                                          </p:val>
                                        </p:tav>
                                      </p:tavLst>
                                    </p:anim>
                                    <p:anim calcmode="lin" valueType="num">
                                      <p:cBhvr additive="base">
                                        <p:cTn id="23" dur="500" fill="hold"/>
                                        <p:tgtEl>
                                          <p:spTgt spid="141321"/>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2" presetClass="entr" presetSubtype="1" fill="hold" grpId="0" nodeType="clickEffect">
                                  <p:stCondLst>
                                    <p:cond delay="0"/>
                                  </p:stCondLst>
                                  <p:childTnLst>
                                    <p:set>
                                      <p:cBhvr>
                                        <p:cTn id="27" dur="1" fill="hold">
                                          <p:stCondLst>
                                            <p:cond delay="0"/>
                                          </p:stCondLst>
                                        </p:cTn>
                                        <p:tgtEl>
                                          <p:spTgt spid="141323"/>
                                        </p:tgtEl>
                                        <p:attrNameLst>
                                          <p:attrName>style.visibility</p:attrName>
                                        </p:attrNameLst>
                                      </p:cBhvr>
                                      <p:to>
                                        <p:strVal val="visible"/>
                                      </p:to>
                                    </p:set>
                                    <p:animEffect transition="in" filter="slide(fromTop)">
                                      <p:cBhvr>
                                        <p:cTn id="28" dur="500"/>
                                        <p:tgtEl>
                                          <p:spTgt spid="141323"/>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1" fill="hold" grpId="0" nodeType="clickEffect">
                                  <p:stCondLst>
                                    <p:cond delay="0"/>
                                  </p:stCondLst>
                                  <p:childTnLst>
                                    <p:set>
                                      <p:cBhvr>
                                        <p:cTn id="32" dur="1" fill="hold">
                                          <p:stCondLst>
                                            <p:cond delay="0"/>
                                          </p:stCondLst>
                                        </p:cTn>
                                        <p:tgtEl>
                                          <p:spTgt spid="141324"/>
                                        </p:tgtEl>
                                        <p:attrNameLst>
                                          <p:attrName>style.visibility</p:attrName>
                                        </p:attrNameLst>
                                      </p:cBhvr>
                                      <p:to>
                                        <p:strVal val="visible"/>
                                      </p:to>
                                    </p:set>
                                    <p:animEffect transition="in" filter="slide(fromTop)">
                                      <p:cBhvr>
                                        <p:cTn id="33" dur="500"/>
                                        <p:tgtEl>
                                          <p:spTgt spid="141324"/>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1" fill="hold" grpId="0" nodeType="clickEffect">
                                  <p:stCondLst>
                                    <p:cond delay="0"/>
                                  </p:stCondLst>
                                  <p:childTnLst>
                                    <p:set>
                                      <p:cBhvr>
                                        <p:cTn id="37" dur="1" fill="hold">
                                          <p:stCondLst>
                                            <p:cond delay="0"/>
                                          </p:stCondLst>
                                        </p:cTn>
                                        <p:tgtEl>
                                          <p:spTgt spid="141325"/>
                                        </p:tgtEl>
                                        <p:attrNameLst>
                                          <p:attrName>style.visibility</p:attrName>
                                        </p:attrNameLst>
                                      </p:cBhvr>
                                      <p:to>
                                        <p:strVal val="visible"/>
                                      </p:to>
                                    </p:set>
                                    <p:animEffect transition="in" filter="slide(fromTop)">
                                      <p:cBhvr>
                                        <p:cTn id="38" dur="500"/>
                                        <p:tgtEl>
                                          <p:spTgt spid="141325"/>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1" fill="hold" grpId="0" nodeType="clickEffect">
                                  <p:stCondLst>
                                    <p:cond delay="0"/>
                                  </p:stCondLst>
                                  <p:childTnLst>
                                    <p:set>
                                      <p:cBhvr>
                                        <p:cTn id="42" dur="1" fill="hold">
                                          <p:stCondLst>
                                            <p:cond delay="0"/>
                                          </p:stCondLst>
                                        </p:cTn>
                                        <p:tgtEl>
                                          <p:spTgt spid="141326"/>
                                        </p:tgtEl>
                                        <p:attrNameLst>
                                          <p:attrName>style.visibility</p:attrName>
                                        </p:attrNameLst>
                                      </p:cBhvr>
                                      <p:to>
                                        <p:strVal val="visible"/>
                                      </p:to>
                                    </p:set>
                                    <p:animEffect transition="in" filter="slide(fromTop)">
                                      <p:cBhvr>
                                        <p:cTn id="43" dur="500"/>
                                        <p:tgtEl>
                                          <p:spTgt spid="141326"/>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ntr" presetSubtype="1" fill="hold" grpId="0" nodeType="clickEffect">
                                  <p:stCondLst>
                                    <p:cond delay="0"/>
                                  </p:stCondLst>
                                  <p:childTnLst>
                                    <p:set>
                                      <p:cBhvr>
                                        <p:cTn id="47" dur="1" fill="hold">
                                          <p:stCondLst>
                                            <p:cond delay="0"/>
                                          </p:stCondLst>
                                        </p:cTn>
                                        <p:tgtEl>
                                          <p:spTgt spid="141327"/>
                                        </p:tgtEl>
                                        <p:attrNameLst>
                                          <p:attrName>style.visibility</p:attrName>
                                        </p:attrNameLst>
                                      </p:cBhvr>
                                      <p:to>
                                        <p:strVal val="visible"/>
                                      </p:to>
                                    </p:set>
                                    <p:animEffect transition="in" filter="slide(fromTop)">
                                      <p:cBhvr>
                                        <p:cTn id="48" dur="500"/>
                                        <p:tgtEl>
                                          <p:spTgt spid="141327"/>
                                        </p:tgtEl>
                                      </p:cBhvr>
                                    </p:animEffect>
                                  </p:childTnLst>
                                </p:cTn>
                              </p:par>
                            </p:childTnLst>
                          </p:cTn>
                        </p:par>
                      </p:childTnLst>
                    </p:cTn>
                  </p:par>
                  <p:par>
                    <p:cTn id="49" fill="hold">
                      <p:stCondLst>
                        <p:cond delay="indefinite"/>
                      </p:stCondLst>
                      <p:childTnLst>
                        <p:par>
                          <p:cTn id="50" fill="hold">
                            <p:stCondLst>
                              <p:cond delay="0"/>
                            </p:stCondLst>
                            <p:childTnLst>
                              <p:par>
                                <p:cTn id="51" presetID="12" presetClass="entr" presetSubtype="1" fill="hold" grpId="0" nodeType="clickEffect">
                                  <p:stCondLst>
                                    <p:cond delay="0"/>
                                  </p:stCondLst>
                                  <p:childTnLst>
                                    <p:set>
                                      <p:cBhvr>
                                        <p:cTn id="52" dur="1" fill="hold">
                                          <p:stCondLst>
                                            <p:cond delay="0"/>
                                          </p:stCondLst>
                                        </p:cTn>
                                        <p:tgtEl>
                                          <p:spTgt spid="141322"/>
                                        </p:tgtEl>
                                        <p:attrNameLst>
                                          <p:attrName>style.visibility</p:attrName>
                                        </p:attrNameLst>
                                      </p:cBhvr>
                                      <p:to>
                                        <p:strVal val="visible"/>
                                      </p:to>
                                    </p:set>
                                    <p:animEffect transition="in" filter="slide(fromTop)">
                                      <p:cBhvr>
                                        <p:cTn id="53" dur="500"/>
                                        <p:tgtEl>
                                          <p:spTgt spid="141322"/>
                                        </p:tgtEl>
                                      </p:cBhvr>
                                    </p:animEffect>
                                  </p:childTnLst>
                                </p:cTn>
                              </p:par>
                            </p:childTnLst>
                          </p:cTn>
                        </p:par>
                      </p:childTnLst>
                    </p:cTn>
                  </p:par>
                  <p:par>
                    <p:cTn id="54" fill="hold">
                      <p:stCondLst>
                        <p:cond delay="indefinite"/>
                      </p:stCondLst>
                      <p:childTnLst>
                        <p:par>
                          <p:cTn id="55" fill="hold">
                            <p:stCondLst>
                              <p:cond delay="0"/>
                            </p:stCondLst>
                            <p:childTnLst>
                              <p:par>
                                <p:cTn id="56" presetID="12" presetClass="entr" presetSubtype="1" fill="hold" grpId="0" nodeType="clickEffect">
                                  <p:stCondLst>
                                    <p:cond delay="0"/>
                                  </p:stCondLst>
                                  <p:childTnLst>
                                    <p:set>
                                      <p:cBhvr>
                                        <p:cTn id="57" dur="1" fill="hold">
                                          <p:stCondLst>
                                            <p:cond delay="0"/>
                                          </p:stCondLst>
                                        </p:cTn>
                                        <p:tgtEl>
                                          <p:spTgt spid="141328"/>
                                        </p:tgtEl>
                                        <p:attrNameLst>
                                          <p:attrName>style.visibility</p:attrName>
                                        </p:attrNameLst>
                                      </p:cBhvr>
                                      <p:to>
                                        <p:strVal val="visible"/>
                                      </p:to>
                                    </p:set>
                                    <p:animEffect transition="in" filter="slide(fromTop)">
                                      <p:cBhvr>
                                        <p:cTn id="58" dur="500"/>
                                        <p:tgtEl>
                                          <p:spTgt spid="141328"/>
                                        </p:tgtEl>
                                      </p:cBhvr>
                                    </p:animEffect>
                                  </p:childTnLst>
                                </p:cTn>
                              </p:par>
                            </p:childTnLst>
                          </p:cTn>
                        </p:par>
                      </p:childTnLst>
                    </p:cTn>
                  </p:par>
                  <p:par>
                    <p:cTn id="59" fill="hold">
                      <p:stCondLst>
                        <p:cond delay="indefinite"/>
                      </p:stCondLst>
                      <p:childTnLst>
                        <p:par>
                          <p:cTn id="60" fill="hold">
                            <p:stCondLst>
                              <p:cond delay="0"/>
                            </p:stCondLst>
                            <p:childTnLst>
                              <p:par>
                                <p:cTn id="61" presetID="12" presetClass="entr" presetSubtype="1" fill="hold" grpId="0" nodeType="clickEffect">
                                  <p:stCondLst>
                                    <p:cond delay="0"/>
                                  </p:stCondLst>
                                  <p:childTnLst>
                                    <p:set>
                                      <p:cBhvr>
                                        <p:cTn id="62" dur="1" fill="hold">
                                          <p:stCondLst>
                                            <p:cond delay="0"/>
                                          </p:stCondLst>
                                        </p:cTn>
                                        <p:tgtEl>
                                          <p:spTgt spid="141329"/>
                                        </p:tgtEl>
                                        <p:attrNameLst>
                                          <p:attrName>style.visibility</p:attrName>
                                        </p:attrNameLst>
                                      </p:cBhvr>
                                      <p:to>
                                        <p:strVal val="visible"/>
                                      </p:to>
                                    </p:set>
                                    <p:animEffect transition="in" filter="slide(fromTop)">
                                      <p:cBhvr>
                                        <p:cTn id="63" dur="500"/>
                                        <p:tgtEl>
                                          <p:spTgt spid="141329"/>
                                        </p:tgtEl>
                                      </p:cBhvr>
                                    </p:animEffect>
                                  </p:childTnLst>
                                </p:cTn>
                              </p:par>
                            </p:childTnLst>
                          </p:cTn>
                        </p:par>
                      </p:childTnLst>
                    </p:cTn>
                  </p:par>
                  <p:par>
                    <p:cTn id="64" fill="hold">
                      <p:stCondLst>
                        <p:cond delay="indefinite"/>
                      </p:stCondLst>
                      <p:childTnLst>
                        <p:par>
                          <p:cTn id="65" fill="hold">
                            <p:stCondLst>
                              <p:cond delay="0"/>
                            </p:stCondLst>
                            <p:childTnLst>
                              <p:par>
                                <p:cTn id="66" presetID="12" presetClass="entr" presetSubtype="1" fill="hold" grpId="0" nodeType="clickEffect">
                                  <p:stCondLst>
                                    <p:cond delay="0"/>
                                  </p:stCondLst>
                                  <p:childTnLst>
                                    <p:set>
                                      <p:cBhvr>
                                        <p:cTn id="67" dur="1" fill="hold">
                                          <p:stCondLst>
                                            <p:cond delay="0"/>
                                          </p:stCondLst>
                                        </p:cTn>
                                        <p:tgtEl>
                                          <p:spTgt spid="141330"/>
                                        </p:tgtEl>
                                        <p:attrNameLst>
                                          <p:attrName>style.visibility</p:attrName>
                                        </p:attrNameLst>
                                      </p:cBhvr>
                                      <p:to>
                                        <p:strVal val="visible"/>
                                      </p:to>
                                    </p:set>
                                    <p:animEffect transition="in" filter="slide(fromTop)">
                                      <p:cBhvr>
                                        <p:cTn id="68" dur="500"/>
                                        <p:tgtEl>
                                          <p:spTgt spid="141330"/>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141331"/>
                                        </p:tgtEl>
                                        <p:attrNameLst>
                                          <p:attrName>style.visibility</p:attrName>
                                        </p:attrNameLst>
                                      </p:cBhvr>
                                      <p:to>
                                        <p:strVal val="visible"/>
                                      </p:to>
                                    </p:set>
                                    <p:animEffect transition="in" filter="wipe(left)">
                                      <p:cBhvr>
                                        <p:cTn id="73" dur="500"/>
                                        <p:tgtEl>
                                          <p:spTgt spid="141331"/>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141332"/>
                                        </p:tgtEl>
                                        <p:attrNameLst>
                                          <p:attrName>style.visibility</p:attrName>
                                        </p:attrNameLst>
                                      </p:cBhvr>
                                      <p:to>
                                        <p:strVal val="visible"/>
                                      </p:to>
                                    </p:set>
                                    <p:animEffect transition="in" filter="wipe(left)">
                                      <p:cBhvr>
                                        <p:cTn id="78" dur="500"/>
                                        <p:tgtEl>
                                          <p:spTgt spid="141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4" grpId="0"/>
      <p:bldP spid="141315" grpId="0"/>
      <p:bldP spid="141316" grpId="0"/>
      <p:bldP spid="141322" grpId="0"/>
      <p:bldP spid="141323" grpId="0"/>
      <p:bldP spid="141324" grpId="0"/>
      <p:bldP spid="141325" grpId="0"/>
      <p:bldP spid="141326" grpId="0"/>
      <p:bldP spid="141327" grpId="0"/>
      <p:bldP spid="141328" grpId="0"/>
      <p:bldP spid="141329" grpId="0"/>
      <p:bldP spid="141330" grpId="0"/>
      <p:bldP spid="141331" grpId="0"/>
      <p:bldP spid="141332"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8" name="Text Box 2"/>
          <p:cNvSpPr txBox="1"/>
          <p:nvPr/>
        </p:nvSpPr>
        <p:spPr>
          <a:xfrm>
            <a:off x="-327025" y="990600"/>
            <a:ext cx="9471025" cy="29495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914400" lvl="2" indent="0" eaLnBrk="1" hangingPunct="1">
              <a:lnSpc>
                <a:spcPct val="130000"/>
              </a:lnSpc>
              <a:spcBef>
                <a:spcPct val="0"/>
              </a:spcBef>
              <a:buNone/>
            </a:pPr>
            <a:r>
              <a:rPr lang="en-US" altLang="zh-CN" sz="3600" dirty="0">
                <a:solidFill>
                  <a:srgbClr val="A50021"/>
                </a:solidFill>
              </a:rPr>
              <a:t>1)   </a:t>
            </a:r>
            <a:r>
              <a:rPr lang="zh-CN" altLang="en-US" sz="3600" dirty="0">
                <a:solidFill>
                  <a:srgbClr val="A50021"/>
                </a:solidFill>
                <a:ea typeface="楷体_GB2312" pitchFamily="49" charset="-122"/>
              </a:rPr>
              <a:t>哈希函数是一个</a:t>
            </a:r>
            <a:r>
              <a:rPr lang="zh-CN" altLang="en-US" sz="3600" b="1" dirty="0">
                <a:solidFill>
                  <a:srgbClr val="FF0000"/>
                </a:solidFill>
                <a:ea typeface="楷体_GB2312" pitchFamily="49" charset="-122"/>
              </a:rPr>
              <a:t>映象</a:t>
            </a:r>
            <a:r>
              <a:rPr lang="zh-CN" altLang="en-US" sz="3600" dirty="0">
                <a:solidFill>
                  <a:srgbClr val="A50021"/>
                </a:solidFill>
                <a:ea typeface="楷体_GB2312" pitchFamily="49" charset="-122"/>
              </a:rPr>
              <a:t>，即：</a:t>
            </a:r>
            <a:endParaRPr lang="zh-CN" altLang="en-US" sz="3600" dirty="0">
              <a:ea typeface="楷体_GB2312" pitchFamily="49" charset="-122"/>
            </a:endParaRPr>
          </a:p>
          <a:p>
            <a:pPr marL="914400" lvl="2" indent="0" eaLnBrk="1" hangingPunct="1">
              <a:lnSpc>
                <a:spcPct val="130000"/>
              </a:lnSpc>
              <a:spcBef>
                <a:spcPct val="0"/>
              </a:spcBef>
              <a:buNone/>
            </a:pPr>
            <a:r>
              <a:rPr lang="zh-CN" altLang="en-US" sz="3600" b="1" dirty="0">
                <a:solidFill>
                  <a:srgbClr val="0000FF"/>
                </a:solidFill>
                <a:ea typeface="楷体_GB2312" pitchFamily="49" charset="-122"/>
              </a:rPr>
              <a:t> </a:t>
            </a:r>
            <a:r>
              <a:rPr lang="zh-CN" altLang="en-US" sz="3600" b="1" dirty="0">
                <a:solidFill>
                  <a:schemeClr val="accent2"/>
                </a:solidFill>
                <a:ea typeface="楷体_GB2312" pitchFamily="49" charset="-122"/>
              </a:rPr>
              <a:t>将关键字的集合映射到某个地址集合上，</a:t>
            </a:r>
            <a:r>
              <a:rPr lang="zh-CN" altLang="en-US" sz="3600" b="1" dirty="0">
                <a:solidFill>
                  <a:srgbClr val="0000FF"/>
                </a:solidFill>
                <a:ea typeface="楷体_GB2312" pitchFamily="49" charset="-122"/>
              </a:rPr>
              <a:t> </a:t>
            </a:r>
            <a:endParaRPr lang="zh-CN" altLang="en-US" sz="3600" b="1" dirty="0">
              <a:solidFill>
                <a:srgbClr val="0000FF"/>
              </a:solidFill>
              <a:ea typeface="楷体_GB2312" pitchFamily="49" charset="-122"/>
            </a:endParaRPr>
          </a:p>
          <a:p>
            <a:pPr marL="914400" lvl="2" indent="0" eaLnBrk="1" hangingPunct="1">
              <a:lnSpc>
                <a:spcPct val="130000"/>
              </a:lnSpc>
              <a:spcBef>
                <a:spcPct val="0"/>
              </a:spcBef>
              <a:buNone/>
            </a:pPr>
            <a:r>
              <a:rPr lang="zh-CN" altLang="en-US" sz="3600" b="1" dirty="0">
                <a:solidFill>
                  <a:srgbClr val="0000FF"/>
                </a:solidFill>
                <a:ea typeface="楷体_GB2312" pitchFamily="49" charset="-122"/>
              </a:rPr>
              <a:t> </a:t>
            </a:r>
            <a:r>
              <a:rPr lang="zh-CN" altLang="en-US" sz="3600" dirty="0">
                <a:solidFill>
                  <a:srgbClr val="A50021"/>
                </a:solidFill>
                <a:ea typeface="楷体_GB2312" pitchFamily="49" charset="-122"/>
              </a:rPr>
              <a:t>它的设置很</a:t>
            </a:r>
            <a:r>
              <a:rPr lang="zh-CN" altLang="en-US" sz="3600" b="1" dirty="0">
                <a:solidFill>
                  <a:srgbClr val="A50021"/>
                </a:solidFill>
                <a:ea typeface="楷体_GB2312" pitchFamily="49" charset="-122"/>
              </a:rPr>
              <a:t>灵活</a:t>
            </a:r>
            <a:r>
              <a:rPr lang="zh-CN" altLang="en-US" sz="3600" dirty="0">
                <a:solidFill>
                  <a:srgbClr val="A50021"/>
                </a:solidFill>
                <a:ea typeface="楷体_GB2312" pitchFamily="49" charset="-122"/>
              </a:rPr>
              <a:t>，只要这个</a:t>
            </a:r>
            <a:r>
              <a:rPr lang="zh-CN" altLang="en-US" sz="3600" b="1" dirty="0">
                <a:solidFill>
                  <a:srgbClr val="A50021"/>
                </a:solidFill>
                <a:ea typeface="楷体_GB2312" pitchFamily="49" charset="-122"/>
              </a:rPr>
              <a:t>地址集</a:t>
            </a:r>
            <a:r>
              <a:rPr lang="zh-CN" altLang="en-US" sz="3600" dirty="0">
                <a:solidFill>
                  <a:srgbClr val="A50021"/>
                </a:solidFill>
                <a:ea typeface="楷体_GB2312" pitchFamily="49" charset="-122"/>
              </a:rPr>
              <a:t>合的 </a:t>
            </a:r>
            <a:endParaRPr lang="zh-CN" altLang="en-US" sz="3600" dirty="0">
              <a:solidFill>
                <a:srgbClr val="A50021"/>
              </a:solidFill>
              <a:ea typeface="楷体_GB2312" pitchFamily="49" charset="-122"/>
            </a:endParaRPr>
          </a:p>
          <a:p>
            <a:pPr marL="914400" lvl="2" indent="0" eaLnBrk="1" hangingPunct="1">
              <a:lnSpc>
                <a:spcPct val="130000"/>
              </a:lnSpc>
              <a:spcBef>
                <a:spcPct val="0"/>
              </a:spcBef>
              <a:buNone/>
            </a:pPr>
            <a:r>
              <a:rPr lang="zh-CN" altLang="en-US" sz="3600" dirty="0">
                <a:solidFill>
                  <a:srgbClr val="A50021"/>
                </a:solidFill>
                <a:ea typeface="楷体_GB2312" pitchFamily="49" charset="-122"/>
              </a:rPr>
              <a:t> 大小</a:t>
            </a:r>
            <a:r>
              <a:rPr lang="zh-CN" altLang="en-US" sz="3600" b="1" dirty="0">
                <a:solidFill>
                  <a:srgbClr val="A50021"/>
                </a:solidFill>
                <a:ea typeface="楷体_GB2312" pitchFamily="49" charset="-122"/>
              </a:rPr>
              <a:t>不超出允许范围</a:t>
            </a:r>
            <a:r>
              <a:rPr lang="zh-CN" altLang="en-US" sz="3600" dirty="0">
                <a:solidFill>
                  <a:srgbClr val="A50021"/>
                </a:solidFill>
                <a:ea typeface="楷体_GB2312" pitchFamily="49" charset="-122"/>
              </a:rPr>
              <a:t>即可；</a:t>
            </a:r>
            <a:endParaRPr lang="zh-CN" altLang="en-US" sz="3600" dirty="0">
              <a:solidFill>
                <a:srgbClr val="A50021"/>
              </a:solidFill>
              <a:ea typeface="楷体_GB2312" pitchFamily="49" charset="-122"/>
            </a:endParaRPr>
          </a:p>
        </p:txBody>
      </p:sp>
      <p:sp>
        <p:nvSpPr>
          <p:cNvPr id="142339" name="Text Box 3"/>
          <p:cNvSpPr txBox="1"/>
          <p:nvPr/>
        </p:nvSpPr>
        <p:spPr>
          <a:xfrm>
            <a:off x="742950" y="228600"/>
            <a:ext cx="4286250" cy="701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000" b="1" dirty="0">
                <a:solidFill>
                  <a:srgbClr val="FF00FF"/>
                </a:solidFill>
                <a:ea typeface="楷体_GB2312" pitchFamily="49" charset="-122"/>
              </a:rPr>
              <a:t>从这个例子可见：</a:t>
            </a:r>
            <a:endParaRPr lang="zh-CN" altLang="en-US" sz="2400" dirty="0"/>
          </a:p>
        </p:txBody>
      </p:sp>
      <p:sp>
        <p:nvSpPr>
          <p:cNvPr id="142340" name="Rectangle 4"/>
          <p:cNvSpPr/>
          <p:nvPr/>
        </p:nvSpPr>
        <p:spPr>
          <a:xfrm>
            <a:off x="-252412" y="3860800"/>
            <a:ext cx="8964612" cy="29495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914400" lvl="2" indent="0" eaLnBrk="1" hangingPunct="1">
              <a:lnSpc>
                <a:spcPct val="130000"/>
              </a:lnSpc>
              <a:spcBef>
                <a:spcPct val="0"/>
              </a:spcBef>
              <a:buNone/>
            </a:pPr>
            <a:r>
              <a:rPr lang="en-US" altLang="zh-CN" sz="3600" dirty="0">
                <a:solidFill>
                  <a:srgbClr val="A50021"/>
                </a:solidFill>
              </a:rPr>
              <a:t>2)  </a:t>
            </a:r>
            <a:r>
              <a:rPr lang="zh-CN" altLang="en-US" sz="3600" dirty="0">
                <a:solidFill>
                  <a:srgbClr val="A50021"/>
                </a:solidFill>
                <a:ea typeface="楷体_GB2312" pitchFamily="49" charset="-122"/>
              </a:rPr>
              <a:t>由于哈希函数是一个</a:t>
            </a:r>
            <a:r>
              <a:rPr lang="zh-CN" altLang="en-US" sz="3600" b="1" dirty="0">
                <a:solidFill>
                  <a:srgbClr val="FF0000"/>
                </a:solidFill>
                <a:ea typeface="楷体_GB2312" pitchFamily="49" charset="-122"/>
              </a:rPr>
              <a:t>压缩映象</a:t>
            </a:r>
            <a:r>
              <a:rPr lang="zh-CN" altLang="en-US" sz="3600" dirty="0">
                <a:solidFill>
                  <a:srgbClr val="A50021"/>
                </a:solidFill>
                <a:ea typeface="楷体_GB2312" pitchFamily="49" charset="-122"/>
              </a:rPr>
              <a:t>，因此，在一般情况下，很容易产生</a:t>
            </a:r>
            <a:r>
              <a:rPr lang="zh-CN" altLang="en-US" sz="3600" b="1" dirty="0">
                <a:solidFill>
                  <a:srgbClr val="FF0000"/>
                </a:solidFill>
                <a:ea typeface="楷体_GB2312" pitchFamily="49" charset="-122"/>
              </a:rPr>
              <a:t>“冲突”</a:t>
            </a:r>
            <a:r>
              <a:rPr lang="zh-CN" altLang="en-US" sz="3600" dirty="0">
                <a:solidFill>
                  <a:srgbClr val="A50021"/>
                </a:solidFill>
                <a:ea typeface="楷体_GB2312" pitchFamily="49" charset="-122"/>
              </a:rPr>
              <a:t>现象，即： </a:t>
            </a:r>
            <a:r>
              <a:rPr lang="en-US" altLang="zh-CN" sz="3600" dirty="0">
                <a:solidFill>
                  <a:schemeClr val="accent2"/>
                </a:solidFill>
                <a:ea typeface="楷体_GB2312" pitchFamily="49" charset="-122"/>
              </a:rPr>
              <a:t>key1</a:t>
            </a:r>
            <a:r>
              <a:rPr lang="en-US" altLang="zh-CN" sz="3600" dirty="0">
                <a:solidFill>
                  <a:schemeClr val="accent2"/>
                </a:solidFill>
                <a:ea typeface="楷体_GB2312" pitchFamily="49" charset="-122"/>
                <a:sym typeface="Symbol" panose="05050102010706020507" pitchFamily="18" charset="2"/>
              </a:rPr>
              <a:t></a:t>
            </a:r>
            <a:r>
              <a:rPr lang="en-US" altLang="zh-CN" sz="3600" dirty="0">
                <a:solidFill>
                  <a:schemeClr val="accent2"/>
                </a:solidFill>
                <a:ea typeface="楷体_GB2312" pitchFamily="49" charset="-122"/>
              </a:rPr>
              <a:t> key2</a:t>
            </a:r>
            <a:r>
              <a:rPr lang="zh-CN" altLang="en-US" sz="3600" dirty="0">
                <a:solidFill>
                  <a:srgbClr val="A50021"/>
                </a:solidFill>
                <a:ea typeface="楷体_GB2312" pitchFamily="49" charset="-122"/>
              </a:rPr>
              <a:t>，而  </a:t>
            </a:r>
            <a:r>
              <a:rPr lang="en-US" altLang="zh-CN" sz="3600" dirty="0">
                <a:solidFill>
                  <a:schemeClr val="accent2"/>
                </a:solidFill>
                <a:ea typeface="楷体_GB2312" pitchFamily="49" charset="-122"/>
              </a:rPr>
              <a:t>f(key1) = f(key2)</a:t>
            </a:r>
            <a:r>
              <a:rPr lang="zh-CN" altLang="en-US" sz="3600" dirty="0">
                <a:solidFill>
                  <a:schemeClr val="accent2"/>
                </a:solidFill>
                <a:ea typeface="楷体_GB2312" pitchFamily="49" charset="-122"/>
              </a:rPr>
              <a:t>。</a:t>
            </a:r>
            <a:endParaRPr lang="zh-CN" altLang="en-US" sz="3600" dirty="0">
              <a:solidFill>
                <a:schemeClr val="accent2"/>
              </a:solidFill>
              <a:ea typeface="楷体_GB2312"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42339"/>
                                        </p:tgtEl>
                                        <p:attrNameLst>
                                          <p:attrName>style.visibility</p:attrName>
                                        </p:attrNameLst>
                                      </p:cBhvr>
                                      <p:to>
                                        <p:strVal val="visible"/>
                                      </p:to>
                                    </p:set>
                                    <p:anim calcmode="lin" valueType="num">
                                      <p:cBhvr additive="base">
                                        <p:cTn id="7" dur="500" fill="hold"/>
                                        <p:tgtEl>
                                          <p:spTgt spid="142339"/>
                                        </p:tgtEl>
                                        <p:attrNameLst>
                                          <p:attrName>ppt_x</p:attrName>
                                        </p:attrNameLst>
                                      </p:cBhvr>
                                      <p:tavLst>
                                        <p:tav tm="0">
                                          <p:val>
                                            <p:strVal val="#ppt_x"/>
                                          </p:val>
                                        </p:tav>
                                        <p:tav tm="100000">
                                          <p:val>
                                            <p:strVal val="#ppt_x"/>
                                          </p:val>
                                        </p:tav>
                                      </p:tavLst>
                                    </p:anim>
                                    <p:anim calcmode="lin" valueType="num">
                                      <p:cBhvr additive="base">
                                        <p:cTn id="8" dur="500" fill="hold"/>
                                        <p:tgtEl>
                                          <p:spTgt spid="14233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9" fill="hold" grpId="0" nodeType="clickEffect">
                                  <p:stCondLst>
                                    <p:cond delay="0"/>
                                  </p:stCondLst>
                                  <p:childTnLst>
                                    <p:set>
                                      <p:cBhvr>
                                        <p:cTn id="12" dur="1" fill="hold">
                                          <p:stCondLst>
                                            <p:cond delay="0"/>
                                          </p:stCondLst>
                                        </p:cTn>
                                        <p:tgtEl>
                                          <p:spTgt spid="142338"/>
                                        </p:tgtEl>
                                        <p:attrNameLst>
                                          <p:attrName>style.visibility</p:attrName>
                                        </p:attrNameLst>
                                      </p:cBhvr>
                                      <p:to>
                                        <p:strVal val="visible"/>
                                      </p:to>
                                    </p:set>
                                    <p:animEffect transition="in" filter="strips(upLeft)">
                                      <p:cBhvr>
                                        <p:cTn id="13" dur="500"/>
                                        <p:tgtEl>
                                          <p:spTgt spid="142338"/>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9" fill="hold" grpId="0" nodeType="clickEffect">
                                  <p:stCondLst>
                                    <p:cond delay="0"/>
                                  </p:stCondLst>
                                  <p:childTnLst>
                                    <p:set>
                                      <p:cBhvr>
                                        <p:cTn id="17" dur="1" fill="hold">
                                          <p:stCondLst>
                                            <p:cond delay="0"/>
                                          </p:stCondLst>
                                        </p:cTn>
                                        <p:tgtEl>
                                          <p:spTgt spid="142340"/>
                                        </p:tgtEl>
                                        <p:attrNameLst>
                                          <p:attrName>style.visibility</p:attrName>
                                        </p:attrNameLst>
                                      </p:cBhvr>
                                      <p:to>
                                        <p:strVal val="visible"/>
                                      </p:to>
                                    </p:set>
                                    <p:animEffect transition="in" filter="strips(upLeft)">
                                      <p:cBhvr>
                                        <p:cTn id="18" dur="500"/>
                                        <p:tgtEl>
                                          <p:spTgt spid="142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8" grpId="0"/>
      <p:bldP spid="142339" grpId="0"/>
      <p:bldP spid="142340"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2" name="Text Box 2"/>
          <p:cNvSpPr txBox="1"/>
          <p:nvPr/>
        </p:nvSpPr>
        <p:spPr>
          <a:xfrm>
            <a:off x="152400" y="293688"/>
            <a:ext cx="8991600" cy="2235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81000" lvl="2" indent="0" eaLnBrk="1" hangingPunct="1">
              <a:lnSpc>
                <a:spcPct val="130000"/>
              </a:lnSpc>
              <a:spcBef>
                <a:spcPct val="0"/>
              </a:spcBef>
              <a:buNone/>
            </a:pPr>
            <a:r>
              <a:rPr lang="en-US" altLang="zh-CN" sz="3600" dirty="0">
                <a:solidFill>
                  <a:srgbClr val="A50021"/>
                </a:solidFill>
                <a:ea typeface="楷体_GB2312" pitchFamily="49" charset="-122"/>
              </a:rPr>
              <a:t>3)  </a:t>
            </a:r>
            <a:r>
              <a:rPr lang="zh-CN" altLang="en-US" sz="3600" b="1" dirty="0">
                <a:solidFill>
                  <a:srgbClr val="FF00FF"/>
                </a:solidFill>
                <a:ea typeface="楷体_GB2312" pitchFamily="49" charset="-122"/>
              </a:rPr>
              <a:t>很难</a:t>
            </a:r>
            <a:r>
              <a:rPr lang="zh-CN" altLang="en-US" sz="3600" dirty="0">
                <a:solidFill>
                  <a:srgbClr val="A50021"/>
                </a:solidFill>
                <a:ea typeface="楷体_GB2312" pitchFamily="49" charset="-122"/>
              </a:rPr>
              <a:t>找到一个不产生冲突的哈希函数。</a:t>
            </a:r>
            <a:endParaRPr lang="zh-CN" altLang="en-US" sz="3600" dirty="0">
              <a:solidFill>
                <a:srgbClr val="A50021"/>
              </a:solidFill>
              <a:ea typeface="楷体_GB2312" pitchFamily="49" charset="-122"/>
            </a:endParaRPr>
          </a:p>
          <a:p>
            <a:pPr marL="381000" lvl="2" indent="0" eaLnBrk="1" hangingPunct="1">
              <a:lnSpc>
                <a:spcPct val="130000"/>
              </a:lnSpc>
              <a:spcBef>
                <a:spcPct val="0"/>
              </a:spcBef>
              <a:buNone/>
            </a:pPr>
            <a:r>
              <a:rPr lang="zh-CN" altLang="en-US" sz="3600" dirty="0">
                <a:solidFill>
                  <a:srgbClr val="A50021"/>
                </a:solidFill>
                <a:ea typeface="楷体_GB2312" pitchFamily="49" charset="-122"/>
              </a:rPr>
              <a:t>一般情况下，</a:t>
            </a:r>
            <a:r>
              <a:rPr lang="zh-CN" altLang="en-US" sz="3600" dirty="0">
                <a:solidFill>
                  <a:schemeClr val="accent2"/>
                </a:solidFill>
                <a:ea typeface="楷体_GB2312" pitchFamily="49" charset="-122"/>
              </a:rPr>
              <a:t>只能选择恰当的哈希函数，使冲突尽可能少地产生。</a:t>
            </a:r>
            <a:endParaRPr lang="zh-CN" altLang="en-US" sz="3600" dirty="0">
              <a:solidFill>
                <a:schemeClr val="accent2"/>
              </a:solidFill>
              <a:ea typeface="楷体_GB2312" pitchFamily="49" charset="-122"/>
            </a:endParaRPr>
          </a:p>
        </p:txBody>
      </p:sp>
      <p:sp>
        <p:nvSpPr>
          <p:cNvPr id="143363" name="Text Box 3"/>
          <p:cNvSpPr txBox="1"/>
          <p:nvPr/>
        </p:nvSpPr>
        <p:spPr>
          <a:xfrm>
            <a:off x="533400" y="2708275"/>
            <a:ext cx="8610600" cy="37512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en-US" altLang="zh-CN" sz="4000" dirty="0">
                <a:solidFill>
                  <a:srgbClr val="A50021"/>
                </a:solidFill>
                <a:ea typeface="隶书" pitchFamily="49" charset="-122"/>
              </a:rPr>
              <a:t>   </a:t>
            </a:r>
            <a:r>
              <a:rPr lang="zh-CN" altLang="en-US" sz="4000" dirty="0">
                <a:solidFill>
                  <a:srgbClr val="A50021"/>
                </a:solidFill>
                <a:ea typeface="隶书" pitchFamily="49" charset="-122"/>
              </a:rPr>
              <a:t>因此，在构造这种特殊的“查找表” 时，除了需要选择一个</a:t>
            </a:r>
            <a:r>
              <a:rPr lang="zh-CN" altLang="en-US" sz="4000" dirty="0">
                <a:solidFill>
                  <a:schemeClr val="accent2"/>
                </a:solidFill>
                <a:ea typeface="隶书" pitchFamily="49" charset="-122"/>
              </a:rPr>
              <a:t>“好”</a:t>
            </a:r>
            <a:r>
              <a:rPr lang="en-US" altLang="zh-CN" sz="4000" dirty="0">
                <a:solidFill>
                  <a:schemeClr val="accent2"/>
                </a:solidFill>
                <a:latin typeface="隶书" pitchFamily="49" charset="-122"/>
                <a:ea typeface="隶书" pitchFamily="49" charset="-122"/>
              </a:rPr>
              <a:t>(</a:t>
            </a:r>
            <a:r>
              <a:rPr lang="zh-CN" altLang="en-US" sz="4000" dirty="0">
                <a:solidFill>
                  <a:schemeClr val="accent2"/>
                </a:solidFill>
                <a:ea typeface="隶书" pitchFamily="49" charset="-122"/>
              </a:rPr>
              <a:t>尽可能少产生冲</a:t>
            </a:r>
            <a:r>
              <a:rPr lang="zh-CN" altLang="en-US" sz="4000" dirty="0">
                <a:solidFill>
                  <a:schemeClr val="accent2"/>
                </a:solidFill>
                <a:latin typeface="隶书" pitchFamily="49" charset="-122"/>
                <a:ea typeface="隶书" pitchFamily="49" charset="-122"/>
              </a:rPr>
              <a:t>突</a:t>
            </a:r>
            <a:r>
              <a:rPr lang="en-US" altLang="zh-CN" sz="4000" dirty="0">
                <a:solidFill>
                  <a:schemeClr val="accent2"/>
                </a:solidFill>
                <a:latin typeface="隶书" pitchFamily="49" charset="-122"/>
                <a:ea typeface="隶书" pitchFamily="49" charset="-122"/>
              </a:rPr>
              <a:t>)</a:t>
            </a:r>
            <a:r>
              <a:rPr lang="zh-CN" altLang="en-US" sz="4000" dirty="0">
                <a:solidFill>
                  <a:schemeClr val="accent2"/>
                </a:solidFill>
                <a:ea typeface="隶书" pitchFamily="49" charset="-122"/>
              </a:rPr>
              <a:t>的哈希函数之外；还需要找到</a:t>
            </a:r>
            <a:r>
              <a:rPr lang="zh-CN" altLang="en-US" sz="4000" dirty="0">
                <a:solidFill>
                  <a:srgbClr val="A50021"/>
                </a:solidFill>
                <a:ea typeface="隶书" pitchFamily="49" charset="-122"/>
              </a:rPr>
              <a:t>一种</a:t>
            </a:r>
            <a:r>
              <a:rPr lang="zh-CN" altLang="en-US" sz="4000" dirty="0">
                <a:solidFill>
                  <a:schemeClr val="accent2"/>
                </a:solidFill>
                <a:ea typeface="隶书" pitchFamily="49" charset="-122"/>
              </a:rPr>
              <a:t>“处理冲突” </a:t>
            </a:r>
            <a:r>
              <a:rPr lang="zh-CN" altLang="en-US" sz="4000" dirty="0">
                <a:solidFill>
                  <a:srgbClr val="A50021"/>
                </a:solidFill>
                <a:ea typeface="隶书" pitchFamily="49" charset="-122"/>
              </a:rPr>
              <a:t>的方法</a:t>
            </a:r>
            <a:r>
              <a:rPr lang="zh-CN" altLang="en-US" sz="4000" dirty="0">
                <a:solidFill>
                  <a:srgbClr val="A50021"/>
                </a:solidFill>
                <a:ea typeface="楷体_GB2312" pitchFamily="49" charset="-122"/>
              </a:rPr>
              <a:t>。</a:t>
            </a:r>
            <a:endParaRPr lang="zh-CN" altLang="en-US" sz="4000" dirty="0">
              <a:solidFill>
                <a:srgbClr val="A50021"/>
              </a:solidFill>
              <a:ea typeface="楷体_GB2312"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43362"/>
                                        </p:tgtEl>
                                        <p:attrNameLst>
                                          <p:attrName>style.visibility</p:attrName>
                                        </p:attrNameLst>
                                      </p:cBhvr>
                                      <p:to>
                                        <p:strVal val="visible"/>
                                      </p:to>
                                    </p:set>
                                    <p:animEffect transition="in" filter="strips(downRight)">
                                      <p:cBhvr>
                                        <p:cTn id="7" dur="500"/>
                                        <p:tgtEl>
                                          <p:spTgt spid="1433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3363"/>
                                        </p:tgtEl>
                                        <p:attrNameLst>
                                          <p:attrName>style.visibility</p:attrName>
                                        </p:attrNameLst>
                                      </p:cBhvr>
                                      <p:to>
                                        <p:strVal val="visible"/>
                                      </p:to>
                                    </p:set>
                                    <p:animEffect transition="in" filter="wipe(left)">
                                      <p:cBhvr>
                                        <p:cTn id="12" dur="500"/>
                                        <p:tgtEl>
                                          <p:spTgt spid="143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2" grpId="0"/>
      <p:bldP spid="143363"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0403" name="Text Box 1027"/>
          <p:cNvSpPr txBox="1"/>
          <p:nvPr/>
        </p:nvSpPr>
        <p:spPr>
          <a:xfrm>
            <a:off x="669925" y="193675"/>
            <a:ext cx="4095750" cy="7620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4400" dirty="0">
                <a:solidFill>
                  <a:srgbClr val="3333FF"/>
                </a:solidFill>
                <a:ea typeface="隶书" pitchFamily="49" charset="-122"/>
              </a:rPr>
              <a:t>哈希表的定义：</a:t>
            </a:r>
            <a:endParaRPr lang="zh-CN" altLang="en-US" sz="3600" dirty="0">
              <a:ea typeface="隶书" pitchFamily="49" charset="-122"/>
            </a:endParaRPr>
          </a:p>
        </p:txBody>
      </p:sp>
      <p:sp>
        <p:nvSpPr>
          <p:cNvPr id="230404" name="Text Box 1028"/>
          <p:cNvSpPr txBox="1"/>
          <p:nvPr/>
        </p:nvSpPr>
        <p:spPr>
          <a:xfrm>
            <a:off x="468313" y="1219200"/>
            <a:ext cx="8294687" cy="47021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40000"/>
              </a:lnSpc>
              <a:spcBef>
                <a:spcPct val="0"/>
              </a:spcBef>
              <a:buNone/>
            </a:pPr>
            <a:r>
              <a:rPr lang="en-US" altLang="zh-CN" sz="3600" dirty="0">
                <a:solidFill>
                  <a:srgbClr val="A50021"/>
                </a:solidFill>
                <a:ea typeface="楷体_GB2312" pitchFamily="49" charset="-122"/>
              </a:rPr>
              <a:t>   </a:t>
            </a:r>
            <a:r>
              <a:rPr lang="zh-CN" altLang="en-US" sz="3600" dirty="0">
                <a:solidFill>
                  <a:srgbClr val="A50021"/>
                </a:solidFill>
                <a:ea typeface="楷体_GB2312" pitchFamily="49" charset="-122"/>
              </a:rPr>
              <a:t>根据设定的</a:t>
            </a:r>
            <a:r>
              <a:rPr lang="zh-CN" altLang="en-US" sz="3600" b="1" dirty="0">
                <a:solidFill>
                  <a:srgbClr val="FF0000"/>
                </a:solidFill>
                <a:ea typeface="楷体_GB2312" pitchFamily="49" charset="-122"/>
              </a:rPr>
              <a:t>哈希函数 </a:t>
            </a:r>
            <a:r>
              <a:rPr lang="en-US" altLang="zh-CN" sz="3600" b="1" dirty="0">
                <a:solidFill>
                  <a:srgbClr val="FF0000"/>
                </a:solidFill>
                <a:ea typeface="楷体_GB2312" pitchFamily="49" charset="-122"/>
              </a:rPr>
              <a:t>H(key)</a:t>
            </a:r>
            <a:r>
              <a:rPr lang="en-US" altLang="zh-CN" sz="3600" dirty="0">
                <a:solidFill>
                  <a:srgbClr val="A50021"/>
                </a:solidFill>
                <a:ea typeface="楷体_GB2312" pitchFamily="49" charset="-122"/>
              </a:rPr>
              <a:t> </a:t>
            </a:r>
            <a:r>
              <a:rPr lang="zh-CN" altLang="en-US" sz="3600" dirty="0">
                <a:solidFill>
                  <a:srgbClr val="A50021"/>
                </a:solidFill>
                <a:ea typeface="楷体_GB2312" pitchFamily="49" charset="-122"/>
              </a:rPr>
              <a:t>和所选中的</a:t>
            </a:r>
            <a:r>
              <a:rPr lang="zh-CN" altLang="en-US" sz="3600" b="1" dirty="0">
                <a:solidFill>
                  <a:srgbClr val="FF0000"/>
                </a:solidFill>
                <a:ea typeface="楷体_GB2312" pitchFamily="49" charset="-122"/>
              </a:rPr>
              <a:t>处理冲突的方法</a:t>
            </a:r>
            <a:r>
              <a:rPr lang="zh-CN" altLang="en-US" sz="3600" dirty="0">
                <a:solidFill>
                  <a:srgbClr val="A50021"/>
                </a:solidFill>
                <a:ea typeface="楷体_GB2312" pitchFamily="49" charset="-122"/>
              </a:rPr>
              <a:t>，将一组关键字</a:t>
            </a:r>
            <a:r>
              <a:rPr lang="zh-CN" altLang="en-US" sz="3600" b="1" dirty="0">
                <a:solidFill>
                  <a:srgbClr val="FF0000"/>
                </a:solidFill>
                <a:ea typeface="楷体_GB2312" pitchFamily="49" charset="-122"/>
              </a:rPr>
              <a:t>映象到</a:t>
            </a:r>
            <a:r>
              <a:rPr lang="zh-CN" altLang="en-US" sz="3600" dirty="0">
                <a:solidFill>
                  <a:srgbClr val="A50021"/>
                </a:solidFill>
                <a:ea typeface="楷体_GB2312" pitchFamily="49" charset="-122"/>
              </a:rPr>
              <a:t>一个有限的、地址连续的地址集 </a:t>
            </a:r>
            <a:r>
              <a:rPr lang="en-US" altLang="zh-CN" sz="3600" dirty="0">
                <a:solidFill>
                  <a:srgbClr val="A50021"/>
                </a:solidFill>
                <a:ea typeface="楷体_GB2312" pitchFamily="49" charset="-122"/>
              </a:rPr>
              <a:t>(</a:t>
            </a:r>
            <a:r>
              <a:rPr lang="zh-CN" altLang="en-US" sz="3600" dirty="0">
                <a:solidFill>
                  <a:srgbClr val="A50021"/>
                </a:solidFill>
                <a:ea typeface="楷体_GB2312" pitchFamily="49" charset="-122"/>
              </a:rPr>
              <a:t>区间</a:t>
            </a:r>
            <a:r>
              <a:rPr lang="en-US" altLang="zh-CN" sz="3600" dirty="0">
                <a:solidFill>
                  <a:srgbClr val="A50021"/>
                </a:solidFill>
                <a:ea typeface="楷体_GB2312" pitchFamily="49" charset="-122"/>
              </a:rPr>
              <a:t>) </a:t>
            </a:r>
            <a:r>
              <a:rPr lang="zh-CN" altLang="en-US" sz="3600" dirty="0">
                <a:solidFill>
                  <a:srgbClr val="A50021"/>
                </a:solidFill>
                <a:ea typeface="楷体_GB2312" pitchFamily="49" charset="-122"/>
              </a:rPr>
              <a:t>上，并以关键字在地址集中的“象”作为相应记录在表中的</a:t>
            </a:r>
            <a:r>
              <a:rPr lang="zh-CN" altLang="en-US" sz="3600" b="1" dirty="0">
                <a:solidFill>
                  <a:srgbClr val="FF0000"/>
                </a:solidFill>
                <a:ea typeface="楷体_GB2312" pitchFamily="49" charset="-122"/>
              </a:rPr>
              <a:t>存储位置</a:t>
            </a:r>
            <a:r>
              <a:rPr lang="zh-CN" altLang="en-US" sz="3600" dirty="0">
                <a:solidFill>
                  <a:srgbClr val="A50021"/>
                </a:solidFill>
                <a:ea typeface="楷体_GB2312" pitchFamily="49" charset="-122"/>
              </a:rPr>
              <a:t>，如此构造所得的查找表称之为“</a:t>
            </a:r>
            <a:r>
              <a:rPr lang="zh-CN" altLang="en-US" sz="3600" b="1" dirty="0">
                <a:solidFill>
                  <a:srgbClr val="FF0000"/>
                </a:solidFill>
                <a:ea typeface="楷体_GB2312" pitchFamily="49" charset="-122"/>
              </a:rPr>
              <a:t>哈希表</a:t>
            </a:r>
            <a:r>
              <a:rPr lang="zh-CN" altLang="en-US" sz="3600" dirty="0">
                <a:solidFill>
                  <a:srgbClr val="A50021"/>
                </a:solidFill>
                <a:ea typeface="楷体_GB2312" pitchFamily="49" charset="-122"/>
              </a:rPr>
              <a:t>”。</a:t>
            </a:r>
            <a:endParaRPr lang="zh-CN" altLang="en-US" sz="3600" dirty="0">
              <a:solidFill>
                <a:srgbClr val="A50021"/>
              </a:solidFill>
              <a:ea typeface="楷体_GB2312" pitchFamily="49" charset="-122"/>
            </a:endParaRPr>
          </a:p>
        </p:txBody>
      </p:sp>
      <p:sp>
        <p:nvSpPr>
          <p:cNvPr id="230406" name="AutoShape 1030">
            <a:hlinkClick r:id="rId1" action="ppaction://hlinksldjump"/>
          </p:cNvPr>
          <p:cNvSpPr/>
          <p:nvPr/>
        </p:nvSpPr>
        <p:spPr>
          <a:xfrm>
            <a:off x="8305800" y="6172200"/>
            <a:ext cx="381000" cy="381000"/>
          </a:xfrm>
          <a:prstGeom prst="actionButtonBackPrevious">
            <a:avLst/>
          </a:prstGeom>
          <a:solidFill>
            <a:schemeClr val="bg2"/>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iterate type="wd">
                                    <p:tmPct val="100000"/>
                                  </p:iterate>
                                  <p:childTnLst>
                                    <p:set>
                                      <p:cBhvr>
                                        <p:cTn id="6" dur="1" fill="hold">
                                          <p:stCondLst>
                                            <p:cond delay="0"/>
                                          </p:stCondLst>
                                        </p:cTn>
                                        <p:tgtEl>
                                          <p:spTgt spid="230403"/>
                                        </p:tgtEl>
                                        <p:attrNameLst>
                                          <p:attrName>style.visibility</p:attrName>
                                        </p:attrNameLst>
                                      </p:cBhvr>
                                      <p:to>
                                        <p:strVal val="visible"/>
                                      </p:to>
                                    </p:set>
                                    <p:animEffect transition="in" filter="strips(downRight)">
                                      <p:cBhvr>
                                        <p:cTn id="7" dur="300"/>
                                        <p:tgtEl>
                                          <p:spTgt spid="23040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iterate type="wd">
                                    <p:tmPct val="100000"/>
                                  </p:iterate>
                                  <p:childTnLst>
                                    <p:set>
                                      <p:cBhvr>
                                        <p:cTn id="11" dur="1" fill="hold">
                                          <p:stCondLst>
                                            <p:cond delay="0"/>
                                          </p:stCondLst>
                                        </p:cTn>
                                        <p:tgtEl>
                                          <p:spTgt spid="230404"/>
                                        </p:tgtEl>
                                        <p:attrNameLst>
                                          <p:attrName>style.visibility</p:attrName>
                                        </p:attrNameLst>
                                      </p:cBhvr>
                                      <p:to>
                                        <p:strVal val="visible"/>
                                      </p:to>
                                    </p:set>
                                    <p:animEffect transition="in" filter="strips(downRight)">
                                      <p:cBhvr>
                                        <p:cTn id="12" dur="300"/>
                                        <p:tgtEl>
                                          <p:spTgt spid="230404"/>
                                        </p:tgtEl>
                                      </p:cBhvr>
                                    </p:animEffect>
                                  </p:childTnLst>
                                </p:cTn>
                              </p:par>
                            </p:childTnLst>
                          </p:cTn>
                        </p:par>
                        <p:par>
                          <p:cTn id="13" fill="hold">
                            <p:stCondLst>
                              <p:cond delay="33600"/>
                            </p:stCondLst>
                            <p:childTnLst>
                              <p:par>
                                <p:cTn id="14" presetID="2" presetClass="entr" presetSubtype="6" fill="hold" grpId="0" nodeType="afterEffect">
                                  <p:stCondLst>
                                    <p:cond delay="0"/>
                                  </p:stCondLst>
                                  <p:childTnLst>
                                    <p:set>
                                      <p:cBhvr>
                                        <p:cTn id="15" dur="1" fill="hold">
                                          <p:stCondLst>
                                            <p:cond delay="0"/>
                                          </p:stCondLst>
                                        </p:cTn>
                                        <p:tgtEl>
                                          <p:spTgt spid="230406"/>
                                        </p:tgtEl>
                                        <p:attrNameLst>
                                          <p:attrName>style.visibility</p:attrName>
                                        </p:attrNameLst>
                                      </p:cBhvr>
                                      <p:to>
                                        <p:strVal val="visible"/>
                                      </p:to>
                                    </p:set>
                                    <p:anim calcmode="lin" valueType="num">
                                      <p:cBhvr additive="base">
                                        <p:cTn id="16" dur="500" fill="hold"/>
                                        <p:tgtEl>
                                          <p:spTgt spid="230406"/>
                                        </p:tgtEl>
                                        <p:attrNameLst>
                                          <p:attrName>ppt_x</p:attrName>
                                        </p:attrNameLst>
                                      </p:cBhvr>
                                      <p:tavLst>
                                        <p:tav tm="0">
                                          <p:val>
                                            <p:strVal val="1+#ppt_w/2"/>
                                          </p:val>
                                        </p:tav>
                                        <p:tav tm="100000">
                                          <p:val>
                                            <p:strVal val="#ppt_x"/>
                                          </p:val>
                                        </p:tav>
                                      </p:tavLst>
                                    </p:anim>
                                    <p:anim calcmode="lin" valueType="num">
                                      <p:cBhvr additive="base">
                                        <p:cTn id="17" dur="500" fill="hold"/>
                                        <p:tgtEl>
                                          <p:spTgt spid="2304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3" grpId="0"/>
      <p:bldP spid="230404" grpId="0"/>
      <p:bldP spid="230406"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6" name="Text Box 2"/>
          <p:cNvSpPr txBox="1"/>
          <p:nvPr/>
        </p:nvSpPr>
        <p:spPr>
          <a:xfrm>
            <a:off x="-457200" y="381000"/>
            <a:ext cx="7261225" cy="7016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914400" lvl="2" indent="0" eaLnBrk="1" hangingPunct="1">
              <a:spcBef>
                <a:spcPct val="0"/>
              </a:spcBef>
              <a:buNone/>
            </a:pPr>
            <a:r>
              <a:rPr lang="zh-CN" altLang="en-US" sz="4000" dirty="0">
                <a:solidFill>
                  <a:schemeClr val="accent2"/>
                </a:solidFill>
                <a:ea typeface="楷体_GB2312" pitchFamily="49" charset="-122"/>
              </a:rPr>
              <a:t>二、</a:t>
            </a:r>
            <a:r>
              <a:rPr lang="zh-CN" altLang="en-US" sz="4000" b="1" dirty="0">
                <a:solidFill>
                  <a:schemeClr val="accent2"/>
                </a:solidFill>
                <a:ea typeface="楷体_GB2312" pitchFamily="49" charset="-122"/>
              </a:rPr>
              <a:t>构造哈希函数的方法</a:t>
            </a:r>
            <a:endParaRPr lang="zh-CN" altLang="en-US" sz="4000" b="1" dirty="0">
              <a:solidFill>
                <a:schemeClr val="accent2"/>
              </a:solidFill>
              <a:ea typeface="楷体_GB2312" pitchFamily="49" charset="-122"/>
            </a:endParaRPr>
          </a:p>
        </p:txBody>
      </p:sp>
      <p:sp>
        <p:nvSpPr>
          <p:cNvPr id="144387" name="Text Box 3"/>
          <p:cNvSpPr txBox="1"/>
          <p:nvPr/>
        </p:nvSpPr>
        <p:spPr>
          <a:xfrm>
            <a:off x="457200" y="1306513"/>
            <a:ext cx="8305800" cy="7508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en-US" altLang="zh-CN" sz="3600" dirty="0">
                <a:solidFill>
                  <a:srgbClr val="A50021"/>
                </a:solidFill>
                <a:ea typeface="楷体_GB2312" pitchFamily="49" charset="-122"/>
              </a:rPr>
              <a:t>   </a:t>
            </a:r>
            <a:r>
              <a:rPr lang="zh-CN" altLang="en-US" sz="3600" dirty="0">
                <a:solidFill>
                  <a:srgbClr val="A50021"/>
                </a:solidFill>
                <a:ea typeface="楷体_GB2312" pitchFamily="49" charset="-122"/>
              </a:rPr>
              <a:t>对</a:t>
            </a:r>
            <a:r>
              <a:rPr lang="zh-CN" altLang="en-US" sz="3600" b="1" dirty="0">
                <a:solidFill>
                  <a:srgbClr val="A50021"/>
                </a:solidFill>
                <a:ea typeface="楷体_GB2312" pitchFamily="49" charset="-122"/>
              </a:rPr>
              <a:t>数字</a:t>
            </a:r>
            <a:r>
              <a:rPr lang="zh-CN" altLang="en-US" sz="3600" dirty="0">
                <a:solidFill>
                  <a:srgbClr val="A50021"/>
                </a:solidFill>
                <a:ea typeface="楷体_GB2312" pitchFamily="49" charset="-122"/>
              </a:rPr>
              <a:t>的关键字可有下列构造方法：</a:t>
            </a:r>
            <a:endParaRPr lang="zh-CN" altLang="en-US" sz="3600" dirty="0">
              <a:solidFill>
                <a:srgbClr val="A50021"/>
              </a:solidFill>
              <a:ea typeface="楷体_GB2312" pitchFamily="49" charset="-122"/>
            </a:endParaRPr>
          </a:p>
        </p:txBody>
      </p:sp>
      <p:sp>
        <p:nvSpPr>
          <p:cNvPr id="144388" name="Rectangle 4"/>
          <p:cNvSpPr/>
          <p:nvPr/>
        </p:nvSpPr>
        <p:spPr>
          <a:xfrm>
            <a:off x="609600" y="5257800"/>
            <a:ext cx="8001000" cy="14097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en-US" altLang="zh-CN" sz="3600" dirty="0">
                <a:solidFill>
                  <a:srgbClr val="A50021"/>
                </a:solidFill>
                <a:ea typeface="楷体_GB2312" pitchFamily="49" charset="-122"/>
              </a:rPr>
              <a:t>    </a:t>
            </a:r>
            <a:r>
              <a:rPr lang="zh-CN" altLang="en-US" sz="3600" dirty="0">
                <a:solidFill>
                  <a:srgbClr val="A50021"/>
                </a:solidFill>
                <a:ea typeface="楷体_GB2312" pitchFamily="49" charset="-122"/>
              </a:rPr>
              <a:t>若是</a:t>
            </a:r>
            <a:r>
              <a:rPr lang="zh-CN" altLang="en-US" sz="3600" b="1" dirty="0">
                <a:solidFill>
                  <a:srgbClr val="A50021"/>
                </a:solidFill>
                <a:ea typeface="楷体_GB2312" pitchFamily="49" charset="-122"/>
              </a:rPr>
              <a:t>非数字关键字</a:t>
            </a:r>
            <a:r>
              <a:rPr lang="zh-CN" altLang="en-US" sz="3600" dirty="0">
                <a:solidFill>
                  <a:srgbClr val="A50021"/>
                </a:solidFill>
                <a:ea typeface="楷体_GB2312" pitchFamily="49" charset="-122"/>
              </a:rPr>
              <a:t>，则</a:t>
            </a:r>
            <a:r>
              <a:rPr lang="zh-CN" altLang="en-US" sz="3600" b="1" dirty="0">
                <a:solidFill>
                  <a:srgbClr val="A50021"/>
                </a:solidFill>
                <a:ea typeface="楷体_GB2312" pitchFamily="49" charset="-122"/>
              </a:rPr>
              <a:t>需先</a:t>
            </a:r>
            <a:r>
              <a:rPr lang="zh-CN" altLang="en-US" sz="3600" dirty="0">
                <a:solidFill>
                  <a:srgbClr val="A50021"/>
                </a:solidFill>
                <a:ea typeface="楷体_GB2312" pitchFamily="49" charset="-122"/>
              </a:rPr>
              <a:t>对其</a:t>
            </a:r>
            <a:r>
              <a:rPr lang="zh-CN" altLang="en-US" sz="3600" b="1" dirty="0">
                <a:solidFill>
                  <a:srgbClr val="A50021"/>
                </a:solidFill>
                <a:ea typeface="楷体_GB2312" pitchFamily="49" charset="-122"/>
              </a:rPr>
              <a:t>进行</a:t>
            </a:r>
            <a:endParaRPr lang="zh-CN" altLang="en-US" sz="3600" b="1" dirty="0">
              <a:solidFill>
                <a:srgbClr val="A50021"/>
              </a:solidFill>
              <a:ea typeface="楷体_GB2312" pitchFamily="49" charset="-122"/>
            </a:endParaRPr>
          </a:p>
          <a:p>
            <a:pPr marL="0" lvl="0" indent="0" eaLnBrk="1" hangingPunct="1">
              <a:lnSpc>
                <a:spcPct val="120000"/>
              </a:lnSpc>
              <a:spcBef>
                <a:spcPct val="0"/>
              </a:spcBef>
              <a:buNone/>
            </a:pPr>
            <a:r>
              <a:rPr lang="zh-CN" altLang="en-US" sz="3600" b="1" dirty="0">
                <a:solidFill>
                  <a:srgbClr val="A50021"/>
                </a:solidFill>
                <a:ea typeface="楷体_GB2312" pitchFamily="49" charset="-122"/>
              </a:rPr>
              <a:t>数字化处理</a:t>
            </a:r>
            <a:r>
              <a:rPr lang="zh-CN" altLang="en-US" sz="3600" dirty="0">
                <a:solidFill>
                  <a:srgbClr val="A50021"/>
                </a:solidFill>
                <a:ea typeface="楷体_GB2312" pitchFamily="49" charset="-122"/>
              </a:rPr>
              <a:t>。</a:t>
            </a:r>
            <a:endParaRPr lang="zh-CN" altLang="en-US" sz="3600" dirty="0">
              <a:solidFill>
                <a:srgbClr val="A50021"/>
              </a:solidFill>
              <a:ea typeface="楷体_GB2312" pitchFamily="49" charset="-122"/>
            </a:endParaRPr>
          </a:p>
        </p:txBody>
      </p:sp>
      <p:sp>
        <p:nvSpPr>
          <p:cNvPr id="144389" name="Text Box 5">
            <a:hlinkClick r:id="" action="ppaction://hlinkshowjump?jump=nextslide"/>
          </p:cNvPr>
          <p:cNvSpPr txBox="1"/>
          <p:nvPr/>
        </p:nvSpPr>
        <p:spPr>
          <a:xfrm>
            <a:off x="1163638" y="2270125"/>
            <a:ext cx="3624262" cy="7016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FF0000"/>
                </a:solidFill>
                <a:ea typeface="楷体_GB2312" pitchFamily="49" charset="-122"/>
              </a:rPr>
              <a:t>1.</a:t>
            </a:r>
            <a:r>
              <a:rPr lang="en-US" altLang="zh-CN" sz="4000" dirty="0">
                <a:solidFill>
                  <a:srgbClr val="FF0000"/>
                </a:solidFill>
                <a:ea typeface="楷体_GB2312" pitchFamily="49" charset="-122"/>
              </a:rPr>
              <a:t> </a:t>
            </a:r>
            <a:r>
              <a:rPr lang="zh-CN" altLang="en-US" sz="4000" b="1" dirty="0">
                <a:solidFill>
                  <a:srgbClr val="FF0000"/>
                </a:solidFill>
                <a:ea typeface="楷体_GB2312" pitchFamily="49" charset="-122"/>
              </a:rPr>
              <a:t>直接定址法</a:t>
            </a:r>
            <a:endParaRPr lang="zh-CN" altLang="en-US" sz="2400" dirty="0"/>
          </a:p>
        </p:txBody>
      </p:sp>
      <p:sp>
        <p:nvSpPr>
          <p:cNvPr id="144391" name="Text Box 7">
            <a:hlinkClick r:id="rId1" action="ppaction://hlinksldjump"/>
          </p:cNvPr>
          <p:cNvSpPr txBox="1"/>
          <p:nvPr/>
        </p:nvSpPr>
        <p:spPr>
          <a:xfrm>
            <a:off x="1143000" y="4251325"/>
            <a:ext cx="3644900" cy="7016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FF0000"/>
                </a:solidFill>
                <a:ea typeface="楷体_GB2312" pitchFamily="49" charset="-122"/>
              </a:rPr>
              <a:t>3. </a:t>
            </a:r>
            <a:r>
              <a:rPr lang="zh-CN" altLang="en-US" sz="4000" b="1" dirty="0">
                <a:solidFill>
                  <a:srgbClr val="FF0000"/>
                </a:solidFill>
                <a:ea typeface="楷体_GB2312" pitchFamily="49" charset="-122"/>
              </a:rPr>
              <a:t>平方取中法</a:t>
            </a:r>
            <a:endParaRPr lang="zh-CN" altLang="en-US" sz="4000" b="1" dirty="0">
              <a:solidFill>
                <a:srgbClr val="800000"/>
              </a:solidFill>
              <a:ea typeface="楷体_GB2312" pitchFamily="49" charset="-122"/>
            </a:endParaRPr>
          </a:p>
        </p:txBody>
      </p:sp>
      <p:sp>
        <p:nvSpPr>
          <p:cNvPr id="144392" name="Text Box 8">
            <a:hlinkClick r:id="rId2" action="ppaction://hlinksldjump"/>
          </p:cNvPr>
          <p:cNvSpPr txBox="1"/>
          <p:nvPr/>
        </p:nvSpPr>
        <p:spPr>
          <a:xfrm>
            <a:off x="5334000" y="3260725"/>
            <a:ext cx="3486150" cy="7016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FF0000"/>
                </a:solidFill>
              </a:rPr>
              <a:t>5. </a:t>
            </a:r>
            <a:r>
              <a:rPr lang="zh-CN" altLang="en-US" sz="4000" b="1" dirty="0">
                <a:solidFill>
                  <a:srgbClr val="FF0000"/>
                </a:solidFill>
                <a:ea typeface="楷体_GB2312" pitchFamily="49" charset="-122"/>
              </a:rPr>
              <a:t>除留余数法</a:t>
            </a:r>
            <a:endParaRPr lang="zh-CN" altLang="en-US" sz="4000" b="1" dirty="0">
              <a:solidFill>
                <a:srgbClr val="800000"/>
              </a:solidFill>
              <a:ea typeface="楷体_GB2312" pitchFamily="49" charset="-122"/>
            </a:endParaRPr>
          </a:p>
        </p:txBody>
      </p:sp>
      <p:sp>
        <p:nvSpPr>
          <p:cNvPr id="144393" name="Text Box 9">
            <a:hlinkClick r:id="rId3" action="ppaction://hlinksldjump"/>
          </p:cNvPr>
          <p:cNvSpPr txBox="1"/>
          <p:nvPr/>
        </p:nvSpPr>
        <p:spPr>
          <a:xfrm>
            <a:off x="5334000" y="2286000"/>
            <a:ext cx="2551113" cy="7016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FF0000"/>
                </a:solidFill>
              </a:rPr>
              <a:t>4. </a:t>
            </a:r>
            <a:r>
              <a:rPr lang="zh-CN" altLang="en-US" sz="4000" b="1" dirty="0">
                <a:solidFill>
                  <a:srgbClr val="FF0000"/>
                </a:solidFill>
                <a:ea typeface="楷体_GB2312" pitchFamily="49" charset="-122"/>
              </a:rPr>
              <a:t>折叠法</a:t>
            </a:r>
            <a:endParaRPr lang="zh-CN" altLang="en-US" sz="4000" b="1" dirty="0">
              <a:solidFill>
                <a:srgbClr val="800000"/>
              </a:solidFill>
              <a:ea typeface="楷体_GB2312" pitchFamily="49" charset="-122"/>
            </a:endParaRPr>
          </a:p>
        </p:txBody>
      </p:sp>
      <p:sp>
        <p:nvSpPr>
          <p:cNvPr id="144394" name="Text Box 10">
            <a:hlinkClick r:id="rId4" action="ppaction://hlinksldjump"/>
          </p:cNvPr>
          <p:cNvSpPr txBox="1"/>
          <p:nvPr/>
        </p:nvSpPr>
        <p:spPr>
          <a:xfrm>
            <a:off x="5580063" y="4221163"/>
            <a:ext cx="2730500" cy="701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FF0000"/>
                </a:solidFill>
              </a:rPr>
              <a:t>6. </a:t>
            </a:r>
            <a:r>
              <a:rPr lang="zh-CN" altLang="en-US" sz="4000" b="1" dirty="0">
                <a:solidFill>
                  <a:srgbClr val="FF0000"/>
                </a:solidFill>
                <a:ea typeface="楷体_GB2312" pitchFamily="49" charset="-122"/>
              </a:rPr>
              <a:t>随机数法</a:t>
            </a:r>
            <a:endParaRPr lang="zh-CN" altLang="en-US" sz="4000" b="1" dirty="0">
              <a:solidFill>
                <a:srgbClr val="800000"/>
              </a:solidFill>
              <a:ea typeface="楷体_GB2312" pitchFamily="49" charset="-122"/>
            </a:endParaRPr>
          </a:p>
        </p:txBody>
      </p:sp>
      <p:sp>
        <p:nvSpPr>
          <p:cNvPr id="144395" name="Text Box 11">
            <a:hlinkClick r:id="rId5" action="ppaction://hlinksldjump"/>
          </p:cNvPr>
          <p:cNvSpPr txBox="1"/>
          <p:nvPr/>
        </p:nvSpPr>
        <p:spPr>
          <a:xfrm>
            <a:off x="1163638" y="3260725"/>
            <a:ext cx="3695700" cy="7016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FF0000"/>
                </a:solidFill>
                <a:ea typeface="楷体_GB2312" pitchFamily="49" charset="-122"/>
              </a:rPr>
              <a:t>2. </a:t>
            </a:r>
            <a:r>
              <a:rPr lang="zh-CN" altLang="en-US" sz="4000" b="1" dirty="0">
                <a:solidFill>
                  <a:srgbClr val="FF0000"/>
                </a:solidFill>
                <a:latin typeface="楷体_GB2312" pitchFamily="49" charset="-122"/>
                <a:ea typeface="楷体_GB2312" pitchFamily="49" charset="-122"/>
              </a:rPr>
              <a:t>数字分析法</a:t>
            </a:r>
            <a:endParaRPr lang="zh-CN" altLang="en-US" sz="4000" b="1" dirty="0">
              <a:solidFill>
                <a:srgbClr val="800000"/>
              </a:solidFill>
              <a:latin typeface="楷体_GB2312" pitchFamily="49" charset="-122"/>
              <a:ea typeface="楷体_GB2312" pitchFamily="49" charset="-122"/>
            </a:endParaRPr>
          </a:p>
        </p:txBody>
      </p:sp>
      <p:sp>
        <p:nvSpPr>
          <p:cNvPr id="144399" name="AutoShape 15">
            <a:hlinkClick r:id="rId6" action="ppaction://hlinksldjump"/>
          </p:cNvPr>
          <p:cNvSpPr/>
          <p:nvPr/>
        </p:nvSpPr>
        <p:spPr>
          <a:xfrm>
            <a:off x="8305800" y="6172200"/>
            <a:ext cx="381000" cy="381000"/>
          </a:xfrm>
          <a:prstGeom prst="actionButtonBackPrevious">
            <a:avLst/>
          </a:prstGeom>
          <a:solidFill>
            <a:schemeClr val="bg2"/>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44400" name="AutoShape 16">
            <a:hlinkClick r:id="rId7" action="ppaction://hlinksldjump"/>
          </p:cNvPr>
          <p:cNvSpPr/>
          <p:nvPr/>
        </p:nvSpPr>
        <p:spPr>
          <a:xfrm>
            <a:off x="4572000" y="4876800"/>
            <a:ext cx="381000" cy="381000"/>
          </a:xfrm>
          <a:prstGeom prst="actionButtonForwardNext">
            <a:avLst/>
          </a:prstGeom>
          <a:solidFill>
            <a:schemeClr val="bg2"/>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4386"/>
                                        </p:tgtEl>
                                        <p:attrNameLst>
                                          <p:attrName>style.visibility</p:attrName>
                                        </p:attrNameLst>
                                      </p:cBhvr>
                                      <p:to>
                                        <p:strVal val="visible"/>
                                      </p:to>
                                    </p:set>
                                    <p:animEffect transition="in" filter="wipe(left)">
                                      <p:cBhvr>
                                        <p:cTn id="7" dur="500"/>
                                        <p:tgtEl>
                                          <p:spTgt spid="1443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4387"/>
                                        </p:tgtEl>
                                        <p:attrNameLst>
                                          <p:attrName>style.visibility</p:attrName>
                                        </p:attrNameLst>
                                      </p:cBhvr>
                                      <p:to>
                                        <p:strVal val="visible"/>
                                      </p:to>
                                    </p:set>
                                    <p:animEffect transition="in" filter="wipe(left)">
                                      <p:cBhvr>
                                        <p:cTn id="12" dur="500"/>
                                        <p:tgtEl>
                                          <p:spTgt spid="144387"/>
                                        </p:tgtEl>
                                      </p:cBhvr>
                                    </p:animEffect>
                                  </p:childTnLst>
                                </p:cTn>
                              </p:par>
                            </p:childTnLst>
                          </p:cTn>
                        </p:par>
                        <p:par>
                          <p:cTn id="13" fill="hold">
                            <p:stCondLst>
                              <p:cond delay="500"/>
                            </p:stCondLst>
                            <p:childTnLst>
                              <p:par>
                                <p:cTn id="14" presetID="22" presetClass="entr" presetSubtype="8" fill="hold" grpId="0" nodeType="afterEffect">
                                  <p:stCondLst>
                                    <p:cond delay="0"/>
                                  </p:stCondLst>
                                  <p:iterate type="wd">
                                    <p:tmPct val="100000"/>
                                  </p:iterate>
                                  <p:childTnLst>
                                    <p:set>
                                      <p:cBhvr>
                                        <p:cTn id="15" dur="1" fill="hold">
                                          <p:stCondLst>
                                            <p:cond delay="0"/>
                                          </p:stCondLst>
                                        </p:cTn>
                                        <p:tgtEl>
                                          <p:spTgt spid="144389"/>
                                        </p:tgtEl>
                                        <p:attrNameLst>
                                          <p:attrName>style.visibility</p:attrName>
                                        </p:attrNameLst>
                                      </p:cBhvr>
                                      <p:to>
                                        <p:strVal val="visible"/>
                                      </p:to>
                                    </p:set>
                                    <p:animEffect transition="in" filter="wipe(left)">
                                      <p:cBhvr>
                                        <p:cTn id="16" dur="300"/>
                                        <p:tgtEl>
                                          <p:spTgt spid="144389"/>
                                        </p:tgtEl>
                                      </p:cBhvr>
                                    </p:animEffect>
                                  </p:childTnLst>
                                </p:cTn>
                              </p:par>
                            </p:childTnLst>
                          </p:cTn>
                        </p:par>
                        <p:par>
                          <p:cTn id="17" fill="hold">
                            <p:stCondLst>
                              <p:cond delay="2900"/>
                            </p:stCondLst>
                            <p:childTnLst>
                              <p:par>
                                <p:cTn id="18" presetID="22" presetClass="entr" presetSubtype="8" fill="hold" grpId="0" nodeType="afterEffect">
                                  <p:stCondLst>
                                    <p:cond delay="0"/>
                                  </p:stCondLst>
                                  <p:iterate type="wd">
                                    <p:tmPct val="100000"/>
                                  </p:iterate>
                                  <p:childTnLst>
                                    <p:set>
                                      <p:cBhvr>
                                        <p:cTn id="19" dur="1" fill="hold">
                                          <p:stCondLst>
                                            <p:cond delay="0"/>
                                          </p:stCondLst>
                                        </p:cTn>
                                        <p:tgtEl>
                                          <p:spTgt spid="144395"/>
                                        </p:tgtEl>
                                        <p:attrNameLst>
                                          <p:attrName>style.visibility</p:attrName>
                                        </p:attrNameLst>
                                      </p:cBhvr>
                                      <p:to>
                                        <p:strVal val="visible"/>
                                      </p:to>
                                    </p:set>
                                    <p:animEffect transition="in" filter="wipe(left)">
                                      <p:cBhvr>
                                        <p:cTn id="20" dur="300"/>
                                        <p:tgtEl>
                                          <p:spTgt spid="144395"/>
                                        </p:tgtEl>
                                      </p:cBhvr>
                                    </p:animEffect>
                                  </p:childTnLst>
                                </p:cTn>
                              </p:par>
                            </p:childTnLst>
                          </p:cTn>
                        </p:par>
                        <p:par>
                          <p:cTn id="21" fill="hold">
                            <p:stCondLst>
                              <p:cond delay="5300"/>
                            </p:stCondLst>
                            <p:childTnLst>
                              <p:par>
                                <p:cTn id="22" presetID="22" presetClass="entr" presetSubtype="8" fill="hold" grpId="0" nodeType="afterEffect">
                                  <p:stCondLst>
                                    <p:cond delay="0"/>
                                  </p:stCondLst>
                                  <p:iterate type="wd">
                                    <p:tmPct val="100000"/>
                                  </p:iterate>
                                  <p:childTnLst>
                                    <p:set>
                                      <p:cBhvr>
                                        <p:cTn id="23" dur="1" fill="hold">
                                          <p:stCondLst>
                                            <p:cond delay="0"/>
                                          </p:stCondLst>
                                        </p:cTn>
                                        <p:tgtEl>
                                          <p:spTgt spid="144391"/>
                                        </p:tgtEl>
                                        <p:attrNameLst>
                                          <p:attrName>style.visibility</p:attrName>
                                        </p:attrNameLst>
                                      </p:cBhvr>
                                      <p:to>
                                        <p:strVal val="visible"/>
                                      </p:to>
                                    </p:set>
                                    <p:animEffect transition="in" filter="wipe(left)">
                                      <p:cBhvr>
                                        <p:cTn id="24" dur="300"/>
                                        <p:tgtEl>
                                          <p:spTgt spid="144391"/>
                                        </p:tgtEl>
                                      </p:cBhvr>
                                    </p:animEffect>
                                  </p:childTnLst>
                                </p:cTn>
                              </p:par>
                            </p:childTnLst>
                          </p:cTn>
                        </p:par>
                        <p:par>
                          <p:cTn id="25" fill="hold">
                            <p:stCondLst>
                              <p:cond delay="7700"/>
                            </p:stCondLst>
                            <p:childTnLst>
                              <p:par>
                                <p:cTn id="26" presetID="22" presetClass="entr" presetSubtype="8" fill="hold" grpId="0" nodeType="afterEffect">
                                  <p:stCondLst>
                                    <p:cond delay="0"/>
                                  </p:stCondLst>
                                  <p:iterate type="wd">
                                    <p:tmPct val="100000"/>
                                  </p:iterate>
                                  <p:childTnLst>
                                    <p:set>
                                      <p:cBhvr>
                                        <p:cTn id="27" dur="1" fill="hold">
                                          <p:stCondLst>
                                            <p:cond delay="0"/>
                                          </p:stCondLst>
                                        </p:cTn>
                                        <p:tgtEl>
                                          <p:spTgt spid="144393"/>
                                        </p:tgtEl>
                                        <p:attrNameLst>
                                          <p:attrName>style.visibility</p:attrName>
                                        </p:attrNameLst>
                                      </p:cBhvr>
                                      <p:to>
                                        <p:strVal val="visible"/>
                                      </p:to>
                                    </p:set>
                                    <p:animEffect transition="in" filter="wipe(left)">
                                      <p:cBhvr>
                                        <p:cTn id="28" dur="300"/>
                                        <p:tgtEl>
                                          <p:spTgt spid="144393"/>
                                        </p:tgtEl>
                                      </p:cBhvr>
                                    </p:animEffect>
                                  </p:childTnLst>
                                </p:cTn>
                              </p:par>
                            </p:childTnLst>
                          </p:cTn>
                        </p:par>
                        <p:par>
                          <p:cTn id="29" fill="hold">
                            <p:stCondLst>
                              <p:cond delay="9500"/>
                            </p:stCondLst>
                            <p:childTnLst>
                              <p:par>
                                <p:cTn id="30" presetID="22" presetClass="entr" presetSubtype="8" fill="hold" grpId="0" nodeType="afterEffect">
                                  <p:stCondLst>
                                    <p:cond delay="0"/>
                                  </p:stCondLst>
                                  <p:iterate type="wd">
                                    <p:tmPct val="100000"/>
                                  </p:iterate>
                                  <p:childTnLst>
                                    <p:set>
                                      <p:cBhvr>
                                        <p:cTn id="31" dur="1" fill="hold">
                                          <p:stCondLst>
                                            <p:cond delay="0"/>
                                          </p:stCondLst>
                                        </p:cTn>
                                        <p:tgtEl>
                                          <p:spTgt spid="144392"/>
                                        </p:tgtEl>
                                        <p:attrNameLst>
                                          <p:attrName>style.visibility</p:attrName>
                                        </p:attrNameLst>
                                      </p:cBhvr>
                                      <p:to>
                                        <p:strVal val="visible"/>
                                      </p:to>
                                    </p:set>
                                    <p:animEffect transition="in" filter="wipe(left)">
                                      <p:cBhvr>
                                        <p:cTn id="32" dur="300"/>
                                        <p:tgtEl>
                                          <p:spTgt spid="144392"/>
                                        </p:tgtEl>
                                      </p:cBhvr>
                                    </p:animEffect>
                                  </p:childTnLst>
                                </p:cTn>
                              </p:par>
                            </p:childTnLst>
                          </p:cTn>
                        </p:par>
                        <p:par>
                          <p:cTn id="33" fill="hold">
                            <p:stCondLst>
                              <p:cond delay="11899"/>
                            </p:stCondLst>
                            <p:childTnLst>
                              <p:par>
                                <p:cTn id="34" presetID="22" presetClass="entr" presetSubtype="8" fill="hold" grpId="0" nodeType="afterEffect">
                                  <p:stCondLst>
                                    <p:cond delay="0"/>
                                  </p:stCondLst>
                                  <p:iterate type="wd">
                                    <p:tmPct val="100000"/>
                                  </p:iterate>
                                  <p:childTnLst>
                                    <p:set>
                                      <p:cBhvr>
                                        <p:cTn id="35" dur="1" fill="hold">
                                          <p:stCondLst>
                                            <p:cond delay="0"/>
                                          </p:stCondLst>
                                        </p:cTn>
                                        <p:tgtEl>
                                          <p:spTgt spid="144394"/>
                                        </p:tgtEl>
                                        <p:attrNameLst>
                                          <p:attrName>style.visibility</p:attrName>
                                        </p:attrNameLst>
                                      </p:cBhvr>
                                      <p:to>
                                        <p:strVal val="visible"/>
                                      </p:to>
                                    </p:set>
                                    <p:animEffect transition="in" filter="wipe(left)">
                                      <p:cBhvr>
                                        <p:cTn id="36" dur="300"/>
                                        <p:tgtEl>
                                          <p:spTgt spid="144394"/>
                                        </p:tgtEl>
                                      </p:cBhvr>
                                    </p:animEffect>
                                  </p:childTnLst>
                                </p:cTn>
                              </p:par>
                            </p:childTnLst>
                          </p:cTn>
                        </p:par>
                        <p:par>
                          <p:cTn id="37" fill="hold">
                            <p:stCondLst>
                              <p:cond delay="14000"/>
                            </p:stCondLst>
                            <p:childTnLst>
                              <p:par>
                                <p:cTn id="38" presetID="2" presetClass="entr" presetSubtype="6" fill="hold" grpId="0" nodeType="afterEffect">
                                  <p:stCondLst>
                                    <p:cond delay="0"/>
                                  </p:stCondLst>
                                  <p:childTnLst>
                                    <p:set>
                                      <p:cBhvr>
                                        <p:cTn id="39" dur="1" fill="hold">
                                          <p:stCondLst>
                                            <p:cond delay="0"/>
                                          </p:stCondLst>
                                        </p:cTn>
                                        <p:tgtEl>
                                          <p:spTgt spid="144400"/>
                                        </p:tgtEl>
                                        <p:attrNameLst>
                                          <p:attrName>style.visibility</p:attrName>
                                        </p:attrNameLst>
                                      </p:cBhvr>
                                      <p:to>
                                        <p:strVal val="visible"/>
                                      </p:to>
                                    </p:set>
                                    <p:anim calcmode="lin" valueType="num">
                                      <p:cBhvr additive="base">
                                        <p:cTn id="40" dur="500" fill="hold"/>
                                        <p:tgtEl>
                                          <p:spTgt spid="144400"/>
                                        </p:tgtEl>
                                        <p:attrNameLst>
                                          <p:attrName>ppt_x</p:attrName>
                                        </p:attrNameLst>
                                      </p:cBhvr>
                                      <p:tavLst>
                                        <p:tav tm="0">
                                          <p:val>
                                            <p:strVal val="1+#ppt_w/2"/>
                                          </p:val>
                                        </p:tav>
                                        <p:tav tm="100000">
                                          <p:val>
                                            <p:strVal val="#ppt_x"/>
                                          </p:val>
                                        </p:tav>
                                      </p:tavLst>
                                    </p:anim>
                                    <p:anim calcmode="lin" valueType="num">
                                      <p:cBhvr additive="base">
                                        <p:cTn id="41" dur="500" fill="hold"/>
                                        <p:tgtEl>
                                          <p:spTgt spid="144400"/>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44388"/>
                                        </p:tgtEl>
                                        <p:attrNameLst>
                                          <p:attrName>style.visibility</p:attrName>
                                        </p:attrNameLst>
                                      </p:cBhvr>
                                      <p:to>
                                        <p:strVal val="visible"/>
                                      </p:to>
                                    </p:set>
                                    <p:animEffect transition="in" filter="wipe(left)">
                                      <p:cBhvr>
                                        <p:cTn id="46" dur="500"/>
                                        <p:tgtEl>
                                          <p:spTgt spid="144388"/>
                                        </p:tgtEl>
                                      </p:cBhvr>
                                    </p:animEffect>
                                  </p:childTnLst>
                                </p:cTn>
                              </p:par>
                            </p:childTnLst>
                          </p:cTn>
                        </p:par>
                        <p:par>
                          <p:cTn id="47" fill="hold">
                            <p:stCondLst>
                              <p:cond delay="500"/>
                            </p:stCondLst>
                            <p:childTnLst>
                              <p:par>
                                <p:cTn id="48" presetID="2" presetClass="entr" presetSubtype="6" fill="hold" grpId="0" nodeType="afterEffect">
                                  <p:stCondLst>
                                    <p:cond delay="0"/>
                                  </p:stCondLst>
                                  <p:childTnLst>
                                    <p:set>
                                      <p:cBhvr>
                                        <p:cTn id="49" dur="1" fill="hold">
                                          <p:stCondLst>
                                            <p:cond delay="0"/>
                                          </p:stCondLst>
                                        </p:cTn>
                                        <p:tgtEl>
                                          <p:spTgt spid="144399"/>
                                        </p:tgtEl>
                                        <p:attrNameLst>
                                          <p:attrName>style.visibility</p:attrName>
                                        </p:attrNameLst>
                                      </p:cBhvr>
                                      <p:to>
                                        <p:strVal val="visible"/>
                                      </p:to>
                                    </p:set>
                                    <p:anim calcmode="lin" valueType="num">
                                      <p:cBhvr additive="base">
                                        <p:cTn id="50" dur="500" fill="hold"/>
                                        <p:tgtEl>
                                          <p:spTgt spid="144399"/>
                                        </p:tgtEl>
                                        <p:attrNameLst>
                                          <p:attrName>ppt_x</p:attrName>
                                        </p:attrNameLst>
                                      </p:cBhvr>
                                      <p:tavLst>
                                        <p:tav tm="0">
                                          <p:val>
                                            <p:strVal val="1+#ppt_w/2"/>
                                          </p:val>
                                        </p:tav>
                                        <p:tav tm="100000">
                                          <p:val>
                                            <p:strVal val="#ppt_x"/>
                                          </p:val>
                                        </p:tav>
                                      </p:tavLst>
                                    </p:anim>
                                    <p:anim calcmode="lin" valueType="num">
                                      <p:cBhvr additive="base">
                                        <p:cTn id="51" dur="500" fill="hold"/>
                                        <p:tgtEl>
                                          <p:spTgt spid="1443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6" grpId="0"/>
      <p:bldP spid="144387" grpId="0"/>
      <p:bldP spid="144388" grpId="0"/>
      <p:bldP spid="144389" grpId="0"/>
      <p:bldP spid="144391" grpId="0"/>
      <p:bldP spid="144392" grpId="0"/>
      <p:bldP spid="144393" grpId="0"/>
      <p:bldP spid="144394" grpId="0"/>
      <p:bldP spid="144395" grpId="0"/>
      <p:bldP spid="144399" grpId="0" animBg="1"/>
      <p:bldP spid="144400"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Text Box 2"/>
          <p:cNvSpPr txBox="1"/>
          <p:nvPr/>
        </p:nvSpPr>
        <p:spPr>
          <a:xfrm>
            <a:off x="920750" y="1676400"/>
            <a:ext cx="6127750" cy="23971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40000"/>
              </a:lnSpc>
              <a:spcBef>
                <a:spcPct val="0"/>
              </a:spcBef>
              <a:buNone/>
            </a:pPr>
            <a:r>
              <a:rPr lang="zh-CN" altLang="en-US" sz="3600" dirty="0">
                <a:solidFill>
                  <a:srgbClr val="A50021"/>
                </a:solidFill>
                <a:ea typeface="楷体_GB2312" pitchFamily="49" charset="-122"/>
              </a:rPr>
              <a:t>哈希函数为关键字的线性函数</a:t>
            </a:r>
            <a:endParaRPr lang="zh-CN" altLang="en-US" sz="3600" dirty="0">
              <a:ea typeface="楷体_GB2312" pitchFamily="49" charset="-122"/>
            </a:endParaRPr>
          </a:p>
          <a:p>
            <a:pPr marL="914400" lvl="2" indent="0" eaLnBrk="1" hangingPunct="1">
              <a:lnSpc>
                <a:spcPct val="140000"/>
              </a:lnSpc>
              <a:spcBef>
                <a:spcPct val="0"/>
              </a:spcBef>
              <a:buNone/>
            </a:pPr>
            <a:r>
              <a:rPr lang="zh-CN" altLang="en-US" sz="3600" dirty="0">
                <a:ea typeface="楷体_GB2312" pitchFamily="49" charset="-122"/>
              </a:rPr>
              <a:t> </a:t>
            </a:r>
            <a:r>
              <a:rPr lang="en-US" altLang="zh-CN" sz="3600" dirty="0">
                <a:solidFill>
                  <a:srgbClr val="FF0000"/>
                </a:solidFill>
                <a:ea typeface="楷体_GB2312" pitchFamily="49" charset="-122"/>
              </a:rPr>
              <a:t>H(key) = key</a:t>
            </a:r>
            <a:r>
              <a:rPr lang="en-US" altLang="zh-CN" sz="3600" dirty="0">
                <a:ea typeface="楷体_GB2312" pitchFamily="49" charset="-122"/>
              </a:rPr>
              <a:t>          </a:t>
            </a:r>
            <a:r>
              <a:rPr lang="zh-CN" altLang="en-US" sz="3600" dirty="0">
                <a:solidFill>
                  <a:srgbClr val="A50021"/>
                </a:solidFill>
                <a:ea typeface="楷体_GB2312" pitchFamily="49" charset="-122"/>
              </a:rPr>
              <a:t>或者</a:t>
            </a:r>
            <a:endParaRPr lang="zh-CN" altLang="en-US" sz="3600" dirty="0">
              <a:ea typeface="楷体_GB2312" pitchFamily="49" charset="-122"/>
            </a:endParaRPr>
          </a:p>
          <a:p>
            <a:pPr marL="914400" lvl="2" indent="0" eaLnBrk="1" hangingPunct="1">
              <a:lnSpc>
                <a:spcPct val="140000"/>
              </a:lnSpc>
              <a:spcBef>
                <a:spcPct val="0"/>
              </a:spcBef>
              <a:buNone/>
            </a:pPr>
            <a:r>
              <a:rPr lang="zh-CN" altLang="en-US" sz="3600" dirty="0">
                <a:ea typeface="楷体_GB2312" pitchFamily="49" charset="-122"/>
              </a:rPr>
              <a:t> </a:t>
            </a:r>
            <a:r>
              <a:rPr lang="en-US" altLang="zh-CN" sz="3600" dirty="0">
                <a:solidFill>
                  <a:srgbClr val="FF0000"/>
                </a:solidFill>
                <a:ea typeface="楷体_GB2312" pitchFamily="49" charset="-122"/>
              </a:rPr>
              <a:t>H(key) = a </a:t>
            </a:r>
            <a:r>
              <a:rPr lang="en-US" altLang="zh-CN" sz="3600" dirty="0">
                <a:solidFill>
                  <a:srgbClr val="FF0000"/>
                </a:solidFill>
                <a:ea typeface="楷体_GB2312" pitchFamily="49" charset="-122"/>
                <a:sym typeface="Symbol" panose="05050102010706020507" pitchFamily="18" charset="2"/>
              </a:rPr>
              <a:t></a:t>
            </a:r>
            <a:r>
              <a:rPr lang="en-US" altLang="zh-CN" sz="3600" dirty="0">
                <a:solidFill>
                  <a:srgbClr val="FF0000"/>
                </a:solidFill>
                <a:ea typeface="楷体_GB2312" pitchFamily="49" charset="-122"/>
              </a:rPr>
              <a:t> key + b</a:t>
            </a:r>
            <a:endParaRPr lang="en-US" altLang="zh-CN" sz="4000" dirty="0"/>
          </a:p>
        </p:txBody>
      </p:sp>
      <p:sp>
        <p:nvSpPr>
          <p:cNvPr id="151555" name="Text Box 3"/>
          <p:cNvSpPr txBox="1"/>
          <p:nvPr/>
        </p:nvSpPr>
        <p:spPr>
          <a:xfrm>
            <a:off x="782638" y="609600"/>
            <a:ext cx="3255962" cy="701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800000"/>
                </a:solidFill>
                <a:ea typeface="楷体_GB2312" pitchFamily="49" charset="-122"/>
              </a:rPr>
              <a:t>1.</a:t>
            </a:r>
            <a:r>
              <a:rPr lang="en-US" altLang="zh-CN" sz="4000" dirty="0">
                <a:ea typeface="楷体_GB2312" pitchFamily="49" charset="-122"/>
              </a:rPr>
              <a:t> </a:t>
            </a:r>
            <a:r>
              <a:rPr lang="zh-CN" altLang="en-US" sz="4000" b="1" dirty="0">
                <a:solidFill>
                  <a:srgbClr val="800000"/>
                </a:solidFill>
                <a:ea typeface="楷体_GB2312" pitchFamily="49" charset="-122"/>
              </a:rPr>
              <a:t>直接定址法</a:t>
            </a:r>
            <a:endParaRPr lang="zh-CN" altLang="en-US" sz="2400" dirty="0"/>
          </a:p>
        </p:txBody>
      </p:sp>
      <p:pic>
        <p:nvPicPr>
          <p:cNvPr id="151556" name="Picture 4" descr="Autumn Leaves">
            <a:hlinkClick r:id="" action="ppaction://hlinkshowjump?jump=previousslide"/>
          </p:cNvPr>
          <p:cNvPicPr>
            <a:picLocks noChangeAspect="1"/>
          </p:cNvPicPr>
          <p:nvPr/>
        </p:nvPicPr>
        <p:blipFill>
          <a:blip r:embed="rId1"/>
          <a:stretch>
            <a:fillRect/>
          </a:stretch>
        </p:blipFill>
        <p:spPr>
          <a:xfrm>
            <a:off x="914400" y="1219200"/>
            <a:ext cx="3124200" cy="120650"/>
          </a:xfrm>
          <a:prstGeom prst="rect">
            <a:avLst/>
          </a:prstGeom>
          <a:noFill/>
          <a:ln w="9525">
            <a:noFill/>
          </a:ln>
        </p:spPr>
      </p:pic>
      <p:sp>
        <p:nvSpPr>
          <p:cNvPr id="151558" name="Rectangle 6"/>
          <p:cNvSpPr/>
          <p:nvPr/>
        </p:nvSpPr>
        <p:spPr>
          <a:xfrm>
            <a:off x="762000" y="4238625"/>
            <a:ext cx="8202613" cy="16287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40000"/>
              </a:lnSpc>
              <a:spcBef>
                <a:spcPct val="0"/>
              </a:spcBef>
              <a:buNone/>
            </a:pPr>
            <a:r>
              <a:rPr lang="zh-CN" altLang="en-US" sz="3600" b="1" dirty="0">
                <a:solidFill>
                  <a:schemeClr val="accent2"/>
                </a:solidFill>
                <a:ea typeface="楷体_GB2312" pitchFamily="49" charset="-122"/>
              </a:rPr>
              <a:t>此法仅适合于：</a:t>
            </a:r>
            <a:endParaRPr lang="zh-CN" altLang="en-US" sz="3600" b="1" dirty="0">
              <a:solidFill>
                <a:srgbClr val="A50021"/>
              </a:solidFill>
              <a:ea typeface="楷体_GB2312" pitchFamily="49" charset="-122"/>
            </a:endParaRPr>
          </a:p>
          <a:p>
            <a:pPr marL="0" lvl="0" indent="0" eaLnBrk="1" hangingPunct="1">
              <a:lnSpc>
                <a:spcPct val="140000"/>
              </a:lnSpc>
              <a:spcBef>
                <a:spcPct val="0"/>
              </a:spcBef>
              <a:buNone/>
            </a:pPr>
            <a:r>
              <a:rPr lang="zh-CN" altLang="en-US" sz="3600" b="1" dirty="0">
                <a:solidFill>
                  <a:srgbClr val="A50021"/>
                </a:solidFill>
                <a:ea typeface="楷体_GB2312" pitchFamily="49" charset="-122"/>
              </a:rPr>
              <a:t>地址集合的大小 </a:t>
            </a:r>
            <a:r>
              <a:rPr lang="en-US" altLang="zh-CN" sz="3600" b="1" dirty="0">
                <a:solidFill>
                  <a:srgbClr val="A50021"/>
                </a:solidFill>
                <a:ea typeface="楷体_GB2312" pitchFamily="49" charset="-122"/>
              </a:rPr>
              <a:t>= = </a:t>
            </a:r>
            <a:r>
              <a:rPr lang="zh-CN" altLang="en-US" sz="3600" b="1" dirty="0">
                <a:solidFill>
                  <a:srgbClr val="A50021"/>
                </a:solidFill>
                <a:ea typeface="楷体_GB2312" pitchFamily="49" charset="-122"/>
              </a:rPr>
              <a:t>关键字集合的大小</a:t>
            </a:r>
            <a:endParaRPr lang="zh-CN" altLang="en-US" sz="3600" dirty="0">
              <a:solidFill>
                <a:srgbClr val="A50021"/>
              </a:solidFill>
              <a:ea typeface="楷体_GB2312" pitchFamily="49" charset="-122"/>
            </a:endParaRPr>
          </a:p>
        </p:txBody>
      </p:sp>
      <p:sp>
        <p:nvSpPr>
          <p:cNvPr id="151560" name="AutoShape 8">
            <a:hlinkClick r:id="rId2" action="ppaction://hlinksldjump"/>
          </p:cNvPr>
          <p:cNvSpPr/>
          <p:nvPr/>
        </p:nvSpPr>
        <p:spPr>
          <a:xfrm>
            <a:off x="8458200" y="6172200"/>
            <a:ext cx="381000" cy="381000"/>
          </a:xfrm>
          <a:prstGeom prst="actionButtonBackPrevious">
            <a:avLst/>
          </a:prstGeom>
          <a:solidFill>
            <a:srgbClr val="FFCC00"/>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wd">
                                    <p:tmPct val="100000"/>
                                  </p:iterate>
                                  <p:childTnLst>
                                    <p:set>
                                      <p:cBhvr>
                                        <p:cTn id="6" dur="1" fill="hold">
                                          <p:stCondLst>
                                            <p:cond delay="0"/>
                                          </p:stCondLst>
                                        </p:cTn>
                                        <p:tgtEl>
                                          <p:spTgt spid="151555"/>
                                        </p:tgtEl>
                                        <p:attrNameLst>
                                          <p:attrName>style.visibility</p:attrName>
                                        </p:attrNameLst>
                                      </p:cBhvr>
                                      <p:to>
                                        <p:strVal val="visible"/>
                                      </p:to>
                                    </p:set>
                                    <p:animEffect transition="in" filter="wipe(left)">
                                      <p:cBhvr>
                                        <p:cTn id="7" dur="300"/>
                                        <p:tgtEl>
                                          <p:spTgt spid="151555"/>
                                        </p:tgtEl>
                                      </p:cBhvr>
                                    </p:animEffect>
                                  </p:childTnLst>
                                </p:cTn>
                              </p:par>
                            </p:childTnLst>
                          </p:cTn>
                        </p:par>
                        <p:par>
                          <p:cTn id="8" fill="hold">
                            <p:stCondLst>
                              <p:cond delay="2400"/>
                            </p:stCondLst>
                            <p:childTnLst>
                              <p:par>
                                <p:cTn id="9" presetID="17" presetClass="entr" presetSubtype="10" fill="hold" nodeType="afterEffect">
                                  <p:stCondLst>
                                    <p:cond delay="0"/>
                                  </p:stCondLst>
                                  <p:childTnLst>
                                    <p:set>
                                      <p:cBhvr>
                                        <p:cTn id="10" dur="1" fill="hold">
                                          <p:stCondLst>
                                            <p:cond delay="0"/>
                                          </p:stCondLst>
                                        </p:cTn>
                                        <p:tgtEl>
                                          <p:spTgt spid="151556"/>
                                        </p:tgtEl>
                                        <p:attrNameLst>
                                          <p:attrName>style.visibility</p:attrName>
                                        </p:attrNameLst>
                                      </p:cBhvr>
                                      <p:to>
                                        <p:strVal val="visible"/>
                                      </p:to>
                                    </p:set>
                                    <p:anim calcmode="lin" valueType="num">
                                      <p:cBhvr>
                                        <p:cTn id="11" dur="500" fill="hold"/>
                                        <p:tgtEl>
                                          <p:spTgt spid="151556"/>
                                        </p:tgtEl>
                                        <p:attrNameLst>
                                          <p:attrName>ppt_w</p:attrName>
                                        </p:attrNameLst>
                                      </p:cBhvr>
                                      <p:tavLst>
                                        <p:tav tm="0">
                                          <p:val>
                                            <p:fltVal val="0.000000"/>
                                          </p:val>
                                        </p:tav>
                                        <p:tav tm="100000">
                                          <p:val>
                                            <p:strVal val="#ppt_w"/>
                                          </p:val>
                                        </p:tav>
                                      </p:tavLst>
                                    </p:anim>
                                    <p:anim calcmode="lin" valueType="num">
                                      <p:cBhvr>
                                        <p:cTn id="12" dur="500" fill="hold"/>
                                        <p:tgtEl>
                                          <p:spTgt spid="151556"/>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iterate type="wd">
                                    <p:tmPct val="100000"/>
                                  </p:iterate>
                                  <p:childTnLst>
                                    <p:set>
                                      <p:cBhvr>
                                        <p:cTn id="16" dur="1" fill="hold">
                                          <p:stCondLst>
                                            <p:cond delay="0"/>
                                          </p:stCondLst>
                                        </p:cTn>
                                        <p:tgtEl>
                                          <p:spTgt spid="151554"/>
                                        </p:tgtEl>
                                        <p:attrNameLst>
                                          <p:attrName>style.visibility</p:attrName>
                                        </p:attrNameLst>
                                      </p:cBhvr>
                                      <p:to>
                                        <p:strVal val="visible"/>
                                      </p:to>
                                    </p:set>
                                    <p:animEffect transition="in" filter="strips(downRight)">
                                      <p:cBhvr>
                                        <p:cTn id="17" dur="300"/>
                                        <p:tgtEl>
                                          <p:spTgt spid="15155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1558"/>
                                        </p:tgtEl>
                                        <p:attrNameLst>
                                          <p:attrName>style.visibility</p:attrName>
                                        </p:attrNameLst>
                                      </p:cBhvr>
                                      <p:to>
                                        <p:strVal val="visible"/>
                                      </p:to>
                                    </p:set>
                                    <p:animEffect transition="in" filter="wipe(left)">
                                      <p:cBhvr>
                                        <p:cTn id="22" dur="500"/>
                                        <p:tgtEl>
                                          <p:spTgt spid="151558"/>
                                        </p:tgtEl>
                                      </p:cBhvr>
                                    </p:animEffect>
                                  </p:childTnLst>
                                </p:cTn>
                              </p:par>
                            </p:childTnLst>
                          </p:cTn>
                        </p:par>
                        <p:par>
                          <p:cTn id="23" fill="hold">
                            <p:stCondLst>
                              <p:cond delay="500"/>
                            </p:stCondLst>
                            <p:childTnLst>
                              <p:par>
                                <p:cTn id="24" presetID="2" presetClass="entr" presetSubtype="6" fill="hold" grpId="0" nodeType="afterEffect">
                                  <p:stCondLst>
                                    <p:cond delay="0"/>
                                  </p:stCondLst>
                                  <p:childTnLst>
                                    <p:set>
                                      <p:cBhvr>
                                        <p:cTn id="25" dur="1" fill="hold">
                                          <p:stCondLst>
                                            <p:cond delay="0"/>
                                          </p:stCondLst>
                                        </p:cTn>
                                        <p:tgtEl>
                                          <p:spTgt spid="151560"/>
                                        </p:tgtEl>
                                        <p:attrNameLst>
                                          <p:attrName>style.visibility</p:attrName>
                                        </p:attrNameLst>
                                      </p:cBhvr>
                                      <p:to>
                                        <p:strVal val="visible"/>
                                      </p:to>
                                    </p:set>
                                    <p:anim calcmode="lin" valueType="num">
                                      <p:cBhvr additive="base">
                                        <p:cTn id="26" dur="500" fill="hold"/>
                                        <p:tgtEl>
                                          <p:spTgt spid="151560"/>
                                        </p:tgtEl>
                                        <p:attrNameLst>
                                          <p:attrName>ppt_x</p:attrName>
                                        </p:attrNameLst>
                                      </p:cBhvr>
                                      <p:tavLst>
                                        <p:tav tm="0">
                                          <p:val>
                                            <p:strVal val="1+#ppt_w/2"/>
                                          </p:val>
                                        </p:tav>
                                        <p:tav tm="100000">
                                          <p:val>
                                            <p:strVal val="#ppt_x"/>
                                          </p:val>
                                        </p:tav>
                                      </p:tavLst>
                                    </p:anim>
                                    <p:anim calcmode="lin" valueType="num">
                                      <p:cBhvr additive="base">
                                        <p:cTn id="27" dur="500" fill="hold"/>
                                        <p:tgtEl>
                                          <p:spTgt spid="1515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4" grpId="0"/>
      <p:bldP spid="151555" grpId="0"/>
      <p:bldP spid="151558" grpId="0"/>
      <p:bldP spid="151560"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32" name="Text Box 4"/>
          <p:cNvSpPr txBox="1"/>
          <p:nvPr/>
        </p:nvSpPr>
        <p:spPr>
          <a:xfrm>
            <a:off x="533400" y="4191000"/>
            <a:ext cx="8305800" cy="21542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5000"/>
              </a:lnSpc>
              <a:spcBef>
                <a:spcPct val="0"/>
              </a:spcBef>
              <a:buNone/>
            </a:pPr>
            <a:r>
              <a:rPr lang="zh-CN" altLang="en-US" sz="3600" b="1" dirty="0">
                <a:solidFill>
                  <a:schemeClr val="accent2"/>
                </a:solidFill>
                <a:ea typeface="楷体_GB2312" pitchFamily="49" charset="-122"/>
              </a:rPr>
              <a:t>此方法仅适合于：</a:t>
            </a:r>
            <a:endParaRPr lang="zh-CN" altLang="en-US" sz="3600" b="1" dirty="0">
              <a:solidFill>
                <a:srgbClr val="A50021"/>
              </a:solidFill>
              <a:ea typeface="楷体_GB2312" pitchFamily="49" charset="-122"/>
            </a:endParaRPr>
          </a:p>
          <a:p>
            <a:pPr marL="0" lvl="0" indent="0" eaLnBrk="1" hangingPunct="1">
              <a:lnSpc>
                <a:spcPct val="125000"/>
              </a:lnSpc>
              <a:spcBef>
                <a:spcPct val="0"/>
              </a:spcBef>
              <a:buNone/>
            </a:pPr>
            <a:r>
              <a:rPr lang="zh-CN" altLang="en-US" sz="3600" b="1" dirty="0">
                <a:solidFill>
                  <a:srgbClr val="A50021"/>
                </a:solidFill>
                <a:ea typeface="楷体_GB2312" pitchFamily="49" charset="-122"/>
              </a:rPr>
              <a:t>    </a:t>
            </a:r>
            <a:r>
              <a:rPr lang="zh-CN" altLang="en-US" sz="3600" dirty="0">
                <a:solidFill>
                  <a:srgbClr val="A50021"/>
                </a:solidFill>
                <a:ea typeface="楷体_GB2312" pitchFamily="49" charset="-122"/>
              </a:rPr>
              <a:t>能</a:t>
            </a:r>
            <a:r>
              <a:rPr lang="zh-CN" altLang="en-US" sz="3600" b="1" dirty="0">
                <a:solidFill>
                  <a:srgbClr val="A50021"/>
                </a:solidFill>
                <a:ea typeface="楷体_GB2312" pitchFamily="49" charset="-122"/>
              </a:rPr>
              <a:t>预先估计出</a:t>
            </a:r>
            <a:r>
              <a:rPr lang="zh-CN" altLang="en-US" sz="3600" dirty="0">
                <a:solidFill>
                  <a:srgbClr val="A50021"/>
                </a:solidFill>
                <a:ea typeface="楷体_GB2312" pitchFamily="49" charset="-122"/>
              </a:rPr>
              <a:t>全体关键字的</a:t>
            </a:r>
            <a:r>
              <a:rPr lang="zh-CN" altLang="en-US" sz="3600" b="1" dirty="0">
                <a:solidFill>
                  <a:srgbClr val="A50021"/>
                </a:solidFill>
                <a:ea typeface="楷体_GB2312" pitchFamily="49" charset="-122"/>
              </a:rPr>
              <a:t>每一位上</a:t>
            </a:r>
            <a:r>
              <a:rPr lang="zh-CN" altLang="en-US" sz="3600" dirty="0">
                <a:solidFill>
                  <a:srgbClr val="A50021"/>
                </a:solidFill>
                <a:ea typeface="楷体_GB2312" pitchFamily="49" charset="-122"/>
              </a:rPr>
              <a:t>各种</a:t>
            </a:r>
            <a:r>
              <a:rPr lang="zh-CN" altLang="en-US" sz="3600" b="1" dirty="0">
                <a:solidFill>
                  <a:srgbClr val="A50021"/>
                </a:solidFill>
                <a:ea typeface="楷体_GB2312" pitchFamily="49" charset="-122"/>
              </a:rPr>
              <a:t>数字出现的频度</a:t>
            </a:r>
            <a:r>
              <a:rPr lang="zh-CN" altLang="en-US" sz="3600" dirty="0">
                <a:solidFill>
                  <a:srgbClr val="A50021"/>
                </a:solidFill>
                <a:ea typeface="楷体_GB2312" pitchFamily="49" charset="-122"/>
              </a:rPr>
              <a:t>。</a:t>
            </a:r>
            <a:endParaRPr lang="zh-CN" altLang="en-US" sz="2400" dirty="0"/>
          </a:p>
        </p:txBody>
      </p:sp>
      <p:pic>
        <p:nvPicPr>
          <p:cNvPr id="150533" name="Picture 5" descr="Autumn Leaves">
            <a:hlinkClick r:id="" action="ppaction://noaction"/>
          </p:cNvPr>
          <p:cNvPicPr>
            <a:picLocks noChangeAspect="1"/>
          </p:cNvPicPr>
          <p:nvPr/>
        </p:nvPicPr>
        <p:blipFill>
          <a:blip r:embed="rId1"/>
          <a:stretch>
            <a:fillRect/>
          </a:stretch>
        </p:blipFill>
        <p:spPr>
          <a:xfrm>
            <a:off x="838200" y="1114425"/>
            <a:ext cx="3124200" cy="120650"/>
          </a:xfrm>
          <a:prstGeom prst="rect">
            <a:avLst/>
          </a:prstGeom>
          <a:noFill/>
          <a:ln w="9525">
            <a:noFill/>
          </a:ln>
        </p:spPr>
      </p:pic>
      <p:sp>
        <p:nvSpPr>
          <p:cNvPr id="150535" name="Text Box 7"/>
          <p:cNvSpPr txBox="1"/>
          <p:nvPr/>
        </p:nvSpPr>
        <p:spPr>
          <a:xfrm>
            <a:off x="762000" y="457200"/>
            <a:ext cx="3255963" cy="701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4000" b="1" dirty="0">
                <a:solidFill>
                  <a:srgbClr val="993366"/>
                </a:solidFill>
                <a:ea typeface="楷体_GB2312" pitchFamily="49" charset="-122"/>
              </a:rPr>
              <a:t>2.</a:t>
            </a:r>
            <a:r>
              <a:rPr lang="en-US" altLang="zh-CN" sz="4000" dirty="0">
                <a:solidFill>
                  <a:srgbClr val="993366"/>
                </a:solidFill>
                <a:ea typeface="楷体_GB2312" pitchFamily="49" charset="-122"/>
              </a:rPr>
              <a:t> </a:t>
            </a:r>
            <a:r>
              <a:rPr lang="zh-CN" altLang="en-US" sz="4000" b="1" dirty="0">
                <a:solidFill>
                  <a:srgbClr val="800000"/>
                </a:solidFill>
                <a:latin typeface="楷体_GB2312" pitchFamily="49" charset="-122"/>
                <a:ea typeface="楷体_GB2312" pitchFamily="49" charset="-122"/>
              </a:rPr>
              <a:t>数字分析法</a:t>
            </a:r>
            <a:endParaRPr lang="zh-CN" altLang="en-US" sz="4000" b="1" dirty="0">
              <a:solidFill>
                <a:srgbClr val="800000"/>
              </a:solidFill>
              <a:latin typeface="楷体_GB2312" pitchFamily="49" charset="-122"/>
              <a:ea typeface="楷体_GB2312" pitchFamily="49" charset="-122"/>
            </a:endParaRPr>
          </a:p>
        </p:txBody>
      </p:sp>
      <p:sp>
        <p:nvSpPr>
          <p:cNvPr id="150536" name="Text Box 8"/>
          <p:cNvSpPr txBox="1"/>
          <p:nvPr/>
        </p:nvSpPr>
        <p:spPr>
          <a:xfrm>
            <a:off x="-228600" y="1295400"/>
            <a:ext cx="9144000" cy="28416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914400" lvl="2" indent="0" eaLnBrk="1" hangingPunct="1">
              <a:lnSpc>
                <a:spcPct val="125000"/>
              </a:lnSpc>
              <a:spcBef>
                <a:spcPct val="0"/>
              </a:spcBef>
              <a:buNone/>
            </a:pPr>
            <a:r>
              <a:rPr lang="en-US" altLang="zh-CN" sz="3600" dirty="0">
                <a:solidFill>
                  <a:srgbClr val="A50021"/>
                </a:solidFill>
                <a:ea typeface="楷体_GB2312" pitchFamily="49" charset="-122"/>
              </a:rPr>
              <a:t>    </a:t>
            </a:r>
            <a:r>
              <a:rPr lang="zh-CN" altLang="en-US" sz="3600" dirty="0">
                <a:solidFill>
                  <a:srgbClr val="A50021"/>
                </a:solidFill>
                <a:ea typeface="楷体_GB2312" pitchFamily="49" charset="-122"/>
              </a:rPr>
              <a:t>假设关键字集合中的每个关键字都是由 </a:t>
            </a:r>
            <a:r>
              <a:rPr lang="en-US" altLang="zh-CN" sz="3600" dirty="0">
                <a:solidFill>
                  <a:srgbClr val="A50021"/>
                </a:solidFill>
                <a:ea typeface="楷体_GB2312" pitchFamily="49" charset="-122"/>
              </a:rPr>
              <a:t>s </a:t>
            </a:r>
            <a:r>
              <a:rPr lang="zh-CN" altLang="en-US" sz="3600" dirty="0">
                <a:solidFill>
                  <a:srgbClr val="A50021"/>
                </a:solidFill>
                <a:ea typeface="楷体_GB2312" pitchFamily="49" charset="-122"/>
              </a:rPr>
              <a:t>位数字组成 </a:t>
            </a:r>
            <a:r>
              <a:rPr lang="en-US" altLang="zh-CN" sz="3600" dirty="0">
                <a:solidFill>
                  <a:srgbClr val="A50021"/>
                </a:solidFill>
                <a:ea typeface="楷体_GB2312" pitchFamily="49" charset="-122"/>
              </a:rPr>
              <a:t>(u</a:t>
            </a:r>
            <a:r>
              <a:rPr lang="en-US" altLang="zh-CN" sz="3600" baseline="-25000" dirty="0">
                <a:solidFill>
                  <a:srgbClr val="A50021"/>
                </a:solidFill>
                <a:ea typeface="楷体_GB2312" pitchFamily="49" charset="-122"/>
              </a:rPr>
              <a:t>1</a:t>
            </a:r>
            <a:r>
              <a:rPr lang="en-US" altLang="zh-CN" sz="3600" dirty="0">
                <a:solidFill>
                  <a:srgbClr val="A50021"/>
                </a:solidFill>
                <a:ea typeface="楷体_GB2312" pitchFamily="49" charset="-122"/>
              </a:rPr>
              <a:t>, u</a:t>
            </a:r>
            <a:r>
              <a:rPr lang="en-US" altLang="zh-CN" sz="3600" baseline="-25000" dirty="0">
                <a:solidFill>
                  <a:srgbClr val="A50021"/>
                </a:solidFill>
                <a:ea typeface="楷体_GB2312" pitchFamily="49" charset="-122"/>
              </a:rPr>
              <a:t>2</a:t>
            </a:r>
            <a:r>
              <a:rPr lang="en-US" altLang="zh-CN" sz="3600" dirty="0">
                <a:solidFill>
                  <a:srgbClr val="A50021"/>
                </a:solidFill>
                <a:ea typeface="楷体_GB2312" pitchFamily="49" charset="-122"/>
              </a:rPr>
              <a:t>, …, u</a:t>
            </a:r>
            <a:r>
              <a:rPr lang="en-US" altLang="zh-CN" sz="3600" baseline="-25000" dirty="0">
                <a:solidFill>
                  <a:srgbClr val="A50021"/>
                </a:solidFill>
                <a:ea typeface="楷体_GB2312" pitchFamily="49" charset="-122"/>
              </a:rPr>
              <a:t>s</a:t>
            </a:r>
            <a:r>
              <a:rPr lang="en-US" altLang="zh-CN" sz="3600" dirty="0">
                <a:solidFill>
                  <a:srgbClr val="A50021"/>
                </a:solidFill>
                <a:ea typeface="楷体_GB2312" pitchFamily="49" charset="-122"/>
              </a:rPr>
              <a:t>)</a:t>
            </a:r>
            <a:r>
              <a:rPr lang="zh-CN" altLang="en-US" sz="3600" dirty="0">
                <a:solidFill>
                  <a:srgbClr val="A50021"/>
                </a:solidFill>
                <a:ea typeface="楷体_GB2312" pitchFamily="49" charset="-122"/>
              </a:rPr>
              <a:t>，分析关键字集中的全体， 并</a:t>
            </a:r>
            <a:r>
              <a:rPr lang="zh-CN" altLang="en-US" sz="3600" dirty="0">
                <a:solidFill>
                  <a:srgbClr val="FF0000"/>
                </a:solidFill>
                <a:ea typeface="楷体_GB2312" pitchFamily="49" charset="-122"/>
              </a:rPr>
              <a:t>从中提取分布均匀的若干位</a:t>
            </a:r>
            <a:r>
              <a:rPr lang="zh-CN" altLang="en-US" sz="3600" dirty="0">
                <a:solidFill>
                  <a:srgbClr val="A50021"/>
                </a:solidFill>
                <a:ea typeface="楷体_GB2312" pitchFamily="49" charset="-122"/>
              </a:rPr>
              <a:t>或</a:t>
            </a:r>
            <a:r>
              <a:rPr lang="zh-CN" altLang="en-US" sz="3600" dirty="0">
                <a:solidFill>
                  <a:srgbClr val="FF0000"/>
                </a:solidFill>
                <a:ea typeface="楷体_GB2312" pitchFamily="49" charset="-122"/>
              </a:rPr>
              <a:t>它们的组合</a:t>
            </a:r>
            <a:r>
              <a:rPr lang="zh-CN" altLang="en-US" sz="3600" dirty="0">
                <a:solidFill>
                  <a:srgbClr val="A50021"/>
                </a:solidFill>
                <a:ea typeface="楷体_GB2312" pitchFamily="49" charset="-122"/>
              </a:rPr>
              <a:t>作为地址。</a:t>
            </a:r>
            <a:endParaRPr lang="zh-CN" altLang="en-US" dirty="0"/>
          </a:p>
        </p:txBody>
      </p:sp>
      <p:sp>
        <p:nvSpPr>
          <p:cNvPr id="150537" name="AutoShape 9">
            <a:hlinkClick r:id="rId2" action="ppaction://hlinksldjump"/>
          </p:cNvPr>
          <p:cNvSpPr/>
          <p:nvPr/>
        </p:nvSpPr>
        <p:spPr>
          <a:xfrm>
            <a:off x="8458200" y="6172200"/>
            <a:ext cx="381000" cy="381000"/>
          </a:xfrm>
          <a:prstGeom prst="actionButtonBackPrevious">
            <a:avLst/>
          </a:prstGeom>
          <a:solidFill>
            <a:schemeClr val="bg2"/>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wd">
                                    <p:tmPct val="100000"/>
                                  </p:iterate>
                                  <p:childTnLst>
                                    <p:set>
                                      <p:cBhvr>
                                        <p:cTn id="6" dur="1" fill="hold">
                                          <p:stCondLst>
                                            <p:cond delay="0"/>
                                          </p:stCondLst>
                                        </p:cTn>
                                        <p:tgtEl>
                                          <p:spTgt spid="150535"/>
                                        </p:tgtEl>
                                        <p:attrNameLst>
                                          <p:attrName>style.visibility</p:attrName>
                                        </p:attrNameLst>
                                      </p:cBhvr>
                                      <p:to>
                                        <p:strVal val="visible"/>
                                      </p:to>
                                    </p:set>
                                    <p:animEffect transition="in" filter="wipe(left)">
                                      <p:cBhvr>
                                        <p:cTn id="7" dur="300"/>
                                        <p:tgtEl>
                                          <p:spTgt spid="150535"/>
                                        </p:tgtEl>
                                      </p:cBhvr>
                                    </p:animEffect>
                                  </p:childTnLst>
                                </p:cTn>
                              </p:par>
                            </p:childTnLst>
                          </p:cTn>
                        </p:par>
                        <p:par>
                          <p:cTn id="8" fill="hold">
                            <p:stCondLst>
                              <p:cond delay="2400"/>
                            </p:stCondLst>
                            <p:childTnLst>
                              <p:par>
                                <p:cTn id="9" presetID="17" presetClass="entr" presetSubtype="10" fill="hold" nodeType="afterEffect">
                                  <p:stCondLst>
                                    <p:cond delay="0"/>
                                  </p:stCondLst>
                                  <p:childTnLst>
                                    <p:set>
                                      <p:cBhvr>
                                        <p:cTn id="10" dur="1" fill="hold">
                                          <p:stCondLst>
                                            <p:cond delay="0"/>
                                          </p:stCondLst>
                                        </p:cTn>
                                        <p:tgtEl>
                                          <p:spTgt spid="150533"/>
                                        </p:tgtEl>
                                        <p:attrNameLst>
                                          <p:attrName>style.visibility</p:attrName>
                                        </p:attrNameLst>
                                      </p:cBhvr>
                                      <p:to>
                                        <p:strVal val="visible"/>
                                      </p:to>
                                    </p:set>
                                    <p:anim calcmode="lin" valueType="num">
                                      <p:cBhvr>
                                        <p:cTn id="11" dur="500" fill="hold"/>
                                        <p:tgtEl>
                                          <p:spTgt spid="150533"/>
                                        </p:tgtEl>
                                        <p:attrNameLst>
                                          <p:attrName>ppt_w</p:attrName>
                                        </p:attrNameLst>
                                      </p:cBhvr>
                                      <p:tavLst>
                                        <p:tav tm="0">
                                          <p:val>
                                            <p:fltVal val="0.000000"/>
                                          </p:val>
                                        </p:tav>
                                        <p:tav tm="100000">
                                          <p:val>
                                            <p:strVal val="#ppt_w"/>
                                          </p:val>
                                        </p:tav>
                                      </p:tavLst>
                                    </p:anim>
                                    <p:anim calcmode="lin" valueType="num">
                                      <p:cBhvr>
                                        <p:cTn id="12" dur="500" fill="hold"/>
                                        <p:tgtEl>
                                          <p:spTgt spid="150533"/>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iterate type="wd">
                                    <p:tmPct val="100000"/>
                                  </p:iterate>
                                  <p:childTnLst>
                                    <p:set>
                                      <p:cBhvr>
                                        <p:cTn id="16" dur="1" fill="hold">
                                          <p:stCondLst>
                                            <p:cond delay="0"/>
                                          </p:stCondLst>
                                        </p:cTn>
                                        <p:tgtEl>
                                          <p:spTgt spid="150536"/>
                                        </p:tgtEl>
                                        <p:attrNameLst>
                                          <p:attrName>style.visibility</p:attrName>
                                        </p:attrNameLst>
                                      </p:cBhvr>
                                      <p:to>
                                        <p:strVal val="visible"/>
                                      </p:to>
                                    </p:set>
                                    <p:animEffect transition="in" filter="strips(downRight)">
                                      <p:cBhvr>
                                        <p:cTn id="17" dur="300"/>
                                        <p:tgtEl>
                                          <p:spTgt spid="15053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0532"/>
                                        </p:tgtEl>
                                        <p:attrNameLst>
                                          <p:attrName>style.visibility</p:attrName>
                                        </p:attrNameLst>
                                      </p:cBhvr>
                                      <p:to>
                                        <p:strVal val="visible"/>
                                      </p:to>
                                    </p:set>
                                    <p:animEffect transition="in" filter="wipe(left)">
                                      <p:cBhvr>
                                        <p:cTn id="22" dur="500"/>
                                        <p:tgtEl>
                                          <p:spTgt spid="150532"/>
                                        </p:tgtEl>
                                      </p:cBhvr>
                                    </p:animEffect>
                                  </p:childTnLst>
                                </p:cTn>
                              </p:par>
                            </p:childTnLst>
                          </p:cTn>
                        </p:par>
                        <p:par>
                          <p:cTn id="23" fill="hold">
                            <p:stCondLst>
                              <p:cond delay="500"/>
                            </p:stCondLst>
                            <p:childTnLst>
                              <p:par>
                                <p:cTn id="24" presetID="2" presetClass="entr" presetSubtype="6" fill="hold" grpId="0" nodeType="afterEffect">
                                  <p:stCondLst>
                                    <p:cond delay="0"/>
                                  </p:stCondLst>
                                  <p:childTnLst>
                                    <p:set>
                                      <p:cBhvr>
                                        <p:cTn id="25" dur="1" fill="hold">
                                          <p:stCondLst>
                                            <p:cond delay="0"/>
                                          </p:stCondLst>
                                        </p:cTn>
                                        <p:tgtEl>
                                          <p:spTgt spid="150537"/>
                                        </p:tgtEl>
                                        <p:attrNameLst>
                                          <p:attrName>style.visibility</p:attrName>
                                        </p:attrNameLst>
                                      </p:cBhvr>
                                      <p:to>
                                        <p:strVal val="visible"/>
                                      </p:to>
                                    </p:set>
                                    <p:anim calcmode="lin" valueType="num">
                                      <p:cBhvr additive="base">
                                        <p:cTn id="26" dur="500" fill="hold"/>
                                        <p:tgtEl>
                                          <p:spTgt spid="150537"/>
                                        </p:tgtEl>
                                        <p:attrNameLst>
                                          <p:attrName>ppt_x</p:attrName>
                                        </p:attrNameLst>
                                      </p:cBhvr>
                                      <p:tavLst>
                                        <p:tav tm="0">
                                          <p:val>
                                            <p:strVal val="1+#ppt_w/2"/>
                                          </p:val>
                                        </p:tav>
                                        <p:tav tm="100000">
                                          <p:val>
                                            <p:strVal val="#ppt_x"/>
                                          </p:val>
                                        </p:tav>
                                      </p:tavLst>
                                    </p:anim>
                                    <p:anim calcmode="lin" valueType="num">
                                      <p:cBhvr additive="base">
                                        <p:cTn id="27" dur="500" fill="hold"/>
                                        <p:tgtEl>
                                          <p:spTgt spid="1505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2" grpId="0"/>
      <p:bldP spid="150535" grpId="0"/>
      <p:bldP spid="150536" grpId="0"/>
      <p:bldP spid="150537" grpId="0" animBg="1"/>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15988</Words>
  <Application>WPS 演示</Application>
  <PresentationFormat>全屏显示(4:3)</PresentationFormat>
  <Paragraphs>2435</Paragraphs>
  <Slides>130</Slides>
  <Notes>8</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22</vt:i4>
      </vt:variant>
      <vt:variant>
        <vt:lpstr>幻灯片标题</vt:lpstr>
      </vt:variant>
      <vt:variant>
        <vt:i4>130</vt:i4>
      </vt:variant>
    </vt:vector>
  </HeadingPairs>
  <TitlesOfParts>
    <vt:vector size="164" baseType="lpstr">
      <vt:lpstr>Arial</vt:lpstr>
      <vt:lpstr>宋体</vt:lpstr>
      <vt:lpstr>Wingdings</vt:lpstr>
      <vt:lpstr>Times New Roman</vt:lpstr>
      <vt:lpstr>楷体_GB2312</vt:lpstr>
      <vt:lpstr>隶书</vt:lpstr>
      <vt:lpstr>Arial Narrow</vt:lpstr>
      <vt:lpstr>Symbol</vt:lpstr>
      <vt:lpstr>新宋体</vt:lpstr>
      <vt:lpstr>微软雅黑</vt:lpstr>
      <vt:lpstr>Arial Unicode MS</vt:lpstr>
      <vt:lpstr>默认设计模板</vt:lpstr>
      <vt:lpstr>MS_ClipArt_Gallery.2</vt:lpstr>
      <vt:lpstr>Word.Document.8</vt:lpstr>
      <vt:lpstr>Word.Document.8</vt:lpstr>
      <vt:lpstr>Equation.3</vt:lpstr>
      <vt:lpstr>Equation.DSMT4</vt:lpstr>
      <vt:lpstr>Equation.3</vt:lpstr>
      <vt:lpstr>Equation.3</vt:lpstr>
      <vt:lpstr>MS_ClipArt_Gallery.2</vt:lpstr>
      <vt:lpstr>Equation.3</vt:lpstr>
      <vt:lpstr>Word.Document.8</vt:lpstr>
      <vt:lpstr>Word.Document.8</vt:lpstr>
      <vt:lpstr>Word.Document.8</vt:lpstr>
      <vt:lpstr>Word.Document.8</vt:lpstr>
      <vt:lpstr>Word.Document.8</vt:lpstr>
      <vt:lpstr>Word.Picture.8</vt:lpstr>
      <vt:lpstr>Word.Document.8</vt:lpstr>
      <vt:lpstr>Word.Document.8</vt:lpstr>
      <vt:lpstr>Equation.3</vt:lpstr>
      <vt:lpstr>Equation.3</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lm</dc:creator>
  <cp:lastModifiedBy>hp</cp:lastModifiedBy>
  <cp:revision>141</cp:revision>
  <dcterms:created xsi:type="dcterms:W3CDTF">1999-05-31T10:27:02Z</dcterms:created>
  <dcterms:modified xsi:type="dcterms:W3CDTF">2017-09-19T12:42:40Z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2052-10.1.0.6747</vt:lpwstr>
  </property>
</Properties>
</file>