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75" r:id="rId5"/>
    <p:sldId id="278" r:id="rId6"/>
    <p:sldId id="277" r:id="rId7"/>
    <p:sldId id="276" r:id="rId8"/>
    <p:sldId id="279" r:id="rId9"/>
    <p:sldId id="280" r:id="rId10"/>
    <p:sldId id="281" r:id="rId11"/>
    <p:sldId id="283" r:id="rId12"/>
    <p:sldId id="287" r:id="rId13"/>
    <p:sldId id="284" r:id="rId14"/>
    <p:sldId id="286" r:id="rId15"/>
    <p:sldId id="285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27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4D48"/>
    <a:srgbClr val="CA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10D5-4961-4960-B830-604D056972FA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11BEB-3D75-4073-B8E1-9C8A591BE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4F7D7-EDCD-D801-935F-E5C5C4FBE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A4537C-50E4-DA7C-5B51-DFEC7E918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7BAAC2-EF51-D380-B7AC-0F002D59C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676E21-F279-8474-6E82-A623EC180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12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A4840-2229-DEAD-198E-1357C0FB0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B412532-BC46-945E-5A5D-8897D91C0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40BFD7-590E-971C-7FEF-EF29DA463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2DE8C-A2C1-02FD-9277-9918D4C68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56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26D6A-0DA8-205B-3367-8FB063D8C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E8514C-E6EC-79D5-9831-B7AF5C145A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FD8986-5E7E-0B03-525B-219259FEF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256CA6-E863-B433-28D0-937945180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3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4D5C8-D609-7E74-5366-F9A4AA99F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F04ACA-212A-2E23-F95C-92DDD7618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F17B7A-9C9C-FFA7-02BC-8AC2F86E5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401FFC-EBD8-91B6-51FB-E5B94CF2D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74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072C-D341-BEB8-68C4-0094ECEC4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78D7B7-6953-EFEA-EAD8-42E4221F93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64EACB-AD46-F25C-6CF8-3C5B10286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F29AB-C8D3-33F6-43CA-C66D5F25B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01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1140E-49A2-2951-3FEA-3EBBA9156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C221C9-6D34-61A7-1209-BB12C2CF3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C393A7-16A2-0EEC-4BD3-2E7058E0D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DA2B69-0BBF-C652-AB9C-6FDF10309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43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5EEBF-7455-9361-8667-08872BDF8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75AFAA7-2E35-9683-3A68-757A7E001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98EA4EE-74B1-B370-493F-37EADFE14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D9637-6B72-AB66-6D94-315CDD1B2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80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98D2A-A0DB-EDC2-03FB-75CC49A7B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4A2BCC-A48B-EF27-5B97-887D72DED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2773E0-8206-A37A-30F6-BAC1A2480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F9FAF6-6E38-0266-675C-359D3C8AC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43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EC1F6-B3C4-6862-1D89-A88F0A036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AE12065-6DAE-8342-D137-AC501231F8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3B9788A-AD38-12BE-4F51-7473D074F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5A47B-946C-2CC2-DF2B-D96229258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56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D8EDD-03FE-4560-1258-9DD02439A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2D3B83-3844-B4D0-FDE0-19041835E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BF72B4-B346-0F37-FA7F-AD3FA7302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C9D91-760B-0561-9B97-3D3A5BE89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1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B9EF0-EC8A-A670-48A8-5FF56EFAB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786647-5CB8-9E45-C370-1CC830A2B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4894C96-0ED1-165D-4642-AB41F483D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AFBA90-2498-07BB-3BBD-6596F126E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20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FB6EA-BE71-6086-9863-F948B9B6E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2FA2C6A-46A7-848C-B691-F9384FEB5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3330AA-CB15-D47C-F208-7C7E18760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0D0D0-FCAD-869A-FB64-9921E982D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79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F149B-576B-12D9-0A53-3A25771DD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9EF409-25CE-AC9B-8F4C-E0250BC13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332B6F-19BE-F7A1-7B33-267D73812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DDEC51-BBFA-D829-2F07-673C09B64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741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D6C11-F1BC-0FE9-5A01-78662270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FE90479-C6E2-327C-FD3E-E9B93303A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14F449-0314-3582-4CD7-5A49D50F1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FB0129-565E-9338-3C39-6FEDA815A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12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3996-A617-9ECB-8908-2BDAE9AAE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1D2C56-6A72-1B1A-A04F-16DC985FA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7127A05-C270-43CE-CABD-AF5F0D607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4F4E5-B5D6-101C-D2C3-DD0F0EF9D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78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20269-C4A2-F72C-F286-EB4F274D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AF091D-EBF8-66B7-BA99-4488669CC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C015F4-AD96-EDCA-FB15-0EBA0C250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95ABF-06F5-7B54-830D-06B874797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11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EE4F9-E949-BD3F-0D9B-25A0A4904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E161E8-0817-8752-3A41-F2001696F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496F38-36DB-D639-0725-5D56B09B4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A06552-7D67-A306-391F-656F83FE5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76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67EA3-9F33-DC71-6980-7B255EA84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1A3036-A6F6-F809-FF85-F2B52D3F03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E09B3AF-0768-CB73-A0DF-06B101AAF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C9959-D965-0D6D-F6DE-1318E2378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55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1666A-8D86-FB4A-8185-A03BF864F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8AA25B8-03A5-A777-B5FE-0375E28E8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814D39-53B5-FB5E-EC47-7DA5AC5AF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FAC3B-5147-E1E6-1E4F-2B8932EC0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31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762C2-0AFB-1DBA-64C8-AB1CF29F3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C5D401D-EA80-D7A7-BD37-1363A34D3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C35CDC-F363-6CB0-F729-CD778D99E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18555-2D4C-9AEF-776D-5BAD2F9AB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0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496C6-E34A-D817-497D-2686A143F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6CDC05-4EF3-68D0-6DBD-CF7C5928EF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830244-8D2F-869D-CD31-6827FC652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D615CE-469E-CBC1-F319-B088AD9F7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34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B3414-021F-CCC8-6F38-5A43036DB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3C6743-732B-9DB7-EE63-A7D47D992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7F409A-E514-9340-3C95-5E688A3F6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0B25C-E744-BF3C-13E8-CA2FB906A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90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0A16B-4549-B1D1-1C96-AE349F86A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33B8417-FE66-2C9C-6F88-F5E79C3B63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B43C4D-4F74-03A8-3E43-F2E1C8DEF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1623C-05FA-EA5B-7DDD-98B304216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56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BB282-AB92-3E79-695E-8E986AA4B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35431B-B668-986B-57F0-839BBAFA4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4D9A73-ABB9-0B98-33DD-F80BFA128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E61D02-DDC2-5935-E225-315699CF2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225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EFBF8-A189-F7A8-069C-FE6D0276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F87860-DB1E-A26B-0151-09AE1347B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A9C9AD1-C329-E83C-D463-900C92B6D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224EB-4328-941F-A6D1-A49D739DD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4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B2A80-609C-8C73-7B0D-7F387330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503CD80-8D61-4201-21AC-FD848EC87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4A1C25F-2AF1-68A8-B25C-51D0A7E1D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B0FC15-B384-287D-D69E-BE2616BC5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5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6EA48-04FC-CB7A-6810-7BE9C9A71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9DA7B92-5FFF-2ECE-8FA4-FF54762CA5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9C75F8-0EA7-8A2F-195B-F918CF1BB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659E0-1C3E-97CB-AEFB-E527D4EB7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5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811FC-1D59-F98D-27AB-256C29B51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DD618D6-5D75-2D4F-16FC-93952AA09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691D77-9CA6-2636-0DAD-A2AB88FF0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15756E-57F0-8A93-8BB5-7FB68089E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5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861B3-0887-C183-19B2-DFC032E1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D640A05-04D5-DE11-1F14-02FF3D80C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F093B7-0482-42EF-A185-A739FB565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D4000C-7F27-7B63-056F-04189412E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04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AF6E3-354C-4666-2D3C-3659D286D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9D6D1A-6A7B-A846-923E-520981D57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CF41A0-1278-7D9C-97ED-35E69505B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A120C-313D-F42A-FB8C-61C6C7D54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1BEB-3D75-4073-B8E1-9C8A591BE2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6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r="4885" b="5657"/>
            <a:stretch>
              <a:fillRect/>
            </a:stretch>
          </p:blipFill>
          <p:spPr>
            <a:xfrm>
              <a:off x="11395447" y="0"/>
              <a:ext cx="796553" cy="79047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/>
            <a:srcRect r="4885" b="5657"/>
            <a:stretch>
              <a:fillRect/>
            </a:stretch>
          </p:blipFill>
          <p:spPr>
            <a:xfrm>
              <a:off x="0" y="6067523"/>
              <a:ext cx="796553" cy="790477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133705" y="142383"/>
              <a:ext cx="11924590" cy="6573234"/>
              <a:chOff x="133705" y="142383"/>
              <a:chExt cx="11924590" cy="6573234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/>
              <a:srcRect t="-1" b="77313"/>
              <a:stretch>
                <a:fillRect/>
              </a:stretch>
            </p:blipFill>
            <p:spPr>
              <a:xfrm>
                <a:off x="133705" y="142383"/>
                <a:ext cx="11924590" cy="1893807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/>
              <a:srcRect t="-1" b="77313"/>
              <a:stretch>
                <a:fillRect/>
              </a:stretch>
            </p:blipFill>
            <p:spPr>
              <a:xfrm flipH="1" flipV="1">
                <a:off x="133705" y="4821810"/>
                <a:ext cx="11924590" cy="189380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11395447" y="0"/>
              <a:ext cx="796553" cy="79047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0" y="6067523"/>
              <a:ext cx="796553" cy="790477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133705" y="142383"/>
              <a:ext cx="11924590" cy="6573234"/>
              <a:chOff x="133705" y="142383"/>
              <a:chExt cx="11924590" cy="657323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705" y="2374900"/>
                <a:ext cx="11924590" cy="2108200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>
                <a:off x="133705" y="142383"/>
                <a:ext cx="11924590" cy="6573234"/>
                <a:chOff x="133705" y="142383"/>
                <a:chExt cx="11924590" cy="6573234"/>
              </a:xfrm>
            </p:grpSpPr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-1" b="77313"/>
                <a:stretch>
                  <a:fillRect/>
                </a:stretch>
              </p:blipFill>
              <p:spPr>
                <a:xfrm>
                  <a:off x="133705" y="142383"/>
                  <a:ext cx="11924590" cy="1893807"/>
                </a:xfrm>
                <a:prstGeom prst="rect">
                  <a:avLst/>
                </a:prstGeom>
              </p:spPr>
            </p:pic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-1" b="77313"/>
                <a:stretch>
                  <a:fillRect/>
                </a:stretch>
              </p:blipFill>
              <p:spPr>
                <a:xfrm flipH="1" flipV="1">
                  <a:off x="133705" y="4821810"/>
                  <a:ext cx="11924590" cy="189380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4" name="矩形 23"/>
          <p:cNvSpPr/>
          <p:nvPr/>
        </p:nvSpPr>
        <p:spPr>
          <a:xfrm>
            <a:off x="2680858" y="3845091"/>
            <a:ext cx="6830285" cy="85725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63621" y="2693488"/>
            <a:ext cx="506476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社会模拟器共读会</a:t>
            </a:r>
            <a:endParaRPr lang="zh-CN" altLang="en-US" sz="480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80858" y="3640704"/>
            <a:ext cx="68302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Game-theoretic LLM:  Agent Workflow for Negotiation Games</a:t>
            </a:r>
          </a:p>
        </p:txBody>
      </p:sp>
      <p:sp>
        <p:nvSpPr>
          <p:cNvPr id="28" name="矩形 27"/>
          <p:cNvSpPr/>
          <p:nvPr/>
        </p:nvSpPr>
        <p:spPr>
          <a:xfrm>
            <a:off x="5045403" y="5035178"/>
            <a:ext cx="1981200" cy="42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分享人：高泽源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CDA10-EF32-3D6D-D963-FBA0BB006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F54A6031-E36C-914B-8D38-3E9EEB37F941}"/>
              </a:ext>
            </a:extLst>
          </p:cNvPr>
          <p:cNvSpPr/>
          <p:nvPr/>
        </p:nvSpPr>
        <p:spPr>
          <a:xfrm>
            <a:off x="1158297" y="4100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878B6E-529D-7BCF-84CB-079EFD846EAB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C377CD-09CD-FFC2-3E04-6D72AD2A1F44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CEC3974-9AEA-04D4-1F62-96B769C8A0F1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BF96A99-641B-868E-E82C-5B1BBACD28E8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FE702D7F-7EF6-B693-DD42-2821B88A6822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13234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实验设置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7C11FB6-A299-D844-8EBA-69069274C189}"/>
              </a:ext>
            </a:extLst>
          </p:cNvPr>
          <p:cNvSpPr txBox="1"/>
          <p:nvPr/>
        </p:nvSpPr>
        <p:spPr>
          <a:xfrm>
            <a:off x="1974273" y="1924210"/>
            <a:ext cx="8639495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实验设置</a:t>
            </a:r>
            <a:endParaRPr lang="en-US" altLang="zh-CN" sz="1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effectLst/>
                <a:latin typeface="Inter"/>
              </a:rPr>
              <a:t>模型：</a:t>
            </a:r>
            <a:r>
              <a:rPr lang="fr-FR" altLang="zh-CN" sz="1600" dirty="0"/>
              <a:t>Claude-3.5 Sonnet</a:t>
            </a:r>
            <a:r>
              <a:rPr lang="en-US" altLang="zh-CN" sz="1600" dirty="0"/>
              <a:t>,</a:t>
            </a:r>
            <a:r>
              <a:rPr lang="zh-CN" altLang="en-US" sz="1600" dirty="0"/>
              <a:t>  </a:t>
            </a:r>
            <a:r>
              <a:rPr lang="fr-FR" altLang="zh-CN" sz="1600" dirty="0"/>
              <a:t>Claude-3 Opus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fr-FR" altLang="zh-CN" sz="1600" dirty="0"/>
              <a:t>GPT-4o, and o1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/>
              <a:t>评价：达到纳什均衡的能力；若有多均衡，则追求帕累托最优的均衡。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/>
              <a:t>每个游戏进行</a:t>
            </a:r>
            <a:r>
              <a:rPr lang="en-US" altLang="zh-CN" sz="1600" dirty="0"/>
              <a:t>10</a:t>
            </a:r>
            <a:r>
              <a:rPr lang="zh-CN" altLang="en-US" sz="1600" dirty="0"/>
              <a:t>次。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fr-FR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6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1186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26CA8-C4BD-FEB7-17E2-A883076D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339BFDE6-9319-C2E4-3BB4-B656B99AE8BD}"/>
              </a:ext>
            </a:extLst>
          </p:cNvPr>
          <p:cNvSpPr/>
          <p:nvPr/>
        </p:nvSpPr>
        <p:spPr>
          <a:xfrm>
            <a:off x="1158297" y="4100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526652-43DB-2F56-501B-6D2BFB8FDFF6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2A0614-CBC4-D4DA-52C6-1864DB12E806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08AEF24-D34A-569D-4942-CCE930630ADA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B938C62-9E38-389D-A8D5-6ECA67175EF4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DB44ACC4-C660-B32F-B20B-710062FEAF72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工作流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0A18BFD-875D-1BDD-0156-6F59720AD996}"/>
              </a:ext>
            </a:extLst>
          </p:cNvPr>
          <p:cNvSpPr txBox="1"/>
          <p:nvPr/>
        </p:nvSpPr>
        <p:spPr>
          <a:xfrm>
            <a:off x="1974274" y="1924210"/>
            <a:ext cx="2736272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同时博弈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遍历筛选最优解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检查组合是否满足纳什均衡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若存在多个均衡，则选择总效用最高的策略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CA76EF-1A3C-3DF4-A0AF-CC38B01B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327" y="1986827"/>
            <a:ext cx="6760080" cy="32978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76D030-6AC9-F520-31C3-CDBED5825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915" y="2691055"/>
            <a:ext cx="2513583" cy="4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2848C-AC4B-123F-4491-68858C055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55E5E83D-5253-ABB1-6BE8-A64402DD22A5}"/>
              </a:ext>
            </a:extLst>
          </p:cNvPr>
          <p:cNvSpPr/>
          <p:nvPr/>
        </p:nvSpPr>
        <p:spPr>
          <a:xfrm>
            <a:off x="1158297" y="4100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2B3E1D-207F-2864-368C-C106C2707492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B7C6C3E-07D8-B27C-1B77-CC39C2EF9189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CADB969-0B47-4C6E-CA8B-699006E89F6B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E5EF210-D7CE-C915-BDBE-723896975E23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FF7EBD0C-8388-D5E1-9723-F6B2428D283C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工作流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B4CF1D5-6E20-2285-675F-80DA88B6D881}"/>
              </a:ext>
            </a:extLst>
          </p:cNvPr>
          <p:cNvSpPr txBox="1"/>
          <p:nvPr/>
        </p:nvSpPr>
        <p:spPr>
          <a:xfrm>
            <a:off x="1974273" y="1924210"/>
            <a:ext cx="9301133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规则检查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嫉妒自由：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确保最终分配中无人偏好他人的资源包</a:t>
            </a: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帕累托最优：若当前策略非帕累托最优，寻找使至少一方受益而不损他的调整方向</a:t>
            </a:r>
            <a:endParaRPr lang="en-US" altLang="zh-CN" sz="16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2094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98338-8286-58AA-203E-2AC863B6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A9B3E2B-8AA6-8053-7BA3-3946805BE313}"/>
              </a:ext>
            </a:extLst>
          </p:cNvPr>
          <p:cNvSpPr/>
          <p:nvPr/>
        </p:nvSpPr>
        <p:spPr>
          <a:xfrm>
            <a:off x="1158297" y="4100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626A37-1BDB-EA91-C434-7D4AE8A1227C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893996-A5E3-6860-C46F-35FE989C8833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3A26A3F-4705-1108-44A7-EACF9C3DFDB8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114CE4C-5964-660D-8A68-81879C4D4D22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A5DA8D72-9FEE-B4D7-8EA3-2C81E792742C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工作流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D0ADAF1-9CC7-7E20-38C6-64C9F151A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1" y="2049346"/>
            <a:ext cx="7349836" cy="32697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51A90F-A29E-B57E-823E-140759D75220}"/>
              </a:ext>
            </a:extLst>
          </p:cNvPr>
          <p:cNvSpPr txBox="1"/>
          <p:nvPr/>
        </p:nvSpPr>
        <p:spPr>
          <a:xfrm>
            <a:off x="1974274" y="1924210"/>
            <a:ext cx="2736272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序贯博弈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从博弈树的终局节点反向推导最优路径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  <a:cs typeface="+mn-ea"/>
                <a:sym typeface="+mn-lt"/>
              </a:rPr>
              <a:t>剪枝，剔除非理性路径</a:t>
            </a:r>
            <a:endParaRPr lang="en-US" altLang="zh-CN" sz="1600" dirty="0">
              <a:solidFill>
                <a:srgbClr val="404040"/>
              </a:solidFill>
              <a:latin typeface="DeepSeek-CJK-patch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  <a:cs typeface="+mn-ea"/>
                <a:sym typeface="+mn-lt"/>
              </a:rPr>
              <a:t>记录历史动作，防止出现一致性矛盾</a:t>
            </a:r>
            <a:endParaRPr lang="en-US" altLang="zh-CN" sz="1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600" b="0" i="0" dirty="0">
              <a:effectLst/>
              <a:latin typeface="Inter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E31834-7E60-8812-3FDE-6CC642C7B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547" y="3429000"/>
            <a:ext cx="2270835" cy="4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8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69C08-9DD3-5092-71E3-AD61E518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ACAFD926-2A2F-6200-B743-09445C0DCDA6}"/>
              </a:ext>
            </a:extLst>
          </p:cNvPr>
          <p:cNvSpPr/>
          <p:nvPr/>
        </p:nvSpPr>
        <p:spPr>
          <a:xfrm>
            <a:off x="1158297" y="4100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BD2B64F-7749-1C07-E359-05AF590D2D38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826D995-C422-F021-F10E-5DC25C1608F8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DBBADB3-3788-705B-4610-79F069ED3C09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4531713-F622-6E12-48DB-AB5FDE987A09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0F12E5EA-F2AA-22EB-648A-E26581B2BC2F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评价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3494358-AE8D-0C81-5D2A-507E3991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68" y="3343946"/>
            <a:ext cx="6525536" cy="29055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DA565F-C1AC-5765-310D-8F9EDBC97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68" y="299400"/>
            <a:ext cx="6525536" cy="29470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261C46-4D1F-2C9F-61A3-DAE4B1FE41E0}"/>
              </a:ext>
            </a:extLst>
          </p:cNvPr>
          <p:cNvSpPr txBox="1"/>
          <p:nvPr/>
        </p:nvSpPr>
        <p:spPr>
          <a:xfrm>
            <a:off x="1974274" y="1924210"/>
            <a:ext cx="2736272" cy="300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博弈效果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纳什均衡达成率提升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00" b="0" i="0" dirty="0">
                <a:effectLst/>
                <a:latin typeface="Inter"/>
              </a:rPr>
              <a:t>O1</a:t>
            </a:r>
            <a:r>
              <a:rPr lang="zh-CN" altLang="en-US" sz="1600" b="0" i="0" dirty="0">
                <a:effectLst/>
                <a:latin typeface="Inter"/>
              </a:rPr>
              <a:t>部分情况下表现下降，可能是工作流与</a:t>
            </a:r>
            <a:r>
              <a:rPr lang="zh-CN" altLang="en-US" sz="1600" dirty="0">
                <a:latin typeface="Inter"/>
              </a:rPr>
              <a:t>黑箱架构</a:t>
            </a:r>
            <a:r>
              <a:rPr lang="zh-CN" altLang="en-US" sz="1600" b="0" i="0" dirty="0">
                <a:effectLst/>
                <a:latin typeface="Inter"/>
              </a:rPr>
              <a:t>规定冲突</a:t>
            </a:r>
            <a:endParaRPr lang="en-US" altLang="zh-CN" sz="1600" b="0" i="0" dirty="0">
              <a:effectLst/>
              <a:latin typeface="Inter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部分博弈下，流程无法阻止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DeepSeek-CJK-patch"/>
              </a:rPr>
              <a:t>LLM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因对话偏离均衡（如过度信任对手承诺）</a:t>
            </a:r>
            <a:endParaRPr lang="en-US" altLang="zh-CN" sz="16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0493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E6438-FB10-95B4-B9E1-50DF32875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12DA8C1F-4A17-A295-F8DC-F833264A8E67}"/>
              </a:ext>
            </a:extLst>
          </p:cNvPr>
          <p:cNvSpPr/>
          <p:nvPr/>
        </p:nvSpPr>
        <p:spPr>
          <a:xfrm>
            <a:off x="1158297" y="4100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6D4FE0-DB97-C05A-46B2-273C9EFC2A4C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BE72B09-154A-78BD-CB5C-B71C52065517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D525970-A828-1ABA-9347-8787A3E83282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639BAA4-FAC1-248D-EEDF-E2915600E143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1C1E6683-7F53-58F9-E438-F5E1F0E599ED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评价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E6CA309-7DA6-600E-7666-A7D37D0D206A}"/>
              </a:ext>
            </a:extLst>
          </p:cNvPr>
          <p:cNvSpPr txBox="1"/>
          <p:nvPr/>
        </p:nvSpPr>
        <p:spPr>
          <a:xfrm>
            <a:off x="1974274" y="1924210"/>
            <a:ext cx="2736272" cy="226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价值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通过工作流使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DeepSeek-CJK-patch"/>
              </a:rPr>
              <a:t>LLM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的决策逻辑透明化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适应性强：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覆盖同时与序贯博弈，平衡效率与公平</a:t>
            </a:r>
            <a:endParaRPr lang="en-US" altLang="zh-CN" sz="1600" b="0" i="0" dirty="0">
              <a:effectLst/>
              <a:latin typeface="Inter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ADFD34-E8D9-B7C2-1B0A-CAB8D7AE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68" y="68872"/>
            <a:ext cx="6572900" cy="31523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FD83A6-65AE-B801-F8DA-07E9CE430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68" y="3293065"/>
            <a:ext cx="6572900" cy="29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5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BF78-020A-08BD-DB53-72154206C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29C039B9-004C-6793-2AD4-991F264C2BD8}"/>
              </a:ext>
            </a:extLst>
          </p:cNvPr>
          <p:cNvSpPr/>
          <p:nvPr/>
        </p:nvSpPr>
        <p:spPr>
          <a:xfrm>
            <a:off x="1158297" y="4100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19B630D-3D3D-B98D-100F-4FBE2D295738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1F7423-991A-632B-940D-0888EE11E7A3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CAD9A61-23C0-4D97-E5B9-5613E1F0D180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FF624A0-F762-9660-27FB-9036DBC29289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9857B1DC-F2CB-8088-C190-64290126F9C5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评价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C3AEA2B-F715-1BBE-AAA9-F77584BC385A}"/>
              </a:ext>
            </a:extLst>
          </p:cNvPr>
          <p:cNvSpPr txBox="1"/>
          <p:nvPr/>
        </p:nvSpPr>
        <p:spPr>
          <a:xfrm>
            <a:off x="1974273" y="1924210"/>
            <a:ext cx="9143999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局限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开销大：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逆向归纳需遍历节点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数值敏感：对收益绝对值敏感（如将“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DeepSeek-CJK-patch"/>
              </a:rPr>
              <a:t>3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分”改为“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DeepSeek-CJK-patch"/>
              </a:rPr>
              <a:t>300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分”会改变决策）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对抗漏洞：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恶意对手可通过虚假承诺诱导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DeepSeek-CJK-patch"/>
              </a:rPr>
              <a:t>LLM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偏离流程</a:t>
            </a:r>
            <a:endParaRPr lang="en-US" altLang="zh-CN" sz="16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3464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71CEE-5064-0170-B845-845316262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8AC71CFF-D247-85EE-8E1D-9D0F0C9A2CF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AE813BC-7915-A6FE-4C25-5112C0E620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11395447" y="0"/>
              <a:ext cx="796553" cy="79047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151C17A-0C25-1201-A8F8-590300477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0" y="6067523"/>
              <a:ext cx="796553" cy="790477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92E0AFC-AA11-C326-E719-9A7083F754A2}"/>
                </a:ext>
              </a:extLst>
            </p:cNvPr>
            <p:cNvGrpSpPr/>
            <p:nvPr/>
          </p:nvGrpSpPr>
          <p:grpSpPr>
            <a:xfrm>
              <a:off x="133705" y="142383"/>
              <a:ext cx="11924590" cy="6573234"/>
              <a:chOff x="133705" y="142383"/>
              <a:chExt cx="11924590" cy="657323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C6FD4E96-5E15-861D-0828-63B254CC17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77313"/>
              <a:stretch>
                <a:fillRect/>
              </a:stretch>
            </p:blipFill>
            <p:spPr>
              <a:xfrm>
                <a:off x="133705" y="142383"/>
                <a:ext cx="11924590" cy="1893807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C33AB3C8-D665-8628-CD02-E7CB183C91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77313"/>
              <a:stretch>
                <a:fillRect/>
              </a:stretch>
            </p:blipFill>
            <p:spPr>
              <a:xfrm flipH="1" flipV="1">
                <a:off x="133705" y="4821810"/>
                <a:ext cx="11924590" cy="1893807"/>
              </a:xfrm>
              <a:prstGeom prst="rect">
                <a:avLst/>
              </a:prstGeom>
            </p:spPr>
          </p:pic>
        </p:grp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6C2002E4-1E1B-C53F-F16A-63349A409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05" y="2374900"/>
            <a:ext cx="11924590" cy="21082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87331EDA-431D-8F9D-3324-CB09557EE315}"/>
              </a:ext>
            </a:extLst>
          </p:cNvPr>
          <p:cNvSpPr/>
          <p:nvPr/>
        </p:nvSpPr>
        <p:spPr>
          <a:xfrm>
            <a:off x="4336547" y="3105834"/>
            <a:ext cx="3518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524D48"/>
                </a:solidFill>
                <a:cs typeface="+mn-ea"/>
                <a:sym typeface="+mn-lt"/>
              </a:rPr>
              <a:t>不完全信息博弈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8897C04-26DC-D52B-44BA-30C63E8046C6}"/>
              </a:ext>
            </a:extLst>
          </p:cNvPr>
          <p:cNvSpPr/>
          <p:nvPr/>
        </p:nvSpPr>
        <p:spPr>
          <a:xfrm>
            <a:off x="5045403" y="5035178"/>
            <a:ext cx="1981200" cy="42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第三章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071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DD31D-C0FA-417E-03C6-3A1429E03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33B46C8-2C00-D2E9-EA53-2894DB9F2670}"/>
              </a:ext>
            </a:extLst>
          </p:cNvPr>
          <p:cNvSpPr/>
          <p:nvPr/>
        </p:nvSpPr>
        <p:spPr>
          <a:xfrm>
            <a:off x="1158297" y="410016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BD3CE0-60F1-1EDC-4050-3E3E3533B353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723F93-EA91-FE80-75A7-3888A094DA0B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23C32DA-514C-D375-FB25-8F788C050D5F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84DE19D-8A45-8522-B694-37023C20A532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E6ED20FE-CC15-96E0-AF48-F7A628B766B6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工作流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D703906-D34F-E61A-E3C5-6ECE834B5943}"/>
              </a:ext>
            </a:extLst>
          </p:cNvPr>
          <p:cNvSpPr txBox="1"/>
          <p:nvPr/>
        </p:nvSpPr>
        <p:spPr>
          <a:xfrm>
            <a:off x="1974273" y="1924210"/>
            <a:ext cx="9143999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提出分配方案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根据当前信念分布（对手估值概率）、自身私有估值，采用蒙特卡洛采样估算，筛选高概率候选分配生成分配方案。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404040"/>
                </a:solidFill>
                <a:latin typeface="DeepSeek-CJK-patch"/>
              </a:rPr>
              <a:t>	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满足：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Inter"/>
              </a:rPr>
              <a:t>其中</a:t>
            </a:r>
            <a:endParaRPr lang="en-US" altLang="zh-CN" sz="1600" dirty="0">
              <a:latin typeface="Inter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600" b="0" i="0" dirty="0">
              <a:effectLst/>
              <a:latin typeface="Inte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25997B-71D7-A269-4317-6F19BF38E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725" y="3088728"/>
            <a:ext cx="3661792" cy="4132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0E60A5-4E1D-FF78-5979-4F4B6B249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611" y="3655622"/>
            <a:ext cx="5280020" cy="9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6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1B78-C157-E3F6-2B30-A8413619F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25C97EA6-09F8-E159-87EA-0BE24A38B4C0}"/>
              </a:ext>
            </a:extLst>
          </p:cNvPr>
          <p:cNvSpPr/>
          <p:nvPr/>
        </p:nvSpPr>
        <p:spPr>
          <a:xfrm>
            <a:off x="1158297" y="410016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67C394D-DA60-B56A-4345-01D209695055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2832D2-9111-76EB-C6DE-87D5FFEFD844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327D625-A95E-9F3E-D8D5-FD76521A49E1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DCF558-5E86-0108-00C4-57E400F65CF3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B0901485-03AD-7FDB-B40F-47C173AF6E7B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工作流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3C56663-4C5E-82AF-688B-8638CC0DA62E}"/>
              </a:ext>
            </a:extLst>
          </p:cNvPr>
          <p:cNvSpPr txBox="1"/>
          <p:nvPr/>
        </p:nvSpPr>
        <p:spPr>
          <a:xfrm>
            <a:off x="1974273" y="1924210"/>
            <a:ext cx="9143999" cy="226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贝叶斯信念更新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对手拒绝提案时，使用如下规则更新信念分布：</a:t>
            </a: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其中</a:t>
            </a:r>
            <a:endParaRPr lang="en-US" altLang="zh-CN" sz="1600" b="0" i="0" dirty="0">
              <a:effectLst/>
              <a:latin typeface="Inter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92981A-7CE2-3206-5DA2-23158BC63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685" y="2716722"/>
            <a:ext cx="5914630" cy="8604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ACB116-6CA4-BC86-0544-B9083E889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721" y="3821296"/>
            <a:ext cx="5478842" cy="7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4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18" y="2273554"/>
            <a:ext cx="2368195" cy="21082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412781" y="111244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引入</a:t>
            </a:r>
          </a:p>
        </p:txBody>
      </p:sp>
      <p:sp>
        <p:nvSpPr>
          <p:cNvPr id="27" name="矩形 26"/>
          <p:cNvSpPr/>
          <p:nvPr/>
        </p:nvSpPr>
        <p:spPr>
          <a:xfrm>
            <a:off x="6412781" y="1478767"/>
            <a:ext cx="2957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引言、相关工作、博弈论基础 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12781" y="2076974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完全信息博弈 </a:t>
            </a:r>
          </a:p>
        </p:txBody>
      </p:sp>
      <p:sp>
        <p:nvSpPr>
          <p:cNvPr id="30" name="矩形 29"/>
          <p:cNvSpPr/>
          <p:nvPr/>
        </p:nvSpPr>
        <p:spPr>
          <a:xfrm>
            <a:off x="6412781" y="2443298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实验设置、工作流、评价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12781" y="3037346"/>
            <a:ext cx="24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不完全信息博弈</a:t>
            </a:r>
          </a:p>
        </p:txBody>
      </p:sp>
      <p:sp>
        <p:nvSpPr>
          <p:cNvPr id="32" name="矩形 31"/>
          <p:cNvSpPr/>
          <p:nvPr/>
        </p:nvSpPr>
        <p:spPr>
          <a:xfrm>
            <a:off x="6412781" y="3403671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实验设置、工作流、评价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12781" y="3949075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LLM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的理性</a:t>
            </a:r>
          </a:p>
        </p:txBody>
      </p:sp>
      <p:sp>
        <p:nvSpPr>
          <p:cNvPr id="34" name="矩形 33"/>
          <p:cNvSpPr/>
          <p:nvPr/>
        </p:nvSpPr>
        <p:spPr>
          <a:xfrm>
            <a:off x="6412781" y="431539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评价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57869" y="2569760"/>
            <a:ext cx="23214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5454525" y="1164340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54525" y="2137359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54525" y="3094000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54525" y="3992498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62643B-6291-D867-8170-72A9FB237426}"/>
              </a:ext>
            </a:extLst>
          </p:cNvPr>
          <p:cNvSpPr/>
          <p:nvPr/>
        </p:nvSpPr>
        <p:spPr>
          <a:xfrm>
            <a:off x="6404197" y="485718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9DA552-7DB1-3FCA-E47D-91A02C396C21}"/>
              </a:ext>
            </a:extLst>
          </p:cNvPr>
          <p:cNvSpPr/>
          <p:nvPr/>
        </p:nvSpPr>
        <p:spPr>
          <a:xfrm>
            <a:off x="6404197" y="522351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总结、展望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942FB0-FC57-4E0A-A947-FBEEA89572F5}"/>
              </a:ext>
            </a:extLst>
          </p:cNvPr>
          <p:cNvSpPr/>
          <p:nvPr/>
        </p:nvSpPr>
        <p:spPr>
          <a:xfrm>
            <a:off x="5445941" y="4900610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04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36259-4933-4434-F369-1E9A9516A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3EA8CECF-A6B8-118E-F1F1-C8E7A0044346}"/>
              </a:ext>
            </a:extLst>
          </p:cNvPr>
          <p:cNvSpPr/>
          <p:nvPr/>
        </p:nvSpPr>
        <p:spPr>
          <a:xfrm>
            <a:off x="1158297" y="410016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869E0AC-41F1-AD7A-171E-EF41EEB19E7E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B0B1D45-FB01-A1D4-5EF0-65B92D720F44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4241252-3BFC-9C46-D83F-E2B72E2EAD9E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3E25719-A4C3-6137-A72D-DECEB4C38DBD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908CCF77-984C-06A6-FF74-43D28F112862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13234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实验设置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F2F02EF-741F-B139-84A7-DA228583E2B3}"/>
              </a:ext>
            </a:extLst>
          </p:cNvPr>
          <p:cNvSpPr txBox="1"/>
          <p:nvPr/>
        </p:nvSpPr>
        <p:spPr>
          <a:xfrm>
            <a:off x="1958516" y="1926666"/>
            <a:ext cx="9316891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数据集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i="0" dirty="0">
                <a:solidFill>
                  <a:srgbClr val="404040"/>
                </a:solidFill>
                <a:effectLst/>
                <a:latin typeface="DeepSeek-CJK-patch"/>
              </a:rPr>
              <a:t>“Deal or No Deal”</a:t>
            </a:r>
            <a:r>
              <a:rPr lang="zh-CN" altLang="en-US" sz="1600" i="0" dirty="0">
                <a:solidFill>
                  <a:srgbClr val="404040"/>
                </a:solidFill>
                <a:effectLst/>
                <a:latin typeface="DeepSeek-CJK-patch"/>
              </a:rPr>
              <a:t>测试集：选取</a:t>
            </a:r>
            <a:r>
              <a:rPr lang="en-US" altLang="zh-CN" sz="1600" i="0" dirty="0">
                <a:solidFill>
                  <a:srgbClr val="404040"/>
                </a:solidFill>
                <a:effectLst/>
                <a:latin typeface="DeepSeek-CJK-patch"/>
              </a:rPr>
              <a:t>50</a:t>
            </a:r>
            <a:r>
              <a:rPr lang="zh-CN" altLang="en-US" sz="1600" i="0" dirty="0">
                <a:solidFill>
                  <a:srgbClr val="404040"/>
                </a:solidFill>
                <a:effectLst/>
                <a:latin typeface="DeepSeek-CJK-patch"/>
              </a:rPr>
              <a:t>个高难度案例（玩家估值差异极小）。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人类基准：人类谈判达成协议率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68%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，嫉妒自由率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45%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86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3C8-93AE-29CB-F984-CFE6BE187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8E109136-F6BC-5EB3-EFD9-AA1454781E5C}"/>
              </a:ext>
            </a:extLst>
          </p:cNvPr>
          <p:cNvSpPr/>
          <p:nvPr/>
        </p:nvSpPr>
        <p:spPr>
          <a:xfrm>
            <a:off x="1158297" y="410016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C9AC23-B028-1462-5C7B-4C69939DDA6F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1D629D-DC3D-5AA9-6D41-4145CD19310A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166F816-ED66-4701-812A-6C9382842660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F2BC764-E238-8C7A-963F-2735F2A05F40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4702434B-E757-9E2E-A8CB-390076278687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评价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E4C20BA-4232-4475-0768-B305DEBAB07B}"/>
              </a:ext>
            </a:extLst>
          </p:cNvPr>
          <p:cNvSpPr txBox="1"/>
          <p:nvPr/>
        </p:nvSpPr>
        <p:spPr>
          <a:xfrm>
            <a:off x="1974274" y="1924210"/>
            <a:ext cx="2736272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表现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00" dirty="0">
                <a:solidFill>
                  <a:srgbClr val="404040"/>
                </a:solidFill>
                <a:latin typeface="DeepSeek-CJK-patch"/>
              </a:rPr>
              <a:t>Claude3.5 Sonnet</a:t>
            </a: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表现最好</a:t>
            </a: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latin typeface="Inter"/>
              </a:rPr>
              <a:t>对温度变化敏感</a:t>
            </a:r>
            <a:endParaRPr lang="en-US" altLang="zh-CN" sz="1600" dirty="0">
              <a:latin typeface="Inter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effectLst/>
                <a:latin typeface="Inter"/>
              </a:rPr>
              <a:t>谈判轮次、达成协议率、帕累托最优达率、嫉妒自由率、总效益都表现更加</a:t>
            </a:r>
            <a:endParaRPr lang="en-US" altLang="zh-CN" sz="1600" b="0" i="0" dirty="0">
              <a:effectLst/>
              <a:latin typeface="Inter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600" b="0" i="0" dirty="0">
              <a:effectLst/>
              <a:latin typeface="Inte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745E39-61A2-89EC-1251-BCB44E0B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77" y="1279852"/>
            <a:ext cx="7472223" cy="19482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4D80FC-6836-530C-D9AE-4245B29A8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663" y="3481729"/>
            <a:ext cx="7483337" cy="15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AEFCD-8565-15E3-8791-E4397D437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1D1BC9E-6E58-2861-004C-16052B8A0E65}"/>
              </a:ext>
            </a:extLst>
          </p:cNvPr>
          <p:cNvSpPr/>
          <p:nvPr/>
        </p:nvSpPr>
        <p:spPr>
          <a:xfrm>
            <a:off x="1158297" y="410016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9C45DE-9D2B-1F41-3798-05FFA78EFEA3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BB21491-C9C9-CAD7-195A-8669D3E3182F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BA623E-84BE-2D3B-972D-49AE2CE952E5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BF71465-213A-241A-AC8D-C66C0FC84A5B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116C091A-88C4-BBF7-3BBA-261ECF1DF57C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评价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CE24D25-06D5-833B-04F3-D8E19FF3F73D}"/>
              </a:ext>
            </a:extLst>
          </p:cNvPr>
          <p:cNvSpPr txBox="1"/>
          <p:nvPr/>
        </p:nvSpPr>
        <p:spPr>
          <a:xfrm>
            <a:off x="1974274" y="1924210"/>
            <a:ext cx="2736272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归因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00" dirty="0">
                <a:solidFill>
                  <a:srgbClr val="404040"/>
                </a:solidFill>
                <a:latin typeface="DeepSeek-CJK-patch"/>
              </a:rPr>
              <a:t>LLM</a:t>
            </a: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在工作流下的强势表现主要得益于其能准确推测对手的估值。</a:t>
            </a:r>
            <a:endParaRPr lang="en-US" altLang="zh-CN" sz="1600" b="0" i="0" dirty="0">
              <a:effectLst/>
              <a:latin typeface="Inter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DDB400-5F89-A06A-8277-379A18E1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63" y="3481729"/>
            <a:ext cx="7483337" cy="15890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BFF5C4-2581-E22D-FE39-359C4882D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145" y="1728177"/>
            <a:ext cx="6690372" cy="16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2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EEDAD-6E1C-3123-6A39-1DA53EE89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8811539F-9789-0597-6A5E-2D12D06F23D4}"/>
              </a:ext>
            </a:extLst>
          </p:cNvPr>
          <p:cNvSpPr/>
          <p:nvPr/>
        </p:nvSpPr>
        <p:spPr>
          <a:xfrm>
            <a:off x="1158297" y="410016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715015-CB49-1FAD-FD1E-91D3D14A5E56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EE26128-E0FF-D359-4466-A9A10E1F260F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535247D-1F9B-4F16-E501-1BA6B2C0007B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ADFCE2C-8D7A-C16D-9177-D9CF8C1B9EAC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71B8DB64-9A28-36C5-F046-3618779912F6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评价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4068D48-ACCA-0C8E-8E45-1532A1D74797}"/>
              </a:ext>
            </a:extLst>
          </p:cNvPr>
          <p:cNvSpPr txBox="1"/>
          <p:nvPr/>
        </p:nvSpPr>
        <p:spPr>
          <a:xfrm>
            <a:off x="1974274" y="1924210"/>
            <a:ext cx="2736272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归因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00" b="0" i="0" dirty="0">
                <a:solidFill>
                  <a:srgbClr val="404040"/>
                </a:solidFill>
                <a:effectLst/>
                <a:latin typeface="DeepSeek-CJK-patch"/>
              </a:rPr>
              <a:t>Opus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在价值推测上表现最糟，为何在博弈结果中表现最佳？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effectLst/>
                <a:latin typeface="Inter"/>
              </a:rPr>
              <a:t>不可区分集</a:t>
            </a:r>
            <a:endParaRPr lang="en-US" altLang="zh-CN" sz="1600" b="0" i="0" dirty="0">
              <a:effectLst/>
              <a:latin typeface="Inter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CB4201-2C5D-51BF-C8AB-E64328F2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63" y="3481729"/>
            <a:ext cx="7483337" cy="15890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7A8A33-AE89-28A7-2139-15DDC200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145" y="1728177"/>
            <a:ext cx="6690372" cy="16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58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89D34-E79A-72BA-282E-2DE2F6710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5DB0673F-3C16-00F9-C132-15E424B84E4D}"/>
              </a:ext>
            </a:extLst>
          </p:cNvPr>
          <p:cNvSpPr/>
          <p:nvPr/>
        </p:nvSpPr>
        <p:spPr>
          <a:xfrm>
            <a:off x="1158297" y="410016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EEEA84-8852-26DA-5AE9-FF7175649ACA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0A9D2DD-0A38-E3F8-8C77-B808B1DA6C87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F779973-0273-3A25-93A0-D74C55630FD1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C531483-F2A6-421F-7211-FA65D5A63CE2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82816836-91D5-4AF4-D4DF-C2938A5ED11D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评价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0EF0CEF-BC3B-F94E-656D-6DD61C429465}"/>
              </a:ext>
            </a:extLst>
          </p:cNvPr>
          <p:cNvSpPr txBox="1"/>
          <p:nvPr/>
        </p:nvSpPr>
        <p:spPr>
          <a:xfrm>
            <a:off x="1974274" y="1924210"/>
            <a:ext cx="2736272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价值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达到近最佳分配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加入流后，性能排名逆转</a:t>
            </a: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价值估计精准</a:t>
            </a:r>
            <a:endParaRPr lang="en-US" altLang="zh-CN" sz="1600" b="0" i="0" dirty="0">
              <a:effectLst/>
              <a:latin typeface="Inte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8691E3-D934-8070-A683-AB7C9CF0F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77" y="1279852"/>
            <a:ext cx="7472223" cy="19482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64447A-B272-114C-C6B1-22C8876FB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663" y="3481729"/>
            <a:ext cx="7483337" cy="15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30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FA201-E26F-DB4F-2ADA-7F0712F58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ED5FC69-7333-464B-4B36-0A24DAB7C830}"/>
              </a:ext>
            </a:extLst>
          </p:cNvPr>
          <p:cNvSpPr/>
          <p:nvPr/>
        </p:nvSpPr>
        <p:spPr>
          <a:xfrm>
            <a:off x="1158297" y="410016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EF0D438-9F71-EEB2-0E2B-8576A7041A3D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4C95A7E-EB99-DE83-ED0C-8391B0DA0B86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7708F6F-DFD0-33A7-98E1-34925C7397ED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7C7A663-B550-89D0-637B-BEC1D769F016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48763823-CF7C-5A2D-026E-FEA64F529814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评价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D49CC77-9DCC-9C7F-51BA-18803D8B3021}"/>
              </a:ext>
            </a:extLst>
          </p:cNvPr>
          <p:cNvSpPr txBox="1"/>
          <p:nvPr/>
        </p:nvSpPr>
        <p:spPr>
          <a:xfrm>
            <a:off x="1974274" y="1924210"/>
            <a:ext cx="2736272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单工作流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agent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流下的</a:t>
            </a:r>
            <a:r>
              <a:rPr lang="en-US" altLang="zh-CN" sz="1600" dirty="0">
                <a:solidFill>
                  <a:srgbClr val="404040"/>
                </a:solidFill>
                <a:latin typeface="DeepSeek-CJK-patch"/>
              </a:rPr>
              <a:t>agent</a:t>
            </a: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需接受稍次的条件，否则谈判卡住无法达成协议</a:t>
            </a:r>
            <a:endParaRPr lang="en-US" altLang="zh-CN" sz="1600" b="0" i="0" dirty="0">
              <a:effectLst/>
              <a:latin typeface="Inter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E4D581-6814-CA5D-9D5E-76EF673AB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89" y="1770397"/>
            <a:ext cx="7582811" cy="31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9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6E37-7851-729C-CFD4-CDDF9916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8AA0BCD6-A78F-C582-152D-C108A76F879D}"/>
              </a:ext>
            </a:extLst>
          </p:cNvPr>
          <p:cNvSpPr/>
          <p:nvPr/>
        </p:nvSpPr>
        <p:spPr>
          <a:xfrm>
            <a:off x="1158297" y="410016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35874B-E479-E2AF-83C6-3265C0227C11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202A4D-378B-D033-6E2D-1F670113D961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200AB87-B735-A187-DFB6-853603D87779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B433BB8-1267-A72C-FEDD-78C48D8A1AFF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DFF03733-E268-53B9-AC7C-518F6AA92C0C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评价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2E538D8-F8E1-5A15-EA31-A5E4D8346503}"/>
              </a:ext>
            </a:extLst>
          </p:cNvPr>
          <p:cNvSpPr txBox="1"/>
          <p:nvPr/>
        </p:nvSpPr>
        <p:spPr>
          <a:xfrm>
            <a:off x="1974274" y="1924210"/>
            <a:ext cx="2736272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元策略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对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DeepSeek-CJK-patch"/>
              </a:rPr>
              <a:t>Sonnet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，若对手不采，单方面采用会被利用</a:t>
            </a: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；纳什均衡为双方均不采用；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帕累托最优为均采用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effectLst/>
                <a:latin typeface="Inter"/>
              </a:rPr>
              <a:t>对</a:t>
            </a:r>
            <a:r>
              <a:rPr lang="en-US" altLang="zh-CN" sz="1600" b="0" i="0" dirty="0">
                <a:effectLst/>
                <a:latin typeface="Inter"/>
              </a:rPr>
              <a:t>4o</a:t>
            </a:r>
            <a:r>
              <a:rPr lang="zh-CN" altLang="en-US" sz="1600" b="0" i="0" dirty="0">
                <a:effectLst/>
                <a:latin typeface="Inter"/>
              </a:rPr>
              <a:t>，无论如何都应采用</a:t>
            </a:r>
            <a:endParaRPr lang="en-US" altLang="zh-CN" sz="1600" b="0" i="0" dirty="0">
              <a:effectLst/>
              <a:latin typeface="Inte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5D5855-1F79-1E38-0672-03E1D9D0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77" y="462434"/>
            <a:ext cx="7472223" cy="19482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576876-80DF-5C4F-3BE1-6BA1DBE99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663" y="2401081"/>
            <a:ext cx="7483337" cy="15890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320BA9-FB14-7BA9-967E-E7C31E9A9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151" y="4057923"/>
            <a:ext cx="6632360" cy="15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1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84314-FC1E-6885-BDB1-796C46D80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24519B80-6A4B-A3E3-AFC7-009C06604108}"/>
              </a:ext>
            </a:extLst>
          </p:cNvPr>
          <p:cNvSpPr/>
          <p:nvPr/>
        </p:nvSpPr>
        <p:spPr>
          <a:xfrm>
            <a:off x="1158297" y="410016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1E2B6D-3731-B8B5-F45C-D19ED9B5AE55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749813-4E62-3FC6-5ECC-4904CE962E88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6FF889-8E77-B740-E032-332170727B66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95B770B-0890-D31D-DB4C-DF7EBE845803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1C3009EE-25B5-840E-1DB1-BA804B7CA7E4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评价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222282E-5B00-607C-E085-54F4DC98D678}"/>
              </a:ext>
            </a:extLst>
          </p:cNvPr>
          <p:cNvSpPr txBox="1"/>
          <p:nvPr/>
        </p:nvSpPr>
        <p:spPr>
          <a:xfrm>
            <a:off x="1974274" y="1924210"/>
            <a:ext cx="2736272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元策略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冷酷博弈</a:t>
            </a: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混合架构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最小收益阈值</a:t>
            </a:r>
            <a:endParaRPr lang="en-US" altLang="zh-CN" sz="1600" b="0" i="0" dirty="0">
              <a:effectLst/>
              <a:latin typeface="Inte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598084-89A5-B6B2-D08C-70F2BDD4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77" y="462434"/>
            <a:ext cx="7472223" cy="19482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B48575-9987-EF02-97AA-2B70720B3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663" y="2401081"/>
            <a:ext cx="7483337" cy="15890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ED8521-AA20-39FE-5A3D-EB0CBBDBB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151" y="4057923"/>
            <a:ext cx="6632360" cy="15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63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51BCF-6902-7DA4-CA25-6E6C93E30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B553BD-7845-5399-3340-D73041F0377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74CC846-5FA8-51F0-23DC-3FD5F68FE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11395447" y="0"/>
              <a:ext cx="796553" cy="79047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E8D3C2F-37DB-EB8B-A6A8-7E3D710C7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0" y="6067523"/>
              <a:ext cx="796553" cy="790477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CAFEE32-4239-788E-7576-B6DD938A76D1}"/>
                </a:ext>
              </a:extLst>
            </p:cNvPr>
            <p:cNvGrpSpPr/>
            <p:nvPr/>
          </p:nvGrpSpPr>
          <p:grpSpPr>
            <a:xfrm>
              <a:off x="133705" y="142383"/>
              <a:ext cx="11924590" cy="6573234"/>
              <a:chOff x="133705" y="142383"/>
              <a:chExt cx="11924590" cy="657323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870F538B-CC87-E07C-E794-4BC0A15109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77313"/>
              <a:stretch>
                <a:fillRect/>
              </a:stretch>
            </p:blipFill>
            <p:spPr>
              <a:xfrm>
                <a:off x="133705" y="142383"/>
                <a:ext cx="11924590" cy="1893807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AA2C0802-A314-FF5E-7055-1147247964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77313"/>
              <a:stretch>
                <a:fillRect/>
              </a:stretch>
            </p:blipFill>
            <p:spPr>
              <a:xfrm flipH="1" flipV="1">
                <a:off x="133705" y="4821810"/>
                <a:ext cx="11924590" cy="1893807"/>
              </a:xfrm>
              <a:prstGeom prst="rect">
                <a:avLst/>
              </a:prstGeom>
            </p:spPr>
          </p:pic>
        </p:grp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B5A14A22-DBA4-C8E8-8F53-AC9CB23A7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05" y="2374900"/>
            <a:ext cx="11924590" cy="21082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D4F38F36-7E60-423D-C096-554AED4765B3}"/>
              </a:ext>
            </a:extLst>
          </p:cNvPr>
          <p:cNvSpPr/>
          <p:nvPr/>
        </p:nvSpPr>
        <p:spPr>
          <a:xfrm>
            <a:off x="4836682" y="3105834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524D48"/>
                </a:solidFill>
                <a:cs typeface="+mn-ea"/>
                <a:sym typeface="+mn-lt"/>
              </a:rPr>
              <a:t>LLM</a:t>
            </a:r>
            <a:r>
              <a:rPr lang="zh-CN" altLang="en-US" sz="3600" b="1" dirty="0">
                <a:solidFill>
                  <a:srgbClr val="524D48"/>
                </a:solidFill>
                <a:cs typeface="+mn-ea"/>
                <a:sym typeface="+mn-lt"/>
              </a:rPr>
              <a:t>的理性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4FCA844-EB16-0FCD-8045-2AB7B83F7CAE}"/>
              </a:ext>
            </a:extLst>
          </p:cNvPr>
          <p:cNvSpPr/>
          <p:nvPr/>
        </p:nvSpPr>
        <p:spPr>
          <a:xfrm>
            <a:off x="5045403" y="5035178"/>
            <a:ext cx="1981200" cy="42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第四章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6254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F799B-A975-E6ED-B48C-55C88F1D6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5A36F12B-B9F6-BC08-C441-30DAD1347F09}"/>
              </a:ext>
            </a:extLst>
          </p:cNvPr>
          <p:cNvSpPr/>
          <p:nvPr/>
        </p:nvSpPr>
        <p:spPr>
          <a:xfrm>
            <a:off x="1158297" y="410016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LLM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的理性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865E1B-5BD3-F07B-8126-821A2432BE1E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D6980BC-A152-B2E7-D2B1-5249F99CF7D3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8818647-037B-1C40-97C2-67B6C77D2B70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87BAA23-792D-FA40-1DB7-0C86F967DD01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83D6F16F-E47F-A45B-BA38-2AE63F947B26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特征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A1A6A2C-CF40-C8AE-3376-8AA3D120A3AE}"/>
              </a:ext>
            </a:extLst>
          </p:cNvPr>
          <p:cNvSpPr txBox="1"/>
          <p:nvPr/>
        </p:nvSpPr>
        <p:spPr>
          <a:xfrm>
            <a:off x="1974274" y="1924210"/>
            <a:ext cx="2736272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量化绝对值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收益绝对值敏感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负号敏感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改进：使用百分比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652B51-4E6F-C935-851F-DCC2E3033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111" y="934560"/>
            <a:ext cx="7385196" cy="12150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98A107-39E8-6802-2032-E37273B81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127" y="2272631"/>
            <a:ext cx="7536873" cy="44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11395447" y="0"/>
              <a:ext cx="796553" cy="79047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0" y="6067523"/>
              <a:ext cx="796553" cy="790477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133705" y="142383"/>
              <a:ext cx="11924590" cy="6573234"/>
              <a:chOff x="133705" y="142383"/>
              <a:chExt cx="11924590" cy="657323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4"/>
              <a:srcRect t="-1" b="77313"/>
              <a:stretch>
                <a:fillRect/>
              </a:stretch>
            </p:blipFill>
            <p:spPr>
              <a:xfrm>
                <a:off x="133705" y="142383"/>
                <a:ext cx="11924590" cy="1893807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4"/>
              <a:srcRect t="-1" b="77313"/>
              <a:stretch>
                <a:fillRect/>
              </a:stretch>
            </p:blipFill>
            <p:spPr>
              <a:xfrm flipH="1" flipV="1">
                <a:off x="133705" y="4821810"/>
                <a:ext cx="11924590" cy="1893807"/>
              </a:xfrm>
              <a:prstGeom prst="rect">
                <a:avLst/>
              </a:prstGeom>
            </p:spPr>
          </p:pic>
        </p:grp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05" y="2374900"/>
            <a:ext cx="11924590" cy="21082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5542002" y="310583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524D48"/>
                </a:solidFill>
                <a:cs typeface="+mn-ea"/>
                <a:sym typeface="+mn-lt"/>
              </a:rPr>
              <a:t>引入</a:t>
            </a:r>
          </a:p>
        </p:txBody>
      </p:sp>
      <p:sp>
        <p:nvSpPr>
          <p:cNvPr id="40" name="矩形 39"/>
          <p:cNvSpPr/>
          <p:nvPr/>
        </p:nvSpPr>
        <p:spPr>
          <a:xfrm>
            <a:off x="5045403" y="5035178"/>
            <a:ext cx="1981200" cy="42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第一章</a:t>
            </a:r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B11E8-DD56-F118-6855-301F218E9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511293B5-B527-26EE-2902-C78FFEE118BD}"/>
              </a:ext>
            </a:extLst>
          </p:cNvPr>
          <p:cNvSpPr/>
          <p:nvPr/>
        </p:nvSpPr>
        <p:spPr>
          <a:xfrm>
            <a:off x="1158297" y="410016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LLM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的理性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45D8372-04E3-D3BD-AF7A-427775725874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BE51F8-14A8-EE04-3DF9-A7103E1E055C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BCAE5C-7A22-8EBD-FCAC-C53424B17926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50C844F-F0E5-67A3-DA08-D053D3BC59E6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D6C9FDF1-512E-8839-2A31-A2705895D432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特征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3954EA6-2807-DA23-E583-96C99A850D9B}"/>
              </a:ext>
            </a:extLst>
          </p:cNvPr>
          <p:cNvSpPr txBox="1"/>
          <p:nvPr/>
        </p:nvSpPr>
        <p:spPr>
          <a:xfrm>
            <a:off x="1974274" y="1924210"/>
            <a:ext cx="4121726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Prompt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的影响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性格（理性、同情、幽默）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独立决策：忽略谈判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分析对方可信度：减少被欺骗概率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C819BD-1744-6A46-D4A4-9458D418A778}"/>
              </a:ext>
            </a:extLst>
          </p:cNvPr>
          <p:cNvSpPr txBox="1"/>
          <p:nvPr/>
        </p:nvSpPr>
        <p:spPr>
          <a:xfrm>
            <a:off x="6754091" y="1924210"/>
            <a:ext cx="4521316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谈判的影响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协调类：提升帕累托最优率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冲突类：诱导非理性合作（友好，忽视收益）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0251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D3346-F61D-074B-D008-8B0957801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56DBA4-9B1C-F091-A330-6709DC4C1F9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51F71D6-E8DE-CCE2-7C17-B5C74EB76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11395447" y="0"/>
              <a:ext cx="796553" cy="79047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78A4D0B-05A2-C8A5-E77B-FAEAFC1F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0" y="6067523"/>
              <a:ext cx="796553" cy="790477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7C57EA9-9FCE-28D6-1238-675D3AD14F23}"/>
                </a:ext>
              </a:extLst>
            </p:cNvPr>
            <p:cNvGrpSpPr/>
            <p:nvPr/>
          </p:nvGrpSpPr>
          <p:grpSpPr>
            <a:xfrm>
              <a:off x="133705" y="142383"/>
              <a:ext cx="11924590" cy="6573234"/>
              <a:chOff x="133705" y="142383"/>
              <a:chExt cx="11924590" cy="657323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CF1B5E1-D167-4F4C-93EC-D186C56C82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77313"/>
              <a:stretch>
                <a:fillRect/>
              </a:stretch>
            </p:blipFill>
            <p:spPr>
              <a:xfrm>
                <a:off x="133705" y="142383"/>
                <a:ext cx="11924590" cy="1893807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EB5C527-47FB-D077-1756-BE10ACA656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77313"/>
              <a:stretch>
                <a:fillRect/>
              </a:stretch>
            </p:blipFill>
            <p:spPr>
              <a:xfrm flipH="1" flipV="1">
                <a:off x="133705" y="4821810"/>
                <a:ext cx="11924590" cy="1893807"/>
              </a:xfrm>
              <a:prstGeom prst="rect">
                <a:avLst/>
              </a:prstGeom>
            </p:spPr>
          </p:pic>
        </p:grp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E96D6FED-B74F-96C1-BB08-D6372B155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05" y="2374900"/>
            <a:ext cx="11924590" cy="21082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947CC08D-1077-FFD4-3903-2382B88D706E}"/>
              </a:ext>
            </a:extLst>
          </p:cNvPr>
          <p:cNvSpPr/>
          <p:nvPr/>
        </p:nvSpPr>
        <p:spPr>
          <a:xfrm>
            <a:off x="5542002" y="310583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524D48"/>
                </a:solidFill>
                <a:cs typeface="+mn-ea"/>
                <a:sym typeface="+mn-lt"/>
              </a:rPr>
              <a:t>结束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47480B3-7002-AF2F-6E13-C3F69FC02394}"/>
              </a:ext>
            </a:extLst>
          </p:cNvPr>
          <p:cNvSpPr/>
          <p:nvPr/>
        </p:nvSpPr>
        <p:spPr>
          <a:xfrm>
            <a:off x="5045403" y="5035178"/>
            <a:ext cx="1981200" cy="42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第五章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3840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62C24-B1BB-0A5D-5FAC-2E29BAB23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1C8C439A-93E8-14D1-EA70-9EBD75777BE0}"/>
              </a:ext>
            </a:extLst>
          </p:cNvPr>
          <p:cNvSpPr/>
          <p:nvPr/>
        </p:nvSpPr>
        <p:spPr>
          <a:xfrm>
            <a:off x="1158297" y="4100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222C54-166F-9071-07A6-BEABA434E41B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E0325BF-5DA8-69A4-A683-1615A302F5B6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B05108B-729E-01E9-6E4D-539E675711BE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E98F542-F2A7-7EE6-C4AB-6C15FD95FC6F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C7C0A33A-8CC3-FD68-A790-4385509EEA64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总结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DBF8B9D-51DB-0A50-1551-0640F23FE07E}"/>
              </a:ext>
            </a:extLst>
          </p:cNvPr>
          <p:cNvSpPr txBox="1"/>
          <p:nvPr/>
        </p:nvSpPr>
        <p:spPr>
          <a:xfrm>
            <a:off x="1974274" y="1924210"/>
            <a:ext cx="4121726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总结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评估理性能力（复杂、不完全、谈判）</a:t>
            </a: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工作流（指标、元策略）</a:t>
            </a: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特异性与对抗性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5CA85B-9648-D7FB-8EA0-F2B03AF91859}"/>
              </a:ext>
            </a:extLst>
          </p:cNvPr>
          <p:cNvSpPr txBox="1"/>
          <p:nvPr/>
        </p:nvSpPr>
        <p:spPr>
          <a:xfrm>
            <a:off x="6754091" y="1924210"/>
            <a:ext cx="4521316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不足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蒙特卡洛计算量大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对抗鲁棒性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  <a:cs typeface="+mn-ea"/>
                <a:sym typeface="+mn-lt"/>
              </a:rPr>
              <a:t>多阶段博弈</a:t>
            </a:r>
            <a:endParaRPr lang="en-US" altLang="zh-CN" sz="1600" dirty="0">
              <a:solidFill>
                <a:srgbClr val="404040"/>
              </a:solidFill>
              <a:latin typeface="DeepSeek-CJK-patch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  <a:cs typeface="+mn-ea"/>
                <a:sym typeface="+mn-lt"/>
              </a:rPr>
              <a:t>伦理（极端自利）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731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A1ECE-718B-3AF5-4623-82C737CE1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94244356-4B29-3698-2B04-1C2973222BD1}"/>
              </a:ext>
            </a:extLst>
          </p:cNvPr>
          <p:cNvSpPr/>
          <p:nvPr/>
        </p:nvSpPr>
        <p:spPr>
          <a:xfrm>
            <a:off x="1158297" y="4100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01D89D-9C98-C15A-1D3B-C79F34808194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B64BD3-7A3D-68F7-C4B4-D791270D523E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FF97616-8316-8F8D-6E36-0252A545DF44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2C545A-A653-B610-AE41-017C686793F1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24F47CEF-0EDF-9E64-D9E1-9D2E1FD0E28B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价值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5CB76F2-0D48-88C3-C0CC-6ED6DC2747F6}"/>
              </a:ext>
            </a:extLst>
          </p:cNvPr>
          <p:cNvSpPr txBox="1"/>
          <p:nvPr/>
        </p:nvSpPr>
        <p:spPr>
          <a:xfrm>
            <a:off x="1974274" y="1924210"/>
            <a:ext cx="4121726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社会模拟器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  <a:cs typeface="+mn-ea"/>
                <a:sym typeface="+mn-lt"/>
              </a:rPr>
              <a:t>政策仿真</a:t>
            </a:r>
            <a:endParaRPr lang="en-US" altLang="zh-CN" sz="1600" dirty="0">
              <a:solidFill>
                <a:srgbClr val="404040"/>
              </a:solidFill>
              <a:latin typeface="DeepSeek-CJK-patch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  <a:cs typeface="+mn-ea"/>
                <a:sym typeface="+mn-lt"/>
              </a:rPr>
              <a:t>多智能体系统优化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7409FA-A89A-B272-581E-CBD52231A473}"/>
              </a:ext>
            </a:extLst>
          </p:cNvPr>
          <p:cNvSpPr txBox="1"/>
          <p:nvPr/>
        </p:nvSpPr>
        <p:spPr>
          <a:xfrm>
            <a:off x="6754091" y="1924210"/>
            <a:ext cx="4521316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nter"/>
                <a:cs typeface="+mn-ea"/>
                <a:sym typeface="+mn-lt"/>
              </a:rPr>
              <a:t>其他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  <a:cs typeface="+mn-ea"/>
                <a:sym typeface="+mn-lt"/>
              </a:rPr>
              <a:t>超越博弈论的局限，考虑更多未被量化的收益。</a:t>
            </a:r>
            <a:endParaRPr lang="en-US" altLang="zh-CN" sz="1600" dirty="0">
              <a:solidFill>
                <a:srgbClr val="404040"/>
              </a:solidFill>
              <a:latin typeface="DeepSeek-CJK-patch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  <a:cs typeface="+mn-ea"/>
                <a:sym typeface="+mn-lt"/>
              </a:rPr>
              <a:t>使用不同材料调整模型，使其能够以某特定个体方式思考，并通过与其沟通、博弈，帮助理解该个体思想、指导后续谈判。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817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11395447" y="0"/>
              <a:ext cx="796553" cy="79047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0" y="6067523"/>
              <a:ext cx="796553" cy="790477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102013" y="142383"/>
              <a:ext cx="11956282" cy="6573234"/>
              <a:chOff x="102013" y="142383"/>
              <a:chExt cx="11956282" cy="657323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705" y="2374900"/>
                <a:ext cx="11924590" cy="2108200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>
                <a:off x="102013" y="142383"/>
                <a:ext cx="11956282" cy="6573234"/>
                <a:chOff x="102013" y="142383"/>
                <a:chExt cx="11956282" cy="6573234"/>
              </a:xfrm>
            </p:grpSpPr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-1" b="77313"/>
                <a:stretch>
                  <a:fillRect/>
                </a:stretch>
              </p:blipFill>
              <p:spPr>
                <a:xfrm>
                  <a:off x="102013" y="142383"/>
                  <a:ext cx="11924590" cy="1893807"/>
                </a:xfrm>
                <a:prstGeom prst="rect">
                  <a:avLst/>
                </a:prstGeom>
              </p:spPr>
            </p:pic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-1" b="77313"/>
                <a:stretch>
                  <a:fillRect/>
                </a:stretch>
              </p:blipFill>
              <p:spPr>
                <a:xfrm flipH="1" flipV="1">
                  <a:off x="133705" y="4821810"/>
                  <a:ext cx="11924590" cy="189380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4" name="矩形 23"/>
          <p:cNvSpPr/>
          <p:nvPr/>
        </p:nvSpPr>
        <p:spPr>
          <a:xfrm>
            <a:off x="2680858" y="3845091"/>
            <a:ext cx="6830285" cy="85725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00305" y="2603246"/>
            <a:ext cx="71913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演示完毕 感谢观看</a:t>
            </a:r>
          </a:p>
        </p:txBody>
      </p:sp>
      <p:sp>
        <p:nvSpPr>
          <p:cNvPr id="28" name="矩形 27"/>
          <p:cNvSpPr/>
          <p:nvPr/>
        </p:nvSpPr>
        <p:spPr>
          <a:xfrm>
            <a:off x="5045403" y="5035178"/>
            <a:ext cx="1981200" cy="42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分享人：高泽源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D2456-567E-6D1F-CBBE-56BFA64C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636D58C4-9914-6EA2-9E46-2965C76C7172}"/>
              </a:ext>
            </a:extLst>
          </p:cNvPr>
          <p:cNvSpPr/>
          <p:nvPr/>
        </p:nvSpPr>
        <p:spPr>
          <a:xfrm>
            <a:off x="1158297" y="4100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引入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5BFC7F-63EF-E280-E8D1-F6B5A8120185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4CF79EB-2EED-6F95-5210-CD5B85706DA9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410ED80-4646-80FF-FD1A-C0C6EC8396AA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C9353EB-6605-AB3B-DAF4-E6C7999B5533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B204ED74-CDBC-100A-4DAA-303494932CDE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13234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研究背景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60BEB92-71C6-E52B-DCBE-6F28A1051D64}"/>
              </a:ext>
            </a:extLst>
          </p:cNvPr>
          <p:cNvSpPr txBox="1"/>
          <p:nvPr/>
        </p:nvSpPr>
        <p:spPr>
          <a:xfrm>
            <a:off x="1958516" y="1926666"/>
            <a:ext cx="3633765" cy="263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主流大模型在自然语言理解、任务规划等领域表现卓越。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但其在战略决策（如博弈论场景）中的理性仍待验证。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0" i="0" dirty="0">
                <a:effectLst/>
                <a:latin typeface="Inter"/>
              </a:rPr>
              <a:t>本文研究了 </a:t>
            </a:r>
            <a:r>
              <a:rPr lang="en-US" altLang="zh-CN" sz="1600" b="0" i="0" dirty="0">
                <a:effectLst/>
                <a:latin typeface="Inter"/>
              </a:rPr>
              <a:t>LLMs </a:t>
            </a:r>
            <a:r>
              <a:rPr lang="zh-CN" altLang="en-US" sz="1600" b="0" i="0" dirty="0">
                <a:effectLst/>
                <a:latin typeface="Inter"/>
              </a:rPr>
              <a:t>在博弈论场景中理性行为的能力，并探索了增强其理性决策能力的方法。</a:t>
            </a:r>
            <a:endParaRPr lang="en-US" altLang="zh-CN" sz="1600" b="0" i="0" dirty="0">
              <a:effectLst/>
              <a:latin typeface="Inter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D216D7-C2B3-C9E3-9E89-39A04F8F26F3}"/>
              </a:ext>
            </a:extLst>
          </p:cNvPr>
          <p:cNvSpPr txBox="1"/>
          <p:nvPr/>
        </p:nvSpPr>
        <p:spPr>
          <a:xfrm>
            <a:off x="6599719" y="1975157"/>
            <a:ext cx="3633765" cy="226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  <a:cs typeface="+mn-ea"/>
                <a:sym typeface="+mn-lt"/>
              </a:rPr>
              <a:t>贡献</a:t>
            </a:r>
            <a:endParaRPr lang="en-US" altLang="zh-CN" sz="1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effectLst/>
                <a:latin typeface="Inter"/>
              </a:rPr>
              <a:t>发现大语言模型在策略场景中缺乏理性</a:t>
            </a:r>
            <a:endParaRPr lang="en-US" altLang="zh-CN" sz="1600" b="0" i="0" dirty="0">
              <a:effectLst/>
              <a:latin typeface="Inter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effectLst/>
                <a:latin typeface="Inter"/>
              </a:rPr>
              <a:t>将经典博弈论的分析方法和算法融入</a:t>
            </a:r>
            <a:r>
              <a:rPr lang="zh-CN" altLang="en-US" sz="1600" dirty="0">
                <a:latin typeface="Inter"/>
              </a:rPr>
              <a:t>大模型工作流，引导其推理</a:t>
            </a:r>
            <a:endParaRPr lang="en-US" altLang="zh-CN" sz="1600" dirty="0">
              <a:latin typeface="Inter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effectLst/>
                <a:latin typeface="Inter"/>
              </a:rPr>
              <a:t>发现前景可观的研究方向</a:t>
            </a:r>
            <a:endParaRPr lang="en-US" altLang="zh-CN" sz="16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0803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ECB7A-361D-937C-ACB9-CF74480A0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9044C7A4-6E1B-A8B5-D8DC-F55B6FAB1C6A}"/>
              </a:ext>
            </a:extLst>
          </p:cNvPr>
          <p:cNvSpPr/>
          <p:nvPr/>
        </p:nvSpPr>
        <p:spPr>
          <a:xfrm>
            <a:off x="1158297" y="4100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引入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E0056F6-25B7-91BF-B07B-27CDCF88AC34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C2E11F-A252-65C9-2C2A-CE2760F38C74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CAA02EA-A401-D3B1-B847-5394B03B1280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D1940C6-5636-B803-6F85-BAC144799D82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505BEA73-0EC2-B0EE-F6A3-55E7E2D2E1F3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13234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相关工作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16C59E4-BF4F-3E70-4772-79A95B352DA4}"/>
              </a:ext>
            </a:extLst>
          </p:cNvPr>
          <p:cNvSpPr txBox="1"/>
          <p:nvPr/>
        </p:nvSpPr>
        <p:spPr>
          <a:xfrm>
            <a:off x="1958516" y="1926666"/>
            <a:ext cx="9180539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博弈论相关研究的局限性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00" b="0" i="0" dirty="0">
                <a:solidFill>
                  <a:srgbClr val="404040"/>
                </a:solidFill>
                <a:effectLst/>
                <a:latin typeface="DeepSeek-CJK-patch"/>
              </a:rPr>
              <a:t>LLM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在自利性博弈中表现接近理性，但在需要协调或信任的场景中表现脆弱。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缺乏对动态信念更新的系统性分析，尤其在不完全信息博弈中表现明显</a:t>
            </a:r>
            <a:endParaRPr lang="en-US" altLang="zh-CN" sz="1600" dirty="0">
              <a:solidFill>
                <a:srgbClr val="404040"/>
              </a:solidFill>
              <a:latin typeface="Inter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649D3-AFE3-9CE2-03F2-595E16A4C949}"/>
              </a:ext>
            </a:extLst>
          </p:cNvPr>
          <p:cNvSpPr txBox="1"/>
          <p:nvPr/>
        </p:nvSpPr>
        <p:spPr>
          <a:xfrm>
            <a:off x="1958516" y="3318126"/>
            <a:ext cx="9104339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  <a:cs typeface="+mn-ea"/>
                <a:sym typeface="+mn-lt"/>
              </a:rPr>
              <a:t>工作流相关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  <a:cs typeface="+mn-ea"/>
                <a:sym typeface="+mn-lt"/>
              </a:rPr>
              <a:t>LLM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  <a:cs typeface="+mn-ea"/>
                <a:sym typeface="+mn-lt"/>
              </a:rPr>
              <a:t>的进展</a:t>
            </a:r>
            <a:endParaRPr lang="en-US" altLang="zh-CN" sz="1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在编码、客服等场景中，通过模块化流程（规划→执行→验证）提升任务完成率。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在虚拟社区（如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DeepSeek-CJK-patch"/>
              </a:rPr>
              <a:t>《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魔兽世界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DeepSeek-CJK-patch"/>
              </a:rPr>
              <a:t>》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）中，代理通过角色分工与通信协议完成复杂任务。</a:t>
            </a:r>
            <a:endParaRPr lang="en-US" altLang="zh-CN" sz="16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4830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CF5DE-540A-CB13-68E9-0E857FCEA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8F43AC5-EB3D-E876-8198-07ED83A60C12}"/>
              </a:ext>
            </a:extLst>
          </p:cNvPr>
          <p:cNvSpPr/>
          <p:nvPr/>
        </p:nvSpPr>
        <p:spPr>
          <a:xfrm>
            <a:off x="1158297" y="4100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引入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DDFF8F-D69F-5FED-1B59-9861748685D4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43323-541E-BEBD-3246-B5FC9BF2ACE0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A06FB68-512D-0CDA-AC98-FD901329CF3B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5A783F0-15FA-CF3F-23D3-BFF44FA3D9C6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2B6471DD-9325-C338-5DE9-A6236C13168C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13234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主要贡献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36CF59A-AE20-65C4-7F8E-59B8ED047747}"/>
              </a:ext>
            </a:extLst>
          </p:cNvPr>
          <p:cNvSpPr txBox="1"/>
          <p:nvPr/>
        </p:nvSpPr>
        <p:spPr>
          <a:xfrm>
            <a:off x="1958516" y="1926666"/>
            <a:ext cx="3633765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将博弈论分析工具（如纳什均衡计算、帕累托优化）嵌入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DeepSeek-CJK-patch"/>
              </a:rPr>
              <a:t>LLM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推理链，实现“白箱化”策略生成</a:t>
            </a:r>
            <a:endParaRPr lang="en-US" altLang="zh-CN" sz="1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DeepSeek-CJK-patch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同时支持完全信息博弈与不完全信息博弈，设计统一的谈判协议。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0" i="0" dirty="0">
              <a:effectLst/>
              <a:latin typeface="Inter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49F086-A7E8-7118-A099-1503FB69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91" y="1865223"/>
            <a:ext cx="5481278" cy="31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0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C1999-EFF3-8F12-D3B9-8EBA3270E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F0AFE9B-3615-E22D-F281-2AB1AACBB477}"/>
              </a:ext>
            </a:extLst>
          </p:cNvPr>
          <p:cNvSpPr/>
          <p:nvPr/>
        </p:nvSpPr>
        <p:spPr>
          <a:xfrm>
            <a:off x="1158297" y="4100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引入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BBA24B-AB7C-FB91-403A-A2CEEB9944ED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8F942C-BA8A-86D3-8383-80E5C5F74777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539E48D-E500-5660-9CBF-13576E582A90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E347C2-24F8-602C-9D39-66FD83973C45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4760A168-7423-CB88-7BBE-EB09A8F2B887}"/>
                </a:ext>
              </a:extLst>
            </p:cNvPr>
            <p:cNvSpPr txBox="1"/>
            <p:nvPr/>
          </p:nvSpPr>
          <p:spPr>
            <a:xfrm>
              <a:off x="4354552" y="3082858"/>
              <a:ext cx="585371" cy="13234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背景知识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95527DC-328C-8318-74CB-9B929C178933}"/>
              </a:ext>
            </a:extLst>
          </p:cNvPr>
          <p:cNvSpPr txBox="1"/>
          <p:nvPr/>
        </p:nvSpPr>
        <p:spPr>
          <a:xfrm>
            <a:off x="1958516" y="1926666"/>
            <a:ext cx="9235957" cy="300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完全信息博弈：所有玩家均清楚游戏的完整规则，包括其他玩家的策略集和收益函数。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不完全信息博弈：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至少存在一名玩家对其他玩家的策略或收益函数缺乏完整信息。</a:t>
            </a: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同时博弈：玩家在同一时间做出决策，无法观察到对方的行动。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序贯博弈：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玩家按顺序行动，后续玩家能观察到之前的行动。</a:t>
            </a: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收益矩阵：矩阵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形式展示所有策略组合下各玩家的收益。</a:t>
            </a: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纳什均衡：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策略组合中，任何玩家单方面改变策略无法获得更高收益。</a:t>
            </a: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嫉妒自由：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资源分配中，无人更偏好他人的分配结果。</a:t>
            </a: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rgbClr val="404040"/>
                </a:solidFill>
                <a:latin typeface="DeepSeek-CJK-patch"/>
              </a:rPr>
              <a:t>帕累托最优：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无法通过改变策略使至少一方受益而不损害其他方。</a:t>
            </a:r>
            <a:endParaRPr lang="en-US" altLang="zh-CN" sz="1600" dirty="0">
              <a:solidFill>
                <a:srgbClr val="404040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76276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5BFFB-4F14-8403-58DD-06914942B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B190CD-B450-C53B-59F8-F54C504DF18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E390605-625D-0C26-6650-61957001F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11395447" y="0"/>
              <a:ext cx="796553" cy="79047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8EC72AC-EAF3-038A-6DC9-689CDC64FE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85" b="5657"/>
            <a:stretch>
              <a:fillRect/>
            </a:stretch>
          </p:blipFill>
          <p:spPr>
            <a:xfrm>
              <a:off x="0" y="6067523"/>
              <a:ext cx="796553" cy="790477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1641B2D-BAFC-FEC3-7CFC-2DDE299C47E5}"/>
                </a:ext>
              </a:extLst>
            </p:cNvPr>
            <p:cNvGrpSpPr/>
            <p:nvPr/>
          </p:nvGrpSpPr>
          <p:grpSpPr>
            <a:xfrm>
              <a:off x="133705" y="142383"/>
              <a:ext cx="11924590" cy="6573234"/>
              <a:chOff x="133705" y="142383"/>
              <a:chExt cx="11924590" cy="657323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5515DB6-458F-2374-C5FA-AD7E560A12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77313"/>
              <a:stretch>
                <a:fillRect/>
              </a:stretch>
            </p:blipFill>
            <p:spPr>
              <a:xfrm>
                <a:off x="133705" y="142383"/>
                <a:ext cx="11924590" cy="1893807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403F427-475A-5AB7-991A-37D265E3B1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77313"/>
              <a:stretch>
                <a:fillRect/>
              </a:stretch>
            </p:blipFill>
            <p:spPr>
              <a:xfrm flipH="1" flipV="1">
                <a:off x="133705" y="4821810"/>
                <a:ext cx="11924590" cy="1893807"/>
              </a:xfrm>
              <a:prstGeom prst="rect">
                <a:avLst/>
              </a:prstGeom>
            </p:spPr>
          </p:pic>
        </p:grp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9E964A39-B329-C262-112C-BA6698C12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05" y="2374900"/>
            <a:ext cx="11924590" cy="21082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0F610DB9-545D-F0F9-6FDA-8218F8C7D47B}"/>
              </a:ext>
            </a:extLst>
          </p:cNvPr>
          <p:cNvSpPr/>
          <p:nvPr/>
        </p:nvSpPr>
        <p:spPr>
          <a:xfrm>
            <a:off x="4618675" y="3105834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524D48"/>
                </a:solidFill>
                <a:cs typeface="+mn-ea"/>
                <a:sym typeface="+mn-lt"/>
              </a:rPr>
              <a:t>完全信息博弈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3F8F2BD-9DB6-6796-6697-1C142272C552}"/>
              </a:ext>
            </a:extLst>
          </p:cNvPr>
          <p:cNvSpPr/>
          <p:nvPr/>
        </p:nvSpPr>
        <p:spPr>
          <a:xfrm>
            <a:off x="5045403" y="5035178"/>
            <a:ext cx="1981200" cy="42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第二章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009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BBA5-1C90-5ECF-D584-9518628A2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51E5061-16B9-D47B-9C55-B9F78630E0FC}"/>
              </a:ext>
            </a:extLst>
          </p:cNvPr>
          <p:cNvSpPr/>
          <p:nvPr/>
        </p:nvSpPr>
        <p:spPr>
          <a:xfrm>
            <a:off x="1158297" y="4100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完全信息博弈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F8BAC5-778E-3D7F-274B-0962B2DA6B55}"/>
              </a:ext>
            </a:extLst>
          </p:cNvPr>
          <p:cNvSpPr/>
          <p:nvPr/>
        </p:nvSpPr>
        <p:spPr>
          <a:xfrm>
            <a:off x="461611" y="461913"/>
            <a:ext cx="696686" cy="619341"/>
          </a:xfrm>
          <a:prstGeom prst="rect">
            <a:avLst/>
          </a:prstGeom>
          <a:solidFill>
            <a:srgbClr val="CA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BE19555-E38E-2D4A-97D0-600BD0A1A73E}"/>
              </a:ext>
            </a:extLst>
          </p:cNvPr>
          <p:cNvSpPr/>
          <p:nvPr/>
        </p:nvSpPr>
        <p:spPr>
          <a:xfrm>
            <a:off x="1550871" y="1635954"/>
            <a:ext cx="9983038" cy="3999582"/>
          </a:xfrm>
          <a:prstGeom prst="rect">
            <a:avLst/>
          </a:prstGeom>
          <a:noFill/>
          <a:ln w="28575">
            <a:solidFill>
              <a:srgbClr val="CA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9D8694E-6D25-E315-7672-13BF687928A7}"/>
              </a:ext>
            </a:extLst>
          </p:cNvPr>
          <p:cNvGrpSpPr/>
          <p:nvPr/>
        </p:nvGrpSpPr>
        <p:grpSpPr>
          <a:xfrm>
            <a:off x="762596" y="2389018"/>
            <a:ext cx="758618" cy="2140924"/>
            <a:chOff x="4193628" y="2635761"/>
            <a:chExt cx="758618" cy="2140924"/>
          </a:xfrm>
          <a:solidFill>
            <a:srgbClr val="CADBDE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E6688C0-EFE9-4E7C-EBBE-5BFA586A543C}"/>
                </a:ext>
              </a:extLst>
            </p:cNvPr>
            <p:cNvSpPr/>
            <p:nvPr/>
          </p:nvSpPr>
          <p:spPr>
            <a:xfrm>
              <a:off x="4193628" y="2635761"/>
              <a:ext cx="758618" cy="2140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43093592-4753-62C6-A73C-B5B33BA6764D}"/>
                </a:ext>
              </a:extLst>
            </p:cNvPr>
            <p:cNvSpPr txBox="1"/>
            <p:nvPr/>
          </p:nvSpPr>
          <p:spPr>
            <a:xfrm>
              <a:off x="4347625" y="3082858"/>
              <a:ext cx="585371" cy="13234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实验设置</a:t>
              </a:r>
              <a:endParaRPr 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581B60C-8C1B-F11D-1AF4-0F4A7CFF6B68}"/>
              </a:ext>
            </a:extLst>
          </p:cNvPr>
          <p:cNvSpPr txBox="1"/>
          <p:nvPr/>
        </p:nvSpPr>
        <p:spPr>
          <a:xfrm>
            <a:off x="1958516" y="1926666"/>
            <a:ext cx="3633765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/>
                <a:cs typeface="+mn-ea"/>
                <a:sym typeface="+mn-lt"/>
              </a:rPr>
              <a:t>测试平台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Inter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CB115D-FC05-48A5-BCF1-5A3C6BD57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694" y="2343717"/>
            <a:ext cx="7187433" cy="28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9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o2comq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1286</Words>
  <Application>Microsoft Office PowerPoint</Application>
  <PresentationFormat>宽屏</PresentationFormat>
  <Paragraphs>257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DeepSeek-CJK-patch</vt:lpstr>
      <vt:lpstr>Inter</vt:lpstr>
      <vt:lpstr>等线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泽源 高</cp:lastModifiedBy>
  <cp:revision>36</cp:revision>
  <dcterms:created xsi:type="dcterms:W3CDTF">2025-04-13T05:38:27Z</dcterms:created>
  <dcterms:modified xsi:type="dcterms:W3CDTF">2025-04-16T05:50:18Z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662D46931503A503D34DFB6781169185_42</vt:lpwstr>
  </property>
  <property fmtid="{D5CDD505-2E9C-101B-9397-08002B2CF9AE}" pid="3" name="KSOProductBuildVer">
    <vt:lpwstr>2052-12.9.0.20767</vt:lpwstr>
  </property>
</Properties>
</file>