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4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5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6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7.xml" ContentType="application/vnd.openxmlformats-officedocument.presentationml.notesSlide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8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9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0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11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12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notesSlides/notesSlide13.xml" ContentType="application/vnd.openxmlformats-officedocument.presentationml.notesSlide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14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15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16.xml" ContentType="application/vnd.openxmlformats-officedocument.presentationml.notesSlide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notesSlides/notesSlide17.xml" ContentType="application/vnd.openxmlformats-officedocument.presentationml.notesSlide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18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19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20.xml" ContentType="application/vnd.openxmlformats-officedocument.presentationml.notesSlid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0" r:id="rId2"/>
    <p:sldId id="257" r:id="rId3"/>
    <p:sldId id="259" r:id="rId4"/>
    <p:sldId id="263" r:id="rId5"/>
    <p:sldId id="269" r:id="rId6"/>
    <p:sldId id="288" r:id="rId7"/>
    <p:sldId id="270" r:id="rId8"/>
    <p:sldId id="272" r:id="rId9"/>
    <p:sldId id="273" r:id="rId10"/>
    <p:sldId id="271" r:id="rId11"/>
    <p:sldId id="289" r:id="rId12"/>
    <p:sldId id="274" r:id="rId13"/>
    <p:sldId id="275" r:id="rId14"/>
    <p:sldId id="276" r:id="rId15"/>
    <p:sldId id="277" r:id="rId16"/>
    <p:sldId id="278" r:id="rId17"/>
    <p:sldId id="290" r:id="rId18"/>
    <p:sldId id="279" r:id="rId19"/>
    <p:sldId id="280" r:id="rId20"/>
    <p:sldId id="281" r:id="rId21"/>
    <p:sldId id="283" r:id="rId22"/>
    <p:sldId id="282" r:id="rId23"/>
    <p:sldId id="284" r:id="rId24"/>
    <p:sldId id="285" r:id="rId25"/>
    <p:sldId id="286" r:id="rId26"/>
    <p:sldId id="265" r:id="rId27"/>
  </p:sldIdLst>
  <p:sldSz cx="18288000" cy="10288588"/>
  <p:notesSz cx="6858000" cy="9144000"/>
  <p:custDataLst>
    <p:tags r:id="rId30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Arial" panose="020B0604020202020204" pitchFamily="34" charset="0"/>
        <a:ea typeface="微软雅黑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8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AF6"/>
    <a:srgbClr val="FCF7F0"/>
    <a:srgbClr val="2E3C63"/>
    <a:srgbClr val="FFFFFF"/>
    <a:srgbClr val="4B72AD"/>
    <a:srgbClr val="F7E8D3"/>
    <a:srgbClr val="F2DA3A"/>
    <a:srgbClr val="5399D4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/>
    <p:restoredTop sz="94660"/>
  </p:normalViewPr>
  <p:slideViewPr>
    <p:cSldViewPr snapToGrid="0" showGuides="1">
      <p:cViewPr varScale="1">
        <p:scale>
          <a:sx n="60" d="100"/>
          <a:sy n="60" d="100"/>
        </p:scale>
        <p:origin x="106" y="-93"/>
      </p:cViewPr>
      <p:guideLst>
        <p:guide orient="horz" pos="3178"/>
        <p:guide pos="57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280" y="1143000"/>
            <a:ext cx="54854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AC163-3D89-485B-AD38-619813108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FA6D4F-43B9-6D17-C2E7-6D20ED9D7C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600647-27EE-172F-6489-5BCE6DF31C0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58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5117C-7C2E-2A6E-6FB4-144A5FF51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6A513BA-2BD4-B9F0-814D-89DE7E2809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86BFB-2610-2D66-206F-B3ED9086528D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368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34B17-A0E1-0FDF-B4FC-70F0676CF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3D18ED1-8039-0E8B-EDA3-C77E6F1FDD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ACD8FF-FE7B-B3C1-A798-00D9A007459F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676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39095-E2D6-81CE-2B35-8F3ED0F1B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658DB7B-1FAC-EF44-7EE4-9E277CED49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360768-4E25-E7D7-E2CD-1B3EF078121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8114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4E2EC-1968-4C7B-595D-11189E296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9CFD7EF-6083-9707-FD99-CC69FE32A0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B086D7-E1FC-6814-70C2-6B73B961956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067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0176F-B410-C2C2-7F80-4F4971FDC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1171299-DD14-F1F8-53B4-2EF1B0B863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4583D3-D716-BBEA-72C4-8C66B5BC324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614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C434F-67A1-7107-9A14-8E342F27C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C0E117-5471-3931-EE97-FC491C85CD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28B9B-C55B-99F5-5683-C1CC5584CF1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505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FFDFB-5857-D1B5-174C-BB5E73DBC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27F8D1-2993-C35D-836B-94A2919AD7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BA4726-9D34-CEAC-406F-A62FBCBF0CA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659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6FE8C-A01B-A660-D661-F7CC6918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966336C-D92D-FEB6-02DA-E6EC8F538F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EAFE2B-FEDC-2E01-5B0C-BD570958790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425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00712-8702-BACC-A5A6-29988411F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7D8496F-7A28-B418-C950-F9AC9545A0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9718FE-DBD0-C208-62F6-37DA264D3F0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402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0F968-9F2A-0F2A-1104-CE44A871A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7C98D2D-31F5-A383-535E-15AECE2270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7B48E7-8334-ED62-BEB4-87FD5EC0718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7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7232C-5386-E4F9-B7BC-4B2244016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BD09E79-559B-7440-22F8-F6DD2404CC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86A1B-BFEB-1B02-C1EA-081CC4BE3F20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859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272B2-E568-4154-095B-3827754BA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174B0B1-B0BA-B097-21D7-21DCC04812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2219E-8CEE-1003-F152-E578B4D9E82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87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3D34A-D17B-8DFA-6EEA-A8BE1FB0C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0B9109-6EFF-1CF1-F28F-9E554249FD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3CDD5B-8C94-2CF8-5839-038B592074A6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79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8901E-A261-B697-0C7D-18566003C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D1F8591-6EF8-8C61-F1DA-A3ADA22C54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4FF52D-38AE-38B0-0189-6435D8F6F991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492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3991B-C299-BCCC-88E9-B6D60D997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EC0939D-AB5F-902D-D992-03685CC4F1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B8C832-CE9F-F836-B018-AD6302D36DC9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507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BF6C4-4489-9919-6CFA-2A4213C99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2757E9-B548-09B0-DF4C-C50896F613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5D07C-C020-3ED6-10C9-4AF5FD22E1C3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501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13CFB-9C4A-ED54-F5C4-6A13F9691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0F5351D-23B8-6266-58F8-5D1C9754CD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75CF2-C539-319F-5519-C9DA3A067EB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916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8200" y="1371840"/>
            <a:ext cx="14698800" cy="3856274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9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8200" y="5341534"/>
            <a:ext cx="14698800" cy="2208986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3600" spc="2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8035" indent="0" algn="ctr">
              <a:buNone/>
              <a:defRPr sz="2400"/>
            </a:lvl4pPr>
            <a:lvl5pPr marL="2743835" indent="0" algn="ctr">
              <a:buNone/>
              <a:defRPr sz="2400"/>
            </a:lvl5pPr>
            <a:lvl6pPr marL="3429635" indent="0" algn="ctr">
              <a:buNone/>
              <a:defRPr sz="2400"/>
            </a:lvl6pPr>
            <a:lvl7pPr marL="4115435" indent="0" algn="ctr">
              <a:buNone/>
              <a:defRPr sz="2400"/>
            </a:lvl7pPr>
            <a:lvl8pPr marL="4801235" indent="0" algn="ctr">
              <a:buNone/>
              <a:defRPr sz="2400"/>
            </a:lvl8pPr>
            <a:lvl9pPr marL="5487670" indent="0" algn="ctr">
              <a:buNone/>
              <a:defRPr sz="24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2025/5/14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912600" y="1161203"/>
            <a:ext cx="16459200" cy="8225639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2025/5/14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798200" y="3726652"/>
            <a:ext cx="14698800" cy="1528467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9000"/>
            </a:lvl1pPr>
          </a:lstStyle>
          <a:p>
            <a:pPr lvl="0"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798200" y="5341534"/>
            <a:ext cx="14698800" cy="707524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3600" spc="200"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2025/5/14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2600" y="2235991"/>
            <a:ext cx="16453800" cy="7140049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2025/5/14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86200" y="5773610"/>
            <a:ext cx="11653200" cy="1150401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6600"/>
            </a:lvl1pPr>
          </a:lstStyle>
          <a:p>
            <a:pPr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986200" y="6924011"/>
            <a:ext cx="11653200" cy="130162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7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80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8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6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4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123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76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2025/5/14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600" y="2252194"/>
            <a:ext cx="7765200" cy="7123846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617400" y="2252194"/>
            <a:ext cx="7765200" cy="7123846"/>
          </a:xfrm>
        </p:spPr>
        <p:txBody>
          <a:bodyPr lIns="90000" tIns="46800" rIns="90000" bIns="4680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2025/5/14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12600" y="2144175"/>
            <a:ext cx="8013600" cy="5725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8035" indent="0">
              <a:buNone/>
              <a:defRPr sz="2400" b="1"/>
            </a:lvl4pPr>
            <a:lvl5pPr marL="2743835" indent="0">
              <a:buNone/>
              <a:defRPr sz="2400" b="1"/>
            </a:lvl5pPr>
            <a:lvl6pPr marL="3429635" indent="0">
              <a:buNone/>
              <a:defRPr sz="2400" b="1"/>
            </a:lvl6pPr>
            <a:lvl7pPr marL="4115435" indent="0">
              <a:buNone/>
              <a:defRPr sz="2400" b="1"/>
            </a:lvl7pPr>
            <a:lvl8pPr marL="4801235" indent="0">
              <a:buNone/>
              <a:defRPr sz="2400" b="1"/>
            </a:lvl8pPr>
            <a:lvl9pPr marL="5487670" indent="0">
              <a:buNone/>
              <a:defRPr sz="24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2600" y="2781487"/>
            <a:ext cx="8013600" cy="6594553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9353625" y="2132967"/>
            <a:ext cx="8013600" cy="5725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3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8035" indent="0">
              <a:buNone/>
              <a:defRPr sz="2400" b="1"/>
            </a:lvl4pPr>
            <a:lvl5pPr marL="2743835" indent="0">
              <a:buNone/>
              <a:defRPr sz="2400" b="1"/>
            </a:lvl5pPr>
            <a:lvl6pPr marL="3429635" indent="0">
              <a:buNone/>
              <a:defRPr sz="2400" b="1"/>
            </a:lvl6pPr>
            <a:lvl7pPr marL="4115435" indent="0">
              <a:buNone/>
              <a:defRPr sz="2400" b="1"/>
            </a:lvl7pPr>
            <a:lvl8pPr marL="4801235" indent="0">
              <a:buNone/>
              <a:defRPr sz="2400" b="1"/>
            </a:lvl8pPr>
            <a:lvl9pPr marL="5487670" indent="0">
              <a:buNone/>
              <a:defRPr sz="2400" b="1"/>
            </a:lvl9pPr>
          </a:lstStyle>
          <a:p>
            <a:pPr lvl="0" fontAlgn="auto"/>
            <a:r>
              <a:rPr lang="zh-CN" altLang="en-US" strike="noStrike" noProof="1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353625" y="2781487"/>
            <a:ext cx="8013600" cy="6594553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2025/5/14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2600" y="912760"/>
            <a:ext cx="16453800" cy="1058585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2025/5/14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2025/5/14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2600" y="2333208"/>
            <a:ext cx="7849616" cy="691320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400"/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525600" y="2333208"/>
            <a:ext cx="7840800" cy="691320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400"/>
            </a:lvl1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2025/5/14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5352200" y="1371840"/>
            <a:ext cx="1566000" cy="754512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4200"/>
            </a:lvl1pPr>
          </a:lstStyle>
          <a:p>
            <a:pPr lvl="0" fontAlgn="auto"/>
            <a:r>
              <a:rPr lang="zh-CN" altLang="en-US" strike="noStrike" noProof="1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71600" y="1371840"/>
            <a:ext cx="13753800" cy="7545120"/>
          </a:xfrm>
        </p:spPr>
        <p:txBody>
          <a:bodyPr vert="eaVert" lIns="46800" tIns="46800" rIns="46800" bIns="46800"/>
          <a:lstStyle>
            <a:lvl1pPr marL="342900" indent="-342900">
              <a:spcAft>
                <a:spcPts val="1000"/>
              </a:spcAft>
              <a:defRPr spc="300"/>
            </a:lvl1pPr>
            <a:lvl2pPr marL="1028700" indent="-342900">
              <a:defRPr spc="300"/>
            </a:lvl2pPr>
            <a:lvl3pPr marL="1714500" indent="-342900">
              <a:defRPr spc="300"/>
            </a:lvl3pPr>
            <a:lvl4pPr marL="2400935" indent="-342900">
              <a:defRPr spc="300"/>
            </a:lvl4pPr>
            <a:lvl5pPr marL="3086735" indent="-342900">
              <a:defRPr spc="300"/>
            </a:lvl5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2025/5/14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912020" y="912179"/>
            <a:ext cx="16454438" cy="1059841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  <p:custDataLst>
              <p:tags r:id="rId14"/>
            </p:custDataLst>
          </p:nvPr>
        </p:nvSpPr>
        <p:spPr>
          <a:xfrm>
            <a:off x="912020" y="2236386"/>
            <a:ext cx="16454438" cy="7140236"/>
          </a:xfrm>
          <a:prstGeom prst="rect">
            <a:avLst/>
          </a:prstGeom>
          <a:noFill/>
          <a:ln w="9525">
            <a:noFill/>
          </a:ln>
        </p:spPr>
        <p:txBody>
          <a:bodyPr vert="horz" lIns="90000" tIns="46800" rIns="90000" bIns="46800"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919163" y="9474270"/>
            <a:ext cx="4048125" cy="473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2025/5/14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6174582" y="9474270"/>
            <a:ext cx="5938838" cy="473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13315950" y="9474270"/>
            <a:ext cx="4050507" cy="473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49AE70B2-8BF9-45C0-BB95-33D1B9D3A854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1371600" rtl="0" eaLnBrk="1" fontAlgn="auto" latinLnBrk="0" hangingPunct="1">
        <a:lnSpc>
          <a:spcPct val="100000"/>
        </a:lnSpc>
        <a:spcBef>
          <a:spcPct val="0"/>
        </a:spcBef>
        <a:buNone/>
        <a:defRPr sz="54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27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1028700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2414905" algn="l"/>
          <a:tab pos="2414905" algn="l"/>
          <a:tab pos="2414905" algn="l"/>
          <a:tab pos="2414905" algn="l"/>
        </a:tabLst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714500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2400935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21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3086735" indent="-342900" algn="l" defTabSz="13716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1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37725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3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35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57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80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8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6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4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35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67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5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10" Type="http://schemas.openxmlformats.org/officeDocument/2006/relationships/image" Target="../media/image5.png"/><Relationship Id="rId4" Type="http://schemas.openxmlformats.org/officeDocument/2006/relationships/tags" Target="../tags/tag53.xml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2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3" Type="http://schemas.openxmlformats.org/officeDocument/2006/relationships/tags" Target="../tags/tag6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image" Target="../media/image8.png"/><Relationship Id="rId5" Type="http://schemas.openxmlformats.org/officeDocument/2006/relationships/tags" Target="../tags/tag64.xml"/><Relationship Id="rId10" Type="http://schemas.openxmlformats.org/officeDocument/2006/relationships/image" Target="../media/image5.png"/><Relationship Id="rId4" Type="http://schemas.openxmlformats.org/officeDocument/2006/relationships/tags" Target="../tags/tag63.xml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9.png"/><Relationship Id="rId5" Type="http://schemas.openxmlformats.org/officeDocument/2006/relationships/tags" Target="../tags/tag70.xml"/><Relationship Id="rId10" Type="http://schemas.openxmlformats.org/officeDocument/2006/relationships/image" Target="../media/image5.png"/><Relationship Id="rId4" Type="http://schemas.openxmlformats.org/officeDocument/2006/relationships/tags" Target="../tags/tag69.xml"/><Relationship Id="rId9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7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10" Type="http://schemas.openxmlformats.org/officeDocument/2006/relationships/image" Target="../media/image5.png"/><Relationship Id="rId4" Type="http://schemas.openxmlformats.org/officeDocument/2006/relationships/tags" Target="../tags/tag75.xml"/><Relationship Id="rId9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8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image" Target="../media/image10.png"/><Relationship Id="rId5" Type="http://schemas.openxmlformats.org/officeDocument/2006/relationships/tags" Target="../tags/tag82.xml"/><Relationship Id="rId10" Type="http://schemas.openxmlformats.org/officeDocument/2006/relationships/image" Target="../media/image5.png"/><Relationship Id="rId4" Type="http://schemas.openxmlformats.org/officeDocument/2006/relationships/tags" Target="../tags/tag81.xml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3" Type="http://schemas.openxmlformats.org/officeDocument/2006/relationships/tags" Target="../tags/tag8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11" Type="http://schemas.openxmlformats.org/officeDocument/2006/relationships/image" Target="../media/image11.png"/><Relationship Id="rId5" Type="http://schemas.openxmlformats.org/officeDocument/2006/relationships/tags" Target="../tags/tag88.xml"/><Relationship Id="rId10" Type="http://schemas.openxmlformats.org/officeDocument/2006/relationships/image" Target="../media/image5.png"/><Relationship Id="rId4" Type="http://schemas.openxmlformats.org/officeDocument/2006/relationships/tags" Target="../tags/tag87.xml"/><Relationship Id="rId9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2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3" Type="http://schemas.openxmlformats.org/officeDocument/2006/relationships/tags" Target="../tags/tag9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tags" Target="../tags/tag99.xml"/><Relationship Id="rId5" Type="http://schemas.openxmlformats.org/officeDocument/2006/relationships/tags" Target="../tags/tag98.xml"/><Relationship Id="rId10" Type="http://schemas.openxmlformats.org/officeDocument/2006/relationships/image" Target="../media/image5.png"/><Relationship Id="rId4" Type="http://schemas.openxmlformats.org/officeDocument/2006/relationships/tags" Target="../tags/tag97.xml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10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10" Type="http://schemas.openxmlformats.org/officeDocument/2006/relationships/image" Target="../media/image5.png"/><Relationship Id="rId4" Type="http://schemas.openxmlformats.org/officeDocument/2006/relationships/tags" Target="../tags/tag103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3" Type="http://schemas.openxmlformats.org/officeDocument/2006/relationships/tags" Target="../tags/tag10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image" Target="../media/image12.png"/><Relationship Id="rId5" Type="http://schemas.openxmlformats.org/officeDocument/2006/relationships/tags" Target="../tags/tag110.xml"/><Relationship Id="rId10" Type="http://schemas.openxmlformats.org/officeDocument/2006/relationships/image" Target="../media/image5.png"/><Relationship Id="rId4" Type="http://schemas.openxmlformats.org/officeDocument/2006/relationships/tags" Target="../tags/tag109.xml"/><Relationship Id="rId9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3" Type="http://schemas.openxmlformats.org/officeDocument/2006/relationships/tags" Target="../tags/tag11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image" Target="../media/image13.png"/><Relationship Id="rId5" Type="http://schemas.openxmlformats.org/officeDocument/2006/relationships/tags" Target="../tags/tag116.xml"/><Relationship Id="rId10" Type="http://schemas.openxmlformats.org/officeDocument/2006/relationships/image" Target="../media/image5.png"/><Relationship Id="rId4" Type="http://schemas.openxmlformats.org/officeDocument/2006/relationships/tags" Target="../tags/tag115.xml"/><Relationship Id="rId9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13" Type="http://schemas.openxmlformats.org/officeDocument/2006/relationships/image" Target="../media/image16.png"/><Relationship Id="rId3" Type="http://schemas.openxmlformats.org/officeDocument/2006/relationships/tags" Target="../tags/tag120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5.png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image" Target="../media/image14.png"/><Relationship Id="rId5" Type="http://schemas.openxmlformats.org/officeDocument/2006/relationships/tags" Target="../tags/tag122.xml"/><Relationship Id="rId10" Type="http://schemas.openxmlformats.org/officeDocument/2006/relationships/image" Target="../media/image5.png"/><Relationship Id="rId4" Type="http://schemas.openxmlformats.org/officeDocument/2006/relationships/tags" Target="../tags/tag121.xml"/><Relationship Id="rId9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13" Type="http://schemas.openxmlformats.org/officeDocument/2006/relationships/image" Target="../media/image19.png"/><Relationship Id="rId3" Type="http://schemas.openxmlformats.org/officeDocument/2006/relationships/tags" Target="../tags/tag126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8.png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11" Type="http://schemas.openxmlformats.org/officeDocument/2006/relationships/image" Target="../media/image17.png"/><Relationship Id="rId5" Type="http://schemas.openxmlformats.org/officeDocument/2006/relationships/tags" Target="../tags/tag128.xml"/><Relationship Id="rId10" Type="http://schemas.openxmlformats.org/officeDocument/2006/relationships/image" Target="../media/image5.png"/><Relationship Id="rId4" Type="http://schemas.openxmlformats.org/officeDocument/2006/relationships/tags" Target="../tags/tag127.xml"/><Relationship Id="rId9" Type="http://schemas.openxmlformats.org/officeDocument/2006/relationships/image" Target="../media/image3.png"/><Relationship Id="rId1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3" Type="http://schemas.openxmlformats.org/officeDocument/2006/relationships/tags" Target="../tags/tag132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10" Type="http://schemas.openxmlformats.org/officeDocument/2006/relationships/image" Target="../media/image5.png"/><Relationship Id="rId4" Type="http://schemas.openxmlformats.org/officeDocument/2006/relationships/tags" Target="../tags/tag133.xml"/><Relationship Id="rId9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3" Type="http://schemas.openxmlformats.org/officeDocument/2006/relationships/tags" Target="../tags/tag13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10" Type="http://schemas.openxmlformats.org/officeDocument/2006/relationships/image" Target="../media/image5.png"/><Relationship Id="rId4" Type="http://schemas.openxmlformats.org/officeDocument/2006/relationships/tags" Target="../tags/tag139.xml"/><Relationship Id="rId9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hyperlink" Target="https://arxiv.org/abs/2310.18940" TargetMode="External"/><Relationship Id="rId5" Type="http://schemas.openxmlformats.org/officeDocument/2006/relationships/tags" Target="../tags/tag20.xml"/><Relationship Id="rId10" Type="http://schemas.openxmlformats.org/officeDocument/2006/relationships/image" Target="../media/image5.png"/><Relationship Id="rId4" Type="http://schemas.openxmlformats.org/officeDocument/2006/relationships/tags" Target="../tags/tag19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6.png"/><Relationship Id="rId5" Type="http://schemas.openxmlformats.org/officeDocument/2006/relationships/tags" Target="../tags/tag26.xml"/><Relationship Id="rId10" Type="http://schemas.openxmlformats.org/officeDocument/2006/relationships/image" Target="../media/image5.png"/><Relationship Id="rId4" Type="http://schemas.openxmlformats.org/officeDocument/2006/relationships/tags" Target="../tags/tag25.xm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7" Type="http://schemas.openxmlformats.org/officeDocument/2006/relationships/image" Target="../media/image2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10" Type="http://schemas.openxmlformats.org/officeDocument/2006/relationships/image" Target="../media/image5.png"/><Relationship Id="rId4" Type="http://schemas.openxmlformats.org/officeDocument/2006/relationships/tags" Target="../tags/tag35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40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7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tags" Target="../tags/tag43.xml"/><Relationship Id="rId11" Type="http://schemas.openxmlformats.org/officeDocument/2006/relationships/hyperlink" Target="https://arxiv.org/abs/2309.04658" TargetMode="External"/><Relationship Id="rId5" Type="http://schemas.openxmlformats.org/officeDocument/2006/relationships/tags" Target="../tags/tag42.xml"/><Relationship Id="rId10" Type="http://schemas.openxmlformats.org/officeDocument/2006/relationships/image" Target="../media/image5.png"/><Relationship Id="rId4" Type="http://schemas.openxmlformats.org/officeDocument/2006/relationships/tags" Target="../tags/tag41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10" Type="http://schemas.openxmlformats.org/officeDocument/2006/relationships/image" Target="../media/image5.png"/><Relationship Id="rId4" Type="http://schemas.openxmlformats.org/officeDocument/2006/relationships/tags" Target="../tags/tag47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758262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97845" y="1989244"/>
            <a:ext cx="14699456" cy="2336006"/>
          </a:xfrm>
        </p:spPr>
        <p:txBody>
          <a:bodyPr vert="horz" lIns="135000" tIns="70200" rIns="135000" bIns="70200" anchor="b" anchorCtr="0"/>
          <a:lstStyle/>
          <a:p>
            <a:pPr algn="ctr" defTabSz="914400">
              <a:buClrTx/>
              <a:buSzTx/>
              <a:buFontTx/>
              <a:buNone/>
            </a:pPr>
            <a:r>
              <a:rPr lang="zh-CN" altLang="en-US" sz="8100" b="0" kern="1200" normalizeH="0" baseline="0" dirty="0">
                <a:solidFill>
                  <a:schemeClr val="bg1"/>
                </a:solidFill>
                <a:latin typeface="造字工房朗倩（非商用）常规体" charset="-122"/>
                <a:ea typeface="造字工房朗倩（非商用）常规体" charset="-122"/>
                <a:cs typeface="+mj-cs"/>
              </a:rPr>
              <a:t>研讨班汇报</a:t>
            </a:r>
            <a:br>
              <a:rPr lang="zh-CN" altLang="zh-CN" sz="8100" b="0" kern="1200" normalizeH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zh-CN" altLang="en-US" sz="4800" b="0" dirty="0">
                <a:ln>
                  <a:solidFill>
                    <a:schemeClr val="bg1"/>
                  </a:solidFill>
                </a:ln>
                <a:noFill/>
                <a:latin typeface="Bauhaus 93" panose="04030905020B02020C02" charset="0"/>
              </a:rPr>
              <a:t>强化学习</a:t>
            </a:r>
            <a:r>
              <a:rPr lang="en-US" altLang="zh-CN" sz="4800" b="0" dirty="0">
                <a:ln>
                  <a:solidFill>
                    <a:schemeClr val="bg1"/>
                  </a:solidFill>
                </a:ln>
                <a:noFill/>
                <a:latin typeface="Bauhaus 93" panose="04030905020B02020C02" charset="0"/>
              </a:rPr>
              <a:t>+LLM-</a:t>
            </a:r>
            <a:r>
              <a:rPr lang="zh-CN" altLang="en-US" sz="4800" b="0" dirty="0">
                <a:ln>
                  <a:solidFill>
                    <a:schemeClr val="bg1"/>
                  </a:solidFill>
                </a:ln>
                <a:noFill/>
                <a:latin typeface="Bauhaus 93" panose="04030905020B02020C02" charset="0"/>
              </a:rPr>
              <a:t>狼人杀</a:t>
            </a:r>
            <a:endParaRPr lang="zh-CN" altLang="zh-CN" sz="4800" b="0" kern="1200" normalizeH="0" baseline="0" dirty="0">
              <a:ln>
                <a:solidFill>
                  <a:schemeClr val="bg1"/>
                </a:solidFill>
              </a:ln>
              <a:noFill/>
              <a:latin typeface="Bauhaus 93" panose="04030905020B02020C02" charset="0"/>
              <a:ea typeface="+mj-ea"/>
              <a:cs typeface="Bauhaus 93" panose="04030905020B02020C02" charset="0"/>
            </a:endParaRPr>
          </a:p>
        </p:txBody>
      </p:sp>
      <p:sp>
        <p:nvSpPr>
          <p:cNvPr id="2052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797845" y="4930087"/>
            <a:ext cx="14699456" cy="1512095"/>
          </a:xfrm>
        </p:spPr>
        <p:txBody>
          <a:bodyPr vert="horz" lIns="135000" tIns="70200" rIns="135000" bIns="70200" anchor="t" anchorCtr="0"/>
          <a:lstStyle/>
          <a:p>
            <a:pPr defTabSz="914400">
              <a:lnSpc>
                <a:spcPct val="90000"/>
              </a:lnSpc>
              <a:buClrTx/>
              <a:buSzTx/>
            </a:pPr>
            <a:r>
              <a:rPr lang="zh-CN" altLang="en-US" kern="1200" normalizeH="0" baseline="0" dirty="0">
                <a:latin typeface="微软雅黑" panose="020B0503020204020204" charset="-122"/>
                <a:ea typeface="+mn-ea"/>
                <a:cs typeface="+mn-cs"/>
              </a:rPr>
              <a:t>汇报人：权泽平</a:t>
            </a:r>
          </a:p>
          <a:p>
            <a:pPr defTabSz="914400">
              <a:lnSpc>
                <a:spcPct val="90000"/>
              </a:lnSpc>
              <a:buClrTx/>
              <a:buSzTx/>
            </a:pPr>
            <a:r>
              <a:rPr lang="zh-CN" altLang="en-US" kern="1200" normalizeH="0" baseline="0" dirty="0">
                <a:latin typeface="微软雅黑" panose="020B0503020204020204" charset="-122"/>
                <a:ea typeface="+mn-ea"/>
                <a:cs typeface="+mn-cs"/>
              </a:rPr>
              <a:t>时间：</a:t>
            </a:r>
            <a:r>
              <a:rPr lang="en-US" altLang="zh-CN" kern="1200" normalizeH="0" baseline="0" dirty="0">
                <a:latin typeface="微软雅黑" panose="020B0503020204020204" charset="-122"/>
                <a:ea typeface="+mn-ea"/>
                <a:cs typeface="+mn-cs"/>
              </a:rPr>
              <a:t>2025/05/14</a:t>
            </a:r>
          </a:p>
        </p:txBody>
      </p:sp>
      <p:pic>
        <p:nvPicPr>
          <p:cNvPr id="2053" name="图片 5" descr="剪影居中蓝 低版本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9F13F-835C-819B-6721-D9E9AF73E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E213CB16-CA6C-3A31-28EB-3240E5CABA5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14438" y="1633485"/>
            <a:ext cx="8804910" cy="429578"/>
          </a:xfrm>
          <a:prstGeom prst="rect">
            <a:avLst/>
          </a:prstGeom>
          <a:gradFill>
            <a:gsLst>
              <a:gs pos="26000">
                <a:srgbClr val="F7E8D3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>
            <a:extLst>
              <a:ext uri="{FF2B5EF4-FFF2-40B4-BE49-F238E27FC236}">
                <a16:creationId xmlns:a16="http://schemas.microsoft.com/office/drawing/2014/main" id="{14C6B5AD-D7DF-67F2-85C7-DF2295E6618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5233141-847C-4EE9-C15C-1CE5A8ECA0E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>
            <a:extLst>
              <a:ext uri="{FF2B5EF4-FFF2-40B4-BE49-F238E27FC236}">
                <a16:creationId xmlns:a16="http://schemas.microsoft.com/office/drawing/2014/main" id="{44999EDC-367C-ADA0-1B79-2D7E013EE2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49D7B09-306A-FF0D-8A3B-1071F106B01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6660" y="1398905"/>
            <a:ext cx="880237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300" dirty="0">
                <a:solidFill>
                  <a:srgbClr val="2E3C63"/>
                </a:solidFill>
              </a:rPr>
              <a:t>LLM</a:t>
            </a:r>
            <a:r>
              <a:rPr lang="zh-CN" altLang="en-US" sz="3300" dirty="0">
                <a:solidFill>
                  <a:srgbClr val="2E3C63"/>
                </a:solidFill>
              </a:rPr>
              <a:t>规划</a:t>
            </a:r>
            <a:r>
              <a:rPr lang="en-US" altLang="zh-CN" sz="3300" dirty="0">
                <a:solidFill>
                  <a:srgbClr val="2E3C63"/>
                </a:solidFill>
              </a:rPr>
              <a:t>/RL</a:t>
            </a:r>
            <a:endParaRPr lang="zh-CN" altLang="en-US" sz="3300" dirty="0">
              <a:solidFill>
                <a:srgbClr val="2E3C63"/>
              </a:solidFill>
            </a:endParaRPr>
          </a:p>
        </p:txBody>
      </p:sp>
      <p:sp>
        <p:nvSpPr>
          <p:cNvPr id="3078" name="文本框 3">
            <a:extLst>
              <a:ext uri="{FF2B5EF4-FFF2-40B4-BE49-F238E27FC236}">
                <a16:creationId xmlns:a16="http://schemas.microsoft.com/office/drawing/2014/main" id="{062F2C78-0947-078C-5994-9267CB6F231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7C2092-5A29-15A2-EFBF-37D93A35469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相关工作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C471E28-20B4-BC6E-381A-B9F6D2E53F8D}"/>
              </a:ext>
            </a:extLst>
          </p:cNvPr>
          <p:cNvSpPr txBox="1">
            <a:spLocks/>
          </p:cNvSpPr>
          <p:nvPr/>
        </p:nvSpPr>
        <p:spPr>
          <a:xfrm>
            <a:off x="1214438" y="2069465"/>
            <a:ext cx="13041631" cy="6829478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7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2414905" algn="l"/>
                <a:tab pos="2414905" algn="l"/>
                <a:tab pos="2414905" algn="l"/>
                <a:tab pos="241490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Cicero</a:t>
            </a:r>
            <a:r>
              <a:rPr lang="zh-CN" altLang="en-US" dirty="0"/>
              <a:t>模型</a:t>
            </a:r>
            <a:r>
              <a:rPr lang="en-US" altLang="zh-CN" dirty="0"/>
              <a:t>(Diplomacy</a:t>
            </a:r>
            <a:r>
              <a:rPr lang="zh-CN" altLang="en-US" dirty="0"/>
              <a:t>游戏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方法：</a:t>
            </a:r>
            <a:r>
              <a:rPr lang="en-US" altLang="zh-CN" dirty="0"/>
              <a:t>RL</a:t>
            </a:r>
            <a:r>
              <a:rPr lang="zh-CN" altLang="en-US" dirty="0"/>
              <a:t>基于观察选原子动作、</a:t>
            </a:r>
            <a:r>
              <a:rPr lang="en-US" altLang="zh-CN" dirty="0"/>
              <a:t>prompt</a:t>
            </a:r>
            <a:r>
              <a:rPr lang="zh-CN" altLang="en-US" dirty="0"/>
              <a:t>生成实际的语言动作</a:t>
            </a:r>
            <a:endParaRPr lang="en-US" altLang="zh-CN" dirty="0"/>
          </a:p>
          <a:p>
            <a:pPr lvl="2"/>
            <a:r>
              <a:rPr lang="zh-CN" altLang="en-US" dirty="0"/>
              <a:t>语言和动作相互交织，彼此关联</a:t>
            </a:r>
            <a:endParaRPr lang="en-US" altLang="zh-CN" dirty="0"/>
          </a:p>
          <a:p>
            <a:pPr lvl="2"/>
            <a:r>
              <a:rPr lang="zh-CN" altLang="en-US" dirty="0"/>
              <a:t>定义了有限的动作集合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”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提议联盟”“威胁退出”“承诺支持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”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强化学习训练策略网络选择最优动作，再根据动作生成对应的文本</a:t>
            </a:r>
            <a:endParaRPr lang="en-US" altLang="zh-CN" dirty="0"/>
          </a:p>
          <a:p>
            <a:pPr lvl="1"/>
            <a:r>
              <a:rPr lang="zh-CN" altLang="en-US" dirty="0"/>
              <a:t>不足：</a:t>
            </a:r>
            <a:endParaRPr lang="en-US" altLang="zh-CN" dirty="0"/>
          </a:p>
          <a:p>
            <a:pPr lvl="2"/>
            <a:r>
              <a:rPr lang="zh-CN" altLang="en-US" dirty="0"/>
              <a:t>动作空间有限，固定，依赖人工预定义</a:t>
            </a:r>
            <a:endParaRPr lang="en-US" altLang="zh-CN" dirty="0"/>
          </a:p>
          <a:p>
            <a:pPr lvl="3"/>
            <a:r>
              <a:rPr lang="zh-CN" altLang="en-US" dirty="0"/>
              <a:t>过于粗糙，难以覆盖真实场景中精细、无限的语言和交流可能性</a:t>
            </a:r>
            <a:endParaRPr lang="en-US" altLang="zh-CN" dirty="0"/>
          </a:p>
          <a:p>
            <a:pPr lvl="3"/>
            <a:r>
              <a:rPr lang="zh-CN" altLang="en-US" dirty="0"/>
              <a:t>例如：对于模糊暗示、复杂欺骗等的表示</a:t>
            </a:r>
            <a:endParaRPr lang="en-US" altLang="zh-CN" dirty="0"/>
          </a:p>
          <a:p>
            <a:r>
              <a:rPr lang="zh-CN" altLang="en-US" dirty="0"/>
              <a:t>文章</a:t>
            </a:r>
            <a:r>
              <a:rPr lang="en-US" altLang="zh-CN" dirty="0"/>
              <a:t>:</a:t>
            </a:r>
            <a:r>
              <a:rPr lang="zh-CN" altLang="en-US" dirty="0"/>
              <a:t>将</a:t>
            </a:r>
            <a:r>
              <a:rPr lang="en-US" altLang="zh-CN" dirty="0"/>
              <a:t>RL</a:t>
            </a:r>
            <a:r>
              <a:rPr lang="zh-CN" altLang="en-US" dirty="0"/>
              <a:t>应用于对话部分，使得动作由原子行动变为语言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989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90AE7-A3AE-5272-49A5-377C15F77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B2F6108-6091-C9FC-5259-C8F5EB852E5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2991750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90000">
                <a:srgbClr val="5399D4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>
            <a:extLst>
              <a:ext uri="{FF2B5EF4-FFF2-40B4-BE49-F238E27FC236}">
                <a16:creationId xmlns:a16="http://schemas.microsoft.com/office/drawing/2014/main" id="{6A930775-6287-2083-8436-5860DFC6D666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940993" y="2911740"/>
            <a:ext cx="8556308" cy="3133725"/>
          </a:xfrm>
        </p:spPr>
        <p:txBody>
          <a:bodyPr vert="horz" lIns="135000" tIns="70200" rIns="135000" bIns="70200" anchor="b" anchorCtr="0">
            <a:normAutofit/>
          </a:bodyPr>
          <a:lstStyle/>
          <a:p>
            <a:pPr algn="l" defTabSz="914400">
              <a:buClrTx/>
              <a:buSzTx/>
              <a:buFontTx/>
              <a:buNone/>
            </a:pPr>
            <a:r>
              <a:rPr lang="zh-CN" altLang="en-US" sz="6600" b="0" kern="1200" normalizeH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模型方法</a:t>
            </a:r>
            <a:br>
              <a:rPr lang="zh-CN" altLang="zh-CN" sz="6600" b="0" kern="1200" normalizeH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zh-CN" altLang="zh-CN" sz="6600" b="0" kern="1200" normalizeH="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3" name="图片 5" descr="剪影居中蓝 低版本">
            <a:extLst>
              <a:ext uri="{FF2B5EF4-FFF2-40B4-BE49-F238E27FC236}">
                <a16:creationId xmlns:a16="http://schemas.microsoft.com/office/drawing/2014/main" id="{5F7A7DF1-D272-A0E9-5566-A037FC7951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>
            <a:extLst>
              <a:ext uri="{FF2B5EF4-FFF2-40B4-BE49-F238E27FC236}">
                <a16:creationId xmlns:a16="http://schemas.microsoft.com/office/drawing/2014/main" id="{2F37B1C0-4942-C11B-77F1-8490D8D39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3DEE6CE5-8E5B-CBD1-4563-C53067A650E3}"/>
              </a:ext>
            </a:extLst>
          </p:cNvPr>
          <p:cNvGrpSpPr/>
          <p:nvPr/>
        </p:nvGrpSpPr>
        <p:grpSpPr>
          <a:xfrm>
            <a:off x="1952625" y="2038297"/>
            <a:ext cx="4809173" cy="4809173"/>
            <a:chOff x="2506" y="2139"/>
            <a:chExt cx="5049" cy="504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0C138AE-E95E-B6CF-6268-CFDBCD92B1E4}"/>
                </a:ext>
              </a:extLst>
            </p:cNvPr>
            <p:cNvSpPr/>
            <p:nvPr/>
          </p:nvSpPr>
          <p:spPr>
            <a:xfrm>
              <a:off x="2506" y="2139"/>
              <a:ext cx="5049" cy="5049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40000">
                  <a:srgbClr val="5399D4"/>
                </a:gs>
                <a:gs pos="100000">
                  <a:srgbClr val="2E3C63"/>
                </a:gs>
              </a:gsLst>
              <a:lin ang="2700000" scaled="0"/>
            </a:gradFill>
            <a:ln>
              <a:noFill/>
            </a:ln>
            <a:effectLst>
              <a:outerShdw blurRad="203200" dist="127000" dir="2700000" algn="tl" rotWithShape="0">
                <a:srgbClr val="5399D4">
                  <a:alpha val="4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>
              <a:extLst>
                <a:ext uri="{FF2B5EF4-FFF2-40B4-BE49-F238E27FC236}">
                  <a16:creationId xmlns:a16="http://schemas.microsoft.com/office/drawing/2014/main" id="{3CAB8781-E874-17AA-EF4E-4B96FEA5E70B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3303" y="2394"/>
              <a:ext cx="3456" cy="3065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762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18000" i="1" dirty="0">
                  <a:ln w="19050">
                    <a:noFill/>
                  </a:ln>
                  <a:gradFill>
                    <a:gsLst>
                      <a:gs pos="100000">
                        <a:srgbClr val="5399D4"/>
                      </a:gs>
                      <a:gs pos="4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03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7800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79256-10F5-B3D2-BEC0-639FE3571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3581B5B-99EF-DD89-A87D-7D2ADEF02E9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14438" y="1633485"/>
            <a:ext cx="8804910" cy="429578"/>
          </a:xfrm>
          <a:prstGeom prst="rect">
            <a:avLst/>
          </a:prstGeom>
          <a:gradFill>
            <a:gsLst>
              <a:gs pos="26000">
                <a:srgbClr val="F7E8D3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>
            <a:extLst>
              <a:ext uri="{FF2B5EF4-FFF2-40B4-BE49-F238E27FC236}">
                <a16:creationId xmlns:a16="http://schemas.microsoft.com/office/drawing/2014/main" id="{C83C23E5-D9DD-6941-2FF0-68F904AD6BD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2F07921E-593C-F3D3-6D01-1A170D8DD69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>
            <a:extLst>
              <a:ext uri="{FF2B5EF4-FFF2-40B4-BE49-F238E27FC236}">
                <a16:creationId xmlns:a16="http://schemas.microsoft.com/office/drawing/2014/main" id="{4142738A-9267-25FE-CB86-155B602DEF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D528E06-8EA5-5305-1012-DBF31F2BF44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6660" y="1398905"/>
            <a:ext cx="880237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300" dirty="0">
                <a:solidFill>
                  <a:srgbClr val="2E3C63"/>
                </a:solidFill>
              </a:rPr>
              <a:t>总体结构</a:t>
            </a:r>
          </a:p>
        </p:txBody>
      </p:sp>
      <p:sp>
        <p:nvSpPr>
          <p:cNvPr id="3078" name="文本框 3">
            <a:extLst>
              <a:ext uri="{FF2B5EF4-FFF2-40B4-BE49-F238E27FC236}">
                <a16:creationId xmlns:a16="http://schemas.microsoft.com/office/drawing/2014/main" id="{6F515792-F0ED-7AEB-B0EF-596E133153E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3E73F99-3770-4497-34FB-1F114E99562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模型方法</a:t>
            </a:r>
            <a:endParaRPr lang="zh-CN" altLang="en-US" sz="4200" dirty="0">
              <a:solidFill>
                <a:srgbClr val="2E3C63"/>
              </a:solidFill>
            </a:endParaRPr>
          </a:p>
          <a:p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EF74FA6-4240-747B-41F0-62C26D8A75C1}"/>
              </a:ext>
            </a:extLst>
          </p:cNvPr>
          <p:cNvSpPr txBox="1">
            <a:spLocks/>
          </p:cNvSpPr>
          <p:nvPr/>
        </p:nvSpPr>
        <p:spPr>
          <a:xfrm>
            <a:off x="1214438" y="2069465"/>
            <a:ext cx="13041631" cy="6829478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7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2414905" algn="l"/>
                <a:tab pos="2414905" algn="l"/>
                <a:tab pos="2414905" algn="l"/>
                <a:tab pos="241490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1.</a:t>
            </a:r>
            <a:r>
              <a:rPr lang="zh-CN" altLang="en-US" dirty="0"/>
              <a:t>身份推断</a:t>
            </a:r>
            <a:endParaRPr lang="en-US" altLang="zh-CN" dirty="0"/>
          </a:p>
          <a:p>
            <a:pPr lvl="1"/>
            <a:r>
              <a:rPr lang="zh-CN" altLang="en-US" dirty="0"/>
              <a:t>区别真假发言</a:t>
            </a:r>
            <a:r>
              <a:rPr lang="en-US" altLang="zh-CN" dirty="0"/>
              <a:t>+</a:t>
            </a:r>
            <a:r>
              <a:rPr lang="zh-CN" altLang="en-US" dirty="0"/>
              <a:t>推理角色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候选动作生成</a:t>
            </a:r>
            <a:endParaRPr lang="en-US" altLang="zh-CN" dirty="0"/>
          </a:p>
          <a:p>
            <a:pPr lvl="1"/>
            <a:r>
              <a:rPr lang="zh-CN" altLang="en-US" dirty="0"/>
              <a:t>生成多样化动作，消减</a:t>
            </a:r>
            <a:r>
              <a:rPr lang="en-US" altLang="zh-CN" dirty="0"/>
              <a:t>bias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群体强化学习</a:t>
            </a:r>
            <a:endParaRPr lang="en-US" altLang="zh-CN" dirty="0"/>
          </a:p>
          <a:p>
            <a:pPr lvl="1"/>
            <a:r>
              <a:rPr lang="zh-CN" altLang="en-US" dirty="0"/>
              <a:t>与多个</a:t>
            </a:r>
            <a:r>
              <a:rPr lang="en-US" altLang="zh-CN" dirty="0"/>
              <a:t>Agent</a:t>
            </a:r>
            <a:r>
              <a:rPr lang="zh-CN" altLang="en-US" dirty="0"/>
              <a:t>对打对抗训练，提升决策能力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B977387-9716-EDF7-658F-9736EAFE82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54383" y="5688964"/>
            <a:ext cx="12523162" cy="41294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1608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81207-0357-3E1B-9628-19A1B50BC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E80E5F1-AF7D-6EAF-85FC-C1CA0B6A066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14438" y="1633485"/>
            <a:ext cx="8804910" cy="429578"/>
          </a:xfrm>
          <a:prstGeom prst="rect">
            <a:avLst/>
          </a:prstGeom>
          <a:gradFill>
            <a:gsLst>
              <a:gs pos="26000">
                <a:srgbClr val="F7E8D3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>
            <a:extLst>
              <a:ext uri="{FF2B5EF4-FFF2-40B4-BE49-F238E27FC236}">
                <a16:creationId xmlns:a16="http://schemas.microsoft.com/office/drawing/2014/main" id="{1AF7268B-9053-9D7E-D73F-21C03FD47F2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686F333-7F0A-560F-1FB1-618F74C07A9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>
            <a:extLst>
              <a:ext uri="{FF2B5EF4-FFF2-40B4-BE49-F238E27FC236}">
                <a16:creationId xmlns:a16="http://schemas.microsoft.com/office/drawing/2014/main" id="{E7734084-7498-3443-C19B-E480318C5D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234E74E-8367-B16B-55D4-BA5F02480E6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6660" y="1398905"/>
            <a:ext cx="880237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300" dirty="0">
                <a:solidFill>
                  <a:srgbClr val="2E3C63"/>
                </a:solidFill>
              </a:rPr>
              <a:t>身份推断</a:t>
            </a:r>
          </a:p>
        </p:txBody>
      </p:sp>
      <p:sp>
        <p:nvSpPr>
          <p:cNvPr id="3078" name="文本框 3">
            <a:extLst>
              <a:ext uri="{FF2B5EF4-FFF2-40B4-BE49-F238E27FC236}">
                <a16:creationId xmlns:a16="http://schemas.microsoft.com/office/drawing/2014/main" id="{2930BDBB-CAFE-D2BA-E412-637E37589FE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25863A8-5430-C357-C996-190DFD2A05F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模型方法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0E1A5F-4AFE-DADE-61EA-4CAAB4689845}"/>
              </a:ext>
            </a:extLst>
          </p:cNvPr>
          <p:cNvSpPr txBox="1">
            <a:spLocks/>
          </p:cNvSpPr>
          <p:nvPr/>
        </p:nvSpPr>
        <p:spPr>
          <a:xfrm>
            <a:off x="1214438" y="2069465"/>
            <a:ext cx="13041631" cy="6829478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7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2414905" algn="l"/>
                <a:tab pos="2414905" algn="l"/>
                <a:tab pos="2414905" algn="l"/>
                <a:tab pos="241490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观察记录：用</a:t>
            </a:r>
            <a:r>
              <a:rPr lang="en-US" altLang="zh-CN" dirty="0"/>
              <a:t>LLM</a:t>
            </a:r>
            <a:r>
              <a:rPr lang="zh-CN" altLang="en-US" dirty="0"/>
              <a:t>将观察结构化</a:t>
            </a:r>
            <a:endParaRPr lang="en-US" altLang="zh-CN" dirty="0"/>
          </a:p>
          <a:p>
            <a:pPr lvl="1"/>
            <a:r>
              <a:rPr lang="zh-CN" altLang="en-US" dirty="0"/>
              <a:t>关键</a:t>
            </a:r>
            <a:r>
              <a:rPr lang="en-US" altLang="zh-CN" dirty="0"/>
              <a:t>facts</a:t>
            </a:r>
            <a:r>
              <a:rPr lang="zh-CN" altLang="en-US" dirty="0"/>
              <a:t>项</a:t>
            </a:r>
            <a:endParaRPr lang="en-US" altLang="zh-CN" dirty="0"/>
          </a:p>
          <a:p>
            <a:pPr lvl="2"/>
            <a:r>
              <a:rPr lang="zh-CN" altLang="en-US" dirty="0"/>
              <a:t>非发言</a:t>
            </a:r>
            <a:endParaRPr lang="en-US" altLang="zh-CN" dirty="0"/>
          </a:p>
          <a:p>
            <a:pPr lvl="1"/>
            <a:r>
              <a:rPr lang="zh-CN" altLang="en-US" dirty="0"/>
              <a:t>可能真实发言项</a:t>
            </a:r>
            <a:r>
              <a:rPr lang="en-US" altLang="zh-CN" dirty="0"/>
              <a:t>+</a:t>
            </a:r>
            <a:r>
              <a:rPr lang="zh-CN" altLang="en-US" dirty="0"/>
              <a:t>可能虚假发言项</a:t>
            </a:r>
            <a:endParaRPr lang="en-US" altLang="zh-CN" dirty="0"/>
          </a:p>
          <a:p>
            <a:pPr lvl="2"/>
            <a:r>
              <a:rPr lang="zh-CN" altLang="en-US" dirty="0"/>
              <a:t>根据发言的角色的身份可靠度划分</a:t>
            </a:r>
            <a:endParaRPr lang="en-US" altLang="zh-CN" dirty="0"/>
          </a:p>
          <a:p>
            <a:r>
              <a:rPr lang="zh-CN" altLang="en-US" dirty="0"/>
              <a:t>推理结果</a:t>
            </a:r>
            <a:endParaRPr lang="en-US" altLang="zh-CN" dirty="0"/>
          </a:p>
          <a:p>
            <a:pPr lvl="1"/>
            <a:r>
              <a:rPr lang="zh-CN" altLang="en-US" dirty="0"/>
              <a:t>由观察记录输入</a:t>
            </a:r>
            <a:r>
              <a:rPr lang="en-US" altLang="zh-CN" dirty="0"/>
              <a:t>LLM</a:t>
            </a:r>
            <a:r>
              <a:rPr lang="zh-CN" altLang="en-US" dirty="0"/>
              <a:t>生成</a:t>
            </a:r>
            <a:endParaRPr lang="en-US" altLang="zh-CN" dirty="0"/>
          </a:p>
          <a:p>
            <a:pPr lvl="1"/>
            <a:r>
              <a:rPr lang="zh-CN" altLang="en-US" dirty="0"/>
              <a:t>推理身份，并评价可靠度</a:t>
            </a:r>
            <a:endParaRPr lang="en-US" altLang="zh-CN" dirty="0"/>
          </a:p>
          <a:p>
            <a:pPr lvl="1"/>
            <a:r>
              <a:rPr lang="zh-CN" altLang="en-US" dirty="0"/>
              <a:t>还有推理项和证据项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C76C2BD-172E-27BA-A63F-175161006D3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4000" y="1776094"/>
            <a:ext cx="8268327" cy="57619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9323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2BFE6-9761-0BD0-3FB6-6FA0F557C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6E3D47F-034B-AB64-45DA-14485B49A59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14438" y="1633485"/>
            <a:ext cx="8804910" cy="429578"/>
          </a:xfrm>
          <a:prstGeom prst="rect">
            <a:avLst/>
          </a:prstGeom>
          <a:gradFill>
            <a:gsLst>
              <a:gs pos="26000">
                <a:srgbClr val="F7E8D3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>
            <a:extLst>
              <a:ext uri="{FF2B5EF4-FFF2-40B4-BE49-F238E27FC236}">
                <a16:creationId xmlns:a16="http://schemas.microsoft.com/office/drawing/2014/main" id="{D8E984C8-A2CB-5A4A-8FB9-3F11E8724E9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3B84A45-B454-DB79-3196-0D1D16F722A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>
            <a:extLst>
              <a:ext uri="{FF2B5EF4-FFF2-40B4-BE49-F238E27FC236}">
                <a16:creationId xmlns:a16="http://schemas.microsoft.com/office/drawing/2014/main" id="{9643D198-BE28-CF4F-F295-B5AAE6685B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EECB962-6E3A-053E-9B08-300766952A9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6660" y="1398905"/>
            <a:ext cx="880237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300" dirty="0">
                <a:solidFill>
                  <a:srgbClr val="2E3C63"/>
                </a:solidFill>
              </a:rPr>
              <a:t>候选动作生成</a:t>
            </a:r>
          </a:p>
        </p:txBody>
      </p:sp>
      <p:sp>
        <p:nvSpPr>
          <p:cNvPr id="3078" name="文本框 3">
            <a:extLst>
              <a:ext uri="{FF2B5EF4-FFF2-40B4-BE49-F238E27FC236}">
                <a16:creationId xmlns:a16="http://schemas.microsoft.com/office/drawing/2014/main" id="{E0932813-BA89-0CFC-1671-6A1B7AF6DDF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5BDCE1-5561-C58E-12A0-103167F3BD8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模型方法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0493942-7298-F38C-0C1F-3F45A2984D0D}"/>
              </a:ext>
            </a:extLst>
          </p:cNvPr>
          <p:cNvSpPr txBox="1">
            <a:spLocks/>
          </p:cNvSpPr>
          <p:nvPr/>
        </p:nvSpPr>
        <p:spPr>
          <a:xfrm>
            <a:off x="1214438" y="2069465"/>
            <a:ext cx="13041631" cy="6829478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7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2414905" algn="l"/>
                <a:tab pos="2414905" algn="l"/>
                <a:tab pos="2414905" algn="l"/>
                <a:tab pos="241490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生成多样的回复</a:t>
            </a:r>
            <a:endParaRPr lang="en-US" altLang="zh-CN" dirty="0"/>
          </a:p>
          <a:p>
            <a:r>
              <a:rPr lang="zh-CN" altLang="en-US" b="1" dirty="0"/>
              <a:t>简单</a:t>
            </a:r>
            <a:r>
              <a:rPr lang="en-US" altLang="zh-CN" dirty="0"/>
              <a:t>:</a:t>
            </a:r>
            <a:r>
              <a:rPr lang="zh-CN" altLang="en-US" dirty="0"/>
              <a:t>要求</a:t>
            </a:r>
            <a:r>
              <a:rPr lang="en-US" altLang="zh-CN" dirty="0"/>
              <a:t>LLM</a:t>
            </a:r>
            <a:r>
              <a:rPr lang="zh-CN" altLang="en-US" dirty="0"/>
              <a:t>根据不同策略生成</a:t>
            </a:r>
            <a:r>
              <a:rPr lang="en-US" altLang="zh-CN" dirty="0"/>
              <a:t>N</a:t>
            </a:r>
            <a:r>
              <a:rPr lang="zh-CN" altLang="en-US" dirty="0"/>
              <a:t>个不同的候选动作</a:t>
            </a:r>
            <a:endParaRPr lang="en-US" altLang="zh-CN" dirty="0"/>
          </a:p>
          <a:p>
            <a:pPr lvl="1"/>
            <a:r>
              <a:rPr lang="zh-CN" altLang="en-US" dirty="0"/>
              <a:t>应用于生成夜间行动</a:t>
            </a:r>
            <a:r>
              <a:rPr lang="en-US" altLang="zh-CN" dirty="0"/>
              <a:t>+</a:t>
            </a:r>
            <a:r>
              <a:rPr lang="zh-CN" altLang="en-US" dirty="0"/>
              <a:t>投票行动</a:t>
            </a:r>
            <a:r>
              <a:rPr lang="en-US" altLang="zh-CN" dirty="0"/>
              <a:t>(</a:t>
            </a:r>
            <a:r>
              <a:rPr lang="zh-CN" altLang="en-US" dirty="0"/>
              <a:t>只需要选择角色</a:t>
            </a:r>
            <a:r>
              <a:rPr lang="en-US" altLang="zh-CN" dirty="0"/>
              <a:t>,</a:t>
            </a:r>
            <a:r>
              <a:rPr lang="zh-CN" altLang="en-US" dirty="0"/>
              <a:t>简单</a:t>
            </a:r>
            <a:r>
              <a:rPr lang="en-US" altLang="zh-CN" dirty="0"/>
              <a:t>)</a:t>
            </a:r>
          </a:p>
          <a:p>
            <a:r>
              <a:rPr lang="zh-CN" altLang="en-US" b="1" dirty="0"/>
              <a:t>迭代</a:t>
            </a:r>
            <a:r>
              <a:rPr lang="en-US" altLang="zh-CN" dirty="0"/>
              <a:t>:</a:t>
            </a:r>
            <a:r>
              <a:rPr lang="zh-CN" altLang="en-US" dirty="0"/>
              <a:t>用现有候选动作</a:t>
            </a:r>
            <a:r>
              <a:rPr lang="en-US" altLang="zh-CN" dirty="0"/>
              <a:t>prompt LLM,</a:t>
            </a:r>
            <a:r>
              <a:rPr lang="zh-CN" altLang="en-US" dirty="0"/>
              <a:t>要求生成和现有候选不同的动作</a:t>
            </a:r>
            <a:endParaRPr lang="en-US" altLang="zh-CN" dirty="0"/>
          </a:p>
          <a:p>
            <a:pPr lvl="1"/>
            <a:r>
              <a:rPr lang="zh-CN" altLang="en-US" dirty="0"/>
              <a:t>应用和与生成发言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/>
              <a:t>LLM</a:t>
            </a:r>
            <a:r>
              <a:rPr lang="zh-CN" altLang="en-US" dirty="0"/>
              <a:t>的交互更多，因此效果更好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273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E5B8F-40D8-89EC-E722-55E3558A2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BAF523D-9CBC-1E2C-7F5D-82E813E4865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14438" y="1633485"/>
            <a:ext cx="8804910" cy="429578"/>
          </a:xfrm>
          <a:prstGeom prst="rect">
            <a:avLst/>
          </a:prstGeom>
          <a:gradFill>
            <a:gsLst>
              <a:gs pos="26000">
                <a:srgbClr val="F7E8D3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>
            <a:extLst>
              <a:ext uri="{FF2B5EF4-FFF2-40B4-BE49-F238E27FC236}">
                <a16:creationId xmlns:a16="http://schemas.microsoft.com/office/drawing/2014/main" id="{3FA1A09D-AF9E-5485-B350-D523C78E0D6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1C60453-FE5D-8B9C-ED3E-F619CB10C90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>
            <a:extLst>
              <a:ext uri="{FF2B5EF4-FFF2-40B4-BE49-F238E27FC236}">
                <a16:creationId xmlns:a16="http://schemas.microsoft.com/office/drawing/2014/main" id="{42AB91FB-8EDE-0A91-4746-93C05960B0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33DDA30-8C3A-9A34-775D-09D6FA2DA2A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6660" y="1398905"/>
            <a:ext cx="880237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300" dirty="0">
                <a:solidFill>
                  <a:srgbClr val="2E3C63"/>
                </a:solidFill>
              </a:rPr>
              <a:t>强化学习</a:t>
            </a:r>
          </a:p>
        </p:txBody>
      </p:sp>
      <p:sp>
        <p:nvSpPr>
          <p:cNvPr id="3078" name="文本框 3">
            <a:extLst>
              <a:ext uri="{FF2B5EF4-FFF2-40B4-BE49-F238E27FC236}">
                <a16:creationId xmlns:a16="http://schemas.microsoft.com/office/drawing/2014/main" id="{8A7490D5-A997-FA50-D847-4BBC451F4C3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B3ACB1-BC2A-3880-4A78-09DE5219440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模型方法</a:t>
            </a:r>
            <a:endParaRPr lang="zh-CN" altLang="en-US" sz="4200" dirty="0">
              <a:solidFill>
                <a:srgbClr val="2E3C63"/>
              </a:solidFill>
            </a:endParaRPr>
          </a:p>
          <a:p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6E91351-FE48-46D9-81B1-1EA9D3D260A7}"/>
              </a:ext>
            </a:extLst>
          </p:cNvPr>
          <p:cNvSpPr txBox="1">
            <a:spLocks/>
          </p:cNvSpPr>
          <p:nvPr/>
        </p:nvSpPr>
        <p:spPr>
          <a:xfrm>
            <a:off x="1214438" y="2069465"/>
            <a:ext cx="13041631" cy="6829478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7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2414905" algn="l"/>
                <a:tab pos="2414905" algn="l"/>
                <a:tab pos="2414905" algn="l"/>
                <a:tab pos="241490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</a:t>
            </a:r>
            <a:r>
              <a:rPr lang="zh-CN" altLang="en-US" dirty="0"/>
              <a:t>函数效果不佳</a:t>
            </a:r>
            <a:endParaRPr lang="en-US" altLang="zh-CN" dirty="0"/>
          </a:p>
          <a:p>
            <a:r>
              <a:rPr lang="zh-CN" altLang="en-US" dirty="0"/>
              <a:t>自注意网络</a:t>
            </a:r>
            <a:endParaRPr lang="en-US" altLang="zh-CN" dirty="0"/>
          </a:p>
          <a:p>
            <a:pPr lvl="1"/>
            <a:r>
              <a:rPr lang="en-US" altLang="zh-CN" dirty="0"/>
              <a:t>Language Action:</a:t>
            </a:r>
            <a:r>
              <a:rPr lang="zh-CN" altLang="en-US" dirty="0"/>
              <a:t>动作候选输入</a:t>
            </a:r>
            <a:endParaRPr lang="en-US" altLang="zh-CN" dirty="0"/>
          </a:p>
          <a:p>
            <a:pPr lvl="1"/>
            <a:r>
              <a:rPr lang="en-US" altLang="zh-CN" dirty="0"/>
              <a:t>e:</a:t>
            </a:r>
            <a:r>
              <a:rPr lang="zh-CN" altLang="en-US" dirty="0"/>
              <a:t>嵌入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67E857-F5FD-CA22-88F4-D3A2A5094B26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548" b="3413"/>
          <a:stretch/>
        </p:blipFill>
        <p:spPr>
          <a:xfrm>
            <a:off x="4205309" y="4048902"/>
            <a:ext cx="10821050" cy="478077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64375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63F98-20E0-C723-4498-543398147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0678BE0-DBCD-E941-46AA-895AEF5D261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14438" y="1633485"/>
            <a:ext cx="8804910" cy="429578"/>
          </a:xfrm>
          <a:prstGeom prst="rect">
            <a:avLst/>
          </a:prstGeom>
          <a:gradFill>
            <a:gsLst>
              <a:gs pos="26000">
                <a:srgbClr val="F7E8D3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>
            <a:extLst>
              <a:ext uri="{FF2B5EF4-FFF2-40B4-BE49-F238E27FC236}">
                <a16:creationId xmlns:a16="http://schemas.microsoft.com/office/drawing/2014/main" id="{A68B66F0-3ADD-7556-051C-DBF33C4691D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21DC4D7-221B-AF54-9496-C2D3D4E0270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>
            <a:extLst>
              <a:ext uri="{FF2B5EF4-FFF2-40B4-BE49-F238E27FC236}">
                <a16:creationId xmlns:a16="http://schemas.microsoft.com/office/drawing/2014/main" id="{8F6ACA3D-A9B0-B0ED-CB53-281AA87851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AE9FDC9-B1DC-4CA8-E9AB-77F4260D303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6660" y="1398905"/>
            <a:ext cx="880237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300" dirty="0">
                <a:solidFill>
                  <a:srgbClr val="2E3C63"/>
                </a:solidFill>
              </a:rPr>
              <a:t>强化学习</a:t>
            </a:r>
          </a:p>
        </p:txBody>
      </p:sp>
      <p:sp>
        <p:nvSpPr>
          <p:cNvPr id="3078" name="文本框 3">
            <a:extLst>
              <a:ext uri="{FF2B5EF4-FFF2-40B4-BE49-F238E27FC236}">
                <a16:creationId xmlns:a16="http://schemas.microsoft.com/office/drawing/2014/main" id="{0494D56E-FDEB-1F3C-7C6F-8409FF402A6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03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701396-FFCE-1959-BAE0-B43231815FB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模型方法</a:t>
            </a:r>
            <a:endParaRPr lang="zh-CN" altLang="en-US" sz="4200" dirty="0">
              <a:solidFill>
                <a:srgbClr val="2E3C63"/>
              </a:solidFill>
            </a:endParaRPr>
          </a:p>
          <a:p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4B5F5A8-4EF7-AB00-3189-7100DDEEA206}"/>
              </a:ext>
            </a:extLst>
          </p:cNvPr>
          <p:cNvSpPr txBox="1">
            <a:spLocks/>
          </p:cNvSpPr>
          <p:nvPr/>
        </p:nvSpPr>
        <p:spPr>
          <a:xfrm>
            <a:off x="1214438" y="2069465"/>
            <a:ext cx="13041631" cy="6829478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7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2414905" algn="l"/>
                <a:tab pos="2414905" algn="l"/>
                <a:tab pos="2414905" algn="l"/>
                <a:tab pos="241490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Reward</a:t>
            </a:r>
            <a:r>
              <a:rPr lang="zh-CN" altLang="en-US" dirty="0"/>
              <a:t>：胜败为主</a:t>
            </a:r>
            <a:r>
              <a:rPr lang="en-US" altLang="zh-CN" dirty="0"/>
              <a:t>(100)</a:t>
            </a:r>
            <a:r>
              <a:rPr lang="zh-CN" altLang="en-US" dirty="0"/>
              <a:t>，加上其他指标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MAPPO</a:t>
            </a:r>
            <a:r>
              <a:rPr lang="zh-CN" altLang="en-US" dirty="0"/>
              <a:t>作为强化学习算法</a:t>
            </a:r>
            <a:endParaRPr lang="en-US" altLang="zh-CN" dirty="0"/>
          </a:p>
          <a:p>
            <a:r>
              <a:rPr lang="zh-CN" altLang="en-US" dirty="0"/>
              <a:t>使用群体强化学习训练</a:t>
            </a:r>
            <a:endParaRPr lang="en-US" altLang="zh-CN" dirty="0"/>
          </a:p>
          <a:p>
            <a:pPr lvl="1"/>
            <a:r>
              <a:rPr lang="zh-CN" altLang="en-US" dirty="0"/>
              <a:t>群体强化学习有助于泛化以适应非传递性博弈</a:t>
            </a:r>
            <a:endParaRPr lang="en-US" altLang="zh-CN" dirty="0"/>
          </a:p>
          <a:p>
            <a:pPr lvl="2"/>
            <a:r>
              <a:rPr lang="zh-CN" altLang="en-US" dirty="0"/>
              <a:t>非传递性博弈：循环克制，如石头剪刀布的</a:t>
            </a:r>
            <a:r>
              <a:rPr lang="en-US" altLang="zh-CN" dirty="0"/>
              <a:t>A&gt;B&gt;C&gt;A</a:t>
            </a:r>
          </a:p>
          <a:p>
            <a:pPr lvl="1"/>
            <a:r>
              <a:rPr lang="zh-CN" altLang="en-US" dirty="0"/>
              <a:t>两类角色，各种合作</a:t>
            </a:r>
            <a:r>
              <a:rPr lang="en-US" altLang="zh-CN" dirty="0"/>
              <a:t>/</a:t>
            </a:r>
            <a:r>
              <a:rPr lang="zh-CN" altLang="en-US" dirty="0"/>
              <a:t>对抗，收集信息训练</a:t>
            </a:r>
            <a:r>
              <a:rPr lang="en-US" altLang="zh-CN" dirty="0"/>
              <a:t>RL</a:t>
            </a:r>
            <a:r>
              <a:rPr lang="zh-CN" altLang="en-US" dirty="0"/>
              <a:t>策略</a:t>
            </a:r>
            <a:endParaRPr lang="en-US" altLang="zh-CN" dirty="0"/>
          </a:p>
          <a:p>
            <a:pPr lvl="2"/>
            <a:r>
              <a:rPr lang="en-US" altLang="zh-CN" dirty="0"/>
              <a:t>RL</a:t>
            </a:r>
            <a:r>
              <a:rPr lang="zh-CN" altLang="en-US" dirty="0"/>
              <a:t>策略</a:t>
            </a:r>
            <a:r>
              <a:rPr lang="en-US" altLang="zh-CN" dirty="0"/>
              <a:t>+checkpoint </a:t>
            </a:r>
          </a:p>
          <a:p>
            <a:pPr lvl="2"/>
            <a:r>
              <a:rPr lang="en-US" altLang="zh-CN" dirty="0"/>
              <a:t>LLM+</a:t>
            </a:r>
            <a:r>
              <a:rPr lang="zh-CN" altLang="en-US" dirty="0"/>
              <a:t>预设风格</a:t>
            </a:r>
            <a:r>
              <a:rPr lang="en-US" altLang="zh-CN" dirty="0"/>
              <a:t>(</a:t>
            </a:r>
            <a:r>
              <a:rPr lang="zh-CN" altLang="en-US" dirty="0"/>
              <a:t>只有隐藏角色推断部分，按照风格输出一个动作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B7AD4B-0BA7-86B8-073A-430CD3588C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59726" y="4520290"/>
            <a:ext cx="4729967" cy="325491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6481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5CB6D-A995-659E-CA74-31058EE17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0101275C-03C7-3928-BC39-BC7AF7CBD22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2991750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90000">
                <a:srgbClr val="5399D4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>
            <a:extLst>
              <a:ext uri="{FF2B5EF4-FFF2-40B4-BE49-F238E27FC236}">
                <a16:creationId xmlns:a16="http://schemas.microsoft.com/office/drawing/2014/main" id="{3A4014EC-CB58-47AF-36C3-D50A31A721D9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940993" y="2911740"/>
            <a:ext cx="8556308" cy="3133725"/>
          </a:xfrm>
        </p:spPr>
        <p:txBody>
          <a:bodyPr vert="horz" lIns="135000" tIns="70200" rIns="135000" bIns="70200" anchor="b" anchorCtr="0">
            <a:normAutofit/>
          </a:bodyPr>
          <a:lstStyle/>
          <a:p>
            <a:pPr algn="l" defTabSz="914400">
              <a:buClrTx/>
              <a:buSzTx/>
              <a:buFontTx/>
              <a:buNone/>
            </a:pPr>
            <a:r>
              <a:rPr lang="zh-CN" altLang="en-US" sz="6600" b="0" kern="1200" normalizeH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实验</a:t>
            </a:r>
            <a:br>
              <a:rPr lang="zh-CN" altLang="zh-CN" sz="6600" b="0" kern="1200" normalizeH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zh-CN" altLang="zh-CN" sz="6600" b="0" kern="1200" normalizeH="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3" name="图片 5" descr="剪影居中蓝 低版本">
            <a:extLst>
              <a:ext uri="{FF2B5EF4-FFF2-40B4-BE49-F238E27FC236}">
                <a16:creationId xmlns:a16="http://schemas.microsoft.com/office/drawing/2014/main" id="{5DE8A1E7-A954-54F2-AAAA-BF18E8937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>
            <a:extLst>
              <a:ext uri="{FF2B5EF4-FFF2-40B4-BE49-F238E27FC236}">
                <a16:creationId xmlns:a16="http://schemas.microsoft.com/office/drawing/2014/main" id="{F11F646F-0EB1-4CAA-C4ED-D5915E98ED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74569EAC-68CB-2F87-57C5-5F6BCC9939D8}"/>
              </a:ext>
            </a:extLst>
          </p:cNvPr>
          <p:cNvGrpSpPr/>
          <p:nvPr/>
        </p:nvGrpSpPr>
        <p:grpSpPr>
          <a:xfrm>
            <a:off x="1952625" y="2038297"/>
            <a:ext cx="4809173" cy="4809173"/>
            <a:chOff x="2506" y="2139"/>
            <a:chExt cx="5049" cy="504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FF9DE38-FAC8-15BF-0CA7-BD1C5BBF0295}"/>
                </a:ext>
              </a:extLst>
            </p:cNvPr>
            <p:cNvSpPr/>
            <p:nvPr/>
          </p:nvSpPr>
          <p:spPr>
            <a:xfrm>
              <a:off x="2506" y="2139"/>
              <a:ext cx="5049" cy="5049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40000">
                  <a:srgbClr val="5399D4"/>
                </a:gs>
                <a:gs pos="100000">
                  <a:srgbClr val="2E3C63"/>
                </a:gs>
              </a:gsLst>
              <a:lin ang="2700000" scaled="0"/>
            </a:gradFill>
            <a:ln>
              <a:noFill/>
            </a:ln>
            <a:effectLst>
              <a:outerShdw blurRad="203200" dist="127000" dir="2700000" algn="tl" rotWithShape="0">
                <a:srgbClr val="5399D4">
                  <a:alpha val="4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>
              <a:extLst>
                <a:ext uri="{FF2B5EF4-FFF2-40B4-BE49-F238E27FC236}">
                  <a16:creationId xmlns:a16="http://schemas.microsoft.com/office/drawing/2014/main" id="{E3BADA04-1676-F7A3-1820-56D120FDBFC0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3303" y="2394"/>
              <a:ext cx="3456" cy="3065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762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18000" i="1" dirty="0">
                  <a:ln w="19050">
                    <a:noFill/>
                  </a:ln>
                  <a:gradFill>
                    <a:gsLst>
                      <a:gs pos="100000">
                        <a:srgbClr val="5399D4"/>
                      </a:gs>
                      <a:gs pos="4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04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8602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CA5FD-3B9D-CB64-2B85-278A40A97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FE6D9DE9-1DB8-BF17-4516-70C3F2041C8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14438" y="1633485"/>
            <a:ext cx="8804910" cy="429578"/>
          </a:xfrm>
          <a:prstGeom prst="rect">
            <a:avLst/>
          </a:prstGeom>
          <a:gradFill>
            <a:gsLst>
              <a:gs pos="26000">
                <a:srgbClr val="F7E8D3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>
            <a:extLst>
              <a:ext uri="{FF2B5EF4-FFF2-40B4-BE49-F238E27FC236}">
                <a16:creationId xmlns:a16="http://schemas.microsoft.com/office/drawing/2014/main" id="{33F41895-89AF-4210-232E-2E73F230A40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EDDC646-A9D1-32A0-AE9E-3627168E8D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>
            <a:extLst>
              <a:ext uri="{FF2B5EF4-FFF2-40B4-BE49-F238E27FC236}">
                <a16:creationId xmlns:a16="http://schemas.microsoft.com/office/drawing/2014/main" id="{A24FC5BD-FFE4-1E1C-D8E2-F4E10C07B0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67D8215-4FFC-752C-56A3-21726C87886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4438" y="1389645"/>
            <a:ext cx="880237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300" dirty="0">
                <a:solidFill>
                  <a:srgbClr val="2E3C63"/>
                </a:solidFill>
              </a:rPr>
              <a:t>实验组成</a:t>
            </a:r>
          </a:p>
        </p:txBody>
      </p:sp>
      <p:sp>
        <p:nvSpPr>
          <p:cNvPr id="3078" name="文本框 3">
            <a:extLst>
              <a:ext uri="{FF2B5EF4-FFF2-40B4-BE49-F238E27FC236}">
                <a16:creationId xmlns:a16="http://schemas.microsoft.com/office/drawing/2014/main" id="{DFAAF6CB-EFB3-5B74-38A8-C03570FC836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8A7B89-B361-C698-11BB-FEAE2D57DFC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实验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36FBE14-B72F-6BFB-0399-4D5239F42AFE}"/>
              </a:ext>
            </a:extLst>
          </p:cNvPr>
          <p:cNvSpPr txBox="1">
            <a:spLocks/>
          </p:cNvSpPr>
          <p:nvPr/>
        </p:nvSpPr>
        <p:spPr>
          <a:xfrm>
            <a:off x="1214438" y="2069465"/>
            <a:ext cx="13041631" cy="6829478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7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2414905" algn="l"/>
                <a:tab pos="2414905" algn="l"/>
                <a:tab pos="2414905" algn="l"/>
                <a:tab pos="241490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案例研究：动作分布是否降低</a:t>
            </a:r>
            <a:r>
              <a:rPr lang="en-US" altLang="zh-CN" dirty="0"/>
              <a:t>bias</a:t>
            </a:r>
          </a:p>
          <a:p>
            <a:r>
              <a:rPr lang="zh-CN" altLang="en-US" dirty="0"/>
              <a:t>对战：和现存的</a:t>
            </a:r>
            <a:r>
              <a:rPr lang="en-US" altLang="zh-CN" dirty="0"/>
              <a:t>LLM agent</a:t>
            </a:r>
            <a:r>
              <a:rPr lang="zh-CN" altLang="en-US" dirty="0"/>
              <a:t>进行循环赛</a:t>
            </a:r>
            <a:r>
              <a:rPr lang="en-US" altLang="zh-CN" dirty="0"/>
              <a:t>+</a:t>
            </a:r>
            <a:r>
              <a:rPr lang="zh-CN" altLang="en-US" dirty="0"/>
              <a:t>人机对战</a:t>
            </a:r>
            <a:endParaRPr lang="en-US" altLang="zh-CN" dirty="0"/>
          </a:p>
          <a:p>
            <a:r>
              <a:rPr lang="zh-CN" altLang="en-US" dirty="0"/>
              <a:t>消融实验</a:t>
            </a:r>
            <a:endParaRPr lang="en-US" altLang="zh-CN" dirty="0"/>
          </a:p>
          <a:p>
            <a:r>
              <a:rPr lang="zh-CN" altLang="en-US" dirty="0"/>
              <a:t>其他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狼</a:t>
            </a:r>
            <a:r>
              <a:rPr lang="en-US" altLang="zh-CN" dirty="0"/>
              <a:t>1</a:t>
            </a:r>
            <a:r>
              <a:rPr lang="zh-CN" altLang="en-US" dirty="0"/>
              <a:t>预</a:t>
            </a:r>
            <a:r>
              <a:rPr lang="en-US" altLang="zh-CN" dirty="0"/>
              <a:t>1</a:t>
            </a:r>
            <a:r>
              <a:rPr lang="zh-CN" altLang="en-US" dirty="0"/>
              <a:t>医</a:t>
            </a:r>
            <a:r>
              <a:rPr lang="en-US" altLang="zh-CN" dirty="0"/>
              <a:t>3</a:t>
            </a:r>
            <a:r>
              <a:rPr lang="zh-CN" altLang="en-US" dirty="0"/>
              <a:t>民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4302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E299A-E333-7479-CF38-97FFE8FF3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56EA5B6-7BC1-9D08-3825-8FB76F6C735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14438" y="1633485"/>
            <a:ext cx="8804910" cy="429578"/>
          </a:xfrm>
          <a:prstGeom prst="rect">
            <a:avLst/>
          </a:prstGeom>
          <a:gradFill>
            <a:gsLst>
              <a:gs pos="26000">
                <a:srgbClr val="F7E8D3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>
            <a:extLst>
              <a:ext uri="{FF2B5EF4-FFF2-40B4-BE49-F238E27FC236}">
                <a16:creationId xmlns:a16="http://schemas.microsoft.com/office/drawing/2014/main" id="{566F55AA-ADA6-C2A3-9E6B-7D3B46A73FF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32F82AD-4EE5-0CC4-F63B-FDF10773BA2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>
            <a:extLst>
              <a:ext uri="{FF2B5EF4-FFF2-40B4-BE49-F238E27FC236}">
                <a16:creationId xmlns:a16="http://schemas.microsoft.com/office/drawing/2014/main" id="{0AF0769E-A78D-47D5-8229-DEC16A8B1C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B88404D-1AAE-A17B-C9D9-34D5A6396CC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6660" y="1398905"/>
            <a:ext cx="880237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300" dirty="0">
                <a:solidFill>
                  <a:srgbClr val="2E3C63"/>
                </a:solidFill>
              </a:rPr>
              <a:t>案例研究</a:t>
            </a:r>
          </a:p>
        </p:txBody>
      </p:sp>
      <p:sp>
        <p:nvSpPr>
          <p:cNvPr id="3078" name="文本框 3">
            <a:extLst>
              <a:ext uri="{FF2B5EF4-FFF2-40B4-BE49-F238E27FC236}">
                <a16:creationId xmlns:a16="http://schemas.microsoft.com/office/drawing/2014/main" id="{BEC62683-9F2A-B5C6-3244-705BEDA1A1F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5853ED-9BCF-EBAE-297E-66A0050B6A99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实验</a:t>
            </a:r>
            <a:endParaRPr lang="zh-CN" altLang="en-US" sz="4200" dirty="0">
              <a:solidFill>
                <a:srgbClr val="2E3C63"/>
              </a:solidFill>
            </a:endParaRPr>
          </a:p>
          <a:p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A1CE0F7-1D28-1F46-A0E2-0CE6016B139B}"/>
              </a:ext>
            </a:extLst>
          </p:cNvPr>
          <p:cNvSpPr txBox="1">
            <a:spLocks/>
          </p:cNvSpPr>
          <p:nvPr/>
        </p:nvSpPr>
        <p:spPr>
          <a:xfrm>
            <a:off x="1214438" y="2069465"/>
            <a:ext cx="13041631" cy="6829478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7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2414905" algn="l"/>
                <a:tab pos="2414905" algn="l"/>
                <a:tab pos="2414905" algn="l"/>
                <a:tab pos="241490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FF0000"/>
                </a:solidFill>
              </a:rPr>
              <a:t>研究多样性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文章模型 </a:t>
            </a:r>
            <a:r>
              <a:rPr lang="en-US" altLang="zh-CN" dirty="0"/>
              <a:t>vs </a:t>
            </a:r>
            <a:r>
              <a:rPr lang="zh-CN" altLang="en-US" dirty="0"/>
              <a:t>推断角色</a:t>
            </a:r>
            <a:r>
              <a:rPr lang="en-US" altLang="zh-CN" dirty="0"/>
              <a:t>+ReAct</a:t>
            </a:r>
            <a:r>
              <a:rPr lang="zh-CN" altLang="en-US" dirty="0"/>
              <a:t>生成一个动作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没有做去除</a:t>
            </a:r>
            <a:r>
              <a:rPr lang="en-US" altLang="zh-CN" dirty="0">
                <a:solidFill>
                  <a:srgbClr val="FF0000"/>
                </a:solidFill>
              </a:rPr>
              <a:t>RL</a:t>
            </a:r>
            <a:r>
              <a:rPr lang="zh-CN" altLang="en-US" dirty="0">
                <a:solidFill>
                  <a:srgbClr val="FF0000"/>
                </a:solidFill>
              </a:rPr>
              <a:t>后的对比，没有证明</a:t>
            </a:r>
            <a:r>
              <a:rPr lang="en-US" altLang="zh-CN" dirty="0">
                <a:solidFill>
                  <a:srgbClr val="FF0000"/>
                </a:solidFill>
              </a:rPr>
              <a:t>RL</a:t>
            </a:r>
            <a:r>
              <a:rPr lang="zh-CN" altLang="en-US" dirty="0">
                <a:solidFill>
                  <a:srgbClr val="FF0000"/>
                </a:solidFill>
              </a:rPr>
              <a:t>对于多样性的用处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狼人第一晚：是否随机杀人</a:t>
            </a:r>
            <a:r>
              <a:rPr lang="en-US" altLang="zh-CN" dirty="0"/>
              <a:t>-&gt;</a:t>
            </a:r>
            <a:r>
              <a:rPr lang="zh-CN" altLang="en-US" dirty="0"/>
              <a:t>文章模型选人更随机</a:t>
            </a:r>
            <a:endParaRPr lang="en-US" altLang="zh-CN" dirty="0"/>
          </a:p>
          <a:p>
            <a:r>
              <a:rPr lang="zh-CN" altLang="en-US" dirty="0"/>
              <a:t>医生第一晚：是否自救</a:t>
            </a:r>
            <a:r>
              <a:rPr lang="en-US" altLang="zh-CN" dirty="0"/>
              <a:t>-&gt;</a:t>
            </a:r>
            <a:r>
              <a:rPr lang="zh-CN" altLang="en-US" dirty="0"/>
              <a:t>文章模型对象更集中于自救</a:t>
            </a:r>
            <a:endParaRPr lang="en-US" altLang="zh-CN" dirty="0"/>
          </a:p>
          <a:p>
            <a:r>
              <a:rPr lang="zh-CN" altLang="en-US" dirty="0"/>
              <a:t>两个预言家自曝时，村民的投票：</a:t>
            </a:r>
            <a:endParaRPr lang="en-US" altLang="zh-CN" dirty="0"/>
          </a:p>
          <a:p>
            <a:pPr lvl="1"/>
            <a:r>
              <a:rPr lang="zh-CN" altLang="en-US" dirty="0"/>
              <a:t>纯</a:t>
            </a:r>
            <a:r>
              <a:rPr lang="en-US" altLang="zh-CN" dirty="0"/>
              <a:t>LLM</a:t>
            </a:r>
            <a:r>
              <a:rPr lang="zh-CN" altLang="en-US" dirty="0"/>
              <a:t>更保守，不投票</a:t>
            </a:r>
            <a:endParaRPr lang="en-US" altLang="zh-CN" dirty="0"/>
          </a:p>
          <a:p>
            <a:pPr lvl="1"/>
            <a:r>
              <a:rPr lang="zh-CN" altLang="en-US" dirty="0"/>
              <a:t>文章提出的策略：</a:t>
            </a:r>
            <a:r>
              <a:rPr lang="en-US" altLang="zh-CN" dirty="0"/>
              <a:t>“</a:t>
            </a:r>
            <a:r>
              <a:rPr lang="zh-CN" altLang="en-US" dirty="0"/>
              <a:t>其中一个预言家肯定是狼人，不投只会让狼人更容易控制投票结果并淘汰真正的预言家</a:t>
            </a:r>
            <a:r>
              <a:rPr lang="en-US" altLang="zh-CN" dirty="0"/>
              <a:t>”</a:t>
            </a:r>
          </a:p>
          <a:p>
            <a:pPr lvl="1"/>
            <a:r>
              <a:rPr lang="zh-CN" altLang="en-US" dirty="0"/>
              <a:t>模型不投票的概率更低，学习识别并投票驱逐假预言家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938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任意多边形 29"/>
          <p:cNvSpPr/>
          <p:nvPr/>
        </p:nvSpPr>
        <p:spPr>
          <a:xfrm rot="20700000" flipH="1">
            <a:off x="-1219685" y="-476230"/>
            <a:ext cx="7321823" cy="11492860"/>
          </a:xfrm>
          <a:custGeom>
            <a:avLst/>
            <a:gdLst>
              <a:gd name="adj1" fmla="val 2939410"/>
              <a:gd name="adj2" fmla="val 16617515"/>
              <a:gd name="stAng" fmla="pin 0 adj1 21599999"/>
              <a:gd name="enAng" fmla="pin 0 adj2 21599999"/>
              <a:gd name="sw1" fmla="+- enAng 0 stAng"/>
              <a:gd name="sw2" fmla="+- sw1 21600000 0"/>
              <a:gd name="swAng" fmla="?: sw1 sw1 sw2"/>
              <a:gd name="wt1" fmla="sin wd2 stAng"/>
              <a:gd name="ht1" fmla="cos hd2 stAng"/>
              <a:gd name="dx1" fmla="cat2 wd2 ht1 wt1"/>
              <a:gd name="dy1" fmla="sat2 hd2 ht1 wt1"/>
              <a:gd name="wt2" fmla="sin wd2 enAng"/>
              <a:gd name="ht2" fmla="cos hd2 enAng"/>
              <a:gd name="dx2" fmla="cat2 wd2 ht2 wt2"/>
              <a:gd name="dy2" fmla="sat2 hd2 ht2 wt2"/>
              <a:gd name="x1" fmla="+- hc dx1 0"/>
              <a:gd name="y1" fmla="+- vc dy1 0"/>
              <a:gd name="x2" fmla="+- hc dx2 0"/>
              <a:gd name="y2" fmla="+- vc dy2 0"/>
              <a:gd name="x3" fmla="+/ x1 x2 2"/>
              <a:gd name="y3" fmla="+/ y1 y2 2"/>
              <a:gd name="midAng0" fmla="*/ swAng 1 2"/>
              <a:gd name="midAng" fmla="+- stAng midAng0 cd2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stAng">
                <a:pos x="x1" y="y1"/>
              </a:cxn>
              <a:cxn ang="enAng">
                <a:pos x="x2" y="y2"/>
              </a:cxn>
              <a:cxn ang="midAng">
                <a:pos x="x3" y="y3"/>
              </a:cxn>
            </a:cxnLst>
            <a:rect l="l" t="t" r="r" b="b"/>
            <a:pathLst>
              <a:path w="7687" h="12066">
                <a:moveTo>
                  <a:pt x="4880" y="0"/>
                </a:moveTo>
                <a:lnTo>
                  <a:pt x="7687" y="10474"/>
                </a:lnTo>
                <a:lnTo>
                  <a:pt x="1747" y="12066"/>
                </a:lnTo>
                <a:lnTo>
                  <a:pt x="1704" y="12013"/>
                </a:lnTo>
                <a:cubicBezTo>
                  <a:pt x="662" y="10741"/>
                  <a:pt x="0" y="8841"/>
                  <a:pt x="0" y="6717"/>
                </a:cubicBezTo>
                <a:cubicBezTo>
                  <a:pt x="0" y="4114"/>
                  <a:pt x="993" y="1847"/>
                  <a:pt x="2463" y="661"/>
                </a:cubicBezTo>
                <a:lnTo>
                  <a:pt x="2488" y="641"/>
                </a:lnTo>
                <a:lnTo>
                  <a:pt x="4880" y="0"/>
                </a:lnTo>
                <a:close/>
              </a:path>
            </a:pathLst>
          </a:custGeom>
          <a:gradFill>
            <a:gsLst>
              <a:gs pos="6000">
                <a:schemeClr val="bg1"/>
              </a:gs>
              <a:gs pos="40000">
                <a:srgbClr val="5399D4"/>
              </a:gs>
              <a:gs pos="100000">
                <a:srgbClr val="2E3C63"/>
              </a:gs>
            </a:gsLst>
            <a:lin ang="2700000" scaled="0"/>
          </a:gradFill>
          <a:ln>
            <a:noFill/>
          </a:ln>
          <a:effectLst>
            <a:outerShdw blurRad="203200" dist="127000" dir="2700000" algn="tl" rotWithShape="0">
              <a:srgbClr val="5399D4">
                <a:alpha val="40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5"/>
          <a:srcRect l="35693"/>
          <a:stretch>
            <a:fillRect/>
          </a:stretch>
        </p:blipFill>
        <p:spPr>
          <a:xfrm>
            <a:off x="6528435" y="8068575"/>
            <a:ext cx="11759565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6" name="文本框 3"/>
          <p:cNvSpPr txBox="1"/>
          <p:nvPr/>
        </p:nvSpPr>
        <p:spPr>
          <a:xfrm>
            <a:off x="471965" y="1244547"/>
            <a:ext cx="3469481" cy="17532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sz="10800">
                <a:solidFill>
                  <a:schemeClr val="bg1"/>
                </a:solidFill>
                <a:latin typeface="造字工房朗倩（非商用）常规体" charset="-122"/>
                <a:ea typeface="造字工房朗倩（非商用）常规体" charset="-122"/>
              </a:rPr>
              <a:t>目录</a:t>
            </a:r>
          </a:p>
        </p:txBody>
      </p:sp>
      <p:sp>
        <p:nvSpPr>
          <p:cNvPr id="3077" name="文本框 4"/>
          <p:cNvSpPr txBox="1"/>
          <p:nvPr/>
        </p:nvSpPr>
        <p:spPr>
          <a:xfrm>
            <a:off x="472440" y="3491337"/>
            <a:ext cx="3469482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en-US" altLang="zh-CN" sz="4800">
                <a:ln>
                  <a:solidFill>
                    <a:schemeClr val="bg1"/>
                  </a:solidFill>
                </a:ln>
                <a:noFill/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CONTENTS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6210300" y="417142"/>
            <a:ext cx="8804910" cy="1856423"/>
            <a:chOff x="7816" y="851"/>
            <a:chExt cx="9244" cy="1949"/>
          </a:xfrm>
        </p:grpSpPr>
        <p:sp>
          <p:nvSpPr>
            <p:cNvPr id="4" name="矩形 3"/>
            <p:cNvSpPr/>
            <p:nvPr/>
          </p:nvSpPr>
          <p:spPr>
            <a:xfrm>
              <a:off x="7816" y="2349"/>
              <a:ext cx="9244" cy="451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/>
            <p:cNvSpPr txBox="1"/>
            <p:nvPr/>
          </p:nvSpPr>
          <p:spPr>
            <a:xfrm>
              <a:off x="7892" y="851"/>
              <a:ext cx="2090" cy="1917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635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9900" i="1">
                  <a:ln w="19050">
                    <a:noFill/>
                  </a:ln>
                  <a:gradFill>
                    <a:gsLst>
                      <a:gs pos="39000">
                        <a:srgbClr val="5399D4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01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0938" y="1826"/>
              <a:ext cx="4920" cy="8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4200" dirty="0">
                  <a:solidFill>
                    <a:srgbClr val="2E3C63"/>
                  </a:solidFill>
                </a:rPr>
                <a:t>文章简介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942773" y="2273565"/>
            <a:ext cx="8804910" cy="1856423"/>
            <a:chOff x="7816" y="851"/>
            <a:chExt cx="9244" cy="1949"/>
          </a:xfrm>
        </p:grpSpPr>
        <p:sp>
          <p:nvSpPr>
            <p:cNvPr id="18" name="矩形 17"/>
            <p:cNvSpPr/>
            <p:nvPr/>
          </p:nvSpPr>
          <p:spPr>
            <a:xfrm>
              <a:off x="7816" y="2349"/>
              <a:ext cx="9244" cy="451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19" name="文本框 3"/>
            <p:cNvSpPr txBox="1"/>
            <p:nvPr/>
          </p:nvSpPr>
          <p:spPr>
            <a:xfrm>
              <a:off x="7892" y="851"/>
              <a:ext cx="2090" cy="1917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635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9900" i="1">
                  <a:ln w="19050">
                    <a:noFill/>
                  </a:ln>
                  <a:gradFill>
                    <a:gsLst>
                      <a:gs pos="39000">
                        <a:srgbClr val="5399D4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02</a:t>
              </a:r>
            </a:p>
            <a:p>
              <a:pPr>
                <a:lnSpc>
                  <a:spcPct val="130000"/>
                </a:lnSpc>
              </a:pPr>
              <a:endParaRPr lang="en-US" altLang="zh-CN" sz="99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0938" y="1826"/>
              <a:ext cx="4920" cy="8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4200" dirty="0">
                  <a:solidFill>
                    <a:srgbClr val="2E3C63"/>
                  </a:solidFill>
                </a:rPr>
                <a:t>相关工作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675245" y="4129987"/>
            <a:ext cx="8804910" cy="1856423"/>
            <a:chOff x="7816" y="851"/>
            <a:chExt cx="9244" cy="1949"/>
          </a:xfrm>
        </p:grpSpPr>
        <p:sp>
          <p:nvSpPr>
            <p:cNvPr id="22" name="矩形 21"/>
            <p:cNvSpPr/>
            <p:nvPr/>
          </p:nvSpPr>
          <p:spPr>
            <a:xfrm>
              <a:off x="7816" y="2349"/>
              <a:ext cx="9244" cy="451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3" name="文本框 3"/>
            <p:cNvSpPr txBox="1"/>
            <p:nvPr/>
          </p:nvSpPr>
          <p:spPr>
            <a:xfrm>
              <a:off x="7892" y="851"/>
              <a:ext cx="2090" cy="1917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635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9900" i="1">
                  <a:ln w="19050">
                    <a:noFill/>
                  </a:ln>
                  <a:gradFill>
                    <a:gsLst>
                      <a:gs pos="39000">
                        <a:srgbClr val="5399D4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03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0938" y="1826"/>
              <a:ext cx="4920" cy="8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4200" dirty="0">
                  <a:solidFill>
                    <a:srgbClr val="2E3C63"/>
                  </a:solidFill>
                </a:rPr>
                <a:t>模型方法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407718" y="5986410"/>
            <a:ext cx="8804910" cy="1856423"/>
            <a:chOff x="7816" y="851"/>
            <a:chExt cx="9244" cy="1949"/>
          </a:xfrm>
        </p:grpSpPr>
        <p:sp>
          <p:nvSpPr>
            <p:cNvPr id="26" name="矩形 25"/>
            <p:cNvSpPr/>
            <p:nvPr/>
          </p:nvSpPr>
          <p:spPr>
            <a:xfrm>
              <a:off x="7816" y="2349"/>
              <a:ext cx="9244" cy="451"/>
            </a:xfrm>
            <a:prstGeom prst="rect">
              <a:avLst/>
            </a:prstGeom>
            <a:gradFill>
              <a:gsLst>
                <a:gs pos="26000">
                  <a:srgbClr val="F7E8D3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27" name="文本框 3"/>
            <p:cNvSpPr txBox="1"/>
            <p:nvPr/>
          </p:nvSpPr>
          <p:spPr>
            <a:xfrm>
              <a:off x="7892" y="851"/>
              <a:ext cx="2090" cy="1917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635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9900" i="1">
                  <a:ln w="19050">
                    <a:noFill/>
                  </a:ln>
                  <a:gradFill>
                    <a:gsLst>
                      <a:gs pos="39000">
                        <a:srgbClr val="5399D4"/>
                      </a:gs>
                      <a:gs pos="10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04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938" y="1826"/>
              <a:ext cx="4920" cy="84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4200" dirty="0">
                  <a:solidFill>
                    <a:srgbClr val="2E3C63"/>
                  </a:solidFill>
                </a:rPr>
                <a:t>实验</a:t>
              </a:r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655320" y="4406212"/>
            <a:ext cx="3424238" cy="0"/>
          </a:xfrm>
          <a:prstGeom prst="line">
            <a:avLst/>
          </a:prstGeom>
          <a:ln w="31750" cap="flat" cmpd="sng" algn="ctr">
            <a:solidFill>
              <a:srgbClr val="FAFAFA"/>
            </a:solidFill>
            <a:prstDash val="sysDot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rcRect l="845" r="68034" b="32530"/>
          <a:stretch>
            <a:fillRect/>
          </a:stretch>
        </p:blipFill>
        <p:spPr>
          <a:xfrm>
            <a:off x="0" y="3491812"/>
            <a:ext cx="5789295" cy="67960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B95DF-14B9-A6C8-A1C8-56A101D17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8F07742-6D85-7B2E-6B11-D486481991D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14438" y="1633485"/>
            <a:ext cx="8804910" cy="429578"/>
          </a:xfrm>
          <a:prstGeom prst="rect">
            <a:avLst/>
          </a:prstGeom>
          <a:gradFill>
            <a:gsLst>
              <a:gs pos="26000">
                <a:srgbClr val="F7E8D3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>
            <a:extLst>
              <a:ext uri="{FF2B5EF4-FFF2-40B4-BE49-F238E27FC236}">
                <a16:creationId xmlns:a16="http://schemas.microsoft.com/office/drawing/2014/main" id="{7632E00E-75A2-6E87-E56B-176F89CCD77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0D4CEA4-2082-0355-1F34-8BEBC8DDCF7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>
            <a:extLst>
              <a:ext uri="{FF2B5EF4-FFF2-40B4-BE49-F238E27FC236}">
                <a16:creationId xmlns:a16="http://schemas.microsoft.com/office/drawing/2014/main" id="{19C2EEFB-2446-BAE5-3AC0-C857269CCB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ED73874-613C-1114-0BB7-EBF501C5576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6660" y="1398905"/>
            <a:ext cx="880237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300" dirty="0">
                <a:solidFill>
                  <a:srgbClr val="2E3C63"/>
                </a:solidFill>
              </a:rPr>
              <a:t>对战</a:t>
            </a:r>
          </a:p>
        </p:txBody>
      </p:sp>
      <p:sp>
        <p:nvSpPr>
          <p:cNvPr id="3078" name="文本框 3">
            <a:extLst>
              <a:ext uri="{FF2B5EF4-FFF2-40B4-BE49-F238E27FC236}">
                <a16:creationId xmlns:a16="http://schemas.microsoft.com/office/drawing/2014/main" id="{5C2C6806-316E-5E68-89F7-97E0E515855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A416F0F-677F-CC67-CCBA-16373F1BF24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实验</a:t>
            </a:r>
            <a:endParaRPr lang="zh-CN" altLang="en-US" sz="4200" dirty="0">
              <a:solidFill>
                <a:srgbClr val="2E3C63"/>
              </a:solidFill>
            </a:endParaRPr>
          </a:p>
          <a:p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05DB4FA-DB6F-8DEC-88AA-1B3DFC561AD0}"/>
              </a:ext>
            </a:extLst>
          </p:cNvPr>
          <p:cNvSpPr txBox="1">
            <a:spLocks/>
          </p:cNvSpPr>
          <p:nvPr/>
        </p:nvSpPr>
        <p:spPr>
          <a:xfrm>
            <a:off x="1214438" y="2069464"/>
            <a:ext cx="16067722" cy="7531735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7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2414905" algn="l"/>
                <a:tab pos="2414905" algn="l"/>
                <a:tab pos="2414905" algn="l"/>
                <a:tab pos="241490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循环赛</a:t>
            </a:r>
            <a:endParaRPr lang="en-US" altLang="zh-CN" dirty="0"/>
          </a:p>
          <a:p>
            <a:pPr lvl="1"/>
            <a:r>
              <a:rPr lang="zh-CN" altLang="en-US" dirty="0"/>
              <a:t>四个基线模型</a:t>
            </a:r>
            <a:endParaRPr lang="en-US" altLang="zh-CN" dirty="0"/>
          </a:p>
          <a:p>
            <a:pPr lvl="2"/>
            <a:r>
              <a:rPr lang="en-US" altLang="zh-CN" dirty="0"/>
              <a:t>Re-Act</a:t>
            </a:r>
          </a:p>
          <a:p>
            <a:pPr lvl="2"/>
            <a:r>
              <a:rPr lang="en-US" altLang="zh-CN" dirty="0"/>
              <a:t>ReCon</a:t>
            </a:r>
          </a:p>
          <a:p>
            <a:pPr lvl="2"/>
            <a:r>
              <a:rPr lang="en-US" altLang="zh-CN" dirty="0"/>
              <a:t>Concurrent</a:t>
            </a:r>
          </a:p>
          <a:p>
            <a:pPr lvl="2"/>
            <a:r>
              <a:rPr lang="en-US" altLang="zh-CN" dirty="0"/>
              <a:t>Atomic(“</a:t>
            </a:r>
            <a:r>
              <a:rPr lang="zh-CN" altLang="en-US" dirty="0"/>
              <a:t>启发</a:t>
            </a:r>
            <a:r>
              <a:rPr lang="en-US" altLang="zh-CN" dirty="0"/>
              <a:t>”</a:t>
            </a:r>
            <a:r>
              <a:rPr lang="zh-CN" altLang="en-US" dirty="0"/>
              <a:t>自</a:t>
            </a:r>
            <a:r>
              <a:rPr lang="en-US" altLang="zh-CN" dirty="0"/>
              <a:t>Cicero)</a:t>
            </a:r>
          </a:p>
          <a:p>
            <a:pPr lvl="3"/>
            <a:r>
              <a:rPr lang="zh-CN" altLang="en-US" dirty="0"/>
              <a:t>训练</a:t>
            </a:r>
            <a:r>
              <a:rPr lang="en-US" altLang="zh-CN" dirty="0"/>
              <a:t>RL</a:t>
            </a:r>
            <a:r>
              <a:rPr lang="zh-CN" altLang="en-US" dirty="0"/>
              <a:t>基于观察</a:t>
            </a:r>
            <a:r>
              <a:rPr lang="en-US" altLang="zh-CN" dirty="0"/>
              <a:t>/</a:t>
            </a:r>
            <a:r>
              <a:rPr lang="zh-CN" altLang="en-US" dirty="0"/>
              <a:t>推理选择预定义固定原子动作</a:t>
            </a:r>
            <a:endParaRPr lang="en-US" altLang="zh-CN" dirty="0"/>
          </a:p>
          <a:p>
            <a:pPr lvl="3"/>
            <a:r>
              <a:rPr lang="en-US" altLang="zh-CN" dirty="0"/>
              <a:t>prompt LLM</a:t>
            </a:r>
            <a:r>
              <a:rPr lang="zh-CN" altLang="en-US" dirty="0"/>
              <a:t>生成实际的语言动作</a:t>
            </a:r>
            <a:endParaRPr lang="en-US" altLang="zh-CN" dirty="0"/>
          </a:p>
          <a:p>
            <a:pPr lvl="1"/>
            <a:r>
              <a:rPr lang="zh-CN" altLang="en-US" dirty="0"/>
              <a:t>每对按村民</a:t>
            </a:r>
            <a:r>
              <a:rPr lang="en-US" altLang="zh-CN" dirty="0"/>
              <a:t>-</a:t>
            </a:r>
            <a:r>
              <a:rPr lang="zh-CN" altLang="en-US" dirty="0"/>
              <a:t>人狼身份各打</a:t>
            </a:r>
            <a:r>
              <a:rPr lang="en-US" altLang="zh-CN" dirty="0"/>
              <a:t>100</a:t>
            </a:r>
            <a:r>
              <a:rPr lang="zh-CN" altLang="en-US" dirty="0"/>
              <a:t>场</a:t>
            </a:r>
            <a:r>
              <a:rPr lang="en-US" altLang="zh-CN" dirty="0"/>
              <a:t>-&gt;</a:t>
            </a:r>
            <a:r>
              <a:rPr lang="zh-CN" altLang="en-US" dirty="0"/>
              <a:t>当人当狼都最佳胜率</a:t>
            </a:r>
            <a:endParaRPr lang="en-US" altLang="zh-CN" dirty="0"/>
          </a:p>
          <a:p>
            <a:pPr lvl="2"/>
            <a:r>
              <a:rPr lang="zh-CN" altLang="en-US" dirty="0"/>
              <a:t>结合了语言能力和强化学习，消除偏差</a:t>
            </a:r>
          </a:p>
          <a:p>
            <a:r>
              <a:rPr lang="zh-CN" altLang="en-US" dirty="0"/>
              <a:t>人机对战</a:t>
            </a:r>
            <a:endParaRPr lang="en-US" altLang="zh-CN" dirty="0"/>
          </a:p>
          <a:p>
            <a:pPr lvl="1"/>
            <a:r>
              <a:rPr lang="en-US" altLang="zh-CN" dirty="0"/>
              <a:t>1.</a:t>
            </a:r>
            <a:r>
              <a:rPr lang="zh-CN" altLang="en-US" dirty="0"/>
              <a:t>一人</a:t>
            </a:r>
            <a:r>
              <a:rPr lang="en-US" altLang="zh-CN" dirty="0"/>
              <a:t>/</a:t>
            </a:r>
            <a:r>
              <a:rPr lang="zh-CN" altLang="en-US" dirty="0"/>
              <a:t>一</a:t>
            </a:r>
            <a:r>
              <a:rPr lang="en-US" altLang="zh-CN" dirty="0"/>
              <a:t>AI vs </a:t>
            </a:r>
            <a:r>
              <a:rPr lang="zh-CN" altLang="en-US" dirty="0"/>
              <a:t>六</a:t>
            </a:r>
            <a:r>
              <a:rPr lang="en-US" altLang="zh-CN" dirty="0"/>
              <a:t>AI(</a:t>
            </a:r>
            <a:r>
              <a:rPr lang="zh-CN" altLang="en-US" dirty="0"/>
              <a:t>文章模型）</a:t>
            </a:r>
            <a:r>
              <a:rPr lang="en-US" altLang="zh-CN" dirty="0"/>
              <a:t> 2.</a:t>
            </a:r>
            <a:r>
              <a:rPr lang="zh-CN" altLang="en-US" dirty="0"/>
              <a:t>一人</a:t>
            </a:r>
            <a:r>
              <a:rPr lang="en-US" altLang="zh-CN" dirty="0"/>
              <a:t>/</a:t>
            </a:r>
            <a:r>
              <a:rPr lang="zh-CN" altLang="en-US" dirty="0"/>
              <a:t>一</a:t>
            </a:r>
            <a:r>
              <a:rPr lang="en-US" altLang="zh-CN" dirty="0"/>
              <a:t>AI vs </a:t>
            </a:r>
            <a:r>
              <a:rPr lang="zh-CN" altLang="en-US" dirty="0"/>
              <a:t>六人</a:t>
            </a:r>
            <a:endParaRPr lang="en-US" altLang="zh-CN" dirty="0"/>
          </a:p>
          <a:p>
            <a:pPr lvl="1"/>
            <a:r>
              <a:rPr lang="zh-CN" altLang="en-US" dirty="0"/>
              <a:t>一</a:t>
            </a:r>
            <a:r>
              <a:rPr lang="en-US" altLang="zh-CN" dirty="0"/>
              <a:t>AI</a:t>
            </a:r>
            <a:r>
              <a:rPr lang="zh-CN" altLang="en-US" dirty="0"/>
              <a:t>为纯</a:t>
            </a:r>
            <a:r>
              <a:rPr lang="en-US" altLang="zh-CN" dirty="0"/>
              <a:t>LLM/</a:t>
            </a:r>
            <a:r>
              <a:rPr lang="zh-CN" altLang="en-US" dirty="0"/>
              <a:t>作者</a:t>
            </a:r>
            <a:endParaRPr lang="en-US" altLang="zh-CN" dirty="0"/>
          </a:p>
          <a:p>
            <a:pPr lvl="1"/>
            <a:r>
              <a:rPr lang="zh-CN" altLang="en-US" dirty="0"/>
              <a:t>随机连续</a:t>
            </a:r>
            <a:r>
              <a:rPr lang="en-US" altLang="zh-CN" dirty="0"/>
              <a:t>10</a:t>
            </a:r>
            <a:r>
              <a:rPr lang="zh-CN" altLang="en-US" dirty="0"/>
              <a:t>场，人类知道</a:t>
            </a:r>
            <a:r>
              <a:rPr lang="en-US" altLang="zh-CN" dirty="0"/>
              <a:t>AI</a:t>
            </a:r>
            <a:r>
              <a:rPr lang="zh-CN" altLang="en-US" dirty="0"/>
              <a:t>身份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738E974-5584-C77E-C211-17EE2DCB6BB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80086" y="8467612"/>
            <a:ext cx="10695494" cy="17417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0305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C1DEB-9BF5-541F-06B8-2D7441E38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28559953-28FB-2F47-2D1C-AAE9E63E82D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14438" y="1633485"/>
            <a:ext cx="8804910" cy="429578"/>
          </a:xfrm>
          <a:prstGeom prst="rect">
            <a:avLst/>
          </a:prstGeom>
          <a:gradFill>
            <a:gsLst>
              <a:gs pos="26000">
                <a:srgbClr val="F7E8D3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>
            <a:extLst>
              <a:ext uri="{FF2B5EF4-FFF2-40B4-BE49-F238E27FC236}">
                <a16:creationId xmlns:a16="http://schemas.microsoft.com/office/drawing/2014/main" id="{1C47801F-257F-8317-1E3E-BF61E1D60BC9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68D17BF-C7BE-AC9A-D824-70061C39218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>
            <a:extLst>
              <a:ext uri="{FF2B5EF4-FFF2-40B4-BE49-F238E27FC236}">
                <a16:creationId xmlns:a16="http://schemas.microsoft.com/office/drawing/2014/main" id="{1FF858C4-2D72-E17E-D14E-DA223358D17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3267F33-D9AB-9853-007F-B1CB7C97FC1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6660" y="1398905"/>
            <a:ext cx="880237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300" dirty="0">
                <a:solidFill>
                  <a:srgbClr val="2E3C63"/>
                </a:solidFill>
              </a:rPr>
              <a:t>消融实验</a:t>
            </a:r>
          </a:p>
        </p:txBody>
      </p:sp>
      <p:sp>
        <p:nvSpPr>
          <p:cNvPr id="3078" name="文本框 3">
            <a:extLst>
              <a:ext uri="{FF2B5EF4-FFF2-40B4-BE49-F238E27FC236}">
                <a16:creationId xmlns:a16="http://schemas.microsoft.com/office/drawing/2014/main" id="{E04D3343-15BA-A5BC-2674-984EBD7F2E78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3B367E-BF2F-ABA2-C286-ACD059CF86C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实验</a:t>
            </a:r>
            <a:endParaRPr lang="zh-CN" altLang="en-US" sz="4200" dirty="0">
              <a:solidFill>
                <a:srgbClr val="2E3C63"/>
              </a:solidFill>
            </a:endParaRPr>
          </a:p>
          <a:p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EFB0590-AFFD-F03B-7500-C6DBA9661B11}"/>
              </a:ext>
            </a:extLst>
          </p:cNvPr>
          <p:cNvSpPr txBox="1">
            <a:spLocks/>
          </p:cNvSpPr>
          <p:nvPr/>
        </p:nvSpPr>
        <p:spPr>
          <a:xfrm>
            <a:off x="1214438" y="2069465"/>
            <a:ext cx="13041631" cy="6829478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7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2414905" algn="l"/>
                <a:tab pos="2414905" algn="l"/>
                <a:tab pos="2414905" algn="l"/>
                <a:tab pos="241490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消融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RL</a:t>
            </a:r>
            <a:r>
              <a:rPr lang="zh-CN" altLang="en-US" dirty="0"/>
              <a:t>策略消融</a:t>
            </a:r>
            <a:r>
              <a:rPr lang="en-US" altLang="zh-CN" dirty="0"/>
              <a:t>:</a:t>
            </a:r>
            <a:r>
              <a:rPr lang="zh-CN" altLang="en-US" dirty="0"/>
              <a:t>不用</a:t>
            </a:r>
            <a:r>
              <a:rPr lang="en-US" altLang="zh-CN" dirty="0"/>
              <a:t>RL</a:t>
            </a:r>
            <a:r>
              <a:rPr lang="zh-CN" altLang="en-US" dirty="0"/>
              <a:t>策略</a:t>
            </a:r>
            <a:r>
              <a:rPr lang="en-US" altLang="zh-CN" dirty="0"/>
              <a:t>,</a:t>
            </a:r>
            <a:r>
              <a:rPr lang="zh-CN" altLang="en-US" dirty="0"/>
              <a:t>而用</a:t>
            </a:r>
            <a:r>
              <a:rPr lang="en-US" altLang="zh-CN" dirty="0"/>
              <a:t>LLM</a:t>
            </a:r>
            <a:r>
              <a:rPr lang="zh-CN" altLang="en-US" dirty="0"/>
              <a:t>选择动作</a:t>
            </a:r>
            <a:endParaRPr lang="en-US" altLang="zh-CN" dirty="0"/>
          </a:p>
          <a:p>
            <a:pPr lvl="1"/>
            <a:r>
              <a:rPr lang="zh-CN" altLang="en-US" dirty="0"/>
              <a:t>对模块</a:t>
            </a:r>
            <a:r>
              <a:rPr lang="en-US" altLang="zh-CN" dirty="0"/>
              <a:t>2</a:t>
            </a:r>
            <a:r>
              <a:rPr lang="zh-CN" altLang="en-US" dirty="0"/>
              <a:t>消融</a:t>
            </a:r>
            <a:r>
              <a:rPr lang="en-US" altLang="zh-CN" dirty="0"/>
              <a:t>:</a:t>
            </a:r>
            <a:r>
              <a:rPr lang="zh-CN" altLang="en-US" dirty="0"/>
              <a:t>只生成一个动作</a:t>
            </a:r>
            <a:r>
              <a:rPr lang="en-US" altLang="zh-CN" dirty="0"/>
              <a:t>(RL</a:t>
            </a:r>
            <a:r>
              <a:rPr lang="zh-CN" altLang="en-US" dirty="0"/>
              <a:t>也没了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对推理消融</a:t>
            </a:r>
            <a:r>
              <a:rPr lang="en-US" altLang="zh-CN" dirty="0"/>
              <a:t>:</a:t>
            </a:r>
            <a:r>
              <a:rPr lang="zh-CN" altLang="en-US" dirty="0"/>
              <a:t>移除所有模块，直接观察</a:t>
            </a:r>
            <a:r>
              <a:rPr lang="en-US" altLang="zh-CN" dirty="0"/>
              <a:t>-</a:t>
            </a:r>
            <a:r>
              <a:rPr lang="zh-CN" altLang="en-US" dirty="0"/>
              <a:t>生成</a:t>
            </a:r>
            <a:endParaRPr lang="en-US" altLang="zh-CN" dirty="0"/>
          </a:p>
          <a:p>
            <a:r>
              <a:rPr lang="zh-CN" altLang="en-US" dirty="0"/>
              <a:t>对手：作者自己的</a:t>
            </a:r>
            <a:r>
              <a:rPr lang="en-US" altLang="zh-CN" dirty="0"/>
              <a:t>Agent</a:t>
            </a:r>
          </a:p>
          <a:p>
            <a:endParaRPr lang="en-US" altLang="zh-CN" dirty="0"/>
          </a:p>
          <a:p>
            <a:r>
              <a:rPr lang="zh-CN" altLang="en-US" dirty="0"/>
              <a:t>结果：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去除对</a:t>
            </a:r>
            <a:r>
              <a:rPr lang="en-US" altLang="zh-CN" dirty="0"/>
              <a:t>RL</a:t>
            </a:r>
            <a:r>
              <a:rPr lang="zh-CN" altLang="en-US" dirty="0"/>
              <a:t>策略和模块</a:t>
            </a:r>
            <a:r>
              <a:rPr lang="en-US" altLang="zh-CN" dirty="0"/>
              <a:t>2</a:t>
            </a:r>
            <a:r>
              <a:rPr lang="zh-CN" altLang="en-US" dirty="0"/>
              <a:t>基本相同</a:t>
            </a:r>
            <a:endParaRPr lang="en-US" altLang="zh-CN" dirty="0"/>
          </a:p>
          <a:p>
            <a:pPr lvl="1"/>
            <a:r>
              <a:rPr lang="zh-CN" altLang="en-US" dirty="0"/>
              <a:t>作者：单纯有多样性，</a:t>
            </a:r>
            <a:r>
              <a:rPr lang="en-US" altLang="zh-CN" dirty="0"/>
              <a:t>LLM</a:t>
            </a:r>
            <a:r>
              <a:rPr lang="zh-CN" altLang="en-US" dirty="0"/>
              <a:t>在选择时仍然有</a:t>
            </a:r>
            <a:r>
              <a:rPr lang="en-US" altLang="zh-CN" dirty="0"/>
              <a:t>bias</a:t>
            </a:r>
            <a:r>
              <a:rPr lang="zh-CN" altLang="en-US" dirty="0"/>
              <a:t>，因此</a:t>
            </a:r>
            <a:r>
              <a:rPr lang="en-US" altLang="zh-CN" dirty="0"/>
              <a:t>RL</a:t>
            </a:r>
            <a:r>
              <a:rPr lang="zh-CN" altLang="en-US" dirty="0"/>
              <a:t>对多样性有用？？</a:t>
            </a:r>
            <a:endParaRPr lang="en-US" altLang="zh-CN" dirty="0"/>
          </a:p>
          <a:p>
            <a:pPr lvl="1"/>
            <a:r>
              <a:rPr lang="zh-CN" altLang="en-US" dirty="0"/>
              <a:t>多样性对性能没用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FB40D77-A039-9CC2-811C-C64F3E84B14C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733" t="7724" r="1341" b="3881"/>
          <a:stretch/>
        </p:blipFill>
        <p:spPr>
          <a:xfrm>
            <a:off x="2757169" y="4915693"/>
            <a:ext cx="5978406" cy="19196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9011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6ABCE-670F-43F9-0B22-921914D27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88FD1D5-1C50-0506-C99E-2CBC5509DA5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14438" y="1633485"/>
            <a:ext cx="8804910" cy="429578"/>
          </a:xfrm>
          <a:prstGeom prst="rect">
            <a:avLst/>
          </a:prstGeom>
          <a:gradFill>
            <a:gsLst>
              <a:gs pos="26000">
                <a:srgbClr val="F7E8D3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>
            <a:extLst>
              <a:ext uri="{FF2B5EF4-FFF2-40B4-BE49-F238E27FC236}">
                <a16:creationId xmlns:a16="http://schemas.microsoft.com/office/drawing/2014/main" id="{6633ECFC-6497-E7AF-E246-92D2CDBA2AD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85C3D5E-707C-3315-D6A6-CD33EF41407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>
            <a:extLst>
              <a:ext uri="{FF2B5EF4-FFF2-40B4-BE49-F238E27FC236}">
                <a16:creationId xmlns:a16="http://schemas.microsoft.com/office/drawing/2014/main" id="{4318BB33-4E5E-E33E-55DC-F6CF0E284D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086AB94-341F-001A-F956-674B60D27058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6660" y="1398905"/>
            <a:ext cx="880237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300" dirty="0">
                <a:solidFill>
                  <a:srgbClr val="2E3C63"/>
                </a:solidFill>
              </a:rPr>
              <a:t>消融实验</a:t>
            </a:r>
          </a:p>
        </p:txBody>
      </p:sp>
      <p:sp>
        <p:nvSpPr>
          <p:cNvPr id="3078" name="文本框 3">
            <a:extLst>
              <a:ext uri="{FF2B5EF4-FFF2-40B4-BE49-F238E27FC236}">
                <a16:creationId xmlns:a16="http://schemas.microsoft.com/office/drawing/2014/main" id="{A55783D1-C8A4-3406-A868-2EA426B62F1D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2F708F-1987-0F47-F707-FEEB44AFF42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实验</a:t>
            </a:r>
            <a:endParaRPr lang="zh-CN" altLang="en-US" sz="4200" dirty="0">
              <a:solidFill>
                <a:srgbClr val="2E3C63"/>
              </a:solidFill>
            </a:endParaRPr>
          </a:p>
          <a:p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3EB96C2-540D-F1C2-866A-B10A9B6E72A5}"/>
              </a:ext>
            </a:extLst>
          </p:cNvPr>
          <p:cNvSpPr txBox="1">
            <a:spLocks/>
          </p:cNvSpPr>
          <p:nvPr/>
        </p:nvSpPr>
        <p:spPr>
          <a:xfrm>
            <a:off x="1214438" y="2069465"/>
            <a:ext cx="13041631" cy="6829478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7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2414905" algn="l"/>
                <a:tab pos="2414905" algn="l"/>
                <a:tab pos="2414905" algn="l"/>
                <a:tab pos="241490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移除身份推测中的组成部分</a:t>
            </a:r>
            <a:endParaRPr lang="en-US" altLang="zh-CN" dirty="0"/>
          </a:p>
          <a:p>
            <a:pPr lvl="1"/>
            <a:r>
              <a:rPr lang="zh-CN" altLang="en-US" dirty="0"/>
              <a:t>对手：作者自己的</a:t>
            </a:r>
            <a:r>
              <a:rPr lang="en-US" altLang="zh-CN" dirty="0"/>
              <a:t>Agent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RL</a:t>
            </a:r>
            <a:r>
              <a:rPr lang="zh-CN" altLang="en-US" dirty="0"/>
              <a:t>采用</a:t>
            </a:r>
            <a:r>
              <a:rPr lang="en-US" altLang="zh-CN" dirty="0"/>
              <a:t>self-play</a:t>
            </a:r>
            <a:r>
              <a:rPr lang="zh-CN" altLang="en-US" dirty="0"/>
              <a:t>而非</a:t>
            </a:r>
            <a:r>
              <a:rPr lang="en-US" altLang="zh-CN" dirty="0"/>
              <a:t>PBT</a:t>
            </a:r>
          </a:p>
          <a:p>
            <a:pPr lvl="1"/>
            <a:r>
              <a:rPr lang="zh-CN" altLang="en-US" dirty="0"/>
              <a:t>用</a:t>
            </a:r>
            <a:r>
              <a:rPr lang="en-US" altLang="zh-CN" dirty="0"/>
              <a:t>self-play</a:t>
            </a:r>
            <a:r>
              <a:rPr lang="zh-CN" altLang="en-US" dirty="0"/>
              <a:t>学习的</a:t>
            </a:r>
            <a:r>
              <a:rPr lang="en-US" altLang="zh-CN" dirty="0"/>
              <a:t>Agent vs </a:t>
            </a:r>
            <a:r>
              <a:rPr lang="zh-CN" altLang="en-US" dirty="0"/>
              <a:t>作者自己的</a:t>
            </a:r>
            <a:r>
              <a:rPr lang="en-US" altLang="zh-CN" dirty="0"/>
              <a:t>Agent</a:t>
            </a: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B26E74E-FB48-3328-C5D7-B0A428F8DC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50826" y="1963366"/>
            <a:ext cx="5517862" cy="18290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26D764C-DD6E-B225-F175-D3C5529A07C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5432" t="9724"/>
          <a:stretch/>
        </p:blipFill>
        <p:spPr>
          <a:xfrm>
            <a:off x="4483285" y="3704278"/>
            <a:ext cx="2623941" cy="15370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4AEC75D-7C92-FD18-72EA-237FBF2420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44000" y="6127306"/>
            <a:ext cx="6968027" cy="15370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36063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C536B-891D-86D7-2530-11581FA46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E5DD40D-18DB-E900-C72B-B18DDBC6E5B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14438" y="1633485"/>
            <a:ext cx="8804910" cy="429578"/>
          </a:xfrm>
          <a:prstGeom prst="rect">
            <a:avLst/>
          </a:prstGeom>
          <a:gradFill>
            <a:gsLst>
              <a:gs pos="26000">
                <a:srgbClr val="F7E8D3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>
            <a:extLst>
              <a:ext uri="{FF2B5EF4-FFF2-40B4-BE49-F238E27FC236}">
                <a16:creationId xmlns:a16="http://schemas.microsoft.com/office/drawing/2014/main" id="{7D5E5839-5628-A9D4-F810-018D890C62D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1C375E2B-65CB-9A05-0543-5E33CAED3C4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>
            <a:extLst>
              <a:ext uri="{FF2B5EF4-FFF2-40B4-BE49-F238E27FC236}">
                <a16:creationId xmlns:a16="http://schemas.microsoft.com/office/drawing/2014/main" id="{224E59F2-06F6-D2A1-1B95-8470489FE3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174CDE4-CF2E-BEF7-CC23-5AB02ABA696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6660" y="1398905"/>
            <a:ext cx="880237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300" dirty="0">
                <a:solidFill>
                  <a:srgbClr val="2E3C63"/>
                </a:solidFill>
              </a:rPr>
              <a:t>其他</a:t>
            </a:r>
          </a:p>
        </p:txBody>
      </p:sp>
      <p:sp>
        <p:nvSpPr>
          <p:cNvPr id="3078" name="文本框 3">
            <a:extLst>
              <a:ext uri="{FF2B5EF4-FFF2-40B4-BE49-F238E27FC236}">
                <a16:creationId xmlns:a16="http://schemas.microsoft.com/office/drawing/2014/main" id="{A22B5A3B-7635-7D6F-C260-D95EE992B195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324BF6-A4C6-91A9-3CB7-60E57E432B0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实验</a:t>
            </a:r>
            <a:endParaRPr lang="zh-CN" altLang="en-US" sz="4200" dirty="0">
              <a:solidFill>
                <a:srgbClr val="2E3C63"/>
              </a:solidFill>
            </a:endParaRPr>
          </a:p>
          <a:p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D7783A1-5DF6-C293-AC91-245A108FC4CF}"/>
              </a:ext>
            </a:extLst>
          </p:cNvPr>
          <p:cNvSpPr txBox="1">
            <a:spLocks/>
          </p:cNvSpPr>
          <p:nvPr/>
        </p:nvSpPr>
        <p:spPr>
          <a:xfrm>
            <a:off x="1214438" y="2069465"/>
            <a:ext cx="13041631" cy="6829478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7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2414905" algn="l"/>
                <a:tab pos="2414905" algn="l"/>
                <a:tab pos="2414905" algn="l"/>
                <a:tab pos="241490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Hidden Role Deduction</a:t>
            </a:r>
            <a:r>
              <a:rPr lang="zh-CN" altLang="en-US" dirty="0"/>
              <a:t>本身就很强大</a:t>
            </a:r>
            <a:r>
              <a:rPr lang="en-US" altLang="zh-CN" dirty="0"/>
              <a:t>(pe</a:t>
            </a:r>
            <a:r>
              <a:rPr lang="zh-CN" altLang="en-US" dirty="0"/>
              <a:t>迁移</a:t>
            </a:r>
            <a:r>
              <a:rPr lang="en-US" altLang="zh-CN" dirty="0"/>
              <a:t>?)</a:t>
            </a:r>
          </a:p>
          <a:p>
            <a:pPr lvl="1"/>
            <a:r>
              <a:rPr lang="zh-CN" altLang="en-US" dirty="0"/>
              <a:t>只留这一模块 </a:t>
            </a:r>
            <a:r>
              <a:rPr lang="en-US" altLang="zh-CN" dirty="0"/>
              <a:t>vs </a:t>
            </a:r>
            <a:r>
              <a:rPr lang="zh-CN" altLang="en-US" dirty="0"/>
              <a:t>其他模型进行对战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RL</a:t>
            </a:r>
            <a:r>
              <a:rPr lang="zh-CN" altLang="en-US" dirty="0"/>
              <a:t>对不同行为的作用</a:t>
            </a:r>
            <a:endParaRPr lang="en-US" altLang="zh-CN" dirty="0"/>
          </a:p>
          <a:p>
            <a:pPr lvl="1"/>
            <a:r>
              <a:rPr lang="zh-CN" altLang="en-US" dirty="0"/>
              <a:t>无</a:t>
            </a:r>
            <a:r>
              <a:rPr lang="en-US" altLang="zh-CN" dirty="0"/>
              <a:t>RL</a:t>
            </a:r>
            <a:r>
              <a:rPr lang="zh-CN" altLang="en-US" dirty="0"/>
              <a:t>指用</a:t>
            </a:r>
            <a:r>
              <a:rPr lang="en-US" altLang="zh-CN" dirty="0"/>
              <a:t>LLM</a:t>
            </a:r>
            <a:r>
              <a:rPr lang="zh-CN" altLang="en-US" b="1" dirty="0"/>
              <a:t>生成</a:t>
            </a:r>
            <a:r>
              <a:rPr lang="zh-CN" altLang="en-US" dirty="0"/>
              <a:t>一个行为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同一</a:t>
            </a:r>
            <a:r>
              <a:rPr lang="en-US" altLang="zh-CN" dirty="0"/>
              <a:t>RL</a:t>
            </a:r>
            <a:r>
              <a:rPr lang="zh-CN" altLang="en-US" dirty="0"/>
              <a:t>策略应用于不同</a:t>
            </a:r>
            <a:r>
              <a:rPr lang="en-US" altLang="zh-CN" dirty="0"/>
              <a:t>LLM</a:t>
            </a:r>
          </a:p>
          <a:p>
            <a:pPr lvl="1"/>
            <a:r>
              <a:rPr lang="en-US" altLang="zh-CN" dirty="0"/>
              <a:t>RL</a:t>
            </a:r>
            <a:r>
              <a:rPr lang="zh-CN" altLang="en-US" dirty="0"/>
              <a:t>由</a:t>
            </a:r>
            <a:r>
              <a:rPr lang="en-US" altLang="zh-CN" dirty="0"/>
              <a:t>gpt-3.5-turbo</a:t>
            </a:r>
            <a:r>
              <a:rPr lang="zh-CN" altLang="en-US" dirty="0"/>
              <a:t>训得；无</a:t>
            </a:r>
            <a:r>
              <a:rPr lang="en-US" altLang="zh-CN" dirty="0"/>
              <a:t>RL</a:t>
            </a:r>
            <a:r>
              <a:rPr lang="zh-CN" altLang="en-US" dirty="0"/>
              <a:t>用</a:t>
            </a:r>
            <a:r>
              <a:rPr lang="en-US" altLang="zh-CN" dirty="0"/>
              <a:t>LLM</a:t>
            </a:r>
            <a:r>
              <a:rPr lang="zh-CN" altLang="en-US" b="1" dirty="0"/>
              <a:t>选</a:t>
            </a:r>
            <a:r>
              <a:rPr lang="zh-CN" altLang="en-US" dirty="0"/>
              <a:t>一个行为</a:t>
            </a:r>
            <a:endParaRPr lang="en-US" altLang="zh-CN" dirty="0"/>
          </a:p>
          <a:p>
            <a:pPr lvl="1"/>
            <a:r>
              <a:rPr lang="en-US" altLang="zh-CN" dirty="0"/>
              <a:t>vs</a:t>
            </a:r>
            <a:r>
              <a:rPr lang="zh-CN" altLang="en-US" dirty="0"/>
              <a:t>作者自己的模型</a:t>
            </a:r>
            <a:endParaRPr lang="en-US" altLang="zh-CN" dirty="0"/>
          </a:p>
          <a:p>
            <a:pPr lvl="1"/>
            <a:r>
              <a:rPr lang="en-US" altLang="zh-CN" dirty="0"/>
              <a:t>??</a:t>
            </a:r>
            <a:r>
              <a:rPr lang="zh-CN" altLang="en-US" dirty="0"/>
              <a:t>担任哪个角色</a:t>
            </a:r>
            <a:endParaRPr lang="en-US" altLang="zh-CN" dirty="0"/>
          </a:p>
          <a:p>
            <a:r>
              <a:rPr lang="zh-CN" altLang="en-US" dirty="0"/>
              <a:t>同一</a:t>
            </a:r>
            <a:r>
              <a:rPr lang="en-US" altLang="zh-CN" dirty="0"/>
              <a:t>RL</a:t>
            </a:r>
            <a:r>
              <a:rPr lang="zh-CN" altLang="en-US" dirty="0"/>
              <a:t>策略应用于不同人局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A023663-700D-7FDA-7DF4-5EC1483DFF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9260" y="2175008"/>
            <a:ext cx="4869219" cy="13160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8FCB58-472A-4B6A-5663-7EAF19054BA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57332" y="3808646"/>
            <a:ext cx="5816538" cy="13001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65C9765-78B2-3217-7F60-74AE5B2CAE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76772" y="5720970"/>
            <a:ext cx="7159061" cy="153919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0C32797-9DE0-416D-E8DC-50D55DA97DD0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12734" t="-2171" r="14196" b="18546"/>
          <a:stretch/>
        </p:blipFill>
        <p:spPr>
          <a:xfrm>
            <a:off x="6857332" y="7838979"/>
            <a:ext cx="5536458" cy="13001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08994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9F0D5-60E8-E37A-EDAA-F6B73A8B1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5F8E89C4-5E51-4F2D-6A5A-5A20E84C23F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14438" y="1633485"/>
            <a:ext cx="8804910" cy="429578"/>
          </a:xfrm>
          <a:prstGeom prst="rect">
            <a:avLst/>
          </a:prstGeom>
          <a:gradFill>
            <a:gsLst>
              <a:gs pos="26000">
                <a:srgbClr val="F7E8D3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>
            <a:extLst>
              <a:ext uri="{FF2B5EF4-FFF2-40B4-BE49-F238E27FC236}">
                <a16:creationId xmlns:a16="http://schemas.microsoft.com/office/drawing/2014/main" id="{5C5C9D25-6801-EADE-D21D-58882C065BC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66CA409-5A41-F00C-7EE5-FF16F76F205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>
            <a:extLst>
              <a:ext uri="{FF2B5EF4-FFF2-40B4-BE49-F238E27FC236}">
                <a16:creationId xmlns:a16="http://schemas.microsoft.com/office/drawing/2014/main" id="{0AD5059A-708A-C2E9-CE07-0CDCA6294F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11F0B84-06E9-2248-B995-F6F8DA1BAB7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6660" y="1398905"/>
            <a:ext cx="880237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300" dirty="0">
                <a:solidFill>
                  <a:srgbClr val="2E3C63"/>
                </a:solidFill>
              </a:rPr>
              <a:t>展望</a:t>
            </a:r>
          </a:p>
        </p:txBody>
      </p:sp>
      <p:sp>
        <p:nvSpPr>
          <p:cNvPr id="3078" name="文本框 3">
            <a:extLst>
              <a:ext uri="{FF2B5EF4-FFF2-40B4-BE49-F238E27FC236}">
                <a16:creationId xmlns:a16="http://schemas.microsoft.com/office/drawing/2014/main" id="{CB48DFB9-0E4A-ACCE-D729-27A1D925B87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F53E73-530D-C49D-9142-E2AD26F26CB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实验</a:t>
            </a:r>
            <a:endParaRPr lang="zh-CN" altLang="en-US" sz="4200" dirty="0">
              <a:solidFill>
                <a:srgbClr val="2E3C63"/>
              </a:solidFill>
            </a:endParaRPr>
          </a:p>
          <a:p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57F7A2D-CB63-6F5E-49DC-E31025504B2B}"/>
              </a:ext>
            </a:extLst>
          </p:cNvPr>
          <p:cNvSpPr txBox="1">
            <a:spLocks/>
          </p:cNvSpPr>
          <p:nvPr/>
        </p:nvSpPr>
        <p:spPr>
          <a:xfrm>
            <a:off x="1214438" y="2069465"/>
            <a:ext cx="13041631" cy="6829478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7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2414905" algn="l"/>
                <a:tab pos="2414905" algn="l"/>
                <a:tab pos="2414905" algn="l"/>
                <a:tab pos="241490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不足</a:t>
            </a:r>
            <a:endParaRPr lang="en-US" altLang="zh-CN" dirty="0"/>
          </a:p>
          <a:p>
            <a:pPr lvl="1"/>
            <a:r>
              <a:rPr lang="zh-CN" altLang="en-US" dirty="0"/>
              <a:t>自暴狼人（大幅下降）</a:t>
            </a:r>
            <a:endParaRPr lang="en-US" altLang="zh-CN" dirty="0"/>
          </a:p>
          <a:p>
            <a:pPr lvl="1"/>
            <a:r>
              <a:rPr lang="zh-CN" altLang="en-US" dirty="0"/>
              <a:t>狼人伪造声明不一致（减轻）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魔改？多种角色？不同体系</a:t>
            </a:r>
            <a:endParaRPr lang="en-US" altLang="zh-CN" dirty="0"/>
          </a:p>
          <a:p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280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6A912-16A7-8D6D-68AA-64B658B9D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4BFAFA9-4B10-E228-6B0F-770AB56230C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14438" y="1633485"/>
            <a:ext cx="8804910" cy="429578"/>
          </a:xfrm>
          <a:prstGeom prst="rect">
            <a:avLst/>
          </a:prstGeom>
          <a:gradFill>
            <a:gsLst>
              <a:gs pos="26000">
                <a:srgbClr val="F7E8D3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>
            <a:extLst>
              <a:ext uri="{FF2B5EF4-FFF2-40B4-BE49-F238E27FC236}">
                <a16:creationId xmlns:a16="http://schemas.microsoft.com/office/drawing/2014/main" id="{408A2F86-C826-F491-5959-E55B1076A8D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B0B56D7-C987-A72E-115C-CA1E4C0F161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>
            <a:extLst>
              <a:ext uri="{FF2B5EF4-FFF2-40B4-BE49-F238E27FC236}">
                <a16:creationId xmlns:a16="http://schemas.microsoft.com/office/drawing/2014/main" id="{0BC79248-D4E6-0E7F-E8F3-A18DF82777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3CE9DBB-1E1F-D838-F637-A751D031DD4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6660" y="1398905"/>
            <a:ext cx="880237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300" dirty="0">
                <a:solidFill>
                  <a:srgbClr val="2E3C63"/>
                </a:solidFill>
              </a:rPr>
              <a:t>审稿人意见</a:t>
            </a:r>
          </a:p>
        </p:txBody>
      </p:sp>
      <p:sp>
        <p:nvSpPr>
          <p:cNvPr id="3078" name="文本框 3">
            <a:extLst>
              <a:ext uri="{FF2B5EF4-FFF2-40B4-BE49-F238E27FC236}">
                <a16:creationId xmlns:a16="http://schemas.microsoft.com/office/drawing/2014/main" id="{278ABA67-0D89-E493-B4C5-D655CFBE5C5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04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206A9D-269E-F0BA-9411-E7396B4B5A2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实验</a:t>
            </a:r>
            <a:endParaRPr lang="zh-CN" altLang="en-US" sz="4200" dirty="0">
              <a:solidFill>
                <a:srgbClr val="2E3C63"/>
              </a:solidFill>
            </a:endParaRPr>
          </a:p>
          <a:p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FE19320-37C4-D20F-8F23-31F33368AF32}"/>
              </a:ext>
            </a:extLst>
          </p:cNvPr>
          <p:cNvSpPr txBox="1">
            <a:spLocks/>
          </p:cNvSpPr>
          <p:nvPr/>
        </p:nvSpPr>
        <p:spPr>
          <a:xfrm>
            <a:off x="1214438" y="2069465"/>
            <a:ext cx="13041631" cy="6829478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7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2414905" algn="l"/>
                <a:tab pos="2414905" algn="l"/>
                <a:tab pos="2414905" algn="l"/>
                <a:tab pos="241490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__Noto_Sans_086c6e"/>
              </a:rPr>
              <a:t>Prompt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__Noto_Sans_086c6e"/>
              </a:rPr>
              <a:t>工程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__Noto_Sans_086c6e"/>
              </a:rPr>
              <a:t>+RL,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__Noto_Sans_086c6e"/>
              </a:rPr>
              <a:t>专为狼人杀打造，不确定是否对其它任务有用</a:t>
            </a:r>
            <a:endParaRPr lang="en-US" altLang="zh-CN" b="0" i="0" dirty="0">
              <a:solidFill>
                <a:srgbClr val="333333"/>
              </a:solidFill>
              <a:effectLst/>
              <a:latin typeface="__Noto_Sans_086c6e"/>
            </a:endParaRPr>
          </a:p>
          <a:p>
            <a:pPr lvl="1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__Noto_Sans_086c6e"/>
              </a:rPr>
              <a:t>其他游戏？框架可以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__Noto_Sans_086c6e"/>
              </a:rPr>
              <a:t>(2,3)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__Noto_Sans_086c6e"/>
              </a:rPr>
              <a:t>，强化学习策略不行</a:t>
            </a:r>
            <a:endParaRPr lang="en-US" altLang="zh-CN" b="0" i="0" dirty="0">
              <a:solidFill>
                <a:srgbClr val="333333"/>
              </a:solidFill>
              <a:effectLst/>
              <a:latin typeface="__Noto_Sans_086c6e"/>
            </a:endParaRPr>
          </a:p>
          <a:p>
            <a:pPr lvl="2">
              <a:buFont typeface="+mj-lt"/>
              <a:buAutoNum type="arabicPeriod"/>
            </a:pPr>
            <a:r>
              <a:rPr lang="en-US" altLang="zh-CN" dirty="0" err="1">
                <a:solidFill>
                  <a:srgbClr val="333333"/>
                </a:solidFill>
                <a:latin typeface="__Noto_Sans_086c6e"/>
              </a:rPr>
              <a:t>avalon</a:t>
            </a:r>
            <a:endParaRPr lang="en-US" altLang="zh-CN" b="0" i="0" dirty="0">
              <a:solidFill>
                <a:srgbClr val="333333"/>
              </a:solidFill>
              <a:effectLst/>
              <a:latin typeface="__Noto_Sans_086c6e"/>
            </a:endParaRPr>
          </a:p>
          <a:p>
            <a:pPr lvl="1">
              <a:buFont typeface="+mj-lt"/>
              <a:buAutoNum type="arabicPeriod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__Noto_Sans_086c6e"/>
              </a:rPr>
              <a:t>更多人局？</a:t>
            </a:r>
            <a:endParaRPr lang="en-US" altLang="zh-CN" b="0" i="0" dirty="0">
              <a:solidFill>
                <a:srgbClr val="333333"/>
              </a:solidFill>
              <a:effectLst/>
              <a:latin typeface="__Noto_Sans_086c6e"/>
            </a:endParaRPr>
          </a:p>
          <a:p>
            <a:pPr lvl="1"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__Noto_Sans_086c6e"/>
              </a:rPr>
              <a:t>主要靠设计</a:t>
            </a:r>
            <a:r>
              <a:rPr lang="en-US" altLang="zh-CN" dirty="0">
                <a:solidFill>
                  <a:srgbClr val="333333"/>
                </a:solidFill>
                <a:latin typeface="__Noto_Sans_086c6e"/>
              </a:rPr>
              <a:t>prompt</a:t>
            </a:r>
            <a:r>
              <a:rPr lang="zh-CN" altLang="en-US" dirty="0">
                <a:solidFill>
                  <a:srgbClr val="333333"/>
                </a:solidFill>
                <a:latin typeface="__Noto_Sans_086c6e"/>
              </a:rPr>
              <a:t>来利用</a:t>
            </a:r>
            <a:r>
              <a:rPr lang="en-US" altLang="zh-CN" dirty="0">
                <a:solidFill>
                  <a:srgbClr val="333333"/>
                </a:solidFill>
                <a:latin typeface="__Noto_Sans_086c6e"/>
              </a:rPr>
              <a:t>LLM</a:t>
            </a:r>
            <a:r>
              <a:rPr lang="zh-CN" altLang="en-US" dirty="0">
                <a:solidFill>
                  <a:srgbClr val="333333"/>
                </a:solidFill>
                <a:latin typeface="__Noto_Sans_086c6e"/>
              </a:rPr>
              <a:t>的能力解决语言游戏</a:t>
            </a:r>
            <a:r>
              <a:rPr lang="en-US" altLang="zh-CN" dirty="0">
                <a:solidFill>
                  <a:srgbClr val="333333"/>
                </a:solidFill>
                <a:latin typeface="__Noto_Sans_086c6e"/>
              </a:rPr>
              <a:t> </a:t>
            </a:r>
          </a:p>
          <a:p>
            <a:pPr lvl="2">
              <a:buFont typeface="+mj-lt"/>
              <a:buAutoNum type="arabicPeriod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__Noto_Sans_086c6e"/>
              </a:rPr>
              <a:t>it primarily involves designing prompts to utilize the capabilities of LLMs for solving language games.</a:t>
            </a:r>
          </a:p>
          <a:p>
            <a:pPr>
              <a:buNone/>
            </a:pPr>
            <a:br>
              <a:rPr lang="en-US" altLang="zh-CN" b="0" i="0" dirty="0">
                <a:solidFill>
                  <a:srgbClr val="333333"/>
                </a:solidFill>
                <a:effectLst/>
                <a:latin typeface="__Noto_Sans_086c6e"/>
              </a:rPr>
            </a:br>
            <a:endParaRPr lang="en-US" altLang="zh-CN" b="0" i="0" dirty="0">
              <a:solidFill>
                <a:srgbClr val="333333"/>
              </a:solidFill>
              <a:effectLst/>
              <a:latin typeface="__Noto_Sans_086c6e"/>
            </a:endParaRPr>
          </a:p>
          <a:p>
            <a:pPr algn="l"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__Noto_Sans_086c6e"/>
              </a:rPr>
              <a:t>未阐明为何用</a:t>
            </a:r>
            <a:r>
              <a:rPr lang="en-US" altLang="zh-CN" dirty="0">
                <a:solidFill>
                  <a:srgbClr val="333333"/>
                </a:solidFill>
                <a:latin typeface="__Noto_Sans_086c6e"/>
              </a:rPr>
              <a:t>RL</a:t>
            </a:r>
            <a:r>
              <a:rPr lang="zh-CN" altLang="en-US" dirty="0">
                <a:solidFill>
                  <a:srgbClr val="333333"/>
                </a:solidFill>
                <a:latin typeface="__Noto_Sans_086c6e"/>
              </a:rPr>
              <a:t>选择动作</a:t>
            </a:r>
            <a:r>
              <a:rPr lang="en-US" altLang="zh-CN" dirty="0">
                <a:solidFill>
                  <a:srgbClr val="333333"/>
                </a:solidFill>
                <a:latin typeface="__Noto_Sans_086c6e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__Noto_Sans_086c6e"/>
              </a:rPr>
              <a:t>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__Noto_Sans_086c6e"/>
              </a:rPr>
              <a:t>in-context learning</a:t>
            </a:r>
            <a:r>
              <a:rPr lang="en-US" altLang="zh-CN" dirty="0">
                <a:solidFill>
                  <a:srgbClr val="333333"/>
                </a:solidFill>
                <a:latin typeface="__Noto_Sans_086c6e"/>
              </a:rPr>
              <a:t>)</a:t>
            </a:r>
          </a:p>
          <a:p>
            <a:pPr lvl="1"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__Noto_Sans_086c6e"/>
              </a:rPr>
              <a:t>作者：提供更优的分布</a:t>
            </a:r>
            <a:r>
              <a:rPr lang="en-US" altLang="zh-CN" dirty="0">
                <a:solidFill>
                  <a:srgbClr val="333333"/>
                </a:solidFill>
                <a:latin typeface="__Noto_Sans_086c6e"/>
              </a:rPr>
              <a:t>(</a:t>
            </a:r>
            <a:r>
              <a:rPr lang="zh-CN" altLang="en-US" dirty="0">
                <a:solidFill>
                  <a:srgbClr val="333333"/>
                </a:solidFill>
                <a:latin typeface="__Noto_Sans_086c6e"/>
              </a:rPr>
              <a:t>避免</a:t>
            </a:r>
            <a:r>
              <a:rPr lang="en-US" altLang="zh-CN" dirty="0">
                <a:solidFill>
                  <a:srgbClr val="333333"/>
                </a:solidFill>
                <a:latin typeface="__Noto_Sans_086c6e"/>
              </a:rPr>
              <a:t>bias)</a:t>
            </a: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__Noto_Sans_086c6e"/>
              </a:rPr>
              <a:t>多智能体的信用分配、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DeepSeek-CJK-patch"/>
              </a:rPr>
              <a:t>奖励结构</a:t>
            </a:r>
            <a:r>
              <a:rPr lang="zh-CN" altLang="en-US" dirty="0">
                <a:solidFill>
                  <a:srgbClr val="404040"/>
                </a:solidFill>
                <a:latin typeface="DeepSeek-CJK-patch"/>
              </a:rPr>
              <a:t>、动作数量</a:t>
            </a:r>
            <a:r>
              <a:rPr lang="en-US" altLang="zh-CN" dirty="0">
                <a:solidFill>
                  <a:srgbClr val="404040"/>
                </a:solidFill>
                <a:latin typeface="DeepSeek-CJK-patch"/>
              </a:rPr>
              <a:t>N</a:t>
            </a:r>
            <a:r>
              <a:rPr lang="zh-CN" altLang="en-US" dirty="0">
                <a:solidFill>
                  <a:srgbClr val="404040"/>
                </a:solidFill>
                <a:latin typeface="DeepSeek-CJK-patch"/>
              </a:rPr>
              <a:t>超参数选择</a:t>
            </a:r>
            <a:endParaRPr lang="en-US" altLang="zh-CN" dirty="0">
              <a:solidFill>
                <a:srgbClr val="404040"/>
              </a:solidFill>
              <a:latin typeface="DeepSeek-CJK-patch"/>
            </a:endParaRPr>
          </a:p>
          <a:p>
            <a:pPr>
              <a:buFont typeface="+mj-lt"/>
              <a:buAutoNum type="arabicPeriod"/>
            </a:pPr>
            <a:r>
              <a:rPr lang="zh-CN" altLang="en-US" dirty="0"/>
              <a:t>人类测试？</a:t>
            </a:r>
            <a:br>
              <a:rPr lang="en-US" altLang="zh-CN" dirty="0"/>
            </a:b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2446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758262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97685" y="2035175"/>
            <a:ext cx="14699615" cy="2304415"/>
          </a:xfrm>
        </p:spPr>
        <p:txBody>
          <a:bodyPr vert="horz" lIns="135000" tIns="70200" rIns="135000" bIns="70200" anchor="b" anchorCtr="0"/>
          <a:lstStyle/>
          <a:p>
            <a:pPr defTabSz="914400">
              <a:buClrTx/>
              <a:buSzTx/>
              <a:buFontTx/>
              <a:buNone/>
            </a:pPr>
            <a:r>
              <a:rPr lang="zh-CN" altLang="zh-CN" sz="8100" b="0" kern="1200" normalizeH="0" baseline="0">
                <a:solidFill>
                  <a:schemeClr val="bg1"/>
                </a:solidFill>
                <a:latin typeface="造字工房朗倩（非商用）常规体" charset="-122"/>
                <a:ea typeface="造字工房朗倩（非商用）常规体" charset="-122"/>
                <a:cs typeface="+mj-cs"/>
              </a:rPr>
              <a:t>感谢观看</a:t>
            </a:r>
            <a:br>
              <a:rPr lang="zh-CN" altLang="zh-CN" sz="8100" b="0" kern="1200" normalizeH="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zh-CN" altLang="zh-CN" sz="4800" b="0" kern="1200" normalizeH="0" baseline="0">
                <a:ln>
                  <a:solidFill>
                    <a:schemeClr val="bg1"/>
                  </a:solidFill>
                </a:ln>
                <a:noFill/>
                <a:latin typeface="Bauhaus 93" panose="04030905020B02020C02" charset="0"/>
                <a:ea typeface="+mj-ea"/>
                <a:cs typeface="Bauhaus 93" panose="04030905020B02020C02" charset="0"/>
              </a:rPr>
              <a:t>Thank you for watching</a:t>
            </a:r>
          </a:p>
        </p:txBody>
      </p:sp>
      <p:pic>
        <p:nvPicPr>
          <p:cNvPr id="2053" name="图片 5" descr="剪影居中蓝 低版本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0" y="2991750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90000">
                <a:srgbClr val="5399D4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940993" y="2911740"/>
            <a:ext cx="8556308" cy="3133725"/>
          </a:xfrm>
        </p:spPr>
        <p:txBody>
          <a:bodyPr vert="horz" lIns="135000" tIns="70200" rIns="135000" bIns="70200" anchor="b" anchorCtr="0">
            <a:normAutofit/>
          </a:bodyPr>
          <a:lstStyle/>
          <a:p>
            <a:pPr algn="l" defTabSz="914400">
              <a:buClrTx/>
              <a:buSzTx/>
              <a:buFontTx/>
              <a:buNone/>
            </a:pPr>
            <a:r>
              <a:rPr lang="zh-CN" altLang="en-US" sz="6600" b="0" dirty="0">
                <a:solidFill>
                  <a:schemeClr val="bg1"/>
                </a:solidFill>
              </a:rPr>
              <a:t>文章简介</a:t>
            </a:r>
            <a:br>
              <a:rPr lang="zh-CN" altLang="zh-CN" sz="6600" b="0" kern="1200" normalizeH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zh-CN" altLang="zh-CN" sz="6600" b="0" kern="1200" normalizeH="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3" name="图片 5" descr="剪影居中蓝 低版本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1952625" y="2038297"/>
            <a:ext cx="4809173" cy="4809173"/>
            <a:chOff x="2506" y="2139"/>
            <a:chExt cx="5049" cy="5049"/>
          </a:xfrm>
        </p:grpSpPr>
        <p:sp>
          <p:nvSpPr>
            <p:cNvPr id="4" name="椭圆 3"/>
            <p:cNvSpPr/>
            <p:nvPr/>
          </p:nvSpPr>
          <p:spPr>
            <a:xfrm>
              <a:off x="2506" y="2139"/>
              <a:ext cx="5049" cy="5049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40000">
                  <a:srgbClr val="5399D4"/>
                </a:gs>
                <a:gs pos="100000">
                  <a:srgbClr val="2E3C63"/>
                </a:gs>
              </a:gsLst>
              <a:lin ang="2700000" scaled="0"/>
            </a:gradFill>
            <a:ln>
              <a:noFill/>
            </a:ln>
            <a:effectLst>
              <a:outerShdw blurRad="203200" dist="127000" dir="2700000" algn="tl" rotWithShape="0">
                <a:srgbClr val="5399D4">
                  <a:alpha val="4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/>
            <p:cNvSpPr txBox="1"/>
            <p:nvPr>
              <p:custDataLst>
                <p:tags r:id="rId4"/>
              </p:custDataLst>
            </p:nvPr>
          </p:nvSpPr>
          <p:spPr>
            <a:xfrm>
              <a:off x="3303" y="2394"/>
              <a:ext cx="3456" cy="3065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762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18000" i="1">
                  <a:ln w="19050">
                    <a:noFill/>
                  </a:ln>
                  <a:gradFill>
                    <a:gsLst>
                      <a:gs pos="100000">
                        <a:srgbClr val="5399D4"/>
                      </a:gs>
                      <a:gs pos="4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01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1214438" y="1633485"/>
            <a:ext cx="8804910" cy="429578"/>
          </a:xfrm>
          <a:prstGeom prst="rect">
            <a:avLst/>
          </a:prstGeom>
          <a:gradFill>
            <a:gsLst>
              <a:gs pos="26000">
                <a:srgbClr val="F7E8D3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/>
          <p:cNvPicPr>
            <a:picLocks noChangeAspect="1"/>
          </p:cNvPicPr>
          <p:nvPr/>
        </p:nvPicPr>
        <p:blipFill>
          <a:blip r:embed="rId9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216660" y="1398905"/>
            <a:ext cx="880237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300" dirty="0">
                <a:solidFill>
                  <a:srgbClr val="2E3C63"/>
                </a:solidFill>
              </a:rPr>
              <a:t>概述</a:t>
            </a:r>
          </a:p>
        </p:txBody>
      </p:sp>
      <p:sp>
        <p:nvSpPr>
          <p:cNvPr id="3078" name="文本框 3"/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01</a:t>
            </a: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文章简介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300CF1F-70C4-C167-CF7A-A8295F16B478}"/>
              </a:ext>
            </a:extLst>
          </p:cNvPr>
          <p:cNvSpPr txBox="1">
            <a:spLocks/>
          </p:cNvSpPr>
          <p:nvPr/>
        </p:nvSpPr>
        <p:spPr>
          <a:xfrm>
            <a:off x="1214438" y="2069465"/>
            <a:ext cx="13041631" cy="6829478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7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2414905" algn="l"/>
                <a:tab pos="2414905" algn="l"/>
                <a:tab pos="2414905" algn="l"/>
                <a:tab pos="241490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hlinkClick r:id="rId11"/>
              </a:rPr>
              <a:t>[2310.18940] Language Agents with Reinforcement Learning for Strategic Play in the Werewolf</a:t>
            </a:r>
            <a:endParaRPr lang="en-US" altLang="zh-CN" dirty="0"/>
          </a:p>
          <a:p>
            <a:r>
              <a:rPr lang="zh-CN" altLang="en-US" dirty="0"/>
              <a:t>贡献：</a:t>
            </a:r>
            <a:r>
              <a:rPr lang="zh-CN" altLang="en-US" b="1" dirty="0">
                <a:solidFill>
                  <a:srgbClr val="FF0000"/>
                </a:solidFill>
              </a:rPr>
              <a:t>结合</a:t>
            </a:r>
            <a:r>
              <a:rPr lang="en-US" altLang="zh-CN" b="1" dirty="0">
                <a:solidFill>
                  <a:srgbClr val="FF0000"/>
                </a:solidFill>
              </a:rPr>
              <a:t>RL(</a:t>
            </a:r>
            <a:r>
              <a:rPr lang="zh-CN" altLang="en-US" b="1" dirty="0">
                <a:solidFill>
                  <a:srgbClr val="FF0000"/>
                </a:solidFill>
              </a:rPr>
              <a:t>主要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和</a:t>
            </a:r>
            <a:r>
              <a:rPr lang="en-US" altLang="zh-CN" dirty="0"/>
              <a:t>LLM</a:t>
            </a:r>
            <a:r>
              <a:rPr lang="zh-CN" altLang="en-US" dirty="0"/>
              <a:t>搭建高性能</a:t>
            </a:r>
            <a:r>
              <a:rPr lang="en-US" altLang="zh-CN" dirty="0"/>
              <a:t>werewolf</a:t>
            </a:r>
            <a:r>
              <a:rPr lang="zh-CN" altLang="en-US" dirty="0"/>
              <a:t>框架；</a:t>
            </a:r>
            <a:r>
              <a:rPr lang="zh-CN" altLang="en-US" dirty="0">
                <a:solidFill>
                  <a:srgbClr val="FF0000"/>
                </a:solidFill>
              </a:rPr>
              <a:t>缓解了</a:t>
            </a:r>
            <a:r>
              <a:rPr lang="en-US" altLang="zh-CN" dirty="0">
                <a:solidFill>
                  <a:srgbClr val="FF0000"/>
                </a:solidFill>
              </a:rPr>
              <a:t>bias</a:t>
            </a:r>
            <a:endParaRPr lang="en-US" altLang="zh-CN" dirty="0"/>
          </a:p>
          <a:p>
            <a:r>
              <a:rPr lang="zh-CN" altLang="en-US" dirty="0"/>
              <a:t>具体方法：</a:t>
            </a:r>
            <a:r>
              <a:rPr lang="en-US" altLang="zh-CN" dirty="0"/>
              <a:t>LLM+RL</a:t>
            </a:r>
          </a:p>
          <a:p>
            <a:r>
              <a:rPr lang="zh-CN" altLang="en-US" dirty="0"/>
              <a:t>模型架构：身份推断</a:t>
            </a:r>
            <a:r>
              <a:rPr lang="en-US" altLang="zh-CN" dirty="0"/>
              <a:t>+</a:t>
            </a:r>
            <a:r>
              <a:rPr lang="zh-CN" altLang="en-US" dirty="0"/>
              <a:t>生成多个回答</a:t>
            </a:r>
            <a:r>
              <a:rPr lang="en-US" altLang="zh-CN" dirty="0"/>
              <a:t>+</a:t>
            </a:r>
            <a:r>
              <a:rPr lang="zh-CN" altLang="en-US" dirty="0"/>
              <a:t>强化学习选择回答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38ECA-437C-48CF-6A20-41F2D2477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09445A8F-4357-9351-2304-F432FAFB711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14438" y="1633485"/>
            <a:ext cx="8804910" cy="429578"/>
          </a:xfrm>
          <a:prstGeom prst="rect">
            <a:avLst/>
          </a:prstGeom>
          <a:gradFill>
            <a:gsLst>
              <a:gs pos="26000">
                <a:srgbClr val="F7E8D3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>
            <a:extLst>
              <a:ext uri="{FF2B5EF4-FFF2-40B4-BE49-F238E27FC236}">
                <a16:creationId xmlns:a16="http://schemas.microsoft.com/office/drawing/2014/main" id="{DDAB1533-51C7-BC13-B688-0501BF929B76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9936523-00C7-F0D9-F3C0-4D8C6FDDC54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>
            <a:extLst>
              <a:ext uri="{FF2B5EF4-FFF2-40B4-BE49-F238E27FC236}">
                <a16:creationId xmlns:a16="http://schemas.microsoft.com/office/drawing/2014/main" id="{2078EF86-41D1-2269-3A18-AA9BA47B9B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FD636E8-0DB9-014B-6DB3-519F5C319F34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6660" y="1398905"/>
            <a:ext cx="880237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300" dirty="0">
                <a:solidFill>
                  <a:srgbClr val="2E3C63"/>
                </a:solidFill>
              </a:rPr>
              <a:t>bias</a:t>
            </a:r>
            <a:endParaRPr lang="zh-CN" altLang="en-US" sz="3300" dirty="0">
              <a:solidFill>
                <a:srgbClr val="2E3C63"/>
              </a:solidFill>
            </a:endParaRPr>
          </a:p>
        </p:txBody>
      </p:sp>
      <p:sp>
        <p:nvSpPr>
          <p:cNvPr id="3078" name="文本框 3">
            <a:extLst>
              <a:ext uri="{FF2B5EF4-FFF2-40B4-BE49-F238E27FC236}">
                <a16:creationId xmlns:a16="http://schemas.microsoft.com/office/drawing/2014/main" id="{20A6C037-1492-F7E1-A7FA-8E32FDA5DD5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01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3FEF90-826D-DC30-E972-02438EC2C32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文章简介</a:t>
            </a:r>
            <a:endParaRPr lang="zh-CN" altLang="en-US" sz="4200" dirty="0">
              <a:solidFill>
                <a:srgbClr val="2E3C63"/>
              </a:solidFill>
            </a:endParaRPr>
          </a:p>
          <a:p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DCE8F62-3F1D-C962-C025-170819A93953}"/>
              </a:ext>
            </a:extLst>
          </p:cNvPr>
          <p:cNvSpPr txBox="1">
            <a:spLocks/>
          </p:cNvSpPr>
          <p:nvPr/>
        </p:nvSpPr>
        <p:spPr>
          <a:xfrm>
            <a:off x="1214438" y="2069465"/>
            <a:ext cx="13041631" cy="6829478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7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2414905" algn="l"/>
                <a:tab pos="2414905" algn="l"/>
                <a:tab pos="2414905" algn="l"/>
                <a:tab pos="241490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在复杂决策问题中，</a:t>
            </a:r>
            <a:r>
              <a:rPr lang="en-US" altLang="zh-CN" dirty="0"/>
              <a:t>LLM</a:t>
            </a:r>
            <a:r>
              <a:rPr lang="zh-CN" altLang="en-US" dirty="0"/>
              <a:t>的行为有内在</a:t>
            </a:r>
            <a:r>
              <a:rPr lang="en-US" altLang="zh-CN" dirty="0"/>
              <a:t>bias</a:t>
            </a:r>
          </a:p>
          <a:p>
            <a:pPr lvl="1"/>
            <a:r>
              <a:rPr lang="zh-CN" altLang="en-US" dirty="0"/>
              <a:t>例：石头剪刀布</a:t>
            </a:r>
            <a:endParaRPr lang="en-US" altLang="zh-CN" dirty="0"/>
          </a:p>
          <a:p>
            <a:pPr lvl="2"/>
            <a:r>
              <a:rPr lang="zh-CN" altLang="en-US" dirty="0"/>
              <a:t>让</a:t>
            </a:r>
            <a:r>
              <a:rPr lang="en-US" altLang="zh-CN" dirty="0"/>
              <a:t>LLM</a:t>
            </a:r>
            <a:r>
              <a:rPr lang="zh-CN" altLang="en-US" dirty="0"/>
              <a:t>分析纳什均衡，能识别最优策略</a:t>
            </a:r>
            <a:r>
              <a:rPr lang="en-US" altLang="zh-CN" dirty="0"/>
              <a:t>(</a:t>
            </a:r>
            <a:r>
              <a:rPr lang="zh-CN" altLang="en-US" dirty="0"/>
              <a:t>也就是随机出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但是</a:t>
            </a:r>
            <a:r>
              <a:rPr lang="en-US" altLang="zh-CN" dirty="0"/>
              <a:t>LLM</a:t>
            </a:r>
            <a:r>
              <a:rPr lang="zh-CN" altLang="en-US" dirty="0"/>
              <a:t>仍倾向出石头</a:t>
            </a:r>
            <a:endParaRPr lang="en-US" altLang="zh-CN" dirty="0"/>
          </a:p>
          <a:p>
            <a:pPr lvl="1"/>
            <a:r>
              <a:rPr lang="zh-CN" altLang="en-US" dirty="0"/>
              <a:t>原因：训练数据的偏差</a:t>
            </a:r>
            <a:endParaRPr lang="en-US" altLang="zh-CN" dirty="0"/>
          </a:p>
          <a:p>
            <a:pPr lvl="1"/>
            <a:r>
              <a:rPr lang="zh-CN" altLang="en-US" dirty="0"/>
              <a:t>影响：阻碍</a:t>
            </a:r>
            <a:r>
              <a:rPr lang="en-US" altLang="zh-CN" dirty="0"/>
              <a:t>Agent</a:t>
            </a:r>
            <a:r>
              <a:rPr lang="zh-CN" altLang="en-US" dirty="0"/>
              <a:t>在复杂情景的强策略性操作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Cicero address the issue?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767337-27AA-87DA-0253-3E51F6470D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15979" y="1734185"/>
            <a:ext cx="6123281" cy="63875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79744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996B2-AAB0-1D3E-4910-943165119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14DA272-363D-B1F2-E801-C6AAB27C851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2991750"/>
            <a:ext cx="18288000" cy="2855120"/>
          </a:xfrm>
          <a:prstGeom prst="rect">
            <a:avLst/>
          </a:prstGeom>
          <a:gradFill>
            <a:gsLst>
              <a:gs pos="0">
                <a:schemeClr val="bg1"/>
              </a:gs>
              <a:gs pos="90000">
                <a:srgbClr val="5399D4"/>
              </a:gs>
            </a:gsLst>
          </a:gradFill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sp>
        <p:nvSpPr>
          <p:cNvPr id="2051" name="标题 1">
            <a:extLst>
              <a:ext uri="{FF2B5EF4-FFF2-40B4-BE49-F238E27FC236}">
                <a16:creationId xmlns:a16="http://schemas.microsoft.com/office/drawing/2014/main" id="{3A6BB996-A44B-AEE9-511C-6BC245616C42}"/>
              </a:ext>
            </a:extLst>
          </p:cNvPr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7940993" y="2911740"/>
            <a:ext cx="8556308" cy="3133725"/>
          </a:xfrm>
        </p:spPr>
        <p:txBody>
          <a:bodyPr vert="horz" lIns="135000" tIns="70200" rIns="135000" bIns="70200" anchor="b" anchorCtr="0">
            <a:normAutofit/>
          </a:bodyPr>
          <a:lstStyle/>
          <a:p>
            <a:pPr algn="l" defTabSz="914400">
              <a:buClrTx/>
              <a:buSzTx/>
              <a:buFontTx/>
              <a:buNone/>
            </a:pPr>
            <a:r>
              <a:rPr lang="zh-CN" altLang="en-US" sz="6600" b="0" dirty="0">
                <a:solidFill>
                  <a:schemeClr val="bg1"/>
                </a:solidFill>
              </a:rPr>
              <a:t>相关工作</a:t>
            </a:r>
            <a:br>
              <a:rPr lang="zh-CN" altLang="zh-CN" sz="6600" b="0" kern="1200" normalizeH="0" baseline="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zh-CN" altLang="zh-CN" sz="6600" b="0" kern="1200" normalizeH="0" baseline="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3" name="图片 5" descr="剪影居中蓝 低版本">
            <a:extLst>
              <a:ext uri="{FF2B5EF4-FFF2-40B4-BE49-F238E27FC236}">
                <a16:creationId xmlns:a16="http://schemas.microsoft.com/office/drawing/2014/main" id="{F840249D-560C-1C4C-FCD4-11F925351C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846994"/>
            <a:ext cx="18288000" cy="566499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" descr="国科大标准Logo横式一（蓝色）">
            <a:extLst>
              <a:ext uri="{FF2B5EF4-FFF2-40B4-BE49-F238E27FC236}">
                <a16:creationId xmlns:a16="http://schemas.microsoft.com/office/drawing/2014/main" id="{E33DF857-29EE-B03E-122E-2B3141AE34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57" y="408094"/>
            <a:ext cx="4488656" cy="94059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A08BD91-3497-FCDA-3ACE-E098196B3AAA}"/>
              </a:ext>
            </a:extLst>
          </p:cNvPr>
          <p:cNvGrpSpPr/>
          <p:nvPr/>
        </p:nvGrpSpPr>
        <p:grpSpPr>
          <a:xfrm>
            <a:off x="1952625" y="2038297"/>
            <a:ext cx="4809173" cy="4809173"/>
            <a:chOff x="2506" y="2139"/>
            <a:chExt cx="5049" cy="504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B881D1B-119C-A93E-BB4D-AC385B8D8484}"/>
                </a:ext>
              </a:extLst>
            </p:cNvPr>
            <p:cNvSpPr/>
            <p:nvPr/>
          </p:nvSpPr>
          <p:spPr>
            <a:xfrm>
              <a:off x="2506" y="2139"/>
              <a:ext cx="5049" cy="5049"/>
            </a:xfrm>
            <a:prstGeom prst="ellipse">
              <a:avLst/>
            </a:prstGeom>
            <a:gradFill>
              <a:gsLst>
                <a:gs pos="6000">
                  <a:schemeClr val="bg1"/>
                </a:gs>
                <a:gs pos="40000">
                  <a:srgbClr val="5399D4"/>
                </a:gs>
                <a:gs pos="100000">
                  <a:srgbClr val="2E3C63"/>
                </a:gs>
              </a:gsLst>
              <a:lin ang="2700000" scaled="0"/>
            </a:gradFill>
            <a:ln>
              <a:noFill/>
            </a:ln>
            <a:effectLst>
              <a:outerShdw blurRad="203200" dist="127000" dir="2700000" algn="tl" rotWithShape="0">
                <a:srgbClr val="5399D4">
                  <a:alpha val="4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078" name="文本框 3">
              <a:extLst>
                <a:ext uri="{FF2B5EF4-FFF2-40B4-BE49-F238E27FC236}">
                  <a16:creationId xmlns:a16="http://schemas.microsoft.com/office/drawing/2014/main" id="{5E93C43D-BEF8-F63D-6BEC-6D59385D854D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3303" y="2394"/>
              <a:ext cx="3456" cy="3065"/>
            </a:xfrm>
            <a:prstGeom prst="rect">
              <a:avLst/>
            </a:prstGeom>
            <a:noFill/>
            <a:ln w="12700" cmpd="sng">
              <a:noFill/>
              <a:prstDash val="solid"/>
            </a:ln>
            <a:effectLst>
              <a:outerShdw dist="76200" dir="2700000" algn="tl" rotWithShape="0">
                <a:schemeClr val="bg1">
                  <a:alpha val="100000"/>
                </a:schemeClr>
              </a:outerShdw>
            </a:effectLst>
          </p:spPr>
          <p:txBody>
            <a:bodyPr wrap="square" anchor="t" anchorCtr="0"/>
            <a:lstStyle/>
            <a:p>
              <a:pPr>
                <a:lnSpc>
                  <a:spcPct val="130000"/>
                </a:lnSpc>
              </a:pPr>
              <a:r>
                <a:rPr lang="en-US" altLang="zh-CN" sz="18000" i="1" dirty="0">
                  <a:ln w="19050">
                    <a:noFill/>
                  </a:ln>
                  <a:gradFill>
                    <a:gsLst>
                      <a:gs pos="100000">
                        <a:srgbClr val="5399D4"/>
                      </a:gs>
                      <a:gs pos="40000">
                        <a:schemeClr val="bg1"/>
                      </a:gs>
                    </a:gsLst>
                    <a:lin ang="5400000" scaled="0"/>
                  </a:gradFill>
                  <a:latin typeface="Bauhaus 93" panose="04030905020B02020C02" charset="0"/>
                  <a:ea typeface="造字工房朗倩（非商用）常规体" charset="-122"/>
                  <a:cs typeface="Bauhaus 93" panose="04030905020B02020C02" charset="0"/>
                </a:rPr>
                <a:t>02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8245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0390F-A8D6-8882-96F8-2EACD1A7A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6817400-87D3-AAC4-E335-008AF8AA456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14438" y="1633485"/>
            <a:ext cx="8804910" cy="429578"/>
          </a:xfrm>
          <a:prstGeom prst="rect">
            <a:avLst/>
          </a:prstGeom>
          <a:gradFill>
            <a:gsLst>
              <a:gs pos="26000">
                <a:srgbClr val="F7E8D3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>
            <a:extLst>
              <a:ext uri="{FF2B5EF4-FFF2-40B4-BE49-F238E27FC236}">
                <a16:creationId xmlns:a16="http://schemas.microsoft.com/office/drawing/2014/main" id="{D91D6C9A-24E4-8E81-A074-AD6A7970405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1BD28BB-B9A2-9860-AA14-C721A5DFB95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>
            <a:extLst>
              <a:ext uri="{FF2B5EF4-FFF2-40B4-BE49-F238E27FC236}">
                <a16:creationId xmlns:a16="http://schemas.microsoft.com/office/drawing/2014/main" id="{6C82F75E-DDE6-F5B8-3E2D-4C73121E22D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710494C-2BEF-96D1-4629-69FA0D13D61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6660" y="1398905"/>
            <a:ext cx="880237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300" dirty="0">
                <a:solidFill>
                  <a:srgbClr val="2E3C63"/>
                </a:solidFill>
              </a:rPr>
              <a:t>LLM</a:t>
            </a:r>
            <a:r>
              <a:rPr lang="zh-CN" altLang="en-US" sz="3300" dirty="0">
                <a:solidFill>
                  <a:srgbClr val="2E3C63"/>
                </a:solidFill>
              </a:rPr>
              <a:t>规划</a:t>
            </a:r>
          </a:p>
        </p:txBody>
      </p:sp>
      <p:sp>
        <p:nvSpPr>
          <p:cNvPr id="3078" name="文本框 3">
            <a:extLst>
              <a:ext uri="{FF2B5EF4-FFF2-40B4-BE49-F238E27FC236}">
                <a16:creationId xmlns:a16="http://schemas.microsoft.com/office/drawing/2014/main" id="{6638DDD7-3C7E-C36C-D193-81FA51B55FE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59B141-7231-94B8-726D-353A11404BE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相关工作</a:t>
            </a:r>
            <a:endParaRPr lang="zh-CN" altLang="en-US" sz="4200" dirty="0">
              <a:solidFill>
                <a:srgbClr val="2E3C63"/>
              </a:solidFill>
            </a:endParaRPr>
          </a:p>
          <a:p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49A9597-00DB-7CC8-05CC-2FF722F0BD67}"/>
              </a:ext>
            </a:extLst>
          </p:cNvPr>
          <p:cNvSpPr txBox="1">
            <a:spLocks/>
          </p:cNvSpPr>
          <p:nvPr/>
        </p:nvSpPr>
        <p:spPr>
          <a:xfrm>
            <a:off x="1214438" y="2069465"/>
            <a:ext cx="13041631" cy="6829478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7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2414905" algn="l"/>
                <a:tab pos="2414905" algn="l"/>
                <a:tab pos="2414905" algn="l"/>
                <a:tab pos="241490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Cicero</a:t>
            </a:r>
          </a:p>
          <a:p>
            <a:r>
              <a:rPr lang="en-US" altLang="zh-CN" dirty="0"/>
              <a:t>ToT</a:t>
            </a:r>
          </a:p>
          <a:p>
            <a:r>
              <a:rPr lang="en-US" altLang="zh-CN" dirty="0"/>
              <a:t>LLM+P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方法</a:t>
            </a:r>
            <a:r>
              <a:rPr lang="en-US" altLang="zh-CN" dirty="0"/>
              <a:t>:NL-&gt;PDDL-&gt;</a:t>
            </a:r>
            <a:r>
              <a:rPr lang="zh-CN" altLang="en-US" dirty="0"/>
              <a:t>经典规划器</a:t>
            </a:r>
            <a:r>
              <a:rPr lang="en-US" altLang="zh-CN" dirty="0"/>
              <a:t>-&gt;</a:t>
            </a:r>
            <a:r>
              <a:rPr lang="zh-CN" altLang="en-US" dirty="0"/>
              <a:t>解答</a:t>
            </a:r>
            <a:r>
              <a:rPr lang="en-US" altLang="zh-CN" dirty="0"/>
              <a:t>-&gt;NL</a:t>
            </a:r>
          </a:p>
          <a:p>
            <a:pPr lvl="1"/>
            <a:r>
              <a:rPr lang="zh-CN" altLang="en-US" dirty="0"/>
              <a:t>不足</a:t>
            </a:r>
            <a:r>
              <a:rPr lang="en-US" altLang="zh-CN" dirty="0"/>
              <a:t>:PDDL</a:t>
            </a:r>
            <a:r>
              <a:rPr lang="zh-CN" altLang="en-US" dirty="0"/>
              <a:t>只用于传统规划问题</a:t>
            </a:r>
            <a:endParaRPr lang="en-US" altLang="zh-CN" dirty="0"/>
          </a:p>
          <a:p>
            <a:pPr lvl="2"/>
            <a:r>
              <a:rPr lang="zh-CN" altLang="en-US" i="0" dirty="0">
                <a:solidFill>
                  <a:srgbClr val="404040"/>
                </a:solidFill>
                <a:effectLst/>
                <a:latin typeface="DeepSeek-CJK-patch"/>
              </a:rPr>
              <a:t>如完全可观察性</a:t>
            </a:r>
            <a:r>
              <a:rPr lang="en-US" altLang="zh-CN" i="0" dirty="0">
                <a:solidFill>
                  <a:srgbClr val="404040"/>
                </a:solidFill>
                <a:effectLst/>
                <a:latin typeface="DeepSeek-CJK-patch"/>
              </a:rPr>
              <a:t>(</a:t>
            </a:r>
            <a:r>
              <a:rPr lang="zh-CN" altLang="en-US" i="0" dirty="0">
                <a:solidFill>
                  <a:srgbClr val="404040"/>
                </a:solidFill>
                <a:effectLst/>
                <a:latin typeface="DeepSeek-CJK-patch"/>
              </a:rPr>
              <a:t>狼人杀的隐藏性</a:t>
            </a:r>
            <a:r>
              <a:rPr lang="en-US" altLang="zh-CN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r>
              <a:rPr lang="zh-CN" altLang="en-US" i="0" dirty="0">
                <a:solidFill>
                  <a:srgbClr val="404040"/>
                </a:solidFill>
                <a:effectLst/>
                <a:latin typeface="DeepSeek-CJK-patch"/>
              </a:rPr>
              <a:t>、确定性动作、静态环境</a:t>
            </a:r>
            <a:endParaRPr lang="en-US" altLang="zh-CN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lvl="1"/>
            <a:r>
              <a:rPr lang="zh-CN" altLang="en-US" dirty="0"/>
              <a:t>文章</a:t>
            </a:r>
            <a:r>
              <a:rPr lang="en-US" altLang="zh-CN" dirty="0"/>
              <a:t>:LLM+RL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831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93CD7-F455-5990-3D8A-B67920CEB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5DE73F4-5F2B-B9AC-D5A7-5E991BAF2F5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14438" y="1633485"/>
            <a:ext cx="8804910" cy="429578"/>
          </a:xfrm>
          <a:prstGeom prst="rect">
            <a:avLst/>
          </a:prstGeom>
          <a:gradFill>
            <a:gsLst>
              <a:gs pos="26000">
                <a:srgbClr val="F7E8D3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>
            <a:extLst>
              <a:ext uri="{FF2B5EF4-FFF2-40B4-BE49-F238E27FC236}">
                <a16:creationId xmlns:a16="http://schemas.microsoft.com/office/drawing/2014/main" id="{C62DFAF9-D4D6-F419-18A3-BBB0DAC8410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7A5CC24-2AD5-A9BA-8A7E-0702BDF2C68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>
            <a:extLst>
              <a:ext uri="{FF2B5EF4-FFF2-40B4-BE49-F238E27FC236}">
                <a16:creationId xmlns:a16="http://schemas.microsoft.com/office/drawing/2014/main" id="{CB87C6DF-207A-CA13-F977-958F6C4E9F9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BA34ECC-C884-8EB5-8BD3-C94767859E9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6660" y="1398905"/>
            <a:ext cx="880237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300" dirty="0">
                <a:solidFill>
                  <a:srgbClr val="2E3C63"/>
                </a:solidFill>
              </a:rPr>
              <a:t>LLM</a:t>
            </a:r>
            <a:r>
              <a:rPr lang="zh-CN" altLang="en-US" sz="3300" dirty="0">
                <a:solidFill>
                  <a:srgbClr val="2E3C63"/>
                </a:solidFill>
              </a:rPr>
              <a:t>社会推断</a:t>
            </a:r>
            <a:r>
              <a:rPr lang="en-US" altLang="zh-CN" sz="3300" dirty="0">
                <a:solidFill>
                  <a:srgbClr val="2E3C63"/>
                </a:solidFill>
              </a:rPr>
              <a:t>(</a:t>
            </a:r>
            <a:r>
              <a:rPr lang="zh-CN" altLang="en-US" sz="3300" dirty="0">
                <a:solidFill>
                  <a:srgbClr val="2E3C63"/>
                </a:solidFill>
              </a:rPr>
              <a:t>打游戏</a:t>
            </a:r>
            <a:r>
              <a:rPr lang="en-US" altLang="zh-CN" sz="3300" dirty="0">
                <a:solidFill>
                  <a:srgbClr val="2E3C63"/>
                </a:solidFill>
              </a:rPr>
              <a:t>)</a:t>
            </a:r>
            <a:endParaRPr lang="zh-CN" altLang="en-US" sz="3300" dirty="0">
              <a:solidFill>
                <a:srgbClr val="2E3C63"/>
              </a:solidFill>
            </a:endParaRPr>
          </a:p>
        </p:txBody>
      </p:sp>
      <p:sp>
        <p:nvSpPr>
          <p:cNvPr id="3078" name="文本框 3">
            <a:extLst>
              <a:ext uri="{FF2B5EF4-FFF2-40B4-BE49-F238E27FC236}">
                <a16:creationId xmlns:a16="http://schemas.microsoft.com/office/drawing/2014/main" id="{85CA1BD0-5CC4-A6E5-D873-794B7243D72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23270D-3E5E-759B-FE9C-CD5E8BC3094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相关工作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BBA3980-4E00-59BD-7E66-3336C756E113}"/>
              </a:ext>
            </a:extLst>
          </p:cNvPr>
          <p:cNvSpPr txBox="1">
            <a:spLocks/>
          </p:cNvSpPr>
          <p:nvPr/>
        </p:nvSpPr>
        <p:spPr>
          <a:xfrm>
            <a:off x="1214438" y="2069465"/>
            <a:ext cx="8912542" cy="6829478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7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2414905" algn="l"/>
                <a:tab pos="2414905" algn="l"/>
                <a:tab pos="2414905" algn="l"/>
                <a:tab pos="241490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hlinkClick r:id="rId11"/>
              </a:rPr>
              <a:t>[2309.04658] Exploring Large Language Models for Communication Games: An Empirical Study on Werewolf </a:t>
            </a:r>
            <a:r>
              <a:rPr lang="en-US" altLang="zh-CN" dirty="0"/>
              <a:t>:</a:t>
            </a:r>
            <a:r>
              <a:rPr lang="zh-CN" altLang="en-US" dirty="0"/>
              <a:t>检索</a:t>
            </a:r>
            <a:r>
              <a:rPr lang="en-US" altLang="zh-CN" dirty="0"/>
              <a:t>+</a:t>
            </a:r>
            <a:r>
              <a:rPr lang="zh-CN" altLang="en-US" dirty="0"/>
              <a:t>反思</a:t>
            </a:r>
            <a:endParaRPr lang="en-US" altLang="zh-CN" dirty="0"/>
          </a:p>
          <a:p>
            <a:r>
              <a:rPr lang="en-US" altLang="zh-CN" dirty="0"/>
              <a:t>Recon</a:t>
            </a:r>
          </a:p>
          <a:p>
            <a:r>
              <a:rPr lang="zh-CN" altLang="en-US" dirty="0"/>
              <a:t>文章</a:t>
            </a:r>
            <a:r>
              <a:rPr lang="en-US" altLang="zh-CN" dirty="0"/>
              <a:t>:</a:t>
            </a:r>
            <a:r>
              <a:rPr lang="zh-CN" altLang="en-US" dirty="0"/>
              <a:t>认为这些方法决策效果不佳，且有</a:t>
            </a:r>
            <a:r>
              <a:rPr lang="en-US" altLang="zh-CN" dirty="0"/>
              <a:t>bias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2D91747-1316-C73F-52CB-4887719CF07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r="2907"/>
          <a:stretch/>
        </p:blipFill>
        <p:spPr>
          <a:xfrm>
            <a:off x="10126980" y="1248673"/>
            <a:ext cx="8093075" cy="87922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1796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3EE14-8559-5F7D-E969-D957A6E4F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60198E53-8778-A8E1-6057-9D4E5E196A8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214438" y="1633485"/>
            <a:ext cx="8804910" cy="429578"/>
          </a:xfrm>
          <a:prstGeom prst="rect">
            <a:avLst/>
          </a:prstGeom>
          <a:gradFill>
            <a:gsLst>
              <a:gs pos="26000">
                <a:srgbClr val="F7E8D3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pic>
        <p:nvPicPr>
          <p:cNvPr id="3074" name="图片 2" descr="剪影蓝 低版本">
            <a:extLst>
              <a:ext uri="{FF2B5EF4-FFF2-40B4-BE49-F238E27FC236}">
                <a16:creationId xmlns:a16="http://schemas.microsoft.com/office/drawing/2014/main" id="{1AACDF8E-85FE-67F6-12C8-BB3F94879DA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8"/>
          <a:stretch>
            <a:fillRect/>
          </a:stretch>
        </p:blipFill>
        <p:spPr>
          <a:xfrm>
            <a:off x="0" y="8068575"/>
            <a:ext cx="18288000" cy="3657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87CCEF9-3447-6C5C-2B6B-8574B5A27DB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900"/>
            <a:ext cx="18288000" cy="1260158"/>
          </a:xfrm>
          <a:prstGeom prst="rect">
            <a:avLst/>
          </a:prstGeom>
          <a:gradFill>
            <a:gsLst>
              <a:gs pos="0">
                <a:schemeClr val="bg1"/>
              </a:gs>
              <a:gs pos="50000">
                <a:srgbClr val="5399D4"/>
              </a:gs>
              <a:gs pos="100000">
                <a:srgbClr val="2E3C63"/>
              </a:gs>
            </a:gsLst>
          </a:gradFill>
          <a:effectLst/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endParaRPr lang="zh-CN" altLang="en-US" sz="100" strike="noStrike" noProof="1"/>
          </a:p>
        </p:txBody>
      </p:sp>
      <p:pic>
        <p:nvPicPr>
          <p:cNvPr id="2" name="图片 1" descr="国科大标准Logo横式一（白色）">
            <a:extLst>
              <a:ext uri="{FF2B5EF4-FFF2-40B4-BE49-F238E27FC236}">
                <a16:creationId xmlns:a16="http://schemas.microsoft.com/office/drawing/2014/main" id="{D2B171DF-70D6-D47D-00C0-A30DD260F3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3745" y="281887"/>
            <a:ext cx="3251835" cy="685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64F2BEA-2BC5-41CA-B035-B70F24F1C1FB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16660" y="1398905"/>
            <a:ext cx="8802370" cy="670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300" dirty="0">
                <a:solidFill>
                  <a:srgbClr val="2E3C63"/>
                </a:solidFill>
              </a:rPr>
              <a:t>RL</a:t>
            </a:r>
            <a:endParaRPr lang="zh-CN" altLang="en-US" sz="3300" dirty="0">
              <a:solidFill>
                <a:srgbClr val="2E3C63"/>
              </a:solidFill>
            </a:endParaRPr>
          </a:p>
        </p:txBody>
      </p:sp>
      <p:sp>
        <p:nvSpPr>
          <p:cNvPr id="3078" name="文本框 3">
            <a:extLst>
              <a:ext uri="{FF2B5EF4-FFF2-40B4-BE49-F238E27FC236}">
                <a16:creationId xmlns:a16="http://schemas.microsoft.com/office/drawing/2014/main" id="{DBB124E9-4E98-4064-4A0A-3712891A4A4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945" y="-70855"/>
            <a:ext cx="1276350" cy="1379220"/>
          </a:xfrm>
          <a:prstGeom prst="rect">
            <a:avLst/>
          </a:prstGeom>
          <a:noFill/>
          <a:ln w="12700" cmpd="sng">
            <a:noFill/>
            <a:prstDash val="solid"/>
          </a:ln>
          <a:effectLst>
            <a:outerShdw dist="63500" dir="2700000" algn="tl" rotWithShape="0">
              <a:schemeClr val="bg1">
                <a:alpha val="100000"/>
              </a:schemeClr>
            </a:outerShdw>
          </a:effectLst>
        </p:spPr>
        <p:txBody>
          <a:bodyPr wrap="square" anchor="t" anchorCtr="0"/>
          <a:lstStyle/>
          <a:p>
            <a:pPr>
              <a:lnSpc>
                <a:spcPct val="130000"/>
              </a:lnSpc>
            </a:pPr>
            <a:r>
              <a:rPr lang="en-US" altLang="zh-CN" sz="6000" i="1" dirty="0">
                <a:ln w="19050">
                  <a:noFill/>
                </a:ln>
                <a:gradFill>
                  <a:gsLst>
                    <a:gs pos="39000">
                      <a:srgbClr val="5399D4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Bauhaus 93" panose="04030905020B02020C02" charset="0"/>
                <a:ea typeface="造字工房朗倩（非商用）常规体" charset="-122"/>
                <a:cs typeface="Bauhaus 93" panose="04030905020B02020C02" charset="0"/>
              </a:rPr>
              <a:t>02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FF4F45-4AA7-E67D-4AB1-9CEDE7298C3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216343" y="258075"/>
            <a:ext cx="12663488" cy="8067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4200" b="1" dirty="0">
                <a:solidFill>
                  <a:srgbClr val="2E3C63"/>
                </a:solidFill>
              </a:rPr>
              <a:t>相关工作</a:t>
            </a:r>
            <a:endParaRPr lang="zh-CN" altLang="en-US" sz="4200" dirty="0">
              <a:solidFill>
                <a:srgbClr val="2E3C63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515CD8F-563F-F8DD-B248-47F15D380F2D}"/>
              </a:ext>
            </a:extLst>
          </p:cNvPr>
          <p:cNvSpPr txBox="1">
            <a:spLocks/>
          </p:cNvSpPr>
          <p:nvPr/>
        </p:nvSpPr>
        <p:spPr>
          <a:xfrm>
            <a:off x="1214438" y="2069465"/>
            <a:ext cx="14856142" cy="6829478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27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2414905" algn="l"/>
                <a:tab pos="2414905" algn="l"/>
                <a:tab pos="2414905" algn="l"/>
                <a:tab pos="2414905" algn="l"/>
              </a:tabLst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2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24009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3086735" indent="-342900" algn="l" defTabSz="13716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1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37725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3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35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57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现有方法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b="1" dirty="0"/>
              <a:t>self-play</a:t>
            </a:r>
            <a:r>
              <a:rPr lang="zh-CN" altLang="en-US" dirty="0"/>
              <a:t>：自我对弈或和</a:t>
            </a:r>
            <a:r>
              <a:rPr lang="en-US" altLang="zh-CN" dirty="0"/>
              <a:t>checkpoint</a:t>
            </a:r>
            <a:r>
              <a:rPr lang="zh-CN" altLang="en-US" dirty="0"/>
              <a:t>对弈</a:t>
            </a:r>
            <a:endParaRPr lang="en-US" altLang="zh-CN" dirty="0"/>
          </a:p>
          <a:p>
            <a:pPr lvl="1"/>
            <a:r>
              <a:rPr lang="en-US" altLang="zh-CN" dirty="0"/>
              <a:t>Population-based training(</a:t>
            </a:r>
            <a:r>
              <a:rPr lang="en-US" altLang="zh-CN" b="1" dirty="0"/>
              <a:t>PBT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 self-play</a:t>
            </a:r>
            <a:r>
              <a:rPr lang="zh-CN" altLang="en-US" dirty="0"/>
              <a:t>的扩展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多样化的策略池，智能体和池中不同</a:t>
            </a:r>
            <a:r>
              <a:rPr lang="en-US" altLang="zh-CN" dirty="0"/>
              <a:t>Agent</a:t>
            </a:r>
            <a:r>
              <a:rPr lang="zh-CN" altLang="en-US" dirty="0"/>
              <a:t>对抗</a:t>
            </a:r>
            <a:endParaRPr lang="en-US" altLang="zh-CN" dirty="0"/>
          </a:p>
          <a:p>
            <a:pPr lvl="2"/>
            <a:r>
              <a:rPr lang="zh-CN" altLang="en-US" dirty="0"/>
              <a:t>例子</a:t>
            </a:r>
            <a:r>
              <a:rPr lang="en-US" altLang="zh-CN" dirty="0"/>
              <a:t>:PSRO, league training</a:t>
            </a:r>
          </a:p>
          <a:p>
            <a:pPr lvl="1"/>
            <a:r>
              <a:rPr lang="en-US" altLang="zh-CN" b="1" dirty="0"/>
              <a:t>regret</a:t>
            </a:r>
            <a:r>
              <a:rPr lang="zh-CN" altLang="en-US" b="1" dirty="0"/>
              <a:t>最小化</a:t>
            </a:r>
            <a:endParaRPr lang="en-US" altLang="zh-CN" b="1" dirty="0"/>
          </a:p>
          <a:p>
            <a:pPr lvl="2"/>
            <a:r>
              <a:rPr lang="en-US" altLang="zh-CN" dirty="0"/>
              <a:t>Regret:</a:t>
            </a:r>
            <a:r>
              <a:rPr lang="zh-CN" altLang="en-US" dirty="0"/>
              <a:t>输出选择与最佳选择的差距</a:t>
            </a:r>
            <a:endParaRPr lang="en-US" altLang="zh-CN" dirty="0"/>
          </a:p>
          <a:p>
            <a:pPr lvl="2"/>
            <a:r>
              <a:rPr lang="zh-CN" altLang="en-US" dirty="0"/>
              <a:t>例</a:t>
            </a:r>
            <a:r>
              <a:rPr lang="en-US" altLang="zh-CN" dirty="0"/>
              <a:t>:counterfactual regret minimization(CFR)</a:t>
            </a:r>
          </a:p>
          <a:p>
            <a:r>
              <a:rPr lang="zh-CN" altLang="en-US" dirty="0"/>
              <a:t>传统</a:t>
            </a:r>
            <a:r>
              <a:rPr lang="en-US" altLang="zh-CN" dirty="0"/>
              <a:t>RL</a:t>
            </a:r>
            <a:r>
              <a:rPr lang="zh-CN" altLang="en-US" dirty="0"/>
              <a:t>采用输入观测</a:t>
            </a:r>
            <a:r>
              <a:rPr lang="en-US" altLang="zh-CN" dirty="0"/>
              <a:t>-</a:t>
            </a:r>
            <a:r>
              <a:rPr lang="zh-CN" altLang="en-US" dirty="0"/>
              <a:t>输出动作集的概率分布的策略网络，处理向量化动作空间</a:t>
            </a:r>
            <a:endParaRPr lang="en-US" altLang="zh-CN" dirty="0"/>
          </a:p>
          <a:p>
            <a:r>
              <a:rPr lang="zh-CN" altLang="en-US" dirty="0"/>
              <a:t>文章</a:t>
            </a:r>
            <a:r>
              <a:rPr lang="en-US" altLang="zh-CN" dirty="0"/>
              <a:t>:</a:t>
            </a:r>
            <a:r>
              <a:rPr lang="zh-CN" altLang="en-US" dirty="0"/>
              <a:t>采用</a:t>
            </a:r>
            <a:r>
              <a:rPr lang="en-US" altLang="zh-CN" dirty="0"/>
              <a:t>PBT;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FF0000"/>
                </a:solidFill>
              </a:rPr>
              <a:t>非预定</a:t>
            </a:r>
            <a:r>
              <a:rPr lang="zh-CN" altLang="en-US" dirty="0"/>
              <a:t>语言动作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66477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WNmMTdiZjYwYTE0N2JiZTY2ZmQwZjRkNjc0ZWQ1Zj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023国科大融媒体编辑部出品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1386</Words>
  <Application>Microsoft Office PowerPoint</Application>
  <PresentationFormat>自定义</PresentationFormat>
  <Paragraphs>231</Paragraphs>
  <Slides>26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__Noto_Sans_086c6e</vt:lpstr>
      <vt:lpstr>DeepSeek-CJK-patch</vt:lpstr>
      <vt:lpstr>微软雅黑</vt:lpstr>
      <vt:lpstr>造字工房朗倩（非商用）常规体</vt:lpstr>
      <vt:lpstr>Arial</vt:lpstr>
      <vt:lpstr>Bauhaus 93</vt:lpstr>
      <vt:lpstr>Calibri</vt:lpstr>
      <vt:lpstr>Wingdings</vt:lpstr>
      <vt:lpstr>2023国科大融媒体编辑部出品</vt:lpstr>
      <vt:lpstr>研讨班汇报 强化学习+LLM-狼人杀</vt:lpstr>
      <vt:lpstr>PowerPoint 演示文稿</vt:lpstr>
      <vt:lpstr>文章简介 </vt:lpstr>
      <vt:lpstr>PowerPoint 演示文稿</vt:lpstr>
      <vt:lpstr>PowerPoint 演示文稿</vt:lpstr>
      <vt:lpstr>相关工作 </vt:lpstr>
      <vt:lpstr>PowerPoint 演示文稿</vt:lpstr>
      <vt:lpstr>PowerPoint 演示文稿</vt:lpstr>
      <vt:lpstr>PowerPoint 演示文稿</vt:lpstr>
      <vt:lpstr>PowerPoint 演示文稿</vt:lpstr>
      <vt:lpstr>模型方法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 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Lenovo</dc:creator>
  <cp:lastModifiedBy>ZEPING Quan</cp:lastModifiedBy>
  <cp:revision>8</cp:revision>
  <dcterms:created xsi:type="dcterms:W3CDTF">2019-06-19T02:08:00Z</dcterms:created>
  <dcterms:modified xsi:type="dcterms:W3CDTF">2025-05-14T12:08:58Z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0A0D5C00FEC34F0492529B50DACF2A0D_12</vt:lpwstr>
  </property>
</Properties>
</file>