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97" r:id="rId7"/>
    <p:sldId id="367" r:id="rId8"/>
    <p:sldId id="368" r:id="rId9"/>
    <p:sldId id="369" r:id="rId10"/>
    <p:sldId id="370" r:id="rId11"/>
    <p:sldId id="304" r:id="rId12"/>
    <p:sldId id="372" r:id="rId13"/>
    <p:sldId id="373" r:id="rId14"/>
    <p:sldId id="374" r:id="rId15"/>
    <p:sldId id="375" r:id="rId16"/>
    <p:sldId id="376" r:id="rId17"/>
    <p:sldId id="377" r:id="rId18"/>
    <p:sldId id="339" r:id="rId19"/>
    <p:sldId id="391" r:id="rId20"/>
    <p:sldId id="379" r:id="rId21"/>
    <p:sldId id="380" r:id="rId22"/>
    <p:sldId id="378" r:id="rId23"/>
    <p:sldId id="381" r:id="rId24"/>
    <p:sldId id="383" r:id="rId25"/>
    <p:sldId id="384" r:id="rId26"/>
    <p:sldId id="385" r:id="rId27"/>
    <p:sldId id="386" r:id="rId28"/>
    <p:sldId id="387" r:id="rId29"/>
    <p:sldId id="388" r:id="rId30"/>
    <p:sldId id="315" r:id="rId31"/>
    <p:sldId id="389" r:id="rId32"/>
    <p:sldId id="390" r:id="rId33"/>
    <p:sldId id="265" r:id="rId34"/>
    <p:sldId id="406" r:id="rId35"/>
  </p:sldIdLst>
  <p:sldSz cx="9144000" cy="5143500"/>
  <p:notesSz cx="6858000" cy="9144000"/>
  <p:embeddedFontLst>
    <p:embeddedFont>
      <p:font typeface="Epilogue"/>
      <p:regular r:id="rId39"/>
    </p:embeddedFont>
    <p:embeddedFont>
      <p:font typeface="Russo One" panose="02000503050000020004"/>
      <p:regular r:id="rId40"/>
    </p:embeddedFont>
    <p:embeddedFont>
      <p:font typeface="Open Sans"/>
      <p:regular r:id="rId41"/>
    </p:embeddedFont>
    <p:embeddedFont>
      <p:font typeface="Bebas Neue" panose="020B0606020202050201"/>
      <p:regular r:id="rId42"/>
    </p:embeddedFont>
    <p:embeddedFont>
      <p:font typeface="PT Sans" panose="020B0503020203020204"/>
      <p:regular r:id="rId43"/>
    </p:embeddedFont>
    <p:embeddedFont>
      <p:font typeface="Anaheim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6.fntdata"/><Relationship Id="rId43" Type="http://schemas.openxmlformats.org/officeDocument/2006/relationships/font" Target="fonts/font5.fntdata"/><Relationship Id="rId42" Type="http://schemas.openxmlformats.org/officeDocument/2006/relationships/font" Target="fonts/font4.fntdata"/><Relationship Id="rId41" Type="http://schemas.openxmlformats.org/officeDocument/2006/relationships/font" Target="fonts/font3.fntdata"/><Relationship Id="rId40" Type="http://schemas.openxmlformats.org/officeDocument/2006/relationships/font" Target="fonts/font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.fntdata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8680c3840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8680c3840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4d99d1a72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4d99d1a72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42416"/>
            <a:ext cx="7086600" cy="17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3225" y="3712464"/>
            <a:ext cx="2496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376450" y="186925"/>
              <a:ext cx="3487225" cy="186900"/>
              <a:chOff x="5376450" y="186925"/>
              <a:chExt cx="3487225" cy="1869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280375" y="4769500"/>
              <a:ext cx="3487225" cy="186900"/>
              <a:chOff x="280375" y="4769500"/>
              <a:chExt cx="3487225" cy="186900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 hasCustomPrompt="1"/>
          </p:nvPr>
        </p:nvSpPr>
        <p:spPr>
          <a:xfrm>
            <a:off x="713225" y="1795525"/>
            <a:ext cx="6693900" cy="10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type="subTitle" idx="1"/>
          </p:nvPr>
        </p:nvSpPr>
        <p:spPr>
          <a:xfrm>
            <a:off x="713225" y="2850875"/>
            <a:ext cx="6693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7" name="Google Shape;117;p11"/>
          <p:cNvGrpSpPr/>
          <p:nvPr/>
        </p:nvGrpSpPr>
        <p:grpSpPr>
          <a:xfrm flipH="1"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118" name="Google Shape;118;p11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647400" y="186925"/>
              <a:ext cx="186900" cy="18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 idx="2" hasCustomPrompt="1"/>
          </p:nvPr>
        </p:nvSpPr>
        <p:spPr>
          <a:xfrm>
            <a:off x="713232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type="title" idx="3" hasCustomPrompt="1"/>
          </p:nvPr>
        </p:nvSpPr>
        <p:spPr>
          <a:xfrm>
            <a:off x="713232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type="title" idx="4" hasCustomPrompt="1"/>
          </p:nvPr>
        </p:nvSpPr>
        <p:spPr>
          <a:xfrm>
            <a:off x="3474720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type="title" idx="5" hasCustomPrompt="1"/>
          </p:nvPr>
        </p:nvSpPr>
        <p:spPr>
          <a:xfrm>
            <a:off x="3474720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type="title" idx="6" hasCustomPrompt="1"/>
          </p:nvPr>
        </p:nvSpPr>
        <p:spPr>
          <a:xfrm>
            <a:off x="6227064" y="1557083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type="title" idx="7" hasCustomPrompt="1"/>
          </p:nvPr>
        </p:nvSpPr>
        <p:spPr>
          <a:xfrm>
            <a:off x="6227064" y="3142891"/>
            <a:ext cx="107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type="subTitle" idx="1"/>
          </p:nvPr>
        </p:nvSpPr>
        <p:spPr>
          <a:xfrm>
            <a:off x="713232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type="subTitle" idx="8"/>
          </p:nvPr>
        </p:nvSpPr>
        <p:spPr>
          <a:xfrm>
            <a:off x="3474720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type="subTitle" idx="9"/>
          </p:nvPr>
        </p:nvSpPr>
        <p:spPr>
          <a:xfrm>
            <a:off x="6227064" y="192877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type="subTitle" idx="13"/>
          </p:nvPr>
        </p:nvSpPr>
        <p:spPr>
          <a:xfrm>
            <a:off x="713232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type="subTitle" idx="14"/>
          </p:nvPr>
        </p:nvSpPr>
        <p:spPr>
          <a:xfrm>
            <a:off x="3474720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type="subTitle" idx="15"/>
          </p:nvPr>
        </p:nvSpPr>
        <p:spPr>
          <a:xfrm>
            <a:off x="6227064" y="3514650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137" name="Google Shape;137;p13"/>
          <p:cNvGrpSpPr/>
          <p:nvPr/>
        </p:nvGrpSpPr>
        <p:grpSpPr>
          <a:xfrm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138" name="Google Shape;138;p13"/>
            <p:cNvGrpSpPr/>
            <p:nvPr/>
          </p:nvGrpSpPr>
          <p:grpSpPr>
            <a:xfrm>
              <a:off x="280300" y="186475"/>
              <a:ext cx="1297219" cy="186900"/>
              <a:chOff x="280300" y="186475"/>
              <a:chExt cx="1297219" cy="186900"/>
            </a:xfrm>
          </p:grpSpPr>
          <p:grpSp>
            <p:nvGrpSpPr>
              <p:cNvPr id="139" name="Google Shape;139;p13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140" name="Google Shape;140;p13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42" name="Google Shape;142;p13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143" name="Google Shape;143;p13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145" name="Google Shape;145;p13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146" name="Google Shape;146;p13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2273075" y="3134550"/>
            <a:ext cx="459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14"/>
          <p:cNvSpPr txBox="1"/>
          <p:nvPr>
            <p:ph type="subTitle" idx="1"/>
          </p:nvPr>
        </p:nvSpPr>
        <p:spPr>
          <a:xfrm>
            <a:off x="2273125" y="1477050"/>
            <a:ext cx="4597800" cy="16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3" name="Google Shape;153;p14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280375" y="4769500"/>
              <a:ext cx="1287008" cy="186900"/>
              <a:chOff x="280375" y="4769500"/>
              <a:chExt cx="1287008" cy="186900"/>
            </a:xfrm>
          </p:grpSpPr>
          <p:sp>
            <p:nvSpPr>
              <p:cNvPr id="155" name="Google Shape;155;p14"/>
              <p:cNvSpPr/>
              <p:nvPr/>
            </p:nvSpPr>
            <p:spPr>
              <a:xfrm rot="10800000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10800000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rot="10800000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rot="10800000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9" name="Google Shape;159;p14"/>
            <p:cNvGrpSpPr/>
            <p:nvPr/>
          </p:nvGrpSpPr>
          <p:grpSpPr>
            <a:xfrm rot="10800000">
              <a:off x="5376450" y="186925"/>
              <a:ext cx="3487225" cy="186900"/>
              <a:chOff x="280375" y="4769500"/>
              <a:chExt cx="3487225" cy="186900"/>
            </a:xfrm>
          </p:grpSpPr>
          <p:sp>
            <p:nvSpPr>
              <p:cNvPr id="160" name="Google Shape;160;p14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13225" y="539500"/>
            <a:ext cx="3915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type="subTitle" idx="1"/>
          </p:nvPr>
        </p:nvSpPr>
        <p:spPr>
          <a:xfrm>
            <a:off x="713225" y="995200"/>
            <a:ext cx="39159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15"/>
          <p:cNvSpPr/>
          <p:nvPr>
            <p:ph type="pic" idx="2"/>
          </p:nvPr>
        </p:nvSpPr>
        <p:spPr>
          <a:xfrm>
            <a:off x="5629675" y="547051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5"/>
          <p:cNvSpPr/>
          <p:nvPr>
            <p:ph type="pic" idx="3"/>
          </p:nvPr>
        </p:nvSpPr>
        <p:spPr>
          <a:xfrm>
            <a:off x="2352039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5"/>
          <p:cNvSpPr/>
          <p:nvPr>
            <p:ph type="pic" idx="4"/>
          </p:nvPr>
        </p:nvSpPr>
        <p:spPr>
          <a:xfrm>
            <a:off x="3990853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5"/>
          <p:cNvSpPr/>
          <p:nvPr>
            <p:ph type="pic" idx="5"/>
          </p:nvPr>
        </p:nvSpPr>
        <p:spPr>
          <a:xfrm>
            <a:off x="713225" y="1943850"/>
            <a:ext cx="1505700" cy="2652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15"/>
          <p:cNvGrpSpPr/>
          <p:nvPr/>
        </p:nvGrpSpPr>
        <p:grpSpPr>
          <a:xfrm>
            <a:off x="280375" y="4766080"/>
            <a:ext cx="8583125" cy="186900"/>
            <a:chOff x="280375" y="186925"/>
            <a:chExt cx="8583125" cy="186900"/>
          </a:xfrm>
        </p:grpSpPr>
        <p:sp>
          <p:nvSpPr>
            <p:cNvPr id="178" name="Google Shape;178;p15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flipH="1">
              <a:off x="8676600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type="subTitle" idx="1"/>
          </p:nvPr>
        </p:nvSpPr>
        <p:spPr>
          <a:xfrm>
            <a:off x="722375" y="1151950"/>
            <a:ext cx="77085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184" name="Google Shape;184;p16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subTitle" idx="1"/>
          </p:nvPr>
        </p:nvSpPr>
        <p:spPr>
          <a:xfrm>
            <a:off x="722375" y="1152148"/>
            <a:ext cx="7708500" cy="3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89" name="Google Shape;189;p17"/>
          <p:cNvGrpSpPr/>
          <p:nvPr/>
        </p:nvGrpSpPr>
        <p:grpSpPr>
          <a:xfrm rot="10800000"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190" name="Google Shape;190;p17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subTitle" idx="1"/>
          </p:nvPr>
        </p:nvSpPr>
        <p:spPr>
          <a:xfrm>
            <a:off x="720000" y="2651765"/>
            <a:ext cx="2268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subTitle" idx="2"/>
          </p:nvPr>
        </p:nvSpPr>
        <p:spPr>
          <a:xfrm>
            <a:off x="3437848" y="2651765"/>
            <a:ext cx="2268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subTitle" idx="3"/>
          </p:nvPr>
        </p:nvSpPr>
        <p:spPr>
          <a:xfrm>
            <a:off x="6155700" y="2651765"/>
            <a:ext cx="2268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type="subTitle" idx="4"/>
          </p:nvPr>
        </p:nvSpPr>
        <p:spPr>
          <a:xfrm>
            <a:off x="720000" y="2148850"/>
            <a:ext cx="226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type="subTitle" idx="5"/>
          </p:nvPr>
        </p:nvSpPr>
        <p:spPr>
          <a:xfrm>
            <a:off x="3437852" y="2148850"/>
            <a:ext cx="226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type="subTitle" idx="6"/>
          </p:nvPr>
        </p:nvSpPr>
        <p:spPr>
          <a:xfrm>
            <a:off x="6155700" y="2148850"/>
            <a:ext cx="226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201" name="Google Shape;201;p18"/>
          <p:cNvGrpSpPr/>
          <p:nvPr/>
        </p:nvGrpSpPr>
        <p:grpSpPr>
          <a:xfrm>
            <a:off x="280375" y="186925"/>
            <a:ext cx="8583125" cy="186900"/>
            <a:chOff x="280375" y="186925"/>
            <a:chExt cx="8583125" cy="186900"/>
          </a:xfrm>
        </p:grpSpPr>
        <p:sp>
          <p:nvSpPr>
            <p:cNvPr id="202" name="Google Shape;202;p18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 flipH="1">
              <a:off x="8676600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type="subTitle" idx="1"/>
          </p:nvPr>
        </p:nvSpPr>
        <p:spPr>
          <a:xfrm>
            <a:off x="1481825" y="1672700"/>
            <a:ext cx="2975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type="subTitle" idx="2"/>
          </p:nvPr>
        </p:nvSpPr>
        <p:spPr>
          <a:xfrm>
            <a:off x="5460778" y="1672700"/>
            <a:ext cx="2975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type="subTitle" idx="3"/>
          </p:nvPr>
        </p:nvSpPr>
        <p:spPr>
          <a:xfrm>
            <a:off x="1481825" y="3561875"/>
            <a:ext cx="2975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19"/>
          <p:cNvSpPr txBox="1"/>
          <p:nvPr>
            <p:ph type="subTitle" idx="4"/>
          </p:nvPr>
        </p:nvSpPr>
        <p:spPr>
          <a:xfrm>
            <a:off x="5460778" y="3561875"/>
            <a:ext cx="29754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type="subTitle" idx="5"/>
          </p:nvPr>
        </p:nvSpPr>
        <p:spPr>
          <a:xfrm>
            <a:off x="1481825" y="1379350"/>
            <a:ext cx="2975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type="subTitle" idx="6"/>
          </p:nvPr>
        </p:nvSpPr>
        <p:spPr>
          <a:xfrm>
            <a:off x="1481825" y="3268600"/>
            <a:ext cx="2975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type="subTitle" idx="7"/>
          </p:nvPr>
        </p:nvSpPr>
        <p:spPr>
          <a:xfrm>
            <a:off x="5460750" y="1379350"/>
            <a:ext cx="2975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type="subTitle" idx="8"/>
          </p:nvPr>
        </p:nvSpPr>
        <p:spPr>
          <a:xfrm>
            <a:off x="5460750" y="3268600"/>
            <a:ext cx="2975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214" name="Google Shape;214;p19"/>
          <p:cNvGrpSpPr/>
          <p:nvPr/>
        </p:nvGrpSpPr>
        <p:grpSpPr>
          <a:xfrm flipH="1"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280300" y="186475"/>
              <a:ext cx="1297219" cy="186900"/>
              <a:chOff x="280300" y="186475"/>
              <a:chExt cx="1297219" cy="186900"/>
            </a:xfrm>
          </p:grpSpPr>
          <p:grpSp>
            <p:nvGrpSpPr>
              <p:cNvPr id="216" name="Google Shape;216;p19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217" name="Google Shape;217;p19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18" name="Google Shape;218;p19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219" name="Google Shape;219;p19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220" name="Google Shape;220;p19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21" name="Google Shape;221;p19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222" name="Google Shape;222;p19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type="subTitle" idx="1"/>
          </p:nvPr>
        </p:nvSpPr>
        <p:spPr>
          <a:xfrm>
            <a:off x="720000" y="1633972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type="subTitle" idx="2"/>
          </p:nvPr>
        </p:nvSpPr>
        <p:spPr>
          <a:xfrm>
            <a:off x="3579000" y="1633972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type="subTitle" idx="3"/>
          </p:nvPr>
        </p:nvSpPr>
        <p:spPr>
          <a:xfrm>
            <a:off x="720000" y="3516654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type="subTitle" idx="4"/>
          </p:nvPr>
        </p:nvSpPr>
        <p:spPr>
          <a:xfrm>
            <a:off x="3579000" y="3516654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type="subTitle" idx="5"/>
          </p:nvPr>
        </p:nvSpPr>
        <p:spPr>
          <a:xfrm>
            <a:off x="6364800" y="1633972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type="subTitle" idx="6"/>
          </p:nvPr>
        </p:nvSpPr>
        <p:spPr>
          <a:xfrm>
            <a:off x="6364800" y="3516654"/>
            <a:ext cx="20592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0"/>
          <p:cNvSpPr txBox="1"/>
          <p:nvPr>
            <p:ph type="subTitle" idx="7"/>
          </p:nvPr>
        </p:nvSpPr>
        <p:spPr>
          <a:xfrm>
            <a:off x="720000" y="1336275"/>
            <a:ext cx="2057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type="subTitle" idx="8"/>
          </p:nvPr>
        </p:nvSpPr>
        <p:spPr>
          <a:xfrm>
            <a:off x="3579000" y="1336275"/>
            <a:ext cx="205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type="subTitle" idx="9"/>
          </p:nvPr>
        </p:nvSpPr>
        <p:spPr>
          <a:xfrm>
            <a:off x="6366666" y="1336275"/>
            <a:ext cx="2057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type="subTitle" idx="13"/>
          </p:nvPr>
        </p:nvSpPr>
        <p:spPr>
          <a:xfrm>
            <a:off x="720000" y="3215756"/>
            <a:ext cx="2057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type="subTitle" idx="14"/>
          </p:nvPr>
        </p:nvSpPr>
        <p:spPr>
          <a:xfrm>
            <a:off x="3579000" y="3215756"/>
            <a:ext cx="2057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type="subTitle" idx="15"/>
          </p:nvPr>
        </p:nvSpPr>
        <p:spPr>
          <a:xfrm>
            <a:off x="6366666" y="3215756"/>
            <a:ext cx="2057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241" name="Google Shape;241;p20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242" name="Google Shape;242;p20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4176338" y="2301363"/>
            <a:ext cx="38781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type="title" idx="2" hasCustomPrompt="1"/>
          </p:nvPr>
        </p:nvSpPr>
        <p:spPr>
          <a:xfrm>
            <a:off x="6524674" y="1325463"/>
            <a:ext cx="1529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>
            <p:ph type="pic" idx="3"/>
          </p:nvPr>
        </p:nvSpPr>
        <p:spPr>
          <a:xfrm>
            <a:off x="1089550" y="539913"/>
            <a:ext cx="2760600" cy="406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8" name="Google Shape;38;p3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39" name="Google Shape;39;p3"/>
            <p:cNvGrpSpPr/>
            <p:nvPr/>
          </p:nvGrpSpPr>
          <p:grpSpPr>
            <a:xfrm rot="10800000" flipH="1">
              <a:off x="5376450" y="4769500"/>
              <a:ext cx="3487225" cy="186900"/>
              <a:chOff x="5376450" y="186925"/>
              <a:chExt cx="3487225" cy="1869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10800000" flipH="1">
              <a:off x="280375" y="186925"/>
              <a:ext cx="3487225" cy="186900"/>
              <a:chOff x="280375" y="4769500"/>
              <a:chExt cx="3487225" cy="186900"/>
            </a:xfrm>
          </p:grpSpPr>
          <p:sp>
            <p:nvSpPr>
              <p:cNvPr id="51" name="Google Shape;51;p3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 hasCustomPrompt="1"/>
          </p:nvPr>
        </p:nvSpPr>
        <p:spPr>
          <a:xfrm>
            <a:off x="2231252" y="2074357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21"/>
          <p:cNvSpPr txBox="1"/>
          <p:nvPr>
            <p:ph type="subTitle" idx="1"/>
          </p:nvPr>
        </p:nvSpPr>
        <p:spPr>
          <a:xfrm>
            <a:off x="2231252" y="2843255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47" name="Google Shape;247;p21"/>
          <p:cNvSpPr txBox="1"/>
          <p:nvPr>
            <p:ph type="title" idx="2" hasCustomPrompt="1"/>
          </p:nvPr>
        </p:nvSpPr>
        <p:spPr>
          <a:xfrm>
            <a:off x="2231237" y="727550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21"/>
          <p:cNvSpPr txBox="1"/>
          <p:nvPr>
            <p:ph type="subTitle" idx="3"/>
          </p:nvPr>
        </p:nvSpPr>
        <p:spPr>
          <a:xfrm>
            <a:off x="2231237" y="1496459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type="title" idx="4" hasCustomPrompt="1"/>
          </p:nvPr>
        </p:nvSpPr>
        <p:spPr>
          <a:xfrm>
            <a:off x="2231237" y="3422333"/>
            <a:ext cx="46815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6"/>
                </a:solidFill>
                <a:latin typeface="Lexend Mega Light"/>
                <a:ea typeface="Lexend Mega Light"/>
                <a:cs typeface="Lexend Mega Light"/>
                <a:sym typeface="Lexend Mega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1"/>
          <p:cNvSpPr txBox="1"/>
          <p:nvPr>
            <p:ph type="subTitle" idx="5"/>
          </p:nvPr>
        </p:nvSpPr>
        <p:spPr>
          <a:xfrm>
            <a:off x="2231237" y="4191230"/>
            <a:ext cx="4681500" cy="4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grpSp>
        <p:nvGrpSpPr>
          <p:cNvPr id="255" name="Google Shape;255;p23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256" name="Google Shape;256;p23"/>
            <p:cNvSpPr/>
            <p:nvPr/>
          </p:nvSpPr>
          <p:spPr>
            <a:xfrm>
              <a:off x="86767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 flipH="1">
              <a:off x="2803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621850" y="623850"/>
            <a:ext cx="4898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type="subTitle" idx="1"/>
          </p:nvPr>
        </p:nvSpPr>
        <p:spPr>
          <a:xfrm>
            <a:off x="847000" y="1714199"/>
            <a:ext cx="44481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/>
        </p:nvSpPr>
        <p:spPr>
          <a:xfrm>
            <a:off x="847000" y="3514950"/>
            <a:ext cx="5320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1200" b="1" u="sng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262" name="Google Shape;262;p24"/>
          <p:cNvGrpSpPr/>
          <p:nvPr/>
        </p:nvGrpSpPr>
        <p:grpSpPr>
          <a:xfrm rot="10800000" flipH="1">
            <a:off x="280375" y="186925"/>
            <a:ext cx="8583300" cy="4769475"/>
            <a:chOff x="280375" y="186925"/>
            <a:chExt cx="8583300" cy="4769475"/>
          </a:xfrm>
        </p:grpSpPr>
        <p:grpSp>
          <p:nvGrpSpPr>
            <p:cNvPr id="263" name="Google Shape;263;p24"/>
            <p:cNvGrpSpPr/>
            <p:nvPr/>
          </p:nvGrpSpPr>
          <p:grpSpPr>
            <a:xfrm>
              <a:off x="280375" y="4769500"/>
              <a:ext cx="1287008" cy="186900"/>
              <a:chOff x="280375" y="4769500"/>
              <a:chExt cx="1287008" cy="186900"/>
            </a:xfrm>
          </p:grpSpPr>
          <p:sp>
            <p:nvSpPr>
              <p:cNvPr id="264" name="Google Shape;264;p24"/>
              <p:cNvSpPr/>
              <p:nvPr/>
            </p:nvSpPr>
            <p:spPr>
              <a:xfrm rot="10800000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 rot="10800000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6" name="Google Shape;266;p24"/>
              <p:cNvSpPr/>
              <p:nvPr/>
            </p:nvSpPr>
            <p:spPr>
              <a:xfrm rot="10800000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7" name="Google Shape;267;p24"/>
              <p:cNvSpPr/>
              <p:nvPr/>
            </p:nvSpPr>
            <p:spPr>
              <a:xfrm rot="10800000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8" name="Google Shape;268;p24"/>
            <p:cNvGrpSpPr/>
            <p:nvPr/>
          </p:nvGrpSpPr>
          <p:grpSpPr>
            <a:xfrm rot="10800000">
              <a:off x="5376450" y="186925"/>
              <a:ext cx="3487225" cy="186900"/>
              <a:chOff x="280375" y="4769500"/>
              <a:chExt cx="3487225" cy="186900"/>
            </a:xfrm>
          </p:grpSpPr>
          <p:sp>
            <p:nvSpPr>
              <p:cNvPr id="269" name="Google Shape;269;p24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5"/>
          <p:cNvGrpSpPr/>
          <p:nvPr/>
        </p:nvGrpSpPr>
        <p:grpSpPr>
          <a:xfrm>
            <a:off x="2828413" y="186925"/>
            <a:ext cx="3487225" cy="4769475"/>
            <a:chOff x="2828413" y="186925"/>
            <a:chExt cx="3487225" cy="4769475"/>
          </a:xfrm>
        </p:grpSpPr>
        <p:grpSp>
          <p:nvGrpSpPr>
            <p:cNvPr id="281" name="Google Shape;281;p25"/>
            <p:cNvGrpSpPr/>
            <p:nvPr/>
          </p:nvGrpSpPr>
          <p:grpSpPr>
            <a:xfrm>
              <a:off x="2828413" y="186925"/>
              <a:ext cx="3487225" cy="186900"/>
              <a:chOff x="5376450" y="186925"/>
              <a:chExt cx="3487225" cy="186900"/>
            </a:xfrm>
          </p:grpSpPr>
          <p:sp>
            <p:nvSpPr>
              <p:cNvPr id="282" name="Google Shape;282;p25"/>
              <p:cNvSpPr/>
              <p:nvPr/>
            </p:nvSpPr>
            <p:spPr>
              <a:xfrm>
                <a:off x="7209964" y="186925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25"/>
              <p:cNvSpPr/>
              <p:nvPr/>
            </p:nvSpPr>
            <p:spPr>
              <a:xfrm>
                <a:off x="7576667" y="186925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25"/>
              <p:cNvSpPr/>
              <p:nvPr/>
            </p:nvSpPr>
            <p:spPr>
              <a:xfrm>
                <a:off x="7943369" y="18692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8310072" y="186925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8676775" y="18692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5376450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743153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6109856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6476558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6843261" y="18692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2828413" y="4769500"/>
              <a:ext cx="3487225" cy="186900"/>
              <a:chOff x="280375" y="4769500"/>
              <a:chExt cx="3487225" cy="186900"/>
            </a:xfrm>
          </p:grpSpPr>
          <p:sp>
            <p:nvSpPr>
              <p:cNvPr id="293" name="Google Shape;293;p25"/>
              <p:cNvSpPr/>
              <p:nvPr/>
            </p:nvSpPr>
            <p:spPr>
              <a:xfrm flipH="1">
                <a:off x="1747186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 flipH="1">
                <a:off x="1380483" y="4769500"/>
                <a:ext cx="186900" cy="186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 flipH="1">
                <a:off x="1013781" y="4769500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 flipH="1">
                <a:off x="647078" y="4769500"/>
                <a:ext cx="186900" cy="186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 flipH="1">
                <a:off x="280375" y="4769500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 flipH="1">
                <a:off x="2847294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 flipH="1">
                <a:off x="2480592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 flipH="1">
                <a:off x="2113889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6"/>
          <p:cNvGrpSpPr/>
          <p:nvPr/>
        </p:nvGrpSpPr>
        <p:grpSpPr>
          <a:xfrm>
            <a:off x="280300" y="186472"/>
            <a:ext cx="8584025" cy="4769794"/>
            <a:chOff x="280300" y="186472"/>
            <a:chExt cx="8584025" cy="4769794"/>
          </a:xfrm>
        </p:grpSpPr>
        <p:grpSp>
          <p:nvGrpSpPr>
            <p:cNvPr id="305" name="Google Shape;305;p26"/>
            <p:cNvGrpSpPr/>
            <p:nvPr/>
          </p:nvGrpSpPr>
          <p:grpSpPr>
            <a:xfrm rot="-5400000">
              <a:off x="8122265" y="741631"/>
              <a:ext cx="1297219" cy="186900"/>
              <a:chOff x="280300" y="186475"/>
              <a:chExt cx="1297219" cy="186900"/>
            </a:xfrm>
          </p:grpSpPr>
          <p:grpSp>
            <p:nvGrpSpPr>
              <p:cNvPr id="306" name="Google Shape;306;p26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07" name="Google Shape;307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08" name="Google Shape;308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09" name="Google Shape;309;p26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0" name="Google Shape;310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1" name="Google Shape;311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312" name="Google Shape;312;p26"/>
            <p:cNvGrpSpPr/>
            <p:nvPr/>
          </p:nvGrpSpPr>
          <p:grpSpPr>
            <a:xfrm rot="-5400000" flipH="1">
              <a:off x="-274860" y="4214206"/>
              <a:ext cx="1297219" cy="186900"/>
              <a:chOff x="280300" y="186475"/>
              <a:chExt cx="1297219" cy="186900"/>
            </a:xfrm>
          </p:grpSpPr>
          <p:grpSp>
            <p:nvGrpSpPr>
              <p:cNvPr id="313" name="Google Shape;313;p26"/>
              <p:cNvGrpSpPr/>
              <p:nvPr/>
            </p:nvGrpSpPr>
            <p:grpSpPr>
              <a:xfrm flipH="1">
                <a:off x="280300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4" name="Google Shape;314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5" name="Google Shape;315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6" name="Google Shape;316;p26"/>
              <p:cNvGrpSpPr/>
              <p:nvPr/>
            </p:nvGrpSpPr>
            <p:grpSpPr>
              <a:xfrm flipH="1">
                <a:off x="1023916" y="186475"/>
                <a:ext cx="553603" cy="186900"/>
                <a:chOff x="3213997" y="4769500"/>
                <a:chExt cx="553603" cy="186900"/>
              </a:xfrm>
            </p:grpSpPr>
            <p:sp>
              <p:nvSpPr>
                <p:cNvPr id="317" name="Google Shape;317;p26"/>
                <p:cNvSpPr/>
                <p:nvPr/>
              </p:nvSpPr>
              <p:spPr>
                <a:xfrm flipH="1">
                  <a:off x="3580700" y="4769500"/>
                  <a:ext cx="186900" cy="186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8" name="Google Shape;318;p26"/>
                <p:cNvSpPr/>
                <p:nvPr/>
              </p:nvSpPr>
              <p:spPr>
                <a:xfrm flipH="1">
                  <a:off x="3213997" y="4769500"/>
                  <a:ext cx="186900" cy="186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91440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0" y="914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7" name="bg object 17"/>
          <p:cNvSpPr/>
          <p:nvPr userDrawn="1"/>
        </p:nvSpPr>
        <p:spPr>
          <a:xfrm>
            <a:off x="108204" y="233171"/>
            <a:ext cx="215265" cy="216218"/>
          </a:xfrm>
          <a:custGeom>
            <a:avLst/>
            <a:gdLst/>
            <a:ahLst/>
            <a:cxnLst/>
            <a:rect l="l" t="t" r="r" b="b"/>
            <a:pathLst>
              <a:path w="215265" h="288290">
                <a:moveTo>
                  <a:pt x="107442" y="0"/>
                </a:moveTo>
                <a:lnTo>
                  <a:pt x="0" y="0"/>
                </a:lnTo>
                <a:lnTo>
                  <a:pt x="107442" y="144017"/>
                </a:lnTo>
                <a:lnTo>
                  <a:pt x="0" y="288036"/>
                </a:lnTo>
                <a:lnTo>
                  <a:pt x="107442" y="288036"/>
                </a:lnTo>
                <a:lnTo>
                  <a:pt x="214884" y="144017"/>
                </a:lnTo>
                <a:lnTo>
                  <a:pt x="10744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8" name="bg object 18"/>
          <p:cNvSpPr/>
          <p:nvPr userDrawn="1"/>
        </p:nvSpPr>
        <p:spPr>
          <a:xfrm>
            <a:off x="263652" y="229743"/>
            <a:ext cx="216535" cy="222885"/>
          </a:xfrm>
          <a:custGeom>
            <a:avLst/>
            <a:gdLst/>
            <a:ahLst/>
            <a:cxnLst/>
            <a:rect l="l" t="t" r="r" b="b"/>
            <a:pathLst>
              <a:path w="216534" h="297180">
                <a:moveTo>
                  <a:pt x="108204" y="0"/>
                </a:moveTo>
                <a:lnTo>
                  <a:pt x="0" y="0"/>
                </a:lnTo>
                <a:lnTo>
                  <a:pt x="108204" y="148589"/>
                </a:lnTo>
                <a:lnTo>
                  <a:pt x="0" y="297179"/>
                </a:lnTo>
                <a:lnTo>
                  <a:pt x="108204" y="297179"/>
                </a:lnTo>
                <a:lnTo>
                  <a:pt x="216407" y="148589"/>
                </a:lnTo>
                <a:lnTo>
                  <a:pt x="10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851" y="76848"/>
            <a:ext cx="7133335" cy="461486"/>
          </a:xfrm>
        </p:spPr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微软雅黑" charset="-122"/>
                <a:ea typeface="微软雅黑" charset="-122"/>
                <a:cs typeface="+mn-l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DAE1-6BFD-8746-8FF3-B011D5D2FEF5}" type="datetime1">
              <a:rPr lang="zh-CN" alt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23850" y="734378"/>
            <a:ext cx="8407241" cy="1644491"/>
          </a:xfrm>
        </p:spPr>
        <p:txBody>
          <a:bodyPr wrap="square"/>
          <a:lstStyle>
            <a:lvl1pPr marL="171450" indent="-256540" eaLnBrk="1" fontAlgn="auto" latinLnBrk="0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  <a:defRPr sz="2250" b="1">
                <a:latin typeface="微软雅黑" charset="-122"/>
                <a:ea typeface="微软雅黑" charset="-122"/>
              </a:defRPr>
            </a:lvl1pPr>
            <a:lvl2pPr marL="514350" indent="-229235" eaLnBrk="1" fontAlgn="auto" latinLnBrk="0" hangingPunct="1">
              <a:lnSpc>
                <a:spcPct val="125000"/>
              </a:lnSpc>
              <a:buSzPct val="75000"/>
              <a:buFont typeface="Zapf Dingbats" panose="05020102010704020609"/>
              <a:buChar char="❐"/>
              <a:defRPr sz="1950" b="1">
                <a:latin typeface="微软雅黑" charset="-122"/>
                <a:ea typeface="微软雅黑" charset="-122"/>
              </a:defRPr>
            </a:lvl2pPr>
            <a:lvl3pPr marL="857250" indent="-229235" eaLnBrk="1" fontAlgn="auto" latinLnBrk="0" hangingPunct="1">
              <a:lnSpc>
                <a:spcPct val="125000"/>
              </a:lnSpc>
              <a:buSzPct val="75000"/>
              <a:buFont typeface="Wingdings" panose="05000000000000000000" pitchFamily="2" charset="2"/>
              <a:buChar char="n"/>
              <a:defRPr sz="1650">
                <a:latin typeface="微软雅黑" charset="-122"/>
                <a:ea typeface="微软雅黑" charset="-122"/>
              </a:defRPr>
            </a:lvl3pPr>
            <a:lvl4pPr marL="1200150" indent="-171450" eaLnBrk="1" fontAlgn="auto" latinLnBrk="0" hangingPunct="1">
              <a:lnSpc>
                <a:spcPct val="125000"/>
              </a:lnSpc>
              <a:buSzPct val="60000"/>
              <a:buFont typeface="Zapf Dingbats" panose="05020102010704020609"/>
              <a:buChar char="❐"/>
              <a:defRPr>
                <a:latin typeface="微软雅黑" charset="-122"/>
                <a:ea typeface="微软雅黑" charset="-122"/>
              </a:defRPr>
            </a:lvl4pPr>
            <a:lvl5pPr marL="1543050" indent="-171450" eaLnBrk="1" fontAlgn="auto" latinLnBrk="0" hangingPunct="1">
              <a:lnSpc>
                <a:spcPct val="125000"/>
              </a:lnSpc>
              <a:buSzPct val="60000"/>
              <a:buFont typeface="Zapf Dingbats" panose="05020102010704020609"/>
              <a:buChar char="❐"/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4991204"/>
            <a:ext cx="9144000" cy="1522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1153" y="4969817"/>
            <a:ext cx="3176397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GB" altLang="zh-CN" sz="1050" dirty="0">
                <a:solidFill>
                  <a:schemeClr val="bg1"/>
                </a:solidFill>
              </a:rPr>
              <a:t>Data Intelligence System Research Center</a:t>
            </a:r>
            <a:endParaRPr kumimoji="1"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800" y="4946890"/>
            <a:ext cx="329565" cy="187023"/>
          </a:xfrm>
        </p:spPr>
        <p:txBody>
          <a:bodyPr lIns="0" tIns="0" rIns="0" bIns="0"/>
          <a:lstStyle>
            <a:lvl1pPr algn="ctr">
              <a:defRPr sz="105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US" altLang="zh-CN" spc="-5" smtClean="0"/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4" name="Google Shape;64;p4"/>
          <p:cNvGrpSpPr/>
          <p:nvPr/>
        </p:nvGrpSpPr>
        <p:grpSpPr>
          <a:xfrm rot="10800000"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 flipH="1">
              <a:off x="647400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type="subTitle" idx="1"/>
          </p:nvPr>
        </p:nvSpPr>
        <p:spPr>
          <a:xfrm>
            <a:off x="5075649" y="2650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type="subTitle" idx="2"/>
          </p:nvPr>
        </p:nvSpPr>
        <p:spPr>
          <a:xfrm>
            <a:off x="1334375" y="265034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type="subTitle" idx="3"/>
          </p:nvPr>
        </p:nvSpPr>
        <p:spPr>
          <a:xfrm>
            <a:off x="1334375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type="subTitle" idx="4"/>
          </p:nvPr>
        </p:nvSpPr>
        <p:spPr>
          <a:xfrm>
            <a:off x="5075650" y="2152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grpSp>
        <p:nvGrpSpPr>
          <p:cNvPr id="77" name="Google Shape;77;p6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78" name="Google Shape;78;p6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936638" y="1383750"/>
            <a:ext cx="375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type="subTitle" idx="1"/>
          </p:nvPr>
        </p:nvSpPr>
        <p:spPr>
          <a:xfrm>
            <a:off x="936638" y="1956450"/>
            <a:ext cx="37503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pilogue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7"/>
          <p:cNvSpPr/>
          <p:nvPr>
            <p:ph type="pic" idx="2"/>
          </p:nvPr>
        </p:nvSpPr>
        <p:spPr>
          <a:xfrm>
            <a:off x="5093776" y="540000"/>
            <a:ext cx="3113700" cy="406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4" name="Google Shape;84;p7"/>
          <p:cNvGrpSpPr/>
          <p:nvPr/>
        </p:nvGrpSpPr>
        <p:grpSpPr>
          <a:xfrm>
            <a:off x="280375" y="186925"/>
            <a:ext cx="8583300" cy="4769475"/>
            <a:chOff x="280375" y="186925"/>
            <a:chExt cx="8583300" cy="4769475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280375" y="186925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8676775" y="4769500"/>
              <a:ext cx="186900" cy="18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flipH="1">
              <a:off x="647400" y="186925"/>
              <a:ext cx="186900" cy="18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302975" y="4769500"/>
              <a:ext cx="186900" cy="18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1" name="Google Shape;91;p8"/>
          <p:cNvGrpSpPr/>
          <p:nvPr/>
        </p:nvGrpSpPr>
        <p:grpSpPr>
          <a:xfrm rot="10800000"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92" name="Google Shape;92;p8"/>
            <p:cNvGrpSpPr/>
            <p:nvPr/>
          </p:nvGrpSpPr>
          <p:grpSpPr>
            <a:xfrm flipH="1">
              <a:off x="280300" y="186475"/>
              <a:ext cx="553603" cy="186900"/>
              <a:chOff x="3213997" y="4769500"/>
              <a:chExt cx="553603" cy="186900"/>
            </a:xfrm>
          </p:grpSpPr>
          <p:sp>
            <p:nvSpPr>
              <p:cNvPr id="93" name="Google Shape;93;p8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 rot="10800000" flipH="1">
            <a:off x="280300" y="186475"/>
            <a:ext cx="8584028" cy="4769800"/>
            <a:chOff x="280300" y="186475"/>
            <a:chExt cx="8584028" cy="4769800"/>
          </a:xfrm>
        </p:grpSpPr>
        <p:grpSp>
          <p:nvGrpSpPr>
            <p:cNvPr id="104" name="Google Shape;104;p9"/>
            <p:cNvGrpSpPr/>
            <p:nvPr/>
          </p:nvGrpSpPr>
          <p:grpSpPr>
            <a:xfrm flipH="1">
              <a:off x="280300" y="186475"/>
              <a:ext cx="553603" cy="186900"/>
              <a:chOff x="3213997" y="4769500"/>
              <a:chExt cx="553603" cy="186900"/>
            </a:xfrm>
          </p:grpSpPr>
          <p:sp>
            <p:nvSpPr>
              <p:cNvPr id="105" name="Google Shape;105;p9"/>
              <p:cNvSpPr/>
              <p:nvPr/>
            </p:nvSpPr>
            <p:spPr>
              <a:xfrm flipH="1">
                <a:off x="3580700" y="4769500"/>
                <a:ext cx="186900" cy="186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 flipH="1">
                <a:off x="3213997" y="4769500"/>
                <a:ext cx="186900" cy="1869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7" name="Google Shape;107;p9"/>
            <p:cNvGrpSpPr/>
            <p:nvPr/>
          </p:nvGrpSpPr>
          <p:grpSpPr>
            <a:xfrm>
              <a:off x="7556832" y="4769375"/>
              <a:ext cx="1307496" cy="186900"/>
              <a:chOff x="7556832" y="4769375"/>
              <a:chExt cx="1307496" cy="186900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8310725" y="4769375"/>
                <a:ext cx="186900" cy="186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8677428" y="4769375"/>
                <a:ext cx="186900" cy="186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7556832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7925697" y="4769375"/>
                <a:ext cx="186900" cy="186900"/>
              </a:xfrm>
              <a:prstGeom prst="ellipse">
                <a:avLst/>
              </a:pr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exend Mega Black"/>
              <a:buNone/>
              <a:defRPr sz="2300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●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pilogue"/>
              <a:buChar char="○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Epilogue"/>
              <a:buChar char="■"/>
              <a:defRPr sz="1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.xml"/><Relationship Id="rId2" Type="http://schemas.openxmlformats.org/officeDocument/2006/relationships/image" Target="../media/image7.png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ctrTitle"/>
          </p:nvPr>
        </p:nvSpPr>
        <p:spPr>
          <a:xfrm>
            <a:off x="386080" y="1491615"/>
            <a:ext cx="8371205" cy="1766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 sz="2800">
                <a:latin typeface="微软雅黑" charset="0"/>
                <a:ea typeface="微软雅黑" charset="0"/>
                <a:cs typeface="Lexend Mega Light"/>
                <a:sym typeface="Lexend Mega Light"/>
              </a:rPr>
            </a:br>
            <a:r>
              <a:rPr lang="en-US" altLang="en-GB" sz="2800">
                <a:latin typeface="微软雅黑" charset="0"/>
                <a:ea typeface="微软雅黑" charset="0"/>
                <a:cs typeface="Lexend Mega Light"/>
                <a:sym typeface="Lexend Mega Light"/>
              </a:rPr>
              <a:t>ICLR2025: Scaling Large Language </a:t>
            </a:r>
            <a:br>
              <a:rPr lang="en-US" altLang="en-GB" sz="2800">
                <a:latin typeface="微软雅黑" charset="0"/>
                <a:ea typeface="微软雅黑" charset="0"/>
                <a:cs typeface="Lexend Mega Light"/>
                <a:sym typeface="Lexend Mega Light"/>
              </a:rPr>
            </a:br>
            <a:r>
              <a:rPr lang="en-US" altLang="en-GB" sz="2800">
                <a:latin typeface="微软雅黑" charset="0"/>
                <a:ea typeface="微软雅黑" charset="0"/>
                <a:cs typeface="Lexend Mega Light"/>
                <a:sym typeface="Lexend Mega Light"/>
              </a:rPr>
              <a:t>Model-Based Multi-Agent Collaboration</a:t>
            </a:r>
            <a:br>
              <a:rPr lang="en-US" altLang="en-GB" sz="2800">
                <a:latin typeface="微软雅黑" charset="0"/>
                <a:ea typeface="微软雅黑" charset="0"/>
                <a:cs typeface="Lexend Mega Light"/>
                <a:sym typeface="Lexend Mega Light"/>
              </a:rPr>
            </a:br>
            <a:r>
              <a:rPr lang="zh-CN" altLang="en-US" sz="2800">
                <a:latin typeface="微软雅黑" charset="0"/>
                <a:ea typeface="微软雅黑" charset="0"/>
                <a:cs typeface="Lexend Mega Light"/>
                <a:sym typeface="Lexend Mega Light"/>
              </a:rPr>
              <a:t>基于扩展大语言模型的多智能体</a:t>
            </a:r>
            <a:r>
              <a:rPr lang="zh-CN" altLang="en-US" sz="2800">
                <a:latin typeface="微软雅黑" charset="0"/>
                <a:ea typeface="微软雅黑" charset="0"/>
                <a:cs typeface="Lexend Mega Light"/>
                <a:sym typeface="Lexend Mega Light"/>
              </a:rPr>
              <a:t>协作</a:t>
            </a:r>
            <a:endParaRPr lang="zh-CN" altLang="en-US" sz="2800">
              <a:latin typeface="微软雅黑" charset="0"/>
              <a:ea typeface="微软雅黑" charset="0"/>
              <a:cs typeface="Lexend Mega Light"/>
              <a:sym typeface="Lexend Mega Light"/>
            </a:endParaRPr>
          </a:p>
        </p:txBody>
      </p:sp>
      <p:sp>
        <p:nvSpPr>
          <p:cNvPr id="330" name="Google Shape;330;p30"/>
          <p:cNvSpPr txBox="1"/>
          <p:nvPr>
            <p:ph type="subTitle" idx="1"/>
          </p:nvPr>
        </p:nvSpPr>
        <p:spPr>
          <a:xfrm>
            <a:off x="504190" y="3507740"/>
            <a:ext cx="8136255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>
                <a:latin typeface="微软雅黑" charset="0"/>
                <a:ea typeface="微软雅黑" charset="0"/>
              </a:rPr>
              <a:t>吕诺妍</a:t>
            </a:r>
            <a:endParaRPr lang="zh-CN" altLang="en-US" sz="2000">
              <a:latin typeface="微软雅黑" charset="0"/>
              <a:ea typeface="微软雅黑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概览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构建了一个多智能体协作网络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multi-agent collaboration network，MACNET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构造自动任务解决的拓扑框架，用于交互推理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是一个通用的多智能体协作框架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具体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分为：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整体的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网络构建方式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信息传递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过程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每个节点具体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构建方法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网络</a:t>
            </a:r>
            <a:r>
              <a:rPr lang="zh-CN" altLang="en-US">
                <a:latin typeface="微软雅黑" charset="0"/>
                <a:ea typeface="微软雅黑" charset="0"/>
              </a:rPr>
              <a:t>构建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87439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推理时的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协作的合适架构仍然不清晰、缺乏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共识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使用图结构构建一个更加通用的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拓扑结构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图结构组织的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交互过程，类似于社交网络中随着有向边的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信息流动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非对称结构避免了环结构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——不是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DAG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避免而是具体构造过程避免了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DAG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：可以进行拓扑排序，所以不能有环</a:t>
            </a: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通用结构，通用任务上探索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组织方式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具体使用的拓扑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结构：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链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树：星图、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二叉树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图：全连接、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layer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、随机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从全连接删除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边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1625" y="1636395"/>
            <a:ext cx="592899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-735" t="-1408" r="51654" b="2526"/>
          <a:stretch>
            <a:fillRect/>
          </a:stretch>
        </p:blipFill>
        <p:spPr>
          <a:xfrm>
            <a:off x="5574030" y="2644140"/>
            <a:ext cx="2778125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网络构建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交互</a:t>
            </a:r>
            <a:r>
              <a:rPr lang="zh-CN" altLang="en-US">
                <a:latin typeface="微软雅黑" charset="0"/>
                <a:ea typeface="微软雅黑" charset="0"/>
              </a:rPr>
              <a:t>推理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具体的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分为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两种：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节点：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actor, worker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，完成具体任务、提出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连边：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，管理者，给出指示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推理过程：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每个节点的依赖都完成后才会访问这个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节点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785"/>
          <a:stretch>
            <a:fillRect/>
          </a:stretch>
        </p:blipFill>
        <p:spPr>
          <a:xfrm>
            <a:off x="6459220" y="1131570"/>
            <a:ext cx="2684780" cy="1999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27038"/>
          <a:stretch>
            <a:fillRect/>
          </a:stretch>
        </p:blipFill>
        <p:spPr>
          <a:xfrm>
            <a:off x="0" y="3244850"/>
            <a:ext cx="9144000" cy="1886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交互</a:t>
            </a:r>
            <a:r>
              <a:rPr lang="zh-CN" altLang="en-US">
                <a:latin typeface="微软雅黑" charset="0"/>
                <a:ea typeface="微软雅黑" charset="0"/>
              </a:rPr>
              <a:t>推理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具体连边上的交互：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a(i) &lt;-&gt; c(ij), c(ij) &lt;-&gt; a(j)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连边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ij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a(i)和c(ij)交互、提炼观点，而后c(ij)和a(j)交互提炼观点，从而完成了ij之间的交互过程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7038"/>
          <a:stretch>
            <a:fillRect/>
          </a:stretch>
        </p:blipFill>
        <p:spPr>
          <a:xfrm>
            <a:off x="0" y="3244850"/>
            <a:ext cx="9144000" cy="18865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940" y="2149475"/>
            <a:ext cx="706310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交互</a:t>
            </a:r>
            <a:r>
              <a:rPr lang="zh-CN" altLang="en-US">
                <a:latin typeface="微软雅黑" charset="0"/>
                <a:ea typeface="微软雅黑" charset="0"/>
              </a:rPr>
              <a:t>推理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具体的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interaction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：-&gt; request，给出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需求，~给出对应的reply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critic给对应的指示、agent给出对应的artifact，然后迭代进行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i给出初步结论、ij精炼、进一步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ij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给j让j给出精炼的artifact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为什么要加入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的设计？——审稿人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质疑这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一点</a:t>
            </a: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增加开销，并没有实验支撑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可扩展性的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1000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多个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：实际上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actor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有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64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个，全连通图情况下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有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64*63/2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，总共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32*65=2080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073150"/>
            <a:ext cx="706310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-agent</a:t>
            </a:r>
            <a:r>
              <a:rPr lang="zh-CN" altLang="en-US">
                <a:latin typeface="微软雅黑" charset="0"/>
                <a:ea typeface="微软雅黑" charset="0"/>
              </a:rPr>
              <a:t>设计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不受限的交互会带来信息爆炸，妨碍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可扩展性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现有方法无法扩展到多个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agent的主要原因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设计长短期记忆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短期记忆捕捉交互中的信息，保证上下文感知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能力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长期记忆，保留当前对话的最终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，而不是整个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历史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保证网络中只有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在传播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给出了一个抽象的公式，这样的设计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使得全连接图中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sink 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token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消耗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大大降低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683260" y="1923415"/>
            <a:ext cx="7652385" cy="1516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评估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75" name="Google Shape;375;p34"/>
          <p:cNvSpPr txBox="1"/>
          <p:nvPr>
            <p:ph type="title" idx="2"/>
          </p:nvPr>
        </p:nvSpPr>
        <p:spPr>
          <a:xfrm>
            <a:off x="1115744" y="699988"/>
            <a:ext cx="152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</a:t>
            </a:r>
            <a:r>
              <a:rPr lang="en-US" altLang="en-GB">
                <a:latin typeface="微软雅黑" charset="0"/>
                <a:ea typeface="微软雅黑" charset="0"/>
              </a:rPr>
              <a:t>3</a:t>
            </a:r>
            <a:endParaRPr lang="en-US" altLang="en-GB">
              <a:latin typeface="微软雅黑" charset="0"/>
              <a:ea typeface="微软雅黑" charset="0"/>
            </a:endParaRPr>
          </a:p>
        </p:txBody>
      </p:sp>
      <p:sp>
        <p:nvSpPr>
          <p:cNvPr id="377" name="Google Shape;377;p34"/>
          <p:cNvSpPr/>
          <p:nvPr/>
        </p:nvSpPr>
        <p:spPr>
          <a:xfrm flipH="1">
            <a:off x="683410" y="987375"/>
            <a:ext cx="284700" cy="28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-baseline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部署了几个多智能体的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通用框架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CoT：单LLM 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AutoGPT：单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，多步推理，将复杂任务拆分为链式子任务、引入外部工具比如环境反馈来设计有效的输出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GPTSwarm GPT蜂群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组织一群agent为计算图，节点为手工设计的函数、连边表示信息流，允许优化节点prompt、通过协同推理改进图连通性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强化学习实现可学习的连边优化，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主实验只有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7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个agent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-baseline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AgentVerse Agent宇宙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链式或者层次的结构，自动反思、提炼artifact，展示一些社交行为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5170" y="1851660"/>
            <a:ext cx="515429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数据集</a:t>
            </a:r>
            <a:r>
              <a:rPr lang="en-US" altLang="zh-CN">
                <a:latin typeface="微软雅黑" charset="0"/>
                <a:ea typeface="微软雅黑" charset="0"/>
              </a:rPr>
              <a:t>&amp;</a:t>
            </a:r>
            <a:r>
              <a:rPr lang="zh-CN" altLang="en-US">
                <a:latin typeface="微软雅黑" charset="0"/>
                <a:ea typeface="微软雅黑" charset="0"/>
              </a:rPr>
              <a:t>评价</a:t>
            </a:r>
            <a:r>
              <a:rPr lang="zh-CN" altLang="en-US">
                <a:latin typeface="微软雅黑" charset="0"/>
                <a:ea typeface="微软雅黑" charset="0"/>
              </a:rPr>
              <a:t>指标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通用能力——采用了多种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数据集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MMLU：</a:t>
            </a:r>
            <a:r>
              <a:rPr lang="zh-CN" altLang="en-US" sz="1800">
                <a:solidFill>
                  <a:schemeClr val="tx1"/>
                </a:solidFill>
                <a:highlight>
                  <a:srgbClr val="C0C0C0"/>
                </a:highlight>
                <a:latin typeface="微软雅黑" charset="0"/>
                <a:ea typeface="微软雅黑" charset="0"/>
                <a:cs typeface="微软雅黑" charset="0"/>
              </a:rPr>
              <a:t>逻辑推理评估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的问题，需要有世界知识以及逻辑推理能力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使用ACC表示得到的分数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HumanEval：</a:t>
            </a:r>
            <a:r>
              <a:rPr lang="zh-CN" altLang="en-US" sz="1800">
                <a:solidFill>
                  <a:schemeClr val="tx1"/>
                </a:solidFill>
                <a:highlight>
                  <a:srgbClr val="C0C0C0"/>
                </a:highlight>
                <a:latin typeface="微软雅黑" charset="0"/>
                <a:ea typeface="微软雅黑" charset="0"/>
                <a:cs typeface="微软雅黑" charset="0"/>
              </a:rPr>
              <a:t>生成函数代码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，评估基本的编程技能，使用pass@k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表示多个标准测试集上的函数正确性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SRDD：</a:t>
            </a:r>
            <a:r>
              <a:rPr lang="zh-CN" altLang="en-US" sz="1800">
                <a:solidFill>
                  <a:schemeClr val="tx1"/>
                </a:solidFill>
                <a:highlight>
                  <a:srgbClr val="C0C0C0"/>
                </a:highlight>
                <a:latin typeface="微软雅黑" charset="0"/>
                <a:ea typeface="微软雅黑" charset="0"/>
                <a:cs typeface="微软雅黑" charset="0"/>
              </a:rPr>
              <a:t>软件开发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能力，仓库级别的软件开发，需求分析-系统设计-代码生成-测试，自带metric，评估完整性、可执行性以及连续性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--ChatDev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CommonGen-Hard：根据离散的概念生成连续的句子，</a:t>
            </a:r>
            <a:r>
              <a:rPr lang="zh-CN" altLang="en-US" sz="1800">
                <a:solidFill>
                  <a:schemeClr val="tx1"/>
                </a:solidFill>
                <a:highlight>
                  <a:srgbClr val="C0C0C0"/>
                </a:highlight>
                <a:latin typeface="微软雅黑" charset="0"/>
                <a:ea typeface="微软雅黑" charset="0"/>
                <a:cs typeface="微软雅黑" charset="0"/>
              </a:rPr>
              <a:t>上下文理解-常识推理-创意写作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常用的句子metric，语法、流畅度、上下文相关性、逻辑连续性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720000" y="6742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TABLE OF CONTENTS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45" name="Google Shape;345;p32"/>
          <p:cNvSpPr txBox="1"/>
          <p:nvPr>
            <p:ph type="title" idx="2"/>
          </p:nvPr>
        </p:nvSpPr>
        <p:spPr>
          <a:xfrm>
            <a:off x="692404" y="1557083"/>
            <a:ext cx="107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01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46" name="Google Shape;346;p32"/>
          <p:cNvSpPr txBox="1"/>
          <p:nvPr>
            <p:ph type="title" idx="3"/>
          </p:nvPr>
        </p:nvSpPr>
        <p:spPr>
          <a:xfrm>
            <a:off x="692404" y="3275953"/>
            <a:ext cx="1079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04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47" name="Google Shape;347;p32"/>
          <p:cNvSpPr txBox="1"/>
          <p:nvPr>
            <p:ph type="title" idx="4"/>
          </p:nvPr>
        </p:nvSpPr>
        <p:spPr>
          <a:xfrm>
            <a:off x="692404" y="2130413"/>
            <a:ext cx="1079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02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49" name="Google Shape;349;p32"/>
          <p:cNvSpPr txBox="1"/>
          <p:nvPr>
            <p:ph type="title" idx="6"/>
          </p:nvPr>
        </p:nvSpPr>
        <p:spPr>
          <a:xfrm>
            <a:off x="692404" y="2703183"/>
            <a:ext cx="1079100" cy="44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03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51" name="Google Shape;351;p32"/>
          <p:cNvSpPr txBox="1"/>
          <p:nvPr>
            <p:ph type="subTitle" idx="1"/>
          </p:nvPr>
        </p:nvSpPr>
        <p:spPr>
          <a:xfrm>
            <a:off x="1259205" y="1491895"/>
            <a:ext cx="2194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2" name="Google Shape;352;p32"/>
          <p:cNvSpPr txBox="1"/>
          <p:nvPr>
            <p:ph type="subTitle" idx="8"/>
          </p:nvPr>
        </p:nvSpPr>
        <p:spPr>
          <a:xfrm>
            <a:off x="1259205" y="2064385"/>
            <a:ext cx="6913880" cy="39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多智能体协作网络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网络</a:t>
            </a:r>
            <a:r>
              <a:rPr lang="zh-CN" altLang="en-US">
                <a:latin typeface="微软雅黑" charset="0"/>
                <a:ea typeface="微软雅黑" charset="0"/>
              </a:rPr>
              <a:t>设计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53" name="Google Shape;353;p32"/>
          <p:cNvSpPr txBox="1"/>
          <p:nvPr>
            <p:ph type="subTitle" idx="9"/>
          </p:nvPr>
        </p:nvSpPr>
        <p:spPr>
          <a:xfrm>
            <a:off x="1259205" y="2636330"/>
            <a:ext cx="5851525" cy="39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评估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54" name="Google Shape;354;p32"/>
          <p:cNvSpPr txBox="1"/>
          <p:nvPr>
            <p:ph type="subTitle" idx="13"/>
          </p:nvPr>
        </p:nvSpPr>
        <p:spPr>
          <a:xfrm>
            <a:off x="1259205" y="3208655"/>
            <a:ext cx="4271010" cy="394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总结</a:t>
            </a:r>
            <a:r>
              <a:rPr lang="en-US" altLang="zh-CN">
                <a:latin typeface="微软雅黑" charset="0"/>
                <a:ea typeface="微软雅黑" charset="0"/>
              </a:rPr>
              <a:t> &amp; </a:t>
            </a:r>
            <a:r>
              <a:rPr lang="zh-CN" altLang="en-US">
                <a:latin typeface="微软雅黑" charset="0"/>
                <a:ea typeface="微软雅黑" charset="0"/>
              </a:rPr>
              <a:t>一些</a:t>
            </a:r>
            <a:r>
              <a:rPr lang="zh-CN" altLang="en-US">
                <a:latin typeface="微软雅黑" charset="0"/>
                <a:ea typeface="微软雅黑" charset="0"/>
              </a:rPr>
              <a:t>思考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实验</a:t>
            </a:r>
            <a:r>
              <a:rPr lang="zh-CN" altLang="en-US">
                <a:latin typeface="微软雅黑" charset="0"/>
                <a:ea typeface="微软雅黑" charset="0"/>
              </a:rPr>
              <a:t>概览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335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实验设置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主要三个实验：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整体性能：和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baseline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比较，评估这个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MACNET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架构的整体性能、拓扑设置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协同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scaling law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2 4 8 16 32 64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增加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数量，探索模型能力变化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协同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scaling law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的原因：选取软件开发场景，看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增加带来的影响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整体性能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141095"/>
            <a:ext cx="4780280" cy="2717800"/>
          </a:xfrm>
          <a:prstGeom prst="rect">
            <a:avLst/>
          </a:prstGeom>
        </p:spPr>
      </p:pic>
      <p:sp>
        <p:nvSpPr>
          <p:cNvPr id="3" name="Google Shape;448;p37"/>
          <p:cNvSpPr txBox="1"/>
          <p:nvPr>
            <p:custDataLst>
              <p:tags r:id="rId3"/>
            </p:custDataLst>
          </p:nvPr>
        </p:nvSpPr>
        <p:spPr>
          <a:xfrm>
            <a:off x="5535930" y="1059815"/>
            <a:ext cx="3216910" cy="3321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审稿人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MMLU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以及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HumanEval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数据集上单智能体可以做到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0.8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，并未体现多智能体优势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HumanEval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不行但是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SRDD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可以？比较宽松的指标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不如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AgentVerse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——可能缺乏一些角色分配，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actor-critic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两种角色，一些任务上无法超过特定的设计方法</a:t>
            </a:r>
            <a:endParaRPr lang="en-US" altLang="zh-CN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en-US" altLang="zh-CN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整体性能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141095"/>
            <a:ext cx="4780280" cy="2717800"/>
          </a:xfrm>
          <a:prstGeom prst="rect">
            <a:avLst/>
          </a:prstGeom>
        </p:spPr>
      </p:pic>
      <p:sp>
        <p:nvSpPr>
          <p:cNvPr id="3" name="Google Shape;448;p37"/>
          <p:cNvSpPr txBox="1"/>
          <p:nvPr>
            <p:custDataLst>
              <p:tags r:id="rId3"/>
            </p:custDataLst>
          </p:nvPr>
        </p:nvSpPr>
        <p:spPr>
          <a:xfrm>
            <a:off x="5535930" y="1059815"/>
            <a:ext cx="3216910" cy="3321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有一些任务多智能体协作反而下降，一些结构组织了反而不如单智能体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有一篇论文说明了协作、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interaction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的重要性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-Why Do Multi-Agent LLM Systems Fail?</a:t>
            </a:r>
            <a:endParaRPr lang="en-US" altLang="zh-CN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en-US" altLang="zh-CN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整体性能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141095"/>
            <a:ext cx="4780280" cy="2717800"/>
          </a:xfrm>
          <a:prstGeom prst="rect">
            <a:avLst/>
          </a:prstGeom>
        </p:spPr>
      </p:pic>
      <p:sp>
        <p:nvSpPr>
          <p:cNvPr id="3" name="Google Shape;448;p37"/>
          <p:cNvSpPr txBox="1"/>
          <p:nvPr>
            <p:custDataLst>
              <p:tags r:id="rId3"/>
            </p:custDataLst>
          </p:nvPr>
        </p:nvSpPr>
        <p:spPr>
          <a:xfrm>
            <a:off x="5535930" y="1059815"/>
            <a:ext cx="3216910" cy="3321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给我的感觉：这里的智能体协作带来的增益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并没有那么大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，不算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，实际上带来的不仅仅</a:t>
            </a:r>
            <a:r>
              <a:rPr lang="en-US" altLang="zh-CN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倍的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开销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提升与开销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不成比例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拓扑结构</a:t>
            </a:r>
            <a:r>
              <a:rPr lang="zh-CN" altLang="en-US">
                <a:latin typeface="微软雅黑" charset="0"/>
                <a:ea typeface="微软雅黑" charset="0"/>
              </a:rPr>
              <a:t>探索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141095"/>
            <a:ext cx="4780280" cy="2717800"/>
          </a:xfrm>
          <a:prstGeom prst="rect">
            <a:avLst/>
          </a:prstGeom>
        </p:spPr>
      </p:pic>
      <p:sp>
        <p:nvSpPr>
          <p:cNvPr id="3" name="Google Shape;448;p37"/>
          <p:cNvSpPr txBox="1"/>
          <p:nvPr>
            <p:custDataLst>
              <p:tags r:id="rId3"/>
            </p:custDataLst>
          </p:nvPr>
        </p:nvSpPr>
        <p:spPr>
          <a:xfrm>
            <a:off x="5535930" y="1059815"/>
            <a:ext cx="3216910" cy="3321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不同拓扑结构差异巨大、没有一个统一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能做好的拓扑结构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软件工程更适合链式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过程本身就是一个线性的，可以拆分为一步一步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创意写作更适合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树结构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本身就需要有发散性的思维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整体上更高的网络密度、平均性能提高的越多</a:t>
            </a: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拓扑结构</a:t>
            </a:r>
            <a:r>
              <a:rPr lang="zh-CN" altLang="en-US">
                <a:latin typeface="微软雅黑" charset="0"/>
                <a:ea typeface="微软雅黑" charset="0"/>
              </a:rPr>
              <a:t>探索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1141095"/>
            <a:ext cx="4780280" cy="2717800"/>
          </a:xfrm>
          <a:prstGeom prst="rect">
            <a:avLst/>
          </a:prstGeom>
        </p:spPr>
      </p:pic>
      <p:sp>
        <p:nvSpPr>
          <p:cNvPr id="3" name="Google Shape;448;p37"/>
          <p:cNvSpPr txBox="1"/>
          <p:nvPr>
            <p:custDataLst>
              <p:tags r:id="rId3"/>
            </p:custDataLst>
          </p:nvPr>
        </p:nvSpPr>
        <p:spPr>
          <a:xfrm>
            <a:off x="5535930" y="1059815"/>
            <a:ext cx="3216910" cy="3321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随机结构反而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效果更好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随机——巨大的不确定性，反而证明本身结构设计不好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说明可学习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的空间大，结构优化是可以带来提升</a:t>
            </a: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网络随机化带来了小世界性质，有更小的平均路径或者更高的聚类系数，随机的连边结构更合理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协同</a:t>
            </a:r>
            <a:r>
              <a:rPr lang="en-US" altLang="zh-CN">
                <a:latin typeface="微软雅黑" charset="0"/>
                <a:ea typeface="微软雅黑" charset="0"/>
              </a:rPr>
              <a:t>scaling law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Google Shape;448;p37"/>
          <p:cNvSpPr txBox="1"/>
          <p:nvPr>
            <p:custDataLst>
              <p:tags r:id="rId1"/>
            </p:custDataLst>
          </p:nvPr>
        </p:nvSpPr>
        <p:spPr>
          <a:xfrm>
            <a:off x="648335" y="3723640"/>
            <a:ext cx="8105140" cy="1544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审稿人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2-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并不是显著的性能提升，带来性能增益太小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——也可能是现在的数据上已经可以做的比较好了，做的不好的数据集如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5%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的可能会有更大的提升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认为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16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个节点差不多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在更小的规模上就展现出了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scaling law</a:t>
            </a:r>
            <a:endParaRPr lang="en-US" altLang="zh-CN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0905" y="915670"/>
            <a:ext cx="7218045" cy="2841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评估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促进协同涌现的可能</a:t>
            </a:r>
            <a:r>
              <a:rPr lang="zh-CN" altLang="en-US">
                <a:latin typeface="微软雅黑" charset="0"/>
                <a:ea typeface="微软雅黑" charset="0"/>
              </a:rPr>
              <a:t>原因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Google Shape;448;p37"/>
          <p:cNvSpPr txBox="1"/>
          <p:nvPr>
            <p:custDataLst>
              <p:tags r:id="rId1"/>
            </p:custDataLst>
          </p:nvPr>
        </p:nvSpPr>
        <p:spPr>
          <a:xfrm>
            <a:off x="648335" y="3364865"/>
            <a:ext cx="8105140" cy="1544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随着交互agent数量增多，产生的token越来越长，交互的内容越来越精细</a:t>
            </a:r>
            <a:endParaRPr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涌现能力：LLM token长尾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分布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，需要更大规模的采样来得到尾部的token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类似的，网络规模增大使得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可以找到更加精细的问题、指导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actor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改进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图拓扑比majority voting更好：发散和收敛的结构，更好的细化、聚合artifact 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24894"/>
          <a:stretch>
            <a:fillRect/>
          </a:stretch>
        </p:blipFill>
        <p:spPr>
          <a:xfrm>
            <a:off x="251460" y="850265"/>
            <a:ext cx="8753475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683260" y="1923415"/>
            <a:ext cx="7652385" cy="1516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>
                <a:latin typeface="微软雅黑" charset="0"/>
                <a:ea typeface="微软雅黑" charset="0"/>
                <a:cs typeface="微软雅黑" charset="0"/>
              </a:rPr>
              <a:t>总结</a:t>
            </a:r>
            <a:r>
              <a:rPr lang="en-US" altLang="zh-CN" sz="4000">
                <a:latin typeface="微软雅黑" charset="0"/>
                <a:ea typeface="微软雅黑" charset="0"/>
                <a:cs typeface="微软雅黑" charset="0"/>
              </a:rPr>
              <a:t> &amp; </a:t>
            </a:r>
            <a:r>
              <a:rPr lang="zh-CN" altLang="en-US" sz="4000">
                <a:latin typeface="微软雅黑" charset="0"/>
                <a:ea typeface="微软雅黑" charset="0"/>
                <a:cs typeface="微软雅黑" charset="0"/>
              </a:rPr>
              <a:t>一些思考</a:t>
            </a:r>
            <a:endParaRPr lang="zh-CN" altLang="en-US" sz="40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75" name="Google Shape;375;p34"/>
          <p:cNvSpPr txBox="1"/>
          <p:nvPr>
            <p:ph type="title" idx="2"/>
          </p:nvPr>
        </p:nvSpPr>
        <p:spPr>
          <a:xfrm>
            <a:off x="1115744" y="699988"/>
            <a:ext cx="152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</a:t>
            </a:r>
            <a:r>
              <a:rPr lang="en-US" altLang="en-GB">
                <a:latin typeface="微软雅黑" charset="0"/>
                <a:ea typeface="微软雅黑" charset="0"/>
              </a:rPr>
              <a:t>4</a:t>
            </a:r>
            <a:endParaRPr lang="en-US" altLang="en-GB">
              <a:latin typeface="微软雅黑" charset="0"/>
              <a:ea typeface="微软雅黑" charset="0"/>
            </a:endParaRPr>
          </a:p>
        </p:txBody>
      </p:sp>
      <p:sp>
        <p:nvSpPr>
          <p:cNvPr id="377" name="Google Shape;377;p34"/>
          <p:cNvSpPr/>
          <p:nvPr/>
        </p:nvSpPr>
        <p:spPr>
          <a:xfrm flipH="1">
            <a:off x="683410" y="987375"/>
            <a:ext cx="284700" cy="28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总结</a:t>
            </a:r>
            <a:endParaRPr lang="en-US" altLang="zh-CN">
              <a:latin typeface="微软雅黑" charset="0"/>
              <a:ea typeface="微软雅黑" charset="0"/>
            </a:endParaRPr>
          </a:p>
        </p:txBody>
      </p:sp>
      <p:sp>
        <p:nvSpPr>
          <p:cNvPr id="3" name="Google Shape;448;p37"/>
          <p:cNvSpPr txBox="1"/>
          <p:nvPr>
            <p:custDataLst>
              <p:tags r:id="rId1"/>
            </p:custDataLst>
          </p:nvPr>
        </p:nvSpPr>
        <p:spPr>
          <a:xfrm>
            <a:off x="648335" y="996950"/>
            <a:ext cx="8105140" cy="1544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设计了一个可扩展的、通用的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协作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框架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进行了大量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实验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能够支持超过1000个agent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发现非常规拓扑性能超过常规结构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定义了collaborative scaling law，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整体性能随着agent规模呈现对数增长的规律，collaborative涌现出现的更早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认为可能的原因：交互式反思和细化中增加多维思考的能力，从而产生更全面的artifact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展望：通过agent规模增加的方式实现涌现，比训练时增加网络规模更加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简单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1115638" y="1923538"/>
            <a:ext cx="38781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75" name="Google Shape;375;p34"/>
          <p:cNvSpPr txBox="1"/>
          <p:nvPr>
            <p:ph type="title" idx="2"/>
          </p:nvPr>
        </p:nvSpPr>
        <p:spPr>
          <a:xfrm>
            <a:off x="1115744" y="699988"/>
            <a:ext cx="152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01</a:t>
            </a:r>
            <a:endParaRPr lang="en-GB">
              <a:latin typeface="微软雅黑" charset="0"/>
              <a:ea typeface="微软雅黑" charset="0"/>
            </a:endParaRPr>
          </a:p>
        </p:txBody>
      </p:sp>
      <p:sp>
        <p:nvSpPr>
          <p:cNvPr id="377" name="Google Shape;377;p34"/>
          <p:cNvSpPr/>
          <p:nvPr/>
        </p:nvSpPr>
        <p:spPr>
          <a:xfrm flipH="1">
            <a:off x="683410" y="987375"/>
            <a:ext cx="284700" cy="28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思考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Google Shape;448;p37"/>
          <p:cNvSpPr txBox="1"/>
          <p:nvPr>
            <p:custDataLst>
              <p:tags r:id="rId1"/>
            </p:custDataLst>
          </p:nvPr>
        </p:nvSpPr>
        <p:spPr>
          <a:xfrm>
            <a:off x="648335" y="996950"/>
            <a:ext cx="8105140" cy="1544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可以参考的</a:t>
            </a:r>
            <a:r>
              <a:rPr 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地方</a:t>
            </a:r>
            <a:endParaRPr 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可扩展、通用架构设计：适配大量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能够适配各种任务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减少人工设计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通用任务评估：全方面评估架构的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能力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一些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想法：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似乎并没有体现出多智能体协作的价值——开销的增大只带来了微小的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提升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我们更希望看到涌现、能力的突破，弱智能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高级智能，这里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并未体现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更好的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interaction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结构设计，比如可学习的交互，从交互、结构角度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探索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/>
          <p:nvPr>
            <p:ph type="subTitle" idx="1"/>
          </p:nvPr>
        </p:nvSpPr>
        <p:spPr/>
        <p:txBody>
          <a:bodyPr/>
          <a:p>
            <a:pPr algn="ctr"/>
            <a:r>
              <a:rPr lang="en-US" sz="7200">
                <a:latin typeface="Lexend Mega Black"/>
                <a:ea typeface="Lexend Mega Black"/>
                <a:cs typeface="Lexend Mega Black"/>
              </a:rPr>
              <a:t>THANKS!</a:t>
            </a:r>
            <a:endParaRPr lang="en-US" altLang="en-US" sz="7200">
              <a:latin typeface="Lexend Mega Black"/>
              <a:ea typeface="Lexend Mega Black"/>
              <a:cs typeface="Lexend Mega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讨论后的补充</a:t>
            </a:r>
            <a:r>
              <a:rPr lang="zh-CN" altLang="en-US">
                <a:latin typeface="微软雅黑" charset="0"/>
                <a:ea typeface="微软雅黑" charset="0"/>
              </a:rPr>
              <a:t>整理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3" name="Google Shape;448;p37"/>
          <p:cNvSpPr txBox="1"/>
          <p:nvPr>
            <p:custDataLst>
              <p:tags r:id="rId1"/>
            </p:custDataLst>
          </p:nvPr>
        </p:nvSpPr>
        <p:spPr>
          <a:xfrm>
            <a:off x="648335" y="996950"/>
            <a:ext cx="8105140" cy="1544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 b="0" i="0" u="none" strike="noStrike" cap="none">
                <a:solidFill>
                  <a:schemeClr val="dk1"/>
                </a:solidFill>
                <a:latin typeface="Lexend Mega Black"/>
                <a:ea typeface="Lexend Mega Black"/>
                <a:cs typeface="Lexend Mega Black"/>
                <a:sym typeface="Lexend Mega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到底什么任务适合多智能体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协作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单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智能体能做好的任务是否需要多智能体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什么场景下多智能体有必要？难以站在两个视角下——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memory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什么是比较难的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任务？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通用任务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or 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特定任务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场景下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这个框架都是确定好的，没有优化的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地方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定义好的框架、交互而后看模型的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结果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最终愿景：用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合作能够解决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bias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幻觉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742950" lvl="1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摘要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48335" y="2571750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基于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的自主智能体（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Autonomous agents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）通过合作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能够超过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单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的性能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类似于神经网络的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scaling law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，多智能体协作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能否带来类似的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增益</a:t>
            </a:r>
            <a:endParaRPr lang="zh-CN" altLang="en-US" sz="1800"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使用有向非循环图（</a:t>
            </a:r>
            <a:r>
              <a:rPr lang="en-US" altLang="zh-CN" sz="1800">
                <a:latin typeface="微软雅黑" charset="0"/>
                <a:ea typeface="微软雅黑" charset="0"/>
                <a:cs typeface="微软雅黑" charset="0"/>
              </a:rPr>
              <a:t>Directed Acylic Graph, DAG</a:t>
            </a:r>
            <a:r>
              <a:rPr lang="zh-CN" altLang="en-US" sz="1800">
                <a:latin typeface="微软雅黑" charset="0"/>
                <a:ea typeface="微软雅黑" charset="0"/>
                <a:cs typeface="微软雅黑" charset="0"/>
              </a:rPr>
              <a:t>）组织协作网络，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能够支持超过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1000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endParaRPr lang="en-US" altLang="zh-CN" sz="180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认为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规模增大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展现了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scaling law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，协同的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涌现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早于神经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涌现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915035"/>
            <a:ext cx="4131945" cy="1712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47945" y="843915"/>
            <a:ext cx="31343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scaling law: 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随着神经网络规模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增大，模型能力呈现幂律分布</a:t>
            </a:r>
            <a:r>
              <a:rPr lang="en-US" altLang="zh-CN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scaling relation</a:t>
            </a:r>
            <a:endParaRPr lang="zh-CN" altLang="en-US" sz="18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emergence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：随着网络参数规模增大，模型出现了小模型不具备的能力</a:t>
            </a:r>
            <a:endParaRPr lang="zh-CN" altLang="en-US" sz="18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 sz="18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多智能体</a:t>
            </a:r>
            <a:r>
              <a:rPr lang="zh-CN" altLang="en-US">
                <a:latin typeface="微软雅黑" charset="0"/>
                <a:ea typeface="微软雅黑" charset="0"/>
              </a:rPr>
              <a:t>协作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认为大语言模型能力突破的核心：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neural scaling law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，良好训练的神经网络随着网络规模增大展现了幂律分布的能力，伴随着数据规模、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训练时间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但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内在推理能力欠缺，将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组织为协作的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能够增强推理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能力：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：基于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的、能够采取行动、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完成特定任务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程序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定义了一个多智能体协作框架（通用的、可扩展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的）：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交互式环境、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参与迭代的反思、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细化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高效组织不同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的专业知识，最终从对话中得到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的输出，可以是选择题选项、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代码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6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artifact: </a:t>
            </a:r>
            <a:r>
              <a:rPr lang="zh-CN" altLang="en-US" sz="16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something observed in a scientific investigation or experiment that is not naturally present but occurs as a result of the preparative or investigative procedure.</a:t>
            </a:r>
            <a:endParaRPr lang="zh-CN" altLang="en-US" sz="16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现有工作忽视了增加智能体数量的</a:t>
            </a:r>
            <a:r>
              <a:rPr lang="zh-CN" altLang="en-US">
                <a:latin typeface="微软雅黑" charset="0"/>
                <a:ea typeface="微软雅黑" charset="0"/>
              </a:rPr>
              <a:t>潜力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尽管现在有大量的工作证明任务驱动的多智能体协作过程，通过交互行为推进，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能够超过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单一智能体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但忽视了连续的增加智能体数量的潜力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已有工作智能体数量太少，很少有十个以上的，只有一部分做到了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几十个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存在消息爆炸的问题，本文设计了方法去解决</a:t>
            </a:r>
            <a:endParaRPr lang="en-US" altLang="zh-CN" sz="18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探索协作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scaling law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好处：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性能趋势和推理资源（也就是agent数量）联系起来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揭示智能体网络内在现象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促进可扩展、可预测的LLM系统发展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endParaRPr lang="zh-CN" altLang="en-US" sz="16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智能体协作网络</a:t>
            </a:r>
            <a:r>
              <a:rPr lang="en-US" altLang="zh-CN">
                <a:latin typeface="微软雅黑" charset="0"/>
                <a:ea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</a:rPr>
              <a:t>交互机制</a:t>
            </a:r>
            <a:r>
              <a:rPr lang="zh-CN" altLang="en-US">
                <a:latin typeface="微软雅黑" charset="0"/>
                <a:ea typeface="微软雅黑" charset="0"/>
              </a:rPr>
              <a:t>设计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交互机制设计：如何搭建网络结构、如何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传递信息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网络构建：拓扑结构：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DAG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节点：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worker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，提供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；连边：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，管理者，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给出指示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这个结构有点奇怪，增加复杂度，并没有消融实验证明</a:t>
            </a:r>
            <a:r>
              <a:rPr lang="en-US" altLang="zh-CN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critic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的必要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认为这种结构能够促进角色更加专业，并且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阻止信息传播中的回流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不是</a:t>
            </a:r>
            <a:r>
              <a:rPr lang="en-US" altLang="zh-CN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DAG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避免的，而是使用了特殊的构建方法、只探索了部分</a:t>
            </a:r>
            <a:r>
              <a:rPr lang="zh-CN" altLang="en-US" sz="18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拓扑结构</a:t>
            </a:r>
            <a:endParaRPr lang="zh-CN" altLang="en-US" sz="18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信息传递过程：交互式推理方法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根据拓扑顺序交互，每轮涉及到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两个邻居精炼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，只有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artifact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会传播到下一个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邻居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避免全部广播、抑制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信息爆炸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微软雅黑" charset="0"/>
                <a:ea typeface="微软雅黑" charset="0"/>
              </a:rPr>
              <a:t>引言</a:t>
            </a:r>
            <a:r>
              <a:rPr lang="en-US" altLang="zh-CN">
                <a:latin typeface="微软雅黑" charset="0"/>
                <a:ea typeface="微软雅黑" charset="0"/>
              </a:rPr>
              <a:t>-</a:t>
            </a:r>
            <a:r>
              <a:rPr lang="zh-CN" altLang="en-US">
                <a:latin typeface="微软雅黑" charset="0"/>
                <a:ea typeface="微软雅黑" charset="0"/>
              </a:rPr>
              <a:t>实验以及</a:t>
            </a:r>
            <a:r>
              <a:rPr lang="zh-CN" altLang="en-US">
                <a:latin typeface="微软雅黑" charset="0"/>
                <a:ea typeface="微软雅黑" charset="0"/>
              </a:rPr>
              <a:t>结论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48" name="Google Shape;448;p37"/>
          <p:cNvSpPr txBox="1"/>
          <p:nvPr>
            <p:ph type="subTitle" idx="5"/>
          </p:nvPr>
        </p:nvSpPr>
        <p:spPr>
          <a:xfrm>
            <a:off x="683895" y="1017905"/>
            <a:ext cx="7704455" cy="134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探索了三种典型拓扑结构：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chain tree graph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bg2"/>
                </a:solidFill>
                <a:latin typeface="微软雅黑" charset="0"/>
                <a:ea typeface="微软雅黑" charset="0"/>
                <a:cs typeface="微软雅黑" charset="0"/>
              </a:rPr>
              <a:t>定义好的拓扑结构，不是可学习的</a:t>
            </a:r>
            <a:endParaRPr lang="zh-CN" altLang="en-US" sz="1800">
              <a:solidFill>
                <a:schemeClr val="bg2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这种方法能够超过所有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baseline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，支持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1000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的高效合作</a:t>
            </a:r>
            <a:endParaRPr lang="en-US" altLang="zh-CN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进一步的一些结论：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不常规的拓扑逻辑超过了常规拓扑结构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lvl="0" indent="-28575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展现了一种协作scaling law ，性能随着scaling agent出现了对数的上升，</a:t>
            </a:r>
            <a:r>
              <a:rPr lang="zh-CN" altLang="en-US" sz="180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协作涌现比neural涌现出现的更早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：交互式的反思和提炼的过程中，scaling agent提升了多维度分析思考的能力、产生更加有效的artifact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</a:pP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长远：希望通过增加</a:t>
            </a:r>
            <a:r>
              <a:rPr lang="en-US" altLang="zh-CN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agent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数量、协作，不是训练资源消耗，提升整体</a:t>
            </a:r>
            <a:r>
              <a:rPr lang="zh-CN" altLang="en-US" sz="18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性能</a:t>
            </a:r>
            <a:endParaRPr lang="zh-CN" altLang="en-US" sz="18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683260" y="1923415"/>
            <a:ext cx="7652385" cy="1516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>
                <a:latin typeface="微软雅黑" charset="0"/>
                <a:ea typeface="微软雅黑" charset="0"/>
              </a:rPr>
              <a:t>多智能体协作网络</a:t>
            </a:r>
            <a:endParaRPr lang="zh-CN" altLang="en-US" sz="4000">
              <a:latin typeface="微软雅黑" charset="0"/>
              <a:ea typeface="微软雅黑" charset="0"/>
            </a:endParaRPr>
          </a:p>
        </p:txBody>
      </p:sp>
      <p:sp>
        <p:nvSpPr>
          <p:cNvPr id="375" name="Google Shape;375;p34"/>
          <p:cNvSpPr txBox="1"/>
          <p:nvPr>
            <p:ph type="title" idx="2"/>
          </p:nvPr>
        </p:nvSpPr>
        <p:spPr>
          <a:xfrm>
            <a:off x="1115744" y="699988"/>
            <a:ext cx="152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微软雅黑" charset="0"/>
                <a:ea typeface="微软雅黑" charset="0"/>
              </a:rPr>
              <a:t>0</a:t>
            </a:r>
            <a:r>
              <a:rPr lang="en-US" altLang="en-GB">
                <a:latin typeface="微软雅黑" charset="0"/>
                <a:ea typeface="微软雅黑" charset="0"/>
              </a:rPr>
              <a:t>2</a:t>
            </a:r>
            <a:endParaRPr lang="en-US" altLang="en-GB">
              <a:latin typeface="微软雅黑" charset="0"/>
              <a:ea typeface="微软雅黑" charset="0"/>
            </a:endParaRPr>
          </a:p>
        </p:txBody>
      </p:sp>
      <p:sp>
        <p:nvSpPr>
          <p:cNvPr id="377" name="Google Shape;377;p34"/>
          <p:cNvSpPr/>
          <p:nvPr/>
        </p:nvSpPr>
        <p:spPr>
          <a:xfrm flipH="1">
            <a:off x="683410" y="987375"/>
            <a:ext cx="284700" cy="28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MART Goals Meeting by Slidesgo">
  <a:themeElements>
    <a:clrScheme name="Simple Light">
      <a:dk1>
        <a:srgbClr val="232323"/>
      </a:dk1>
      <a:lt1>
        <a:srgbClr val="FBFBFB"/>
      </a:lt1>
      <a:dk2>
        <a:srgbClr val="3280AE"/>
      </a:dk2>
      <a:lt2>
        <a:srgbClr val="E45A35"/>
      </a:lt2>
      <a:accent1>
        <a:srgbClr val="E9B545"/>
      </a:accent1>
      <a:accent2>
        <a:srgbClr val="61B6A1"/>
      </a:accent2>
      <a:accent3>
        <a:srgbClr val="8CB847"/>
      </a:accent3>
      <a:accent4>
        <a:srgbClr val="F1F1F1"/>
      </a:accent4>
      <a:accent5>
        <a:srgbClr val="E0E0E0"/>
      </a:accent5>
      <a:accent6>
        <a:srgbClr val="83838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4603</Words>
  <Application>WPS 演示</Application>
  <PresentationFormat/>
  <Paragraphs>287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7" baseType="lpstr">
      <vt:lpstr>Arial</vt:lpstr>
      <vt:lpstr>宋体</vt:lpstr>
      <vt:lpstr>Wingdings</vt:lpstr>
      <vt:lpstr>Arial</vt:lpstr>
      <vt:lpstr>Lexend Mega Black</vt:lpstr>
      <vt:lpstr>Thonburi</vt:lpstr>
      <vt:lpstr>Epilogue</vt:lpstr>
      <vt:lpstr>Russo One</vt:lpstr>
      <vt:lpstr>Open Sans</vt:lpstr>
      <vt:lpstr>Lexend Mega Light</vt:lpstr>
      <vt:lpstr>Nunito Light</vt:lpstr>
      <vt:lpstr>Bebas Neue</vt:lpstr>
      <vt:lpstr>Epilogue Light</vt:lpstr>
      <vt:lpstr>PT Sans</vt:lpstr>
      <vt:lpstr>微软雅黑</vt:lpstr>
      <vt:lpstr>汉仪旗黑</vt:lpstr>
      <vt:lpstr>Zapf Dingbats</vt:lpstr>
      <vt:lpstr>Calibri</vt:lpstr>
      <vt:lpstr>Helvetica Neue</vt:lpstr>
      <vt:lpstr>微软雅黑</vt:lpstr>
      <vt:lpstr>Anaheim</vt:lpstr>
      <vt:lpstr>宋体</vt:lpstr>
      <vt:lpstr>Arial Unicode MS</vt:lpstr>
      <vt:lpstr>汉仪书宋二KW</vt:lpstr>
      <vt:lpstr>SMART Goals Meeting by Slidesgo</vt:lpstr>
      <vt:lpstr> ICLR2025: Scaling Large Language  Model-Based Multi-Agent Collaboration 基于扩展大语言模型的多智能体协作</vt:lpstr>
      <vt:lpstr>03</vt:lpstr>
      <vt:lpstr>01</vt:lpstr>
      <vt:lpstr>摘要</vt:lpstr>
      <vt:lpstr>引言-多智能体协作</vt:lpstr>
      <vt:lpstr>引言-现有工作忽视了增加智能体数量的潜力</vt:lpstr>
      <vt:lpstr>引言-智能体协作网络 交互机制设计</vt:lpstr>
      <vt:lpstr>引言-实验以及结论</vt:lpstr>
      <vt:lpstr>02</vt:lpstr>
      <vt:lpstr>多智能体协作网络-概览</vt:lpstr>
      <vt:lpstr>多智能体协作网络-网络构建</vt:lpstr>
      <vt:lpstr>多智能体协作网络-网络构建 交互推理</vt:lpstr>
      <vt:lpstr>多智能体协作网络-交互推理</vt:lpstr>
      <vt:lpstr>多智能体协作网络-交互推理</vt:lpstr>
      <vt:lpstr>多智能体协作网络-agent设计</vt:lpstr>
      <vt:lpstr>03</vt:lpstr>
      <vt:lpstr>评估-baseline</vt:lpstr>
      <vt:lpstr>评估-baseline</vt:lpstr>
      <vt:lpstr>评估-数据集&amp;评价指标</vt:lpstr>
      <vt:lpstr>评估-实验概览</vt:lpstr>
      <vt:lpstr>评估-整体性能</vt:lpstr>
      <vt:lpstr>评估-整体性能</vt:lpstr>
      <vt:lpstr>评估-整体性能</vt:lpstr>
      <vt:lpstr>评估-拓扑结构探索</vt:lpstr>
      <vt:lpstr>评估-拓扑结构探索</vt:lpstr>
      <vt:lpstr>评估-协同scaling law</vt:lpstr>
      <vt:lpstr>评估-促进协同涌现的可能原因</vt:lpstr>
      <vt:lpstr>04</vt:lpstr>
      <vt:lpstr>总结</vt:lpstr>
      <vt:lpstr>思考</vt:lpstr>
      <vt:lpstr>PowerPoint 演示文稿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Diffusion Model  for Social Media Generation</dc:title>
  <dc:creator/>
  <cp:lastModifiedBy>Al•No•NaCl</cp:lastModifiedBy>
  <cp:revision>14</cp:revision>
  <dcterms:created xsi:type="dcterms:W3CDTF">2025-04-03T02:19:06Z</dcterms:created>
  <dcterms:modified xsi:type="dcterms:W3CDTF">2025-04-03T02:19:06Z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32E1485FFA7D1F5C73D4EB67080C273D_43</vt:lpwstr>
  </property>
  <property fmtid="{D5CDD505-2E9C-101B-9397-08002B2CF9AE}" pid="3" name="KSOProductBuildVer">
    <vt:lpwstr>2052-6.7.1.8828</vt:lpwstr>
  </property>
</Properties>
</file>