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9" r:id="rId2"/>
    <p:sldId id="327" r:id="rId3"/>
    <p:sldId id="329" r:id="rId4"/>
    <p:sldId id="358" r:id="rId5"/>
    <p:sldId id="328"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59" r:id="rId20"/>
    <p:sldId id="360" r:id="rId21"/>
    <p:sldId id="362" r:id="rId22"/>
    <p:sldId id="361" r:id="rId23"/>
    <p:sldId id="363" r:id="rId24"/>
  </p:sldIdLst>
  <p:sldSz cx="9144000" cy="6858000" type="screen4x3"/>
  <p:notesSz cx="9144000" cy="6858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B68"/>
    <a:srgbClr val="1E3880"/>
    <a:srgbClr val="59713D"/>
    <a:srgbClr val="3A3668"/>
    <a:srgbClr val="006E77"/>
    <a:srgbClr val="990000"/>
    <a:srgbClr val="E4D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88345" autoAdjust="0"/>
  </p:normalViewPr>
  <p:slideViewPr>
    <p:cSldViewPr>
      <p:cViewPr varScale="1">
        <p:scale>
          <a:sx n="85" d="100"/>
          <a:sy n="85" d="100"/>
        </p:scale>
        <p:origin x="978" y="108"/>
      </p:cViewPr>
      <p:guideLst>
        <p:guide orient="horz" pos="2160"/>
        <p:guide orient="horz" pos="482"/>
        <p:guide pos="2880"/>
      </p:guideLst>
    </p:cSldViewPr>
  </p:slideViewPr>
  <p:notesTextViewPr>
    <p:cViewPr>
      <p:scale>
        <a:sx n="100" d="100"/>
        <a:sy n="100" d="100"/>
      </p:scale>
      <p:origin x="0" y="0"/>
    </p:cViewPr>
  </p:notesTextViewPr>
  <p:notesViewPr>
    <p:cSldViewPr>
      <p:cViewPr>
        <p:scale>
          <a:sx n="154" d="100"/>
          <a:sy n="154" d="100"/>
        </p:scale>
        <p:origin x="648" y="78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174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B8B2BFA-EFD5-42C5-B152-4D26B61ABD62}" type="datetimeFigureOut">
              <a:rPr lang="pl-PL" altLang="en-US"/>
              <a:pPr/>
              <a:t>23.02.2022</a:t>
            </a:fld>
            <a:endParaRPr lang="pl-PL" altLang="en-US"/>
          </a:p>
        </p:txBody>
      </p:sp>
      <p:sp>
        <p:nvSpPr>
          <p:cNvPr id="174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174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671DCA-725C-4A85-8E72-9BC83C23453E}" type="slidenum">
              <a:rPr lang="pl-PL" altLang="en-US"/>
              <a:pPr/>
              <a:t>‹#›</a:t>
            </a:fld>
            <a:endParaRPr lang="pl-PL" altLang="en-US"/>
          </a:p>
        </p:txBody>
      </p:sp>
    </p:spTree>
    <p:extLst>
      <p:ext uri="{BB962C8B-B14F-4D97-AF65-F5344CB8AC3E}">
        <p14:creationId xmlns:p14="http://schemas.microsoft.com/office/powerpoint/2010/main" val="243899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Symbol zastępczy daty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51FB55-B5C6-4E14-88C3-CD472F77F9E8}" type="datetimeFigureOut">
              <a:rPr lang="pl-PL" altLang="en-US"/>
              <a:pPr/>
              <a:t>23.02.2022</a:t>
            </a:fld>
            <a:endParaRPr lang="pl-PL" altLang="en-US"/>
          </a:p>
        </p:txBody>
      </p:sp>
      <p:sp>
        <p:nvSpPr>
          <p:cNvPr id="4" name="Symbol zastępczy obrazu slajd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ymbol zastępczy numeru slajdu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9D1705-0A7D-4F0A-93FA-D6974115C5F6}" type="slidenum">
              <a:rPr lang="pl-PL" altLang="en-US"/>
              <a:pPr/>
              <a:t>‹#›</a:t>
            </a:fld>
            <a:endParaRPr lang="pl-PL" altLang="en-US"/>
          </a:p>
        </p:txBody>
      </p:sp>
    </p:spTree>
    <p:extLst>
      <p:ext uri="{BB962C8B-B14F-4D97-AF65-F5344CB8AC3E}">
        <p14:creationId xmlns:p14="http://schemas.microsoft.com/office/powerpoint/2010/main" val="31033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3316"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47C5F9-0E0B-44B6-BDC8-1738B383094F}" type="slidenum">
              <a:rPr lang="pl-PL" altLang="pl-PL">
                <a:latin typeface="Arial" charset="0"/>
              </a:rPr>
              <a:pPr eaLnBrk="1" hangingPunct="1">
                <a:spcBef>
                  <a:spcPct val="0"/>
                </a:spcBef>
              </a:pPr>
              <a:t>1</a:t>
            </a:fld>
            <a:endParaRPr lang="pl-PL" altLang="pl-PL">
              <a:latin typeface="Arial" charset="0"/>
            </a:endParaRPr>
          </a:p>
        </p:txBody>
      </p:sp>
    </p:spTree>
    <p:extLst>
      <p:ext uri="{BB962C8B-B14F-4D97-AF65-F5344CB8AC3E}">
        <p14:creationId xmlns:p14="http://schemas.microsoft.com/office/powerpoint/2010/main" val="118027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10</a:t>
            </a:fld>
            <a:endParaRPr lang="pl-PL" altLang="pl-PL">
              <a:solidFill>
                <a:srgbClr val="000000"/>
              </a:solidFill>
              <a:latin typeface="Arial" charset="0"/>
            </a:endParaRPr>
          </a:p>
        </p:txBody>
      </p:sp>
    </p:spTree>
    <p:extLst>
      <p:ext uri="{BB962C8B-B14F-4D97-AF65-F5344CB8AC3E}">
        <p14:creationId xmlns:p14="http://schemas.microsoft.com/office/powerpoint/2010/main" val="242482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11</a:t>
            </a:fld>
            <a:endParaRPr lang="pl-PL" altLang="pl-PL">
              <a:solidFill>
                <a:srgbClr val="000000"/>
              </a:solidFill>
              <a:latin typeface="Arial" charset="0"/>
            </a:endParaRPr>
          </a:p>
        </p:txBody>
      </p:sp>
    </p:spTree>
    <p:extLst>
      <p:ext uri="{BB962C8B-B14F-4D97-AF65-F5344CB8AC3E}">
        <p14:creationId xmlns:p14="http://schemas.microsoft.com/office/powerpoint/2010/main" val="76514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12</a:t>
            </a:fld>
            <a:endParaRPr lang="pl-PL" altLang="pl-PL">
              <a:solidFill>
                <a:srgbClr val="000000"/>
              </a:solidFill>
              <a:latin typeface="Arial" charset="0"/>
            </a:endParaRPr>
          </a:p>
        </p:txBody>
      </p:sp>
    </p:spTree>
    <p:extLst>
      <p:ext uri="{BB962C8B-B14F-4D97-AF65-F5344CB8AC3E}">
        <p14:creationId xmlns:p14="http://schemas.microsoft.com/office/powerpoint/2010/main" val="134684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13</a:t>
            </a:fld>
            <a:endParaRPr lang="pl-PL" altLang="pl-PL">
              <a:solidFill>
                <a:srgbClr val="000000"/>
              </a:solidFill>
              <a:latin typeface="Arial" charset="0"/>
            </a:endParaRPr>
          </a:p>
        </p:txBody>
      </p:sp>
    </p:spTree>
    <p:extLst>
      <p:ext uri="{BB962C8B-B14F-4D97-AF65-F5344CB8AC3E}">
        <p14:creationId xmlns:p14="http://schemas.microsoft.com/office/powerpoint/2010/main" val="64996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14</a:t>
            </a:fld>
            <a:endParaRPr lang="pl-PL" altLang="pl-PL">
              <a:solidFill>
                <a:srgbClr val="000000"/>
              </a:solidFill>
              <a:latin typeface="Arial" charset="0"/>
            </a:endParaRPr>
          </a:p>
        </p:txBody>
      </p:sp>
    </p:spTree>
    <p:extLst>
      <p:ext uri="{BB962C8B-B14F-4D97-AF65-F5344CB8AC3E}">
        <p14:creationId xmlns:p14="http://schemas.microsoft.com/office/powerpoint/2010/main" val="893863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15</a:t>
            </a:fld>
            <a:endParaRPr lang="pl-PL" altLang="pl-PL">
              <a:solidFill>
                <a:srgbClr val="000000"/>
              </a:solidFill>
              <a:latin typeface="Arial" charset="0"/>
            </a:endParaRPr>
          </a:p>
        </p:txBody>
      </p:sp>
    </p:spTree>
    <p:extLst>
      <p:ext uri="{BB962C8B-B14F-4D97-AF65-F5344CB8AC3E}">
        <p14:creationId xmlns:p14="http://schemas.microsoft.com/office/powerpoint/2010/main" val="1391261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de-DE"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16</a:t>
            </a:fld>
            <a:endParaRPr lang="pl-PL" altLang="pl-PL">
              <a:solidFill>
                <a:srgbClr val="000000"/>
              </a:solidFill>
              <a:latin typeface="Arial" charset="0"/>
            </a:endParaRPr>
          </a:p>
        </p:txBody>
      </p:sp>
    </p:spTree>
    <p:extLst>
      <p:ext uri="{BB962C8B-B14F-4D97-AF65-F5344CB8AC3E}">
        <p14:creationId xmlns:p14="http://schemas.microsoft.com/office/powerpoint/2010/main" val="58429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17</a:t>
            </a:fld>
            <a:endParaRPr lang="pl-PL" altLang="pl-PL">
              <a:solidFill>
                <a:srgbClr val="000000"/>
              </a:solidFill>
              <a:latin typeface="Arial" charset="0"/>
            </a:endParaRPr>
          </a:p>
        </p:txBody>
      </p:sp>
    </p:spTree>
    <p:extLst>
      <p:ext uri="{BB962C8B-B14F-4D97-AF65-F5344CB8AC3E}">
        <p14:creationId xmlns:p14="http://schemas.microsoft.com/office/powerpoint/2010/main" val="1125087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18</a:t>
            </a:fld>
            <a:endParaRPr lang="pl-PL" altLang="pl-PL">
              <a:solidFill>
                <a:srgbClr val="000000"/>
              </a:solidFill>
              <a:latin typeface="Arial" charset="0"/>
            </a:endParaRPr>
          </a:p>
        </p:txBody>
      </p:sp>
    </p:spTree>
    <p:extLst>
      <p:ext uri="{BB962C8B-B14F-4D97-AF65-F5344CB8AC3E}">
        <p14:creationId xmlns:p14="http://schemas.microsoft.com/office/powerpoint/2010/main" val="2497266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19</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388847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definition</a:t>
            </a:r>
            <a:r>
              <a:rPr lang="en-GB" sz="1200" b="0" i="0" kern="1200" dirty="0" smtClean="0">
                <a:solidFill>
                  <a:schemeClr val="tx1"/>
                </a:solidFill>
                <a:effectLst/>
                <a:latin typeface="+mn-lt"/>
                <a:ea typeface="+mn-ea"/>
                <a:cs typeface="+mn-cs"/>
              </a:rPr>
              <a:t> of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is a line that approaches a curve but never touches. A curve and a line that get closer but do not intersect are examples of a curve and a line that are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to each other.</a:t>
            </a:r>
          </a:p>
          <a:p>
            <a:pPr eaLnBrk="1" hangingPunct="1">
              <a:spcBef>
                <a:spcPct val="50000"/>
              </a:spcBef>
            </a:pPr>
            <a:endParaRPr lang="en-GB" altLang="pl-PL" sz="1200" b="0" i="0" kern="1200" dirty="0" smtClean="0">
              <a:solidFill>
                <a:schemeClr val="tx1"/>
              </a:solidFill>
              <a:effectLst/>
              <a:latin typeface="+mn-lt"/>
              <a:ea typeface="+mn-ea"/>
              <a:cs typeface="+mn-cs"/>
            </a:endParaRPr>
          </a:p>
          <a:p>
            <a:pPr eaLnBrk="1" hangingPunct="1">
              <a:spcBef>
                <a:spcPct val="50000"/>
              </a:spcBef>
            </a:pPr>
            <a:r>
              <a:rPr lang="en-GB" sz="1200" b="0" i="1" kern="1200" dirty="0" smtClean="0">
                <a:solidFill>
                  <a:schemeClr val="tx1"/>
                </a:solidFill>
                <a:effectLst/>
                <a:latin typeface="+mn-lt"/>
                <a:ea typeface="+mn-ea"/>
                <a:cs typeface="+mn-cs"/>
              </a:rPr>
              <a:t>Asymptote</a:t>
            </a:r>
            <a:r>
              <a:rPr lang="en-GB" sz="1200" b="0" i="0" kern="1200" dirty="0" smtClean="0">
                <a:solidFill>
                  <a:schemeClr val="tx1"/>
                </a:solidFill>
                <a:effectLst/>
                <a:latin typeface="+mn-lt"/>
                <a:ea typeface="+mn-ea"/>
                <a:cs typeface="+mn-cs"/>
              </a:rPr>
              <a:t>, a line always approaching some curve but never meeting it.</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a:t>
            </a:fld>
            <a:endParaRPr lang="pl-PL" altLang="pl-PL">
              <a:solidFill>
                <a:srgbClr val="000000"/>
              </a:solidFill>
              <a:latin typeface="Arial" charset="0"/>
            </a:endParaRPr>
          </a:p>
        </p:txBody>
      </p:sp>
    </p:spTree>
    <p:extLst>
      <p:ext uri="{BB962C8B-B14F-4D97-AF65-F5344CB8AC3E}">
        <p14:creationId xmlns:p14="http://schemas.microsoft.com/office/powerpoint/2010/main" val="4114439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20</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3054565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21</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2050290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22</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106222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23</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237276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definition</a:t>
            </a:r>
            <a:r>
              <a:rPr lang="en-GB" sz="1200" b="0" i="0" kern="1200" dirty="0" smtClean="0">
                <a:solidFill>
                  <a:schemeClr val="tx1"/>
                </a:solidFill>
                <a:effectLst/>
                <a:latin typeface="+mn-lt"/>
                <a:ea typeface="+mn-ea"/>
                <a:cs typeface="+mn-cs"/>
              </a:rPr>
              <a:t> of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is a line that approaches a curve but never touches. A curve and a line that get closer but do not intersect are examples of a curve and a line that are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to each other.</a:t>
            </a:r>
          </a:p>
          <a:p>
            <a:pPr eaLnBrk="1" hangingPunct="1">
              <a:spcBef>
                <a:spcPct val="50000"/>
              </a:spcBef>
            </a:pPr>
            <a:endParaRPr lang="en-GB" altLang="pl-PL" sz="1200" b="0" i="0" kern="1200" dirty="0" smtClean="0">
              <a:solidFill>
                <a:schemeClr val="tx1"/>
              </a:solidFill>
              <a:effectLst/>
              <a:latin typeface="+mn-lt"/>
              <a:ea typeface="+mn-ea"/>
              <a:cs typeface="+mn-cs"/>
            </a:endParaRPr>
          </a:p>
          <a:p>
            <a:pPr eaLnBrk="1" hangingPunct="1">
              <a:spcBef>
                <a:spcPct val="50000"/>
              </a:spcBef>
            </a:pPr>
            <a:r>
              <a:rPr lang="en-GB" sz="1200" b="0" i="1" kern="1200" dirty="0" smtClean="0">
                <a:solidFill>
                  <a:schemeClr val="tx1"/>
                </a:solidFill>
                <a:effectLst/>
                <a:latin typeface="+mn-lt"/>
                <a:ea typeface="+mn-ea"/>
                <a:cs typeface="+mn-cs"/>
              </a:rPr>
              <a:t>Asymptote</a:t>
            </a:r>
            <a:r>
              <a:rPr lang="en-GB" sz="1200" b="0" i="0" kern="1200" dirty="0" smtClean="0">
                <a:solidFill>
                  <a:schemeClr val="tx1"/>
                </a:solidFill>
                <a:effectLst/>
                <a:latin typeface="+mn-lt"/>
                <a:ea typeface="+mn-ea"/>
                <a:cs typeface="+mn-cs"/>
              </a:rPr>
              <a:t>, a line always approaching some curve but never meeting it.</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a:t>
            </a:fld>
            <a:endParaRPr lang="pl-PL" altLang="pl-PL">
              <a:solidFill>
                <a:srgbClr val="000000"/>
              </a:solidFill>
              <a:latin typeface="Arial" charset="0"/>
            </a:endParaRPr>
          </a:p>
        </p:txBody>
      </p:sp>
    </p:spTree>
    <p:extLst>
      <p:ext uri="{BB962C8B-B14F-4D97-AF65-F5344CB8AC3E}">
        <p14:creationId xmlns:p14="http://schemas.microsoft.com/office/powerpoint/2010/main" val="66206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definition</a:t>
            </a:r>
            <a:r>
              <a:rPr lang="en-GB" sz="1200" b="0" i="0" kern="1200" dirty="0" smtClean="0">
                <a:solidFill>
                  <a:schemeClr val="tx1"/>
                </a:solidFill>
                <a:effectLst/>
                <a:latin typeface="+mn-lt"/>
                <a:ea typeface="+mn-ea"/>
                <a:cs typeface="+mn-cs"/>
              </a:rPr>
              <a:t> of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is a line that approaches a curve but never touches. A curve and a line that get closer but do not intersect are examples of a curve and a line that are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to each other.</a:t>
            </a:r>
          </a:p>
          <a:p>
            <a:pPr eaLnBrk="1" hangingPunct="1">
              <a:spcBef>
                <a:spcPct val="50000"/>
              </a:spcBef>
            </a:pPr>
            <a:endParaRPr lang="en-GB" altLang="pl-PL" sz="1200" b="0" i="0" kern="1200" dirty="0" smtClean="0">
              <a:solidFill>
                <a:schemeClr val="tx1"/>
              </a:solidFill>
              <a:effectLst/>
              <a:latin typeface="+mn-lt"/>
              <a:ea typeface="+mn-ea"/>
              <a:cs typeface="+mn-cs"/>
            </a:endParaRPr>
          </a:p>
          <a:p>
            <a:pPr eaLnBrk="1" hangingPunct="1">
              <a:spcBef>
                <a:spcPct val="50000"/>
              </a:spcBef>
            </a:pPr>
            <a:r>
              <a:rPr lang="en-GB" sz="1200" b="0" i="1" kern="1200" dirty="0" smtClean="0">
                <a:solidFill>
                  <a:schemeClr val="tx1"/>
                </a:solidFill>
                <a:effectLst/>
                <a:latin typeface="+mn-lt"/>
                <a:ea typeface="+mn-ea"/>
                <a:cs typeface="+mn-cs"/>
              </a:rPr>
              <a:t>Asymptote</a:t>
            </a:r>
            <a:r>
              <a:rPr lang="en-GB" sz="1200" b="0" i="0" kern="1200" dirty="0" smtClean="0">
                <a:solidFill>
                  <a:schemeClr val="tx1"/>
                </a:solidFill>
                <a:effectLst/>
                <a:latin typeface="+mn-lt"/>
                <a:ea typeface="+mn-ea"/>
                <a:cs typeface="+mn-cs"/>
              </a:rPr>
              <a:t>, a line always approaching some curve but never meeting it.</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a:t>
            </a:fld>
            <a:endParaRPr lang="pl-PL" altLang="pl-PL">
              <a:solidFill>
                <a:srgbClr val="000000"/>
              </a:solidFill>
              <a:latin typeface="Arial" charset="0"/>
            </a:endParaRPr>
          </a:p>
        </p:txBody>
      </p:sp>
    </p:spTree>
    <p:extLst>
      <p:ext uri="{BB962C8B-B14F-4D97-AF65-F5344CB8AC3E}">
        <p14:creationId xmlns:p14="http://schemas.microsoft.com/office/powerpoint/2010/main" val="19694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5</a:t>
            </a:fld>
            <a:endParaRPr lang="pl-PL" altLang="pl-PL">
              <a:solidFill>
                <a:srgbClr val="000000"/>
              </a:solidFill>
              <a:latin typeface="Arial" charset="0"/>
            </a:endParaRPr>
          </a:p>
        </p:txBody>
      </p:sp>
    </p:spTree>
    <p:extLst>
      <p:ext uri="{BB962C8B-B14F-4D97-AF65-F5344CB8AC3E}">
        <p14:creationId xmlns:p14="http://schemas.microsoft.com/office/powerpoint/2010/main" val="101989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6</a:t>
            </a:fld>
            <a:endParaRPr lang="pl-PL" altLang="pl-PL">
              <a:solidFill>
                <a:srgbClr val="000000"/>
              </a:solidFill>
              <a:latin typeface="Arial" charset="0"/>
            </a:endParaRPr>
          </a:p>
        </p:txBody>
      </p:sp>
    </p:spTree>
    <p:extLst>
      <p:ext uri="{BB962C8B-B14F-4D97-AF65-F5344CB8AC3E}">
        <p14:creationId xmlns:p14="http://schemas.microsoft.com/office/powerpoint/2010/main" val="28805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7</a:t>
            </a:fld>
            <a:endParaRPr lang="pl-PL" altLang="pl-PL">
              <a:solidFill>
                <a:srgbClr val="000000"/>
              </a:solidFill>
              <a:latin typeface="Arial" charset="0"/>
            </a:endParaRPr>
          </a:p>
        </p:txBody>
      </p:sp>
    </p:spTree>
    <p:extLst>
      <p:ext uri="{BB962C8B-B14F-4D97-AF65-F5344CB8AC3E}">
        <p14:creationId xmlns:p14="http://schemas.microsoft.com/office/powerpoint/2010/main" val="369082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8</a:t>
            </a:fld>
            <a:endParaRPr lang="pl-PL" altLang="pl-PL">
              <a:solidFill>
                <a:srgbClr val="000000"/>
              </a:solidFill>
              <a:latin typeface="Arial" charset="0"/>
            </a:endParaRPr>
          </a:p>
        </p:txBody>
      </p:sp>
    </p:spTree>
    <p:extLst>
      <p:ext uri="{BB962C8B-B14F-4D97-AF65-F5344CB8AC3E}">
        <p14:creationId xmlns:p14="http://schemas.microsoft.com/office/powerpoint/2010/main" val="84073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9</a:t>
            </a:fld>
            <a:endParaRPr lang="pl-PL" altLang="pl-PL">
              <a:solidFill>
                <a:srgbClr val="000000"/>
              </a:solidFill>
              <a:latin typeface="Arial" charset="0"/>
            </a:endParaRPr>
          </a:p>
        </p:txBody>
      </p:sp>
    </p:spTree>
    <p:extLst>
      <p:ext uri="{BB962C8B-B14F-4D97-AF65-F5344CB8AC3E}">
        <p14:creationId xmlns:p14="http://schemas.microsoft.com/office/powerpoint/2010/main" val="218642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fld id="{EF96A8C6-AFC5-4CA6-8B66-7D08AE159CB4}" type="datetimeFigureOut">
              <a:rPr lang="pl-PL" altLang="en-US"/>
              <a:pPr/>
              <a:t>23.02.2022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6A46A848-AEBE-4A42-8F4B-DBEE6C7E3D5B}" type="slidenum">
              <a:rPr lang="pl-PL" altLang="en-US"/>
              <a:pPr/>
              <a:t>‹#›</a:t>
            </a:fld>
            <a:endParaRPr lang="pl-PL" altLang="en-US"/>
          </a:p>
        </p:txBody>
      </p:sp>
    </p:spTree>
    <p:extLst>
      <p:ext uri="{BB962C8B-B14F-4D97-AF65-F5344CB8AC3E}">
        <p14:creationId xmlns:p14="http://schemas.microsoft.com/office/powerpoint/2010/main" val="10470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8EB802BA-BDD4-4669-BDB4-89EA24BE1A3A}" type="datetimeFigureOut">
              <a:rPr lang="pl-PL" altLang="en-US"/>
              <a:pPr/>
              <a:t>23.02.2022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4E98ECED-DBC8-4125-A1C8-5565E8A8C730}" type="slidenum">
              <a:rPr lang="pl-PL" altLang="en-US"/>
              <a:pPr/>
              <a:t>‹#›</a:t>
            </a:fld>
            <a:endParaRPr lang="pl-PL" altLang="en-US"/>
          </a:p>
        </p:txBody>
      </p:sp>
    </p:spTree>
    <p:extLst>
      <p:ext uri="{BB962C8B-B14F-4D97-AF65-F5344CB8AC3E}">
        <p14:creationId xmlns:p14="http://schemas.microsoft.com/office/powerpoint/2010/main" val="20591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E981B610-9BE7-4EBB-A199-247753C9BE4B}" type="datetimeFigureOut">
              <a:rPr lang="pl-PL" altLang="en-US"/>
              <a:pPr/>
              <a:t>23.02.2022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8C110D66-2179-4D5F-A074-8E0A44403DDF}" type="slidenum">
              <a:rPr lang="pl-PL" altLang="en-US"/>
              <a:pPr/>
              <a:t>‹#›</a:t>
            </a:fld>
            <a:endParaRPr lang="pl-PL" altLang="en-US"/>
          </a:p>
        </p:txBody>
      </p:sp>
    </p:spTree>
    <p:extLst>
      <p:ext uri="{BB962C8B-B14F-4D97-AF65-F5344CB8AC3E}">
        <p14:creationId xmlns:p14="http://schemas.microsoft.com/office/powerpoint/2010/main" val="867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4DC7FA5B-CCEC-4CDC-8618-7BB082825D69}" type="datetimeFigureOut">
              <a:rPr lang="pl-PL" altLang="en-US"/>
              <a:pPr/>
              <a:t>23.02.2022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50FEA2EC-7C51-4C94-825B-096F2CFA966E}" type="slidenum">
              <a:rPr lang="pl-PL" altLang="en-US"/>
              <a:pPr/>
              <a:t>‹#›</a:t>
            </a:fld>
            <a:endParaRPr lang="pl-PL" altLang="en-US"/>
          </a:p>
        </p:txBody>
      </p:sp>
    </p:spTree>
    <p:extLst>
      <p:ext uri="{BB962C8B-B14F-4D97-AF65-F5344CB8AC3E}">
        <p14:creationId xmlns:p14="http://schemas.microsoft.com/office/powerpoint/2010/main" val="16559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fld id="{04F2A4A1-7D93-43B4-B28F-B4431D63731A}" type="datetimeFigureOut">
              <a:rPr lang="pl-PL" altLang="en-US"/>
              <a:pPr/>
              <a:t>23.02.2022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FF018681-D347-465F-90A4-2CB39A594C6C}" type="slidenum">
              <a:rPr lang="pl-PL" altLang="en-US"/>
              <a:pPr/>
              <a:t>‹#›</a:t>
            </a:fld>
            <a:endParaRPr lang="pl-PL" altLang="en-US"/>
          </a:p>
        </p:txBody>
      </p:sp>
    </p:spTree>
    <p:extLst>
      <p:ext uri="{BB962C8B-B14F-4D97-AF65-F5344CB8AC3E}">
        <p14:creationId xmlns:p14="http://schemas.microsoft.com/office/powerpoint/2010/main" val="37375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fld id="{A60621D2-63BB-45EF-BADC-37AFD07EC415}" type="datetimeFigureOut">
              <a:rPr lang="pl-PL" altLang="en-US"/>
              <a:pPr/>
              <a:t>23.02.2022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0709C048-8ED6-4DE3-B2DC-5D9EEE7B67BD}" type="slidenum">
              <a:rPr lang="pl-PL" altLang="en-US"/>
              <a:pPr/>
              <a:t>‹#›</a:t>
            </a:fld>
            <a:endParaRPr lang="pl-PL" altLang="en-US"/>
          </a:p>
        </p:txBody>
      </p:sp>
    </p:spTree>
    <p:extLst>
      <p:ext uri="{BB962C8B-B14F-4D97-AF65-F5344CB8AC3E}">
        <p14:creationId xmlns:p14="http://schemas.microsoft.com/office/powerpoint/2010/main" val="37318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fld id="{629BDEC4-7574-42C9-8541-E2D66B93FD48}" type="datetimeFigureOut">
              <a:rPr lang="pl-PL" altLang="en-US"/>
              <a:pPr/>
              <a:t>23.02.2022</a:t>
            </a:fld>
            <a:endParaRPr lang="pl-PL" altLang="en-US"/>
          </a:p>
        </p:txBody>
      </p:sp>
      <p:sp>
        <p:nvSpPr>
          <p:cNvPr id="8" name="Symbol zastępczy stopki 4"/>
          <p:cNvSpPr>
            <a:spLocks noGrp="1"/>
          </p:cNvSpPr>
          <p:nvPr>
            <p:ph type="ftr" sz="quarter" idx="11"/>
          </p:nvPr>
        </p:nvSpPr>
        <p:spPr/>
        <p:txBody>
          <a:bodyPr/>
          <a:lstStyle>
            <a:lvl1pPr>
              <a:defRPr/>
            </a:lvl1pPr>
          </a:lstStyle>
          <a:p>
            <a:endParaRPr lang="en-US" altLang="en-US"/>
          </a:p>
        </p:txBody>
      </p:sp>
      <p:sp>
        <p:nvSpPr>
          <p:cNvPr id="9" name="Symbol zastępczy numeru slajdu 5"/>
          <p:cNvSpPr>
            <a:spLocks noGrp="1"/>
          </p:cNvSpPr>
          <p:nvPr>
            <p:ph type="sldNum" sz="quarter" idx="12"/>
          </p:nvPr>
        </p:nvSpPr>
        <p:spPr/>
        <p:txBody>
          <a:bodyPr/>
          <a:lstStyle>
            <a:lvl1pPr>
              <a:defRPr/>
            </a:lvl1pPr>
          </a:lstStyle>
          <a:p>
            <a:fld id="{E3EBDDB6-425F-4231-ADB2-F4B895BF1908}" type="slidenum">
              <a:rPr lang="pl-PL" altLang="en-US"/>
              <a:pPr/>
              <a:t>‹#›</a:t>
            </a:fld>
            <a:endParaRPr lang="pl-PL" altLang="en-US"/>
          </a:p>
        </p:txBody>
      </p:sp>
    </p:spTree>
    <p:extLst>
      <p:ext uri="{BB962C8B-B14F-4D97-AF65-F5344CB8AC3E}">
        <p14:creationId xmlns:p14="http://schemas.microsoft.com/office/powerpoint/2010/main" val="38876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fld id="{07A59789-F661-4101-87CC-C1C0E24EA0E8}" type="datetimeFigureOut">
              <a:rPr lang="pl-PL" altLang="en-US"/>
              <a:pPr/>
              <a:t>23.02.2022</a:t>
            </a:fld>
            <a:endParaRPr lang="pl-PL" altLang="en-US"/>
          </a:p>
        </p:txBody>
      </p:sp>
      <p:sp>
        <p:nvSpPr>
          <p:cNvPr id="4" name="Symbol zastępczy stopki 4"/>
          <p:cNvSpPr>
            <a:spLocks noGrp="1"/>
          </p:cNvSpPr>
          <p:nvPr>
            <p:ph type="ftr" sz="quarter" idx="11"/>
          </p:nvPr>
        </p:nvSpPr>
        <p:spPr/>
        <p:txBody>
          <a:bodyPr/>
          <a:lstStyle>
            <a:lvl1pPr>
              <a:defRPr/>
            </a:lvl1pPr>
          </a:lstStyle>
          <a:p>
            <a:endParaRPr lang="en-US" altLang="en-US"/>
          </a:p>
        </p:txBody>
      </p:sp>
      <p:sp>
        <p:nvSpPr>
          <p:cNvPr id="5" name="Symbol zastępczy numeru slajdu 5"/>
          <p:cNvSpPr>
            <a:spLocks noGrp="1"/>
          </p:cNvSpPr>
          <p:nvPr>
            <p:ph type="sldNum" sz="quarter" idx="12"/>
          </p:nvPr>
        </p:nvSpPr>
        <p:spPr/>
        <p:txBody>
          <a:bodyPr/>
          <a:lstStyle>
            <a:lvl1pPr>
              <a:defRPr/>
            </a:lvl1pPr>
          </a:lstStyle>
          <a:p>
            <a:fld id="{44C0A85A-E28C-4DA1-9193-F073CF770C3D}" type="slidenum">
              <a:rPr lang="pl-PL" altLang="en-US"/>
              <a:pPr/>
              <a:t>‹#›</a:t>
            </a:fld>
            <a:endParaRPr lang="pl-PL" altLang="en-US"/>
          </a:p>
        </p:txBody>
      </p:sp>
    </p:spTree>
    <p:extLst>
      <p:ext uri="{BB962C8B-B14F-4D97-AF65-F5344CB8AC3E}">
        <p14:creationId xmlns:p14="http://schemas.microsoft.com/office/powerpoint/2010/main" val="1084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fld id="{5963274C-C19F-4AB1-9FFE-8A17A02962C9}" type="datetimeFigureOut">
              <a:rPr lang="pl-PL" altLang="en-US"/>
              <a:pPr/>
              <a:t>23.02.2022</a:t>
            </a:fld>
            <a:endParaRPr lang="pl-PL" altLang="en-US"/>
          </a:p>
        </p:txBody>
      </p:sp>
      <p:sp>
        <p:nvSpPr>
          <p:cNvPr id="3" name="Symbol zastępczy stopki 4"/>
          <p:cNvSpPr>
            <a:spLocks noGrp="1"/>
          </p:cNvSpPr>
          <p:nvPr>
            <p:ph type="ftr" sz="quarter" idx="11"/>
          </p:nvPr>
        </p:nvSpPr>
        <p:spPr/>
        <p:txBody>
          <a:bodyPr/>
          <a:lstStyle>
            <a:lvl1pPr>
              <a:defRPr/>
            </a:lvl1pPr>
          </a:lstStyle>
          <a:p>
            <a:endParaRPr lang="en-US" altLang="en-US"/>
          </a:p>
        </p:txBody>
      </p:sp>
      <p:sp>
        <p:nvSpPr>
          <p:cNvPr id="4" name="Symbol zastępczy numeru slajdu 5"/>
          <p:cNvSpPr>
            <a:spLocks noGrp="1"/>
          </p:cNvSpPr>
          <p:nvPr>
            <p:ph type="sldNum" sz="quarter" idx="12"/>
          </p:nvPr>
        </p:nvSpPr>
        <p:spPr/>
        <p:txBody>
          <a:bodyPr/>
          <a:lstStyle>
            <a:lvl1pPr>
              <a:defRPr/>
            </a:lvl1pPr>
          </a:lstStyle>
          <a:p>
            <a:fld id="{22A87F7D-BF93-4583-9A6C-407DDBEA49CD}" type="slidenum">
              <a:rPr lang="pl-PL" altLang="en-US"/>
              <a:pPr/>
              <a:t>‹#›</a:t>
            </a:fld>
            <a:endParaRPr lang="pl-PL" altLang="en-US"/>
          </a:p>
        </p:txBody>
      </p:sp>
    </p:spTree>
    <p:extLst>
      <p:ext uri="{BB962C8B-B14F-4D97-AF65-F5344CB8AC3E}">
        <p14:creationId xmlns:p14="http://schemas.microsoft.com/office/powerpoint/2010/main" val="31107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5F00B3B8-A2C5-4227-942A-C17807D1AD0A}" type="datetimeFigureOut">
              <a:rPr lang="pl-PL" altLang="en-US"/>
              <a:pPr/>
              <a:t>23.02.2022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4801650C-35E0-40DC-AE42-17154AC3360A}" type="slidenum">
              <a:rPr lang="pl-PL" altLang="en-US"/>
              <a:pPr/>
              <a:t>‹#›</a:t>
            </a:fld>
            <a:endParaRPr lang="pl-PL" altLang="en-US"/>
          </a:p>
        </p:txBody>
      </p:sp>
    </p:spTree>
    <p:extLst>
      <p:ext uri="{BB962C8B-B14F-4D97-AF65-F5344CB8AC3E}">
        <p14:creationId xmlns:p14="http://schemas.microsoft.com/office/powerpoint/2010/main" val="347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09B89197-74FE-4854-921E-765CE6DD9935}" type="datetimeFigureOut">
              <a:rPr lang="pl-PL" altLang="en-US"/>
              <a:pPr/>
              <a:t>23.02.2022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FB518216-BA04-4DE5-B074-FE8EA1391B87}" type="slidenum">
              <a:rPr lang="pl-PL" altLang="en-US"/>
              <a:pPr/>
              <a:t>‹#›</a:t>
            </a:fld>
            <a:endParaRPr lang="pl-PL" altLang="en-US"/>
          </a:p>
        </p:txBody>
      </p:sp>
    </p:spTree>
    <p:extLst>
      <p:ext uri="{BB962C8B-B14F-4D97-AF65-F5344CB8AC3E}">
        <p14:creationId xmlns:p14="http://schemas.microsoft.com/office/powerpoint/2010/main" val="103777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AC4"/>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8681B0-816E-4B71-B224-293B12A2EDFC}" type="datetimeFigureOut">
              <a:rPr lang="pl-PL" altLang="en-US"/>
              <a:pPr/>
              <a:t>23.02.2022</a:t>
            </a:fld>
            <a:endParaRPr lang="pl-PL" alt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lt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CF9883-CBA6-4649-B626-02548410BD5F}" type="slidenum">
              <a:rPr lang="pl-PL" altLang="en-US"/>
              <a:pPr/>
              <a:t>‹#›</a:t>
            </a:fld>
            <a:endParaRPr lang="pl-P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051"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 name="Rectangle 1"/>
          <p:cNvSpPr/>
          <p:nvPr/>
        </p:nvSpPr>
        <p:spPr>
          <a:xfrm>
            <a:off x="2111278" y="3058180"/>
            <a:ext cx="5040932" cy="523220"/>
          </a:xfrm>
          <a:prstGeom prst="rect">
            <a:avLst/>
          </a:prstGeom>
        </p:spPr>
        <p:txBody>
          <a:bodyPr wrap="none">
            <a:spAutoFit/>
          </a:bodyPr>
          <a:lstStyle/>
          <a:p>
            <a:pPr algn="ctr"/>
            <a:r>
              <a:rPr lang="en-US" sz="2800" b="1" dirty="0" smtClean="0">
                <a:solidFill>
                  <a:srgbClr val="7E1B68"/>
                </a:solidFill>
                <a:latin typeface="+mn-lt"/>
              </a:rPr>
              <a:t>Instructor : </a:t>
            </a:r>
            <a:r>
              <a:rPr lang="en-US" sz="2800" b="1" dirty="0" err="1" smtClean="0">
                <a:solidFill>
                  <a:srgbClr val="7E1B68"/>
                </a:solidFill>
                <a:latin typeface="+mn-lt"/>
              </a:rPr>
              <a:t>Dr</a:t>
            </a:r>
            <a:r>
              <a:rPr lang="en-US" sz="2800" b="1" dirty="0" smtClean="0">
                <a:solidFill>
                  <a:srgbClr val="7E1B68"/>
                </a:solidFill>
                <a:latin typeface="+mn-lt"/>
              </a:rPr>
              <a:t> Syed Musharaf Ali</a:t>
            </a:r>
          </a:p>
        </p:txBody>
      </p:sp>
      <p:sp>
        <p:nvSpPr>
          <p:cNvPr id="18" name="Text Box 9"/>
          <p:cNvSpPr txBox="1">
            <a:spLocks noChangeArrowheads="1"/>
          </p:cNvSpPr>
          <p:nvPr/>
        </p:nvSpPr>
        <p:spPr bwMode="auto">
          <a:xfrm>
            <a:off x="76200" y="863025"/>
            <a:ext cx="9144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buNone/>
            </a:pPr>
            <a:r>
              <a:rPr lang="en-GB" sz="5400" b="1" dirty="0" smtClean="0">
                <a:solidFill>
                  <a:srgbClr val="7E1B68"/>
                </a:solidFill>
                <a:latin typeface="+mn-lt"/>
                <a:cs typeface="Arial" panose="020B0604020202020204" pitchFamily="34" charset="0"/>
              </a:rPr>
              <a:t>Data Structure and Algorithms</a:t>
            </a:r>
          </a:p>
          <a:p>
            <a:pPr algn="ctr">
              <a:buNone/>
            </a:pPr>
            <a:r>
              <a:rPr lang="en-GB" sz="3600" b="1" dirty="0" smtClean="0">
                <a:solidFill>
                  <a:srgbClr val="7E1B68"/>
                </a:solidFill>
                <a:latin typeface="+mn-lt"/>
                <a:cs typeface="Arial" panose="020B0604020202020204" pitchFamily="34" charset="0"/>
              </a:rPr>
              <a:t>(CS212)</a:t>
            </a:r>
            <a:endParaRPr lang="en-GB" sz="3600" b="1" dirty="0">
              <a:solidFill>
                <a:srgbClr val="7E1B68"/>
              </a:solidFill>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7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Oh Notation (O</a:t>
            </a:r>
            <a:r>
              <a:rPr lang="en-US" sz="2400" b="1" dirty="0" smtClean="0">
                <a:solidFill>
                  <a:prstClr val="black"/>
                </a:solidFill>
              </a:rPr>
              <a:t>) – Example</a:t>
            </a:r>
          </a:p>
          <a:p>
            <a:pPr>
              <a:buFont typeface="Wingdings" panose="05000000000000000000" pitchFamily="2" charset="2"/>
              <a:buChar char="q"/>
            </a:pPr>
            <a:endParaRPr lang="en-GB" sz="1600" dirty="0" smtClean="0">
              <a:solidFill>
                <a:prstClr val="black"/>
              </a:solidFill>
            </a:endParaRPr>
          </a:p>
          <a:p>
            <a:pPr marL="0" indent="0">
              <a:buNone/>
            </a:pPr>
            <a:r>
              <a:rPr lang="en-GB" sz="2000" dirty="0"/>
              <a:t>Consider the following f(n) and g(n</a:t>
            </a:r>
            <a:r>
              <a:rPr lang="en-GB" sz="2000" dirty="0" smtClean="0"/>
              <a:t>)...</a:t>
            </a:r>
          </a:p>
          <a:p>
            <a:pPr marL="0" indent="0" algn="ctr">
              <a:buNone/>
            </a:pPr>
            <a:r>
              <a:rPr lang="en-GB" sz="2000" dirty="0"/>
              <a:t/>
            </a:r>
            <a:br>
              <a:rPr lang="en-GB" sz="2000" dirty="0"/>
            </a:br>
            <a:r>
              <a:rPr lang="en-GB" sz="2000" b="1" dirty="0"/>
              <a:t>f(n) = 3n + 2</a:t>
            </a:r>
            <a:br>
              <a:rPr lang="en-GB" sz="2000" b="1" dirty="0"/>
            </a:br>
            <a:r>
              <a:rPr lang="en-GB" sz="2000" b="1" dirty="0"/>
              <a:t>g(n) = </a:t>
            </a:r>
            <a:r>
              <a:rPr lang="en-GB" sz="2000" b="1" dirty="0" smtClean="0"/>
              <a:t>n</a:t>
            </a:r>
          </a:p>
          <a:p>
            <a:pPr marL="0" indent="0">
              <a:buNone/>
            </a:pPr>
            <a:r>
              <a:rPr lang="en-GB" sz="2000" dirty="0"/>
              <a:t/>
            </a:r>
            <a:br>
              <a:rPr lang="en-GB" sz="2000" dirty="0"/>
            </a:br>
            <a:r>
              <a:rPr lang="en-GB" sz="2000" dirty="0"/>
              <a:t>If we want to represent </a:t>
            </a:r>
            <a:r>
              <a:rPr lang="en-GB" sz="2000" b="1" dirty="0"/>
              <a:t>f(n)</a:t>
            </a:r>
            <a:r>
              <a:rPr lang="en-GB" sz="2000" dirty="0"/>
              <a:t> as</a:t>
            </a:r>
            <a:r>
              <a:rPr lang="en-GB" sz="2000" b="1" dirty="0"/>
              <a:t> O(g(n))</a:t>
            </a:r>
            <a:r>
              <a:rPr lang="en-GB" sz="2000" dirty="0"/>
              <a:t> then it must satisfy </a:t>
            </a:r>
            <a:r>
              <a:rPr lang="en-GB" sz="2000" b="1" dirty="0"/>
              <a:t>f(n) &lt;= C </a:t>
            </a:r>
            <a:r>
              <a:rPr lang="en-GB" sz="2000" b="1" dirty="0" smtClean="0"/>
              <a:t>g(n</a:t>
            </a:r>
            <a:r>
              <a:rPr lang="en-GB" sz="2000" b="1" dirty="0"/>
              <a:t>)</a:t>
            </a:r>
            <a:r>
              <a:rPr lang="en-GB" sz="2000" dirty="0"/>
              <a:t> for all values of </a:t>
            </a:r>
            <a:r>
              <a:rPr lang="en-GB" sz="2000" b="1" dirty="0"/>
              <a:t>C &gt; 0</a:t>
            </a:r>
            <a:r>
              <a:rPr lang="en-GB" sz="2000" dirty="0"/>
              <a:t> and </a:t>
            </a:r>
            <a:r>
              <a:rPr lang="en-GB" sz="2000" b="1" dirty="0"/>
              <a:t>n</a:t>
            </a:r>
            <a:r>
              <a:rPr lang="en-GB" sz="2000" b="1" baseline="-25000" dirty="0"/>
              <a:t>0</a:t>
            </a:r>
            <a:r>
              <a:rPr lang="en-GB" sz="2000" b="1" dirty="0"/>
              <a:t>&gt;= </a:t>
            </a:r>
            <a:r>
              <a:rPr lang="en-GB" sz="2000" b="1" dirty="0" smtClean="0"/>
              <a:t>1</a:t>
            </a:r>
          </a:p>
          <a:p>
            <a:endParaRPr lang="en-GB" sz="2000" dirty="0"/>
          </a:p>
          <a:p>
            <a:pPr marL="0" indent="0">
              <a:buNone/>
            </a:pPr>
            <a:r>
              <a:rPr lang="en-GB" sz="2000" dirty="0" smtClean="0"/>
              <a:t>                                                              f(n</a:t>
            </a:r>
            <a:r>
              <a:rPr lang="en-GB" sz="2000" dirty="0"/>
              <a:t>) &lt;= C g(n)</a:t>
            </a:r>
            <a:br>
              <a:rPr lang="en-GB" sz="2000" dirty="0"/>
            </a:br>
            <a:r>
              <a:rPr lang="en-GB" sz="2000" dirty="0" smtClean="0"/>
              <a:t>                                                               3n </a:t>
            </a:r>
            <a:r>
              <a:rPr lang="en-GB" sz="2000" dirty="0"/>
              <a:t>+ 2 &lt;= C n</a:t>
            </a:r>
            <a:br>
              <a:rPr lang="en-GB" sz="2000" dirty="0"/>
            </a:br>
            <a:r>
              <a:rPr lang="en-GB" sz="2000" dirty="0"/>
              <a:t/>
            </a:r>
            <a:br>
              <a:rPr lang="en-GB" sz="2000" dirty="0"/>
            </a:br>
            <a:r>
              <a:rPr lang="en-GB" sz="2000" dirty="0"/>
              <a:t>Above condition is always TRUE for all values of </a:t>
            </a:r>
            <a:r>
              <a:rPr lang="en-GB" sz="2000" b="1" dirty="0"/>
              <a:t>C = 4</a:t>
            </a:r>
            <a:r>
              <a:rPr lang="en-GB" sz="2000" dirty="0"/>
              <a:t> and </a:t>
            </a:r>
            <a:r>
              <a:rPr lang="en-GB" sz="2000" b="1" dirty="0"/>
              <a:t>n &gt;= 2</a:t>
            </a:r>
            <a:r>
              <a:rPr lang="en-GB" sz="2000" dirty="0"/>
              <a:t>. </a:t>
            </a:r>
            <a:br>
              <a:rPr lang="en-GB" sz="2000" dirty="0"/>
            </a:br>
            <a:r>
              <a:rPr lang="en-GB" sz="2000" dirty="0"/>
              <a:t>By using Big - Oh notation we can represent the time complexity as follows</a:t>
            </a:r>
            <a:r>
              <a:rPr lang="en-GB" sz="2000" dirty="0" smtClean="0"/>
              <a:t>...</a:t>
            </a:r>
          </a:p>
          <a:p>
            <a:pPr marL="0" indent="0">
              <a:buNone/>
            </a:pPr>
            <a:r>
              <a:rPr lang="en-GB" sz="2000" dirty="0"/>
              <a:t/>
            </a:r>
            <a:br>
              <a:rPr lang="en-GB" sz="2000" dirty="0"/>
            </a:br>
            <a:r>
              <a:rPr lang="en-GB" sz="2000" dirty="0" smtClean="0"/>
              <a:t>                                                                </a:t>
            </a:r>
            <a:r>
              <a:rPr lang="en-GB" sz="2000" b="1" dirty="0" smtClean="0"/>
              <a:t>3n </a:t>
            </a:r>
            <a:r>
              <a:rPr lang="en-GB" sz="2000" b="1" dirty="0"/>
              <a:t>+ 2 = O(n)</a:t>
            </a:r>
            <a:endParaRPr lang="en-GB" sz="2000" dirty="0"/>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573341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Omega </a:t>
            </a:r>
            <a:r>
              <a:rPr lang="en-US" sz="2400" b="1" dirty="0">
                <a:solidFill>
                  <a:prstClr val="black"/>
                </a:solidFill>
              </a:rPr>
              <a:t>Notation </a:t>
            </a:r>
            <a:r>
              <a:rPr lang="en-US" sz="2400" b="1" dirty="0" smtClean="0">
                <a:solidFill>
                  <a:prstClr val="black"/>
                </a:solidFill>
              </a:rPr>
              <a:t>(</a:t>
            </a:r>
            <a:r>
              <a:rPr lang="el-GR" sz="2400" b="1" dirty="0" smtClean="0"/>
              <a:t>Ω</a:t>
            </a:r>
            <a:r>
              <a:rPr lang="en-US" sz="2400" b="1" dirty="0" smtClean="0">
                <a:solidFill>
                  <a:prstClr val="black"/>
                </a:solidFill>
              </a:rPr>
              <a:t>)</a:t>
            </a:r>
            <a:endParaRPr lang="en-US" sz="2400" b="1" dirty="0">
              <a:solidFill>
                <a:prstClr val="black"/>
              </a:solidFill>
            </a:endParaRP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a:solidFill>
                  <a:prstClr val="black"/>
                </a:solidFill>
              </a:rPr>
              <a:t>Big - </a:t>
            </a:r>
            <a:r>
              <a:rPr lang="en-GB" sz="2400" dirty="0" smtClean="0">
                <a:solidFill>
                  <a:prstClr val="black"/>
                </a:solidFill>
              </a:rPr>
              <a:t>Omega </a:t>
            </a:r>
            <a:r>
              <a:rPr lang="en-GB" sz="2400" dirty="0">
                <a:solidFill>
                  <a:prstClr val="black"/>
                </a:solidFill>
              </a:rPr>
              <a:t>notation is used to define the </a:t>
            </a:r>
            <a:r>
              <a:rPr lang="en-GB" sz="2400" b="1" dirty="0" smtClean="0">
                <a:solidFill>
                  <a:prstClr val="black"/>
                </a:solidFill>
              </a:rPr>
              <a:t>lower </a:t>
            </a:r>
            <a:r>
              <a:rPr lang="en-GB" sz="2400" b="1" dirty="0">
                <a:solidFill>
                  <a:prstClr val="black"/>
                </a:solidFill>
              </a:rPr>
              <a:t>bound</a:t>
            </a:r>
            <a:r>
              <a:rPr lang="en-GB" sz="2400" dirty="0">
                <a:solidFill>
                  <a:prstClr val="black"/>
                </a:solidFill>
              </a:rPr>
              <a:t> of an algorithm in terms of Time Complexity</a:t>
            </a:r>
            <a:r>
              <a:rPr lang="en-GB" sz="2400" dirty="0" smtClean="0">
                <a:solidFill>
                  <a:prstClr val="black"/>
                </a:solidFill>
              </a:rPr>
              <a:t>.</a:t>
            </a:r>
            <a:endParaRPr lang="en-GB" sz="2400" dirty="0">
              <a:solidFill>
                <a:prstClr val="black"/>
              </a:solidFill>
            </a:endParaRPr>
          </a:p>
          <a:p>
            <a:pPr lvl="1">
              <a:buFont typeface="Wingdings" panose="05000000000000000000" pitchFamily="2" charset="2"/>
              <a:buChar char="§"/>
            </a:pPr>
            <a:endParaRPr lang="en-GB" sz="2400" b="1" dirty="0">
              <a:solidFill>
                <a:prstClr val="black"/>
              </a:solidFill>
            </a:endParaRPr>
          </a:p>
          <a:p>
            <a:pPr lvl="1">
              <a:buFont typeface="Wingdings" panose="05000000000000000000" pitchFamily="2" charset="2"/>
              <a:buChar char="§"/>
            </a:pPr>
            <a:r>
              <a:rPr lang="en-GB" sz="2400" dirty="0" smtClean="0">
                <a:solidFill>
                  <a:prstClr val="black"/>
                </a:solidFill>
              </a:rPr>
              <a:t>Omega </a:t>
            </a:r>
            <a:r>
              <a:rPr lang="en-GB" sz="2400" dirty="0">
                <a:solidFill>
                  <a:prstClr val="black"/>
                </a:solidFill>
              </a:rPr>
              <a:t>notation always indicates the </a:t>
            </a:r>
            <a:r>
              <a:rPr lang="en-GB" sz="2400" b="1" dirty="0" smtClean="0">
                <a:solidFill>
                  <a:prstClr val="black"/>
                </a:solidFill>
              </a:rPr>
              <a:t>minimum </a:t>
            </a:r>
            <a:r>
              <a:rPr lang="en-GB" sz="2400" b="1" dirty="0">
                <a:solidFill>
                  <a:prstClr val="black"/>
                </a:solidFill>
              </a:rPr>
              <a:t>time </a:t>
            </a:r>
            <a:r>
              <a:rPr lang="en-GB" sz="2400" dirty="0">
                <a:solidFill>
                  <a:prstClr val="black"/>
                </a:solidFill>
              </a:rPr>
              <a:t>required by an algorithm for all input values. </a:t>
            </a:r>
            <a:endParaRPr lang="en-GB" sz="2400" dirty="0" smtClean="0">
              <a:solidFill>
                <a:prstClr val="black"/>
              </a:solidFill>
            </a:endParaRPr>
          </a:p>
          <a:p>
            <a:pPr lvl="1">
              <a:buFont typeface="Wingdings" panose="05000000000000000000" pitchFamily="2" charset="2"/>
              <a:buChar char="§"/>
            </a:pPr>
            <a:endParaRPr lang="en-GB" sz="2400" dirty="0">
              <a:solidFill>
                <a:prstClr val="black"/>
              </a:solidFill>
            </a:endParaRPr>
          </a:p>
          <a:p>
            <a:pPr lvl="1">
              <a:buFont typeface="Wingdings" panose="05000000000000000000" pitchFamily="2" charset="2"/>
              <a:buChar char="§"/>
            </a:pPr>
            <a:r>
              <a:rPr lang="en-GB" sz="2400" dirty="0" smtClean="0">
                <a:solidFill>
                  <a:prstClr val="black"/>
                </a:solidFill>
              </a:rPr>
              <a:t>That </a:t>
            </a:r>
            <a:r>
              <a:rPr lang="en-GB" sz="2400" dirty="0">
                <a:solidFill>
                  <a:prstClr val="black"/>
                </a:solidFill>
              </a:rPr>
              <a:t>means Big - </a:t>
            </a:r>
            <a:r>
              <a:rPr lang="en-GB" sz="2400" dirty="0" smtClean="0">
                <a:solidFill>
                  <a:prstClr val="black"/>
                </a:solidFill>
              </a:rPr>
              <a:t>Omega </a:t>
            </a:r>
            <a:r>
              <a:rPr lang="en-GB" sz="2400" dirty="0">
                <a:solidFill>
                  <a:prstClr val="black"/>
                </a:solidFill>
              </a:rPr>
              <a:t>notation describes the </a:t>
            </a:r>
            <a:r>
              <a:rPr lang="en-GB" sz="2400" b="1" dirty="0" smtClean="0">
                <a:solidFill>
                  <a:prstClr val="black"/>
                </a:solidFill>
              </a:rPr>
              <a:t>best </a:t>
            </a:r>
            <a:r>
              <a:rPr lang="en-GB" sz="2400" b="1" dirty="0">
                <a:solidFill>
                  <a:prstClr val="black"/>
                </a:solidFill>
              </a:rPr>
              <a:t>case </a:t>
            </a:r>
            <a:r>
              <a:rPr lang="en-GB" sz="2400" dirty="0">
                <a:solidFill>
                  <a:prstClr val="black"/>
                </a:solidFill>
              </a:rPr>
              <a:t>of an algorithm time complexity.</a:t>
            </a:r>
            <a:br>
              <a:rPr lang="en-GB" sz="2400" dirty="0">
                <a:solidFill>
                  <a:prstClr val="black"/>
                </a:solidFill>
              </a:rPr>
            </a:br>
            <a:endParaRPr lang="en-GB" sz="2400" b="1" dirty="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755336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400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Omega </a:t>
            </a:r>
            <a:r>
              <a:rPr lang="en-US" sz="2400" b="1" dirty="0">
                <a:solidFill>
                  <a:prstClr val="black"/>
                </a:solidFill>
              </a:rPr>
              <a:t>Notation </a:t>
            </a:r>
            <a:r>
              <a:rPr lang="en-US" sz="2400" b="1" dirty="0" smtClean="0">
                <a:solidFill>
                  <a:prstClr val="black"/>
                </a:solidFill>
              </a:rPr>
              <a:t>(</a:t>
            </a:r>
            <a:r>
              <a:rPr lang="el-GR" sz="2400" b="1" dirty="0" smtClean="0"/>
              <a:t>Ω</a:t>
            </a:r>
            <a:r>
              <a:rPr lang="en-US" sz="2400" b="1" dirty="0" smtClean="0">
                <a:solidFill>
                  <a:prstClr val="black"/>
                </a:solidFill>
              </a:rPr>
              <a:t>)</a:t>
            </a:r>
            <a:endParaRPr lang="en-US" sz="2400" b="1" dirty="0">
              <a:solidFill>
                <a:prstClr val="black"/>
              </a:solidFill>
            </a:endParaRP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smtClean="0">
                <a:solidFill>
                  <a:prstClr val="black"/>
                </a:solidFill>
              </a:rPr>
              <a:t>Definition:</a:t>
            </a:r>
          </a:p>
          <a:p>
            <a:pPr marL="457200" lvl="1" indent="0">
              <a:buFont typeface="Arial" charset="0"/>
              <a:buNone/>
            </a:pPr>
            <a:endParaRPr lang="en-GB" sz="2400" dirty="0" smtClean="0">
              <a:solidFill>
                <a:prstClr val="black"/>
              </a:solidFill>
            </a:endParaRPr>
          </a:p>
          <a:p>
            <a:pPr marL="457200" lvl="1" indent="0">
              <a:buNone/>
            </a:pPr>
            <a:r>
              <a:rPr lang="en-GB" sz="2400" dirty="0" smtClean="0">
                <a:solidFill>
                  <a:prstClr val="black"/>
                </a:solidFill>
              </a:rPr>
              <a:t>If</a:t>
            </a:r>
            <a:r>
              <a:rPr lang="en-GB" sz="2400" dirty="0">
                <a:solidFill>
                  <a:prstClr val="black"/>
                </a:solidFill>
              </a:rPr>
              <a:t> f(n) </a:t>
            </a:r>
            <a:r>
              <a:rPr lang="de-DE" sz="2400" dirty="0" smtClean="0">
                <a:solidFill>
                  <a:prstClr val="black"/>
                </a:solidFill>
              </a:rPr>
              <a:t>=&gt;</a:t>
            </a:r>
            <a:r>
              <a:rPr lang="en-GB" sz="2400" dirty="0" smtClean="0">
                <a:solidFill>
                  <a:prstClr val="black"/>
                </a:solidFill>
              </a:rPr>
              <a:t> </a:t>
            </a:r>
            <a:r>
              <a:rPr lang="en-GB" sz="2400" dirty="0">
                <a:solidFill>
                  <a:prstClr val="black"/>
                </a:solidFill>
              </a:rPr>
              <a:t>C g(n) for all n &gt;= n</a:t>
            </a:r>
            <a:r>
              <a:rPr lang="en-GB" sz="2400" baseline="-25000" dirty="0">
                <a:solidFill>
                  <a:prstClr val="black"/>
                </a:solidFill>
              </a:rPr>
              <a:t>0</a:t>
            </a:r>
            <a:r>
              <a:rPr lang="en-GB" sz="2400" dirty="0">
                <a:solidFill>
                  <a:prstClr val="black"/>
                </a:solidFill>
              </a:rPr>
              <a:t>, C &gt; 0 and n</a:t>
            </a:r>
            <a:r>
              <a:rPr lang="en-GB" sz="2400" baseline="-25000" dirty="0">
                <a:solidFill>
                  <a:prstClr val="black"/>
                </a:solidFill>
              </a:rPr>
              <a:t>0</a:t>
            </a:r>
            <a:r>
              <a:rPr lang="en-GB" sz="2400" dirty="0">
                <a:solidFill>
                  <a:prstClr val="black"/>
                </a:solidFill>
              </a:rPr>
              <a:t> &gt;= 1. </a:t>
            </a:r>
            <a:endParaRPr lang="en-GB" sz="2400" dirty="0" smtClean="0">
              <a:solidFill>
                <a:prstClr val="black"/>
              </a:solidFill>
            </a:endParaRPr>
          </a:p>
          <a:p>
            <a:pPr marL="457200" lvl="1" indent="0">
              <a:buNone/>
            </a:pPr>
            <a:endParaRPr lang="en-GB" sz="2400" dirty="0">
              <a:solidFill>
                <a:prstClr val="black"/>
              </a:solidFill>
            </a:endParaRPr>
          </a:p>
          <a:p>
            <a:pPr marL="457200" lvl="1" indent="0">
              <a:buNone/>
            </a:pPr>
            <a:r>
              <a:rPr lang="en-GB" sz="2400" dirty="0" smtClean="0">
                <a:solidFill>
                  <a:prstClr val="black"/>
                </a:solidFill>
              </a:rPr>
              <a:t>Then </a:t>
            </a:r>
            <a:r>
              <a:rPr lang="en-GB" sz="2400" dirty="0">
                <a:solidFill>
                  <a:prstClr val="black"/>
                </a:solidFill>
              </a:rPr>
              <a:t>we can represent f(n) as </a:t>
            </a:r>
            <a:r>
              <a:rPr lang="el-GR" sz="2400" b="1" dirty="0"/>
              <a:t> Ω</a:t>
            </a:r>
            <a:r>
              <a:rPr lang="en-GB" sz="2400" dirty="0" smtClean="0">
                <a:solidFill>
                  <a:prstClr val="black"/>
                </a:solidFill>
              </a:rPr>
              <a:t>(g(n)).  </a:t>
            </a:r>
            <a:r>
              <a:rPr lang="en-US" sz="2400" b="1" dirty="0" smtClean="0">
                <a:solidFill>
                  <a:prstClr val="black"/>
                </a:solidFill>
              </a:rPr>
              <a:t>f(n</a:t>
            </a:r>
            <a:r>
              <a:rPr lang="en-US" sz="2400" b="1" dirty="0">
                <a:solidFill>
                  <a:prstClr val="black"/>
                </a:solidFill>
              </a:rPr>
              <a:t>) = </a:t>
            </a:r>
            <a:r>
              <a:rPr lang="el-GR" sz="2400" b="1" dirty="0"/>
              <a:t>Ω</a:t>
            </a:r>
            <a:r>
              <a:rPr lang="en-US" sz="2400" b="1" dirty="0" smtClean="0">
                <a:solidFill>
                  <a:prstClr val="black"/>
                </a:solidFill>
              </a:rPr>
              <a:t>(g(n</a:t>
            </a:r>
            <a:r>
              <a:rPr lang="en-US" sz="2400" b="1" dirty="0">
                <a:solidFill>
                  <a:prstClr val="black"/>
                </a:solidFill>
              </a:rPr>
              <a:t>))</a:t>
            </a:r>
          </a:p>
          <a:p>
            <a:pPr lvl="1">
              <a:buFont typeface="Wingdings" panose="05000000000000000000" pitchFamily="2" charset="2"/>
              <a:buChar char="§"/>
            </a:pPr>
            <a:endParaRPr lang="en-GB" sz="2400" b="1" dirty="0" smtClean="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3937765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Omega </a:t>
            </a:r>
            <a:r>
              <a:rPr lang="en-US" sz="2400" b="1" dirty="0">
                <a:solidFill>
                  <a:prstClr val="black"/>
                </a:solidFill>
              </a:rPr>
              <a:t>Notation </a:t>
            </a:r>
            <a:r>
              <a:rPr lang="en-US" sz="2400" b="1" dirty="0" smtClean="0">
                <a:solidFill>
                  <a:prstClr val="black"/>
                </a:solidFill>
              </a:rPr>
              <a:t>(</a:t>
            </a:r>
            <a:r>
              <a:rPr lang="el-GR" sz="2400" b="1" dirty="0"/>
              <a:t>Ω</a:t>
            </a:r>
            <a:r>
              <a:rPr lang="en-US" sz="2400" b="1" dirty="0" smtClean="0">
                <a:solidFill>
                  <a:prstClr val="black"/>
                </a:solidFill>
              </a:rPr>
              <a:t>) – Example</a:t>
            </a:r>
          </a:p>
          <a:p>
            <a:pPr>
              <a:buFont typeface="Wingdings" panose="05000000000000000000" pitchFamily="2" charset="2"/>
              <a:buChar char="q"/>
            </a:pPr>
            <a:endParaRPr lang="en-GB" sz="2400" dirty="0" smtClean="0">
              <a:solidFill>
                <a:prstClr val="black"/>
              </a:solidFill>
            </a:endParaRPr>
          </a:p>
          <a:p>
            <a:pPr marL="457200" lvl="1" indent="0">
              <a:buNone/>
            </a:pPr>
            <a:r>
              <a:rPr lang="en-GB" sz="2400" dirty="0"/>
              <a:t>Consider the following graph drawn for the values of f(n) and C g(n) for input (n) value on X-Axis and time required is on Y-Axis</a:t>
            </a: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 name="Rectangle 3"/>
          <p:cNvSpPr/>
          <p:nvPr/>
        </p:nvSpPr>
        <p:spPr>
          <a:xfrm>
            <a:off x="832984" y="6096000"/>
            <a:ext cx="8311016" cy="646331"/>
          </a:xfrm>
          <a:prstGeom prst="rect">
            <a:avLst/>
          </a:prstGeom>
        </p:spPr>
        <p:txBody>
          <a:bodyPr wrap="square">
            <a:spAutoFit/>
          </a:bodyPr>
          <a:lstStyle/>
          <a:p>
            <a:r>
              <a:rPr lang="en-GB" dirty="0"/>
              <a:t>In above graph after a particular input value n</a:t>
            </a:r>
            <a:r>
              <a:rPr lang="en-GB" baseline="-25000" dirty="0"/>
              <a:t>0</a:t>
            </a:r>
            <a:r>
              <a:rPr lang="en-GB" dirty="0"/>
              <a:t>, always C </a:t>
            </a:r>
            <a:r>
              <a:rPr lang="en-GB" dirty="0" smtClean="0"/>
              <a:t>g(n</a:t>
            </a:r>
            <a:r>
              <a:rPr lang="en-GB" dirty="0"/>
              <a:t>) is less than f(n) which indicates the algorithm's lower bound.</a:t>
            </a:r>
            <a:endParaRPr lang="en-US" dirty="0">
              <a:solidFill>
                <a:prstClr val="black"/>
              </a:solidFill>
            </a:endParaRPr>
          </a:p>
        </p:txBody>
      </p:sp>
      <p:pic>
        <p:nvPicPr>
          <p:cNvPr id="11266" name="Picture 2" descr="http://btechsmartclass.com/DS/images/Big%20Omega%20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177" y="2895600"/>
            <a:ext cx="3907858" cy="295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614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80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Omega </a:t>
            </a:r>
            <a:r>
              <a:rPr lang="en-US" sz="2400" b="1" dirty="0">
                <a:solidFill>
                  <a:prstClr val="black"/>
                </a:solidFill>
              </a:rPr>
              <a:t>Notation </a:t>
            </a:r>
            <a:r>
              <a:rPr lang="en-US" sz="2400" b="1" dirty="0" smtClean="0">
                <a:solidFill>
                  <a:prstClr val="black"/>
                </a:solidFill>
              </a:rPr>
              <a:t>(</a:t>
            </a:r>
            <a:r>
              <a:rPr lang="el-GR" sz="2400" b="1" dirty="0"/>
              <a:t>Ω</a:t>
            </a:r>
            <a:r>
              <a:rPr lang="en-US" sz="2400" b="1" dirty="0" smtClean="0">
                <a:solidFill>
                  <a:prstClr val="black"/>
                </a:solidFill>
              </a:rPr>
              <a:t>) – Example</a:t>
            </a:r>
          </a:p>
          <a:p>
            <a:pPr>
              <a:buFont typeface="Wingdings" panose="05000000000000000000" pitchFamily="2" charset="2"/>
              <a:buChar char="q"/>
            </a:pPr>
            <a:endParaRPr lang="en-GB" sz="1600" dirty="0" smtClean="0">
              <a:solidFill>
                <a:prstClr val="black"/>
              </a:solidFill>
            </a:endParaRPr>
          </a:p>
          <a:p>
            <a:pPr marL="0" indent="0">
              <a:buFont typeface="Arial" charset="0"/>
              <a:buNone/>
            </a:pPr>
            <a:r>
              <a:rPr lang="en-GB" sz="2000" dirty="0">
                <a:solidFill>
                  <a:prstClr val="black"/>
                </a:solidFill>
              </a:rPr>
              <a:t>Consider the following f(n) and g(n</a:t>
            </a:r>
            <a:r>
              <a:rPr lang="en-GB" sz="2000" dirty="0" smtClean="0">
                <a:solidFill>
                  <a:prstClr val="black"/>
                </a:solidFill>
              </a:rPr>
              <a:t>)...</a:t>
            </a:r>
          </a:p>
          <a:p>
            <a:pPr marL="0" indent="0" algn="ctr">
              <a:buFont typeface="Arial" charset="0"/>
              <a:buNone/>
            </a:pPr>
            <a:r>
              <a:rPr lang="en-GB" sz="2000" dirty="0">
                <a:solidFill>
                  <a:prstClr val="black"/>
                </a:solidFill>
              </a:rPr>
              <a:t/>
            </a:r>
            <a:br>
              <a:rPr lang="en-GB" sz="2000" dirty="0">
                <a:solidFill>
                  <a:prstClr val="black"/>
                </a:solidFill>
              </a:rPr>
            </a:br>
            <a:r>
              <a:rPr lang="en-GB" sz="2000" b="1" dirty="0">
                <a:solidFill>
                  <a:prstClr val="black"/>
                </a:solidFill>
              </a:rPr>
              <a:t>f(n) = 3n + 2</a:t>
            </a:r>
            <a:br>
              <a:rPr lang="en-GB" sz="2000" b="1" dirty="0">
                <a:solidFill>
                  <a:prstClr val="black"/>
                </a:solidFill>
              </a:rPr>
            </a:br>
            <a:r>
              <a:rPr lang="en-GB" sz="2000" b="1" dirty="0">
                <a:solidFill>
                  <a:prstClr val="black"/>
                </a:solidFill>
              </a:rPr>
              <a:t>g(n) = </a:t>
            </a:r>
            <a:r>
              <a:rPr lang="en-GB" sz="2000" b="1" dirty="0" smtClean="0">
                <a:solidFill>
                  <a:prstClr val="black"/>
                </a:solidFill>
              </a:rPr>
              <a:t>n</a:t>
            </a:r>
          </a:p>
          <a:p>
            <a:pPr marL="0" indent="0">
              <a:buNone/>
            </a:pPr>
            <a:r>
              <a:rPr lang="en-GB" sz="2000" dirty="0">
                <a:solidFill>
                  <a:prstClr val="black"/>
                </a:solidFill>
              </a:rPr>
              <a:t/>
            </a:r>
            <a:br>
              <a:rPr lang="en-GB" sz="2000" dirty="0">
                <a:solidFill>
                  <a:prstClr val="black"/>
                </a:solidFill>
              </a:rPr>
            </a:br>
            <a:r>
              <a:rPr lang="en-GB" sz="2000" dirty="0">
                <a:solidFill>
                  <a:prstClr val="black"/>
                </a:solidFill>
              </a:rPr>
              <a:t>If we want to represent </a:t>
            </a:r>
            <a:r>
              <a:rPr lang="en-GB" sz="2000" b="1" dirty="0">
                <a:solidFill>
                  <a:prstClr val="black"/>
                </a:solidFill>
              </a:rPr>
              <a:t>f(n)</a:t>
            </a:r>
            <a:r>
              <a:rPr lang="en-GB" sz="2000" dirty="0">
                <a:solidFill>
                  <a:prstClr val="black"/>
                </a:solidFill>
              </a:rPr>
              <a:t> </a:t>
            </a:r>
            <a:r>
              <a:rPr lang="en-GB" sz="2000" dirty="0" smtClean="0">
                <a:solidFill>
                  <a:prstClr val="black"/>
                </a:solidFill>
              </a:rPr>
              <a:t>as</a:t>
            </a:r>
            <a:r>
              <a:rPr lang="el-GR" sz="2000" b="1" dirty="0" smtClean="0"/>
              <a:t> </a:t>
            </a:r>
            <a:r>
              <a:rPr lang="el-GR" sz="2000" b="1" dirty="0"/>
              <a:t>Ω</a:t>
            </a:r>
            <a:r>
              <a:rPr lang="en-GB" sz="2000" b="1" dirty="0" smtClean="0">
                <a:solidFill>
                  <a:prstClr val="black"/>
                </a:solidFill>
              </a:rPr>
              <a:t>(g(n</a:t>
            </a:r>
            <a:r>
              <a:rPr lang="en-GB" sz="2000" b="1" dirty="0">
                <a:solidFill>
                  <a:prstClr val="black"/>
                </a:solidFill>
              </a:rPr>
              <a:t>))</a:t>
            </a:r>
            <a:r>
              <a:rPr lang="en-GB" sz="2000" dirty="0">
                <a:solidFill>
                  <a:prstClr val="black"/>
                </a:solidFill>
              </a:rPr>
              <a:t> then it must satisfy </a:t>
            </a:r>
            <a:r>
              <a:rPr lang="en-GB" sz="2000" b="1" dirty="0">
                <a:solidFill>
                  <a:prstClr val="black"/>
                </a:solidFill>
              </a:rPr>
              <a:t>f(n) </a:t>
            </a:r>
            <a:r>
              <a:rPr lang="en-GB" sz="2000" b="1" dirty="0" smtClean="0">
                <a:solidFill>
                  <a:prstClr val="black"/>
                </a:solidFill>
              </a:rPr>
              <a:t>=&gt; </a:t>
            </a:r>
            <a:r>
              <a:rPr lang="en-GB" sz="2000" b="1" dirty="0">
                <a:solidFill>
                  <a:prstClr val="black"/>
                </a:solidFill>
              </a:rPr>
              <a:t>C </a:t>
            </a:r>
            <a:r>
              <a:rPr lang="en-GB" sz="2000" b="1" dirty="0" smtClean="0">
                <a:solidFill>
                  <a:prstClr val="black"/>
                </a:solidFill>
              </a:rPr>
              <a:t>g(n</a:t>
            </a:r>
            <a:r>
              <a:rPr lang="en-GB" sz="2000" b="1" dirty="0">
                <a:solidFill>
                  <a:prstClr val="black"/>
                </a:solidFill>
              </a:rPr>
              <a:t>)</a:t>
            </a:r>
            <a:r>
              <a:rPr lang="en-GB" sz="2000" dirty="0">
                <a:solidFill>
                  <a:prstClr val="black"/>
                </a:solidFill>
              </a:rPr>
              <a:t> for all values of </a:t>
            </a:r>
            <a:r>
              <a:rPr lang="en-GB" sz="2000" b="1" dirty="0">
                <a:solidFill>
                  <a:prstClr val="black"/>
                </a:solidFill>
              </a:rPr>
              <a:t>C &gt; 0</a:t>
            </a:r>
            <a:r>
              <a:rPr lang="en-GB" sz="2000" dirty="0">
                <a:solidFill>
                  <a:prstClr val="black"/>
                </a:solidFill>
              </a:rPr>
              <a:t> and </a:t>
            </a:r>
            <a:r>
              <a:rPr lang="en-GB" sz="2000" b="1" dirty="0">
                <a:solidFill>
                  <a:prstClr val="black"/>
                </a:solidFill>
              </a:rPr>
              <a:t>n</a:t>
            </a:r>
            <a:r>
              <a:rPr lang="en-GB" sz="2000" b="1" baseline="-25000" dirty="0">
                <a:solidFill>
                  <a:prstClr val="black"/>
                </a:solidFill>
              </a:rPr>
              <a:t>0</a:t>
            </a:r>
            <a:r>
              <a:rPr lang="en-GB" sz="2000" b="1" dirty="0">
                <a:solidFill>
                  <a:prstClr val="black"/>
                </a:solidFill>
              </a:rPr>
              <a:t>&gt;= </a:t>
            </a:r>
            <a:r>
              <a:rPr lang="en-GB" sz="2000" b="1" dirty="0" smtClean="0">
                <a:solidFill>
                  <a:prstClr val="black"/>
                </a:solidFill>
              </a:rPr>
              <a:t>1</a:t>
            </a:r>
          </a:p>
          <a:p>
            <a:endParaRPr lang="en-GB" sz="2000" dirty="0">
              <a:solidFill>
                <a:prstClr val="black"/>
              </a:solidFill>
            </a:endParaRPr>
          </a:p>
          <a:p>
            <a:pPr marL="0" indent="0">
              <a:buFont typeface="Arial" charset="0"/>
              <a:buNone/>
            </a:pPr>
            <a:r>
              <a:rPr lang="en-GB" sz="2000" dirty="0" smtClean="0">
                <a:solidFill>
                  <a:prstClr val="black"/>
                </a:solidFill>
              </a:rPr>
              <a:t>                                                              f(n</a:t>
            </a:r>
            <a:r>
              <a:rPr lang="en-GB" sz="2000" dirty="0">
                <a:solidFill>
                  <a:prstClr val="black"/>
                </a:solidFill>
              </a:rPr>
              <a:t>) </a:t>
            </a:r>
            <a:r>
              <a:rPr lang="en-GB" sz="2000" dirty="0" smtClean="0">
                <a:solidFill>
                  <a:prstClr val="black"/>
                </a:solidFill>
              </a:rPr>
              <a:t>=&gt; </a:t>
            </a:r>
            <a:r>
              <a:rPr lang="en-GB" sz="2000" dirty="0">
                <a:solidFill>
                  <a:prstClr val="black"/>
                </a:solidFill>
              </a:rPr>
              <a:t>C g(n)</a:t>
            </a:r>
            <a:br>
              <a:rPr lang="en-GB" sz="2000" dirty="0">
                <a:solidFill>
                  <a:prstClr val="black"/>
                </a:solidFill>
              </a:rPr>
            </a:br>
            <a:r>
              <a:rPr lang="en-GB" sz="2000" dirty="0" smtClean="0">
                <a:solidFill>
                  <a:prstClr val="black"/>
                </a:solidFill>
              </a:rPr>
              <a:t>                                                              3n </a:t>
            </a:r>
            <a:r>
              <a:rPr lang="en-GB" sz="2000" dirty="0">
                <a:solidFill>
                  <a:prstClr val="black"/>
                </a:solidFill>
              </a:rPr>
              <a:t>+ 2 </a:t>
            </a:r>
            <a:r>
              <a:rPr lang="en-GB" sz="2000" dirty="0" smtClean="0">
                <a:solidFill>
                  <a:prstClr val="black"/>
                </a:solidFill>
              </a:rPr>
              <a:t>=&gt; </a:t>
            </a:r>
            <a:r>
              <a:rPr lang="en-GB" sz="2000" dirty="0">
                <a:solidFill>
                  <a:prstClr val="black"/>
                </a:solidFill>
              </a:rPr>
              <a:t>C n</a:t>
            </a:r>
            <a:br>
              <a:rPr lang="en-GB" sz="2000" dirty="0">
                <a:solidFill>
                  <a:prstClr val="black"/>
                </a:solidFill>
              </a:rPr>
            </a:br>
            <a:r>
              <a:rPr lang="en-GB" sz="2000" dirty="0">
                <a:solidFill>
                  <a:prstClr val="black"/>
                </a:solidFill>
              </a:rPr>
              <a:t/>
            </a:r>
            <a:br>
              <a:rPr lang="en-GB" sz="2000" dirty="0">
                <a:solidFill>
                  <a:prstClr val="black"/>
                </a:solidFill>
              </a:rPr>
            </a:br>
            <a:r>
              <a:rPr lang="en-GB" sz="2000" dirty="0">
                <a:solidFill>
                  <a:prstClr val="black"/>
                </a:solidFill>
              </a:rPr>
              <a:t>Above condition is always TRUE for all values of </a:t>
            </a:r>
            <a:r>
              <a:rPr lang="en-GB" sz="2000" b="1" dirty="0">
                <a:solidFill>
                  <a:prstClr val="black"/>
                </a:solidFill>
              </a:rPr>
              <a:t>C = </a:t>
            </a:r>
            <a:r>
              <a:rPr lang="en-GB" sz="2000" b="1" dirty="0" smtClean="0">
                <a:solidFill>
                  <a:prstClr val="black"/>
                </a:solidFill>
              </a:rPr>
              <a:t>1</a:t>
            </a:r>
            <a:r>
              <a:rPr lang="en-GB" sz="2000" dirty="0">
                <a:solidFill>
                  <a:prstClr val="black"/>
                </a:solidFill>
              </a:rPr>
              <a:t> and </a:t>
            </a:r>
            <a:r>
              <a:rPr lang="en-GB" sz="2000" b="1" dirty="0">
                <a:solidFill>
                  <a:prstClr val="black"/>
                </a:solidFill>
              </a:rPr>
              <a:t>n &gt;= </a:t>
            </a:r>
            <a:r>
              <a:rPr lang="en-GB" sz="2000" b="1" dirty="0" smtClean="0">
                <a:solidFill>
                  <a:prstClr val="black"/>
                </a:solidFill>
              </a:rPr>
              <a:t>1</a:t>
            </a:r>
            <a:r>
              <a:rPr lang="en-GB" sz="2000" dirty="0" smtClean="0">
                <a:solidFill>
                  <a:prstClr val="black"/>
                </a:solidFill>
              </a:rPr>
              <a:t>.</a:t>
            </a:r>
            <a:r>
              <a:rPr lang="en-GB" sz="2000" dirty="0">
                <a:solidFill>
                  <a:prstClr val="black"/>
                </a:solidFill>
              </a:rPr>
              <a:t> </a:t>
            </a:r>
            <a:br>
              <a:rPr lang="en-GB" sz="2000" dirty="0">
                <a:solidFill>
                  <a:prstClr val="black"/>
                </a:solidFill>
              </a:rPr>
            </a:br>
            <a:r>
              <a:rPr lang="en-GB" sz="2000" dirty="0">
                <a:solidFill>
                  <a:prstClr val="black"/>
                </a:solidFill>
              </a:rPr>
              <a:t>By using Big - </a:t>
            </a:r>
            <a:r>
              <a:rPr lang="en-GB" sz="2000" dirty="0" smtClean="0">
                <a:solidFill>
                  <a:prstClr val="black"/>
                </a:solidFill>
              </a:rPr>
              <a:t>Omega </a:t>
            </a:r>
            <a:r>
              <a:rPr lang="en-GB" sz="2000" dirty="0">
                <a:solidFill>
                  <a:prstClr val="black"/>
                </a:solidFill>
              </a:rPr>
              <a:t>notation we can represent the time complexity as follows</a:t>
            </a:r>
            <a:r>
              <a:rPr lang="en-GB" sz="2000" dirty="0" smtClean="0">
                <a:solidFill>
                  <a:prstClr val="black"/>
                </a:solidFill>
              </a:rPr>
              <a:t>...</a:t>
            </a:r>
          </a:p>
          <a:p>
            <a:pPr marL="0" indent="0">
              <a:buNone/>
            </a:pPr>
            <a:r>
              <a:rPr lang="en-GB" sz="2000" dirty="0">
                <a:solidFill>
                  <a:prstClr val="black"/>
                </a:solidFill>
              </a:rPr>
              <a:t/>
            </a:r>
            <a:br>
              <a:rPr lang="en-GB" sz="2000" dirty="0">
                <a:solidFill>
                  <a:prstClr val="black"/>
                </a:solidFill>
              </a:rPr>
            </a:br>
            <a:r>
              <a:rPr lang="en-GB" sz="2000" dirty="0" smtClean="0">
                <a:solidFill>
                  <a:prstClr val="black"/>
                </a:solidFill>
              </a:rPr>
              <a:t>                                                                </a:t>
            </a:r>
            <a:r>
              <a:rPr lang="en-GB" sz="2000" b="1" dirty="0" smtClean="0">
                <a:solidFill>
                  <a:prstClr val="black"/>
                </a:solidFill>
              </a:rPr>
              <a:t>3n </a:t>
            </a:r>
            <a:r>
              <a:rPr lang="en-GB" sz="2000" b="1" dirty="0">
                <a:solidFill>
                  <a:prstClr val="black"/>
                </a:solidFill>
              </a:rPr>
              <a:t>+ 2 = </a:t>
            </a:r>
            <a:r>
              <a:rPr lang="el-GR" sz="2000" b="1" dirty="0"/>
              <a:t>Ω</a:t>
            </a:r>
            <a:r>
              <a:rPr lang="en-GB" sz="2000" b="1" dirty="0" smtClean="0">
                <a:solidFill>
                  <a:prstClr val="black"/>
                </a:solidFill>
              </a:rPr>
              <a:t>(n</a:t>
            </a:r>
            <a:r>
              <a:rPr lang="en-GB" sz="2000" b="1" dirty="0">
                <a:solidFill>
                  <a:prstClr val="black"/>
                </a:solidFill>
              </a:rPr>
              <a:t>)</a:t>
            </a:r>
            <a:endParaRPr lang="en-GB" sz="20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473680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Theta </a:t>
            </a:r>
            <a:r>
              <a:rPr lang="en-US" sz="2400" b="1" dirty="0">
                <a:solidFill>
                  <a:prstClr val="black"/>
                </a:solidFill>
              </a:rPr>
              <a:t>Notation </a:t>
            </a:r>
            <a:r>
              <a:rPr lang="en-US" sz="2400" b="1" dirty="0" smtClean="0">
                <a:solidFill>
                  <a:prstClr val="black"/>
                </a:solidFill>
              </a:rPr>
              <a:t>(</a:t>
            </a:r>
            <a:r>
              <a:rPr lang="el-GR" sz="2400" b="1" dirty="0" smtClean="0"/>
              <a:t>Θ</a:t>
            </a:r>
            <a:r>
              <a:rPr lang="en-US" sz="2400" b="1" dirty="0" smtClean="0">
                <a:solidFill>
                  <a:prstClr val="black"/>
                </a:solidFill>
              </a:rPr>
              <a:t>)</a:t>
            </a:r>
            <a:endParaRPr lang="en-US" sz="2400" b="1" dirty="0">
              <a:solidFill>
                <a:prstClr val="black"/>
              </a:solidFill>
            </a:endParaRP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a:solidFill>
                  <a:prstClr val="black"/>
                </a:solidFill>
              </a:rPr>
              <a:t>Big - </a:t>
            </a:r>
            <a:r>
              <a:rPr lang="en-GB" sz="2400" dirty="0" smtClean="0">
                <a:solidFill>
                  <a:prstClr val="black"/>
                </a:solidFill>
              </a:rPr>
              <a:t>Theta </a:t>
            </a:r>
            <a:r>
              <a:rPr lang="en-GB" sz="2400" dirty="0">
                <a:solidFill>
                  <a:prstClr val="black"/>
                </a:solidFill>
              </a:rPr>
              <a:t>notation is used to define the </a:t>
            </a:r>
            <a:r>
              <a:rPr lang="en-GB" sz="2400" b="1" dirty="0" smtClean="0">
                <a:solidFill>
                  <a:prstClr val="black"/>
                </a:solidFill>
              </a:rPr>
              <a:t>average </a:t>
            </a:r>
            <a:r>
              <a:rPr lang="en-GB" sz="2400" b="1" dirty="0">
                <a:solidFill>
                  <a:prstClr val="black"/>
                </a:solidFill>
              </a:rPr>
              <a:t>bound</a:t>
            </a:r>
            <a:r>
              <a:rPr lang="en-GB" sz="2400" dirty="0">
                <a:solidFill>
                  <a:prstClr val="black"/>
                </a:solidFill>
              </a:rPr>
              <a:t> of an algorithm in terms of Time Complexity</a:t>
            </a:r>
            <a:r>
              <a:rPr lang="en-GB" sz="2400" dirty="0" smtClean="0">
                <a:solidFill>
                  <a:prstClr val="black"/>
                </a:solidFill>
              </a:rPr>
              <a:t>.</a:t>
            </a:r>
            <a:endParaRPr lang="en-GB" sz="2400" dirty="0">
              <a:solidFill>
                <a:prstClr val="black"/>
              </a:solidFill>
            </a:endParaRPr>
          </a:p>
          <a:p>
            <a:pPr lvl="1">
              <a:buFont typeface="Wingdings" panose="05000000000000000000" pitchFamily="2" charset="2"/>
              <a:buChar char="§"/>
            </a:pPr>
            <a:endParaRPr lang="en-GB" sz="2400" b="1" dirty="0">
              <a:solidFill>
                <a:prstClr val="black"/>
              </a:solidFill>
            </a:endParaRPr>
          </a:p>
          <a:p>
            <a:pPr lvl="1">
              <a:buFont typeface="Wingdings" panose="05000000000000000000" pitchFamily="2" charset="2"/>
              <a:buChar char="§"/>
            </a:pPr>
            <a:r>
              <a:rPr lang="en-GB" sz="2400" dirty="0" smtClean="0">
                <a:solidFill>
                  <a:prstClr val="black"/>
                </a:solidFill>
              </a:rPr>
              <a:t>Theta </a:t>
            </a:r>
            <a:r>
              <a:rPr lang="en-GB" sz="2400" dirty="0">
                <a:solidFill>
                  <a:prstClr val="black"/>
                </a:solidFill>
              </a:rPr>
              <a:t>notation always indicates the </a:t>
            </a:r>
            <a:r>
              <a:rPr lang="en-GB" sz="2400" b="1" dirty="0" smtClean="0">
                <a:solidFill>
                  <a:prstClr val="black"/>
                </a:solidFill>
              </a:rPr>
              <a:t>average </a:t>
            </a:r>
            <a:r>
              <a:rPr lang="en-GB" sz="2400" b="1" dirty="0">
                <a:solidFill>
                  <a:prstClr val="black"/>
                </a:solidFill>
              </a:rPr>
              <a:t>time </a:t>
            </a:r>
            <a:r>
              <a:rPr lang="en-GB" sz="2400" dirty="0">
                <a:solidFill>
                  <a:prstClr val="black"/>
                </a:solidFill>
              </a:rPr>
              <a:t>required by an algorithm for all input values. </a:t>
            </a:r>
            <a:endParaRPr lang="en-GB" sz="2400" dirty="0" smtClean="0">
              <a:solidFill>
                <a:prstClr val="black"/>
              </a:solidFill>
            </a:endParaRPr>
          </a:p>
          <a:p>
            <a:pPr lvl="1">
              <a:buFont typeface="Wingdings" panose="05000000000000000000" pitchFamily="2" charset="2"/>
              <a:buChar char="§"/>
            </a:pPr>
            <a:endParaRPr lang="en-GB" sz="2400" dirty="0">
              <a:solidFill>
                <a:prstClr val="black"/>
              </a:solidFill>
            </a:endParaRPr>
          </a:p>
          <a:p>
            <a:pPr lvl="1">
              <a:buFont typeface="Wingdings" panose="05000000000000000000" pitchFamily="2" charset="2"/>
              <a:buChar char="§"/>
            </a:pPr>
            <a:r>
              <a:rPr lang="en-GB" sz="2400" dirty="0" smtClean="0">
                <a:solidFill>
                  <a:prstClr val="black"/>
                </a:solidFill>
              </a:rPr>
              <a:t>That </a:t>
            </a:r>
            <a:r>
              <a:rPr lang="en-GB" sz="2400" dirty="0">
                <a:solidFill>
                  <a:prstClr val="black"/>
                </a:solidFill>
              </a:rPr>
              <a:t>means Big - </a:t>
            </a:r>
            <a:r>
              <a:rPr lang="en-GB" sz="2400" dirty="0" smtClean="0">
                <a:solidFill>
                  <a:prstClr val="black"/>
                </a:solidFill>
              </a:rPr>
              <a:t>Theta </a:t>
            </a:r>
            <a:r>
              <a:rPr lang="en-GB" sz="2400" dirty="0">
                <a:solidFill>
                  <a:prstClr val="black"/>
                </a:solidFill>
              </a:rPr>
              <a:t>notation describes the </a:t>
            </a:r>
            <a:r>
              <a:rPr lang="en-GB" sz="2400" b="1" dirty="0" smtClean="0">
                <a:solidFill>
                  <a:prstClr val="black"/>
                </a:solidFill>
              </a:rPr>
              <a:t>average </a:t>
            </a:r>
            <a:r>
              <a:rPr lang="en-GB" sz="2400" b="1" dirty="0">
                <a:solidFill>
                  <a:prstClr val="black"/>
                </a:solidFill>
              </a:rPr>
              <a:t>case </a:t>
            </a:r>
            <a:r>
              <a:rPr lang="en-GB" sz="2400" dirty="0">
                <a:solidFill>
                  <a:prstClr val="black"/>
                </a:solidFill>
              </a:rPr>
              <a:t>of an algorithm time complexity.</a:t>
            </a:r>
            <a:br>
              <a:rPr lang="en-GB" sz="2400" dirty="0">
                <a:solidFill>
                  <a:prstClr val="black"/>
                </a:solidFill>
              </a:rPr>
            </a:br>
            <a:endParaRPr lang="en-GB" sz="2400" b="1" dirty="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969898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4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Theta </a:t>
            </a:r>
            <a:r>
              <a:rPr lang="en-US" sz="2400" b="1" dirty="0">
                <a:solidFill>
                  <a:prstClr val="black"/>
                </a:solidFill>
              </a:rPr>
              <a:t>Notation </a:t>
            </a:r>
            <a:r>
              <a:rPr lang="en-US" sz="2400" b="1" dirty="0" smtClean="0">
                <a:solidFill>
                  <a:prstClr val="black"/>
                </a:solidFill>
              </a:rPr>
              <a:t>(</a:t>
            </a:r>
            <a:r>
              <a:rPr lang="el-GR" sz="2400" b="1" dirty="0"/>
              <a:t>Θ</a:t>
            </a:r>
            <a:r>
              <a:rPr lang="en-US" sz="2400" b="1" dirty="0" smtClean="0">
                <a:solidFill>
                  <a:prstClr val="black"/>
                </a:solidFill>
              </a:rPr>
              <a:t>)</a:t>
            </a:r>
            <a:endParaRPr lang="en-US" sz="2400" b="1" dirty="0">
              <a:solidFill>
                <a:prstClr val="black"/>
              </a:solidFill>
            </a:endParaRP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smtClean="0">
                <a:solidFill>
                  <a:prstClr val="black"/>
                </a:solidFill>
              </a:rPr>
              <a:t>Definition:</a:t>
            </a:r>
          </a:p>
          <a:p>
            <a:pPr marL="457200" lvl="1" indent="0">
              <a:buFont typeface="Arial" charset="0"/>
              <a:buNone/>
            </a:pPr>
            <a:endParaRPr lang="en-GB" sz="2400" dirty="0" smtClean="0">
              <a:solidFill>
                <a:prstClr val="black"/>
              </a:solidFill>
            </a:endParaRPr>
          </a:p>
          <a:p>
            <a:pPr marL="457200" lvl="1" indent="0">
              <a:buNone/>
            </a:pPr>
            <a:r>
              <a:rPr lang="en-US" sz="2400" dirty="0"/>
              <a:t>If C</a:t>
            </a:r>
            <a:r>
              <a:rPr lang="en-US" sz="2400" baseline="-25000" dirty="0"/>
              <a:t>1</a:t>
            </a:r>
            <a:r>
              <a:rPr lang="en-US" sz="2400" dirty="0"/>
              <a:t> g(n) &lt;= f(n) </a:t>
            </a:r>
            <a:r>
              <a:rPr lang="en-US" sz="2400" dirty="0" smtClean="0"/>
              <a:t>&lt;= </a:t>
            </a:r>
            <a:r>
              <a:rPr lang="en-US" sz="2400" dirty="0"/>
              <a:t>C</a:t>
            </a:r>
            <a:r>
              <a:rPr lang="en-US" sz="2400" baseline="-25000" dirty="0"/>
              <a:t>2</a:t>
            </a:r>
            <a:r>
              <a:rPr lang="en-US" sz="2400" dirty="0"/>
              <a:t> g(n) for all n &gt;= n</a:t>
            </a:r>
            <a:r>
              <a:rPr lang="en-US" sz="2400" baseline="-25000" dirty="0"/>
              <a:t>0</a:t>
            </a:r>
            <a:r>
              <a:rPr lang="en-US" sz="2400" dirty="0"/>
              <a:t>, C</a:t>
            </a:r>
            <a:r>
              <a:rPr lang="en-US" sz="2400" baseline="-25000" dirty="0"/>
              <a:t>1</a:t>
            </a:r>
            <a:r>
              <a:rPr lang="en-US" sz="2400" dirty="0"/>
              <a:t>, C</a:t>
            </a:r>
            <a:r>
              <a:rPr lang="en-US" sz="2400" baseline="-25000" dirty="0"/>
              <a:t>2</a:t>
            </a:r>
            <a:r>
              <a:rPr lang="en-US" sz="2400" dirty="0"/>
              <a:t> &gt; 0 and n</a:t>
            </a:r>
            <a:r>
              <a:rPr lang="en-US" sz="2400" baseline="-25000" dirty="0"/>
              <a:t>0</a:t>
            </a:r>
            <a:r>
              <a:rPr lang="en-US" sz="2400" dirty="0"/>
              <a:t> &gt;= 1. Then we can represent f(n) as </a:t>
            </a:r>
            <a:r>
              <a:rPr lang="el-GR" sz="2400" dirty="0"/>
              <a:t>Θ(</a:t>
            </a:r>
            <a:r>
              <a:rPr lang="en-US" sz="2400" dirty="0"/>
              <a:t>g(n</a:t>
            </a:r>
            <a:r>
              <a:rPr lang="en-US" sz="2400" dirty="0" smtClean="0"/>
              <a:t>)).</a:t>
            </a:r>
          </a:p>
          <a:p>
            <a:pPr marL="457200" lvl="1" indent="0">
              <a:buNone/>
            </a:pPr>
            <a:endParaRPr lang="en-GB" sz="2400" dirty="0">
              <a:solidFill>
                <a:prstClr val="black"/>
              </a:solidFill>
            </a:endParaRPr>
          </a:p>
          <a:p>
            <a:pPr marL="457200" lvl="1" indent="0" algn="ctr">
              <a:buNone/>
            </a:pPr>
            <a:r>
              <a:rPr lang="en-US" sz="2400" b="1" dirty="0">
                <a:solidFill>
                  <a:prstClr val="black"/>
                </a:solidFill>
              </a:rPr>
              <a:t>f(n) = </a:t>
            </a:r>
            <a:r>
              <a:rPr lang="el-GR" sz="2400" b="1" dirty="0"/>
              <a:t>Θ</a:t>
            </a:r>
            <a:r>
              <a:rPr lang="en-US" sz="2400" b="1" dirty="0" smtClean="0">
                <a:solidFill>
                  <a:prstClr val="black"/>
                </a:solidFill>
              </a:rPr>
              <a:t>(g(n</a:t>
            </a:r>
            <a:r>
              <a:rPr lang="en-US" sz="2400" b="1" dirty="0">
                <a:solidFill>
                  <a:prstClr val="black"/>
                </a:solidFill>
              </a:rPr>
              <a:t>))</a:t>
            </a:r>
          </a:p>
          <a:p>
            <a:pPr lvl="1">
              <a:buFont typeface="Wingdings" panose="05000000000000000000" pitchFamily="2" charset="2"/>
              <a:buChar char="§"/>
            </a:pPr>
            <a:endParaRPr lang="en-GB" sz="2400" b="1" dirty="0" smtClean="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406248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Theta </a:t>
            </a:r>
            <a:r>
              <a:rPr lang="en-US" sz="2400" b="1" dirty="0">
                <a:solidFill>
                  <a:prstClr val="black"/>
                </a:solidFill>
              </a:rPr>
              <a:t>Notation </a:t>
            </a:r>
            <a:r>
              <a:rPr lang="en-US" sz="2400" b="1" dirty="0" smtClean="0">
                <a:solidFill>
                  <a:prstClr val="black"/>
                </a:solidFill>
              </a:rPr>
              <a:t>(</a:t>
            </a:r>
            <a:r>
              <a:rPr lang="el-GR" sz="2400" b="1" dirty="0"/>
              <a:t>Θ</a:t>
            </a:r>
            <a:r>
              <a:rPr lang="en-US" sz="2400" b="1" dirty="0" smtClean="0">
                <a:solidFill>
                  <a:prstClr val="black"/>
                </a:solidFill>
              </a:rPr>
              <a:t>) – Example</a:t>
            </a:r>
          </a:p>
          <a:p>
            <a:pPr>
              <a:buFont typeface="Wingdings" panose="05000000000000000000" pitchFamily="2" charset="2"/>
              <a:buChar char="q"/>
            </a:pPr>
            <a:endParaRPr lang="en-GB" sz="2400" dirty="0" smtClean="0">
              <a:solidFill>
                <a:prstClr val="black"/>
              </a:solidFill>
            </a:endParaRPr>
          </a:p>
          <a:p>
            <a:pPr marL="457200" lvl="1" indent="0">
              <a:buNone/>
            </a:pPr>
            <a:r>
              <a:rPr lang="en-GB" sz="2400" dirty="0"/>
              <a:t>Consider the following graph drawn for the values of f(n) and C g(n) for input (n) value on X-Axis and time required is on Y-Axis</a:t>
            </a: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 name="Rectangle 3"/>
          <p:cNvSpPr/>
          <p:nvPr/>
        </p:nvSpPr>
        <p:spPr>
          <a:xfrm>
            <a:off x="152400" y="6135469"/>
            <a:ext cx="9144000" cy="646331"/>
          </a:xfrm>
          <a:prstGeom prst="rect">
            <a:avLst/>
          </a:prstGeom>
        </p:spPr>
        <p:txBody>
          <a:bodyPr wrap="square">
            <a:spAutoFit/>
          </a:bodyPr>
          <a:lstStyle/>
          <a:p>
            <a:r>
              <a:rPr lang="en-GB" dirty="0"/>
              <a:t>In above graph after a particular input value n</a:t>
            </a:r>
            <a:r>
              <a:rPr lang="en-GB" baseline="-25000" dirty="0"/>
              <a:t>0</a:t>
            </a:r>
            <a:r>
              <a:rPr lang="en-GB" dirty="0"/>
              <a:t>, always </a:t>
            </a:r>
            <a:r>
              <a:rPr lang="en-GB" b="1" dirty="0"/>
              <a:t>C</a:t>
            </a:r>
            <a:r>
              <a:rPr lang="en-GB" b="1" baseline="-25000" dirty="0"/>
              <a:t>1</a:t>
            </a:r>
            <a:r>
              <a:rPr lang="en-GB" b="1" dirty="0"/>
              <a:t> g(n)</a:t>
            </a:r>
            <a:r>
              <a:rPr lang="en-GB" dirty="0"/>
              <a:t> is less than </a:t>
            </a:r>
            <a:r>
              <a:rPr lang="en-GB" b="1" dirty="0"/>
              <a:t>f(n)</a:t>
            </a:r>
            <a:r>
              <a:rPr lang="en-GB" dirty="0"/>
              <a:t> and </a:t>
            </a:r>
            <a:r>
              <a:rPr lang="en-GB" b="1" dirty="0"/>
              <a:t>C</a:t>
            </a:r>
            <a:r>
              <a:rPr lang="en-GB" b="1" baseline="-25000" dirty="0"/>
              <a:t>2</a:t>
            </a:r>
            <a:r>
              <a:rPr lang="en-GB" b="1" dirty="0"/>
              <a:t> g(n)</a:t>
            </a:r>
            <a:r>
              <a:rPr lang="en-GB" dirty="0"/>
              <a:t> is greater than </a:t>
            </a:r>
            <a:r>
              <a:rPr lang="en-GB" b="1" dirty="0"/>
              <a:t>f(n)</a:t>
            </a:r>
            <a:r>
              <a:rPr lang="en-GB" dirty="0"/>
              <a:t> which indicates the algorithm's average bound.</a:t>
            </a:r>
            <a:endParaRPr lang="en-US" dirty="0">
              <a:solidFill>
                <a:prstClr val="black"/>
              </a:solidFill>
            </a:endParaRPr>
          </a:p>
        </p:txBody>
      </p:sp>
      <p:pic>
        <p:nvPicPr>
          <p:cNvPr id="1026" name="Picture 2" descr="http://btechsmartclass.com/DS/images/Big%20Theta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785372"/>
            <a:ext cx="4283430" cy="323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162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sp>
        <p:nvSpPr>
          <p:cNvPr id="6" name="Rectangle 5"/>
          <p:cNvSpPr>
            <a:spLocks noChangeArrowheads="1"/>
          </p:cNvSpPr>
          <p:nvPr/>
        </p:nvSpPr>
        <p:spPr bwMode="auto">
          <a:xfrm>
            <a:off x="430213" y="762000"/>
            <a:ext cx="8713787" cy="648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Theta </a:t>
            </a:r>
            <a:r>
              <a:rPr lang="en-US" sz="2400" b="1" dirty="0">
                <a:solidFill>
                  <a:prstClr val="black"/>
                </a:solidFill>
              </a:rPr>
              <a:t>Notation </a:t>
            </a:r>
            <a:r>
              <a:rPr lang="en-US" sz="2400" b="1" dirty="0" smtClean="0">
                <a:solidFill>
                  <a:prstClr val="black"/>
                </a:solidFill>
              </a:rPr>
              <a:t>(</a:t>
            </a:r>
            <a:r>
              <a:rPr lang="el-GR" sz="2400" b="1" dirty="0"/>
              <a:t>Θ</a:t>
            </a:r>
            <a:r>
              <a:rPr lang="en-US" sz="2400" b="1" dirty="0" smtClean="0">
                <a:solidFill>
                  <a:prstClr val="black"/>
                </a:solidFill>
              </a:rPr>
              <a:t>) – Example</a:t>
            </a:r>
          </a:p>
          <a:p>
            <a:pPr>
              <a:buFont typeface="Wingdings" panose="05000000000000000000" pitchFamily="2" charset="2"/>
              <a:buChar char="q"/>
            </a:pPr>
            <a:endParaRPr lang="en-GB" sz="1600" dirty="0" smtClean="0">
              <a:solidFill>
                <a:prstClr val="black"/>
              </a:solidFill>
            </a:endParaRPr>
          </a:p>
          <a:p>
            <a:pPr marL="0" indent="0">
              <a:buNone/>
            </a:pPr>
            <a:r>
              <a:rPr lang="en-GB" sz="2000" dirty="0"/>
              <a:t>Consider the following f(n) and g(n</a:t>
            </a:r>
            <a:r>
              <a:rPr lang="en-GB" sz="2000" dirty="0" smtClean="0"/>
              <a:t>)...</a:t>
            </a:r>
          </a:p>
          <a:p>
            <a:pPr marL="0" indent="0" algn="ctr">
              <a:buNone/>
            </a:pPr>
            <a:r>
              <a:rPr lang="en-GB" sz="2000" dirty="0"/>
              <a:t/>
            </a:r>
            <a:br>
              <a:rPr lang="en-GB" sz="2000" dirty="0"/>
            </a:br>
            <a:r>
              <a:rPr lang="en-GB" sz="2000" b="1" dirty="0"/>
              <a:t>f(n) = 3n + 2</a:t>
            </a:r>
            <a:br>
              <a:rPr lang="en-GB" sz="2000" b="1" dirty="0"/>
            </a:br>
            <a:r>
              <a:rPr lang="en-GB" sz="2000" b="1" dirty="0"/>
              <a:t>g(n) = </a:t>
            </a:r>
            <a:r>
              <a:rPr lang="en-GB" sz="2000" b="1" dirty="0" smtClean="0"/>
              <a:t>n</a:t>
            </a:r>
          </a:p>
          <a:p>
            <a:pPr marL="0" indent="0">
              <a:buNone/>
            </a:pPr>
            <a:r>
              <a:rPr lang="en-GB" sz="2000" dirty="0"/>
              <a:t/>
            </a:r>
            <a:br>
              <a:rPr lang="en-GB" sz="2000" dirty="0"/>
            </a:br>
            <a:r>
              <a:rPr lang="en-GB" sz="2000" dirty="0"/>
              <a:t>If we want to represent </a:t>
            </a:r>
            <a:r>
              <a:rPr lang="en-GB" sz="2000" b="1" dirty="0"/>
              <a:t>f(n)</a:t>
            </a:r>
            <a:r>
              <a:rPr lang="en-GB" sz="2000" dirty="0"/>
              <a:t> as </a:t>
            </a:r>
            <a:r>
              <a:rPr lang="en-GB" sz="2000" b="1" dirty="0"/>
              <a:t>Θ(g(n))</a:t>
            </a:r>
            <a:r>
              <a:rPr lang="en-GB" sz="2000" dirty="0"/>
              <a:t> then it must satisfy </a:t>
            </a:r>
            <a:r>
              <a:rPr lang="en-GB" sz="2000" b="1" dirty="0"/>
              <a:t>C</a:t>
            </a:r>
            <a:r>
              <a:rPr lang="en-GB" sz="2000" b="1" baseline="-25000" dirty="0"/>
              <a:t>1</a:t>
            </a:r>
            <a:r>
              <a:rPr lang="en-GB" sz="2000" b="1" dirty="0"/>
              <a:t> g(n) &lt;= f(n) </a:t>
            </a:r>
            <a:r>
              <a:rPr lang="de-DE" sz="2000" b="1" dirty="0"/>
              <a:t>&lt;</a:t>
            </a:r>
            <a:r>
              <a:rPr lang="en-GB" sz="2000" b="1" dirty="0" smtClean="0"/>
              <a:t>= </a:t>
            </a:r>
            <a:r>
              <a:rPr lang="en-GB" sz="2000" b="1" dirty="0"/>
              <a:t>C</a:t>
            </a:r>
            <a:r>
              <a:rPr lang="en-GB" sz="2000" b="1" baseline="-25000" dirty="0"/>
              <a:t>2</a:t>
            </a:r>
            <a:r>
              <a:rPr lang="en-GB" sz="2000" b="1" dirty="0"/>
              <a:t> g(n) </a:t>
            </a:r>
            <a:r>
              <a:rPr lang="en-GB" sz="2000" dirty="0"/>
              <a:t>for all values of </a:t>
            </a:r>
            <a:r>
              <a:rPr lang="en-GB" sz="2000" b="1" dirty="0"/>
              <a:t>C</a:t>
            </a:r>
            <a:r>
              <a:rPr lang="en-GB" sz="2000" b="1" baseline="-25000" dirty="0"/>
              <a:t>1</a:t>
            </a:r>
            <a:r>
              <a:rPr lang="en-GB" sz="2000" b="1" dirty="0"/>
              <a:t>, C</a:t>
            </a:r>
            <a:r>
              <a:rPr lang="en-GB" sz="2000" b="1" baseline="-25000" dirty="0"/>
              <a:t>2</a:t>
            </a:r>
            <a:r>
              <a:rPr lang="en-GB" sz="2000" b="1" dirty="0"/>
              <a:t> &gt; 0</a:t>
            </a:r>
            <a:r>
              <a:rPr lang="en-GB" sz="2000" dirty="0"/>
              <a:t> and </a:t>
            </a:r>
            <a:r>
              <a:rPr lang="en-GB" sz="2000" b="1" dirty="0"/>
              <a:t>n</a:t>
            </a:r>
            <a:r>
              <a:rPr lang="en-GB" sz="2000" b="1" baseline="-25000" dirty="0"/>
              <a:t>0</a:t>
            </a:r>
            <a:r>
              <a:rPr lang="en-GB" sz="2000" b="1" dirty="0"/>
              <a:t>&gt;= </a:t>
            </a:r>
            <a:r>
              <a:rPr lang="en-GB" sz="2000" b="1" dirty="0" smtClean="0"/>
              <a:t>1</a:t>
            </a:r>
          </a:p>
          <a:p>
            <a:pPr marL="0" indent="0">
              <a:buNone/>
            </a:pPr>
            <a:endParaRPr lang="en-GB" sz="2000" dirty="0"/>
          </a:p>
          <a:p>
            <a:pPr marL="0" indent="0">
              <a:buNone/>
            </a:pPr>
            <a:r>
              <a:rPr lang="en-GB" sz="2000" b="1" dirty="0" smtClean="0"/>
              <a:t>                                                  C</a:t>
            </a:r>
            <a:r>
              <a:rPr lang="en-GB" sz="2000" b="1" baseline="-25000" dirty="0" smtClean="0"/>
              <a:t>1</a:t>
            </a:r>
            <a:r>
              <a:rPr lang="en-GB" sz="2000" b="1" dirty="0"/>
              <a:t> g(n) &lt;= f(n) </a:t>
            </a:r>
            <a:r>
              <a:rPr lang="en-GB" sz="2000" b="1" dirty="0" smtClean="0"/>
              <a:t>&lt;= C</a:t>
            </a:r>
            <a:r>
              <a:rPr lang="en-GB" sz="2000" b="1" baseline="-25000" dirty="0" smtClean="0"/>
              <a:t>2</a:t>
            </a:r>
            <a:r>
              <a:rPr lang="en-GB" sz="2000" b="1" dirty="0"/>
              <a:t> g(n)</a:t>
            </a:r>
            <a:br>
              <a:rPr lang="en-GB" sz="2000" b="1" dirty="0"/>
            </a:br>
            <a:r>
              <a:rPr lang="en-GB" sz="2000" b="1" dirty="0" smtClean="0"/>
              <a:t>                                                       C</a:t>
            </a:r>
            <a:r>
              <a:rPr lang="en-GB" sz="2000" b="1" baseline="-25000" dirty="0" smtClean="0"/>
              <a:t>1</a:t>
            </a:r>
            <a:r>
              <a:rPr lang="en-GB" sz="2000" b="1" dirty="0"/>
              <a:t> n &lt;= 3n + 2 </a:t>
            </a:r>
            <a:r>
              <a:rPr lang="de-DE" sz="2000" b="1" dirty="0" smtClean="0"/>
              <a:t>&lt;</a:t>
            </a:r>
            <a:r>
              <a:rPr lang="en-GB" sz="2000" b="1" dirty="0" smtClean="0"/>
              <a:t>= </a:t>
            </a:r>
            <a:r>
              <a:rPr lang="en-GB" sz="2000" b="1" dirty="0"/>
              <a:t>C</a:t>
            </a:r>
            <a:r>
              <a:rPr lang="en-GB" sz="2000" b="1" baseline="-25000" dirty="0"/>
              <a:t>2</a:t>
            </a:r>
            <a:r>
              <a:rPr lang="en-GB" sz="2000" b="1" dirty="0"/>
              <a:t> n</a:t>
            </a:r>
            <a:br>
              <a:rPr lang="en-GB" sz="2000" b="1" dirty="0"/>
            </a:br>
            <a:r>
              <a:rPr lang="en-GB" sz="2000" dirty="0"/>
              <a:t/>
            </a:r>
            <a:br>
              <a:rPr lang="en-GB" sz="2000" dirty="0"/>
            </a:br>
            <a:r>
              <a:rPr lang="en-GB" sz="2000" dirty="0"/>
              <a:t>Above condition is always TRUE for all values of </a:t>
            </a:r>
            <a:r>
              <a:rPr lang="en-GB" sz="2000" b="1" dirty="0"/>
              <a:t>C</a:t>
            </a:r>
            <a:r>
              <a:rPr lang="en-GB" sz="2000" b="1" baseline="-25000" dirty="0"/>
              <a:t>1</a:t>
            </a:r>
            <a:r>
              <a:rPr lang="en-GB" sz="2000" b="1" dirty="0"/>
              <a:t> = 1, C</a:t>
            </a:r>
            <a:r>
              <a:rPr lang="en-GB" sz="2000" b="1" baseline="-25000" dirty="0"/>
              <a:t>2</a:t>
            </a:r>
            <a:r>
              <a:rPr lang="en-GB" sz="2000" b="1" dirty="0"/>
              <a:t> = 4</a:t>
            </a:r>
            <a:r>
              <a:rPr lang="en-GB" sz="2000" dirty="0"/>
              <a:t> and </a:t>
            </a:r>
            <a:r>
              <a:rPr lang="en-GB" sz="2000" b="1" dirty="0"/>
              <a:t>n &gt;= 1</a:t>
            </a:r>
            <a:r>
              <a:rPr lang="en-GB" sz="2000" dirty="0"/>
              <a:t>. </a:t>
            </a:r>
            <a:br>
              <a:rPr lang="en-GB" sz="2000" dirty="0"/>
            </a:br>
            <a:r>
              <a:rPr lang="en-GB" sz="2000" dirty="0"/>
              <a:t>By using Big - Theta notation we can represent the time </a:t>
            </a:r>
            <a:r>
              <a:rPr lang="en-GB" sz="2000" dirty="0" smtClean="0"/>
              <a:t>complexity </a:t>
            </a:r>
            <a:r>
              <a:rPr lang="en-GB" sz="2000" dirty="0"/>
              <a:t>as follows</a:t>
            </a:r>
            <a:r>
              <a:rPr lang="en-GB" sz="2000" dirty="0" smtClean="0"/>
              <a:t>...</a:t>
            </a:r>
          </a:p>
          <a:p>
            <a:pPr marL="0" indent="0">
              <a:buNone/>
            </a:pPr>
            <a:r>
              <a:rPr lang="en-GB" sz="2000" dirty="0"/>
              <a:t/>
            </a:r>
            <a:br>
              <a:rPr lang="en-GB" sz="2000" dirty="0"/>
            </a:br>
            <a:r>
              <a:rPr lang="en-GB" sz="2000" dirty="0" smtClean="0"/>
              <a:t>                                                               </a:t>
            </a:r>
            <a:r>
              <a:rPr lang="en-GB" sz="2000" b="1" dirty="0" smtClean="0"/>
              <a:t>3n </a:t>
            </a:r>
            <a:r>
              <a:rPr lang="en-GB" sz="2000" b="1" dirty="0"/>
              <a:t>+ 2 = Θ(n</a:t>
            </a:r>
            <a:r>
              <a:rPr lang="en-GB" sz="2000" b="1" dirty="0" smtClean="0"/>
              <a:t>)</a:t>
            </a:r>
          </a:p>
          <a:p>
            <a:pPr marL="0" indent="0">
              <a:buNone/>
            </a:pPr>
            <a:r>
              <a:rPr lang="en-GB" sz="2000" dirty="0"/>
              <a:t> </a:t>
            </a:r>
            <a:r>
              <a:rPr lang="en-GB" sz="2000" dirty="0" smtClean="0"/>
              <a:t>                                                               </a:t>
            </a:r>
            <a:endParaRPr lang="en-GB" sz="2000" b="1" dirty="0" smtClean="0"/>
          </a:p>
          <a:p>
            <a:pPr marL="0" indent="0">
              <a:buNone/>
            </a:pPr>
            <a:endParaRPr lang="en-GB" sz="2000" dirty="0"/>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818499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600200" y="533400"/>
            <a:ext cx="6096000" cy="1143000"/>
          </a:xfrm>
        </p:spPr>
        <p:txBody>
          <a:bodyPr/>
          <a:lstStyle/>
          <a:p>
            <a:r>
              <a:rPr lang="en-US" altLang="en-US" dirty="0" smtClean="0">
                <a:latin typeface="+mn-lt"/>
              </a:rPr>
              <a:t>Example </a:t>
            </a:r>
            <a:endParaRPr lang="en-US" altLang="en-US" dirty="0">
              <a:latin typeface="+mn-lt"/>
            </a:endParaRPr>
          </a:p>
        </p:txBody>
      </p:sp>
      <p:sp>
        <p:nvSpPr>
          <p:cNvPr id="221187" name="Rectangle 3"/>
          <p:cNvSpPr>
            <a:spLocks noGrp="1" noChangeArrowheads="1"/>
          </p:cNvSpPr>
          <p:nvPr>
            <p:ph type="body" idx="1"/>
          </p:nvPr>
        </p:nvSpPr>
        <p:spPr/>
        <p:txBody>
          <a:bodyPr/>
          <a:lstStyle/>
          <a:p>
            <a:pPr>
              <a:buFont typeface="Wingdings" panose="05000000000000000000" pitchFamily="2" charset="2"/>
              <a:buNone/>
            </a:pPr>
            <a:r>
              <a:rPr lang="en-US" altLang="en-US" sz="2800" b="1" dirty="0"/>
              <a:t>for (j = 0; j &lt; n; </a:t>
            </a:r>
            <a:r>
              <a:rPr lang="en-US" altLang="en-US" sz="2800" b="1" dirty="0" err="1" smtClean="0"/>
              <a:t>j++</a:t>
            </a:r>
            <a:r>
              <a:rPr lang="en-US" altLang="en-US" sz="2800" b="1" dirty="0" smtClean="0"/>
              <a:t>) </a:t>
            </a:r>
            <a:r>
              <a:rPr lang="en-US" altLang="en-US" sz="2800" b="1" dirty="0"/>
              <a:t>{</a:t>
            </a:r>
          </a:p>
          <a:p>
            <a:pPr>
              <a:buFont typeface="Wingdings" panose="05000000000000000000" pitchFamily="2" charset="2"/>
              <a:buNone/>
            </a:pPr>
            <a:r>
              <a:rPr lang="en-US" altLang="en-US" sz="2800" b="1" dirty="0"/>
              <a:t>	</a:t>
            </a:r>
            <a:r>
              <a:rPr lang="en-US" altLang="en-US" sz="2400" b="1" dirty="0" smtClean="0"/>
              <a:t>statement1;</a:t>
            </a:r>
          </a:p>
          <a:p>
            <a:pPr>
              <a:buNone/>
            </a:pPr>
            <a:r>
              <a:rPr lang="en-US" altLang="en-US" sz="2400" b="1" dirty="0" smtClean="0"/>
              <a:t>     statement2;</a:t>
            </a:r>
          </a:p>
          <a:p>
            <a:pPr>
              <a:buNone/>
            </a:pPr>
            <a:r>
              <a:rPr lang="en-US" altLang="en-US" sz="2400" b="1" dirty="0" smtClean="0"/>
              <a:t>     statement3;</a:t>
            </a:r>
            <a:r>
              <a:rPr lang="en-US" altLang="en-US" sz="2800" dirty="0"/>
              <a:t>	</a:t>
            </a:r>
          </a:p>
          <a:p>
            <a:pPr>
              <a:buFont typeface="Wingdings" panose="05000000000000000000" pitchFamily="2" charset="2"/>
              <a:buNone/>
            </a:pPr>
            <a:r>
              <a:rPr lang="en-US" altLang="en-US" sz="2800" b="1" dirty="0" smtClean="0"/>
              <a:t> }</a:t>
            </a:r>
            <a:endParaRPr lang="en-US" altLang="en-US" sz="2800" b="1" dirty="0"/>
          </a:p>
          <a:p>
            <a:r>
              <a:rPr lang="en-US" altLang="en-US" sz="2800" dirty="0"/>
              <a:t>Upper bound = </a:t>
            </a:r>
            <a:r>
              <a:rPr lang="en-US" altLang="en-US" sz="2800" i="1" dirty="0" smtClean="0"/>
              <a:t>O(5n+1) </a:t>
            </a:r>
            <a:r>
              <a:rPr lang="en-US" altLang="en-US" sz="2800" i="1" dirty="0"/>
              <a:t>= O(n)</a:t>
            </a:r>
            <a:endParaRPr lang="en-US" altLang="en-US" sz="2800" dirty="0">
              <a:sym typeface="Symbol" panose="05050102010706020507" pitchFamily="18" charset="2"/>
            </a:endParaRPr>
          </a:p>
          <a:p>
            <a:r>
              <a:rPr lang="en-US" altLang="en-US" sz="2800" dirty="0">
                <a:sym typeface="Symbol" panose="05050102010706020507" pitchFamily="18" charset="2"/>
              </a:rPr>
              <a:t>Lower bound = </a:t>
            </a:r>
            <a:r>
              <a:rPr lang="en-US" altLang="en-US" sz="2800" b="1" i="1" dirty="0">
                <a:sym typeface="Symbol" panose="05050102010706020507" pitchFamily="18" charset="2"/>
              </a:rPr>
              <a:t></a:t>
            </a:r>
            <a:r>
              <a:rPr lang="en-US" altLang="en-US" sz="2800" i="1" dirty="0" smtClean="0"/>
              <a:t>(6) </a:t>
            </a:r>
            <a:r>
              <a:rPr lang="en-US" altLang="en-US" sz="2800" i="1" dirty="0"/>
              <a:t>= </a:t>
            </a:r>
            <a:r>
              <a:rPr lang="en-US" altLang="en-US" sz="2800" b="1" i="1" dirty="0">
                <a:sym typeface="Symbol" panose="05050102010706020507" pitchFamily="18" charset="2"/>
              </a:rPr>
              <a:t></a:t>
            </a:r>
            <a:r>
              <a:rPr lang="en-US" altLang="en-US" sz="2800" i="1" dirty="0"/>
              <a:t>(1</a:t>
            </a:r>
            <a:r>
              <a:rPr lang="en-US" altLang="en-US" sz="2800" i="1" dirty="0" smtClean="0"/>
              <a:t>)</a:t>
            </a:r>
          </a:p>
          <a:p>
            <a:endParaRPr lang="en-US" altLang="en-US" sz="2800" dirty="0" smtClean="0">
              <a:sym typeface="Symbol" panose="05050102010706020507" pitchFamily="18" charset="2"/>
            </a:endParaRPr>
          </a:p>
          <a:p>
            <a:r>
              <a:rPr lang="en-US" altLang="en-US" sz="2800" dirty="0" smtClean="0">
                <a:sym typeface="Symbol" panose="05050102010706020507" pitchFamily="18" charset="2"/>
              </a:rPr>
              <a:t>Time Complexity </a:t>
            </a:r>
            <a:r>
              <a:rPr lang="en-US" altLang="en-US" sz="2800" dirty="0">
                <a:sym typeface="Symbol" panose="05050102010706020507" pitchFamily="18" charset="2"/>
              </a:rPr>
              <a:t>= </a:t>
            </a:r>
            <a:r>
              <a:rPr lang="en-US" altLang="en-US" sz="2800" i="1" dirty="0"/>
              <a:t>O(n)</a:t>
            </a:r>
            <a:br>
              <a:rPr lang="en-US" altLang="en-US" sz="2800" i="1" dirty="0"/>
            </a:br>
            <a:endParaRPr lang="en-US" altLang="en-US" sz="2800" dirty="0">
              <a:sym typeface="Symbol" panose="05050102010706020507" pitchFamily="18" charset="2"/>
            </a:endParaRPr>
          </a:p>
        </p:txBody>
      </p:sp>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spTree>
    <p:extLst>
      <p:ext uri="{BB962C8B-B14F-4D97-AF65-F5344CB8AC3E}">
        <p14:creationId xmlns:p14="http://schemas.microsoft.com/office/powerpoint/2010/main" val="99301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11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11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1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Asymptotic Analysis</a:t>
            </a:r>
            <a:endParaRPr lang="en-US" sz="3200" dirty="0">
              <a:solidFill>
                <a:srgbClr val="7E1B68"/>
              </a:solidFill>
              <a:latin typeface="Calibri"/>
            </a:endParaRPr>
          </a:p>
        </p:txBody>
      </p:sp>
      <p:sp>
        <p:nvSpPr>
          <p:cNvPr id="6" name="Rectangle 5"/>
          <p:cNvSpPr>
            <a:spLocks noChangeArrowheads="1"/>
          </p:cNvSpPr>
          <p:nvPr/>
        </p:nvSpPr>
        <p:spPr bwMode="auto">
          <a:xfrm>
            <a:off x="430213" y="1219200"/>
            <a:ext cx="8713787"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GB" sz="2400" dirty="0"/>
              <a:t>Whenever we want to perform analysis of an algorithm, we need to calculate the complexity of that algorithm</a:t>
            </a:r>
            <a:r>
              <a:rPr lang="en-GB" sz="2400" dirty="0" smtClean="0"/>
              <a:t>.</a:t>
            </a:r>
          </a:p>
          <a:p>
            <a:pPr>
              <a:buFont typeface="Wingdings" panose="05000000000000000000" pitchFamily="2" charset="2"/>
              <a:buChar char="q"/>
            </a:pPr>
            <a:endParaRPr lang="en-GB" sz="2400" dirty="0"/>
          </a:p>
          <a:p>
            <a:pPr>
              <a:buFont typeface="Wingdings" panose="05000000000000000000" pitchFamily="2" charset="2"/>
              <a:buChar char="q"/>
            </a:pPr>
            <a:r>
              <a:rPr lang="en-GB" sz="2400" dirty="0" smtClean="0"/>
              <a:t>When </a:t>
            </a:r>
            <a:r>
              <a:rPr lang="en-GB" sz="2400" dirty="0"/>
              <a:t>we calculate complexity of an algorithm it does not provide exact amount of resource required. </a:t>
            </a:r>
            <a:endParaRPr lang="en-GB" sz="2400" dirty="0" smtClean="0"/>
          </a:p>
          <a:p>
            <a:pPr marL="0" indent="0">
              <a:buNone/>
            </a:pPr>
            <a:endParaRPr lang="en-GB" sz="2400" dirty="0" smtClean="0"/>
          </a:p>
          <a:p>
            <a:pPr>
              <a:buFont typeface="Wingdings" panose="05000000000000000000" pitchFamily="2" charset="2"/>
              <a:buChar char="q"/>
            </a:pPr>
            <a:r>
              <a:rPr lang="en-GB" sz="2400" dirty="0" smtClean="0"/>
              <a:t>So </a:t>
            </a:r>
            <a:r>
              <a:rPr lang="en-GB" sz="2400" dirty="0"/>
              <a:t>instead of taking exact amount of resource we represent that complexity in a general form (</a:t>
            </a:r>
            <a:r>
              <a:rPr lang="en-GB" sz="2400" b="1" dirty="0"/>
              <a:t>Notation</a:t>
            </a:r>
            <a:r>
              <a:rPr lang="en-GB" sz="2400" dirty="0"/>
              <a:t>) which produces the basic nature of that algorithm</a:t>
            </a:r>
            <a:r>
              <a:rPr lang="en-GB" sz="2400" dirty="0" smtClean="0"/>
              <a:t>.</a:t>
            </a:r>
          </a:p>
          <a:p>
            <a:pPr>
              <a:buFont typeface="Wingdings" panose="05000000000000000000" pitchFamily="2" charset="2"/>
              <a:buChar char="q"/>
            </a:pPr>
            <a:endParaRPr lang="en-GB" sz="2400" dirty="0"/>
          </a:p>
          <a:p>
            <a:pPr>
              <a:buFont typeface="Wingdings" panose="05000000000000000000" pitchFamily="2" charset="2"/>
              <a:buChar char="q"/>
            </a:pPr>
            <a:r>
              <a:rPr lang="en-GB" sz="2400" b="1" dirty="0"/>
              <a:t>Asymptotic notation of an algorithm is a mathematical representation of its complexity</a:t>
            </a:r>
            <a:endParaRPr lang="en-GB" sz="2400" dirty="0" smtClean="0"/>
          </a:p>
          <a:p>
            <a:pPr>
              <a:buFont typeface="Wingdings" panose="05000000000000000000" pitchFamily="2" charset="2"/>
              <a:buChar char="q"/>
            </a:pPr>
            <a:endParaRPr lang="en-GB" sz="2400" dirty="0" smtClean="0"/>
          </a:p>
          <a:p>
            <a:pPr>
              <a:buFont typeface="Wingdings" panose="05000000000000000000" pitchFamily="2" charset="2"/>
              <a:buChar char="q"/>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676122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pic>
        <p:nvPicPr>
          <p:cNvPr id="8" name="Picture 7"/>
          <p:cNvPicPr>
            <a:picLocks noChangeAspect="1"/>
          </p:cNvPicPr>
          <p:nvPr/>
        </p:nvPicPr>
        <p:blipFill>
          <a:blip r:embed="rId3"/>
          <a:stretch>
            <a:fillRect/>
          </a:stretch>
        </p:blipFill>
        <p:spPr>
          <a:xfrm>
            <a:off x="962025" y="2438400"/>
            <a:ext cx="7496175" cy="3219450"/>
          </a:xfrm>
          <a:prstGeom prst="rect">
            <a:avLst/>
          </a:prstGeom>
        </p:spPr>
      </p:pic>
      <p:sp>
        <p:nvSpPr>
          <p:cNvPr id="9" name="TextBox 8"/>
          <p:cNvSpPr txBox="1"/>
          <p:nvPr/>
        </p:nvSpPr>
        <p:spPr>
          <a:xfrm>
            <a:off x="990600" y="1752600"/>
            <a:ext cx="6172200" cy="584775"/>
          </a:xfrm>
          <a:prstGeom prst="rect">
            <a:avLst/>
          </a:prstGeom>
          <a:noFill/>
        </p:spPr>
        <p:txBody>
          <a:bodyPr wrap="square" rtlCol="0">
            <a:spAutoFit/>
          </a:bodyPr>
          <a:lstStyle/>
          <a:p>
            <a:r>
              <a:rPr lang="de-DE" sz="3200" dirty="0" smtClean="0">
                <a:latin typeface="+mn-lt"/>
              </a:rPr>
              <a:t>Growth rate of various functions</a:t>
            </a:r>
            <a:endParaRPr lang="en-US" sz="3200" dirty="0">
              <a:latin typeface="+mn-lt"/>
            </a:endParaRPr>
          </a:p>
        </p:txBody>
      </p:sp>
    </p:spTree>
    <p:extLst>
      <p:ext uri="{BB962C8B-B14F-4D97-AF65-F5344CB8AC3E}">
        <p14:creationId xmlns:p14="http://schemas.microsoft.com/office/powerpoint/2010/main" val="106168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sp>
        <p:nvSpPr>
          <p:cNvPr id="9" name="TextBox 8"/>
          <p:cNvSpPr txBox="1"/>
          <p:nvPr/>
        </p:nvSpPr>
        <p:spPr>
          <a:xfrm>
            <a:off x="547687" y="833735"/>
            <a:ext cx="8305800" cy="461665"/>
          </a:xfrm>
          <a:prstGeom prst="rect">
            <a:avLst/>
          </a:prstGeom>
          <a:noFill/>
        </p:spPr>
        <p:txBody>
          <a:bodyPr wrap="square" rtlCol="0">
            <a:spAutoFit/>
          </a:bodyPr>
          <a:lstStyle/>
          <a:p>
            <a:pPr algn="ctr"/>
            <a:r>
              <a:rPr lang="en-GB" sz="2400" dirty="0" smtClean="0">
                <a:latin typeface="+mn-lt"/>
              </a:rPr>
              <a:t>Growth rate of functions </a:t>
            </a:r>
            <a:endParaRPr lang="en-US" sz="2400" dirty="0">
              <a:latin typeface="+mn-lt"/>
            </a:endParaRPr>
          </a:p>
        </p:txBody>
      </p:sp>
      <p:pic>
        <p:nvPicPr>
          <p:cNvPr id="6" name="Picture 5"/>
          <p:cNvPicPr>
            <a:picLocks noChangeAspect="1"/>
          </p:cNvPicPr>
          <p:nvPr/>
        </p:nvPicPr>
        <p:blipFill>
          <a:blip r:embed="rId3"/>
          <a:stretch>
            <a:fillRect/>
          </a:stretch>
        </p:blipFill>
        <p:spPr>
          <a:xfrm>
            <a:off x="2286000" y="1347787"/>
            <a:ext cx="5127015" cy="4443413"/>
          </a:xfrm>
          <a:prstGeom prst="rect">
            <a:avLst/>
          </a:prstGeom>
        </p:spPr>
      </p:pic>
      <p:pic>
        <p:nvPicPr>
          <p:cNvPr id="7" name="Picture 6"/>
          <p:cNvPicPr>
            <a:picLocks noChangeAspect="1"/>
          </p:cNvPicPr>
          <p:nvPr/>
        </p:nvPicPr>
        <p:blipFill>
          <a:blip r:embed="rId4"/>
          <a:stretch>
            <a:fillRect/>
          </a:stretch>
        </p:blipFill>
        <p:spPr>
          <a:xfrm>
            <a:off x="2108198" y="5943600"/>
            <a:ext cx="5588002" cy="838200"/>
          </a:xfrm>
          <a:prstGeom prst="rect">
            <a:avLst/>
          </a:prstGeom>
        </p:spPr>
      </p:pic>
    </p:spTree>
    <p:extLst>
      <p:ext uri="{BB962C8B-B14F-4D97-AF65-F5344CB8AC3E}">
        <p14:creationId xmlns:p14="http://schemas.microsoft.com/office/powerpoint/2010/main" val="1464599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sp>
        <p:nvSpPr>
          <p:cNvPr id="9" name="TextBox 8"/>
          <p:cNvSpPr txBox="1"/>
          <p:nvPr/>
        </p:nvSpPr>
        <p:spPr>
          <a:xfrm>
            <a:off x="547687" y="990600"/>
            <a:ext cx="8305800" cy="830997"/>
          </a:xfrm>
          <a:prstGeom prst="rect">
            <a:avLst/>
          </a:prstGeom>
          <a:noFill/>
        </p:spPr>
        <p:txBody>
          <a:bodyPr wrap="square" rtlCol="0">
            <a:spAutoFit/>
          </a:bodyPr>
          <a:lstStyle/>
          <a:p>
            <a:pPr algn="ctr"/>
            <a:r>
              <a:rPr lang="en-GB" sz="2400" dirty="0">
                <a:latin typeface="+mn-lt"/>
              </a:rPr>
              <a:t>Time for f(n) instructions on a computer that executes 1 billion instructions per second </a:t>
            </a:r>
            <a:endParaRPr lang="en-US" sz="2400" dirty="0">
              <a:latin typeface="+mn-lt"/>
            </a:endParaRPr>
          </a:p>
        </p:txBody>
      </p:sp>
      <p:pic>
        <p:nvPicPr>
          <p:cNvPr id="2" name="Picture 1"/>
          <p:cNvPicPr>
            <a:picLocks noChangeAspect="1"/>
          </p:cNvPicPr>
          <p:nvPr/>
        </p:nvPicPr>
        <p:blipFill>
          <a:blip r:embed="rId3"/>
          <a:stretch>
            <a:fillRect/>
          </a:stretch>
        </p:blipFill>
        <p:spPr>
          <a:xfrm>
            <a:off x="1800225" y="1838325"/>
            <a:ext cx="6200775" cy="4943475"/>
          </a:xfrm>
          <a:prstGeom prst="rect">
            <a:avLst/>
          </a:prstGeom>
        </p:spPr>
      </p:pic>
    </p:spTree>
    <p:extLst>
      <p:ext uri="{BB962C8B-B14F-4D97-AF65-F5344CB8AC3E}">
        <p14:creationId xmlns:p14="http://schemas.microsoft.com/office/powerpoint/2010/main" val="4246348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pic>
        <p:nvPicPr>
          <p:cNvPr id="2" name="Picture 1"/>
          <p:cNvPicPr>
            <a:picLocks noChangeAspect="1"/>
          </p:cNvPicPr>
          <p:nvPr/>
        </p:nvPicPr>
        <p:blipFill>
          <a:blip r:embed="rId3"/>
          <a:stretch>
            <a:fillRect/>
          </a:stretch>
        </p:blipFill>
        <p:spPr>
          <a:xfrm>
            <a:off x="276241" y="1600200"/>
            <a:ext cx="8562959" cy="2513236"/>
          </a:xfrm>
          <a:prstGeom prst="rect">
            <a:avLst/>
          </a:prstGeom>
        </p:spPr>
      </p:pic>
    </p:spTree>
    <p:extLst>
      <p:ext uri="{BB962C8B-B14F-4D97-AF65-F5344CB8AC3E}">
        <p14:creationId xmlns:p14="http://schemas.microsoft.com/office/powerpoint/2010/main" val="40117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24842"/>
            <a:ext cx="8713787" cy="1058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GB" sz="2400" dirty="0" smtClean="0">
                <a:solidFill>
                  <a:prstClr val="black"/>
                </a:solidFill>
              </a:rPr>
              <a:t>Asymptotic </a:t>
            </a:r>
            <a:r>
              <a:rPr lang="en-GB" sz="2400" dirty="0">
                <a:solidFill>
                  <a:prstClr val="black"/>
                </a:solidFill>
              </a:rPr>
              <a:t>analysis is </a:t>
            </a:r>
            <a:r>
              <a:rPr lang="en-GB" sz="2400" b="1" dirty="0">
                <a:solidFill>
                  <a:prstClr val="black"/>
                </a:solidFill>
              </a:rPr>
              <a:t>input bound </a:t>
            </a:r>
            <a:r>
              <a:rPr lang="en-GB" sz="2400" dirty="0">
                <a:solidFill>
                  <a:prstClr val="black"/>
                </a:solidFill>
              </a:rPr>
              <a:t>i.e., if there's </a:t>
            </a:r>
            <a:r>
              <a:rPr lang="en-GB" sz="2400" b="1" dirty="0">
                <a:solidFill>
                  <a:prstClr val="black"/>
                </a:solidFill>
              </a:rPr>
              <a:t>no input </a:t>
            </a:r>
            <a:r>
              <a:rPr lang="en-GB" sz="2400" dirty="0">
                <a:solidFill>
                  <a:prstClr val="black"/>
                </a:solidFill>
              </a:rPr>
              <a:t>to the algorithm, it is concluded to work in a </a:t>
            </a:r>
            <a:r>
              <a:rPr lang="en-GB" sz="2400" b="1" dirty="0">
                <a:solidFill>
                  <a:prstClr val="black"/>
                </a:solidFill>
              </a:rPr>
              <a:t>constant time</a:t>
            </a:r>
            <a:r>
              <a:rPr lang="en-GB" sz="2400" dirty="0">
                <a:solidFill>
                  <a:prstClr val="black"/>
                </a:solidFill>
              </a:rPr>
              <a:t>. Other than the "input" all other factors are considered constant</a:t>
            </a:r>
            <a:r>
              <a:rPr lang="en-GB" sz="2400" dirty="0" smtClean="0">
                <a:solidFill>
                  <a:prstClr val="black"/>
                </a:solidFill>
              </a:rPr>
              <a:t>.</a:t>
            </a:r>
          </a:p>
          <a:p>
            <a:pPr>
              <a:buFont typeface="Wingdings" panose="05000000000000000000" pitchFamily="2" charset="2"/>
              <a:buChar char="q"/>
            </a:pPr>
            <a:endParaRPr lang="en-GB" sz="2400" dirty="0">
              <a:solidFill>
                <a:prstClr val="black"/>
              </a:solidFill>
            </a:endParaRPr>
          </a:p>
          <a:p>
            <a:pPr>
              <a:buFont typeface="Wingdings" panose="05000000000000000000" pitchFamily="2" charset="2"/>
              <a:buChar char="q"/>
            </a:pPr>
            <a:r>
              <a:rPr lang="en-GB" sz="2400" dirty="0" smtClean="0"/>
              <a:t>We </a:t>
            </a:r>
            <a:r>
              <a:rPr lang="en-GB" sz="2400" dirty="0"/>
              <a:t>use only the </a:t>
            </a:r>
            <a:r>
              <a:rPr lang="en-GB" sz="2400" b="1" dirty="0"/>
              <a:t>most significant terms </a:t>
            </a:r>
            <a:r>
              <a:rPr lang="en-GB" sz="2400" dirty="0"/>
              <a:t>in the complexity of </a:t>
            </a:r>
            <a:r>
              <a:rPr lang="en-GB" sz="2400" dirty="0" smtClean="0"/>
              <a:t>an </a:t>
            </a:r>
            <a:r>
              <a:rPr lang="en-GB" sz="2400" dirty="0"/>
              <a:t>algorithm and ignore </a:t>
            </a:r>
            <a:r>
              <a:rPr lang="en-GB" sz="2400" b="1" dirty="0"/>
              <a:t>least significant terms </a:t>
            </a:r>
            <a:r>
              <a:rPr lang="en-GB" sz="2400" dirty="0"/>
              <a:t>in the complexity of that algorithm </a:t>
            </a:r>
            <a:r>
              <a:rPr lang="en-GB" sz="2400" dirty="0" smtClean="0"/>
              <a:t>e.g.</a:t>
            </a:r>
            <a:endParaRPr lang="en-GB" sz="2400" dirty="0" smtClean="0">
              <a:solidFill>
                <a:prstClr val="black"/>
              </a:solidFill>
            </a:endParaRPr>
          </a:p>
          <a:p>
            <a:pPr>
              <a:buFont typeface="Wingdings" panose="05000000000000000000" pitchFamily="2" charset="2"/>
              <a:buChar char="q"/>
            </a:pPr>
            <a:endParaRPr lang="en-GB" sz="2400" dirty="0">
              <a:solidFill>
                <a:prstClr val="black"/>
              </a:solidFill>
            </a:endParaRPr>
          </a:p>
          <a:p>
            <a:pPr marL="0" indent="0" algn="ctr">
              <a:buNone/>
            </a:pPr>
            <a:r>
              <a:rPr lang="en-GB" sz="2400" dirty="0" smtClean="0">
                <a:solidFill>
                  <a:prstClr val="black"/>
                </a:solidFill>
              </a:rPr>
              <a:t>  </a:t>
            </a:r>
            <a:r>
              <a:rPr lang="en-GB" sz="2400" b="1" dirty="0" err="1" smtClean="0">
                <a:solidFill>
                  <a:prstClr val="black"/>
                </a:solidFill>
              </a:rPr>
              <a:t>Alg</a:t>
            </a:r>
            <a:r>
              <a:rPr lang="pt-BR" sz="2400" b="1" dirty="0" smtClean="0"/>
              <a:t>orihtm 1 </a:t>
            </a:r>
            <a:r>
              <a:rPr lang="pt-BR" sz="2400" b="1" dirty="0"/>
              <a:t>: 5n</a:t>
            </a:r>
            <a:r>
              <a:rPr lang="pt-BR" sz="2400" b="1" baseline="30000" dirty="0"/>
              <a:t>2</a:t>
            </a:r>
            <a:r>
              <a:rPr lang="pt-BR" sz="2400" b="1" dirty="0"/>
              <a:t> + 2n + 1</a:t>
            </a:r>
            <a:endParaRPr lang="pt-BR" sz="2400" dirty="0"/>
          </a:p>
          <a:p>
            <a:pPr marL="0" indent="0" algn="ctr">
              <a:buNone/>
            </a:pPr>
            <a:r>
              <a:rPr lang="pt-BR" sz="2400" b="1" dirty="0" smtClean="0"/>
              <a:t>Algorihtm 2 </a:t>
            </a:r>
            <a:r>
              <a:rPr lang="pt-BR" sz="2400" b="1" dirty="0"/>
              <a:t>: 10n</a:t>
            </a:r>
            <a:r>
              <a:rPr lang="pt-BR" sz="2400" b="1" baseline="30000" dirty="0"/>
              <a:t>2</a:t>
            </a:r>
            <a:r>
              <a:rPr lang="pt-BR" sz="2400" b="1" dirty="0"/>
              <a:t> + 8n + </a:t>
            </a:r>
            <a:r>
              <a:rPr lang="pt-BR" sz="2400" b="1" dirty="0" smtClean="0"/>
              <a:t>3</a:t>
            </a:r>
          </a:p>
          <a:p>
            <a:pPr marL="0" indent="0" algn="ctr">
              <a:buNone/>
            </a:pPr>
            <a:endParaRPr lang="pt-BR" sz="2400" b="1" dirty="0"/>
          </a:p>
          <a:p>
            <a:pPr marL="457200" lvl="1" indent="0">
              <a:buNone/>
            </a:pPr>
            <a:r>
              <a:rPr lang="pt-BR" sz="2000" dirty="0" smtClean="0"/>
              <a:t>For larger value of </a:t>
            </a:r>
            <a:r>
              <a:rPr lang="pt-BR" sz="2000" b="1" dirty="0" smtClean="0"/>
              <a:t>n</a:t>
            </a:r>
          </a:p>
          <a:p>
            <a:pPr marL="457200" lvl="1" indent="0">
              <a:buNone/>
            </a:pPr>
            <a:r>
              <a:rPr lang="pt-BR" sz="2000" dirty="0" smtClean="0"/>
              <a:t>Most significant terms are : </a:t>
            </a:r>
            <a:r>
              <a:rPr lang="pt-BR" sz="2000" b="1" dirty="0" smtClean="0"/>
              <a:t>5n</a:t>
            </a:r>
            <a:r>
              <a:rPr lang="pt-BR" sz="2000" b="1" baseline="30000" dirty="0" smtClean="0"/>
              <a:t>2</a:t>
            </a:r>
            <a:r>
              <a:rPr lang="pt-BR" sz="2000" b="1" dirty="0" smtClean="0"/>
              <a:t> and </a:t>
            </a:r>
            <a:r>
              <a:rPr lang="pt-BR" sz="2000" b="1" dirty="0"/>
              <a:t>10n</a:t>
            </a:r>
            <a:r>
              <a:rPr lang="pt-BR" sz="2000" b="1" baseline="30000" dirty="0"/>
              <a:t>2</a:t>
            </a:r>
            <a:r>
              <a:rPr lang="pt-BR" sz="2000" b="1" dirty="0"/>
              <a:t> </a:t>
            </a:r>
            <a:endParaRPr lang="pt-BR" sz="2000" b="1" dirty="0" smtClean="0"/>
          </a:p>
          <a:p>
            <a:pPr marL="457200" lvl="1" indent="0">
              <a:buNone/>
            </a:pPr>
            <a:r>
              <a:rPr lang="pt-BR" sz="2000" dirty="0" smtClean="0"/>
              <a:t>Least significant terms are: (</a:t>
            </a:r>
            <a:r>
              <a:rPr lang="pt-BR" sz="2000" b="1" dirty="0" smtClean="0"/>
              <a:t>2n + 1) and (8n + 3) </a:t>
            </a:r>
          </a:p>
          <a:p>
            <a:pPr marL="0" indent="0">
              <a:buNone/>
            </a:pPr>
            <a:endParaRPr lang="pt-BR" sz="2400" dirty="0"/>
          </a:p>
          <a:p>
            <a:pPr>
              <a:buFont typeface="Wingdings" panose="05000000000000000000" pitchFamily="2" charset="2"/>
              <a:buChar char="q"/>
            </a:pPr>
            <a:endParaRPr lang="en-GB" sz="2400" dirty="0" smtClean="0">
              <a:solidFill>
                <a:prstClr val="black"/>
              </a:solidFill>
            </a:endParaRPr>
          </a:p>
          <a:p>
            <a:pPr>
              <a:buFont typeface="Wingdings" panose="05000000000000000000" pitchFamily="2" charset="2"/>
              <a:buChar char="q"/>
            </a:pPr>
            <a:endParaRPr lang="en-GB" sz="2400" dirty="0">
              <a:solidFill>
                <a:prstClr val="black"/>
              </a:solidFill>
            </a:endParaRPr>
          </a:p>
          <a:p>
            <a:pPr>
              <a:buFont typeface="Wingdings" panose="05000000000000000000" pitchFamily="2" charset="2"/>
              <a:buChar char="q"/>
            </a:pPr>
            <a:r>
              <a:rPr lang="en-GB" sz="2400" dirty="0">
                <a:solidFill>
                  <a:prstClr val="black"/>
                </a:solidFill>
              </a:rPr>
              <a:t>The running time of function f(n) will increase linearly with the increase in </a:t>
            </a:r>
            <a:r>
              <a:rPr lang="en-GB" sz="2400" b="1" dirty="0">
                <a:solidFill>
                  <a:prstClr val="black"/>
                </a:solidFill>
              </a:rPr>
              <a:t>n</a:t>
            </a:r>
            <a:r>
              <a:rPr lang="en-GB" sz="2400" b="1" dirty="0" smtClean="0">
                <a:solidFill>
                  <a:prstClr val="black"/>
                </a:solidFill>
              </a:rPr>
              <a:t>.</a:t>
            </a:r>
          </a:p>
          <a:p>
            <a:pPr>
              <a:buFont typeface="Wingdings" panose="05000000000000000000" pitchFamily="2" charset="2"/>
              <a:buChar char="q"/>
            </a:pPr>
            <a:endParaRPr lang="en-GB" sz="2400" b="1" dirty="0">
              <a:solidFill>
                <a:prstClr val="black"/>
              </a:solidFill>
            </a:endParaRPr>
          </a:p>
          <a:p>
            <a:pPr>
              <a:buFont typeface="Wingdings" panose="05000000000000000000" pitchFamily="2" charset="2"/>
              <a:buChar char="q"/>
            </a:pPr>
            <a:r>
              <a:rPr lang="en-GB" sz="2400" dirty="0">
                <a:solidFill>
                  <a:prstClr val="black"/>
                </a:solidFill>
              </a:rPr>
              <a:t>The running time of the function </a:t>
            </a:r>
            <a:r>
              <a:rPr lang="en-US" sz="2400" i="1" dirty="0">
                <a:solidFill>
                  <a:prstClr val="black"/>
                </a:solidFill>
              </a:rPr>
              <a:t>g</a:t>
            </a:r>
            <a:r>
              <a:rPr lang="en-US" sz="2400" dirty="0">
                <a:solidFill>
                  <a:prstClr val="black"/>
                </a:solidFill>
              </a:rPr>
              <a:t>(n</a:t>
            </a:r>
            <a:r>
              <a:rPr lang="en-US" sz="2400" baseline="30000" dirty="0">
                <a:solidFill>
                  <a:prstClr val="black"/>
                </a:solidFill>
              </a:rPr>
              <a:t>2</a:t>
            </a:r>
            <a:r>
              <a:rPr lang="en-US" sz="2400" dirty="0">
                <a:solidFill>
                  <a:prstClr val="black"/>
                </a:solidFill>
              </a:rPr>
              <a:t>)</a:t>
            </a:r>
            <a:r>
              <a:rPr lang="en-GB" sz="2400" dirty="0">
                <a:solidFill>
                  <a:prstClr val="black"/>
                </a:solidFill>
              </a:rPr>
              <a:t> will increase exponentially when </a:t>
            </a:r>
            <a:r>
              <a:rPr lang="en-GB" sz="2400" b="1" dirty="0">
                <a:solidFill>
                  <a:prstClr val="black"/>
                </a:solidFill>
              </a:rPr>
              <a:t>n</a:t>
            </a:r>
            <a:r>
              <a:rPr lang="en-GB" sz="2400" dirty="0">
                <a:solidFill>
                  <a:prstClr val="black"/>
                </a:solidFill>
              </a:rPr>
              <a:t> increases. </a:t>
            </a:r>
            <a:endParaRPr lang="en-GB" sz="2400" dirty="0" smtClean="0">
              <a:solidFill>
                <a:prstClr val="black"/>
              </a:solidFill>
            </a:endParaRPr>
          </a:p>
          <a:p>
            <a:pPr>
              <a:buFont typeface="Wingdings" panose="05000000000000000000" pitchFamily="2" charset="2"/>
              <a:buChar char="q"/>
            </a:pPr>
            <a:endParaRPr lang="en-GB" sz="2400" dirty="0" smtClean="0">
              <a:solidFill>
                <a:prstClr val="black"/>
              </a:solidFill>
            </a:endParaRPr>
          </a:p>
          <a:p>
            <a:pPr>
              <a:buFont typeface="Wingdings" panose="05000000000000000000" pitchFamily="2" charset="2"/>
              <a:buChar char="q"/>
            </a:pPr>
            <a:r>
              <a:rPr lang="en-GB" sz="2400" dirty="0" smtClean="0">
                <a:solidFill>
                  <a:prstClr val="black"/>
                </a:solidFill>
              </a:rPr>
              <a:t>Similarly</a:t>
            </a:r>
            <a:r>
              <a:rPr lang="en-GB" sz="2400" dirty="0">
                <a:solidFill>
                  <a:prstClr val="black"/>
                </a:solidFill>
              </a:rPr>
              <a:t>, the running time of both operations will be nearly the same if </a:t>
            </a:r>
            <a:r>
              <a:rPr lang="en-GB" sz="2400" b="1" dirty="0">
                <a:solidFill>
                  <a:prstClr val="black"/>
                </a:solidFill>
              </a:rPr>
              <a:t>n</a:t>
            </a:r>
            <a:r>
              <a:rPr lang="en-GB" sz="2400" dirty="0">
                <a:solidFill>
                  <a:prstClr val="black"/>
                </a:solidFill>
              </a:rPr>
              <a:t> is significantly small</a:t>
            </a:r>
            <a:r>
              <a:rPr lang="en-GB" sz="2400" dirty="0" smtClean="0">
                <a:solidFill>
                  <a:prstClr val="black"/>
                </a:solidFill>
              </a:rPr>
              <a:t>.</a:t>
            </a: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4155258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7" name="Group 9"/>
          <p:cNvGrpSpPr>
            <a:grpSpLocks/>
          </p:cNvGrpSpPr>
          <p:nvPr/>
        </p:nvGrpSpPr>
        <p:grpSpPr bwMode="auto">
          <a:xfrm>
            <a:off x="1371600" y="1365250"/>
            <a:ext cx="6138863" cy="2520950"/>
            <a:chOff x="960" y="2016"/>
            <a:chExt cx="3867" cy="1588"/>
          </a:xfrm>
        </p:grpSpPr>
        <p:sp>
          <p:nvSpPr>
            <p:cNvPr id="8" name="Rectangle 7"/>
            <p:cNvSpPr>
              <a:spLocks noChangeArrowheads="1"/>
            </p:cNvSpPr>
            <p:nvPr/>
          </p:nvSpPr>
          <p:spPr bwMode="auto">
            <a:xfrm>
              <a:off x="960" y="2016"/>
              <a:ext cx="3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smtClean="0"/>
                <a:t> Various values </a:t>
              </a:r>
              <a:r>
                <a:rPr lang="en-US" altLang="en-US" b="1" dirty="0"/>
                <a:t>of </a:t>
              </a:r>
              <a:r>
                <a:rPr lang="en-US" altLang="en-US" b="1" i="1" dirty="0"/>
                <a:t>n</a:t>
              </a:r>
              <a:r>
                <a:rPr lang="en-US" altLang="en-US" b="1" i="1" baseline="30000" dirty="0"/>
                <a:t>2</a:t>
              </a:r>
              <a:r>
                <a:rPr lang="en-US" altLang="en-US" b="1" dirty="0"/>
                <a:t> and </a:t>
              </a:r>
              <a:r>
                <a:rPr lang="en-US" altLang="en-US" b="1" i="1" dirty="0"/>
                <a:t>n</a:t>
              </a:r>
              <a:r>
                <a:rPr lang="en-US" altLang="en-US" b="1" i="1" baseline="30000" dirty="0"/>
                <a:t>2</a:t>
              </a:r>
              <a:r>
                <a:rPr lang="en-US" altLang="en-US" b="1" i="1" dirty="0"/>
                <a:t> + 4n + 20n</a:t>
              </a:r>
            </a:p>
          </p:txBody>
        </p:sp>
        <p:pic>
          <p:nvPicPr>
            <p:cNvPr id="9" name="Picture 8" descr="Tabel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226"/>
              <a:ext cx="3819" cy="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10"/>
          <p:cNvGrpSpPr>
            <a:grpSpLocks/>
          </p:cNvGrpSpPr>
          <p:nvPr/>
        </p:nvGrpSpPr>
        <p:grpSpPr bwMode="auto">
          <a:xfrm>
            <a:off x="1509712" y="4165600"/>
            <a:ext cx="6034088" cy="2540000"/>
            <a:chOff x="912" y="1938"/>
            <a:chExt cx="3801" cy="1600"/>
          </a:xfrm>
        </p:grpSpPr>
        <p:pic>
          <p:nvPicPr>
            <p:cNvPr id="12" name="Picture 6" descr="Tabel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160"/>
              <a:ext cx="3753" cy="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9"/>
            <p:cNvSpPr>
              <a:spLocks noChangeArrowheads="1"/>
            </p:cNvSpPr>
            <p:nvPr/>
          </p:nvSpPr>
          <p:spPr bwMode="auto">
            <a:xfrm>
              <a:off x="912" y="1938"/>
              <a:ext cx="26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smtClean="0"/>
                <a:t>Various </a:t>
              </a:r>
              <a:r>
                <a:rPr lang="en-US" altLang="en-US" b="1" dirty="0"/>
                <a:t>values of </a:t>
              </a:r>
              <a:r>
                <a:rPr lang="en-US" altLang="en-US" b="1" i="1" dirty="0"/>
                <a:t>n</a:t>
              </a:r>
              <a:r>
                <a:rPr lang="en-US" altLang="en-US" b="1" dirty="0"/>
                <a:t>, 2</a:t>
              </a:r>
              <a:r>
                <a:rPr lang="en-US" altLang="en-US" b="1" i="1" dirty="0"/>
                <a:t>n</a:t>
              </a:r>
              <a:r>
                <a:rPr lang="en-US" altLang="en-US" b="1" dirty="0"/>
                <a:t>, </a:t>
              </a:r>
              <a:r>
                <a:rPr lang="en-US" altLang="en-US" b="1" i="1" dirty="0"/>
                <a:t>n</a:t>
              </a:r>
              <a:r>
                <a:rPr lang="en-US" altLang="en-US" b="1" baseline="30000" dirty="0"/>
                <a:t>2</a:t>
              </a:r>
              <a:r>
                <a:rPr lang="en-US" altLang="en-US" b="1" dirty="0"/>
                <a:t>, and </a:t>
              </a:r>
              <a:r>
                <a:rPr lang="en-US" altLang="en-US" b="1" i="1" dirty="0"/>
                <a:t>n</a:t>
              </a:r>
              <a:r>
                <a:rPr lang="en-US" altLang="en-US" b="1" baseline="30000" dirty="0"/>
                <a:t>2 </a:t>
              </a:r>
              <a:r>
                <a:rPr lang="en-US" altLang="en-US" b="1" dirty="0"/>
                <a:t>+ </a:t>
              </a:r>
              <a:r>
                <a:rPr lang="en-US" altLang="en-US" b="1" i="1" dirty="0"/>
                <a:t>n</a:t>
              </a:r>
            </a:p>
          </p:txBody>
        </p:sp>
      </p:grpSp>
      <p:sp>
        <p:nvSpPr>
          <p:cNvPr id="14" name="TextBox 13"/>
          <p:cNvSpPr txBox="1"/>
          <p:nvPr/>
        </p:nvSpPr>
        <p:spPr>
          <a:xfrm>
            <a:off x="381000" y="838200"/>
            <a:ext cx="6477000" cy="461665"/>
          </a:xfrm>
          <a:prstGeom prst="rect">
            <a:avLst/>
          </a:prstGeom>
          <a:noFill/>
        </p:spPr>
        <p:txBody>
          <a:bodyPr wrap="square" rtlCol="0">
            <a:spAutoFit/>
          </a:bodyPr>
          <a:lstStyle/>
          <a:p>
            <a:r>
              <a:rPr lang="de-DE" sz="2400" b="1" dirty="0" smtClean="0">
                <a:latin typeface="+mn-lt"/>
              </a:rPr>
              <a:t>LST and MST</a:t>
            </a:r>
            <a:endParaRPr lang="en-US" sz="2400" b="1" dirty="0">
              <a:latin typeface="+mn-lt"/>
            </a:endParaRPr>
          </a:p>
        </p:txBody>
      </p:sp>
    </p:spTree>
    <p:extLst>
      <p:ext uri="{BB962C8B-B14F-4D97-AF65-F5344CB8AC3E}">
        <p14:creationId xmlns:p14="http://schemas.microsoft.com/office/powerpoint/2010/main" val="376177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GB" sz="2400" dirty="0"/>
              <a:t>Usually, the time required by an algorithm falls under three types </a:t>
            </a:r>
            <a:endParaRPr lang="en-GB" sz="2400" dirty="0" smtClean="0"/>
          </a:p>
          <a:p>
            <a:pPr>
              <a:buFont typeface="Wingdings" panose="05000000000000000000" pitchFamily="2" charset="2"/>
              <a:buChar char="q"/>
            </a:pPr>
            <a:endParaRPr lang="en-GB" sz="2400" dirty="0"/>
          </a:p>
          <a:p>
            <a:pPr marL="457200" indent="-457200">
              <a:buFont typeface="+mj-lt"/>
              <a:buAutoNum type="arabicPeriod"/>
            </a:pPr>
            <a:r>
              <a:rPr lang="en-GB" sz="2400" b="1" dirty="0"/>
              <a:t>Best Case</a:t>
            </a:r>
            <a:r>
              <a:rPr lang="en-GB" sz="2400" dirty="0"/>
              <a:t> − Minimum time required for program execution</a:t>
            </a:r>
            <a:r>
              <a:rPr lang="en-GB" sz="2400" dirty="0" smtClean="0"/>
              <a:t>.</a:t>
            </a:r>
          </a:p>
          <a:p>
            <a:pPr marL="457200" indent="-457200">
              <a:buFont typeface="+mj-lt"/>
              <a:buAutoNum type="arabicPeriod"/>
            </a:pPr>
            <a:endParaRPr lang="en-GB" sz="2400" dirty="0"/>
          </a:p>
          <a:p>
            <a:pPr marL="457200" indent="-457200">
              <a:buFont typeface="+mj-lt"/>
              <a:buAutoNum type="arabicPeriod"/>
            </a:pPr>
            <a:r>
              <a:rPr lang="en-GB" sz="2400" b="1" dirty="0"/>
              <a:t>Average Case</a:t>
            </a:r>
            <a:r>
              <a:rPr lang="en-GB" sz="2400" dirty="0"/>
              <a:t> − Average time required for program execution</a:t>
            </a:r>
            <a:r>
              <a:rPr lang="en-GB" sz="2400" dirty="0" smtClean="0"/>
              <a:t>.</a:t>
            </a:r>
          </a:p>
          <a:p>
            <a:pPr marL="457200" indent="-457200">
              <a:buFont typeface="+mj-lt"/>
              <a:buAutoNum type="arabicPeriod"/>
            </a:pPr>
            <a:endParaRPr lang="en-GB" sz="2400" dirty="0"/>
          </a:p>
          <a:p>
            <a:pPr marL="457200" indent="-457200">
              <a:buFont typeface="+mj-lt"/>
              <a:buAutoNum type="arabicPeriod"/>
            </a:pPr>
            <a:r>
              <a:rPr lang="en-GB" sz="2400" b="1" dirty="0"/>
              <a:t>Worst Case</a:t>
            </a:r>
            <a:r>
              <a:rPr lang="en-GB" sz="2400" dirty="0"/>
              <a:t> − Maximum time required for program execution.</a:t>
            </a: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413441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GB" sz="2400" dirty="0" smtClean="0">
                <a:solidFill>
                  <a:prstClr val="black"/>
                </a:solidFill>
              </a:rPr>
              <a:t>There are three types of </a:t>
            </a:r>
            <a:r>
              <a:rPr lang="en-US" sz="2400" dirty="0"/>
              <a:t>Asymptotic Notations </a:t>
            </a:r>
            <a:endParaRPr lang="en-GB" sz="2400" dirty="0" smtClean="0">
              <a:solidFill>
                <a:prstClr val="black"/>
              </a:solidFill>
            </a:endParaRPr>
          </a:p>
          <a:p>
            <a:pPr>
              <a:buFont typeface="Wingdings" panose="05000000000000000000" pitchFamily="2" charset="2"/>
              <a:buChar char="q"/>
            </a:pPr>
            <a:endParaRPr lang="en-GB" sz="2400" dirty="0">
              <a:solidFill>
                <a:prstClr val="black"/>
              </a:solidFill>
            </a:endParaRPr>
          </a:p>
          <a:p>
            <a:pPr marL="457200" indent="-457200">
              <a:buFont typeface="+mj-lt"/>
              <a:buAutoNum type="arabicPeriod"/>
            </a:pPr>
            <a:r>
              <a:rPr lang="en-GB" sz="2400" dirty="0"/>
              <a:t>Big - Oh (O</a:t>
            </a:r>
            <a:r>
              <a:rPr lang="en-GB" sz="2400" dirty="0" smtClean="0"/>
              <a:t>) …………. (worst case)</a:t>
            </a:r>
            <a:endParaRPr lang="en-GB" sz="2400" dirty="0"/>
          </a:p>
          <a:p>
            <a:pPr marL="457200" indent="-457200">
              <a:buFont typeface="+mj-lt"/>
              <a:buAutoNum type="arabicPeriod"/>
            </a:pPr>
            <a:r>
              <a:rPr lang="en-GB" sz="2400" dirty="0"/>
              <a:t>Big - Omega (Ω</a:t>
            </a:r>
            <a:r>
              <a:rPr lang="en-GB" sz="2400" dirty="0" smtClean="0"/>
              <a:t>)……. (Best case)</a:t>
            </a:r>
            <a:endParaRPr lang="en-GB" sz="2400" dirty="0"/>
          </a:p>
          <a:p>
            <a:pPr marL="457200" indent="-457200">
              <a:buFont typeface="+mj-lt"/>
              <a:buAutoNum type="arabicPeriod"/>
            </a:pPr>
            <a:r>
              <a:rPr lang="en-GB" sz="2400" dirty="0"/>
              <a:t>Big - Theta (Θ</a:t>
            </a:r>
            <a:r>
              <a:rPr lang="en-GB" sz="2400" dirty="0" smtClean="0"/>
              <a:t>)……....(Average case)</a:t>
            </a:r>
            <a:endParaRPr lang="en-GB" sz="2400" dirty="0"/>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194350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t>Big - Oh Notation (O)</a:t>
            </a: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a:t>Big - Oh notation is used to define the </a:t>
            </a:r>
            <a:r>
              <a:rPr lang="en-GB" sz="2400" b="1" dirty="0"/>
              <a:t>upper bound</a:t>
            </a:r>
            <a:r>
              <a:rPr lang="en-GB" sz="2400" dirty="0"/>
              <a:t> of an algorithm in terms of Time Complexity</a:t>
            </a:r>
            <a:r>
              <a:rPr lang="en-GB" sz="2400" dirty="0" smtClean="0"/>
              <a:t>.</a:t>
            </a:r>
            <a:endParaRPr lang="en-GB" sz="2400" dirty="0"/>
          </a:p>
          <a:p>
            <a:pPr lvl="1">
              <a:buFont typeface="Wingdings" panose="05000000000000000000" pitchFamily="2" charset="2"/>
              <a:buChar char="§"/>
            </a:pPr>
            <a:endParaRPr lang="en-GB" sz="2400" b="1" dirty="0">
              <a:solidFill>
                <a:prstClr val="black"/>
              </a:solidFill>
            </a:endParaRPr>
          </a:p>
          <a:p>
            <a:pPr lvl="1">
              <a:buFont typeface="Wingdings" panose="05000000000000000000" pitchFamily="2" charset="2"/>
              <a:buChar char="§"/>
            </a:pPr>
            <a:r>
              <a:rPr lang="en-GB" sz="2400" dirty="0" smtClean="0"/>
              <a:t>Big - Oh </a:t>
            </a:r>
            <a:r>
              <a:rPr lang="en-GB" sz="2400" dirty="0"/>
              <a:t>notation always indicates the </a:t>
            </a:r>
            <a:r>
              <a:rPr lang="en-GB" sz="2400" b="1" dirty="0"/>
              <a:t>maximum time </a:t>
            </a:r>
            <a:r>
              <a:rPr lang="en-GB" sz="2400" dirty="0"/>
              <a:t>required by an algorithm for all input values. </a:t>
            </a:r>
            <a:endParaRPr lang="en-GB" sz="2400" dirty="0" smtClean="0"/>
          </a:p>
          <a:p>
            <a:pPr lvl="1">
              <a:buFont typeface="Wingdings" panose="05000000000000000000" pitchFamily="2" charset="2"/>
              <a:buChar char="§"/>
            </a:pPr>
            <a:endParaRPr lang="en-GB" sz="2400" dirty="0"/>
          </a:p>
          <a:p>
            <a:pPr lvl="1">
              <a:buFont typeface="Wingdings" panose="05000000000000000000" pitchFamily="2" charset="2"/>
              <a:buChar char="§"/>
            </a:pPr>
            <a:r>
              <a:rPr lang="en-GB" sz="2400" dirty="0" smtClean="0"/>
              <a:t>That </a:t>
            </a:r>
            <a:r>
              <a:rPr lang="en-GB" sz="2400" dirty="0"/>
              <a:t>means Big - Oh notation describes the </a:t>
            </a:r>
            <a:r>
              <a:rPr lang="en-GB" sz="2400" b="1" dirty="0"/>
              <a:t>worst case </a:t>
            </a:r>
            <a:r>
              <a:rPr lang="en-GB" sz="2400" dirty="0"/>
              <a:t>of an algorithm time complexity.</a:t>
            </a:r>
            <a:br>
              <a:rPr lang="en-GB" sz="2400" dirty="0"/>
            </a:br>
            <a:endParaRPr lang="en-GB" sz="2400" b="1" dirty="0">
              <a:solidFill>
                <a:prstClr val="black"/>
              </a:solidFill>
            </a:endParaRPr>
          </a:p>
          <a:p>
            <a:pPr marL="0" inden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058784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Oh Notation (O)</a:t>
            </a: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smtClean="0"/>
              <a:t>Definition:</a:t>
            </a:r>
          </a:p>
          <a:p>
            <a:pPr marL="457200" lvl="1" indent="0">
              <a:buNone/>
            </a:pPr>
            <a:endParaRPr lang="en-GB" sz="2400" dirty="0" smtClean="0"/>
          </a:p>
          <a:p>
            <a:pPr marL="457200" lvl="1" indent="0">
              <a:buNone/>
            </a:pPr>
            <a:r>
              <a:rPr lang="en-GB" sz="2400" dirty="0" smtClean="0"/>
              <a:t>If</a:t>
            </a:r>
            <a:r>
              <a:rPr lang="en-GB" sz="2400" dirty="0"/>
              <a:t> </a:t>
            </a:r>
            <a:r>
              <a:rPr lang="en-GB" sz="2400" b="1" dirty="0"/>
              <a:t>f(n) &lt;= C g(n</a:t>
            </a:r>
            <a:r>
              <a:rPr lang="en-GB" sz="2400" b="1" dirty="0" smtClean="0"/>
              <a:t>) </a:t>
            </a:r>
            <a:r>
              <a:rPr lang="en-GB" sz="2400" dirty="0" smtClean="0"/>
              <a:t>, </a:t>
            </a:r>
            <a:r>
              <a:rPr lang="en-GB" sz="2400" dirty="0"/>
              <a:t> for all n &gt;= n</a:t>
            </a:r>
            <a:r>
              <a:rPr lang="en-GB" sz="2400" baseline="-25000" dirty="0"/>
              <a:t>0</a:t>
            </a:r>
            <a:r>
              <a:rPr lang="en-GB" sz="2400" dirty="0"/>
              <a:t>, C &gt; 0 and n</a:t>
            </a:r>
            <a:r>
              <a:rPr lang="en-GB" sz="2400" baseline="-25000" dirty="0"/>
              <a:t>0</a:t>
            </a:r>
            <a:r>
              <a:rPr lang="en-GB" sz="2400" dirty="0"/>
              <a:t> &gt;= 1</a:t>
            </a:r>
            <a:r>
              <a:rPr lang="en-GB" sz="2400" dirty="0" smtClean="0"/>
              <a:t>.</a:t>
            </a:r>
          </a:p>
          <a:p>
            <a:pPr marL="457200" lvl="1" indent="0">
              <a:buNone/>
            </a:pPr>
            <a:endParaRPr lang="en-GB" sz="2400" dirty="0"/>
          </a:p>
          <a:p>
            <a:pPr marL="457200" lvl="1" indent="0">
              <a:buNone/>
            </a:pPr>
            <a:r>
              <a:rPr lang="en-GB" sz="2400" dirty="0" smtClean="0"/>
              <a:t> </a:t>
            </a:r>
            <a:r>
              <a:rPr lang="en-GB" sz="2400" dirty="0"/>
              <a:t>Then we can represent f(n) as O(g(n</a:t>
            </a:r>
            <a:r>
              <a:rPr lang="en-GB" sz="2400" dirty="0" smtClean="0"/>
              <a:t>)).</a:t>
            </a:r>
          </a:p>
          <a:p>
            <a:pPr marL="457200" lvl="1" indent="0">
              <a:buNone/>
            </a:pPr>
            <a:endParaRPr lang="en-GB" sz="2400" dirty="0"/>
          </a:p>
          <a:p>
            <a:pPr marL="457200" lvl="1" indent="0" algn="ctr">
              <a:buNone/>
            </a:pPr>
            <a:r>
              <a:rPr lang="en-GB" sz="2400" dirty="0" smtClean="0"/>
              <a:t> </a:t>
            </a:r>
            <a:r>
              <a:rPr lang="en-US" sz="2400" b="1" dirty="0" smtClean="0"/>
              <a:t>f(n</a:t>
            </a:r>
            <a:r>
              <a:rPr lang="en-US" sz="2400" b="1" dirty="0"/>
              <a:t>) = O(g(n))</a:t>
            </a:r>
          </a:p>
          <a:p>
            <a:pPr lvl="1">
              <a:buFont typeface="Wingdings" panose="05000000000000000000" pitchFamily="2" charset="2"/>
              <a:buChar char="§"/>
            </a:pPr>
            <a:endParaRPr lang="en-GB" sz="2400" b="1" dirty="0" smtClean="0"/>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3981569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Oh Notation (O</a:t>
            </a:r>
            <a:r>
              <a:rPr lang="en-US" sz="2400" b="1" dirty="0" smtClean="0">
                <a:solidFill>
                  <a:prstClr val="black"/>
                </a:solidFill>
              </a:rPr>
              <a:t>) – Example</a:t>
            </a:r>
          </a:p>
          <a:p>
            <a:pPr>
              <a:buFont typeface="Wingdings" panose="05000000000000000000" pitchFamily="2" charset="2"/>
              <a:buChar char="q"/>
            </a:pPr>
            <a:endParaRPr lang="en-GB" sz="2400" dirty="0" smtClean="0">
              <a:solidFill>
                <a:prstClr val="black"/>
              </a:solidFill>
            </a:endParaRPr>
          </a:p>
          <a:p>
            <a:pPr marL="457200" lvl="1" indent="0">
              <a:buNone/>
            </a:pPr>
            <a:r>
              <a:rPr lang="en-GB" sz="2400" dirty="0"/>
              <a:t>Consider the following graph drawn for the values of f(n) and C g(n) for input (n) value on X-Axis and time required is on Y-Axis</a:t>
            </a:r>
            <a:endParaRPr lang="en-GB" sz="2400" b="1" dirty="0" smtClean="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244" name="Picture 4" descr="http://btechsmartclass.com/DS/images/Big%20O%20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774" y="2895600"/>
            <a:ext cx="3935626"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2984" y="6096000"/>
            <a:ext cx="8311016" cy="646331"/>
          </a:xfrm>
          <a:prstGeom prst="rect">
            <a:avLst/>
          </a:prstGeom>
        </p:spPr>
        <p:txBody>
          <a:bodyPr wrap="square">
            <a:spAutoFit/>
          </a:bodyPr>
          <a:lstStyle/>
          <a:p>
            <a:r>
              <a:rPr lang="en-GB" dirty="0">
                <a:solidFill>
                  <a:srgbClr val="000000"/>
                </a:solidFill>
                <a:latin typeface="Trebuchet MS" panose="020B0603020202020204" pitchFamily="34" charset="0"/>
              </a:rPr>
              <a:t>In above graph after a particular input value n</a:t>
            </a:r>
            <a:r>
              <a:rPr lang="en-GB" baseline="-25000" dirty="0">
                <a:solidFill>
                  <a:srgbClr val="000000"/>
                </a:solidFill>
                <a:latin typeface="Trebuchet MS" panose="020B0603020202020204" pitchFamily="34" charset="0"/>
              </a:rPr>
              <a:t>0</a:t>
            </a:r>
            <a:r>
              <a:rPr lang="en-GB" dirty="0">
                <a:solidFill>
                  <a:srgbClr val="000000"/>
                </a:solidFill>
                <a:latin typeface="Trebuchet MS" panose="020B0603020202020204" pitchFamily="34" charset="0"/>
              </a:rPr>
              <a:t>, </a:t>
            </a:r>
            <a:r>
              <a:rPr lang="en-GB" dirty="0" smtClean="0">
                <a:solidFill>
                  <a:srgbClr val="000000"/>
                </a:solidFill>
                <a:latin typeface="Trebuchet MS" panose="020B0603020202020204" pitchFamily="34" charset="0"/>
              </a:rPr>
              <a:t>C </a:t>
            </a:r>
            <a:r>
              <a:rPr lang="en-GB" dirty="0">
                <a:solidFill>
                  <a:srgbClr val="000000"/>
                </a:solidFill>
                <a:latin typeface="Trebuchet MS" panose="020B0603020202020204" pitchFamily="34" charset="0"/>
              </a:rPr>
              <a:t>g(n) is </a:t>
            </a:r>
            <a:r>
              <a:rPr lang="en-GB" dirty="0" smtClean="0">
                <a:solidFill>
                  <a:srgbClr val="000000"/>
                </a:solidFill>
                <a:latin typeface="Trebuchet MS" panose="020B0603020202020204" pitchFamily="34" charset="0"/>
              </a:rPr>
              <a:t>always greater </a:t>
            </a:r>
            <a:r>
              <a:rPr lang="en-GB" dirty="0">
                <a:solidFill>
                  <a:srgbClr val="000000"/>
                </a:solidFill>
                <a:latin typeface="Trebuchet MS" panose="020B0603020202020204" pitchFamily="34" charset="0"/>
              </a:rPr>
              <a:t>than f(n) which indicates the algorithm's upper bound.</a:t>
            </a:r>
            <a:endParaRPr lang="en-US" dirty="0"/>
          </a:p>
        </p:txBody>
      </p:sp>
    </p:spTree>
    <p:extLst>
      <p:ext uri="{BB962C8B-B14F-4D97-AF65-F5344CB8AC3E}">
        <p14:creationId xmlns:p14="http://schemas.microsoft.com/office/powerpoint/2010/main" val="828618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4368</TotalTime>
  <Words>686</Words>
  <Application>Microsoft Office PowerPoint</Application>
  <PresentationFormat>On-screen Show (4:3)</PresentationFormat>
  <Paragraphs>225</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Symbol</vt:lpstr>
      <vt:lpstr>Times New Roman</vt:lpstr>
      <vt:lpstr>Trebuchet MS</vt:lpstr>
      <vt:lpstr>Wingdings</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vector>
  </TitlesOfParts>
  <Company>polsl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zawt_ss</dc:creator>
  <cp:lastModifiedBy>Microsoft</cp:lastModifiedBy>
  <cp:revision>652</cp:revision>
  <dcterms:created xsi:type="dcterms:W3CDTF">2008-08-12T13:18:47Z</dcterms:created>
  <dcterms:modified xsi:type="dcterms:W3CDTF">2022-02-23T03:38:19Z</dcterms:modified>
</cp:coreProperties>
</file>