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8" r:id="rId3"/>
    <p:sldId id="363" r:id="rId4"/>
    <p:sldId id="364" r:id="rId5"/>
    <p:sldId id="362" r:id="rId6"/>
    <p:sldId id="346" r:id="rId7"/>
    <p:sldId id="365" r:id="rId8"/>
    <p:sldId id="347" r:id="rId9"/>
    <p:sldId id="348" r:id="rId10"/>
    <p:sldId id="349" r:id="rId11"/>
    <p:sldId id="368" r:id="rId12"/>
    <p:sldId id="350" r:id="rId13"/>
    <p:sldId id="369" r:id="rId14"/>
    <p:sldId id="371" r:id="rId15"/>
    <p:sldId id="372" r:id="rId16"/>
    <p:sldId id="373" r:id="rId17"/>
    <p:sldId id="370" r:id="rId18"/>
    <p:sldId id="374" r:id="rId19"/>
    <p:sldId id="353" r:id="rId20"/>
    <p:sldId id="355" r:id="rId21"/>
    <p:sldId id="357" r:id="rId22"/>
    <p:sldId id="358" r:id="rId23"/>
    <p:sldId id="359" r:id="rId24"/>
    <p:sldId id="360" r:id="rId25"/>
    <p:sldId id="354" r:id="rId26"/>
    <p:sldId id="399" r:id="rId27"/>
    <p:sldId id="400" r:id="rId28"/>
  </p:sldIdLst>
  <p:sldSz cx="9144000" cy="6858000" type="screen4x3"/>
  <p:notesSz cx="9144000" cy="6858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B68"/>
    <a:srgbClr val="1E3880"/>
    <a:srgbClr val="59713D"/>
    <a:srgbClr val="3A3668"/>
    <a:srgbClr val="006E77"/>
    <a:srgbClr val="990000"/>
    <a:srgbClr val="E4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 autoAdjust="0"/>
    <p:restoredTop sz="88345" autoAdjust="0"/>
  </p:normalViewPr>
  <p:slideViewPr>
    <p:cSldViewPr>
      <p:cViewPr varScale="1">
        <p:scale>
          <a:sx n="66" d="100"/>
          <a:sy n="66" d="100"/>
        </p:scale>
        <p:origin x="1302" y="60"/>
      </p:cViewPr>
      <p:guideLst>
        <p:guide orient="horz" pos="2160"/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4" d="100"/>
          <a:sy n="154" d="100"/>
        </p:scale>
        <p:origin x="648" y="7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B8B2BFA-EFD5-42C5-B152-4D26B61ABD62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71DCA-725C-4A85-8E72-9BC83C23453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4389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1FB55-B5C6-4E14-88C3-CD472F77F9E8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D1705-0A7D-4F0A-93FA-D6974115C5F6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0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C5F9-0E0B-44B6-BDC8-1738B383094F}" type="slidenum">
              <a:rPr lang="pl-PL" altLang="pl-PL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l-PL" altLang="pl-P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8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9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3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6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6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1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7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37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50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1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7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35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54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71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5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1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6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1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9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9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8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A8C6-AFC5-4CA6-8B66-7D08AE159CB4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A848-AEBE-4A42-8F4B-DBEE6C7E3D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70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802BA-BDD4-4669-BDB4-89EA24BE1A3A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ECED-DBC8-4125-A1C8-5565E8A8C7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591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1B610-9BE7-4EBB-A199-247753C9BE4B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0D66-2179-4D5F-A074-8E0A44403DDF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67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7FA5B-CCEC-4CDC-8618-7BB082825D69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EA2EC-7C51-4C94-825B-096F2CFA966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655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2A4A1-7D93-43B4-B28F-B4431D63731A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681-D347-465F-90A4-2CB39A594C6C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75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621D2-63BB-45EF-BADC-37AFD07EC415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C048-8ED6-4DE3-B2DC-5D9EEE7B67B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1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DEC4-7574-42C9-8541-E2D66B93FD48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DDB6-425F-4231-ADB2-F4B895BF190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876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9789-F661-4101-87CC-C1C0E24EA0E8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A85A-E28C-4DA1-9193-F073CF770C3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84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274C-C19F-4AB1-9FFE-8A17A02962C9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F7D-BF93-4583-9A6C-407DDBEA49C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107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0B3B8-A2C5-4227-942A-C17807D1AD0A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650C-35E0-40DC-AE42-17154AC3360A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474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89197-74FE-4854-921E-765CE6DD9935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8216-BA04-4DE5-B074-FE8EA1391B87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37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C8681B0-816E-4B71-B224-293B12A2EDFC}" type="datetimeFigureOut">
              <a:rPr lang="pl-PL" altLang="en-US"/>
              <a:pPr/>
              <a:t>31.05.2023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CF9883-CBA6-4649-B626-02548410BD5F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9285" y="3058180"/>
            <a:ext cx="4604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Instructor : Syed Musharaf Ali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en-GB" sz="54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Artificial Intelligence</a:t>
            </a:r>
          </a:p>
          <a:p>
            <a:pPr algn="ctr">
              <a:buNone/>
            </a:pPr>
            <a:r>
              <a:rPr lang="en-GB" sz="36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CS-451</a:t>
            </a:r>
            <a:endParaRPr lang="en-GB" sz="3600" b="1" dirty="0">
              <a:solidFill>
                <a:srgbClr val="7E1B6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 bwMode="auto">
          <a:xfrm>
            <a:off x="2438400" y="4114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7E1B68"/>
                </a:solidFill>
              </a:rPr>
              <a:t>ROOM </a:t>
            </a:r>
            <a:r>
              <a:rPr lang="en-US" altLang="en-US" dirty="0" smtClean="0">
                <a:solidFill>
                  <a:srgbClr val="7E1B68"/>
                </a:solidFill>
              </a:rPr>
              <a:t>G-104-DSE IIUI</a:t>
            </a: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err="1" smtClean="0">
                <a:solidFill>
                  <a:srgbClr val="7E1B68"/>
                </a:solidFill>
              </a:rPr>
              <a:t>Ph</a:t>
            </a:r>
            <a:r>
              <a:rPr lang="en-US" altLang="en-US" b="1" dirty="0" smtClean="0">
                <a:solidFill>
                  <a:srgbClr val="7E1B68"/>
                </a:solidFill>
              </a:rPr>
              <a:t>#</a:t>
            </a:r>
            <a:r>
              <a:rPr lang="en-US" altLang="en-US" dirty="0" smtClean="0">
                <a:solidFill>
                  <a:srgbClr val="7E1B68"/>
                </a:solidFill>
              </a:rPr>
              <a:t> 051-9019724 Ext-2724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Modeling Artificial </a:t>
            </a:r>
            <a:r>
              <a:rPr lang="en-US" sz="3200" dirty="0" smtClean="0">
                <a:solidFill>
                  <a:srgbClr val="7E1B68"/>
                </a:solidFill>
                <a:latin typeface="+mn-lt"/>
              </a:rPr>
              <a:t>Neurons</a:t>
            </a: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86053"/>
            <a:ext cx="5334000" cy="2419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118967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+mn-lt"/>
              </a:rPr>
              <a:t>Weighted </a:t>
            </a:r>
            <a:r>
              <a:rPr lang="en-GB" sz="2000" b="1" dirty="0">
                <a:latin typeface="+mn-lt"/>
              </a:rPr>
              <a:t>signals </a:t>
            </a:r>
            <a:r>
              <a:rPr lang="en-GB" sz="2000" dirty="0">
                <a:latin typeface="+mn-lt"/>
              </a:rPr>
              <a:t>are then </a:t>
            </a:r>
            <a:r>
              <a:rPr lang="en-GB" sz="2000" b="1" dirty="0">
                <a:latin typeface="+mn-lt"/>
              </a:rPr>
              <a:t>added together </a:t>
            </a:r>
            <a:r>
              <a:rPr lang="en-GB" sz="2000" dirty="0">
                <a:latin typeface="+mn-lt"/>
              </a:rPr>
              <a:t>and passed into the </a:t>
            </a:r>
            <a:r>
              <a:rPr lang="en-GB" sz="2000" b="1" dirty="0">
                <a:latin typeface="+mn-lt"/>
              </a:rPr>
              <a:t>activation function. </a:t>
            </a:r>
            <a:endParaRPr lang="en-GB" sz="2000" b="1" dirty="0" smtClean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The </a:t>
            </a:r>
            <a:r>
              <a:rPr lang="en-GB" sz="2000" dirty="0">
                <a:latin typeface="+mn-lt"/>
              </a:rPr>
              <a:t>activation function is used to convert the input into a more useful output. </a:t>
            </a:r>
            <a:endParaRPr lang="en-GB" sz="2000" dirty="0" smtClean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There </a:t>
            </a:r>
            <a:r>
              <a:rPr lang="en-GB" sz="2000" dirty="0">
                <a:latin typeface="+mn-lt"/>
              </a:rPr>
              <a:t>are many different types of activation function but one of the simplest would be </a:t>
            </a:r>
            <a:r>
              <a:rPr lang="en-GB" sz="2000" b="1" dirty="0">
                <a:latin typeface="+mn-lt"/>
              </a:rPr>
              <a:t>step function. </a:t>
            </a:r>
            <a:endParaRPr lang="en-GB" sz="2000" b="1" dirty="0" smtClean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A </a:t>
            </a:r>
            <a:r>
              <a:rPr lang="en-GB" sz="2000" dirty="0">
                <a:latin typeface="+mn-lt"/>
              </a:rPr>
              <a:t>step function will typically output a </a:t>
            </a:r>
            <a:r>
              <a:rPr lang="en-GB" sz="2000" b="1" dirty="0">
                <a:latin typeface="+mn-lt"/>
              </a:rPr>
              <a:t>1</a:t>
            </a:r>
            <a:r>
              <a:rPr lang="en-GB" sz="2000" dirty="0">
                <a:latin typeface="+mn-lt"/>
              </a:rPr>
              <a:t> if the input is higher than a certain threshold, otherwise it's output will be </a:t>
            </a:r>
            <a:r>
              <a:rPr lang="en-GB" sz="2000" b="1" dirty="0">
                <a:latin typeface="+mn-lt"/>
              </a:rPr>
              <a:t>0</a:t>
            </a:r>
            <a:r>
              <a:rPr lang="en-GB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7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Modeling Artificial </a:t>
            </a:r>
            <a:r>
              <a:rPr lang="en-US" sz="3200" dirty="0" smtClean="0">
                <a:solidFill>
                  <a:srgbClr val="7E1B68"/>
                </a:solidFill>
                <a:latin typeface="+mn-lt"/>
              </a:rPr>
              <a:t>Neurons</a:t>
            </a: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71" y="1201335"/>
            <a:ext cx="5286829" cy="28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191000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the above general model of artificial neural network, the net input can be calculated as </a:t>
            </a:r>
            <a:r>
              <a:rPr lang="en-US" sz="1600" dirty="0" smtClean="0"/>
              <a:t>follows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output can be calculated by applying the activation function over the net input.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72000"/>
            <a:ext cx="370522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5867400"/>
            <a:ext cx="1419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>
                <a:solidFill>
                  <a:srgbClr val="7E1B68"/>
                </a:solidFill>
                <a:latin typeface="Calibri"/>
              </a:rPr>
              <a:t>Modeling Artificial Neurons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43085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E0E0E"/>
                </a:solidFill>
                <a:latin typeface="Arial" panose="020B0604020202020204" pitchFamily="34" charset="0"/>
              </a:rPr>
              <a:t>Here's an example of how this might work</a:t>
            </a:r>
            <a:r>
              <a:rPr lang="en-GB" dirty="0" smtClean="0">
                <a:solidFill>
                  <a:srgbClr val="0E0E0E"/>
                </a:solidFill>
                <a:latin typeface="Arial" panose="020B0604020202020204" pitchFamily="34" charset="0"/>
              </a:rPr>
              <a:t>:</a:t>
            </a:r>
          </a:p>
          <a:p>
            <a:endParaRPr lang="en-GB" b="1" dirty="0">
              <a:solidFill>
                <a:srgbClr val="0E0E0E"/>
              </a:solidFill>
              <a:latin typeface="Arial" panose="020B0604020202020204" pitchFamily="34" charset="0"/>
            </a:endParaRPr>
          </a:p>
          <a:p>
            <a:r>
              <a:rPr lang="en-GB" b="1" dirty="0" smtClean="0">
                <a:solidFill>
                  <a:srgbClr val="1B1B1B"/>
                </a:solidFill>
                <a:latin typeface="Courier New" panose="02070309020205020404" pitchFamily="49" charset="0"/>
              </a:rPr>
              <a:t>Input </a:t>
            </a: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1 (</a:t>
            </a:r>
            <a:r>
              <a:rPr lang="en-GB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x</a:t>
            </a:r>
            <a:r>
              <a:rPr lang="en-GB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1</a:t>
            </a: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)  = 0.6</a:t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Input 2 (</a:t>
            </a:r>
            <a:r>
              <a:rPr lang="en-GB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x</a:t>
            </a:r>
            <a:r>
              <a:rPr lang="en-GB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2</a:t>
            </a: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)  = 1.0</a:t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/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Weight 1 (</a:t>
            </a:r>
            <a:r>
              <a:rPr lang="en-GB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w</a:t>
            </a:r>
            <a:r>
              <a:rPr lang="en-GB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1</a:t>
            </a: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) = 0.5</a:t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Weight 2 (</a:t>
            </a:r>
            <a:r>
              <a:rPr lang="en-GB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w</a:t>
            </a:r>
            <a:r>
              <a:rPr lang="en-GB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2</a:t>
            </a: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) = 0.8</a:t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/>
            </a:r>
            <a:b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1B1B1B"/>
                </a:solidFill>
                <a:latin typeface="Courier New" panose="02070309020205020404" pitchFamily="49" charset="0"/>
              </a:rPr>
              <a:t>Threshold = </a:t>
            </a:r>
            <a:r>
              <a:rPr lang="en-GB" b="1" dirty="0" smtClean="0">
                <a:solidFill>
                  <a:srgbClr val="1B1B1B"/>
                </a:solidFill>
                <a:latin typeface="Courier New" panose="02070309020205020404" pitchFamily="49" charset="0"/>
              </a:rPr>
              <a:t>1.0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E0E0E"/>
                </a:solidFill>
                <a:latin typeface="Arial" panose="020B0604020202020204" pitchFamily="34" charset="0"/>
              </a:rPr>
              <a:t>First we </a:t>
            </a:r>
            <a:r>
              <a:rPr lang="en-GB" dirty="0" smtClean="0">
                <a:solidFill>
                  <a:srgbClr val="0E0E0E"/>
                </a:solidFill>
                <a:latin typeface="Arial" panose="020B0604020202020204" pitchFamily="34" charset="0"/>
              </a:rPr>
              <a:t>multiply </a:t>
            </a:r>
            <a:r>
              <a:rPr lang="en-GB" dirty="0">
                <a:solidFill>
                  <a:srgbClr val="0E0E0E"/>
                </a:solidFill>
                <a:latin typeface="Arial" panose="020B0604020202020204" pitchFamily="34" charset="0"/>
              </a:rPr>
              <a:t>the inputs by their weights and sum them</a:t>
            </a:r>
            <a:r>
              <a:rPr lang="en-GB" dirty="0" smtClean="0">
                <a:solidFill>
                  <a:srgbClr val="0E0E0E"/>
                </a:solidFill>
                <a:latin typeface="Arial" panose="020B0604020202020204" pitchFamily="34" charset="0"/>
              </a:rPr>
              <a:t>:</a:t>
            </a:r>
          </a:p>
          <a:p>
            <a:endParaRPr lang="en-GB" b="1" i="1" dirty="0">
              <a:solidFill>
                <a:srgbClr val="0E0E0E"/>
              </a:solidFill>
              <a:latin typeface="Arial" panose="020B0604020202020204" pitchFamily="34" charset="0"/>
            </a:endParaRPr>
          </a:p>
          <a:p>
            <a:r>
              <a:rPr lang="en-GB" sz="2000" b="1" i="1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x</a:t>
            </a:r>
            <a:r>
              <a:rPr lang="en-GB" sz="2000" b="1" i="1" baseline="-25000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1</a:t>
            </a:r>
            <a:r>
              <a:rPr lang="en-GB" sz="2000" b="1" i="1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w</a:t>
            </a:r>
            <a:r>
              <a:rPr lang="en-GB" sz="2000" b="1" i="1" baseline="-25000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1</a:t>
            </a:r>
            <a:r>
              <a:rPr lang="en-GB" sz="2000" b="1" dirty="0">
                <a:solidFill>
                  <a:srgbClr val="1B1B1B"/>
                </a:solidFill>
                <a:latin typeface="Courier New" panose="02070309020205020404" pitchFamily="49" charset="0"/>
              </a:rPr>
              <a:t> + </a:t>
            </a:r>
            <a:r>
              <a:rPr lang="en-GB" sz="2000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x</a:t>
            </a:r>
            <a:r>
              <a:rPr lang="en-GB" sz="2000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2</a:t>
            </a:r>
            <a:r>
              <a:rPr lang="en-GB" sz="2000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w</a:t>
            </a:r>
            <a:r>
              <a:rPr lang="en-GB" sz="2000" b="1" i="1" baseline="-25000" dirty="0">
                <a:solidFill>
                  <a:srgbClr val="1B1B1B"/>
                </a:solidFill>
                <a:latin typeface="Times New Roman" panose="02020603050405020304" pitchFamily="18" charset="0"/>
              </a:rPr>
              <a:t>2</a:t>
            </a:r>
            <a:r>
              <a:rPr lang="en-GB" sz="2000" b="1" dirty="0">
                <a:solidFill>
                  <a:srgbClr val="1B1B1B"/>
                </a:solidFill>
                <a:latin typeface="Courier New" panose="02070309020205020404" pitchFamily="49" charset="0"/>
              </a:rPr>
              <a:t> = (0.6 x 0.5) + (1 x 0.8) = </a:t>
            </a:r>
            <a:r>
              <a:rPr lang="en-GB" sz="2000" b="1" dirty="0" smtClean="0">
                <a:solidFill>
                  <a:srgbClr val="1B1B1B"/>
                </a:solidFill>
                <a:latin typeface="Courier New" panose="02070309020205020404" pitchFamily="49" charset="0"/>
              </a:rPr>
              <a:t>1.1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E0E0E"/>
                </a:solidFill>
                <a:latin typeface="Arial" panose="020B0604020202020204" pitchFamily="34" charset="0"/>
              </a:rPr>
              <a:t>Now we compare our input total to the perceptron's activation threshold</a:t>
            </a:r>
            <a:r>
              <a:rPr lang="en-GB" dirty="0" smtClean="0">
                <a:solidFill>
                  <a:srgbClr val="0E0E0E"/>
                </a:solidFill>
                <a:latin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0E0E0E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E0E0E"/>
                </a:solidFill>
                <a:latin typeface="Arial" panose="020B0604020202020204" pitchFamily="34" charset="0"/>
              </a:rPr>
              <a:t>In </a:t>
            </a:r>
            <a:r>
              <a:rPr lang="en-GB" dirty="0">
                <a:solidFill>
                  <a:srgbClr val="0E0E0E"/>
                </a:solidFill>
                <a:latin typeface="Arial" panose="020B0604020202020204" pitchFamily="34" charset="0"/>
              </a:rPr>
              <a:t>this example the total input (1.1) is higher than the activation threshold (1.0) so the neuron would fire.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813" y="1217474"/>
            <a:ext cx="8866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+mn-lt"/>
              </a:rPr>
              <a:t>A Single </a:t>
            </a:r>
            <a:r>
              <a:rPr lang="en-GB" b="1" dirty="0" smtClean="0">
                <a:latin typeface="+mn-lt"/>
              </a:rPr>
              <a:t>Neuron</a:t>
            </a:r>
          </a:p>
          <a:p>
            <a:pPr algn="just"/>
            <a:endParaRPr lang="en-GB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7981406" cy="45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8" y="1524000"/>
            <a:ext cx="723048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32" y="2333472"/>
            <a:ext cx="688753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pic>
        <p:nvPicPr>
          <p:cNvPr id="1026" name="Picture 2" descr="Activation Functions - Artificial Neural Network - Machine Learning - Deep  Learning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2" y="1676400"/>
            <a:ext cx="8649758" cy="48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813" y="1217474"/>
            <a:ext cx="8866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latin typeface="+mn-lt"/>
              </a:rPr>
              <a:t>2 class classification problem</a:t>
            </a:r>
          </a:p>
          <a:p>
            <a:pPr algn="just"/>
            <a:endParaRPr lang="en-GB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857375"/>
            <a:ext cx="6638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Artificial </a:t>
            </a:r>
            <a:r>
              <a:rPr lang="en-GB" sz="3200" dirty="0">
                <a:solidFill>
                  <a:srgbClr val="7E1B68"/>
                </a:solidFill>
              </a:rPr>
              <a:t>Neural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813" y="1217474"/>
            <a:ext cx="8866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latin typeface="+mn-lt"/>
              </a:rPr>
              <a:t>2 class classification problem</a:t>
            </a:r>
          </a:p>
          <a:p>
            <a:pPr algn="just"/>
            <a:endParaRPr lang="en-GB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33600"/>
            <a:ext cx="67766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Example: OR function</a:t>
            </a:r>
            <a:endParaRPr lang="en-GB" sz="3200" dirty="0">
              <a:solidFill>
                <a:srgbClr val="7E1B6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35549"/>
            <a:ext cx="4038600" cy="43652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121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E0E0E"/>
                </a:solidFill>
                <a:latin typeface="+mn-lt"/>
              </a:rPr>
              <a:t>OR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function can be </a:t>
            </a:r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modelled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with a 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single perceptron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9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13" y="1447800"/>
            <a:ext cx="88661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0000"/>
                </a:solidFill>
                <a:latin typeface="+mn-lt"/>
              </a:rPr>
              <a:t>Neural networks are parallel computing devices, which is basically an attempt to make a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computer model of the brain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.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main objective is to develop a system to perform various computational tasks faster than the traditional systems. 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>Learning in Artificial Neural Networks</a:t>
            </a:r>
          </a:p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/>
            </a:r>
            <a:br>
              <a:rPr lang="en-GB" sz="3200" dirty="0">
                <a:solidFill>
                  <a:srgbClr val="7E1B68"/>
                </a:solidFill>
                <a:latin typeface="+mn-lt"/>
              </a:rPr>
            </a:br>
            <a:endParaRPr lang="en-GB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13" y="1372612"/>
            <a:ext cx="88661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Artificial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neural networks can model </a:t>
            </a:r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learning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process by 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adjusting the weighted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connections found between neurons in the network</a:t>
            </a:r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.</a:t>
            </a:r>
          </a:p>
          <a:p>
            <a:endParaRPr lang="en-GB" sz="2400" dirty="0">
              <a:solidFill>
                <a:srgbClr val="0E0E0E"/>
              </a:solidFill>
              <a:latin typeface="+mn-lt"/>
            </a:endParaRPr>
          </a:p>
          <a:p>
            <a:r>
              <a:rPr lang="en-GB" sz="2400" dirty="0">
                <a:latin typeface="+mn-lt"/>
              </a:rPr>
              <a:t>The </a:t>
            </a:r>
            <a:r>
              <a:rPr lang="en-GB" sz="2400" b="1" dirty="0">
                <a:latin typeface="+mn-lt"/>
              </a:rPr>
              <a:t>learning process </a:t>
            </a:r>
            <a:r>
              <a:rPr lang="en-GB" sz="2400" dirty="0">
                <a:latin typeface="+mn-lt"/>
              </a:rPr>
              <a:t>within artificial neural networks is a result of </a:t>
            </a:r>
            <a:r>
              <a:rPr lang="en-GB" sz="2400" b="1" dirty="0">
                <a:latin typeface="+mn-lt"/>
              </a:rPr>
              <a:t>altering the network's </a:t>
            </a:r>
            <a:r>
              <a:rPr lang="en-GB" sz="2400" b="1" dirty="0" smtClean="0">
                <a:latin typeface="+mn-lt"/>
              </a:rPr>
              <a:t>weights</a:t>
            </a:r>
            <a:r>
              <a:rPr lang="en-GB" sz="2400" dirty="0" smtClean="0">
                <a:latin typeface="+mn-lt"/>
              </a:rPr>
              <a:t>.</a:t>
            </a: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The objective is to find a set of weight matrices which when applied to the network should - </a:t>
            </a:r>
            <a:r>
              <a:rPr lang="en-GB" sz="2400" b="1" dirty="0" smtClean="0">
                <a:latin typeface="+mn-lt"/>
              </a:rPr>
              <a:t>map </a:t>
            </a:r>
            <a:r>
              <a:rPr lang="en-GB" sz="2400" b="1" dirty="0">
                <a:latin typeface="+mn-lt"/>
              </a:rPr>
              <a:t>any input to a correct output. 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 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5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Implementing Supervised Learning</a:t>
            </a:r>
          </a:p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/>
            </a:r>
            <a:br>
              <a:rPr lang="en-GB" sz="3200" dirty="0">
                <a:solidFill>
                  <a:srgbClr val="7E1B68"/>
                </a:solidFill>
                <a:latin typeface="+mn-lt"/>
              </a:rPr>
            </a:br>
            <a:endParaRPr lang="en-GB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f( input1 × weight1 + input2 × weight2 + ...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4374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error = target output - output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2000" y="2743200"/>
            <a:ext cx="8275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New weight  </a:t>
            </a:r>
            <a:r>
              <a:rPr lang="en-GB" sz="2400" b="1" i="1" dirty="0">
                <a:solidFill>
                  <a:srgbClr val="1B1B1B"/>
                </a:solidFill>
                <a:latin typeface="Times New Roman" panose="02020603050405020304" pitchFamily="18" charset="0"/>
              </a:rPr>
              <a:t>= learning rate × error × </a:t>
            </a:r>
            <a:r>
              <a:rPr lang="en-GB" sz="2400" b="1" i="1" dirty="0" smtClean="0">
                <a:solidFill>
                  <a:srgbClr val="1B1B1B"/>
                </a:solidFill>
                <a:latin typeface="Times New Roman" panose="02020603050405020304" pitchFamily="18" charset="0"/>
              </a:rPr>
              <a:t>input + old weight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" y="3905071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E0E0E"/>
                </a:solidFill>
                <a:latin typeface="+mn-lt"/>
              </a:rPr>
              <a:t>If the learning </a:t>
            </a:r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rate </a:t>
            </a:r>
            <a:r>
              <a:rPr lang="en-GB" sz="2400" b="1" dirty="0" smtClean="0">
                <a:solidFill>
                  <a:srgbClr val="0E0E0E"/>
                </a:solidFill>
                <a:latin typeface="+mn-lt"/>
              </a:rPr>
              <a:t>(r)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is too high the perceptron can jump too far and miss the solution, if it's too low, it can take an unreasonably long time to train</a:t>
            </a:r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. </a:t>
            </a:r>
          </a:p>
          <a:p>
            <a:endParaRPr lang="en-GB" sz="2400" dirty="0">
              <a:solidFill>
                <a:srgbClr val="0E0E0E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Range of learning rate (r) is between 0 to 1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25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Implementing Supervised Learning</a:t>
            </a:r>
          </a:p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/>
            </a:r>
            <a:br>
              <a:rPr lang="en-GB" sz="3200" dirty="0">
                <a:solidFill>
                  <a:srgbClr val="7E1B68"/>
                </a:solidFill>
                <a:latin typeface="+mn-lt"/>
              </a:rPr>
            </a:br>
            <a:endParaRPr lang="en-GB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n-lt"/>
              </a:rPr>
              <a:t>Example: AND function</a:t>
            </a:r>
            <a:endParaRPr lang="en-US" sz="24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09800"/>
            <a:ext cx="2971800" cy="42240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22780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Learning rate = 0.1</a:t>
            </a:r>
          </a:p>
          <a:p>
            <a:r>
              <a:rPr lang="en-GB" dirty="0"/>
              <a:t>Expected output = 1</a:t>
            </a:r>
          </a:p>
          <a:p>
            <a:r>
              <a:rPr lang="en-GB" dirty="0"/>
              <a:t>Actual output =  0</a:t>
            </a:r>
          </a:p>
          <a:p>
            <a:r>
              <a:rPr lang="en-GB" dirty="0"/>
              <a:t>Error = 1</a:t>
            </a:r>
          </a:p>
          <a:p>
            <a:endParaRPr lang="en-GB" dirty="0"/>
          </a:p>
          <a:p>
            <a:r>
              <a:rPr lang="en-GB" b="1" dirty="0"/>
              <a:t>Weight Update:</a:t>
            </a:r>
          </a:p>
          <a:p>
            <a:r>
              <a:rPr lang="en-GB" dirty="0" err="1"/>
              <a:t>wi</a:t>
            </a:r>
            <a:r>
              <a:rPr lang="en-GB" dirty="0"/>
              <a:t> = r E x + </a:t>
            </a:r>
            <a:r>
              <a:rPr lang="en-GB" dirty="0" err="1"/>
              <a:t>wi</a:t>
            </a:r>
            <a:endParaRPr lang="en-GB" dirty="0"/>
          </a:p>
          <a:p>
            <a:r>
              <a:rPr lang="en-GB" dirty="0"/>
              <a:t>w1 = 0.1 x 1 x 1 + w1</a:t>
            </a:r>
          </a:p>
          <a:p>
            <a:r>
              <a:rPr lang="en-GB" dirty="0" smtClean="0"/>
              <a:t>w2 </a:t>
            </a:r>
            <a:r>
              <a:rPr lang="en-GB" dirty="0"/>
              <a:t>= 0.1 x 1 x 1 + w2</a:t>
            </a:r>
          </a:p>
          <a:p>
            <a:endParaRPr lang="en-GB" dirty="0"/>
          </a:p>
          <a:p>
            <a:r>
              <a:rPr lang="en-GB" b="1" dirty="0"/>
              <a:t>New Weights:</a:t>
            </a:r>
          </a:p>
          <a:p>
            <a:r>
              <a:rPr lang="en-GB" dirty="0"/>
              <a:t>w1 = 0.4</a:t>
            </a:r>
          </a:p>
          <a:p>
            <a:r>
              <a:rPr lang="en-GB" dirty="0"/>
              <a:t>w2 = 0.4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8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Implementing Supervised Learning</a:t>
            </a:r>
          </a:p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/>
            </a:r>
            <a:br>
              <a:rPr lang="en-GB" sz="3200" dirty="0">
                <a:solidFill>
                  <a:srgbClr val="7E1B68"/>
                </a:solidFill>
                <a:latin typeface="+mn-lt"/>
              </a:rPr>
            </a:br>
            <a:endParaRPr lang="en-GB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n-lt"/>
              </a:rPr>
              <a:t>Example: AND function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133600"/>
            <a:ext cx="2967038" cy="42172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2018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Learning rate = 0.1</a:t>
            </a:r>
          </a:p>
          <a:p>
            <a:r>
              <a:rPr lang="en-GB" dirty="0"/>
              <a:t>Expected output = 1</a:t>
            </a:r>
          </a:p>
          <a:p>
            <a:r>
              <a:rPr lang="en-GB" dirty="0"/>
              <a:t>Actual output =  0</a:t>
            </a:r>
          </a:p>
          <a:p>
            <a:r>
              <a:rPr lang="en-GB" dirty="0"/>
              <a:t>Error = 1</a:t>
            </a:r>
          </a:p>
          <a:p>
            <a:endParaRPr lang="en-GB" dirty="0"/>
          </a:p>
          <a:p>
            <a:r>
              <a:rPr lang="en-GB" b="1" dirty="0"/>
              <a:t>Weight Update:</a:t>
            </a:r>
          </a:p>
          <a:p>
            <a:r>
              <a:rPr lang="en-GB" dirty="0" err="1"/>
              <a:t>wi</a:t>
            </a:r>
            <a:r>
              <a:rPr lang="en-GB" dirty="0"/>
              <a:t> = r E x + </a:t>
            </a:r>
            <a:r>
              <a:rPr lang="en-GB" dirty="0" err="1"/>
              <a:t>wi</a:t>
            </a:r>
            <a:endParaRPr lang="en-GB" dirty="0"/>
          </a:p>
          <a:p>
            <a:r>
              <a:rPr lang="en-GB" dirty="0"/>
              <a:t>w1 = 0.1 x 1 x 1 + w1</a:t>
            </a:r>
          </a:p>
          <a:p>
            <a:r>
              <a:rPr lang="en-GB" dirty="0" smtClean="0"/>
              <a:t>w2 </a:t>
            </a:r>
            <a:r>
              <a:rPr lang="en-GB" dirty="0"/>
              <a:t>= 0.1 x 1 x 1 + w2</a:t>
            </a:r>
          </a:p>
          <a:p>
            <a:endParaRPr lang="en-GB" dirty="0"/>
          </a:p>
          <a:p>
            <a:r>
              <a:rPr lang="en-GB" dirty="0"/>
              <a:t>New Weights:</a:t>
            </a:r>
          </a:p>
          <a:p>
            <a:r>
              <a:rPr lang="en-GB" dirty="0"/>
              <a:t>w1 = 0.5</a:t>
            </a:r>
          </a:p>
          <a:p>
            <a:r>
              <a:rPr lang="en-GB" dirty="0"/>
              <a:t>w2 = 0.5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Implementing Supervised Learning</a:t>
            </a:r>
          </a:p>
          <a:p>
            <a:r>
              <a:rPr lang="en-GB" sz="3200" dirty="0">
                <a:solidFill>
                  <a:srgbClr val="7E1B68"/>
                </a:solidFill>
                <a:latin typeface="+mn-lt"/>
              </a:rPr>
              <a:t/>
            </a:r>
            <a:br>
              <a:rPr lang="en-GB" sz="3200" dirty="0">
                <a:solidFill>
                  <a:srgbClr val="7E1B68"/>
                </a:solidFill>
                <a:latin typeface="+mn-lt"/>
              </a:rPr>
            </a:br>
            <a:endParaRPr lang="en-GB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n-lt"/>
              </a:rPr>
              <a:t>Example: AND function</a:t>
            </a:r>
            <a:endParaRPr lang="en-US" sz="24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344048"/>
            <a:ext cx="2586038" cy="3675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Learning rate = 0.1</a:t>
            </a:r>
          </a:p>
          <a:p>
            <a:r>
              <a:rPr lang="en-GB" dirty="0"/>
              <a:t>Expected output = 1</a:t>
            </a:r>
          </a:p>
          <a:p>
            <a:r>
              <a:rPr lang="en-GB" dirty="0"/>
              <a:t>Actual output =  1</a:t>
            </a:r>
          </a:p>
          <a:p>
            <a:r>
              <a:rPr lang="en-GB" dirty="0"/>
              <a:t>Error = 0</a:t>
            </a:r>
          </a:p>
          <a:p>
            <a:endParaRPr lang="en-GB" dirty="0"/>
          </a:p>
          <a:p>
            <a:r>
              <a:rPr lang="en-GB" dirty="0"/>
              <a:t>No error, </a:t>
            </a:r>
          </a:p>
          <a:p>
            <a:r>
              <a:rPr lang="en-GB" dirty="0"/>
              <a:t>training complete.</a:t>
            </a:r>
          </a:p>
        </p:txBody>
      </p:sp>
    </p:spTree>
    <p:extLst>
      <p:ext uri="{BB962C8B-B14F-4D97-AF65-F5344CB8AC3E}">
        <p14:creationId xmlns:p14="http://schemas.microsoft.com/office/powerpoint/2010/main" val="5168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200" dirty="0" smtClean="0">
                <a:solidFill>
                  <a:srgbClr val="7E1B68"/>
                </a:solidFill>
              </a:rPr>
              <a:t>Example: XOR function</a:t>
            </a:r>
            <a:endParaRPr lang="en-GB" sz="3200" dirty="0">
              <a:solidFill>
                <a:srgbClr val="7E1B6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05202"/>
            <a:ext cx="3733800" cy="48527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813" y="1295400"/>
            <a:ext cx="779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E0E0E"/>
                </a:solidFill>
                <a:latin typeface="+mn-lt"/>
              </a:rPr>
              <a:t>XOR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function can be modelled with a </a:t>
            </a:r>
            <a:r>
              <a:rPr lang="en-GB" sz="2400" b="1" dirty="0" smtClean="0">
                <a:solidFill>
                  <a:srgbClr val="0E0E0E"/>
                </a:solidFill>
                <a:latin typeface="+mn-lt"/>
              </a:rPr>
              <a:t>multi layer 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perceptron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3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kite.com/wp-content/uploads/2019/05/neural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" y="533400"/>
            <a:ext cx="906944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191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n-lt"/>
              </a:rPr>
              <a:t>If you give the first set of inputs to the network i.e. (0, 0) it gets multiplied by the weights of the network to get the sum as follows: (0*1) + (0*1) = </a:t>
            </a:r>
            <a:r>
              <a:rPr lang="en-GB" sz="2400" dirty="0" smtClean="0">
                <a:latin typeface="+mn-lt"/>
              </a:rPr>
              <a:t>0. </a:t>
            </a:r>
            <a:r>
              <a:rPr lang="en-GB" sz="2400" dirty="0">
                <a:latin typeface="+mn-lt"/>
              </a:rPr>
              <a:t>Here, the sum, 0, is less than the threshold, 0.5, hence the output will be 0 </a:t>
            </a:r>
          </a:p>
          <a:p>
            <a:endParaRPr lang="en-GB" sz="2400" dirty="0">
              <a:latin typeface="+mn-lt"/>
            </a:endParaRPr>
          </a:p>
          <a:p>
            <a:r>
              <a:rPr lang="en-GB" sz="2400" dirty="0">
                <a:latin typeface="+mn-lt"/>
              </a:rPr>
              <a:t>Whereas, for the second set of inputs (1,0), the sum (1*1) + (0*1) = 1 is greater than the threshold, 0.5, hence the output will be 1.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3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146" name="Picture 2" descr="https://kite.com/wp-content/uploads/2019/05/neural-network-in-pyth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835496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13" y="1371600"/>
            <a:ext cx="88661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n-lt"/>
              </a:rPr>
              <a:t>Artificial Neural Network (ANN) is an efficient computing system whose central theme is borrowed from the analogy of </a:t>
            </a:r>
            <a:r>
              <a:rPr lang="en-GB" sz="2400" b="1" dirty="0">
                <a:latin typeface="+mn-lt"/>
              </a:rPr>
              <a:t>biological neural networks. </a:t>
            </a:r>
            <a:endParaRPr lang="en-GB" sz="2400" b="1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ANN </a:t>
            </a:r>
            <a:r>
              <a:rPr lang="en-GB" sz="2400" dirty="0">
                <a:latin typeface="+mn-lt"/>
              </a:rPr>
              <a:t>acquires a large collection of </a:t>
            </a:r>
            <a:r>
              <a:rPr lang="en-GB" sz="2400" b="1" dirty="0">
                <a:latin typeface="+mn-lt"/>
              </a:rPr>
              <a:t>units </a:t>
            </a:r>
            <a:r>
              <a:rPr lang="en-GB" sz="2400" dirty="0">
                <a:latin typeface="+mn-lt"/>
              </a:rPr>
              <a:t>that are interconnected in some pattern to allow communication between the units. These units, also referred to as </a:t>
            </a:r>
            <a:r>
              <a:rPr lang="en-GB" sz="2400" b="1" dirty="0">
                <a:latin typeface="+mn-lt"/>
              </a:rPr>
              <a:t>nodes or neurons</a:t>
            </a:r>
            <a:r>
              <a:rPr lang="en-GB" sz="2400" dirty="0">
                <a:latin typeface="+mn-lt"/>
              </a:rPr>
              <a:t>, are </a:t>
            </a:r>
            <a:r>
              <a:rPr lang="en-GB" sz="2400" b="1" dirty="0">
                <a:latin typeface="+mn-lt"/>
              </a:rPr>
              <a:t>simple processors </a:t>
            </a:r>
            <a:r>
              <a:rPr lang="en-GB" sz="2400" dirty="0">
                <a:latin typeface="+mn-lt"/>
              </a:rPr>
              <a:t>which operate in parallel</a:t>
            </a:r>
            <a:r>
              <a:rPr lang="en-GB" sz="2400" dirty="0" smtClean="0">
                <a:latin typeface="+mn-lt"/>
              </a:rPr>
              <a:t>.</a:t>
            </a:r>
          </a:p>
          <a:p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13" y="1371600"/>
            <a:ext cx="88661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+mn-lt"/>
              </a:rPr>
              <a:t>Every </a:t>
            </a:r>
            <a:r>
              <a:rPr lang="en-GB" sz="2400" dirty="0">
                <a:latin typeface="+mn-lt"/>
              </a:rPr>
              <a:t>neuron is connected with other neuron through a </a:t>
            </a:r>
            <a:r>
              <a:rPr lang="en-GB" sz="2400" b="1" dirty="0">
                <a:latin typeface="+mn-lt"/>
              </a:rPr>
              <a:t>connection link. </a:t>
            </a:r>
            <a:endParaRPr lang="en-GB" sz="2400" b="1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Each connection </a:t>
            </a:r>
            <a:r>
              <a:rPr lang="en-GB" sz="2400" dirty="0">
                <a:latin typeface="+mn-lt"/>
              </a:rPr>
              <a:t>link is associated with a </a:t>
            </a:r>
            <a:r>
              <a:rPr lang="en-GB" sz="2400" b="1" dirty="0">
                <a:latin typeface="+mn-lt"/>
              </a:rPr>
              <a:t>weight</a:t>
            </a:r>
            <a:r>
              <a:rPr lang="en-GB" sz="2400" dirty="0">
                <a:latin typeface="+mn-lt"/>
              </a:rPr>
              <a:t> that has information about the input signal. This is the most useful information for neurons to solve a particular problem because the weight usually excites or inhibits the signal that is being communicated</a:t>
            </a:r>
            <a:r>
              <a:rPr lang="en-GB" sz="2400" dirty="0" smtClean="0">
                <a:latin typeface="+mn-lt"/>
              </a:rPr>
              <a:t>.</a:t>
            </a: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Each </a:t>
            </a:r>
            <a:r>
              <a:rPr lang="en-GB" sz="2400" dirty="0">
                <a:latin typeface="+mn-lt"/>
              </a:rPr>
              <a:t>neuron has an </a:t>
            </a:r>
            <a:r>
              <a:rPr lang="en-GB" sz="2400" b="1" dirty="0">
                <a:latin typeface="+mn-lt"/>
              </a:rPr>
              <a:t>internal state</a:t>
            </a:r>
            <a:r>
              <a:rPr lang="en-GB" sz="2400" dirty="0">
                <a:latin typeface="+mn-lt"/>
              </a:rPr>
              <a:t>, which is called an </a:t>
            </a:r>
            <a:r>
              <a:rPr lang="en-GB" sz="2400" b="1" dirty="0">
                <a:latin typeface="+mn-lt"/>
              </a:rPr>
              <a:t>activation signal</a:t>
            </a:r>
            <a:r>
              <a:rPr lang="en-GB" sz="2400" dirty="0">
                <a:latin typeface="+mn-lt"/>
              </a:rPr>
              <a:t>. Output signals, which are produced after combining the input signals and activation rule, may be sent to other units.</a:t>
            </a:r>
          </a:p>
        </p:txBody>
      </p:sp>
    </p:spTree>
    <p:extLst>
      <p:ext uri="{BB962C8B-B14F-4D97-AF65-F5344CB8AC3E}">
        <p14:creationId xmlns:p14="http://schemas.microsoft.com/office/powerpoint/2010/main" val="13961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3581400"/>
            <a:ext cx="6884894" cy="320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813" y="1219200"/>
            <a:ext cx="8866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A nerve cell (neuron) is a special biological cell that processes information.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According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to an estimation, there are huge number of neurons, approximately 10</a:t>
            </a:r>
            <a:r>
              <a:rPr lang="en-GB" sz="2400" baseline="30000" dirty="0">
                <a:solidFill>
                  <a:srgbClr val="000000"/>
                </a:solidFill>
                <a:latin typeface="+mn-lt"/>
              </a:rPr>
              <a:t>11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with numerous interconnections, approximately 10</a:t>
            </a:r>
            <a:r>
              <a:rPr lang="en-GB" sz="2400" baseline="30000" dirty="0">
                <a:solidFill>
                  <a:srgbClr val="000000"/>
                </a:solidFill>
                <a:latin typeface="+mn-lt"/>
              </a:rPr>
              <a:t>15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475" y="1308080"/>
            <a:ext cx="877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GB" sz="2400" dirty="0"/>
              <a:t>First lets take a look at what a biological neuron looks like.</a:t>
            </a:r>
            <a:endParaRPr lang="en-GB" altLang="en-US" sz="2400" dirty="0" smtClean="0">
              <a:solidFill>
                <a:srgbClr val="0D0D0D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96" y="2286000"/>
            <a:ext cx="3830604" cy="3701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270879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n-lt"/>
              </a:rPr>
              <a:t>A neuron collects inputs using a structure called dendrites, the neuron effectively sums all of these inputs from the dendrites and if the resulting value is greater than it's </a:t>
            </a:r>
            <a:r>
              <a:rPr lang="en-GB" b="1" dirty="0">
                <a:latin typeface="+mn-lt"/>
              </a:rPr>
              <a:t>firing threshold</a:t>
            </a:r>
            <a:r>
              <a:rPr lang="en-GB" dirty="0">
                <a:latin typeface="+mn-lt"/>
              </a:rPr>
              <a:t>, </a:t>
            </a:r>
            <a:r>
              <a:rPr lang="en-GB" b="1" dirty="0">
                <a:latin typeface="+mn-lt"/>
              </a:rPr>
              <a:t>the neuron fires. </a:t>
            </a:r>
            <a:r>
              <a:rPr lang="en-GB" dirty="0">
                <a:latin typeface="+mn-lt"/>
              </a:rPr>
              <a:t>When the neuron fires it sends an electrical impulse through the neuron's axon to it's </a:t>
            </a:r>
            <a:r>
              <a:rPr lang="en-GB" dirty="0" err="1">
                <a:latin typeface="+mn-lt"/>
              </a:rPr>
              <a:t>boutons</a:t>
            </a:r>
            <a:r>
              <a:rPr lang="en-GB" dirty="0">
                <a:latin typeface="+mn-lt"/>
              </a:rPr>
              <a:t>. These </a:t>
            </a:r>
            <a:r>
              <a:rPr lang="en-GB" dirty="0" err="1">
                <a:latin typeface="+mn-lt"/>
              </a:rPr>
              <a:t>boutons</a:t>
            </a:r>
            <a:r>
              <a:rPr lang="en-GB" dirty="0">
                <a:latin typeface="+mn-lt"/>
              </a:rPr>
              <a:t> can then be networked to thousands of other neurons via connections called synapses. There are about </a:t>
            </a:r>
            <a:r>
              <a:rPr lang="en-GB" b="1" dirty="0">
                <a:latin typeface="+mn-lt"/>
              </a:rPr>
              <a:t>one hundred billion (100,000,000,000) neurons </a:t>
            </a:r>
            <a:r>
              <a:rPr lang="en-GB" dirty="0">
                <a:latin typeface="+mn-lt"/>
              </a:rPr>
              <a:t>inside the human brain each with about </a:t>
            </a:r>
            <a:r>
              <a:rPr lang="en-GB" b="1" dirty="0">
                <a:latin typeface="+mn-lt"/>
              </a:rPr>
              <a:t>one thousand synaptic connections</a:t>
            </a:r>
            <a:r>
              <a:rPr lang="en-GB" dirty="0">
                <a:latin typeface="+mn-lt"/>
              </a:rPr>
              <a:t>. It's effectively the way in which these synapses are wired that give our brains the ability to process information the way they do.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9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</a:rPr>
              <a:t>Artificial Neural Networks (ANNs</a:t>
            </a:r>
            <a:r>
              <a:rPr lang="en-US" sz="3200" dirty="0" smtClean="0">
                <a:solidFill>
                  <a:srgbClr val="7E1B68"/>
                </a:solidFill>
              </a:rPr>
              <a:t>)</a:t>
            </a:r>
            <a:endParaRPr lang="en-US" sz="3200" dirty="0">
              <a:solidFill>
                <a:srgbClr val="7E1B68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13" y="1143000"/>
            <a:ext cx="89423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Working of a Biological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Neuron</a:t>
            </a:r>
          </a:p>
          <a:p>
            <a:endParaRPr lang="en-GB" sz="2400" b="1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typical neuron consists of the following four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parts</a:t>
            </a:r>
          </a:p>
          <a:p>
            <a:pPr algn="just"/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+mn-lt"/>
              </a:rPr>
              <a:t>Dendrites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They are tree-like branches, responsible for receiving the information from other neurons it is connected to.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Soma/Nucleus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It is the cell body of the neuron and is responsible for processing of information, they have received from dendrites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+mn-lt"/>
              </a:rPr>
              <a:t>Axon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It is just like a cable through which neurons send the information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+mn-lt"/>
              </a:rPr>
              <a:t>Synapses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It is the connection between the axon and other neuron dendrites.</a:t>
            </a:r>
            <a:endParaRPr lang="en-GB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5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Modeling Artificial </a:t>
            </a:r>
            <a:r>
              <a:rPr lang="en-US" sz="3200" dirty="0" smtClean="0">
                <a:solidFill>
                  <a:srgbClr val="7E1B68"/>
                </a:solidFill>
                <a:latin typeface="+mn-lt"/>
              </a:rPr>
              <a:t>Neurons</a:t>
            </a: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813" y="1143000"/>
            <a:ext cx="8866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E0E0E"/>
                </a:solidFill>
                <a:latin typeface="+mn-lt"/>
              </a:rPr>
              <a:t>Artificial neuron models are at their core simplified models based on biological neurons. </a:t>
            </a:r>
            <a:endParaRPr lang="en-GB" sz="2400" dirty="0" smtClean="0">
              <a:solidFill>
                <a:srgbClr val="0E0E0E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We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usually refer to these artificial neurons as 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'</a:t>
            </a:r>
            <a:r>
              <a:rPr lang="en-GB" sz="2400" b="1" dirty="0" err="1">
                <a:solidFill>
                  <a:srgbClr val="0E0E0E"/>
                </a:solidFill>
                <a:latin typeface="+mn-lt"/>
              </a:rPr>
              <a:t>perceptrons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'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. </a:t>
            </a:r>
            <a:endParaRPr lang="en-US" sz="2400" dirty="0">
              <a:latin typeface="+mn-lt"/>
            </a:endParaRPr>
          </a:p>
        </p:txBody>
      </p:sp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8" y="2667000"/>
            <a:ext cx="681540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7E1B68"/>
                </a:solidFill>
                <a:latin typeface="+mn-lt"/>
              </a:rPr>
              <a:t>Modeling Artificial </a:t>
            </a:r>
            <a:r>
              <a:rPr lang="en-US" sz="3200" dirty="0" smtClean="0">
                <a:solidFill>
                  <a:srgbClr val="7E1B68"/>
                </a:solidFill>
                <a:latin typeface="+mn-lt"/>
              </a:rPr>
              <a:t>Neurons</a:t>
            </a: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209853"/>
            <a:ext cx="5334000" cy="24195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566208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E0E0E"/>
                </a:solidFill>
                <a:latin typeface="+mn-lt"/>
              </a:rPr>
              <a:t>The perceptron weights can either </a:t>
            </a:r>
            <a:r>
              <a:rPr lang="en-GB" sz="2400" b="1" dirty="0">
                <a:solidFill>
                  <a:srgbClr val="0E0E0E"/>
                </a:solidFill>
                <a:latin typeface="+mn-lt"/>
              </a:rPr>
              <a:t>amplify or </a:t>
            </a:r>
            <a:r>
              <a:rPr lang="en-GB" sz="2400" b="1" dirty="0" smtClean="0">
                <a:solidFill>
                  <a:srgbClr val="0E0E0E"/>
                </a:solidFill>
                <a:latin typeface="+mn-lt"/>
              </a:rPr>
              <a:t>de-amplify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the original input signal. </a:t>
            </a:r>
            <a:endParaRPr lang="en-GB" sz="2400" dirty="0" smtClean="0">
              <a:solidFill>
                <a:srgbClr val="0E0E0E"/>
              </a:solidFill>
              <a:latin typeface="+mn-lt"/>
            </a:endParaRPr>
          </a:p>
          <a:p>
            <a:endParaRPr lang="en-GB" sz="2400" dirty="0">
              <a:solidFill>
                <a:srgbClr val="0E0E0E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E0E0E"/>
                </a:solidFill>
                <a:latin typeface="+mn-lt"/>
              </a:rPr>
              <a:t>For </a:t>
            </a:r>
            <a:r>
              <a:rPr lang="en-GB" sz="2400" dirty="0">
                <a:solidFill>
                  <a:srgbClr val="0E0E0E"/>
                </a:solidFill>
                <a:latin typeface="+mn-lt"/>
              </a:rPr>
              <a:t>example, if the input is 1 and the input's weight is 0.2 the input will be decreased to 0.2. 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3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1231</Words>
  <Application>Microsoft Office PowerPoint</Application>
  <PresentationFormat>On-screen Show (4:3)</PresentationFormat>
  <Paragraphs>188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zawt_ss</dc:creator>
  <cp:lastModifiedBy>Microsoft</cp:lastModifiedBy>
  <cp:revision>915</cp:revision>
  <dcterms:created xsi:type="dcterms:W3CDTF">2008-08-12T13:18:47Z</dcterms:created>
  <dcterms:modified xsi:type="dcterms:W3CDTF">2023-05-31T05:01:50Z</dcterms:modified>
</cp:coreProperties>
</file>