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59" r:id="rId2"/>
    <p:sldId id="268" r:id="rId3"/>
    <p:sldId id="321" r:id="rId4"/>
    <p:sldId id="322" r:id="rId5"/>
    <p:sldId id="323" r:id="rId6"/>
    <p:sldId id="324" r:id="rId7"/>
    <p:sldId id="325" r:id="rId8"/>
    <p:sldId id="326" r:id="rId9"/>
    <p:sldId id="327" r:id="rId10"/>
    <p:sldId id="328" r:id="rId11"/>
    <p:sldId id="329" r:id="rId12"/>
    <p:sldId id="330" r:id="rId13"/>
    <p:sldId id="331" r:id="rId14"/>
    <p:sldId id="332" r:id="rId15"/>
    <p:sldId id="333" r:id="rId16"/>
    <p:sldId id="334" r:id="rId17"/>
    <p:sldId id="335" r:id="rId18"/>
    <p:sldId id="336" r:id="rId19"/>
    <p:sldId id="337" r:id="rId20"/>
    <p:sldId id="339" r:id="rId21"/>
    <p:sldId id="338" r:id="rId22"/>
    <p:sldId id="340" r:id="rId23"/>
    <p:sldId id="341" r:id="rId24"/>
    <p:sldId id="342" r:id="rId25"/>
    <p:sldId id="343" r:id="rId26"/>
    <p:sldId id="344" r:id="rId27"/>
    <p:sldId id="345" r:id="rId28"/>
    <p:sldId id="346" r:id="rId29"/>
    <p:sldId id="347" r:id="rId30"/>
    <p:sldId id="349" r:id="rId31"/>
    <p:sldId id="350" r:id="rId32"/>
    <p:sldId id="351" r:id="rId33"/>
    <p:sldId id="352" r:id="rId34"/>
    <p:sldId id="353" r:id="rId35"/>
    <p:sldId id="354" r:id="rId36"/>
    <p:sldId id="355" r:id="rId37"/>
    <p:sldId id="356" r:id="rId38"/>
    <p:sldId id="357" r:id="rId39"/>
    <p:sldId id="358" r:id="rId40"/>
    <p:sldId id="359" r:id="rId41"/>
    <p:sldId id="360" r:id="rId42"/>
    <p:sldId id="361" r:id="rId43"/>
    <p:sldId id="362" r:id="rId44"/>
    <p:sldId id="363" r:id="rId45"/>
    <p:sldId id="364" r:id="rId46"/>
    <p:sldId id="365" r:id="rId47"/>
    <p:sldId id="366" r:id="rId48"/>
    <p:sldId id="367" r:id="rId49"/>
  </p:sldIdLst>
  <p:sldSz cx="9144000" cy="6858000" type="screen4x3"/>
  <p:notesSz cx="9144000" cy="6858000"/>
  <p:defaultTextStyle>
    <a:defPPr>
      <a:defRPr lang="pl-PL"/>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82">
          <p15:clr>
            <a:srgbClr val="A4A3A4"/>
          </p15:clr>
        </p15:guide>
        <p15:guide id="3"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1B68"/>
    <a:srgbClr val="1E3880"/>
    <a:srgbClr val="59713D"/>
    <a:srgbClr val="3A3668"/>
    <a:srgbClr val="006E77"/>
    <a:srgbClr val="990000"/>
    <a:srgbClr val="E4DA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88345" autoAdjust="0"/>
  </p:normalViewPr>
  <p:slideViewPr>
    <p:cSldViewPr>
      <p:cViewPr varScale="1">
        <p:scale>
          <a:sx n="74" d="100"/>
          <a:sy n="74" d="100"/>
        </p:scale>
        <p:origin x="1128" y="72"/>
      </p:cViewPr>
      <p:guideLst>
        <p:guide orient="horz" pos="2160"/>
        <p:guide orient="horz" pos="482"/>
        <p:guide pos="2880"/>
      </p:guideLst>
    </p:cSldViewPr>
  </p:slideViewPr>
  <p:notesTextViewPr>
    <p:cViewPr>
      <p:scale>
        <a:sx n="100" d="100"/>
        <a:sy n="100" d="100"/>
      </p:scale>
      <p:origin x="0" y="0"/>
    </p:cViewPr>
  </p:notesTextViewPr>
  <p:notesViewPr>
    <p:cSldViewPr>
      <p:cViewPr>
        <p:scale>
          <a:sx n="154" d="100"/>
          <a:sy n="154" d="100"/>
        </p:scale>
        <p:origin x="648" y="78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ltLang="en-US"/>
          </a:p>
        </p:txBody>
      </p:sp>
      <p:sp>
        <p:nvSpPr>
          <p:cNvPr id="17411"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B8B2BFA-EFD5-42C5-B152-4D26B61ABD62}" type="datetimeFigureOut">
              <a:rPr lang="pl-PL" altLang="en-US"/>
              <a:pPr/>
              <a:t>17.10.2019</a:t>
            </a:fld>
            <a:endParaRPr lang="pl-PL" altLang="en-US"/>
          </a:p>
        </p:txBody>
      </p:sp>
      <p:sp>
        <p:nvSpPr>
          <p:cNvPr id="17412"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ltLang="en-US"/>
          </a:p>
        </p:txBody>
      </p:sp>
      <p:sp>
        <p:nvSpPr>
          <p:cNvPr id="17413"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76671DCA-725C-4A85-8E72-9BC83C23453E}" type="slidenum">
              <a:rPr lang="pl-PL" altLang="en-US"/>
              <a:pPr/>
              <a:t>‹#›</a:t>
            </a:fld>
            <a:endParaRPr lang="pl-PL" altLang="en-US"/>
          </a:p>
        </p:txBody>
      </p:sp>
    </p:spTree>
    <p:extLst>
      <p:ext uri="{BB962C8B-B14F-4D97-AF65-F5344CB8AC3E}">
        <p14:creationId xmlns:p14="http://schemas.microsoft.com/office/powerpoint/2010/main" val="2438996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 name="Symbol zastępczy daty 2"/>
          <p:cNvSpPr>
            <a:spLocks noGrp="1"/>
          </p:cNvSpPr>
          <p:nvPr>
            <p:ph type="dt"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651FB55-B5C6-4E14-88C3-CD472F77F9E8}" type="datetimeFigureOut">
              <a:rPr lang="pl-PL" altLang="en-US"/>
              <a:pPr/>
              <a:t>17.10.2019</a:t>
            </a:fld>
            <a:endParaRPr lang="pl-PL" altLang="en-US"/>
          </a:p>
        </p:txBody>
      </p:sp>
      <p:sp>
        <p:nvSpPr>
          <p:cNvPr id="4" name="Symbol zastępczy obrazu slajdu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pl-PL" noProof="0" smtClean="0"/>
          </a:p>
        </p:txBody>
      </p:sp>
      <p:sp>
        <p:nvSpPr>
          <p:cNvPr id="5" name="Symbol zastępczy notatek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a:p>
            <a:pPr lvl="4"/>
            <a:r>
              <a:rPr lang="pl-PL" noProof="0" smtClean="0"/>
              <a:t>Piąty poziom</a:t>
            </a:r>
          </a:p>
        </p:txBody>
      </p:sp>
      <p:sp>
        <p:nvSpPr>
          <p:cNvPr id="6" name="Symbol zastępczy stopki 5"/>
          <p:cNvSpPr>
            <a:spLocks noGrp="1"/>
          </p:cNvSpPr>
          <p:nvPr>
            <p:ph type="ftr" sz="quarter" idx="4"/>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 name="Symbol zastępczy numeru slajdu 6"/>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B9D1705-0A7D-4F0A-93FA-D6974115C5F6}" type="slidenum">
              <a:rPr lang="pl-PL" altLang="en-US"/>
              <a:pPr/>
              <a:t>‹#›</a:t>
            </a:fld>
            <a:endParaRPr lang="pl-PL" altLang="en-US"/>
          </a:p>
        </p:txBody>
      </p:sp>
    </p:spTree>
    <p:extLst>
      <p:ext uri="{BB962C8B-B14F-4D97-AF65-F5344CB8AC3E}">
        <p14:creationId xmlns:p14="http://schemas.microsoft.com/office/powerpoint/2010/main" val="3103333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3316"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2447C5F9-0E0B-44B6-BDC8-1738B383094F}" type="slidenum">
              <a:rPr lang="pl-PL" altLang="pl-PL">
                <a:latin typeface="Arial" charset="0"/>
              </a:rPr>
              <a:pPr eaLnBrk="1" hangingPunct="1">
                <a:spcBef>
                  <a:spcPct val="0"/>
                </a:spcBef>
              </a:pPr>
              <a:t>1</a:t>
            </a:fld>
            <a:endParaRPr lang="pl-PL" altLang="pl-PL">
              <a:latin typeface="Arial" charset="0"/>
            </a:endParaRPr>
          </a:p>
        </p:txBody>
      </p:sp>
    </p:spTree>
    <p:extLst>
      <p:ext uri="{BB962C8B-B14F-4D97-AF65-F5344CB8AC3E}">
        <p14:creationId xmlns:p14="http://schemas.microsoft.com/office/powerpoint/2010/main" val="1180275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10</a:t>
            </a:fld>
            <a:endParaRPr lang="pl-PL" altLang="pl-PL">
              <a:solidFill>
                <a:srgbClr val="000000"/>
              </a:solidFill>
              <a:latin typeface="Arial" charset="0"/>
            </a:endParaRPr>
          </a:p>
        </p:txBody>
      </p:sp>
    </p:spTree>
    <p:extLst>
      <p:ext uri="{BB962C8B-B14F-4D97-AF65-F5344CB8AC3E}">
        <p14:creationId xmlns:p14="http://schemas.microsoft.com/office/powerpoint/2010/main" val="1382365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11</a:t>
            </a:fld>
            <a:endParaRPr lang="pl-PL" altLang="pl-PL">
              <a:solidFill>
                <a:srgbClr val="000000"/>
              </a:solidFill>
              <a:latin typeface="Arial" charset="0"/>
            </a:endParaRPr>
          </a:p>
        </p:txBody>
      </p:sp>
    </p:spTree>
    <p:extLst>
      <p:ext uri="{BB962C8B-B14F-4D97-AF65-F5344CB8AC3E}">
        <p14:creationId xmlns:p14="http://schemas.microsoft.com/office/powerpoint/2010/main" val="401064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12</a:t>
            </a:fld>
            <a:endParaRPr lang="pl-PL" altLang="pl-PL">
              <a:solidFill>
                <a:srgbClr val="000000"/>
              </a:solidFill>
              <a:latin typeface="Arial" charset="0"/>
            </a:endParaRPr>
          </a:p>
        </p:txBody>
      </p:sp>
    </p:spTree>
    <p:extLst>
      <p:ext uri="{BB962C8B-B14F-4D97-AF65-F5344CB8AC3E}">
        <p14:creationId xmlns:p14="http://schemas.microsoft.com/office/powerpoint/2010/main" val="1753458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13</a:t>
            </a:fld>
            <a:endParaRPr lang="pl-PL" altLang="pl-PL">
              <a:solidFill>
                <a:srgbClr val="000000"/>
              </a:solidFill>
              <a:latin typeface="Arial" charset="0"/>
            </a:endParaRPr>
          </a:p>
        </p:txBody>
      </p:sp>
    </p:spTree>
    <p:extLst>
      <p:ext uri="{BB962C8B-B14F-4D97-AF65-F5344CB8AC3E}">
        <p14:creationId xmlns:p14="http://schemas.microsoft.com/office/powerpoint/2010/main" val="2649088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14</a:t>
            </a:fld>
            <a:endParaRPr lang="pl-PL" altLang="pl-PL">
              <a:solidFill>
                <a:srgbClr val="000000"/>
              </a:solidFill>
              <a:latin typeface="Arial" charset="0"/>
            </a:endParaRPr>
          </a:p>
        </p:txBody>
      </p:sp>
    </p:spTree>
    <p:extLst>
      <p:ext uri="{BB962C8B-B14F-4D97-AF65-F5344CB8AC3E}">
        <p14:creationId xmlns:p14="http://schemas.microsoft.com/office/powerpoint/2010/main" val="3927802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15</a:t>
            </a:fld>
            <a:endParaRPr lang="pl-PL" altLang="pl-PL">
              <a:solidFill>
                <a:srgbClr val="000000"/>
              </a:solidFill>
              <a:latin typeface="Arial" charset="0"/>
            </a:endParaRPr>
          </a:p>
        </p:txBody>
      </p:sp>
    </p:spTree>
    <p:extLst>
      <p:ext uri="{BB962C8B-B14F-4D97-AF65-F5344CB8AC3E}">
        <p14:creationId xmlns:p14="http://schemas.microsoft.com/office/powerpoint/2010/main" val="3953394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16</a:t>
            </a:fld>
            <a:endParaRPr lang="pl-PL" altLang="pl-PL">
              <a:solidFill>
                <a:srgbClr val="000000"/>
              </a:solidFill>
              <a:latin typeface="Arial" charset="0"/>
            </a:endParaRPr>
          </a:p>
        </p:txBody>
      </p:sp>
    </p:spTree>
    <p:extLst>
      <p:ext uri="{BB962C8B-B14F-4D97-AF65-F5344CB8AC3E}">
        <p14:creationId xmlns:p14="http://schemas.microsoft.com/office/powerpoint/2010/main" val="2578157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17</a:t>
            </a:fld>
            <a:endParaRPr lang="pl-PL" altLang="pl-PL">
              <a:solidFill>
                <a:srgbClr val="000000"/>
              </a:solidFill>
              <a:latin typeface="Arial" charset="0"/>
            </a:endParaRPr>
          </a:p>
        </p:txBody>
      </p:sp>
    </p:spTree>
    <p:extLst>
      <p:ext uri="{BB962C8B-B14F-4D97-AF65-F5344CB8AC3E}">
        <p14:creationId xmlns:p14="http://schemas.microsoft.com/office/powerpoint/2010/main" val="40743605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18</a:t>
            </a:fld>
            <a:endParaRPr lang="pl-PL" altLang="pl-PL">
              <a:solidFill>
                <a:srgbClr val="000000"/>
              </a:solidFill>
              <a:latin typeface="Arial" charset="0"/>
            </a:endParaRPr>
          </a:p>
        </p:txBody>
      </p:sp>
    </p:spTree>
    <p:extLst>
      <p:ext uri="{BB962C8B-B14F-4D97-AF65-F5344CB8AC3E}">
        <p14:creationId xmlns:p14="http://schemas.microsoft.com/office/powerpoint/2010/main" val="800035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19</a:t>
            </a:fld>
            <a:endParaRPr lang="pl-PL" altLang="pl-PL">
              <a:solidFill>
                <a:srgbClr val="000000"/>
              </a:solidFill>
              <a:latin typeface="Arial" charset="0"/>
            </a:endParaRPr>
          </a:p>
        </p:txBody>
      </p:sp>
    </p:spTree>
    <p:extLst>
      <p:ext uri="{BB962C8B-B14F-4D97-AF65-F5344CB8AC3E}">
        <p14:creationId xmlns:p14="http://schemas.microsoft.com/office/powerpoint/2010/main" val="3485726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a:t>
            </a:fld>
            <a:endParaRPr lang="pl-PL" altLang="pl-PL">
              <a:solidFill>
                <a:srgbClr val="000000"/>
              </a:solidFill>
              <a:latin typeface="Arial" charset="0"/>
            </a:endParaRPr>
          </a:p>
        </p:txBody>
      </p:sp>
    </p:spTree>
    <p:extLst>
      <p:ext uri="{BB962C8B-B14F-4D97-AF65-F5344CB8AC3E}">
        <p14:creationId xmlns:p14="http://schemas.microsoft.com/office/powerpoint/2010/main" val="12477376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20</a:t>
            </a:fld>
            <a:endParaRPr lang="pl-PL" altLang="pl-PL">
              <a:solidFill>
                <a:srgbClr val="000000"/>
              </a:solidFill>
              <a:latin typeface="Arial" charset="0"/>
            </a:endParaRPr>
          </a:p>
        </p:txBody>
      </p:sp>
    </p:spTree>
    <p:extLst>
      <p:ext uri="{BB962C8B-B14F-4D97-AF65-F5344CB8AC3E}">
        <p14:creationId xmlns:p14="http://schemas.microsoft.com/office/powerpoint/2010/main" val="28738592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21</a:t>
            </a:fld>
            <a:endParaRPr lang="pl-PL" altLang="pl-PL">
              <a:solidFill>
                <a:srgbClr val="000000"/>
              </a:solidFill>
              <a:latin typeface="Arial" charset="0"/>
            </a:endParaRPr>
          </a:p>
        </p:txBody>
      </p:sp>
    </p:spTree>
    <p:extLst>
      <p:ext uri="{BB962C8B-B14F-4D97-AF65-F5344CB8AC3E}">
        <p14:creationId xmlns:p14="http://schemas.microsoft.com/office/powerpoint/2010/main" val="1071003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22</a:t>
            </a:fld>
            <a:endParaRPr lang="pl-PL" altLang="pl-PL">
              <a:solidFill>
                <a:srgbClr val="000000"/>
              </a:solidFill>
              <a:latin typeface="Arial" charset="0"/>
            </a:endParaRPr>
          </a:p>
        </p:txBody>
      </p:sp>
    </p:spTree>
    <p:extLst>
      <p:ext uri="{BB962C8B-B14F-4D97-AF65-F5344CB8AC3E}">
        <p14:creationId xmlns:p14="http://schemas.microsoft.com/office/powerpoint/2010/main" val="886039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23</a:t>
            </a:fld>
            <a:endParaRPr lang="pl-PL" altLang="pl-PL">
              <a:solidFill>
                <a:srgbClr val="000000"/>
              </a:solidFill>
              <a:latin typeface="Arial" charset="0"/>
            </a:endParaRPr>
          </a:p>
        </p:txBody>
      </p:sp>
    </p:spTree>
    <p:extLst>
      <p:ext uri="{BB962C8B-B14F-4D97-AF65-F5344CB8AC3E}">
        <p14:creationId xmlns:p14="http://schemas.microsoft.com/office/powerpoint/2010/main" val="23674854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24</a:t>
            </a:fld>
            <a:endParaRPr lang="pl-PL" altLang="pl-PL">
              <a:solidFill>
                <a:srgbClr val="000000"/>
              </a:solidFill>
              <a:latin typeface="Arial" charset="0"/>
            </a:endParaRPr>
          </a:p>
        </p:txBody>
      </p:sp>
    </p:spTree>
    <p:extLst>
      <p:ext uri="{BB962C8B-B14F-4D97-AF65-F5344CB8AC3E}">
        <p14:creationId xmlns:p14="http://schemas.microsoft.com/office/powerpoint/2010/main" val="11109434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25</a:t>
            </a:fld>
            <a:endParaRPr lang="pl-PL" altLang="pl-PL">
              <a:solidFill>
                <a:srgbClr val="000000"/>
              </a:solidFill>
              <a:latin typeface="Arial" charset="0"/>
            </a:endParaRPr>
          </a:p>
        </p:txBody>
      </p:sp>
    </p:spTree>
    <p:extLst>
      <p:ext uri="{BB962C8B-B14F-4D97-AF65-F5344CB8AC3E}">
        <p14:creationId xmlns:p14="http://schemas.microsoft.com/office/powerpoint/2010/main" val="25385528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26</a:t>
            </a:fld>
            <a:endParaRPr lang="pl-PL" altLang="pl-PL">
              <a:solidFill>
                <a:srgbClr val="000000"/>
              </a:solidFill>
              <a:latin typeface="Arial" charset="0"/>
            </a:endParaRPr>
          </a:p>
        </p:txBody>
      </p:sp>
    </p:spTree>
    <p:extLst>
      <p:ext uri="{BB962C8B-B14F-4D97-AF65-F5344CB8AC3E}">
        <p14:creationId xmlns:p14="http://schemas.microsoft.com/office/powerpoint/2010/main" val="19303967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27</a:t>
            </a:fld>
            <a:endParaRPr lang="pl-PL" altLang="pl-PL">
              <a:solidFill>
                <a:srgbClr val="000000"/>
              </a:solidFill>
              <a:latin typeface="Arial" charset="0"/>
            </a:endParaRPr>
          </a:p>
        </p:txBody>
      </p:sp>
    </p:spTree>
    <p:extLst>
      <p:ext uri="{BB962C8B-B14F-4D97-AF65-F5344CB8AC3E}">
        <p14:creationId xmlns:p14="http://schemas.microsoft.com/office/powerpoint/2010/main" val="1509561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28</a:t>
            </a:fld>
            <a:endParaRPr lang="pl-PL" altLang="pl-PL">
              <a:solidFill>
                <a:srgbClr val="000000"/>
              </a:solidFill>
              <a:latin typeface="Arial" charset="0"/>
            </a:endParaRPr>
          </a:p>
        </p:txBody>
      </p:sp>
    </p:spTree>
    <p:extLst>
      <p:ext uri="{BB962C8B-B14F-4D97-AF65-F5344CB8AC3E}">
        <p14:creationId xmlns:p14="http://schemas.microsoft.com/office/powerpoint/2010/main" val="9008471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29</a:t>
            </a:fld>
            <a:endParaRPr lang="pl-PL" altLang="pl-PL">
              <a:solidFill>
                <a:srgbClr val="000000"/>
              </a:solidFill>
              <a:latin typeface="Arial" charset="0"/>
            </a:endParaRPr>
          </a:p>
        </p:txBody>
      </p:sp>
    </p:spTree>
    <p:extLst>
      <p:ext uri="{BB962C8B-B14F-4D97-AF65-F5344CB8AC3E}">
        <p14:creationId xmlns:p14="http://schemas.microsoft.com/office/powerpoint/2010/main" val="1511223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3</a:t>
            </a:fld>
            <a:endParaRPr lang="pl-PL" altLang="pl-PL">
              <a:solidFill>
                <a:srgbClr val="000000"/>
              </a:solidFill>
              <a:latin typeface="Arial" charset="0"/>
            </a:endParaRPr>
          </a:p>
        </p:txBody>
      </p:sp>
    </p:spTree>
    <p:extLst>
      <p:ext uri="{BB962C8B-B14F-4D97-AF65-F5344CB8AC3E}">
        <p14:creationId xmlns:p14="http://schemas.microsoft.com/office/powerpoint/2010/main" val="11680394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30</a:t>
            </a:fld>
            <a:endParaRPr lang="pl-PL" altLang="pl-PL">
              <a:solidFill>
                <a:srgbClr val="000000"/>
              </a:solidFill>
              <a:latin typeface="Arial" charset="0"/>
            </a:endParaRPr>
          </a:p>
        </p:txBody>
      </p:sp>
    </p:spTree>
    <p:extLst>
      <p:ext uri="{BB962C8B-B14F-4D97-AF65-F5344CB8AC3E}">
        <p14:creationId xmlns:p14="http://schemas.microsoft.com/office/powerpoint/2010/main" val="33150584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31</a:t>
            </a:fld>
            <a:endParaRPr lang="pl-PL" altLang="pl-PL">
              <a:solidFill>
                <a:srgbClr val="000000"/>
              </a:solidFill>
              <a:latin typeface="Arial" charset="0"/>
            </a:endParaRPr>
          </a:p>
        </p:txBody>
      </p:sp>
    </p:spTree>
    <p:extLst>
      <p:ext uri="{BB962C8B-B14F-4D97-AF65-F5344CB8AC3E}">
        <p14:creationId xmlns:p14="http://schemas.microsoft.com/office/powerpoint/2010/main" val="25463034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32</a:t>
            </a:fld>
            <a:endParaRPr lang="pl-PL" altLang="pl-PL">
              <a:solidFill>
                <a:srgbClr val="000000"/>
              </a:solidFill>
              <a:latin typeface="Arial" charset="0"/>
            </a:endParaRPr>
          </a:p>
        </p:txBody>
      </p:sp>
    </p:spTree>
    <p:extLst>
      <p:ext uri="{BB962C8B-B14F-4D97-AF65-F5344CB8AC3E}">
        <p14:creationId xmlns:p14="http://schemas.microsoft.com/office/powerpoint/2010/main" val="20737996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33</a:t>
            </a:fld>
            <a:endParaRPr lang="pl-PL" altLang="pl-PL">
              <a:solidFill>
                <a:srgbClr val="000000"/>
              </a:solidFill>
              <a:latin typeface="Arial" charset="0"/>
            </a:endParaRPr>
          </a:p>
        </p:txBody>
      </p:sp>
    </p:spTree>
    <p:extLst>
      <p:ext uri="{BB962C8B-B14F-4D97-AF65-F5344CB8AC3E}">
        <p14:creationId xmlns:p14="http://schemas.microsoft.com/office/powerpoint/2010/main" val="35329632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34</a:t>
            </a:fld>
            <a:endParaRPr lang="pl-PL" altLang="pl-PL">
              <a:solidFill>
                <a:srgbClr val="000000"/>
              </a:solidFill>
              <a:latin typeface="Arial" charset="0"/>
            </a:endParaRPr>
          </a:p>
        </p:txBody>
      </p:sp>
    </p:spTree>
    <p:extLst>
      <p:ext uri="{BB962C8B-B14F-4D97-AF65-F5344CB8AC3E}">
        <p14:creationId xmlns:p14="http://schemas.microsoft.com/office/powerpoint/2010/main" val="36480590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35</a:t>
            </a:fld>
            <a:endParaRPr lang="pl-PL" altLang="pl-PL">
              <a:solidFill>
                <a:srgbClr val="000000"/>
              </a:solidFill>
              <a:latin typeface="Arial" charset="0"/>
            </a:endParaRPr>
          </a:p>
        </p:txBody>
      </p:sp>
    </p:spTree>
    <p:extLst>
      <p:ext uri="{BB962C8B-B14F-4D97-AF65-F5344CB8AC3E}">
        <p14:creationId xmlns:p14="http://schemas.microsoft.com/office/powerpoint/2010/main" val="12338834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36</a:t>
            </a:fld>
            <a:endParaRPr lang="pl-PL" altLang="pl-PL">
              <a:solidFill>
                <a:srgbClr val="000000"/>
              </a:solidFill>
              <a:latin typeface="Arial" charset="0"/>
            </a:endParaRPr>
          </a:p>
        </p:txBody>
      </p:sp>
    </p:spTree>
    <p:extLst>
      <p:ext uri="{BB962C8B-B14F-4D97-AF65-F5344CB8AC3E}">
        <p14:creationId xmlns:p14="http://schemas.microsoft.com/office/powerpoint/2010/main" val="41568467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37</a:t>
            </a:fld>
            <a:endParaRPr lang="pl-PL" altLang="pl-PL">
              <a:solidFill>
                <a:srgbClr val="000000"/>
              </a:solidFill>
              <a:latin typeface="Arial" charset="0"/>
            </a:endParaRPr>
          </a:p>
        </p:txBody>
      </p:sp>
    </p:spTree>
    <p:extLst>
      <p:ext uri="{BB962C8B-B14F-4D97-AF65-F5344CB8AC3E}">
        <p14:creationId xmlns:p14="http://schemas.microsoft.com/office/powerpoint/2010/main" val="9128884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38</a:t>
            </a:fld>
            <a:endParaRPr lang="pl-PL" altLang="pl-PL">
              <a:solidFill>
                <a:srgbClr val="000000"/>
              </a:solidFill>
              <a:latin typeface="Arial" charset="0"/>
            </a:endParaRPr>
          </a:p>
        </p:txBody>
      </p:sp>
    </p:spTree>
    <p:extLst>
      <p:ext uri="{BB962C8B-B14F-4D97-AF65-F5344CB8AC3E}">
        <p14:creationId xmlns:p14="http://schemas.microsoft.com/office/powerpoint/2010/main" val="41473694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39</a:t>
            </a:fld>
            <a:endParaRPr lang="pl-PL" altLang="pl-PL">
              <a:solidFill>
                <a:srgbClr val="000000"/>
              </a:solidFill>
              <a:latin typeface="Arial" charset="0"/>
            </a:endParaRPr>
          </a:p>
        </p:txBody>
      </p:sp>
    </p:spTree>
    <p:extLst>
      <p:ext uri="{BB962C8B-B14F-4D97-AF65-F5344CB8AC3E}">
        <p14:creationId xmlns:p14="http://schemas.microsoft.com/office/powerpoint/2010/main" val="1763895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4</a:t>
            </a:fld>
            <a:endParaRPr lang="pl-PL" altLang="pl-PL">
              <a:solidFill>
                <a:srgbClr val="000000"/>
              </a:solidFill>
              <a:latin typeface="Arial" charset="0"/>
            </a:endParaRPr>
          </a:p>
        </p:txBody>
      </p:sp>
    </p:spTree>
    <p:extLst>
      <p:ext uri="{BB962C8B-B14F-4D97-AF65-F5344CB8AC3E}">
        <p14:creationId xmlns:p14="http://schemas.microsoft.com/office/powerpoint/2010/main" val="7423037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40</a:t>
            </a:fld>
            <a:endParaRPr lang="pl-PL" altLang="pl-PL">
              <a:solidFill>
                <a:srgbClr val="000000"/>
              </a:solidFill>
              <a:latin typeface="Arial" charset="0"/>
            </a:endParaRPr>
          </a:p>
        </p:txBody>
      </p:sp>
    </p:spTree>
    <p:extLst>
      <p:ext uri="{BB962C8B-B14F-4D97-AF65-F5344CB8AC3E}">
        <p14:creationId xmlns:p14="http://schemas.microsoft.com/office/powerpoint/2010/main" val="35127319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41</a:t>
            </a:fld>
            <a:endParaRPr lang="pl-PL" altLang="pl-PL">
              <a:solidFill>
                <a:srgbClr val="000000"/>
              </a:solidFill>
              <a:latin typeface="Arial" charset="0"/>
            </a:endParaRPr>
          </a:p>
        </p:txBody>
      </p:sp>
    </p:spTree>
    <p:extLst>
      <p:ext uri="{BB962C8B-B14F-4D97-AF65-F5344CB8AC3E}">
        <p14:creationId xmlns:p14="http://schemas.microsoft.com/office/powerpoint/2010/main" val="11339002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42</a:t>
            </a:fld>
            <a:endParaRPr lang="pl-PL" altLang="pl-PL">
              <a:solidFill>
                <a:srgbClr val="000000"/>
              </a:solidFill>
              <a:latin typeface="Arial" charset="0"/>
            </a:endParaRPr>
          </a:p>
        </p:txBody>
      </p:sp>
    </p:spTree>
    <p:extLst>
      <p:ext uri="{BB962C8B-B14F-4D97-AF65-F5344CB8AC3E}">
        <p14:creationId xmlns:p14="http://schemas.microsoft.com/office/powerpoint/2010/main" val="25741332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43</a:t>
            </a:fld>
            <a:endParaRPr lang="pl-PL" altLang="pl-PL">
              <a:solidFill>
                <a:srgbClr val="000000"/>
              </a:solidFill>
              <a:latin typeface="Arial" charset="0"/>
            </a:endParaRPr>
          </a:p>
        </p:txBody>
      </p:sp>
    </p:spTree>
    <p:extLst>
      <p:ext uri="{BB962C8B-B14F-4D97-AF65-F5344CB8AC3E}">
        <p14:creationId xmlns:p14="http://schemas.microsoft.com/office/powerpoint/2010/main" val="32915032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44</a:t>
            </a:fld>
            <a:endParaRPr lang="pl-PL" altLang="pl-PL">
              <a:solidFill>
                <a:srgbClr val="000000"/>
              </a:solidFill>
              <a:latin typeface="Arial" charset="0"/>
            </a:endParaRPr>
          </a:p>
        </p:txBody>
      </p:sp>
    </p:spTree>
    <p:extLst>
      <p:ext uri="{BB962C8B-B14F-4D97-AF65-F5344CB8AC3E}">
        <p14:creationId xmlns:p14="http://schemas.microsoft.com/office/powerpoint/2010/main" val="6821629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45</a:t>
            </a:fld>
            <a:endParaRPr lang="pl-PL" altLang="pl-PL">
              <a:solidFill>
                <a:srgbClr val="000000"/>
              </a:solidFill>
              <a:latin typeface="Arial" charset="0"/>
            </a:endParaRPr>
          </a:p>
        </p:txBody>
      </p:sp>
    </p:spTree>
    <p:extLst>
      <p:ext uri="{BB962C8B-B14F-4D97-AF65-F5344CB8AC3E}">
        <p14:creationId xmlns:p14="http://schemas.microsoft.com/office/powerpoint/2010/main" val="22038558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46</a:t>
            </a:fld>
            <a:endParaRPr lang="pl-PL" altLang="pl-PL">
              <a:solidFill>
                <a:srgbClr val="000000"/>
              </a:solidFill>
              <a:latin typeface="Arial" charset="0"/>
            </a:endParaRPr>
          </a:p>
        </p:txBody>
      </p:sp>
    </p:spTree>
    <p:extLst>
      <p:ext uri="{BB962C8B-B14F-4D97-AF65-F5344CB8AC3E}">
        <p14:creationId xmlns:p14="http://schemas.microsoft.com/office/powerpoint/2010/main" val="15876348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47</a:t>
            </a:fld>
            <a:endParaRPr lang="pl-PL" altLang="pl-PL">
              <a:solidFill>
                <a:srgbClr val="000000"/>
              </a:solidFill>
              <a:latin typeface="Arial" charset="0"/>
            </a:endParaRPr>
          </a:p>
        </p:txBody>
      </p:sp>
    </p:spTree>
    <p:extLst>
      <p:ext uri="{BB962C8B-B14F-4D97-AF65-F5344CB8AC3E}">
        <p14:creationId xmlns:p14="http://schemas.microsoft.com/office/powerpoint/2010/main" val="23300024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48</a:t>
            </a:fld>
            <a:endParaRPr lang="pl-PL" altLang="pl-PL">
              <a:solidFill>
                <a:srgbClr val="000000"/>
              </a:solidFill>
              <a:latin typeface="Arial" charset="0"/>
            </a:endParaRPr>
          </a:p>
        </p:txBody>
      </p:sp>
    </p:spTree>
    <p:extLst>
      <p:ext uri="{BB962C8B-B14F-4D97-AF65-F5344CB8AC3E}">
        <p14:creationId xmlns:p14="http://schemas.microsoft.com/office/powerpoint/2010/main" val="3839834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5</a:t>
            </a:fld>
            <a:endParaRPr lang="pl-PL" altLang="pl-PL">
              <a:solidFill>
                <a:srgbClr val="000000"/>
              </a:solidFill>
              <a:latin typeface="Arial" charset="0"/>
            </a:endParaRPr>
          </a:p>
        </p:txBody>
      </p:sp>
    </p:spTree>
    <p:extLst>
      <p:ext uri="{BB962C8B-B14F-4D97-AF65-F5344CB8AC3E}">
        <p14:creationId xmlns:p14="http://schemas.microsoft.com/office/powerpoint/2010/main" val="226349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6</a:t>
            </a:fld>
            <a:endParaRPr lang="pl-PL" altLang="pl-PL">
              <a:solidFill>
                <a:srgbClr val="000000"/>
              </a:solidFill>
              <a:latin typeface="Arial" charset="0"/>
            </a:endParaRPr>
          </a:p>
        </p:txBody>
      </p:sp>
    </p:spTree>
    <p:extLst>
      <p:ext uri="{BB962C8B-B14F-4D97-AF65-F5344CB8AC3E}">
        <p14:creationId xmlns:p14="http://schemas.microsoft.com/office/powerpoint/2010/main" val="1143251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7</a:t>
            </a:fld>
            <a:endParaRPr lang="pl-PL" altLang="pl-PL">
              <a:solidFill>
                <a:srgbClr val="000000"/>
              </a:solidFill>
              <a:latin typeface="Arial" charset="0"/>
            </a:endParaRPr>
          </a:p>
        </p:txBody>
      </p:sp>
    </p:spTree>
    <p:extLst>
      <p:ext uri="{BB962C8B-B14F-4D97-AF65-F5344CB8AC3E}">
        <p14:creationId xmlns:p14="http://schemas.microsoft.com/office/powerpoint/2010/main" val="3870596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8</a:t>
            </a:fld>
            <a:endParaRPr lang="pl-PL" altLang="pl-PL">
              <a:solidFill>
                <a:srgbClr val="000000"/>
              </a:solidFill>
              <a:latin typeface="Arial" charset="0"/>
            </a:endParaRPr>
          </a:p>
        </p:txBody>
      </p:sp>
    </p:spTree>
    <p:extLst>
      <p:ext uri="{BB962C8B-B14F-4D97-AF65-F5344CB8AC3E}">
        <p14:creationId xmlns:p14="http://schemas.microsoft.com/office/powerpoint/2010/main" val="2970486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9</a:t>
            </a:fld>
            <a:endParaRPr lang="pl-PL" altLang="pl-PL">
              <a:solidFill>
                <a:srgbClr val="000000"/>
              </a:solidFill>
              <a:latin typeface="Arial" charset="0"/>
            </a:endParaRPr>
          </a:p>
        </p:txBody>
      </p:sp>
    </p:spTree>
    <p:extLst>
      <p:ext uri="{BB962C8B-B14F-4D97-AF65-F5344CB8AC3E}">
        <p14:creationId xmlns:p14="http://schemas.microsoft.com/office/powerpoint/2010/main" val="1574600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lvl1pPr>
              <a:defRPr/>
            </a:lvl1pPr>
          </a:lstStyle>
          <a:p>
            <a:fld id="{EF96A8C6-AFC5-4CA6-8B66-7D08AE159CB4}" type="datetimeFigureOut">
              <a:rPr lang="pl-PL" altLang="en-US"/>
              <a:pPr/>
              <a:t>17.10.2019</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6A46A848-AEBE-4A42-8F4B-DBEE6C7E3D5B}" type="slidenum">
              <a:rPr lang="pl-PL" altLang="en-US"/>
              <a:pPr/>
              <a:t>‹#›</a:t>
            </a:fld>
            <a:endParaRPr lang="pl-PL" altLang="en-US"/>
          </a:p>
        </p:txBody>
      </p:sp>
    </p:spTree>
    <p:extLst>
      <p:ext uri="{BB962C8B-B14F-4D97-AF65-F5344CB8AC3E}">
        <p14:creationId xmlns:p14="http://schemas.microsoft.com/office/powerpoint/2010/main" val="1047028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fld id="{8EB802BA-BDD4-4669-BDB4-89EA24BE1A3A}" type="datetimeFigureOut">
              <a:rPr lang="pl-PL" altLang="en-US"/>
              <a:pPr/>
              <a:t>17.10.2019</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4E98ECED-DBC8-4125-A1C8-5565E8A8C730}" type="slidenum">
              <a:rPr lang="pl-PL" altLang="en-US"/>
              <a:pPr/>
              <a:t>‹#›</a:t>
            </a:fld>
            <a:endParaRPr lang="pl-PL" altLang="en-US"/>
          </a:p>
        </p:txBody>
      </p:sp>
    </p:spTree>
    <p:extLst>
      <p:ext uri="{BB962C8B-B14F-4D97-AF65-F5344CB8AC3E}">
        <p14:creationId xmlns:p14="http://schemas.microsoft.com/office/powerpoint/2010/main" val="2059133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fld id="{E981B610-9BE7-4EBB-A199-247753C9BE4B}" type="datetimeFigureOut">
              <a:rPr lang="pl-PL" altLang="en-US"/>
              <a:pPr/>
              <a:t>17.10.2019</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8C110D66-2179-4D5F-A074-8E0A44403DDF}" type="slidenum">
              <a:rPr lang="pl-PL" altLang="en-US"/>
              <a:pPr/>
              <a:t>‹#›</a:t>
            </a:fld>
            <a:endParaRPr lang="pl-PL" altLang="en-US"/>
          </a:p>
        </p:txBody>
      </p:sp>
    </p:spTree>
    <p:extLst>
      <p:ext uri="{BB962C8B-B14F-4D97-AF65-F5344CB8AC3E}">
        <p14:creationId xmlns:p14="http://schemas.microsoft.com/office/powerpoint/2010/main" val="86751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fld id="{4DC7FA5B-CCEC-4CDC-8618-7BB082825D69}" type="datetimeFigureOut">
              <a:rPr lang="pl-PL" altLang="en-US"/>
              <a:pPr/>
              <a:t>17.10.2019</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50FEA2EC-7C51-4C94-825B-096F2CFA966E}" type="slidenum">
              <a:rPr lang="pl-PL" altLang="en-US"/>
              <a:pPr/>
              <a:t>‹#›</a:t>
            </a:fld>
            <a:endParaRPr lang="pl-PL" altLang="en-US"/>
          </a:p>
        </p:txBody>
      </p:sp>
    </p:spTree>
    <p:extLst>
      <p:ext uri="{BB962C8B-B14F-4D97-AF65-F5344CB8AC3E}">
        <p14:creationId xmlns:p14="http://schemas.microsoft.com/office/powerpoint/2010/main" val="1655963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lvl1pPr>
              <a:defRPr/>
            </a:lvl1pPr>
          </a:lstStyle>
          <a:p>
            <a:fld id="{04F2A4A1-7D93-43B4-B28F-B4431D63731A}" type="datetimeFigureOut">
              <a:rPr lang="pl-PL" altLang="en-US"/>
              <a:pPr/>
              <a:t>17.10.2019</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FF018681-D347-465F-90A4-2CB39A594C6C}" type="slidenum">
              <a:rPr lang="pl-PL" altLang="en-US"/>
              <a:pPr/>
              <a:t>‹#›</a:t>
            </a:fld>
            <a:endParaRPr lang="pl-PL" altLang="en-US"/>
          </a:p>
        </p:txBody>
      </p:sp>
    </p:spTree>
    <p:extLst>
      <p:ext uri="{BB962C8B-B14F-4D97-AF65-F5344CB8AC3E}">
        <p14:creationId xmlns:p14="http://schemas.microsoft.com/office/powerpoint/2010/main" val="3737573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3"/>
          <p:cNvSpPr>
            <a:spLocks noGrp="1"/>
          </p:cNvSpPr>
          <p:nvPr>
            <p:ph type="dt" sz="half" idx="10"/>
          </p:nvPr>
        </p:nvSpPr>
        <p:spPr/>
        <p:txBody>
          <a:bodyPr/>
          <a:lstStyle>
            <a:lvl1pPr>
              <a:defRPr/>
            </a:lvl1pPr>
          </a:lstStyle>
          <a:p>
            <a:fld id="{A60621D2-63BB-45EF-BADC-37AFD07EC415}" type="datetimeFigureOut">
              <a:rPr lang="pl-PL" altLang="en-US"/>
              <a:pPr/>
              <a:t>17.10.2019</a:t>
            </a:fld>
            <a:endParaRPr lang="pl-PL" altLang="en-US"/>
          </a:p>
        </p:txBody>
      </p:sp>
      <p:sp>
        <p:nvSpPr>
          <p:cNvPr id="6" name="Symbol zastępczy stopki 4"/>
          <p:cNvSpPr>
            <a:spLocks noGrp="1"/>
          </p:cNvSpPr>
          <p:nvPr>
            <p:ph type="ftr" sz="quarter" idx="11"/>
          </p:nvPr>
        </p:nvSpPr>
        <p:spPr/>
        <p:txBody>
          <a:bodyPr/>
          <a:lstStyle>
            <a:lvl1pPr>
              <a:defRPr/>
            </a:lvl1pPr>
          </a:lstStyle>
          <a:p>
            <a:endParaRPr lang="en-US" altLang="en-US"/>
          </a:p>
        </p:txBody>
      </p:sp>
      <p:sp>
        <p:nvSpPr>
          <p:cNvPr id="7" name="Symbol zastępczy numeru slajdu 5"/>
          <p:cNvSpPr>
            <a:spLocks noGrp="1"/>
          </p:cNvSpPr>
          <p:nvPr>
            <p:ph type="sldNum" sz="quarter" idx="12"/>
          </p:nvPr>
        </p:nvSpPr>
        <p:spPr/>
        <p:txBody>
          <a:bodyPr/>
          <a:lstStyle>
            <a:lvl1pPr>
              <a:defRPr/>
            </a:lvl1pPr>
          </a:lstStyle>
          <a:p>
            <a:fld id="{0709C048-8ED6-4DE3-B2DC-5D9EEE7B67BD}" type="slidenum">
              <a:rPr lang="pl-PL" altLang="en-US"/>
              <a:pPr/>
              <a:t>‹#›</a:t>
            </a:fld>
            <a:endParaRPr lang="pl-PL" altLang="en-US"/>
          </a:p>
        </p:txBody>
      </p:sp>
    </p:spTree>
    <p:extLst>
      <p:ext uri="{BB962C8B-B14F-4D97-AF65-F5344CB8AC3E}">
        <p14:creationId xmlns:p14="http://schemas.microsoft.com/office/powerpoint/2010/main" val="3731831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3"/>
          <p:cNvSpPr>
            <a:spLocks noGrp="1"/>
          </p:cNvSpPr>
          <p:nvPr>
            <p:ph type="dt" sz="half" idx="10"/>
          </p:nvPr>
        </p:nvSpPr>
        <p:spPr/>
        <p:txBody>
          <a:bodyPr/>
          <a:lstStyle>
            <a:lvl1pPr>
              <a:defRPr/>
            </a:lvl1pPr>
          </a:lstStyle>
          <a:p>
            <a:fld id="{629BDEC4-7574-42C9-8541-E2D66B93FD48}" type="datetimeFigureOut">
              <a:rPr lang="pl-PL" altLang="en-US"/>
              <a:pPr/>
              <a:t>17.10.2019</a:t>
            </a:fld>
            <a:endParaRPr lang="pl-PL" altLang="en-US"/>
          </a:p>
        </p:txBody>
      </p:sp>
      <p:sp>
        <p:nvSpPr>
          <p:cNvPr id="8" name="Symbol zastępczy stopki 4"/>
          <p:cNvSpPr>
            <a:spLocks noGrp="1"/>
          </p:cNvSpPr>
          <p:nvPr>
            <p:ph type="ftr" sz="quarter" idx="11"/>
          </p:nvPr>
        </p:nvSpPr>
        <p:spPr/>
        <p:txBody>
          <a:bodyPr/>
          <a:lstStyle>
            <a:lvl1pPr>
              <a:defRPr/>
            </a:lvl1pPr>
          </a:lstStyle>
          <a:p>
            <a:endParaRPr lang="en-US" altLang="en-US"/>
          </a:p>
        </p:txBody>
      </p:sp>
      <p:sp>
        <p:nvSpPr>
          <p:cNvPr id="9" name="Symbol zastępczy numeru slajdu 5"/>
          <p:cNvSpPr>
            <a:spLocks noGrp="1"/>
          </p:cNvSpPr>
          <p:nvPr>
            <p:ph type="sldNum" sz="quarter" idx="12"/>
          </p:nvPr>
        </p:nvSpPr>
        <p:spPr/>
        <p:txBody>
          <a:bodyPr/>
          <a:lstStyle>
            <a:lvl1pPr>
              <a:defRPr/>
            </a:lvl1pPr>
          </a:lstStyle>
          <a:p>
            <a:fld id="{E3EBDDB6-425F-4231-ADB2-F4B895BF1908}" type="slidenum">
              <a:rPr lang="pl-PL" altLang="en-US"/>
              <a:pPr/>
              <a:t>‹#›</a:t>
            </a:fld>
            <a:endParaRPr lang="pl-PL" altLang="en-US"/>
          </a:p>
        </p:txBody>
      </p:sp>
    </p:spTree>
    <p:extLst>
      <p:ext uri="{BB962C8B-B14F-4D97-AF65-F5344CB8AC3E}">
        <p14:creationId xmlns:p14="http://schemas.microsoft.com/office/powerpoint/2010/main" val="3887677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3"/>
          <p:cNvSpPr>
            <a:spLocks noGrp="1"/>
          </p:cNvSpPr>
          <p:nvPr>
            <p:ph type="dt" sz="half" idx="10"/>
          </p:nvPr>
        </p:nvSpPr>
        <p:spPr/>
        <p:txBody>
          <a:bodyPr/>
          <a:lstStyle>
            <a:lvl1pPr>
              <a:defRPr/>
            </a:lvl1pPr>
          </a:lstStyle>
          <a:p>
            <a:fld id="{07A59789-F661-4101-87CC-C1C0E24EA0E8}" type="datetimeFigureOut">
              <a:rPr lang="pl-PL" altLang="en-US"/>
              <a:pPr/>
              <a:t>17.10.2019</a:t>
            </a:fld>
            <a:endParaRPr lang="pl-PL" altLang="en-US"/>
          </a:p>
        </p:txBody>
      </p:sp>
      <p:sp>
        <p:nvSpPr>
          <p:cNvPr id="4" name="Symbol zastępczy stopki 4"/>
          <p:cNvSpPr>
            <a:spLocks noGrp="1"/>
          </p:cNvSpPr>
          <p:nvPr>
            <p:ph type="ftr" sz="quarter" idx="11"/>
          </p:nvPr>
        </p:nvSpPr>
        <p:spPr/>
        <p:txBody>
          <a:bodyPr/>
          <a:lstStyle>
            <a:lvl1pPr>
              <a:defRPr/>
            </a:lvl1pPr>
          </a:lstStyle>
          <a:p>
            <a:endParaRPr lang="en-US" altLang="en-US"/>
          </a:p>
        </p:txBody>
      </p:sp>
      <p:sp>
        <p:nvSpPr>
          <p:cNvPr id="5" name="Symbol zastępczy numeru slajdu 5"/>
          <p:cNvSpPr>
            <a:spLocks noGrp="1"/>
          </p:cNvSpPr>
          <p:nvPr>
            <p:ph type="sldNum" sz="quarter" idx="12"/>
          </p:nvPr>
        </p:nvSpPr>
        <p:spPr/>
        <p:txBody>
          <a:bodyPr/>
          <a:lstStyle>
            <a:lvl1pPr>
              <a:defRPr/>
            </a:lvl1pPr>
          </a:lstStyle>
          <a:p>
            <a:fld id="{44C0A85A-E28C-4DA1-9193-F073CF770C3D}" type="slidenum">
              <a:rPr lang="pl-PL" altLang="en-US"/>
              <a:pPr/>
              <a:t>‹#›</a:t>
            </a:fld>
            <a:endParaRPr lang="pl-PL" altLang="en-US"/>
          </a:p>
        </p:txBody>
      </p:sp>
    </p:spTree>
    <p:extLst>
      <p:ext uri="{BB962C8B-B14F-4D97-AF65-F5344CB8AC3E}">
        <p14:creationId xmlns:p14="http://schemas.microsoft.com/office/powerpoint/2010/main" val="108437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3"/>
          <p:cNvSpPr>
            <a:spLocks noGrp="1"/>
          </p:cNvSpPr>
          <p:nvPr>
            <p:ph type="dt" sz="half" idx="10"/>
          </p:nvPr>
        </p:nvSpPr>
        <p:spPr/>
        <p:txBody>
          <a:bodyPr/>
          <a:lstStyle>
            <a:lvl1pPr>
              <a:defRPr/>
            </a:lvl1pPr>
          </a:lstStyle>
          <a:p>
            <a:fld id="{5963274C-C19F-4AB1-9FFE-8A17A02962C9}" type="datetimeFigureOut">
              <a:rPr lang="pl-PL" altLang="en-US"/>
              <a:pPr/>
              <a:t>17.10.2019</a:t>
            </a:fld>
            <a:endParaRPr lang="pl-PL" altLang="en-US"/>
          </a:p>
        </p:txBody>
      </p:sp>
      <p:sp>
        <p:nvSpPr>
          <p:cNvPr id="3" name="Symbol zastępczy stopki 4"/>
          <p:cNvSpPr>
            <a:spLocks noGrp="1"/>
          </p:cNvSpPr>
          <p:nvPr>
            <p:ph type="ftr" sz="quarter" idx="11"/>
          </p:nvPr>
        </p:nvSpPr>
        <p:spPr/>
        <p:txBody>
          <a:bodyPr/>
          <a:lstStyle>
            <a:lvl1pPr>
              <a:defRPr/>
            </a:lvl1pPr>
          </a:lstStyle>
          <a:p>
            <a:endParaRPr lang="en-US" altLang="en-US"/>
          </a:p>
        </p:txBody>
      </p:sp>
      <p:sp>
        <p:nvSpPr>
          <p:cNvPr id="4" name="Symbol zastępczy numeru slajdu 5"/>
          <p:cNvSpPr>
            <a:spLocks noGrp="1"/>
          </p:cNvSpPr>
          <p:nvPr>
            <p:ph type="sldNum" sz="quarter" idx="12"/>
          </p:nvPr>
        </p:nvSpPr>
        <p:spPr/>
        <p:txBody>
          <a:bodyPr/>
          <a:lstStyle>
            <a:lvl1pPr>
              <a:defRPr/>
            </a:lvl1pPr>
          </a:lstStyle>
          <a:p>
            <a:fld id="{22A87F7D-BF93-4583-9A6C-407DDBEA49CD}" type="slidenum">
              <a:rPr lang="pl-PL" altLang="en-US"/>
              <a:pPr/>
              <a:t>‹#›</a:t>
            </a:fld>
            <a:endParaRPr lang="pl-PL" altLang="en-US"/>
          </a:p>
        </p:txBody>
      </p:sp>
    </p:spTree>
    <p:extLst>
      <p:ext uri="{BB962C8B-B14F-4D97-AF65-F5344CB8AC3E}">
        <p14:creationId xmlns:p14="http://schemas.microsoft.com/office/powerpoint/2010/main" val="3110708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3"/>
          <p:cNvSpPr>
            <a:spLocks noGrp="1"/>
          </p:cNvSpPr>
          <p:nvPr>
            <p:ph type="dt" sz="half" idx="10"/>
          </p:nvPr>
        </p:nvSpPr>
        <p:spPr/>
        <p:txBody>
          <a:bodyPr/>
          <a:lstStyle>
            <a:lvl1pPr>
              <a:defRPr/>
            </a:lvl1pPr>
          </a:lstStyle>
          <a:p>
            <a:fld id="{5F00B3B8-A2C5-4227-942A-C17807D1AD0A}" type="datetimeFigureOut">
              <a:rPr lang="pl-PL" altLang="en-US"/>
              <a:pPr/>
              <a:t>17.10.2019</a:t>
            </a:fld>
            <a:endParaRPr lang="pl-PL" altLang="en-US"/>
          </a:p>
        </p:txBody>
      </p:sp>
      <p:sp>
        <p:nvSpPr>
          <p:cNvPr id="6" name="Symbol zastępczy stopki 4"/>
          <p:cNvSpPr>
            <a:spLocks noGrp="1"/>
          </p:cNvSpPr>
          <p:nvPr>
            <p:ph type="ftr" sz="quarter" idx="11"/>
          </p:nvPr>
        </p:nvSpPr>
        <p:spPr/>
        <p:txBody>
          <a:bodyPr/>
          <a:lstStyle>
            <a:lvl1pPr>
              <a:defRPr/>
            </a:lvl1pPr>
          </a:lstStyle>
          <a:p>
            <a:endParaRPr lang="en-US" altLang="en-US"/>
          </a:p>
        </p:txBody>
      </p:sp>
      <p:sp>
        <p:nvSpPr>
          <p:cNvPr id="7" name="Symbol zastępczy numeru slajdu 5"/>
          <p:cNvSpPr>
            <a:spLocks noGrp="1"/>
          </p:cNvSpPr>
          <p:nvPr>
            <p:ph type="sldNum" sz="quarter" idx="12"/>
          </p:nvPr>
        </p:nvSpPr>
        <p:spPr/>
        <p:txBody>
          <a:bodyPr/>
          <a:lstStyle>
            <a:lvl1pPr>
              <a:defRPr/>
            </a:lvl1pPr>
          </a:lstStyle>
          <a:p>
            <a:fld id="{4801650C-35E0-40DC-AE42-17154AC3360A}" type="slidenum">
              <a:rPr lang="pl-PL" altLang="en-US"/>
              <a:pPr/>
              <a:t>‹#›</a:t>
            </a:fld>
            <a:endParaRPr lang="pl-PL" altLang="en-US"/>
          </a:p>
        </p:txBody>
      </p:sp>
    </p:spTree>
    <p:extLst>
      <p:ext uri="{BB962C8B-B14F-4D97-AF65-F5344CB8AC3E}">
        <p14:creationId xmlns:p14="http://schemas.microsoft.com/office/powerpoint/2010/main" val="3474891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3"/>
          <p:cNvSpPr>
            <a:spLocks noGrp="1"/>
          </p:cNvSpPr>
          <p:nvPr>
            <p:ph type="dt" sz="half" idx="10"/>
          </p:nvPr>
        </p:nvSpPr>
        <p:spPr/>
        <p:txBody>
          <a:bodyPr/>
          <a:lstStyle>
            <a:lvl1pPr>
              <a:defRPr/>
            </a:lvl1pPr>
          </a:lstStyle>
          <a:p>
            <a:fld id="{09B89197-74FE-4854-921E-765CE6DD9935}" type="datetimeFigureOut">
              <a:rPr lang="pl-PL" altLang="en-US"/>
              <a:pPr/>
              <a:t>17.10.2019</a:t>
            </a:fld>
            <a:endParaRPr lang="pl-PL" altLang="en-US"/>
          </a:p>
        </p:txBody>
      </p:sp>
      <p:sp>
        <p:nvSpPr>
          <p:cNvPr id="6" name="Symbol zastępczy stopki 4"/>
          <p:cNvSpPr>
            <a:spLocks noGrp="1"/>
          </p:cNvSpPr>
          <p:nvPr>
            <p:ph type="ftr" sz="quarter" idx="11"/>
          </p:nvPr>
        </p:nvSpPr>
        <p:spPr/>
        <p:txBody>
          <a:bodyPr/>
          <a:lstStyle>
            <a:lvl1pPr>
              <a:defRPr/>
            </a:lvl1pPr>
          </a:lstStyle>
          <a:p>
            <a:endParaRPr lang="en-US" altLang="en-US"/>
          </a:p>
        </p:txBody>
      </p:sp>
      <p:sp>
        <p:nvSpPr>
          <p:cNvPr id="7" name="Symbol zastępczy numeru slajdu 5"/>
          <p:cNvSpPr>
            <a:spLocks noGrp="1"/>
          </p:cNvSpPr>
          <p:nvPr>
            <p:ph type="sldNum" sz="quarter" idx="12"/>
          </p:nvPr>
        </p:nvSpPr>
        <p:spPr/>
        <p:txBody>
          <a:bodyPr/>
          <a:lstStyle>
            <a:lvl1pPr>
              <a:defRPr/>
            </a:lvl1pPr>
          </a:lstStyle>
          <a:p>
            <a:fld id="{FB518216-BA04-4DE5-B074-FE8EA1391B87}" type="slidenum">
              <a:rPr lang="pl-PL" altLang="en-US"/>
              <a:pPr/>
              <a:t>‹#›</a:t>
            </a:fld>
            <a:endParaRPr lang="pl-PL" altLang="en-US"/>
          </a:p>
        </p:txBody>
      </p:sp>
    </p:spTree>
    <p:extLst>
      <p:ext uri="{BB962C8B-B14F-4D97-AF65-F5344CB8AC3E}">
        <p14:creationId xmlns:p14="http://schemas.microsoft.com/office/powerpoint/2010/main" val="103777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4DAC4"/>
        </a:solidFill>
        <a:effectLst/>
      </p:bgPr>
    </p:bg>
    <p:spTree>
      <p:nvGrpSpPr>
        <p:cNvPr id="1" name=""/>
        <p:cNvGrpSpPr/>
        <p:nvPr/>
      </p:nvGrpSpPr>
      <p:grpSpPr>
        <a:xfrm>
          <a:off x="0" y="0"/>
          <a:ext cx="0" cy="0"/>
          <a:chOff x="0" y="0"/>
          <a:chExt cx="0" cy="0"/>
        </a:xfrm>
      </p:grpSpPr>
      <p:sp>
        <p:nvSpPr>
          <p:cNvPr id="1026" name="Symbol zastępczy tytułu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l-PL" altLang="pl-PL" smtClean="0"/>
              <a:t>Kliknij, aby edytować styl</a:t>
            </a:r>
          </a:p>
        </p:txBody>
      </p:sp>
      <p:sp>
        <p:nvSpPr>
          <p:cNvPr id="1027" name="Symbol zastępczy tekstu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l-PL" altLang="pl-PL" smtClean="0"/>
              <a:t>Kliknij, aby edytować style wzorca tekstu</a:t>
            </a:r>
          </a:p>
          <a:p>
            <a:pPr lvl="1"/>
            <a:r>
              <a:rPr lang="pl-PL" altLang="pl-PL" smtClean="0"/>
              <a:t>Drugi poziom</a:t>
            </a:r>
          </a:p>
          <a:p>
            <a:pPr lvl="2"/>
            <a:r>
              <a:rPr lang="pl-PL" altLang="pl-PL" smtClean="0"/>
              <a:t>Trzeci poziom</a:t>
            </a:r>
          </a:p>
          <a:p>
            <a:pPr lvl="3"/>
            <a:r>
              <a:rPr lang="pl-PL" altLang="pl-PL" smtClean="0"/>
              <a:t>Czwarty poziom</a:t>
            </a:r>
          </a:p>
          <a:p>
            <a:pPr lvl="4"/>
            <a:r>
              <a:rPr lang="pl-PL" altLang="pl-PL" smtClean="0"/>
              <a:t>Piąty poziom</a:t>
            </a:r>
          </a:p>
        </p:txBody>
      </p:sp>
      <p:sp>
        <p:nvSpPr>
          <p:cNvPr id="4" name="Symbol zastępczy daty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9C8681B0-816E-4B71-B224-293B12A2EDFC}" type="datetimeFigureOut">
              <a:rPr lang="pl-PL" altLang="en-US"/>
              <a:pPr/>
              <a:t>17.10.2019</a:t>
            </a:fld>
            <a:endParaRPr lang="pl-PL" altLang="en-US"/>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en-US" altLang="en-US"/>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52CF9883-CBA6-4649-B626-02548410BD5F}" type="slidenum">
              <a:rPr lang="pl-PL" altLang="en-US"/>
              <a:pPr/>
              <a:t>‹#›</a:t>
            </a:fld>
            <a:endParaRPr lang="pl-PL"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hyperlink" Target="https://medium.com/@lachlanmiller_52885/understanding-and-calculating-the-cost-function-for-linear-regression-39b8a3519fcb"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latin typeface="Arial" charset="0"/>
            </a:endParaRPr>
          </a:p>
        </p:txBody>
      </p:sp>
      <p:sp>
        <p:nvSpPr>
          <p:cNvPr id="2051" name="Rectangle 3"/>
          <p:cNvSpPr>
            <a:spLocks noChangeArrowheads="1"/>
          </p:cNvSpPr>
          <p:nvPr/>
        </p:nvSpPr>
        <p:spPr bwMode="auto">
          <a:xfrm>
            <a:off x="0" y="6308725"/>
            <a:ext cx="9144000" cy="431800"/>
          </a:xfrm>
          <a:prstGeom prst="rect">
            <a:avLst/>
          </a:prstGeom>
          <a:solidFill>
            <a:srgbClr val="7E1B68"/>
          </a:solidFill>
          <a:ln w="9525">
            <a:solidFill>
              <a:srgbClr val="59713D"/>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latin typeface="Arial" charset="0"/>
            </a:endParaRPr>
          </a:p>
        </p:txBody>
      </p:sp>
      <p:sp>
        <p:nvSpPr>
          <p:cNvPr id="2" name="Rectangle 1"/>
          <p:cNvSpPr/>
          <p:nvPr/>
        </p:nvSpPr>
        <p:spPr>
          <a:xfrm>
            <a:off x="2329285" y="3058180"/>
            <a:ext cx="4604915" cy="523220"/>
          </a:xfrm>
          <a:prstGeom prst="rect">
            <a:avLst/>
          </a:prstGeom>
        </p:spPr>
        <p:txBody>
          <a:bodyPr wrap="none">
            <a:spAutoFit/>
          </a:bodyPr>
          <a:lstStyle/>
          <a:p>
            <a:pPr algn="ctr"/>
            <a:r>
              <a:rPr lang="en-US" sz="2800" b="1" dirty="0" smtClean="0">
                <a:solidFill>
                  <a:srgbClr val="7E1B68"/>
                </a:solidFill>
                <a:latin typeface="+mn-lt"/>
              </a:rPr>
              <a:t>Instructor : Syed Musharaf Ali</a:t>
            </a:r>
          </a:p>
        </p:txBody>
      </p:sp>
      <p:sp>
        <p:nvSpPr>
          <p:cNvPr id="18" name="Text Box 9"/>
          <p:cNvSpPr txBox="1">
            <a:spLocks noChangeArrowheads="1"/>
          </p:cNvSpPr>
          <p:nvPr/>
        </p:nvSpPr>
        <p:spPr bwMode="auto">
          <a:xfrm>
            <a:off x="76200" y="863025"/>
            <a:ext cx="9144000" cy="1588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buNone/>
            </a:pPr>
            <a:r>
              <a:rPr lang="en-GB" sz="5400" b="1" dirty="0" smtClean="0">
                <a:solidFill>
                  <a:srgbClr val="7E1B68"/>
                </a:solidFill>
                <a:latin typeface="+mn-lt"/>
                <a:cs typeface="Arial" panose="020B0604020202020204" pitchFamily="34" charset="0"/>
              </a:rPr>
              <a:t>Artificial Intelligence</a:t>
            </a:r>
          </a:p>
          <a:p>
            <a:pPr algn="ctr">
              <a:buNone/>
            </a:pPr>
            <a:r>
              <a:rPr lang="en-GB" sz="3600" b="1" dirty="0" smtClean="0">
                <a:solidFill>
                  <a:srgbClr val="7E1B68"/>
                </a:solidFill>
                <a:latin typeface="+mn-lt"/>
                <a:cs typeface="Arial" panose="020B0604020202020204" pitchFamily="34" charset="0"/>
              </a:rPr>
              <a:t>CS-451</a:t>
            </a:r>
            <a:endParaRPr lang="en-GB" sz="3600" b="1" dirty="0">
              <a:solidFill>
                <a:srgbClr val="7E1B68"/>
              </a:solidFill>
              <a:latin typeface="+mn-lt"/>
              <a:cs typeface="Arial" panose="020B0604020202020204" pitchFamily="34" charset="0"/>
            </a:endParaRPr>
          </a:p>
        </p:txBody>
      </p:sp>
      <p:sp>
        <p:nvSpPr>
          <p:cNvPr id="7" name="Content Placeholder 3"/>
          <p:cNvSpPr>
            <a:spLocks noGrp="1"/>
          </p:cNvSpPr>
          <p:nvPr/>
        </p:nvSpPr>
        <p:spPr bwMode="auto">
          <a:xfrm>
            <a:off x="2438400" y="4114800"/>
            <a:ext cx="4267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18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18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18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18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18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1800">
                <a:solidFill>
                  <a:schemeClr val="tx1"/>
                </a:solidFill>
                <a:latin typeface="+mn-lt"/>
              </a:defRPr>
            </a:lvl9pPr>
          </a:lstStyle>
          <a:p>
            <a:pPr lvl="1" algn="ctr" eaLnBrk="1" hangingPunct="1">
              <a:buClr>
                <a:srgbClr val="C0504D"/>
              </a:buClr>
              <a:buFont typeface="Wingdings" panose="05000000000000000000" pitchFamily="2" charset="2"/>
              <a:buNone/>
            </a:pPr>
            <a:r>
              <a:rPr lang="en-US" altLang="en-US" b="1" dirty="0" smtClean="0">
                <a:solidFill>
                  <a:srgbClr val="7E1B68"/>
                </a:solidFill>
              </a:rPr>
              <a:t>ROOM </a:t>
            </a:r>
            <a:r>
              <a:rPr lang="en-US" altLang="en-US" dirty="0" smtClean="0">
                <a:solidFill>
                  <a:srgbClr val="7E1B68"/>
                </a:solidFill>
              </a:rPr>
              <a:t>G-104-DSE IIUI</a:t>
            </a:r>
          </a:p>
          <a:p>
            <a:pPr lvl="1" algn="ctr" eaLnBrk="1" hangingPunct="1">
              <a:buClr>
                <a:srgbClr val="C0504D"/>
              </a:buClr>
              <a:buFont typeface="Wingdings" panose="05000000000000000000" pitchFamily="2" charset="2"/>
              <a:buNone/>
            </a:pPr>
            <a:r>
              <a:rPr lang="en-US" altLang="en-US" b="1" dirty="0" err="1" smtClean="0">
                <a:solidFill>
                  <a:srgbClr val="7E1B68"/>
                </a:solidFill>
              </a:rPr>
              <a:t>Ph</a:t>
            </a:r>
            <a:r>
              <a:rPr lang="en-US" altLang="en-US" b="1" dirty="0" smtClean="0">
                <a:solidFill>
                  <a:srgbClr val="7E1B68"/>
                </a:solidFill>
              </a:rPr>
              <a:t>#</a:t>
            </a:r>
            <a:r>
              <a:rPr lang="en-US" altLang="en-US" dirty="0" smtClean="0">
                <a:solidFill>
                  <a:srgbClr val="7E1B68"/>
                </a:solidFill>
              </a:rPr>
              <a:t> 051-9019724 Ext-2724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a:solidFill>
                  <a:srgbClr val="7E1B68"/>
                </a:solidFill>
              </a:rPr>
              <a:t>1. Linear Regression</a:t>
            </a:r>
          </a:p>
        </p:txBody>
      </p:sp>
      <p:sp>
        <p:nvSpPr>
          <p:cNvPr id="12" name="Rectangle 11"/>
          <p:cNvSpPr>
            <a:spLocks noChangeArrowheads="1"/>
          </p:cNvSpPr>
          <p:nvPr/>
        </p:nvSpPr>
        <p:spPr bwMode="auto">
          <a:xfrm>
            <a:off x="371475" y="1031927"/>
            <a:ext cx="8772525" cy="318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None/>
            </a:pPr>
            <a:r>
              <a:rPr lang="en-GB" sz="2800" b="1" dirty="0" smtClean="0"/>
              <a:t>How to</a:t>
            </a:r>
            <a:r>
              <a:rPr lang="en-GB" sz="2800" b="1" dirty="0"/>
              <a:t> obtain best fit line (Value of a and b</a:t>
            </a:r>
            <a:r>
              <a:rPr lang="en-GB" sz="2800" b="1" dirty="0" smtClean="0"/>
              <a:t>)?</a:t>
            </a:r>
            <a:endParaRPr lang="en-GB" sz="2800" b="1" dirty="0"/>
          </a:p>
          <a:p>
            <a:pPr marL="0" indent="0">
              <a:buNone/>
            </a:pPr>
            <a:r>
              <a:rPr lang="en-GB" sz="2400" dirty="0" smtClean="0"/>
              <a:t>This </a:t>
            </a:r>
            <a:r>
              <a:rPr lang="en-GB" sz="2400" dirty="0"/>
              <a:t>task can be easily accomplished by </a:t>
            </a:r>
            <a:r>
              <a:rPr lang="en-GB" sz="2400" b="1" dirty="0"/>
              <a:t>Least Square Method</a:t>
            </a:r>
            <a:r>
              <a:rPr lang="en-GB" sz="2400" dirty="0"/>
              <a:t>. </a:t>
            </a:r>
          </a:p>
          <a:p>
            <a:pPr marL="0" indent="0">
              <a:buNone/>
            </a:pPr>
            <a:r>
              <a:rPr lang="en-GB" sz="2400" dirty="0" smtClean="0"/>
              <a:t>It </a:t>
            </a:r>
            <a:r>
              <a:rPr lang="en-GB" sz="2400" dirty="0"/>
              <a:t>is the most common method used for fitting a regression line</a:t>
            </a:r>
            <a:r>
              <a:rPr lang="en-GB" sz="2400" dirty="0" smtClean="0"/>
              <a:t>.</a:t>
            </a:r>
          </a:p>
          <a:p>
            <a:pPr marL="0" indent="0">
              <a:buNone/>
            </a:pPr>
            <a:endParaRPr lang="en-GB" sz="2400" dirty="0" smtClean="0"/>
          </a:p>
          <a:p>
            <a:pPr marL="0" indent="0">
              <a:buNone/>
            </a:pPr>
            <a:r>
              <a:rPr lang="en-GB" sz="2400" dirty="0" smtClean="0"/>
              <a:t>For data points  </a:t>
            </a:r>
            <a:endParaRPr lang="en-GB" sz="2400" dirty="0"/>
          </a:p>
          <a:p>
            <a:pPr marL="0" indent="0">
              <a:buNone/>
            </a:pPr>
            <a:r>
              <a:rPr lang="en-US" sz="2400" b="1" dirty="0" smtClean="0"/>
              <a:t>y=</a:t>
            </a:r>
            <a:r>
              <a:rPr lang="en-US" sz="2400" b="1" dirty="0" err="1" smtClean="0"/>
              <a:t>mx+b</a:t>
            </a:r>
            <a:r>
              <a:rPr lang="en-US" sz="2400" b="1" dirty="0" smtClean="0"/>
              <a:t>, </a:t>
            </a:r>
            <a:r>
              <a:rPr lang="en-US" sz="1600" dirty="0" smtClean="0"/>
              <a:t>where</a:t>
            </a:r>
            <a:r>
              <a:rPr lang="en-US" sz="2400" b="1" dirty="0" smtClean="0"/>
              <a:t> </a:t>
            </a:r>
            <a:r>
              <a:rPr lang="en-US" sz="1800" b="1" i="1" dirty="0" smtClean="0"/>
              <a:t>m</a:t>
            </a:r>
            <a:r>
              <a:rPr lang="en-US" sz="1800" dirty="0" smtClean="0"/>
              <a:t> and </a:t>
            </a:r>
            <a:r>
              <a:rPr lang="en-US" sz="1800" b="1" i="1" dirty="0" smtClean="0"/>
              <a:t>b</a:t>
            </a:r>
            <a:r>
              <a:rPr lang="en-US" sz="1800" dirty="0" smtClean="0"/>
              <a:t> can be calculated by </a:t>
            </a:r>
            <a:endParaRPr lang="en-GB" sz="2400" dirty="0">
              <a:solidFill>
                <a:prstClr val="black"/>
              </a:solidFill>
            </a:endParaRPr>
          </a:p>
          <a:p>
            <a:pPr marL="0" indent="0">
              <a:buNone/>
            </a:pPr>
            <a:r>
              <a:rPr lang="en-GB" sz="2400" dirty="0" smtClean="0"/>
              <a:t> </a:t>
            </a:r>
          </a:p>
        </p:txBody>
      </p:sp>
      <p:pic>
        <p:nvPicPr>
          <p:cNvPr id="2" name="Picture 1"/>
          <p:cNvPicPr>
            <a:picLocks noChangeAspect="1"/>
          </p:cNvPicPr>
          <p:nvPr/>
        </p:nvPicPr>
        <p:blipFill>
          <a:blip r:embed="rId3"/>
          <a:stretch>
            <a:fillRect/>
          </a:stretch>
        </p:blipFill>
        <p:spPr>
          <a:xfrm>
            <a:off x="1905000" y="4114800"/>
            <a:ext cx="3066236" cy="1676400"/>
          </a:xfrm>
          <a:prstGeom prst="rect">
            <a:avLst/>
          </a:prstGeom>
        </p:spPr>
      </p:pic>
      <p:pic>
        <p:nvPicPr>
          <p:cNvPr id="3" name="Picture 2"/>
          <p:cNvPicPr>
            <a:picLocks noChangeAspect="1"/>
          </p:cNvPicPr>
          <p:nvPr/>
        </p:nvPicPr>
        <p:blipFill>
          <a:blip r:embed="rId4"/>
          <a:stretch>
            <a:fillRect/>
          </a:stretch>
        </p:blipFill>
        <p:spPr>
          <a:xfrm>
            <a:off x="5334000" y="4809935"/>
            <a:ext cx="2015590" cy="676465"/>
          </a:xfrm>
          <a:prstGeom prst="rect">
            <a:avLst/>
          </a:prstGeom>
        </p:spPr>
      </p:pic>
      <p:pic>
        <p:nvPicPr>
          <p:cNvPr id="4" name="Picture 3"/>
          <p:cNvPicPr>
            <a:picLocks noChangeAspect="1"/>
          </p:cNvPicPr>
          <p:nvPr/>
        </p:nvPicPr>
        <p:blipFill>
          <a:blip r:embed="rId5"/>
          <a:stretch>
            <a:fillRect/>
          </a:stretch>
        </p:blipFill>
        <p:spPr>
          <a:xfrm>
            <a:off x="2514600" y="2895600"/>
            <a:ext cx="2352675" cy="361950"/>
          </a:xfrm>
          <a:prstGeom prst="rect">
            <a:avLst/>
          </a:prstGeom>
        </p:spPr>
      </p:pic>
    </p:spTree>
    <p:extLst>
      <p:ext uri="{BB962C8B-B14F-4D97-AF65-F5344CB8AC3E}">
        <p14:creationId xmlns:p14="http://schemas.microsoft.com/office/powerpoint/2010/main" val="3630564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a:solidFill>
                  <a:srgbClr val="7E1B68"/>
                </a:solidFill>
              </a:rPr>
              <a:t>1. Linear Regression</a:t>
            </a:r>
          </a:p>
        </p:txBody>
      </p:sp>
      <p:sp>
        <p:nvSpPr>
          <p:cNvPr id="12" name="Rectangle 11"/>
          <p:cNvSpPr>
            <a:spLocks noChangeArrowheads="1"/>
          </p:cNvSpPr>
          <p:nvPr/>
        </p:nvSpPr>
        <p:spPr bwMode="auto">
          <a:xfrm>
            <a:off x="371475" y="1031927"/>
            <a:ext cx="87725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Font typeface="Arial" charset="0"/>
              <a:buNone/>
            </a:pPr>
            <a:r>
              <a:rPr lang="en-GB" sz="2800" b="1" dirty="0" smtClean="0">
                <a:solidFill>
                  <a:prstClr val="black"/>
                </a:solidFill>
              </a:rPr>
              <a:t>How to</a:t>
            </a:r>
            <a:r>
              <a:rPr lang="en-GB" sz="2800" b="1" dirty="0">
                <a:solidFill>
                  <a:prstClr val="black"/>
                </a:solidFill>
              </a:rPr>
              <a:t> obtain best fit line (Value of a and b</a:t>
            </a:r>
            <a:r>
              <a:rPr lang="en-GB" sz="2800" b="1" dirty="0" smtClean="0">
                <a:solidFill>
                  <a:prstClr val="black"/>
                </a:solidFill>
              </a:rPr>
              <a:t>)?</a:t>
            </a:r>
            <a:endParaRPr lang="en-GB" sz="2800" b="1" dirty="0">
              <a:solidFill>
                <a:prstClr val="black"/>
              </a:solidFill>
            </a:endParaRPr>
          </a:p>
        </p:txBody>
      </p:sp>
      <p:pic>
        <p:nvPicPr>
          <p:cNvPr id="14" name="Picture 13"/>
          <p:cNvPicPr>
            <a:picLocks noChangeAspect="1"/>
          </p:cNvPicPr>
          <p:nvPr/>
        </p:nvPicPr>
        <p:blipFill>
          <a:blip r:embed="rId3"/>
          <a:stretch>
            <a:fillRect/>
          </a:stretch>
        </p:blipFill>
        <p:spPr>
          <a:xfrm>
            <a:off x="381000" y="1905000"/>
            <a:ext cx="8686800" cy="1486153"/>
          </a:xfrm>
          <a:prstGeom prst="rect">
            <a:avLst/>
          </a:prstGeom>
        </p:spPr>
      </p:pic>
    </p:spTree>
    <p:extLst>
      <p:ext uri="{BB962C8B-B14F-4D97-AF65-F5344CB8AC3E}">
        <p14:creationId xmlns:p14="http://schemas.microsoft.com/office/powerpoint/2010/main" val="6608909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a:solidFill>
                  <a:srgbClr val="7E1B68"/>
                </a:solidFill>
              </a:rPr>
              <a:t>1. Linear Regression</a:t>
            </a:r>
          </a:p>
        </p:txBody>
      </p:sp>
      <p:sp>
        <p:nvSpPr>
          <p:cNvPr id="12" name="Rectangle 11"/>
          <p:cNvSpPr>
            <a:spLocks noChangeArrowheads="1"/>
          </p:cNvSpPr>
          <p:nvPr/>
        </p:nvSpPr>
        <p:spPr bwMode="auto">
          <a:xfrm>
            <a:off x="371475" y="1031927"/>
            <a:ext cx="87725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Font typeface="Arial" charset="0"/>
              <a:buNone/>
            </a:pPr>
            <a:r>
              <a:rPr lang="en-GB" sz="2800" b="1" dirty="0" smtClean="0">
                <a:solidFill>
                  <a:prstClr val="black"/>
                </a:solidFill>
              </a:rPr>
              <a:t>How to</a:t>
            </a:r>
            <a:r>
              <a:rPr lang="en-GB" sz="2800" b="1" dirty="0">
                <a:solidFill>
                  <a:prstClr val="black"/>
                </a:solidFill>
              </a:rPr>
              <a:t> obtain best fit line (Value of a and b</a:t>
            </a:r>
            <a:r>
              <a:rPr lang="en-GB" sz="2800" b="1" dirty="0" smtClean="0">
                <a:solidFill>
                  <a:prstClr val="black"/>
                </a:solidFill>
              </a:rPr>
              <a:t>)?</a:t>
            </a:r>
            <a:endParaRPr lang="en-GB" sz="2800" b="1" dirty="0">
              <a:solidFill>
                <a:prstClr val="black"/>
              </a:solidFill>
            </a:endParaRPr>
          </a:p>
        </p:txBody>
      </p:sp>
      <p:pic>
        <p:nvPicPr>
          <p:cNvPr id="2" name="Picture 1"/>
          <p:cNvPicPr>
            <a:picLocks noChangeAspect="1"/>
          </p:cNvPicPr>
          <p:nvPr/>
        </p:nvPicPr>
        <p:blipFill>
          <a:blip r:embed="rId3"/>
          <a:stretch>
            <a:fillRect/>
          </a:stretch>
        </p:blipFill>
        <p:spPr>
          <a:xfrm>
            <a:off x="914400" y="2013797"/>
            <a:ext cx="3064270" cy="3320203"/>
          </a:xfrm>
          <a:prstGeom prst="rect">
            <a:avLst/>
          </a:prstGeom>
        </p:spPr>
      </p:pic>
      <p:pic>
        <p:nvPicPr>
          <p:cNvPr id="3" name="Picture 2"/>
          <p:cNvPicPr>
            <a:picLocks noChangeAspect="1"/>
          </p:cNvPicPr>
          <p:nvPr/>
        </p:nvPicPr>
        <p:blipFill>
          <a:blip r:embed="rId4"/>
          <a:stretch>
            <a:fillRect/>
          </a:stretch>
        </p:blipFill>
        <p:spPr>
          <a:xfrm>
            <a:off x="4953000" y="1997499"/>
            <a:ext cx="3200400" cy="3336501"/>
          </a:xfrm>
          <a:prstGeom prst="rect">
            <a:avLst/>
          </a:prstGeom>
        </p:spPr>
      </p:pic>
    </p:spTree>
    <p:extLst>
      <p:ext uri="{BB962C8B-B14F-4D97-AF65-F5344CB8AC3E}">
        <p14:creationId xmlns:p14="http://schemas.microsoft.com/office/powerpoint/2010/main" val="795129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a:solidFill>
                  <a:srgbClr val="7E1B68"/>
                </a:solidFill>
              </a:rPr>
              <a:t>1. Linear Regression</a:t>
            </a:r>
          </a:p>
        </p:txBody>
      </p:sp>
      <p:sp>
        <p:nvSpPr>
          <p:cNvPr id="12" name="Rectangle 11"/>
          <p:cNvSpPr>
            <a:spLocks noChangeArrowheads="1"/>
          </p:cNvSpPr>
          <p:nvPr/>
        </p:nvSpPr>
        <p:spPr bwMode="auto">
          <a:xfrm>
            <a:off x="371475" y="1031927"/>
            <a:ext cx="877252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Font typeface="Arial" charset="0"/>
              <a:buNone/>
            </a:pPr>
            <a:r>
              <a:rPr lang="en-GB" sz="2000" b="1" dirty="0" smtClean="0">
                <a:solidFill>
                  <a:prstClr val="black"/>
                </a:solidFill>
              </a:rPr>
              <a:t>Important points</a:t>
            </a:r>
          </a:p>
          <a:p>
            <a:pPr marL="0" indent="0">
              <a:buFont typeface="Arial" charset="0"/>
              <a:buNone/>
            </a:pPr>
            <a:endParaRPr lang="en-GB" sz="2000" b="1" dirty="0">
              <a:solidFill>
                <a:prstClr val="black"/>
              </a:solidFill>
            </a:endParaRPr>
          </a:p>
          <a:p>
            <a:r>
              <a:rPr lang="en-GB" sz="2000" dirty="0"/>
              <a:t>There must be </a:t>
            </a:r>
            <a:r>
              <a:rPr lang="en-GB" sz="2000" b="1" dirty="0"/>
              <a:t>linear relationship</a:t>
            </a:r>
            <a:r>
              <a:rPr lang="en-GB" sz="2000" dirty="0"/>
              <a:t> between independent and dependent variables</a:t>
            </a:r>
          </a:p>
          <a:p>
            <a:endParaRPr lang="en-GB" sz="2000" dirty="0" smtClean="0"/>
          </a:p>
          <a:p>
            <a:r>
              <a:rPr lang="en-GB" sz="2000" dirty="0" smtClean="0"/>
              <a:t>Linear </a:t>
            </a:r>
            <a:r>
              <a:rPr lang="en-GB" sz="2000" dirty="0"/>
              <a:t>Regression is very sensitive to </a:t>
            </a:r>
            <a:r>
              <a:rPr lang="en-GB" sz="2000" b="1" dirty="0"/>
              <a:t>Outliers</a:t>
            </a:r>
            <a:r>
              <a:rPr lang="en-GB" sz="2000" dirty="0"/>
              <a:t>. It can terribly affect the regression line and eventually the forecasted values.</a:t>
            </a:r>
          </a:p>
          <a:p>
            <a:pPr marL="0" indent="0">
              <a:buFont typeface="Arial" charset="0"/>
              <a:buNone/>
            </a:pPr>
            <a:endParaRPr lang="en-GB" sz="2000" b="1" dirty="0">
              <a:solidFill>
                <a:prstClr val="black"/>
              </a:solidFill>
            </a:endParaRPr>
          </a:p>
        </p:txBody>
      </p:sp>
    </p:spTree>
    <p:extLst>
      <p:ext uri="{BB962C8B-B14F-4D97-AF65-F5344CB8AC3E}">
        <p14:creationId xmlns:p14="http://schemas.microsoft.com/office/powerpoint/2010/main" val="3845494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a:solidFill>
                  <a:srgbClr val="7E1B68"/>
                </a:solidFill>
              </a:rPr>
              <a:t>1. Linear Regression</a:t>
            </a:r>
          </a:p>
        </p:txBody>
      </p:sp>
      <p:sp>
        <p:nvSpPr>
          <p:cNvPr id="12" name="Rectangle 11"/>
          <p:cNvSpPr>
            <a:spLocks noChangeArrowheads="1"/>
          </p:cNvSpPr>
          <p:nvPr/>
        </p:nvSpPr>
        <p:spPr bwMode="auto">
          <a:xfrm>
            <a:off x="371475" y="1031927"/>
            <a:ext cx="8772525" cy="5066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Font typeface="Arial" charset="0"/>
              <a:buNone/>
            </a:pPr>
            <a:r>
              <a:rPr lang="en-GB" sz="2000" b="1" dirty="0" smtClean="0">
                <a:solidFill>
                  <a:prstClr val="black"/>
                </a:solidFill>
              </a:rPr>
              <a:t>Example: Find the final score of the team in the T20 match where scores of 15 overs are given</a:t>
            </a:r>
          </a:p>
          <a:p>
            <a:pPr marL="0" indent="0">
              <a:buFont typeface="Arial" charset="0"/>
              <a:buNone/>
            </a:pPr>
            <a:endParaRPr lang="en-GB" sz="2000" b="1" dirty="0">
              <a:solidFill>
                <a:prstClr val="black"/>
              </a:solidFill>
            </a:endParaRPr>
          </a:p>
          <a:p>
            <a:pPr marL="0" indent="0">
              <a:buFont typeface="Arial" charset="0"/>
              <a:buNone/>
            </a:pPr>
            <a:r>
              <a:rPr lang="en-GB" sz="2000" b="1" dirty="0" smtClean="0">
                <a:solidFill>
                  <a:prstClr val="black"/>
                </a:solidFill>
              </a:rPr>
              <a:t>(5,25), (10, 80), (15, 120), (20, ?)  </a:t>
            </a:r>
          </a:p>
          <a:p>
            <a:pPr marL="0" indent="0">
              <a:buFont typeface="Arial" charset="0"/>
              <a:buNone/>
            </a:pPr>
            <a:endParaRPr lang="en-GB" sz="2000" b="1" dirty="0">
              <a:solidFill>
                <a:prstClr val="black"/>
              </a:solidFill>
            </a:endParaRPr>
          </a:p>
          <a:p>
            <a:pPr marL="0" indent="0">
              <a:buFont typeface="Arial" charset="0"/>
              <a:buNone/>
            </a:pPr>
            <a:r>
              <a:rPr lang="en-GB" sz="2000" b="1" dirty="0" smtClean="0">
                <a:solidFill>
                  <a:prstClr val="black"/>
                </a:solidFill>
              </a:rPr>
              <a:t>By equations we found that </a:t>
            </a:r>
          </a:p>
          <a:p>
            <a:pPr marL="0" indent="0">
              <a:buFont typeface="Arial" charset="0"/>
              <a:buNone/>
            </a:pPr>
            <a:endParaRPr lang="en-GB" sz="2000" b="1" dirty="0">
              <a:solidFill>
                <a:prstClr val="black"/>
              </a:solidFill>
            </a:endParaRPr>
          </a:p>
          <a:p>
            <a:pPr marL="0" indent="0">
              <a:buFont typeface="Arial" charset="0"/>
              <a:buNone/>
            </a:pPr>
            <a:r>
              <a:rPr lang="en-GB" sz="2000" b="1" i="1" dirty="0" smtClean="0">
                <a:solidFill>
                  <a:prstClr val="black"/>
                </a:solidFill>
              </a:rPr>
              <a:t>m</a:t>
            </a:r>
            <a:r>
              <a:rPr lang="en-GB" sz="2000" b="1" dirty="0" smtClean="0">
                <a:solidFill>
                  <a:prstClr val="black"/>
                </a:solidFill>
              </a:rPr>
              <a:t> = 9.5</a:t>
            </a:r>
          </a:p>
          <a:p>
            <a:pPr marL="0" indent="0">
              <a:buFont typeface="Arial" charset="0"/>
              <a:buNone/>
            </a:pPr>
            <a:r>
              <a:rPr lang="en-GB" sz="2000" b="1" i="1" dirty="0" smtClean="0">
                <a:solidFill>
                  <a:prstClr val="black"/>
                </a:solidFill>
              </a:rPr>
              <a:t>b</a:t>
            </a:r>
            <a:r>
              <a:rPr lang="en-GB" sz="2000" b="1" dirty="0" smtClean="0">
                <a:solidFill>
                  <a:prstClr val="black"/>
                </a:solidFill>
              </a:rPr>
              <a:t> = -20</a:t>
            </a:r>
          </a:p>
          <a:p>
            <a:pPr marL="0" indent="0">
              <a:buFont typeface="Arial" charset="0"/>
              <a:buNone/>
            </a:pPr>
            <a:endParaRPr lang="en-GB" sz="2000" b="1" dirty="0">
              <a:solidFill>
                <a:prstClr val="black"/>
              </a:solidFill>
            </a:endParaRPr>
          </a:p>
          <a:p>
            <a:pPr marL="0" indent="0">
              <a:buFont typeface="Arial" charset="0"/>
              <a:buNone/>
            </a:pPr>
            <a:r>
              <a:rPr lang="en-GB" sz="2000" b="1" dirty="0" smtClean="0">
                <a:solidFill>
                  <a:prstClr val="black"/>
                </a:solidFill>
              </a:rPr>
              <a:t>Substitute values for </a:t>
            </a:r>
            <a:r>
              <a:rPr lang="en-GB" sz="2000" b="1" i="1" dirty="0" smtClean="0">
                <a:solidFill>
                  <a:prstClr val="black"/>
                </a:solidFill>
              </a:rPr>
              <a:t>m</a:t>
            </a:r>
            <a:r>
              <a:rPr lang="en-GB" sz="2000" b="1" dirty="0" smtClean="0">
                <a:solidFill>
                  <a:prstClr val="black"/>
                </a:solidFill>
              </a:rPr>
              <a:t> and </a:t>
            </a:r>
            <a:r>
              <a:rPr lang="en-GB" sz="2000" b="1" i="1" dirty="0" smtClean="0">
                <a:solidFill>
                  <a:prstClr val="black"/>
                </a:solidFill>
              </a:rPr>
              <a:t>b</a:t>
            </a:r>
            <a:r>
              <a:rPr lang="en-GB" sz="2000" b="1" dirty="0" smtClean="0">
                <a:solidFill>
                  <a:prstClr val="black"/>
                </a:solidFill>
              </a:rPr>
              <a:t> for the given </a:t>
            </a:r>
            <a:r>
              <a:rPr lang="en-GB" sz="2000" b="1" i="1" dirty="0" smtClean="0">
                <a:solidFill>
                  <a:prstClr val="black"/>
                </a:solidFill>
              </a:rPr>
              <a:t>X</a:t>
            </a:r>
            <a:r>
              <a:rPr lang="en-GB" sz="2000" b="1" dirty="0" smtClean="0">
                <a:solidFill>
                  <a:prstClr val="black"/>
                </a:solidFill>
              </a:rPr>
              <a:t> in equation</a:t>
            </a:r>
          </a:p>
          <a:p>
            <a:pPr marL="0" indent="0">
              <a:buFont typeface="Arial" charset="0"/>
              <a:buNone/>
            </a:pPr>
            <a:endParaRPr lang="en-GB" sz="2000" b="1" dirty="0">
              <a:solidFill>
                <a:prstClr val="black"/>
              </a:solidFill>
            </a:endParaRPr>
          </a:p>
          <a:p>
            <a:pPr marL="0" indent="0" algn="ctr">
              <a:buNone/>
            </a:pPr>
            <a:r>
              <a:rPr lang="en-US" sz="2000" dirty="0" smtClean="0"/>
              <a:t> </a:t>
            </a:r>
            <a:r>
              <a:rPr lang="en-US" sz="3600" b="1" dirty="0" smtClean="0"/>
              <a:t>y = </a:t>
            </a:r>
            <a:r>
              <a:rPr lang="en-US" sz="3600" b="1" i="1" dirty="0" err="1" smtClean="0"/>
              <a:t>m</a:t>
            </a:r>
            <a:r>
              <a:rPr lang="en-US" sz="3600" b="1" dirty="0" err="1" smtClean="0"/>
              <a:t>x+</a:t>
            </a:r>
            <a:r>
              <a:rPr lang="en-US" sz="3600" b="1" i="1" dirty="0" err="1" smtClean="0"/>
              <a:t>b</a:t>
            </a:r>
            <a:endParaRPr lang="en-GB" sz="3600" b="1" i="1" dirty="0">
              <a:solidFill>
                <a:prstClr val="black"/>
              </a:solidFill>
            </a:endParaRPr>
          </a:p>
        </p:txBody>
      </p:sp>
      <p:pic>
        <p:nvPicPr>
          <p:cNvPr id="9" name="Picture 8"/>
          <p:cNvPicPr>
            <a:picLocks noChangeAspect="1"/>
          </p:cNvPicPr>
          <p:nvPr/>
        </p:nvPicPr>
        <p:blipFill>
          <a:blip r:embed="rId3"/>
          <a:stretch>
            <a:fillRect/>
          </a:stretch>
        </p:blipFill>
        <p:spPr>
          <a:xfrm>
            <a:off x="6001564" y="1981200"/>
            <a:ext cx="3066236" cy="1676400"/>
          </a:xfrm>
          <a:prstGeom prst="rect">
            <a:avLst/>
          </a:prstGeom>
        </p:spPr>
      </p:pic>
      <p:pic>
        <p:nvPicPr>
          <p:cNvPr id="10" name="Picture 9"/>
          <p:cNvPicPr>
            <a:picLocks noChangeAspect="1"/>
          </p:cNvPicPr>
          <p:nvPr/>
        </p:nvPicPr>
        <p:blipFill>
          <a:blip r:embed="rId4"/>
          <a:stretch>
            <a:fillRect/>
          </a:stretch>
        </p:blipFill>
        <p:spPr>
          <a:xfrm>
            <a:off x="6477000" y="3886200"/>
            <a:ext cx="2015590" cy="676465"/>
          </a:xfrm>
          <a:prstGeom prst="rect">
            <a:avLst/>
          </a:prstGeom>
        </p:spPr>
      </p:pic>
    </p:spTree>
    <p:extLst>
      <p:ext uri="{BB962C8B-B14F-4D97-AF65-F5344CB8AC3E}">
        <p14:creationId xmlns:p14="http://schemas.microsoft.com/office/powerpoint/2010/main" val="41680728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a:solidFill>
                  <a:srgbClr val="7E1B68"/>
                </a:solidFill>
              </a:rPr>
              <a:t>1. Linear Regression</a:t>
            </a:r>
          </a:p>
        </p:txBody>
      </p:sp>
      <p:sp>
        <p:nvSpPr>
          <p:cNvPr id="12" name="Rectangle 11"/>
          <p:cNvSpPr>
            <a:spLocks noChangeArrowheads="1"/>
          </p:cNvSpPr>
          <p:nvPr/>
        </p:nvSpPr>
        <p:spPr bwMode="auto">
          <a:xfrm>
            <a:off x="371475" y="1031927"/>
            <a:ext cx="8772525" cy="587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Font typeface="Arial" charset="0"/>
              <a:buNone/>
            </a:pPr>
            <a:r>
              <a:rPr lang="en-GB" sz="2000" b="1" dirty="0" smtClean="0">
                <a:solidFill>
                  <a:prstClr val="black"/>
                </a:solidFill>
              </a:rPr>
              <a:t>Example: Find the final score of the team in the T20 match where scores of 15 overs are given</a:t>
            </a:r>
          </a:p>
          <a:p>
            <a:pPr marL="0" indent="0">
              <a:buFont typeface="Arial" charset="0"/>
              <a:buNone/>
            </a:pPr>
            <a:endParaRPr lang="en-GB" sz="2000" b="1" dirty="0">
              <a:solidFill>
                <a:prstClr val="black"/>
              </a:solidFill>
            </a:endParaRPr>
          </a:p>
          <a:p>
            <a:pPr marL="0" indent="0">
              <a:buFont typeface="Arial" charset="0"/>
              <a:buNone/>
            </a:pPr>
            <a:r>
              <a:rPr lang="en-GB" sz="2000" b="1" dirty="0" smtClean="0">
                <a:solidFill>
                  <a:prstClr val="black"/>
                </a:solidFill>
              </a:rPr>
              <a:t>(5,25), (10, 80), (15, 120), (20, ?)  </a:t>
            </a:r>
          </a:p>
          <a:p>
            <a:pPr marL="0" indent="0">
              <a:buFont typeface="Arial" charset="0"/>
              <a:buNone/>
            </a:pPr>
            <a:endParaRPr lang="en-GB" sz="2000" b="1" dirty="0">
              <a:solidFill>
                <a:prstClr val="black"/>
              </a:solidFill>
            </a:endParaRPr>
          </a:p>
          <a:p>
            <a:pPr marL="0" indent="0">
              <a:buFont typeface="Arial" charset="0"/>
              <a:buNone/>
            </a:pPr>
            <a:r>
              <a:rPr lang="en-GB" sz="2000" b="1" dirty="0" smtClean="0">
                <a:solidFill>
                  <a:prstClr val="black"/>
                </a:solidFill>
              </a:rPr>
              <a:t>By equations we found that </a:t>
            </a:r>
          </a:p>
          <a:p>
            <a:pPr marL="0" indent="0">
              <a:buFont typeface="Arial" charset="0"/>
              <a:buNone/>
            </a:pPr>
            <a:endParaRPr lang="en-GB" sz="2000" b="1" dirty="0">
              <a:solidFill>
                <a:prstClr val="black"/>
              </a:solidFill>
            </a:endParaRPr>
          </a:p>
          <a:p>
            <a:pPr marL="0" indent="0">
              <a:buFont typeface="Arial" charset="0"/>
              <a:buNone/>
            </a:pPr>
            <a:r>
              <a:rPr lang="en-GB" sz="2000" b="1" i="1" dirty="0" smtClean="0">
                <a:solidFill>
                  <a:prstClr val="black"/>
                </a:solidFill>
              </a:rPr>
              <a:t>m</a:t>
            </a:r>
            <a:r>
              <a:rPr lang="en-GB" sz="2000" b="1" dirty="0" smtClean="0">
                <a:solidFill>
                  <a:prstClr val="black"/>
                </a:solidFill>
              </a:rPr>
              <a:t> = 9.5</a:t>
            </a:r>
          </a:p>
          <a:p>
            <a:pPr marL="0" indent="0">
              <a:buFont typeface="Arial" charset="0"/>
              <a:buNone/>
            </a:pPr>
            <a:r>
              <a:rPr lang="en-GB" sz="2000" b="1" i="1" dirty="0" smtClean="0">
                <a:solidFill>
                  <a:prstClr val="black"/>
                </a:solidFill>
              </a:rPr>
              <a:t>b</a:t>
            </a:r>
            <a:r>
              <a:rPr lang="en-GB" sz="2000" b="1" dirty="0" smtClean="0">
                <a:solidFill>
                  <a:prstClr val="black"/>
                </a:solidFill>
              </a:rPr>
              <a:t> = -20</a:t>
            </a:r>
          </a:p>
          <a:p>
            <a:pPr marL="0" indent="0">
              <a:buFont typeface="Arial" charset="0"/>
              <a:buNone/>
            </a:pPr>
            <a:endParaRPr lang="en-GB" sz="2000" b="1" dirty="0" smtClean="0">
              <a:solidFill>
                <a:prstClr val="black"/>
              </a:solidFill>
            </a:endParaRPr>
          </a:p>
          <a:p>
            <a:pPr marL="0" indent="0">
              <a:buFont typeface="Arial" charset="0"/>
              <a:buNone/>
            </a:pPr>
            <a:r>
              <a:rPr lang="en-GB" sz="2000" b="1" smtClean="0">
                <a:solidFill>
                  <a:prstClr val="black"/>
                </a:solidFill>
              </a:rPr>
              <a:t>For </a:t>
            </a:r>
          </a:p>
          <a:p>
            <a:pPr marL="0" indent="0">
              <a:buFont typeface="Arial" charset="0"/>
              <a:buNone/>
            </a:pPr>
            <a:r>
              <a:rPr lang="en-GB" sz="2000" b="1" smtClean="0">
                <a:solidFill>
                  <a:prstClr val="black"/>
                </a:solidFill>
              </a:rPr>
              <a:t>x </a:t>
            </a:r>
            <a:r>
              <a:rPr lang="en-GB" sz="2000" b="1" dirty="0" smtClean="0">
                <a:solidFill>
                  <a:prstClr val="black"/>
                </a:solidFill>
              </a:rPr>
              <a:t>= 5 , y = 27.5</a:t>
            </a:r>
          </a:p>
          <a:p>
            <a:pPr marL="0" indent="0">
              <a:buFont typeface="Arial" charset="0"/>
              <a:buNone/>
            </a:pPr>
            <a:r>
              <a:rPr lang="en-GB" sz="2000" b="1" dirty="0" smtClean="0">
                <a:solidFill>
                  <a:prstClr val="black"/>
                </a:solidFill>
              </a:rPr>
              <a:t>x = 10, y = 75</a:t>
            </a:r>
          </a:p>
          <a:p>
            <a:pPr marL="0" indent="0">
              <a:buFont typeface="Arial" charset="0"/>
              <a:buNone/>
            </a:pPr>
            <a:r>
              <a:rPr lang="en-GB" sz="2000" b="1" dirty="0" smtClean="0">
                <a:solidFill>
                  <a:prstClr val="black"/>
                </a:solidFill>
              </a:rPr>
              <a:t>x = 15, y = 122.5</a:t>
            </a:r>
          </a:p>
          <a:p>
            <a:pPr marL="0" indent="0">
              <a:buFont typeface="Arial" charset="0"/>
              <a:buNone/>
            </a:pPr>
            <a:r>
              <a:rPr lang="en-GB" sz="2000" b="1" dirty="0" smtClean="0">
                <a:solidFill>
                  <a:prstClr val="black"/>
                </a:solidFill>
              </a:rPr>
              <a:t>x = 20, y = 170 </a:t>
            </a:r>
          </a:p>
          <a:p>
            <a:pPr marL="0" indent="0">
              <a:buFont typeface="Arial" charset="0"/>
              <a:buNone/>
            </a:pPr>
            <a:r>
              <a:rPr lang="en-GB" sz="2000" b="1" dirty="0" smtClean="0">
                <a:solidFill>
                  <a:prstClr val="black"/>
                </a:solidFill>
              </a:rPr>
              <a:t> </a:t>
            </a:r>
            <a:endParaRPr lang="en-GB" sz="2000" b="1" dirty="0">
              <a:solidFill>
                <a:prstClr val="black"/>
              </a:solidFill>
            </a:endParaRPr>
          </a:p>
        </p:txBody>
      </p:sp>
    </p:spTree>
    <p:extLst>
      <p:ext uri="{BB962C8B-B14F-4D97-AF65-F5344CB8AC3E}">
        <p14:creationId xmlns:p14="http://schemas.microsoft.com/office/powerpoint/2010/main" val="24220340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a:solidFill>
                  <a:srgbClr val="7E1B68"/>
                </a:solidFill>
              </a:rPr>
              <a:t>1. Linear Regression</a:t>
            </a:r>
          </a:p>
        </p:txBody>
      </p:sp>
      <p:sp>
        <p:nvSpPr>
          <p:cNvPr id="12" name="Rectangle 11"/>
          <p:cNvSpPr>
            <a:spLocks noChangeArrowheads="1"/>
          </p:cNvSpPr>
          <p:nvPr/>
        </p:nvSpPr>
        <p:spPr bwMode="auto">
          <a:xfrm>
            <a:off x="371475" y="1031927"/>
            <a:ext cx="8772525"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None/>
            </a:pPr>
            <a:r>
              <a:rPr lang="en-GB" sz="2400" b="1" dirty="0"/>
              <a:t>Cost Function</a:t>
            </a:r>
            <a:endParaRPr lang="en-GB" sz="2400" dirty="0"/>
          </a:p>
          <a:p>
            <a:pPr marL="0" indent="0">
              <a:buNone/>
            </a:pPr>
            <a:r>
              <a:rPr lang="en-GB" sz="2000" dirty="0"/>
              <a:t>It is a </a:t>
            </a:r>
            <a:r>
              <a:rPr lang="en-GB" sz="2000" b="1" dirty="0"/>
              <a:t>function</a:t>
            </a:r>
            <a:r>
              <a:rPr lang="en-GB" sz="2000" dirty="0"/>
              <a:t> that measures the performance of a </a:t>
            </a:r>
            <a:r>
              <a:rPr lang="en-GB" sz="2000" b="1" dirty="0"/>
              <a:t>Machine Learning</a:t>
            </a:r>
            <a:r>
              <a:rPr lang="en-GB" sz="2000" dirty="0"/>
              <a:t> model for given data. </a:t>
            </a:r>
            <a:r>
              <a:rPr lang="en-GB" sz="2000" b="1" dirty="0"/>
              <a:t>Cost Function</a:t>
            </a:r>
            <a:r>
              <a:rPr lang="en-GB" sz="2000" dirty="0"/>
              <a:t> quantifies the error between predicted values and expected values and presents it in the form of a single real number.</a:t>
            </a:r>
            <a:r>
              <a:rPr lang="en-GB" sz="2000" b="1" dirty="0" smtClean="0">
                <a:solidFill>
                  <a:prstClr val="black"/>
                </a:solidFill>
              </a:rPr>
              <a:t> </a:t>
            </a:r>
            <a:endParaRPr lang="en-GB" sz="2000" b="1" dirty="0">
              <a:solidFill>
                <a:prstClr val="black"/>
              </a:solidFill>
            </a:endParaRPr>
          </a:p>
        </p:txBody>
      </p:sp>
      <p:pic>
        <p:nvPicPr>
          <p:cNvPr id="1026" name="Picture 2" descr="Image result for cost function machin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684269"/>
            <a:ext cx="7962901" cy="3868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402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a:solidFill>
                  <a:srgbClr val="7E1B68"/>
                </a:solidFill>
              </a:rPr>
              <a:t>1. Linear Regression</a:t>
            </a:r>
          </a:p>
        </p:txBody>
      </p:sp>
      <p:sp>
        <p:nvSpPr>
          <p:cNvPr id="12" name="Rectangle 11"/>
          <p:cNvSpPr>
            <a:spLocks noChangeArrowheads="1"/>
          </p:cNvSpPr>
          <p:nvPr/>
        </p:nvSpPr>
        <p:spPr bwMode="auto">
          <a:xfrm>
            <a:off x="371475" y="1031927"/>
            <a:ext cx="87725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None/>
            </a:pPr>
            <a:r>
              <a:rPr lang="en-GB" sz="2400" b="1" dirty="0"/>
              <a:t>Cost </a:t>
            </a:r>
            <a:r>
              <a:rPr lang="en-GB" sz="2400" b="1" dirty="0" smtClean="0"/>
              <a:t>Function Example</a:t>
            </a:r>
            <a:endParaRPr lang="en-GB" sz="2400" dirty="0"/>
          </a:p>
        </p:txBody>
      </p:sp>
      <p:pic>
        <p:nvPicPr>
          <p:cNvPr id="2050" name="Picture 2" descr="https://miro.medium.com/max/1268/1*D9Mw2s1ET4EIn4LbB43hJ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2292971"/>
            <a:ext cx="8039100" cy="441262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04801" y="1487269"/>
            <a:ext cx="8991599" cy="646331"/>
          </a:xfrm>
          <a:prstGeom prst="rect">
            <a:avLst/>
          </a:prstGeom>
        </p:spPr>
        <p:txBody>
          <a:bodyPr wrap="square">
            <a:spAutoFit/>
          </a:bodyPr>
          <a:lstStyle/>
          <a:p>
            <a:r>
              <a:rPr lang="en-US" dirty="0">
                <a:hlinkClick r:id="rId4"/>
              </a:rPr>
              <a:t>https://medium.com/@lachlanmiller_52885/understanding-and-calculating-the-cost-function-for-linear-regression-39b8a3519fcb</a:t>
            </a:r>
            <a:endParaRPr lang="en-US" dirty="0"/>
          </a:p>
        </p:txBody>
      </p:sp>
    </p:spTree>
    <p:extLst>
      <p:ext uri="{BB962C8B-B14F-4D97-AF65-F5344CB8AC3E}">
        <p14:creationId xmlns:p14="http://schemas.microsoft.com/office/powerpoint/2010/main" val="25452695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a:solidFill>
                  <a:srgbClr val="7E1B68"/>
                </a:solidFill>
              </a:rPr>
              <a:t>1. Linear Regression</a:t>
            </a:r>
          </a:p>
        </p:txBody>
      </p:sp>
      <p:sp>
        <p:nvSpPr>
          <p:cNvPr id="12" name="Rectangle 11"/>
          <p:cNvSpPr>
            <a:spLocks noChangeArrowheads="1"/>
          </p:cNvSpPr>
          <p:nvPr/>
        </p:nvSpPr>
        <p:spPr bwMode="auto">
          <a:xfrm>
            <a:off x="371475" y="1031927"/>
            <a:ext cx="87725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None/>
            </a:pPr>
            <a:r>
              <a:rPr lang="en-GB" sz="2400" b="1" dirty="0"/>
              <a:t>Cost </a:t>
            </a:r>
            <a:r>
              <a:rPr lang="en-GB" sz="2400" b="1" dirty="0" smtClean="0"/>
              <a:t>Function Example</a:t>
            </a:r>
            <a:endParaRPr lang="en-GB" sz="2400" dirty="0"/>
          </a:p>
        </p:txBody>
      </p:sp>
      <p:pic>
        <p:nvPicPr>
          <p:cNvPr id="5" name="Picture 4"/>
          <p:cNvPicPr>
            <a:picLocks noChangeAspect="1"/>
          </p:cNvPicPr>
          <p:nvPr/>
        </p:nvPicPr>
        <p:blipFill>
          <a:blip r:embed="rId3"/>
          <a:stretch>
            <a:fillRect/>
          </a:stretch>
        </p:blipFill>
        <p:spPr>
          <a:xfrm>
            <a:off x="565439" y="1676400"/>
            <a:ext cx="8273761" cy="2000250"/>
          </a:xfrm>
          <a:prstGeom prst="rect">
            <a:avLst/>
          </a:prstGeom>
        </p:spPr>
      </p:pic>
      <p:sp>
        <p:nvSpPr>
          <p:cNvPr id="6" name="Rectangle 5"/>
          <p:cNvSpPr/>
          <p:nvPr/>
        </p:nvSpPr>
        <p:spPr>
          <a:xfrm>
            <a:off x="762000" y="5135940"/>
            <a:ext cx="4572000" cy="1569660"/>
          </a:xfrm>
          <a:prstGeom prst="rect">
            <a:avLst/>
          </a:prstGeom>
        </p:spPr>
        <p:txBody>
          <a:bodyPr>
            <a:spAutoFit/>
          </a:bodyPr>
          <a:lstStyle/>
          <a:p>
            <a:r>
              <a:rPr lang="en-GB" sz="2400" b="1" dirty="0" smtClean="0">
                <a:latin typeface="Menlo"/>
              </a:rPr>
              <a:t>Cost function values</a:t>
            </a:r>
          </a:p>
          <a:p>
            <a:r>
              <a:rPr lang="en-GB" sz="2400" dirty="0" smtClean="0">
                <a:latin typeface="Menlo"/>
              </a:rPr>
              <a:t>best_fit_1</a:t>
            </a:r>
            <a:r>
              <a:rPr lang="en-GB" sz="2400" dirty="0">
                <a:latin typeface="Menlo"/>
              </a:rPr>
              <a:t>: 1.083</a:t>
            </a:r>
            <a:r>
              <a:rPr lang="en-GB" sz="2400" dirty="0"/>
              <a:t/>
            </a:r>
            <a:br>
              <a:rPr lang="en-GB" sz="2400" dirty="0"/>
            </a:br>
            <a:r>
              <a:rPr lang="en-GB" sz="2400" b="1" i="1" dirty="0">
                <a:solidFill>
                  <a:srgbClr val="FF0000"/>
                </a:solidFill>
                <a:latin typeface="Menlo"/>
              </a:rPr>
              <a:t>best_fit_2: 0.083</a:t>
            </a:r>
            <a:r>
              <a:rPr lang="en-GB" sz="2400" b="1" i="1" dirty="0">
                <a:solidFill>
                  <a:srgbClr val="FF0000"/>
                </a:solidFill>
              </a:rPr>
              <a:t/>
            </a:r>
            <a:br>
              <a:rPr lang="en-GB" sz="2400" b="1" i="1" dirty="0">
                <a:solidFill>
                  <a:srgbClr val="FF0000"/>
                </a:solidFill>
              </a:rPr>
            </a:br>
            <a:r>
              <a:rPr lang="en-GB" sz="2400" dirty="0">
                <a:latin typeface="Menlo"/>
              </a:rPr>
              <a:t>best_fit_3: 0.25</a:t>
            </a:r>
            <a:endParaRPr lang="en-US" sz="2400" dirty="0"/>
          </a:p>
        </p:txBody>
      </p:sp>
      <p:pic>
        <p:nvPicPr>
          <p:cNvPr id="7"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819400"/>
            <a:ext cx="6655823" cy="3135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4956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a:solidFill>
                  <a:srgbClr val="7E1B68"/>
                </a:solidFill>
              </a:rPr>
              <a:t>1. Linear Regression</a:t>
            </a:r>
          </a:p>
        </p:txBody>
      </p:sp>
      <p:sp>
        <p:nvSpPr>
          <p:cNvPr id="12" name="Rectangle 11"/>
          <p:cNvSpPr>
            <a:spLocks noChangeArrowheads="1"/>
          </p:cNvSpPr>
          <p:nvPr/>
        </p:nvSpPr>
        <p:spPr bwMode="auto">
          <a:xfrm>
            <a:off x="152400" y="1066800"/>
            <a:ext cx="87725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None/>
            </a:pPr>
            <a:r>
              <a:rPr lang="en-GB" b="1" dirty="0" smtClean="0"/>
              <a:t>Gradient Descent </a:t>
            </a:r>
            <a:endParaRPr lang="en-GB" dirty="0"/>
          </a:p>
        </p:txBody>
      </p:sp>
      <p:pic>
        <p:nvPicPr>
          <p:cNvPr id="4098" name="Picture 2" descr="https://miro.medium.com/max/1062/1*WGHn1L4NveQ85nn3o7Dd2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0160" y="3798332"/>
            <a:ext cx="5568440" cy="298346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2401" y="1630740"/>
            <a:ext cx="9067799" cy="1569660"/>
          </a:xfrm>
          <a:prstGeom prst="rect">
            <a:avLst/>
          </a:prstGeom>
        </p:spPr>
        <p:txBody>
          <a:bodyPr wrap="square">
            <a:spAutoFit/>
          </a:bodyPr>
          <a:lstStyle/>
          <a:p>
            <a:r>
              <a:rPr lang="en-GB" sz="2400" dirty="0">
                <a:latin typeface="+mn-lt"/>
              </a:rPr>
              <a:t>Gradient descent is an optimization algorithm used to minimize some function by iteratively moving in the direction of steepest descent as defined by the negative of the gradient. In machine learning, </a:t>
            </a:r>
            <a:r>
              <a:rPr lang="en-GB" sz="2400" dirty="0" smtClean="0">
                <a:latin typeface="+mn-lt"/>
              </a:rPr>
              <a:t>gradient </a:t>
            </a:r>
            <a:r>
              <a:rPr lang="en-GB" sz="2400" dirty="0">
                <a:latin typeface="+mn-lt"/>
              </a:rPr>
              <a:t>descent to update the </a:t>
            </a:r>
            <a:r>
              <a:rPr lang="en-GB" sz="2400" dirty="0" smtClean="0">
                <a:latin typeface="+mn-lt"/>
              </a:rPr>
              <a:t>parameters</a:t>
            </a:r>
            <a:r>
              <a:rPr lang="en-GB" sz="2400" dirty="0">
                <a:latin typeface="+mn-lt"/>
              </a:rPr>
              <a:t> of our model.</a:t>
            </a:r>
            <a:endParaRPr lang="en-US" sz="2400" dirty="0">
              <a:latin typeface="+mn-lt"/>
            </a:endParaRPr>
          </a:p>
        </p:txBody>
      </p:sp>
      <p:sp>
        <p:nvSpPr>
          <p:cNvPr id="3" name="TextBox 2"/>
          <p:cNvSpPr txBox="1"/>
          <p:nvPr/>
        </p:nvSpPr>
        <p:spPr>
          <a:xfrm>
            <a:off x="2895600" y="3352800"/>
            <a:ext cx="4572000" cy="369332"/>
          </a:xfrm>
          <a:prstGeom prst="rect">
            <a:avLst/>
          </a:prstGeom>
          <a:noFill/>
        </p:spPr>
        <p:txBody>
          <a:bodyPr wrap="square" rtlCol="0">
            <a:spAutoFit/>
          </a:bodyPr>
          <a:lstStyle/>
          <a:p>
            <a:r>
              <a:rPr lang="de-DE" b="1" dirty="0" smtClean="0"/>
              <a:t>Gradient descent for one parameter</a:t>
            </a:r>
            <a:endParaRPr lang="en-US" b="1" dirty="0"/>
          </a:p>
        </p:txBody>
      </p:sp>
    </p:spTree>
    <p:extLst>
      <p:ext uri="{BB962C8B-B14F-4D97-AF65-F5344CB8AC3E}">
        <p14:creationId xmlns:p14="http://schemas.microsoft.com/office/powerpoint/2010/main" val="18479949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277813" y="549275"/>
            <a:ext cx="73421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en-GB" altLang="en-US" sz="3200" dirty="0" smtClean="0">
                <a:solidFill>
                  <a:srgbClr val="7E1B68"/>
                </a:solidFill>
                <a:cs typeface="Arial" charset="0"/>
              </a:rPr>
              <a:t>Regression Analysis</a:t>
            </a:r>
            <a:endParaRPr lang="en-GB" altLang="en-US" sz="3200" dirty="0">
              <a:solidFill>
                <a:srgbClr val="7E1B68"/>
              </a:solidFill>
              <a:cs typeface="Arial" charset="0"/>
            </a:endParaRPr>
          </a:p>
          <a:p>
            <a:pPr fontAlgn="auto">
              <a:spcAft>
                <a:spcPts val="0"/>
              </a:spcAft>
              <a:defRPr/>
            </a:pPr>
            <a:endParaRPr lang="en-US" sz="3200" dirty="0">
              <a:solidFill>
                <a:srgbClr val="7E1B68"/>
              </a:solidFill>
              <a:latin typeface="+mn-lt"/>
            </a:endParaRPr>
          </a:p>
        </p:txBody>
      </p:sp>
      <p:sp>
        <p:nvSpPr>
          <p:cNvPr id="12" name="Rectangle 11"/>
          <p:cNvSpPr>
            <a:spLocks noChangeArrowheads="1"/>
          </p:cNvSpPr>
          <p:nvPr/>
        </p:nvSpPr>
        <p:spPr bwMode="auto">
          <a:xfrm>
            <a:off x="371475" y="1308080"/>
            <a:ext cx="877252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eaLnBrk="1" hangingPunct="1">
              <a:spcBef>
                <a:spcPct val="0"/>
              </a:spcBef>
              <a:buNone/>
            </a:pPr>
            <a:r>
              <a:rPr lang="en-GB" sz="2400" dirty="0"/>
              <a:t>Regression analysis is a form of predictive modelling technique which investigates the relationship </a:t>
            </a:r>
            <a:r>
              <a:rPr lang="en-GB" sz="2400" dirty="0" smtClean="0"/>
              <a:t>between a </a:t>
            </a:r>
            <a:r>
              <a:rPr lang="en-GB" sz="2400" b="1" dirty="0" smtClean="0"/>
              <a:t>dependent</a:t>
            </a:r>
            <a:r>
              <a:rPr lang="en-GB" sz="2400" b="1" dirty="0"/>
              <a:t> </a:t>
            </a:r>
            <a:r>
              <a:rPr lang="en-GB" sz="2400" dirty="0"/>
              <a:t>(target) and </a:t>
            </a:r>
            <a:r>
              <a:rPr lang="en-GB" sz="2400" b="1" dirty="0"/>
              <a:t>independent variable (s)</a:t>
            </a:r>
            <a:r>
              <a:rPr lang="en-GB" sz="2400" dirty="0"/>
              <a:t> (predictor). </a:t>
            </a:r>
            <a:endParaRPr lang="en-GB" sz="2400" dirty="0" smtClean="0"/>
          </a:p>
          <a:p>
            <a:pPr marL="0" indent="0" eaLnBrk="1" hangingPunct="1">
              <a:spcBef>
                <a:spcPct val="0"/>
              </a:spcBef>
              <a:buNone/>
            </a:pPr>
            <a:endParaRPr lang="en-GB" sz="2400" dirty="0"/>
          </a:p>
          <a:p>
            <a:pPr marL="0" indent="0" eaLnBrk="1" hangingPunct="1">
              <a:spcBef>
                <a:spcPct val="0"/>
              </a:spcBef>
              <a:buNone/>
            </a:pPr>
            <a:r>
              <a:rPr lang="en-GB" sz="2400" dirty="0" smtClean="0"/>
              <a:t>Independent variables are inputs and dependent variables are output</a:t>
            </a:r>
          </a:p>
          <a:p>
            <a:pPr marL="0" indent="0" eaLnBrk="1" hangingPunct="1">
              <a:spcBef>
                <a:spcPct val="0"/>
              </a:spcBef>
              <a:buNone/>
            </a:pPr>
            <a:endParaRPr lang="en-GB" sz="2400" dirty="0"/>
          </a:p>
          <a:p>
            <a:pPr marL="0" indent="0" eaLnBrk="1" hangingPunct="1">
              <a:spcBef>
                <a:spcPct val="0"/>
              </a:spcBef>
              <a:buNone/>
            </a:pPr>
            <a:r>
              <a:rPr lang="en-GB" sz="2400" dirty="0" smtClean="0"/>
              <a:t>This </a:t>
            </a:r>
            <a:r>
              <a:rPr lang="en-GB" sz="2400" dirty="0"/>
              <a:t>technique is used for forecasting, </a:t>
            </a:r>
            <a:r>
              <a:rPr lang="en-GB" sz="2400" b="1" dirty="0"/>
              <a:t>time series modelling </a:t>
            </a:r>
            <a:r>
              <a:rPr lang="en-GB" sz="2400" dirty="0"/>
              <a:t>and finding the </a:t>
            </a:r>
            <a:r>
              <a:rPr lang="en-GB" sz="2400" dirty="0" smtClean="0"/>
              <a:t>cause effect relationship between </a:t>
            </a:r>
            <a:r>
              <a:rPr lang="en-GB" sz="2400" dirty="0"/>
              <a:t>the variables. </a:t>
            </a:r>
            <a:endParaRPr lang="en-GB" sz="2400" dirty="0" smtClean="0"/>
          </a:p>
          <a:p>
            <a:pPr marL="0" indent="0" eaLnBrk="1" hangingPunct="1">
              <a:spcBef>
                <a:spcPct val="0"/>
              </a:spcBef>
              <a:buNone/>
            </a:pPr>
            <a:endParaRPr lang="en-GB" altLang="en-US" sz="2400" dirty="0">
              <a:solidFill>
                <a:srgbClr val="0D0D0D"/>
              </a:solidFill>
              <a:cs typeface="Arial" charset="0"/>
            </a:endParaRPr>
          </a:p>
          <a:p>
            <a:pPr marL="0" indent="0" eaLnBrk="1" hangingPunct="1">
              <a:spcBef>
                <a:spcPct val="0"/>
              </a:spcBef>
              <a:buNone/>
            </a:pPr>
            <a:r>
              <a:rPr lang="en-GB" altLang="en-US" sz="2400" dirty="0">
                <a:solidFill>
                  <a:srgbClr val="0D0D0D"/>
                </a:solidFill>
                <a:cs typeface="Arial" charset="0"/>
              </a:rPr>
              <a:t>Examples: Oil price, temperature , Match outcome, Stock prices, Currency values prediction, </a:t>
            </a:r>
            <a:r>
              <a:rPr lang="en-GB" altLang="en-US" sz="2400" dirty="0" err="1">
                <a:solidFill>
                  <a:srgbClr val="0D0D0D"/>
                </a:solidFill>
                <a:cs typeface="Arial" charset="0"/>
              </a:rPr>
              <a:t>etc</a:t>
            </a:r>
            <a:r>
              <a:rPr lang="en-GB" altLang="en-US" sz="2400" dirty="0">
                <a:solidFill>
                  <a:srgbClr val="0D0D0D"/>
                </a:solidFill>
                <a:cs typeface="Arial" charset="0"/>
              </a:rPr>
              <a:t> </a:t>
            </a:r>
            <a:endParaRPr lang="en-GB" altLang="en-US" sz="2400" dirty="0" smtClean="0">
              <a:solidFill>
                <a:srgbClr val="0D0D0D"/>
              </a:solidFill>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a:solidFill>
                  <a:srgbClr val="7E1B68"/>
                </a:solidFill>
              </a:rPr>
              <a:t>1. Linear Regression</a:t>
            </a:r>
          </a:p>
        </p:txBody>
      </p:sp>
      <p:sp>
        <p:nvSpPr>
          <p:cNvPr id="12" name="Rectangle 11"/>
          <p:cNvSpPr>
            <a:spLocks noChangeArrowheads="1"/>
          </p:cNvSpPr>
          <p:nvPr/>
        </p:nvSpPr>
        <p:spPr bwMode="auto">
          <a:xfrm>
            <a:off x="152400" y="1066800"/>
            <a:ext cx="87725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None/>
            </a:pPr>
            <a:r>
              <a:rPr lang="en-GB" b="1" dirty="0" smtClean="0"/>
              <a:t>Gradient Descent </a:t>
            </a:r>
            <a:endParaRPr lang="en-GB" dirty="0"/>
          </a:p>
        </p:txBody>
      </p:sp>
      <p:pic>
        <p:nvPicPr>
          <p:cNvPr id="7" name="Picture 6" descr="Image result for gradient descent machin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362200"/>
            <a:ext cx="7467600" cy="427085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590800" y="1981200"/>
            <a:ext cx="4572000" cy="369332"/>
          </a:xfrm>
          <a:prstGeom prst="rect">
            <a:avLst/>
          </a:prstGeom>
          <a:noFill/>
        </p:spPr>
        <p:txBody>
          <a:bodyPr wrap="square" rtlCol="0">
            <a:spAutoFit/>
          </a:bodyPr>
          <a:lstStyle/>
          <a:p>
            <a:r>
              <a:rPr lang="de-DE" b="1" dirty="0" smtClean="0"/>
              <a:t>Gradient descent for two parameter</a:t>
            </a:r>
            <a:endParaRPr lang="en-US" b="1" dirty="0"/>
          </a:p>
        </p:txBody>
      </p:sp>
    </p:spTree>
    <p:extLst>
      <p:ext uri="{BB962C8B-B14F-4D97-AF65-F5344CB8AC3E}">
        <p14:creationId xmlns:p14="http://schemas.microsoft.com/office/powerpoint/2010/main" val="33043259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a:solidFill>
                  <a:srgbClr val="7E1B68"/>
                </a:solidFill>
              </a:rPr>
              <a:t>1. Linear Regression</a:t>
            </a:r>
          </a:p>
        </p:txBody>
      </p:sp>
      <p:sp>
        <p:nvSpPr>
          <p:cNvPr id="12" name="Rectangle 11"/>
          <p:cNvSpPr>
            <a:spLocks noChangeArrowheads="1"/>
          </p:cNvSpPr>
          <p:nvPr/>
        </p:nvSpPr>
        <p:spPr bwMode="auto">
          <a:xfrm>
            <a:off x="152400" y="1066800"/>
            <a:ext cx="87725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None/>
            </a:pPr>
            <a:r>
              <a:rPr lang="en-GB" b="1" dirty="0" smtClean="0"/>
              <a:t>Gradient Descent </a:t>
            </a:r>
            <a:endParaRPr lang="en-GB" dirty="0"/>
          </a:p>
        </p:txBody>
      </p:sp>
      <p:sp>
        <p:nvSpPr>
          <p:cNvPr id="2" name="Rectangle 1"/>
          <p:cNvSpPr/>
          <p:nvPr/>
        </p:nvSpPr>
        <p:spPr>
          <a:xfrm>
            <a:off x="152401" y="1676400"/>
            <a:ext cx="9067799" cy="1323439"/>
          </a:xfrm>
          <a:prstGeom prst="rect">
            <a:avLst/>
          </a:prstGeom>
        </p:spPr>
        <p:txBody>
          <a:bodyPr wrap="square">
            <a:spAutoFit/>
          </a:bodyPr>
          <a:lstStyle/>
          <a:p>
            <a:r>
              <a:rPr lang="en-GB" sz="2000" dirty="0"/>
              <a:t>Gradient descent is an optimization algorithm used to find the values of parameters (coefficients) of a function (f) that minimizes a cost function (cost).</a:t>
            </a:r>
          </a:p>
          <a:p>
            <a:r>
              <a:rPr lang="en-GB" sz="2000" dirty="0"/>
              <a:t/>
            </a:r>
            <a:br>
              <a:rPr lang="en-GB" sz="2000" dirty="0"/>
            </a:br>
            <a:endParaRPr lang="en-US" sz="2000" dirty="0">
              <a:latin typeface="+mn-lt"/>
            </a:endParaRPr>
          </a:p>
        </p:txBody>
      </p:sp>
      <p:pic>
        <p:nvPicPr>
          <p:cNvPr id="5122" name="Picture 2" descr="https://miro.medium.com/max/450/1*8Omixzi4P2mnqdsPwIR1G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514" y="3581400"/>
            <a:ext cx="6111086" cy="27432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miro.medium.com/max/385/1*XfDb8XhzTy1nVnwSy1mv6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590800"/>
            <a:ext cx="3667125" cy="685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flipH="1">
            <a:off x="2057400" y="6324600"/>
            <a:ext cx="6126481" cy="523220"/>
          </a:xfrm>
          <a:prstGeom prst="rect">
            <a:avLst/>
          </a:prstGeom>
          <a:noFill/>
        </p:spPr>
        <p:txBody>
          <a:bodyPr wrap="square" rtlCol="0">
            <a:spAutoFit/>
          </a:bodyPr>
          <a:lstStyle/>
          <a:p>
            <a:r>
              <a:rPr lang="de-DE" b="1" dirty="0" smtClean="0"/>
              <a:t>Parameters update where </a:t>
            </a:r>
            <a:r>
              <a:rPr lang="el-GR" sz="2800" b="1" dirty="0" smtClean="0"/>
              <a:t>α</a:t>
            </a:r>
            <a:r>
              <a:rPr lang="de-DE" b="1" dirty="0" smtClean="0"/>
              <a:t> is learning rate</a:t>
            </a:r>
            <a:endParaRPr lang="en-US" b="1" dirty="0"/>
          </a:p>
        </p:txBody>
      </p:sp>
    </p:spTree>
    <p:extLst>
      <p:ext uri="{BB962C8B-B14F-4D97-AF65-F5344CB8AC3E}">
        <p14:creationId xmlns:p14="http://schemas.microsoft.com/office/powerpoint/2010/main" val="13135010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a:solidFill>
                  <a:srgbClr val="7E1B68"/>
                </a:solidFill>
              </a:rPr>
              <a:t>1. Linear Regression</a:t>
            </a:r>
          </a:p>
        </p:txBody>
      </p:sp>
      <p:sp>
        <p:nvSpPr>
          <p:cNvPr id="12" name="Rectangle 11"/>
          <p:cNvSpPr>
            <a:spLocks noChangeArrowheads="1"/>
          </p:cNvSpPr>
          <p:nvPr/>
        </p:nvSpPr>
        <p:spPr bwMode="auto">
          <a:xfrm>
            <a:off x="152400" y="1066800"/>
            <a:ext cx="87725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None/>
            </a:pPr>
            <a:r>
              <a:rPr lang="en-GB" b="1" dirty="0" smtClean="0"/>
              <a:t>Gradient Descent </a:t>
            </a:r>
            <a:endParaRPr lang="en-GB" dirty="0"/>
          </a:p>
        </p:txBody>
      </p:sp>
      <p:sp>
        <p:nvSpPr>
          <p:cNvPr id="3" name="TextBox 2"/>
          <p:cNvSpPr txBox="1"/>
          <p:nvPr/>
        </p:nvSpPr>
        <p:spPr>
          <a:xfrm flipH="1">
            <a:off x="3124200" y="1828800"/>
            <a:ext cx="6126481" cy="523220"/>
          </a:xfrm>
          <a:prstGeom prst="rect">
            <a:avLst/>
          </a:prstGeom>
          <a:noFill/>
        </p:spPr>
        <p:txBody>
          <a:bodyPr wrap="square" rtlCol="0">
            <a:spAutoFit/>
          </a:bodyPr>
          <a:lstStyle/>
          <a:p>
            <a:r>
              <a:rPr lang="de-DE" sz="2000" b="1" dirty="0" smtClean="0"/>
              <a:t>Learning rate </a:t>
            </a:r>
            <a:r>
              <a:rPr lang="el-GR" sz="2800" b="1" dirty="0" smtClean="0"/>
              <a:t>α</a:t>
            </a:r>
            <a:r>
              <a:rPr lang="de-DE" sz="2800" b="1" dirty="0" smtClean="0"/>
              <a:t> </a:t>
            </a:r>
            <a:r>
              <a:rPr lang="de-DE" sz="2000" b="1" dirty="0" smtClean="0"/>
              <a:t>update</a:t>
            </a:r>
            <a:endParaRPr lang="en-US" sz="2000" b="1" dirty="0"/>
          </a:p>
        </p:txBody>
      </p:sp>
      <p:pic>
        <p:nvPicPr>
          <p:cNvPr id="6146" name="Picture 2" descr="Image result for gradient descent learning r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79" y="2396549"/>
            <a:ext cx="8555921" cy="3318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4734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dirty="0">
                <a:solidFill>
                  <a:srgbClr val="7E1B68"/>
                </a:solidFill>
              </a:rPr>
              <a:t>1. </a:t>
            </a:r>
            <a:r>
              <a:rPr lang="en-US" sz="2800" dirty="0" smtClean="0">
                <a:solidFill>
                  <a:srgbClr val="7E1B68"/>
                </a:solidFill>
              </a:rPr>
              <a:t>Multivariate Linear </a:t>
            </a:r>
            <a:r>
              <a:rPr lang="en-US" sz="2800" dirty="0">
                <a:solidFill>
                  <a:srgbClr val="7E1B68"/>
                </a:solidFill>
              </a:rPr>
              <a:t>Regression</a:t>
            </a:r>
          </a:p>
        </p:txBody>
      </p:sp>
      <p:sp>
        <p:nvSpPr>
          <p:cNvPr id="12" name="Rectangle 11"/>
          <p:cNvSpPr>
            <a:spLocks noChangeArrowheads="1"/>
          </p:cNvSpPr>
          <p:nvPr/>
        </p:nvSpPr>
        <p:spPr bwMode="auto">
          <a:xfrm>
            <a:off x="152400" y="1066800"/>
            <a:ext cx="87725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None/>
            </a:pPr>
            <a:r>
              <a:rPr lang="en-GB" b="1" dirty="0" smtClean="0"/>
              <a:t>Linear regression with multiple features</a:t>
            </a:r>
            <a:endParaRPr lang="en-GB" dirty="0"/>
          </a:p>
        </p:txBody>
      </p:sp>
      <p:pic>
        <p:nvPicPr>
          <p:cNvPr id="9218" name="Picture 2" descr="https://i.stack.imgur.com/K7Cx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752600"/>
            <a:ext cx="7924800" cy="308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3929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dirty="0">
                <a:solidFill>
                  <a:srgbClr val="7E1B68"/>
                </a:solidFill>
              </a:rPr>
              <a:t>1. </a:t>
            </a:r>
            <a:r>
              <a:rPr lang="en-US" sz="2800" dirty="0" smtClean="0">
                <a:solidFill>
                  <a:srgbClr val="7E1B68"/>
                </a:solidFill>
              </a:rPr>
              <a:t>Multivariate Linear </a:t>
            </a:r>
            <a:r>
              <a:rPr lang="en-US" sz="2800" dirty="0">
                <a:solidFill>
                  <a:srgbClr val="7E1B68"/>
                </a:solidFill>
              </a:rPr>
              <a:t>Regression</a:t>
            </a:r>
          </a:p>
        </p:txBody>
      </p:sp>
      <p:sp>
        <p:nvSpPr>
          <p:cNvPr id="12" name="Rectangle 11"/>
          <p:cNvSpPr>
            <a:spLocks noChangeArrowheads="1"/>
          </p:cNvSpPr>
          <p:nvPr/>
        </p:nvSpPr>
        <p:spPr bwMode="auto">
          <a:xfrm>
            <a:off x="152400" y="1066800"/>
            <a:ext cx="87725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None/>
            </a:pPr>
            <a:r>
              <a:rPr lang="en-GB" b="1" dirty="0" smtClean="0"/>
              <a:t>Linear regression with multiple features</a:t>
            </a:r>
            <a:endParaRPr lang="en-GB" dirty="0"/>
          </a:p>
        </p:txBody>
      </p:sp>
      <p:pic>
        <p:nvPicPr>
          <p:cNvPr id="6" name="Picture 5"/>
          <p:cNvPicPr>
            <a:picLocks noChangeAspect="1"/>
          </p:cNvPicPr>
          <p:nvPr/>
        </p:nvPicPr>
        <p:blipFill>
          <a:blip r:embed="rId3"/>
          <a:stretch>
            <a:fillRect/>
          </a:stretch>
        </p:blipFill>
        <p:spPr>
          <a:xfrm>
            <a:off x="1371600" y="1905000"/>
            <a:ext cx="6847016" cy="4536500"/>
          </a:xfrm>
          <a:prstGeom prst="rect">
            <a:avLst/>
          </a:prstGeom>
        </p:spPr>
      </p:pic>
    </p:spTree>
    <p:extLst>
      <p:ext uri="{BB962C8B-B14F-4D97-AF65-F5344CB8AC3E}">
        <p14:creationId xmlns:p14="http://schemas.microsoft.com/office/powerpoint/2010/main" val="12720101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dirty="0">
                <a:solidFill>
                  <a:srgbClr val="7E1B68"/>
                </a:solidFill>
              </a:rPr>
              <a:t>1. </a:t>
            </a:r>
            <a:r>
              <a:rPr lang="en-US" sz="2800" dirty="0" smtClean="0">
                <a:solidFill>
                  <a:srgbClr val="7E1B68"/>
                </a:solidFill>
              </a:rPr>
              <a:t>Multivariate Linear </a:t>
            </a:r>
            <a:r>
              <a:rPr lang="en-US" sz="2800" dirty="0">
                <a:solidFill>
                  <a:srgbClr val="7E1B68"/>
                </a:solidFill>
              </a:rPr>
              <a:t>Regression</a:t>
            </a:r>
          </a:p>
        </p:txBody>
      </p:sp>
      <p:sp>
        <p:nvSpPr>
          <p:cNvPr id="12" name="Rectangle 11"/>
          <p:cNvSpPr>
            <a:spLocks noChangeArrowheads="1"/>
          </p:cNvSpPr>
          <p:nvPr/>
        </p:nvSpPr>
        <p:spPr bwMode="auto">
          <a:xfrm>
            <a:off x="152400" y="1066800"/>
            <a:ext cx="87725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None/>
            </a:pPr>
            <a:r>
              <a:rPr lang="en-GB" b="1" dirty="0" smtClean="0"/>
              <a:t>Linear regression with multiple features</a:t>
            </a:r>
            <a:endParaRPr lang="en-GB" dirty="0"/>
          </a:p>
        </p:txBody>
      </p:sp>
      <p:pic>
        <p:nvPicPr>
          <p:cNvPr id="7" name="Picture 6"/>
          <p:cNvPicPr>
            <a:picLocks noChangeAspect="1"/>
          </p:cNvPicPr>
          <p:nvPr/>
        </p:nvPicPr>
        <p:blipFill>
          <a:blip r:embed="rId3"/>
          <a:stretch>
            <a:fillRect/>
          </a:stretch>
        </p:blipFill>
        <p:spPr>
          <a:xfrm>
            <a:off x="762000" y="1846263"/>
            <a:ext cx="7705370" cy="4859337"/>
          </a:xfrm>
          <a:prstGeom prst="rect">
            <a:avLst/>
          </a:prstGeom>
        </p:spPr>
      </p:pic>
    </p:spTree>
    <p:extLst>
      <p:ext uri="{BB962C8B-B14F-4D97-AF65-F5344CB8AC3E}">
        <p14:creationId xmlns:p14="http://schemas.microsoft.com/office/powerpoint/2010/main" val="21186538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dirty="0">
                <a:solidFill>
                  <a:srgbClr val="7E1B68"/>
                </a:solidFill>
              </a:rPr>
              <a:t>1. </a:t>
            </a:r>
            <a:r>
              <a:rPr lang="en-US" sz="2800" dirty="0" smtClean="0">
                <a:solidFill>
                  <a:srgbClr val="7E1B68"/>
                </a:solidFill>
              </a:rPr>
              <a:t>Multivariate Linear </a:t>
            </a:r>
            <a:r>
              <a:rPr lang="en-US" sz="2800" dirty="0">
                <a:solidFill>
                  <a:srgbClr val="7E1B68"/>
                </a:solidFill>
              </a:rPr>
              <a:t>Regression</a:t>
            </a:r>
          </a:p>
        </p:txBody>
      </p:sp>
      <p:sp>
        <p:nvSpPr>
          <p:cNvPr id="12" name="Rectangle 11"/>
          <p:cNvSpPr>
            <a:spLocks noChangeArrowheads="1"/>
          </p:cNvSpPr>
          <p:nvPr/>
        </p:nvSpPr>
        <p:spPr bwMode="auto">
          <a:xfrm>
            <a:off x="152400" y="1066800"/>
            <a:ext cx="87725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None/>
            </a:pPr>
            <a:r>
              <a:rPr lang="en-GB" b="1" dirty="0" smtClean="0"/>
              <a:t>Linear regression with multiple features</a:t>
            </a:r>
            <a:endParaRPr lang="en-GB" dirty="0"/>
          </a:p>
        </p:txBody>
      </p:sp>
      <p:pic>
        <p:nvPicPr>
          <p:cNvPr id="2" name="Picture 1"/>
          <p:cNvPicPr>
            <a:picLocks noChangeAspect="1"/>
          </p:cNvPicPr>
          <p:nvPr/>
        </p:nvPicPr>
        <p:blipFill>
          <a:blip r:embed="rId3"/>
          <a:stretch>
            <a:fillRect/>
          </a:stretch>
        </p:blipFill>
        <p:spPr>
          <a:xfrm>
            <a:off x="457200" y="1742849"/>
            <a:ext cx="8367219" cy="5038951"/>
          </a:xfrm>
          <a:prstGeom prst="rect">
            <a:avLst/>
          </a:prstGeom>
        </p:spPr>
      </p:pic>
    </p:spTree>
    <p:extLst>
      <p:ext uri="{BB962C8B-B14F-4D97-AF65-F5344CB8AC3E}">
        <p14:creationId xmlns:p14="http://schemas.microsoft.com/office/powerpoint/2010/main" val="17832877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dirty="0">
                <a:solidFill>
                  <a:srgbClr val="7E1B68"/>
                </a:solidFill>
              </a:rPr>
              <a:t>1. </a:t>
            </a:r>
            <a:r>
              <a:rPr lang="en-US" sz="2800" dirty="0" smtClean="0">
                <a:solidFill>
                  <a:srgbClr val="7E1B68"/>
                </a:solidFill>
              </a:rPr>
              <a:t>Multivariate Linear </a:t>
            </a:r>
            <a:r>
              <a:rPr lang="en-US" sz="2800" dirty="0">
                <a:solidFill>
                  <a:srgbClr val="7E1B68"/>
                </a:solidFill>
              </a:rPr>
              <a:t>Regression</a:t>
            </a:r>
          </a:p>
        </p:txBody>
      </p:sp>
      <p:sp>
        <p:nvSpPr>
          <p:cNvPr id="12" name="Rectangle 11"/>
          <p:cNvSpPr>
            <a:spLocks noChangeArrowheads="1"/>
          </p:cNvSpPr>
          <p:nvPr/>
        </p:nvSpPr>
        <p:spPr bwMode="auto">
          <a:xfrm>
            <a:off x="152400" y="1066800"/>
            <a:ext cx="87725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None/>
            </a:pPr>
            <a:r>
              <a:rPr lang="en-GB" b="1" dirty="0" smtClean="0"/>
              <a:t>Linear regression with multiple features</a:t>
            </a:r>
            <a:endParaRPr lang="en-GB" dirty="0"/>
          </a:p>
        </p:txBody>
      </p:sp>
      <p:pic>
        <p:nvPicPr>
          <p:cNvPr id="3" name="Picture 2"/>
          <p:cNvPicPr>
            <a:picLocks noChangeAspect="1"/>
          </p:cNvPicPr>
          <p:nvPr/>
        </p:nvPicPr>
        <p:blipFill>
          <a:blip r:embed="rId3"/>
          <a:stretch>
            <a:fillRect/>
          </a:stretch>
        </p:blipFill>
        <p:spPr>
          <a:xfrm>
            <a:off x="2524124" y="2438400"/>
            <a:ext cx="4562476" cy="4347651"/>
          </a:xfrm>
          <a:prstGeom prst="rect">
            <a:avLst/>
          </a:prstGeom>
        </p:spPr>
      </p:pic>
      <p:sp>
        <p:nvSpPr>
          <p:cNvPr id="4" name="TextBox 3"/>
          <p:cNvSpPr txBox="1"/>
          <p:nvPr/>
        </p:nvSpPr>
        <p:spPr>
          <a:xfrm>
            <a:off x="2514600" y="1846263"/>
            <a:ext cx="2895600" cy="461665"/>
          </a:xfrm>
          <a:prstGeom prst="rect">
            <a:avLst/>
          </a:prstGeom>
          <a:noFill/>
        </p:spPr>
        <p:txBody>
          <a:bodyPr wrap="square" rtlCol="0">
            <a:spAutoFit/>
          </a:bodyPr>
          <a:lstStyle/>
          <a:p>
            <a:r>
              <a:rPr lang="de-DE" sz="2400" b="1" dirty="0" smtClean="0"/>
              <a:t>Gradient Descent</a:t>
            </a:r>
            <a:endParaRPr lang="en-US" sz="2400" b="1" dirty="0"/>
          </a:p>
        </p:txBody>
      </p:sp>
    </p:spTree>
    <p:extLst>
      <p:ext uri="{BB962C8B-B14F-4D97-AF65-F5344CB8AC3E}">
        <p14:creationId xmlns:p14="http://schemas.microsoft.com/office/powerpoint/2010/main" val="27843826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dirty="0">
                <a:solidFill>
                  <a:srgbClr val="7E1B68"/>
                </a:solidFill>
              </a:rPr>
              <a:t>1. </a:t>
            </a:r>
            <a:r>
              <a:rPr lang="en-US" sz="2800" dirty="0" smtClean="0">
                <a:solidFill>
                  <a:srgbClr val="7E1B68"/>
                </a:solidFill>
              </a:rPr>
              <a:t>Multivariate Linear </a:t>
            </a:r>
            <a:r>
              <a:rPr lang="en-US" sz="2800" dirty="0">
                <a:solidFill>
                  <a:srgbClr val="7E1B68"/>
                </a:solidFill>
              </a:rPr>
              <a:t>Regression</a:t>
            </a:r>
          </a:p>
        </p:txBody>
      </p:sp>
      <p:sp>
        <p:nvSpPr>
          <p:cNvPr id="12" name="Rectangle 11"/>
          <p:cNvSpPr>
            <a:spLocks noChangeArrowheads="1"/>
          </p:cNvSpPr>
          <p:nvPr/>
        </p:nvSpPr>
        <p:spPr bwMode="auto">
          <a:xfrm>
            <a:off x="152400" y="1066800"/>
            <a:ext cx="87725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None/>
            </a:pPr>
            <a:r>
              <a:rPr lang="en-GB" b="1" dirty="0" smtClean="0"/>
              <a:t>Linear regression with multiple features</a:t>
            </a:r>
            <a:endParaRPr lang="en-GB" dirty="0"/>
          </a:p>
        </p:txBody>
      </p:sp>
      <p:sp>
        <p:nvSpPr>
          <p:cNvPr id="5" name="Rectangle 4"/>
          <p:cNvSpPr/>
          <p:nvPr/>
        </p:nvSpPr>
        <p:spPr>
          <a:xfrm>
            <a:off x="228600" y="1733490"/>
            <a:ext cx="6019800" cy="400110"/>
          </a:xfrm>
          <a:prstGeom prst="rect">
            <a:avLst/>
          </a:prstGeom>
        </p:spPr>
        <p:txBody>
          <a:bodyPr wrap="square">
            <a:spAutoFit/>
          </a:bodyPr>
          <a:lstStyle/>
          <a:p>
            <a:r>
              <a:rPr lang="en-US" sz="2000" b="1" dirty="0" smtClean="0"/>
              <a:t>Normal Equation: Method to solve parameters </a:t>
            </a:r>
            <a:r>
              <a:rPr lang="el-GR" sz="2000" b="1" dirty="0" smtClean="0"/>
              <a:t>θ</a:t>
            </a:r>
            <a:endParaRPr lang="en-US" sz="2000" b="1" dirty="0"/>
          </a:p>
        </p:txBody>
      </p:sp>
      <p:pic>
        <p:nvPicPr>
          <p:cNvPr id="6" name="Picture 5"/>
          <p:cNvPicPr>
            <a:picLocks noChangeAspect="1"/>
          </p:cNvPicPr>
          <p:nvPr/>
        </p:nvPicPr>
        <p:blipFill>
          <a:blip r:embed="rId3"/>
          <a:stretch>
            <a:fillRect/>
          </a:stretch>
        </p:blipFill>
        <p:spPr>
          <a:xfrm>
            <a:off x="361950" y="2136443"/>
            <a:ext cx="8562975" cy="4619625"/>
          </a:xfrm>
          <a:prstGeom prst="rect">
            <a:avLst/>
          </a:prstGeom>
        </p:spPr>
      </p:pic>
    </p:spTree>
    <p:extLst>
      <p:ext uri="{BB962C8B-B14F-4D97-AF65-F5344CB8AC3E}">
        <p14:creationId xmlns:p14="http://schemas.microsoft.com/office/powerpoint/2010/main" val="3121472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2" name="Picture 1"/>
          <p:cNvPicPr>
            <a:picLocks noChangeAspect="1"/>
          </p:cNvPicPr>
          <p:nvPr/>
        </p:nvPicPr>
        <p:blipFill>
          <a:blip r:embed="rId3"/>
          <a:stretch>
            <a:fillRect/>
          </a:stretch>
        </p:blipFill>
        <p:spPr>
          <a:xfrm>
            <a:off x="990600" y="1447800"/>
            <a:ext cx="6800850" cy="3305175"/>
          </a:xfrm>
          <a:prstGeom prst="rect">
            <a:avLst/>
          </a:prstGeom>
        </p:spPr>
      </p:pic>
    </p:spTree>
    <p:extLst>
      <p:ext uri="{BB962C8B-B14F-4D97-AF65-F5344CB8AC3E}">
        <p14:creationId xmlns:p14="http://schemas.microsoft.com/office/powerpoint/2010/main" val="1853404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277813" y="549275"/>
            <a:ext cx="73421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en-GB" altLang="en-US" sz="3200" dirty="0" smtClean="0">
                <a:solidFill>
                  <a:srgbClr val="7E1B68"/>
                </a:solidFill>
                <a:cs typeface="Arial" charset="0"/>
              </a:rPr>
              <a:t>Regression Analysis</a:t>
            </a:r>
            <a:endParaRPr lang="en-GB" altLang="en-US" sz="3200" dirty="0">
              <a:solidFill>
                <a:srgbClr val="7E1B68"/>
              </a:solidFill>
              <a:cs typeface="Arial" charset="0"/>
            </a:endParaRPr>
          </a:p>
          <a:p>
            <a:pPr fontAlgn="auto">
              <a:spcAft>
                <a:spcPts val="0"/>
              </a:spcAft>
              <a:defRPr/>
            </a:pPr>
            <a:endParaRPr lang="en-US" sz="3200" dirty="0">
              <a:solidFill>
                <a:srgbClr val="7E1B68"/>
              </a:solidFill>
              <a:latin typeface="+mn-lt"/>
            </a:endParaRPr>
          </a:p>
        </p:txBody>
      </p:sp>
      <p:sp>
        <p:nvSpPr>
          <p:cNvPr id="12" name="Rectangle 11"/>
          <p:cNvSpPr>
            <a:spLocks noChangeArrowheads="1"/>
          </p:cNvSpPr>
          <p:nvPr/>
        </p:nvSpPr>
        <p:spPr bwMode="auto">
          <a:xfrm>
            <a:off x="371475" y="1308080"/>
            <a:ext cx="877252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eaLnBrk="1" hangingPunct="1">
              <a:spcBef>
                <a:spcPct val="0"/>
              </a:spcBef>
              <a:buNone/>
            </a:pPr>
            <a:r>
              <a:rPr lang="en-GB" sz="2400" dirty="0"/>
              <a:t>Regression analysis is an important tool for modelling and </a:t>
            </a:r>
            <a:r>
              <a:rPr lang="en-GB" sz="2400" dirty="0" smtClean="0"/>
              <a:t>analysing </a:t>
            </a:r>
            <a:r>
              <a:rPr lang="en-GB" sz="2400" dirty="0"/>
              <a:t>data. </a:t>
            </a:r>
            <a:endParaRPr lang="en-GB" sz="2400" dirty="0" smtClean="0"/>
          </a:p>
          <a:p>
            <a:pPr marL="0" indent="0" eaLnBrk="1" hangingPunct="1">
              <a:spcBef>
                <a:spcPct val="0"/>
              </a:spcBef>
              <a:buNone/>
            </a:pPr>
            <a:endParaRPr lang="en-GB" sz="2400" dirty="0"/>
          </a:p>
          <a:p>
            <a:pPr marL="0" indent="0" eaLnBrk="1" hangingPunct="1">
              <a:spcBef>
                <a:spcPct val="0"/>
              </a:spcBef>
              <a:buNone/>
            </a:pPr>
            <a:r>
              <a:rPr lang="en-GB" sz="2400" dirty="0" smtClean="0"/>
              <a:t>Here</a:t>
            </a:r>
            <a:r>
              <a:rPr lang="en-GB" sz="2400" dirty="0"/>
              <a:t>, we </a:t>
            </a:r>
            <a:r>
              <a:rPr lang="en-GB" sz="2400" b="1" dirty="0"/>
              <a:t>fit a curve / line</a:t>
            </a:r>
            <a:r>
              <a:rPr lang="en-GB" sz="2400" dirty="0"/>
              <a:t> to the data points, in such a manner that the differences between the distances of data points from the curve or line is minimized. </a:t>
            </a:r>
            <a:endParaRPr lang="en-GB" altLang="en-US" sz="2400" dirty="0" smtClean="0">
              <a:solidFill>
                <a:srgbClr val="0D0D0D"/>
              </a:solidFill>
              <a:cs typeface="Arial" charset="0"/>
            </a:endParaRPr>
          </a:p>
        </p:txBody>
      </p:sp>
      <p:pic>
        <p:nvPicPr>
          <p:cNvPr id="2" name="Picture 1"/>
          <p:cNvPicPr>
            <a:picLocks noChangeAspect="1"/>
          </p:cNvPicPr>
          <p:nvPr/>
        </p:nvPicPr>
        <p:blipFill>
          <a:blip r:embed="rId3"/>
          <a:stretch>
            <a:fillRect/>
          </a:stretch>
        </p:blipFill>
        <p:spPr>
          <a:xfrm>
            <a:off x="1219200" y="3733800"/>
            <a:ext cx="7119281" cy="2924175"/>
          </a:xfrm>
          <a:prstGeom prst="rect">
            <a:avLst/>
          </a:prstGeom>
        </p:spPr>
      </p:pic>
    </p:spTree>
    <p:extLst>
      <p:ext uri="{BB962C8B-B14F-4D97-AF65-F5344CB8AC3E}">
        <p14:creationId xmlns:p14="http://schemas.microsoft.com/office/powerpoint/2010/main" val="17600303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3" name="Picture 2"/>
          <p:cNvPicPr>
            <a:picLocks noChangeAspect="1"/>
          </p:cNvPicPr>
          <p:nvPr/>
        </p:nvPicPr>
        <p:blipFill>
          <a:blip r:embed="rId3"/>
          <a:stretch>
            <a:fillRect/>
          </a:stretch>
        </p:blipFill>
        <p:spPr>
          <a:xfrm>
            <a:off x="1852612" y="1133475"/>
            <a:ext cx="5438775" cy="4591050"/>
          </a:xfrm>
          <a:prstGeom prst="rect">
            <a:avLst/>
          </a:prstGeom>
        </p:spPr>
      </p:pic>
    </p:spTree>
    <p:extLst>
      <p:ext uri="{BB962C8B-B14F-4D97-AF65-F5344CB8AC3E}">
        <p14:creationId xmlns:p14="http://schemas.microsoft.com/office/powerpoint/2010/main" val="3820647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2" name="Picture 1"/>
          <p:cNvPicPr>
            <a:picLocks noChangeAspect="1"/>
          </p:cNvPicPr>
          <p:nvPr/>
        </p:nvPicPr>
        <p:blipFill>
          <a:blip r:embed="rId3"/>
          <a:stretch>
            <a:fillRect/>
          </a:stretch>
        </p:blipFill>
        <p:spPr>
          <a:xfrm>
            <a:off x="1128712" y="1081087"/>
            <a:ext cx="6886575" cy="4695825"/>
          </a:xfrm>
          <a:prstGeom prst="rect">
            <a:avLst/>
          </a:prstGeom>
        </p:spPr>
      </p:pic>
    </p:spTree>
    <p:extLst>
      <p:ext uri="{BB962C8B-B14F-4D97-AF65-F5344CB8AC3E}">
        <p14:creationId xmlns:p14="http://schemas.microsoft.com/office/powerpoint/2010/main" val="1500305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3" name="Picture 2"/>
          <p:cNvPicPr>
            <a:picLocks noChangeAspect="1"/>
          </p:cNvPicPr>
          <p:nvPr/>
        </p:nvPicPr>
        <p:blipFill>
          <a:blip r:embed="rId3"/>
          <a:stretch>
            <a:fillRect/>
          </a:stretch>
        </p:blipFill>
        <p:spPr>
          <a:xfrm>
            <a:off x="1647825" y="1452562"/>
            <a:ext cx="5848350" cy="3952875"/>
          </a:xfrm>
          <a:prstGeom prst="rect">
            <a:avLst/>
          </a:prstGeom>
        </p:spPr>
      </p:pic>
    </p:spTree>
    <p:extLst>
      <p:ext uri="{BB962C8B-B14F-4D97-AF65-F5344CB8AC3E}">
        <p14:creationId xmlns:p14="http://schemas.microsoft.com/office/powerpoint/2010/main" val="2995687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2" name="Picture 1"/>
          <p:cNvPicPr>
            <a:picLocks noChangeAspect="1"/>
          </p:cNvPicPr>
          <p:nvPr/>
        </p:nvPicPr>
        <p:blipFill>
          <a:blip r:embed="rId3"/>
          <a:stretch>
            <a:fillRect/>
          </a:stretch>
        </p:blipFill>
        <p:spPr>
          <a:xfrm>
            <a:off x="900112" y="1309687"/>
            <a:ext cx="7343775" cy="4238625"/>
          </a:xfrm>
          <a:prstGeom prst="rect">
            <a:avLst/>
          </a:prstGeom>
        </p:spPr>
      </p:pic>
    </p:spTree>
    <p:extLst>
      <p:ext uri="{BB962C8B-B14F-4D97-AF65-F5344CB8AC3E}">
        <p14:creationId xmlns:p14="http://schemas.microsoft.com/office/powerpoint/2010/main" val="198177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3" name="Picture 2"/>
          <p:cNvPicPr>
            <a:picLocks noChangeAspect="1"/>
          </p:cNvPicPr>
          <p:nvPr/>
        </p:nvPicPr>
        <p:blipFill>
          <a:blip r:embed="rId3"/>
          <a:stretch>
            <a:fillRect/>
          </a:stretch>
        </p:blipFill>
        <p:spPr>
          <a:xfrm>
            <a:off x="1033462" y="1152525"/>
            <a:ext cx="7077075" cy="4552950"/>
          </a:xfrm>
          <a:prstGeom prst="rect">
            <a:avLst/>
          </a:prstGeom>
        </p:spPr>
      </p:pic>
    </p:spTree>
    <p:extLst>
      <p:ext uri="{BB962C8B-B14F-4D97-AF65-F5344CB8AC3E}">
        <p14:creationId xmlns:p14="http://schemas.microsoft.com/office/powerpoint/2010/main" val="3366759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2" name="Picture 1"/>
          <p:cNvPicPr>
            <a:picLocks noChangeAspect="1"/>
          </p:cNvPicPr>
          <p:nvPr/>
        </p:nvPicPr>
        <p:blipFill>
          <a:blip r:embed="rId3"/>
          <a:stretch>
            <a:fillRect/>
          </a:stretch>
        </p:blipFill>
        <p:spPr>
          <a:xfrm>
            <a:off x="757237" y="1109662"/>
            <a:ext cx="7629525" cy="4638675"/>
          </a:xfrm>
          <a:prstGeom prst="rect">
            <a:avLst/>
          </a:prstGeom>
        </p:spPr>
      </p:pic>
    </p:spTree>
    <p:extLst>
      <p:ext uri="{BB962C8B-B14F-4D97-AF65-F5344CB8AC3E}">
        <p14:creationId xmlns:p14="http://schemas.microsoft.com/office/powerpoint/2010/main" val="2791917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3" name="Picture 2"/>
          <p:cNvPicPr>
            <a:picLocks noChangeAspect="1"/>
          </p:cNvPicPr>
          <p:nvPr/>
        </p:nvPicPr>
        <p:blipFill>
          <a:blip r:embed="rId3"/>
          <a:stretch>
            <a:fillRect/>
          </a:stretch>
        </p:blipFill>
        <p:spPr>
          <a:xfrm>
            <a:off x="957262" y="1166812"/>
            <a:ext cx="7229475" cy="4524375"/>
          </a:xfrm>
          <a:prstGeom prst="rect">
            <a:avLst/>
          </a:prstGeom>
        </p:spPr>
      </p:pic>
    </p:spTree>
    <p:extLst>
      <p:ext uri="{BB962C8B-B14F-4D97-AF65-F5344CB8AC3E}">
        <p14:creationId xmlns:p14="http://schemas.microsoft.com/office/powerpoint/2010/main" val="268653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2" name="Picture 1"/>
          <p:cNvPicPr>
            <a:picLocks noChangeAspect="1"/>
          </p:cNvPicPr>
          <p:nvPr/>
        </p:nvPicPr>
        <p:blipFill>
          <a:blip r:embed="rId3"/>
          <a:stretch>
            <a:fillRect/>
          </a:stretch>
        </p:blipFill>
        <p:spPr>
          <a:xfrm>
            <a:off x="771525" y="990600"/>
            <a:ext cx="7600950" cy="3638550"/>
          </a:xfrm>
          <a:prstGeom prst="rect">
            <a:avLst/>
          </a:prstGeom>
        </p:spPr>
      </p:pic>
    </p:spTree>
    <p:extLst>
      <p:ext uri="{BB962C8B-B14F-4D97-AF65-F5344CB8AC3E}">
        <p14:creationId xmlns:p14="http://schemas.microsoft.com/office/powerpoint/2010/main" val="1831088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3" name="Picture 2"/>
          <p:cNvPicPr>
            <a:picLocks noChangeAspect="1"/>
          </p:cNvPicPr>
          <p:nvPr/>
        </p:nvPicPr>
        <p:blipFill>
          <a:blip r:embed="rId3"/>
          <a:stretch>
            <a:fillRect/>
          </a:stretch>
        </p:blipFill>
        <p:spPr>
          <a:xfrm>
            <a:off x="1195387" y="1276350"/>
            <a:ext cx="6753225" cy="4305300"/>
          </a:xfrm>
          <a:prstGeom prst="rect">
            <a:avLst/>
          </a:prstGeom>
        </p:spPr>
      </p:pic>
    </p:spTree>
    <p:extLst>
      <p:ext uri="{BB962C8B-B14F-4D97-AF65-F5344CB8AC3E}">
        <p14:creationId xmlns:p14="http://schemas.microsoft.com/office/powerpoint/2010/main" val="719966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2" name="Picture 1"/>
          <p:cNvPicPr>
            <a:picLocks noChangeAspect="1"/>
          </p:cNvPicPr>
          <p:nvPr/>
        </p:nvPicPr>
        <p:blipFill>
          <a:blip r:embed="rId3"/>
          <a:stretch>
            <a:fillRect/>
          </a:stretch>
        </p:blipFill>
        <p:spPr>
          <a:xfrm>
            <a:off x="1066800" y="1433512"/>
            <a:ext cx="7010400" cy="3990975"/>
          </a:xfrm>
          <a:prstGeom prst="rect">
            <a:avLst/>
          </a:prstGeom>
        </p:spPr>
      </p:pic>
    </p:spTree>
    <p:extLst>
      <p:ext uri="{BB962C8B-B14F-4D97-AF65-F5344CB8AC3E}">
        <p14:creationId xmlns:p14="http://schemas.microsoft.com/office/powerpoint/2010/main" val="1410006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277813" y="549275"/>
            <a:ext cx="73421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GB" sz="3200" dirty="0">
                <a:solidFill>
                  <a:srgbClr val="7E1B68"/>
                </a:solidFill>
              </a:rPr>
              <a:t>Why do we use Regression Analysis?</a:t>
            </a:r>
          </a:p>
        </p:txBody>
      </p:sp>
      <p:sp>
        <p:nvSpPr>
          <p:cNvPr id="12" name="Rectangle 11"/>
          <p:cNvSpPr>
            <a:spLocks noChangeArrowheads="1"/>
          </p:cNvSpPr>
          <p:nvPr/>
        </p:nvSpPr>
        <p:spPr bwMode="auto">
          <a:xfrm>
            <a:off x="371475" y="1308080"/>
            <a:ext cx="8772525"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eaLnBrk="1" hangingPunct="1">
              <a:spcBef>
                <a:spcPct val="0"/>
              </a:spcBef>
              <a:buNone/>
            </a:pPr>
            <a:r>
              <a:rPr lang="en-GB" sz="2400" dirty="0" smtClean="0"/>
              <a:t>Regression </a:t>
            </a:r>
            <a:r>
              <a:rPr lang="en-GB" sz="2400" dirty="0"/>
              <a:t>analysis estimates the relationship between two or more variables. </a:t>
            </a:r>
            <a:endParaRPr lang="en-GB" sz="2400" dirty="0" smtClean="0"/>
          </a:p>
          <a:p>
            <a:pPr marL="0" indent="0" eaLnBrk="1" hangingPunct="1">
              <a:spcBef>
                <a:spcPct val="0"/>
              </a:spcBef>
              <a:buNone/>
            </a:pPr>
            <a:endParaRPr lang="en-GB" sz="2400" dirty="0" smtClean="0">
              <a:solidFill>
                <a:prstClr val="black"/>
              </a:solidFill>
            </a:endParaRPr>
          </a:p>
          <a:p>
            <a:pPr marL="0" indent="0" eaLnBrk="1" hangingPunct="1">
              <a:spcBef>
                <a:spcPct val="0"/>
              </a:spcBef>
              <a:buNone/>
            </a:pPr>
            <a:r>
              <a:rPr lang="en-GB" sz="2400" b="1" dirty="0" smtClean="0">
                <a:solidFill>
                  <a:prstClr val="black"/>
                </a:solidFill>
              </a:rPr>
              <a:t>Example: </a:t>
            </a:r>
          </a:p>
          <a:p>
            <a:pPr marL="0" indent="0" eaLnBrk="1" hangingPunct="1">
              <a:spcBef>
                <a:spcPct val="0"/>
              </a:spcBef>
              <a:buNone/>
            </a:pPr>
            <a:endParaRPr lang="en-GB" sz="2400" dirty="0">
              <a:solidFill>
                <a:prstClr val="black"/>
              </a:solidFill>
            </a:endParaRPr>
          </a:p>
          <a:p>
            <a:pPr marL="0" indent="0" eaLnBrk="1" hangingPunct="1">
              <a:spcBef>
                <a:spcPct val="0"/>
              </a:spcBef>
              <a:buNone/>
            </a:pPr>
            <a:r>
              <a:rPr lang="en-GB" sz="2400" dirty="0" smtClean="0"/>
              <a:t>If we </a:t>
            </a:r>
            <a:r>
              <a:rPr lang="en-GB" sz="2400" dirty="0"/>
              <a:t>want to estimate growth in sales of a company based on current economic conditions. </a:t>
            </a:r>
            <a:endParaRPr lang="en-GB" sz="2400" dirty="0" smtClean="0"/>
          </a:p>
          <a:p>
            <a:pPr marL="0" indent="0" eaLnBrk="1" hangingPunct="1">
              <a:spcBef>
                <a:spcPct val="0"/>
              </a:spcBef>
              <a:buNone/>
            </a:pPr>
            <a:endParaRPr lang="en-GB" sz="2400" dirty="0"/>
          </a:p>
          <a:p>
            <a:pPr marL="0" indent="0" eaLnBrk="1" hangingPunct="1">
              <a:spcBef>
                <a:spcPct val="0"/>
              </a:spcBef>
              <a:buNone/>
            </a:pPr>
            <a:r>
              <a:rPr lang="en-GB" sz="2400" dirty="0" smtClean="0"/>
              <a:t>You </a:t>
            </a:r>
            <a:r>
              <a:rPr lang="en-GB" sz="2400" dirty="0"/>
              <a:t>have the recent company data which indicates that the growth in sales is around two and a half times the growth in the economy. </a:t>
            </a:r>
            <a:endParaRPr lang="en-GB" sz="2400" dirty="0" smtClean="0"/>
          </a:p>
          <a:p>
            <a:pPr marL="0" indent="0" eaLnBrk="1" hangingPunct="1">
              <a:spcBef>
                <a:spcPct val="0"/>
              </a:spcBef>
              <a:buNone/>
            </a:pPr>
            <a:endParaRPr lang="en-GB" sz="2400" dirty="0"/>
          </a:p>
          <a:p>
            <a:pPr marL="0" indent="0" eaLnBrk="1" hangingPunct="1">
              <a:spcBef>
                <a:spcPct val="0"/>
              </a:spcBef>
              <a:buNone/>
            </a:pPr>
            <a:r>
              <a:rPr lang="en-GB" sz="2400" dirty="0" smtClean="0"/>
              <a:t>Using </a:t>
            </a:r>
            <a:r>
              <a:rPr lang="en-GB" sz="2400" dirty="0"/>
              <a:t>this insight, we can </a:t>
            </a:r>
            <a:r>
              <a:rPr lang="en-GB" sz="2400" b="1" dirty="0"/>
              <a:t>predict future sales </a:t>
            </a:r>
            <a:r>
              <a:rPr lang="en-GB" sz="2400" dirty="0"/>
              <a:t>of the company based on </a:t>
            </a:r>
            <a:r>
              <a:rPr lang="en-GB" sz="2400" b="1" dirty="0"/>
              <a:t>current &amp; past information</a:t>
            </a:r>
            <a:r>
              <a:rPr lang="en-GB" sz="2400" dirty="0"/>
              <a:t>.</a:t>
            </a:r>
            <a:endParaRPr lang="en-GB" sz="2400" dirty="0">
              <a:solidFill>
                <a:prstClr val="black"/>
              </a:solidFill>
            </a:endParaRPr>
          </a:p>
        </p:txBody>
      </p:sp>
    </p:spTree>
    <p:extLst>
      <p:ext uri="{BB962C8B-B14F-4D97-AF65-F5344CB8AC3E}">
        <p14:creationId xmlns:p14="http://schemas.microsoft.com/office/powerpoint/2010/main" val="10984338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3" name="Picture 2"/>
          <p:cNvPicPr>
            <a:picLocks noChangeAspect="1"/>
          </p:cNvPicPr>
          <p:nvPr/>
        </p:nvPicPr>
        <p:blipFill>
          <a:blip r:embed="rId3"/>
          <a:stretch>
            <a:fillRect/>
          </a:stretch>
        </p:blipFill>
        <p:spPr>
          <a:xfrm>
            <a:off x="1004887" y="1423987"/>
            <a:ext cx="7134225" cy="4010025"/>
          </a:xfrm>
          <a:prstGeom prst="rect">
            <a:avLst/>
          </a:prstGeom>
        </p:spPr>
      </p:pic>
    </p:spTree>
    <p:extLst>
      <p:ext uri="{BB962C8B-B14F-4D97-AF65-F5344CB8AC3E}">
        <p14:creationId xmlns:p14="http://schemas.microsoft.com/office/powerpoint/2010/main" val="122353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2" name="Picture 1"/>
          <p:cNvPicPr>
            <a:picLocks noChangeAspect="1"/>
          </p:cNvPicPr>
          <p:nvPr/>
        </p:nvPicPr>
        <p:blipFill>
          <a:blip r:embed="rId3"/>
          <a:stretch>
            <a:fillRect/>
          </a:stretch>
        </p:blipFill>
        <p:spPr>
          <a:xfrm>
            <a:off x="1457325" y="1395412"/>
            <a:ext cx="6229350" cy="4067175"/>
          </a:xfrm>
          <a:prstGeom prst="rect">
            <a:avLst/>
          </a:prstGeom>
        </p:spPr>
      </p:pic>
    </p:spTree>
    <p:extLst>
      <p:ext uri="{BB962C8B-B14F-4D97-AF65-F5344CB8AC3E}">
        <p14:creationId xmlns:p14="http://schemas.microsoft.com/office/powerpoint/2010/main" val="252282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3" name="Picture 2"/>
          <p:cNvPicPr>
            <a:picLocks noChangeAspect="1"/>
          </p:cNvPicPr>
          <p:nvPr/>
        </p:nvPicPr>
        <p:blipFill>
          <a:blip r:embed="rId3"/>
          <a:stretch>
            <a:fillRect/>
          </a:stretch>
        </p:blipFill>
        <p:spPr>
          <a:xfrm>
            <a:off x="1009650" y="1214437"/>
            <a:ext cx="7124700" cy="4429125"/>
          </a:xfrm>
          <a:prstGeom prst="rect">
            <a:avLst/>
          </a:prstGeom>
        </p:spPr>
      </p:pic>
    </p:spTree>
    <p:extLst>
      <p:ext uri="{BB962C8B-B14F-4D97-AF65-F5344CB8AC3E}">
        <p14:creationId xmlns:p14="http://schemas.microsoft.com/office/powerpoint/2010/main" val="3804395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2" name="Picture 1"/>
          <p:cNvPicPr>
            <a:picLocks noChangeAspect="1"/>
          </p:cNvPicPr>
          <p:nvPr/>
        </p:nvPicPr>
        <p:blipFill>
          <a:blip r:embed="rId3"/>
          <a:stretch>
            <a:fillRect/>
          </a:stretch>
        </p:blipFill>
        <p:spPr>
          <a:xfrm>
            <a:off x="842962" y="1219200"/>
            <a:ext cx="7458075" cy="4419600"/>
          </a:xfrm>
          <a:prstGeom prst="rect">
            <a:avLst/>
          </a:prstGeom>
        </p:spPr>
      </p:pic>
    </p:spTree>
    <p:extLst>
      <p:ext uri="{BB962C8B-B14F-4D97-AF65-F5344CB8AC3E}">
        <p14:creationId xmlns:p14="http://schemas.microsoft.com/office/powerpoint/2010/main" val="2215135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3" name="Picture 2"/>
          <p:cNvPicPr>
            <a:picLocks noChangeAspect="1"/>
          </p:cNvPicPr>
          <p:nvPr/>
        </p:nvPicPr>
        <p:blipFill>
          <a:blip r:embed="rId3"/>
          <a:stretch>
            <a:fillRect/>
          </a:stretch>
        </p:blipFill>
        <p:spPr>
          <a:xfrm>
            <a:off x="809625" y="1233487"/>
            <a:ext cx="7524750" cy="4391025"/>
          </a:xfrm>
          <a:prstGeom prst="rect">
            <a:avLst/>
          </a:prstGeom>
        </p:spPr>
      </p:pic>
    </p:spTree>
    <p:extLst>
      <p:ext uri="{BB962C8B-B14F-4D97-AF65-F5344CB8AC3E}">
        <p14:creationId xmlns:p14="http://schemas.microsoft.com/office/powerpoint/2010/main" val="1814880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Tree>
    <p:extLst>
      <p:ext uri="{BB962C8B-B14F-4D97-AF65-F5344CB8AC3E}">
        <p14:creationId xmlns:p14="http://schemas.microsoft.com/office/powerpoint/2010/main" val="4092752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Tree>
    <p:extLst>
      <p:ext uri="{BB962C8B-B14F-4D97-AF65-F5344CB8AC3E}">
        <p14:creationId xmlns:p14="http://schemas.microsoft.com/office/powerpoint/2010/main" val="2062029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Tree>
    <p:extLst>
      <p:ext uri="{BB962C8B-B14F-4D97-AF65-F5344CB8AC3E}">
        <p14:creationId xmlns:p14="http://schemas.microsoft.com/office/powerpoint/2010/main" val="1913605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Tree>
    <p:extLst>
      <p:ext uri="{BB962C8B-B14F-4D97-AF65-F5344CB8AC3E}">
        <p14:creationId xmlns:p14="http://schemas.microsoft.com/office/powerpoint/2010/main" val="3136744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277813" y="549275"/>
            <a:ext cx="88661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sz="3200" dirty="0" smtClean="0">
                <a:solidFill>
                  <a:srgbClr val="7E1B68"/>
                </a:solidFill>
              </a:rPr>
              <a:t>Benefits of using </a:t>
            </a:r>
            <a:r>
              <a:rPr sz="3200" dirty="0">
                <a:solidFill>
                  <a:srgbClr val="7E1B68"/>
                </a:solidFill>
              </a:rPr>
              <a:t>Regression Analysis?</a:t>
            </a:r>
          </a:p>
        </p:txBody>
      </p:sp>
      <p:sp>
        <p:nvSpPr>
          <p:cNvPr id="12" name="Rectangle 11"/>
          <p:cNvSpPr>
            <a:spLocks noChangeArrowheads="1"/>
          </p:cNvSpPr>
          <p:nvPr/>
        </p:nvSpPr>
        <p:spPr bwMode="auto">
          <a:xfrm>
            <a:off x="371475" y="1143000"/>
            <a:ext cx="8772525" cy="5583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None/>
            </a:pPr>
            <a:r>
              <a:rPr lang="en-GB" sz="2400" dirty="0"/>
              <a:t>There are multiple benefits of using regression analysis. They are as follows</a:t>
            </a:r>
            <a:r>
              <a:rPr lang="en-GB" sz="2400" dirty="0" smtClean="0"/>
              <a:t>:</a:t>
            </a:r>
            <a:endParaRPr lang="en-GB" sz="2400" dirty="0"/>
          </a:p>
          <a:p>
            <a:r>
              <a:rPr lang="en-GB" sz="2400" dirty="0"/>
              <a:t>It indicates the </a:t>
            </a:r>
            <a:r>
              <a:rPr lang="en-GB" sz="2400" b="1" dirty="0"/>
              <a:t>significant relationships</a:t>
            </a:r>
            <a:r>
              <a:rPr lang="en-GB" sz="2400" dirty="0"/>
              <a:t> between dependent variable and independent variable</a:t>
            </a:r>
            <a:r>
              <a:rPr lang="en-GB" sz="2400" dirty="0" smtClean="0"/>
              <a:t>.</a:t>
            </a:r>
          </a:p>
          <a:p>
            <a:endParaRPr lang="en-GB" sz="2400" dirty="0"/>
          </a:p>
          <a:p>
            <a:r>
              <a:rPr lang="en-GB" sz="2400" dirty="0"/>
              <a:t>It indicates the </a:t>
            </a:r>
            <a:r>
              <a:rPr lang="en-GB" sz="2400" b="1" dirty="0"/>
              <a:t>strength of impact</a:t>
            </a:r>
            <a:r>
              <a:rPr lang="en-GB" sz="2400" dirty="0"/>
              <a:t> of multiple independent variables on a dependent variable</a:t>
            </a:r>
            <a:r>
              <a:rPr lang="en-GB" sz="2400" dirty="0" smtClean="0"/>
              <a:t>.</a:t>
            </a:r>
          </a:p>
          <a:p>
            <a:endParaRPr lang="en-GB" sz="2400" dirty="0"/>
          </a:p>
          <a:p>
            <a:r>
              <a:rPr lang="en-GB" sz="2400" dirty="0"/>
              <a:t>Regression analysis also allows us to compare the effects of variables measured on different </a:t>
            </a:r>
            <a:r>
              <a:rPr lang="en-GB" sz="2400" dirty="0" smtClean="0"/>
              <a:t>scales</a:t>
            </a:r>
          </a:p>
          <a:p>
            <a:endParaRPr lang="en-GB" sz="2400" dirty="0"/>
          </a:p>
          <a:p>
            <a:pPr marL="0" indent="0">
              <a:buNone/>
            </a:pPr>
            <a:r>
              <a:rPr lang="en-GB" sz="2000" dirty="0"/>
              <a:t>These benefits help market researchers / data analysts / data scientists to eliminate and evaluate the best set of variables to be used for building predictive models.</a:t>
            </a:r>
          </a:p>
        </p:txBody>
      </p:sp>
    </p:spTree>
    <p:extLst>
      <p:ext uri="{BB962C8B-B14F-4D97-AF65-F5344CB8AC3E}">
        <p14:creationId xmlns:p14="http://schemas.microsoft.com/office/powerpoint/2010/main" val="41379881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GB" sz="2800" dirty="0">
                <a:solidFill>
                  <a:srgbClr val="7E1B68"/>
                </a:solidFill>
              </a:rPr>
              <a:t>How many types of regression techniques do we have?</a:t>
            </a:r>
          </a:p>
        </p:txBody>
      </p:sp>
      <p:sp>
        <p:nvSpPr>
          <p:cNvPr id="12" name="Rectangle 11"/>
          <p:cNvSpPr>
            <a:spLocks noChangeArrowheads="1"/>
          </p:cNvSpPr>
          <p:nvPr/>
        </p:nvSpPr>
        <p:spPr bwMode="auto">
          <a:xfrm>
            <a:off x="371475" y="1723275"/>
            <a:ext cx="8772525"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None/>
            </a:pPr>
            <a:r>
              <a:rPr lang="en-GB" sz="2400" dirty="0"/>
              <a:t>There are various kinds of regression techniques available to make predictions. </a:t>
            </a:r>
            <a:endParaRPr lang="en-GB" sz="2400" dirty="0" smtClean="0"/>
          </a:p>
          <a:p>
            <a:pPr marL="0" indent="0">
              <a:buNone/>
            </a:pPr>
            <a:endParaRPr lang="en-GB" sz="2400" dirty="0" smtClean="0"/>
          </a:p>
          <a:p>
            <a:pPr marL="0" indent="0">
              <a:buNone/>
            </a:pPr>
            <a:r>
              <a:rPr lang="en-GB" sz="2400" dirty="0" smtClean="0"/>
              <a:t>These </a:t>
            </a:r>
            <a:r>
              <a:rPr lang="en-GB" sz="2400" dirty="0"/>
              <a:t>techniques are mostly driven by </a:t>
            </a:r>
            <a:r>
              <a:rPr lang="en-GB" sz="2400" b="1" dirty="0"/>
              <a:t>three </a:t>
            </a:r>
            <a:r>
              <a:rPr lang="en-GB" sz="2400" b="1" dirty="0" smtClean="0"/>
              <a:t>metrics </a:t>
            </a:r>
            <a:r>
              <a:rPr lang="en-GB" sz="2400" dirty="0" smtClean="0"/>
              <a:t>(independent variables, dependent variables, and shape of regression line </a:t>
            </a:r>
            <a:endParaRPr lang="en-GB" sz="2400" dirty="0">
              <a:solidFill>
                <a:prstClr val="black"/>
              </a:solidFill>
            </a:endParaRPr>
          </a:p>
        </p:txBody>
      </p:sp>
      <p:pic>
        <p:nvPicPr>
          <p:cNvPr id="1026" name="Picture 2" descr="https://www.analyticsvidhya.com/wp-content/uploads/2015/08/Regression_Typ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114800"/>
            <a:ext cx="6553200" cy="2519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499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dirty="0">
                <a:solidFill>
                  <a:srgbClr val="7E1B68"/>
                </a:solidFill>
              </a:rPr>
              <a:t>1. Linear Regression</a:t>
            </a:r>
          </a:p>
        </p:txBody>
      </p:sp>
      <p:sp>
        <p:nvSpPr>
          <p:cNvPr id="12" name="Rectangle 11"/>
          <p:cNvSpPr>
            <a:spLocks noChangeArrowheads="1"/>
          </p:cNvSpPr>
          <p:nvPr/>
        </p:nvSpPr>
        <p:spPr bwMode="auto">
          <a:xfrm>
            <a:off x="371475" y="1195352"/>
            <a:ext cx="8772525" cy="496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r>
              <a:rPr lang="en-GB" sz="2400" dirty="0" smtClean="0"/>
              <a:t>It </a:t>
            </a:r>
            <a:r>
              <a:rPr lang="en-GB" sz="2400" dirty="0"/>
              <a:t>is one of the most widely known </a:t>
            </a:r>
            <a:r>
              <a:rPr lang="en-GB" sz="2400" dirty="0" smtClean="0"/>
              <a:t>modelling </a:t>
            </a:r>
            <a:r>
              <a:rPr lang="en-GB" sz="2400" dirty="0"/>
              <a:t>technique. </a:t>
            </a:r>
            <a:endParaRPr lang="en-GB" sz="2400" dirty="0" smtClean="0"/>
          </a:p>
          <a:p>
            <a:endParaRPr lang="en-GB" sz="2400" dirty="0"/>
          </a:p>
          <a:p>
            <a:r>
              <a:rPr lang="en-GB" sz="2400" dirty="0" smtClean="0"/>
              <a:t>Linear </a:t>
            </a:r>
            <a:r>
              <a:rPr lang="en-GB" sz="2400" dirty="0"/>
              <a:t>regression is usually among the first few topics which people pick while learning predictive </a:t>
            </a:r>
            <a:r>
              <a:rPr lang="en-GB" sz="2400" dirty="0" smtClean="0"/>
              <a:t>modelling.</a:t>
            </a:r>
            <a:r>
              <a:rPr lang="en-GB" sz="2400" dirty="0"/>
              <a:t> </a:t>
            </a:r>
            <a:endParaRPr lang="en-GB" sz="2400" dirty="0" smtClean="0"/>
          </a:p>
          <a:p>
            <a:endParaRPr lang="en-GB" sz="2400" dirty="0"/>
          </a:p>
          <a:p>
            <a:r>
              <a:rPr lang="en-GB" sz="2400" dirty="0" smtClean="0"/>
              <a:t>In </a:t>
            </a:r>
            <a:r>
              <a:rPr lang="en-GB" sz="2400" dirty="0"/>
              <a:t>this technique, the </a:t>
            </a:r>
            <a:r>
              <a:rPr lang="en-GB" sz="2400" b="1" dirty="0"/>
              <a:t>dependent variable is continuous</a:t>
            </a:r>
            <a:r>
              <a:rPr lang="en-GB" sz="2400" dirty="0"/>
              <a:t>, independent variable(s) can be </a:t>
            </a:r>
            <a:r>
              <a:rPr lang="en-GB" sz="2400" dirty="0" smtClean="0"/>
              <a:t>continuous or </a:t>
            </a:r>
            <a:r>
              <a:rPr lang="en-GB" sz="2400" b="1" dirty="0" smtClean="0"/>
              <a:t>discrete</a:t>
            </a:r>
            <a:r>
              <a:rPr lang="en-GB" sz="2400" dirty="0" smtClean="0"/>
              <a:t>,</a:t>
            </a:r>
            <a:r>
              <a:rPr lang="en-GB" sz="2400" dirty="0"/>
              <a:t> and nature of regression line is linear</a:t>
            </a:r>
            <a:r>
              <a:rPr lang="en-GB" sz="2400" dirty="0" smtClean="0"/>
              <a:t>.</a:t>
            </a:r>
          </a:p>
          <a:p>
            <a:endParaRPr lang="en-GB" sz="2400" dirty="0"/>
          </a:p>
          <a:p>
            <a:r>
              <a:rPr lang="en-GB" sz="2400" dirty="0"/>
              <a:t>Linear Regression establishes a relationship between </a:t>
            </a:r>
            <a:r>
              <a:rPr lang="en-GB" sz="2400" b="1" dirty="0"/>
              <a:t>dependent variable (Y)</a:t>
            </a:r>
            <a:r>
              <a:rPr lang="en-GB" sz="2400" dirty="0"/>
              <a:t> and one or more </a:t>
            </a:r>
            <a:r>
              <a:rPr lang="en-GB" sz="2400" b="1" dirty="0"/>
              <a:t>independent variables (X)</a:t>
            </a:r>
            <a:r>
              <a:rPr lang="en-GB" sz="2400" dirty="0"/>
              <a:t> using a </a:t>
            </a:r>
            <a:r>
              <a:rPr lang="en-GB" sz="2400" b="1" dirty="0"/>
              <a:t>best fit straight line</a:t>
            </a:r>
            <a:r>
              <a:rPr lang="en-GB" sz="2400" dirty="0"/>
              <a:t> (also known as regression line</a:t>
            </a:r>
            <a:r>
              <a:rPr lang="en-GB" sz="2400" dirty="0" smtClean="0"/>
              <a:t>).</a:t>
            </a:r>
            <a:endParaRPr lang="en-GB" sz="2400" dirty="0"/>
          </a:p>
        </p:txBody>
      </p:sp>
    </p:spTree>
    <p:extLst>
      <p:ext uri="{BB962C8B-B14F-4D97-AF65-F5344CB8AC3E}">
        <p14:creationId xmlns:p14="http://schemas.microsoft.com/office/powerpoint/2010/main" val="11375467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a:solidFill>
                  <a:srgbClr val="7E1B68"/>
                </a:solidFill>
              </a:rPr>
              <a:t>1. Linear Regression</a:t>
            </a:r>
          </a:p>
        </p:txBody>
      </p:sp>
      <p:sp>
        <p:nvSpPr>
          <p:cNvPr id="12" name="Rectangle 11"/>
          <p:cNvSpPr>
            <a:spLocks noChangeArrowheads="1"/>
          </p:cNvSpPr>
          <p:nvPr/>
        </p:nvSpPr>
        <p:spPr bwMode="auto">
          <a:xfrm>
            <a:off x="371475" y="1195352"/>
            <a:ext cx="8772525" cy="496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None/>
            </a:pPr>
            <a:r>
              <a:rPr lang="en-GB" sz="2400" dirty="0" smtClean="0">
                <a:solidFill>
                  <a:prstClr val="black"/>
                </a:solidFill>
              </a:rPr>
              <a:t>It </a:t>
            </a:r>
            <a:r>
              <a:rPr lang="en-GB" sz="2400" dirty="0">
                <a:solidFill>
                  <a:prstClr val="black"/>
                </a:solidFill>
              </a:rPr>
              <a:t>is represented by an </a:t>
            </a:r>
            <a:r>
              <a:rPr lang="en-GB" sz="2400" dirty="0" smtClean="0">
                <a:solidFill>
                  <a:prstClr val="black"/>
                </a:solidFill>
              </a:rPr>
              <a:t>equation</a:t>
            </a:r>
          </a:p>
          <a:p>
            <a:pPr marL="0" indent="0">
              <a:buNone/>
            </a:pPr>
            <a:r>
              <a:rPr lang="en-GB" sz="2400" dirty="0" smtClean="0">
                <a:solidFill>
                  <a:prstClr val="black"/>
                </a:solidFill>
              </a:rPr>
              <a:t>       </a:t>
            </a:r>
          </a:p>
          <a:p>
            <a:pPr marL="0" indent="0">
              <a:buNone/>
            </a:pPr>
            <a:r>
              <a:rPr lang="en-GB" sz="2400" dirty="0">
                <a:solidFill>
                  <a:prstClr val="black"/>
                </a:solidFill>
              </a:rPr>
              <a:t> </a:t>
            </a:r>
            <a:r>
              <a:rPr lang="en-GB" sz="2400" dirty="0" smtClean="0">
                <a:solidFill>
                  <a:prstClr val="black"/>
                </a:solidFill>
              </a:rPr>
              <a:t>                                               </a:t>
            </a:r>
            <a:r>
              <a:rPr lang="en-GB" sz="2400" dirty="0">
                <a:solidFill>
                  <a:prstClr val="black"/>
                </a:solidFill>
              </a:rPr>
              <a:t> </a:t>
            </a:r>
            <a:r>
              <a:rPr lang="en-GB" sz="3600" b="1" dirty="0" smtClean="0">
                <a:solidFill>
                  <a:prstClr val="black"/>
                </a:solidFill>
              </a:rPr>
              <a:t>Y=a + b*X </a:t>
            </a:r>
            <a:r>
              <a:rPr lang="en-GB" sz="3600" b="1" dirty="0">
                <a:solidFill>
                  <a:prstClr val="black"/>
                </a:solidFill>
              </a:rPr>
              <a:t>+ </a:t>
            </a:r>
            <a:r>
              <a:rPr lang="en-GB" sz="3600" b="1" dirty="0" smtClean="0">
                <a:solidFill>
                  <a:prstClr val="black"/>
                </a:solidFill>
              </a:rPr>
              <a:t>e</a:t>
            </a:r>
            <a:r>
              <a:rPr lang="en-GB" sz="3600" dirty="0" smtClean="0">
                <a:solidFill>
                  <a:prstClr val="black"/>
                </a:solidFill>
              </a:rPr>
              <a:t> </a:t>
            </a:r>
          </a:p>
          <a:p>
            <a:pPr marL="0" indent="0">
              <a:buNone/>
            </a:pPr>
            <a:endParaRPr lang="en-GB" sz="2400" dirty="0" smtClean="0">
              <a:solidFill>
                <a:prstClr val="black"/>
              </a:solidFill>
            </a:endParaRPr>
          </a:p>
          <a:p>
            <a:pPr marL="0" indent="0">
              <a:buNone/>
            </a:pPr>
            <a:r>
              <a:rPr lang="en-GB" sz="2400" dirty="0" smtClean="0">
                <a:solidFill>
                  <a:prstClr val="black"/>
                </a:solidFill>
              </a:rPr>
              <a:t>Similar to equation of line:</a:t>
            </a:r>
            <a:r>
              <a:rPr lang="en-US" sz="2400" dirty="0" smtClean="0"/>
              <a:t> </a:t>
            </a:r>
            <a:r>
              <a:rPr lang="en-US" sz="2400" b="1" dirty="0" smtClean="0"/>
              <a:t>y = </a:t>
            </a:r>
            <a:r>
              <a:rPr lang="en-US" sz="2400" b="1" dirty="0" err="1" smtClean="0"/>
              <a:t>mx+b</a:t>
            </a:r>
            <a:endParaRPr lang="en-GB" sz="2400" b="1" dirty="0" smtClean="0">
              <a:solidFill>
                <a:prstClr val="black"/>
              </a:solidFill>
            </a:endParaRPr>
          </a:p>
          <a:p>
            <a:endParaRPr lang="en-GB" sz="2400" dirty="0">
              <a:solidFill>
                <a:prstClr val="black"/>
              </a:solidFill>
            </a:endParaRPr>
          </a:p>
          <a:p>
            <a:pPr marL="0" indent="0">
              <a:buNone/>
            </a:pPr>
            <a:r>
              <a:rPr lang="en-GB" sz="2400" dirty="0" smtClean="0">
                <a:solidFill>
                  <a:prstClr val="black"/>
                </a:solidFill>
              </a:rPr>
              <a:t>where </a:t>
            </a:r>
            <a:r>
              <a:rPr lang="en-GB" sz="2400" b="1" dirty="0">
                <a:solidFill>
                  <a:prstClr val="black"/>
                </a:solidFill>
              </a:rPr>
              <a:t>a</a:t>
            </a:r>
            <a:r>
              <a:rPr lang="en-GB" sz="2400" dirty="0">
                <a:solidFill>
                  <a:prstClr val="black"/>
                </a:solidFill>
              </a:rPr>
              <a:t> is intercept, </a:t>
            </a:r>
            <a:r>
              <a:rPr lang="en-GB" sz="2400" b="1" dirty="0">
                <a:solidFill>
                  <a:prstClr val="black"/>
                </a:solidFill>
              </a:rPr>
              <a:t>b</a:t>
            </a:r>
            <a:r>
              <a:rPr lang="en-GB" sz="2400" dirty="0">
                <a:solidFill>
                  <a:prstClr val="black"/>
                </a:solidFill>
              </a:rPr>
              <a:t> is slope of the </a:t>
            </a:r>
            <a:r>
              <a:rPr lang="en-GB" sz="2400" dirty="0" smtClean="0">
                <a:solidFill>
                  <a:prstClr val="black"/>
                </a:solidFill>
              </a:rPr>
              <a:t>line, </a:t>
            </a:r>
            <a:r>
              <a:rPr lang="en-GB" sz="2400" b="1" dirty="0" smtClean="0">
                <a:solidFill>
                  <a:prstClr val="black"/>
                </a:solidFill>
              </a:rPr>
              <a:t>X</a:t>
            </a:r>
            <a:r>
              <a:rPr lang="en-GB" sz="2400" dirty="0" smtClean="0">
                <a:solidFill>
                  <a:prstClr val="black"/>
                </a:solidFill>
              </a:rPr>
              <a:t> is input variable( independent variable</a:t>
            </a:r>
            <a:r>
              <a:rPr lang="de-DE" sz="2400" dirty="0" smtClean="0">
                <a:solidFill>
                  <a:prstClr val="black"/>
                </a:solidFill>
              </a:rPr>
              <a:t>)</a:t>
            </a:r>
            <a:r>
              <a:rPr lang="en-GB" sz="2400" dirty="0">
                <a:solidFill>
                  <a:prstClr val="black"/>
                </a:solidFill>
              </a:rPr>
              <a:t> and </a:t>
            </a:r>
            <a:r>
              <a:rPr lang="en-GB" sz="2400" b="1" dirty="0">
                <a:solidFill>
                  <a:prstClr val="black"/>
                </a:solidFill>
              </a:rPr>
              <a:t>e</a:t>
            </a:r>
            <a:r>
              <a:rPr lang="en-GB" sz="2400" dirty="0">
                <a:solidFill>
                  <a:prstClr val="black"/>
                </a:solidFill>
              </a:rPr>
              <a:t> is error term. </a:t>
            </a:r>
            <a:endParaRPr lang="en-GB" sz="2400" dirty="0" smtClean="0">
              <a:solidFill>
                <a:prstClr val="black"/>
              </a:solidFill>
            </a:endParaRPr>
          </a:p>
          <a:p>
            <a:pPr marL="0" indent="0">
              <a:buNone/>
            </a:pPr>
            <a:endParaRPr lang="en-GB" sz="2400" dirty="0">
              <a:solidFill>
                <a:prstClr val="black"/>
              </a:solidFill>
            </a:endParaRPr>
          </a:p>
          <a:p>
            <a:pPr marL="0" indent="0">
              <a:buNone/>
            </a:pPr>
            <a:r>
              <a:rPr lang="en-GB" sz="2400" dirty="0" smtClean="0">
                <a:solidFill>
                  <a:prstClr val="black"/>
                </a:solidFill>
              </a:rPr>
              <a:t>This </a:t>
            </a:r>
            <a:r>
              <a:rPr lang="en-GB" sz="2400" dirty="0">
                <a:solidFill>
                  <a:prstClr val="black"/>
                </a:solidFill>
              </a:rPr>
              <a:t>equation can be used to predict the value of target variable based on given predictor variable(s).</a:t>
            </a:r>
          </a:p>
        </p:txBody>
      </p:sp>
    </p:spTree>
    <p:extLst>
      <p:ext uri="{BB962C8B-B14F-4D97-AF65-F5344CB8AC3E}">
        <p14:creationId xmlns:p14="http://schemas.microsoft.com/office/powerpoint/2010/main" val="1843651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a:solidFill>
                  <a:srgbClr val="7E1B68"/>
                </a:solidFill>
              </a:rPr>
              <a:t>1. Linear Regression</a:t>
            </a:r>
          </a:p>
        </p:txBody>
      </p:sp>
      <p:pic>
        <p:nvPicPr>
          <p:cNvPr id="2" name="Picture 1"/>
          <p:cNvPicPr>
            <a:picLocks noChangeAspect="1"/>
          </p:cNvPicPr>
          <p:nvPr/>
        </p:nvPicPr>
        <p:blipFill>
          <a:blip r:embed="rId3"/>
          <a:stretch>
            <a:fillRect/>
          </a:stretch>
        </p:blipFill>
        <p:spPr>
          <a:xfrm>
            <a:off x="762000" y="1447800"/>
            <a:ext cx="7818174" cy="4648200"/>
          </a:xfrm>
          <a:prstGeom prst="rect">
            <a:avLst/>
          </a:prstGeom>
        </p:spPr>
      </p:pic>
    </p:spTree>
    <p:extLst>
      <p:ext uri="{BB962C8B-B14F-4D97-AF65-F5344CB8AC3E}">
        <p14:creationId xmlns:p14="http://schemas.microsoft.com/office/powerpoint/2010/main" val="4122879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5634</TotalTime>
  <Words>918</Words>
  <Application>Microsoft Office PowerPoint</Application>
  <PresentationFormat>On-screen Show (4:3)</PresentationFormat>
  <Paragraphs>240</Paragraphs>
  <Slides>48</Slides>
  <Notes>48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Menlo</vt:lpstr>
      <vt:lpstr>Wingdings</vt:lpstr>
      <vt:lpstr>Motyw pakietu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polsl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zawt_ss</dc:creator>
  <cp:lastModifiedBy>Microsoft</cp:lastModifiedBy>
  <cp:revision>863</cp:revision>
  <dcterms:created xsi:type="dcterms:W3CDTF">2008-08-12T13:18:47Z</dcterms:created>
  <dcterms:modified xsi:type="dcterms:W3CDTF">2019-10-17T18:33:05Z</dcterms:modified>
</cp:coreProperties>
</file>