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9" r:id="rId2"/>
    <p:sldId id="268" r:id="rId3"/>
    <p:sldId id="347" r:id="rId4"/>
    <p:sldId id="351" r:id="rId5"/>
    <p:sldId id="352" r:id="rId6"/>
    <p:sldId id="365" r:id="rId7"/>
    <p:sldId id="355" r:id="rId8"/>
    <p:sldId id="356" r:id="rId9"/>
    <p:sldId id="357" r:id="rId10"/>
    <p:sldId id="366" r:id="rId11"/>
    <p:sldId id="367" r:id="rId12"/>
    <p:sldId id="368" r:id="rId13"/>
    <p:sldId id="369" r:id="rId14"/>
    <p:sldId id="371" r:id="rId15"/>
    <p:sldId id="372" r:id="rId16"/>
    <p:sldId id="373" r:id="rId17"/>
    <p:sldId id="374" r:id="rId18"/>
    <p:sldId id="375" r:id="rId19"/>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B68"/>
    <a:srgbClr val="1E3880"/>
    <a:srgbClr val="59713D"/>
    <a:srgbClr val="3A3668"/>
    <a:srgbClr val="006E77"/>
    <a:srgbClr val="990000"/>
    <a:srgbClr val="E4D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5" autoAdjust="0"/>
    <p:restoredTop sz="88345" autoAdjust="0"/>
  </p:normalViewPr>
  <p:slideViewPr>
    <p:cSldViewPr>
      <p:cViewPr varScale="1">
        <p:scale>
          <a:sx n="66" d="100"/>
          <a:sy n="66" d="100"/>
        </p:scale>
        <p:origin x="1302" y="60"/>
      </p:cViewPr>
      <p:guideLst>
        <p:guide orient="horz" pos="2160"/>
        <p:guide orient="horz" pos="482"/>
        <p:guide pos="2880"/>
      </p:guideLst>
    </p:cSldViewPr>
  </p:slideViewPr>
  <p:notesTextViewPr>
    <p:cViewPr>
      <p:scale>
        <a:sx n="100" d="100"/>
        <a:sy n="100" d="100"/>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29.05.2020</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29.05.2020</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264657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11</a:t>
            </a:fld>
            <a:endParaRPr lang="pl-PL" altLang="pl-PL">
              <a:solidFill>
                <a:srgbClr val="000000"/>
              </a:solidFill>
              <a:latin typeface="Arial" charset="0"/>
            </a:endParaRPr>
          </a:p>
        </p:txBody>
      </p:sp>
    </p:spTree>
    <p:extLst>
      <p:ext uri="{BB962C8B-B14F-4D97-AF65-F5344CB8AC3E}">
        <p14:creationId xmlns:p14="http://schemas.microsoft.com/office/powerpoint/2010/main" val="2871087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12</a:t>
            </a:fld>
            <a:endParaRPr lang="pl-PL" altLang="pl-PL">
              <a:solidFill>
                <a:srgbClr val="000000"/>
              </a:solidFill>
              <a:latin typeface="Arial" charset="0"/>
            </a:endParaRPr>
          </a:p>
        </p:txBody>
      </p:sp>
    </p:spTree>
    <p:extLst>
      <p:ext uri="{BB962C8B-B14F-4D97-AF65-F5344CB8AC3E}">
        <p14:creationId xmlns:p14="http://schemas.microsoft.com/office/powerpoint/2010/main" val="414908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347067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4180726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180036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3887226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4210444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7751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124773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151122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207379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353296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409695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415684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912888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de-DE" altLang="pl-PL" dirty="0" smtClean="0"/>
              <a:t>Cognitve : process of knowing, learning</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414736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29.05.2020</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29.05.2020</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29.05.2020</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29.05.2020</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29.05.2020</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29.05.2020</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29.05.2020</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29.05.2020</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29.05.2020</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29.05.2020</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29.05.2020</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29.05.2020</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329285" y="3058180"/>
            <a:ext cx="4604915" cy="523220"/>
          </a:xfrm>
          <a:prstGeom prst="rect">
            <a:avLst/>
          </a:prstGeom>
        </p:spPr>
        <p:txBody>
          <a:bodyPr wrap="none">
            <a:spAutoFit/>
          </a:bodyPr>
          <a:lstStyle/>
          <a:p>
            <a:pPr algn="ctr"/>
            <a:r>
              <a:rPr lang="en-US" sz="2800" b="1" dirty="0" smtClean="0">
                <a:solidFill>
                  <a:srgbClr val="7E1B68"/>
                </a:solidFill>
                <a:latin typeface="+mn-lt"/>
              </a:rPr>
              <a:t>Instructor :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Artificial Intelligence</a:t>
            </a:r>
          </a:p>
          <a:p>
            <a:pPr algn="ctr">
              <a:buNone/>
            </a:pPr>
            <a:r>
              <a:rPr lang="en-GB" sz="3600" b="1" dirty="0" smtClean="0">
                <a:solidFill>
                  <a:srgbClr val="7E1B68"/>
                </a:solidFill>
                <a:latin typeface="+mn-lt"/>
                <a:cs typeface="Arial" panose="020B0604020202020204" pitchFamily="34" charset="0"/>
              </a:rPr>
              <a:t>CS-451</a:t>
            </a:r>
            <a:endParaRPr lang="en-GB" sz="3600" b="1" dirty="0">
              <a:solidFill>
                <a:srgbClr val="7E1B68"/>
              </a:solidFill>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4" name="Rectangle 3"/>
          <p:cNvSpPr/>
          <p:nvPr/>
        </p:nvSpPr>
        <p:spPr>
          <a:xfrm>
            <a:off x="76200" y="543580"/>
            <a:ext cx="8763000" cy="523220"/>
          </a:xfrm>
          <a:prstGeom prst="rect">
            <a:avLst/>
          </a:prstGeom>
        </p:spPr>
        <p:txBody>
          <a:bodyPr wrap="square">
            <a:spAutoFit/>
          </a:bodyPr>
          <a:lstStyle/>
          <a:p>
            <a:r>
              <a:rPr lang="en-GB" sz="2800" b="1" dirty="0" smtClean="0">
                <a:solidFill>
                  <a:srgbClr val="1F1F1F"/>
                </a:solidFill>
                <a:latin typeface="OpenSans"/>
              </a:rPr>
              <a:t>Cost Function</a:t>
            </a:r>
            <a:endParaRPr lang="en-US" sz="2800" b="1" dirty="0"/>
          </a:p>
        </p:txBody>
      </p:sp>
      <p:sp>
        <p:nvSpPr>
          <p:cNvPr id="2" name="Rectangle 1"/>
          <p:cNvSpPr/>
          <p:nvPr/>
        </p:nvSpPr>
        <p:spPr>
          <a:xfrm>
            <a:off x="228600" y="1219200"/>
            <a:ext cx="8915400" cy="1754326"/>
          </a:xfrm>
          <a:prstGeom prst="rect">
            <a:avLst/>
          </a:prstGeom>
        </p:spPr>
        <p:txBody>
          <a:bodyPr wrap="square">
            <a:spAutoFit/>
          </a:bodyPr>
          <a:lstStyle/>
          <a:p>
            <a:r>
              <a:rPr lang="en-GB" dirty="0">
                <a:solidFill>
                  <a:srgbClr val="1F1F1F"/>
                </a:solidFill>
                <a:latin typeface="OpenSans"/>
              </a:rPr>
              <a:t>We cannot use the same cost function that we use for linear regression because the Logistic Function will cause the output to be wavy, causing many local optima. In other words, it will not be a convex function</a:t>
            </a:r>
            <a:r>
              <a:rPr lang="en-GB" dirty="0" smtClean="0">
                <a:solidFill>
                  <a:srgbClr val="1F1F1F"/>
                </a:solidFill>
                <a:latin typeface="OpenSans"/>
              </a:rPr>
              <a:t>.</a:t>
            </a:r>
          </a:p>
          <a:p>
            <a:endParaRPr lang="en-GB" dirty="0">
              <a:solidFill>
                <a:srgbClr val="1F1F1F"/>
              </a:solidFill>
              <a:latin typeface="OpenSans"/>
            </a:endParaRPr>
          </a:p>
          <a:p>
            <a:r>
              <a:rPr lang="en-GB" dirty="0">
                <a:solidFill>
                  <a:srgbClr val="1F1F1F"/>
                </a:solidFill>
                <a:latin typeface="OpenSans"/>
              </a:rPr>
              <a:t>Instead, our cost function for logistic regression looks like:</a:t>
            </a:r>
            <a:endParaRPr lang="en-US" dirty="0"/>
          </a:p>
          <a:p>
            <a:endParaRPr lang="en-US" dirty="0"/>
          </a:p>
        </p:txBody>
      </p:sp>
      <p:pic>
        <p:nvPicPr>
          <p:cNvPr id="6" name="Picture 5"/>
          <p:cNvPicPr>
            <a:picLocks noChangeAspect="1"/>
          </p:cNvPicPr>
          <p:nvPr/>
        </p:nvPicPr>
        <p:blipFill>
          <a:blip r:embed="rId3"/>
          <a:stretch>
            <a:fillRect/>
          </a:stretch>
        </p:blipFill>
        <p:spPr>
          <a:xfrm>
            <a:off x="981015" y="3443391"/>
            <a:ext cx="7553385" cy="1966809"/>
          </a:xfrm>
          <a:prstGeom prst="rect">
            <a:avLst/>
          </a:prstGeom>
        </p:spPr>
      </p:pic>
    </p:spTree>
    <p:extLst>
      <p:ext uri="{BB962C8B-B14F-4D97-AF65-F5344CB8AC3E}">
        <p14:creationId xmlns:p14="http://schemas.microsoft.com/office/powerpoint/2010/main" val="2229106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4" name="Rectangle 3"/>
          <p:cNvSpPr/>
          <p:nvPr/>
        </p:nvSpPr>
        <p:spPr>
          <a:xfrm>
            <a:off x="76200" y="543580"/>
            <a:ext cx="8763000" cy="523220"/>
          </a:xfrm>
          <a:prstGeom prst="rect">
            <a:avLst/>
          </a:prstGeom>
        </p:spPr>
        <p:txBody>
          <a:bodyPr wrap="square">
            <a:spAutoFit/>
          </a:bodyPr>
          <a:lstStyle/>
          <a:p>
            <a:r>
              <a:rPr lang="en-GB" sz="2800" b="1" dirty="0" smtClean="0">
                <a:solidFill>
                  <a:srgbClr val="1F1F1F"/>
                </a:solidFill>
                <a:latin typeface="OpenSans"/>
              </a:rPr>
              <a:t>Cost Function</a:t>
            </a:r>
            <a:endParaRPr lang="en-US" sz="2800" b="1" dirty="0"/>
          </a:p>
        </p:txBody>
      </p:sp>
      <p:pic>
        <p:nvPicPr>
          <p:cNvPr id="3" name="Picture 2"/>
          <p:cNvPicPr>
            <a:picLocks noChangeAspect="1"/>
          </p:cNvPicPr>
          <p:nvPr/>
        </p:nvPicPr>
        <p:blipFill>
          <a:blip r:embed="rId3"/>
          <a:stretch>
            <a:fillRect/>
          </a:stretch>
        </p:blipFill>
        <p:spPr>
          <a:xfrm>
            <a:off x="685800" y="2133600"/>
            <a:ext cx="3695700" cy="2809875"/>
          </a:xfrm>
          <a:prstGeom prst="rect">
            <a:avLst/>
          </a:prstGeom>
        </p:spPr>
      </p:pic>
      <p:pic>
        <p:nvPicPr>
          <p:cNvPr id="5" name="Picture 4"/>
          <p:cNvPicPr>
            <a:picLocks noChangeAspect="1"/>
          </p:cNvPicPr>
          <p:nvPr/>
        </p:nvPicPr>
        <p:blipFill>
          <a:blip r:embed="rId4"/>
          <a:stretch>
            <a:fillRect/>
          </a:stretch>
        </p:blipFill>
        <p:spPr>
          <a:xfrm>
            <a:off x="5009243" y="2122465"/>
            <a:ext cx="3862614" cy="2821010"/>
          </a:xfrm>
          <a:prstGeom prst="rect">
            <a:avLst/>
          </a:prstGeom>
        </p:spPr>
      </p:pic>
    </p:spTree>
    <p:extLst>
      <p:ext uri="{BB962C8B-B14F-4D97-AF65-F5344CB8AC3E}">
        <p14:creationId xmlns:p14="http://schemas.microsoft.com/office/powerpoint/2010/main" val="2847114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4" name="Rectangle 3"/>
          <p:cNvSpPr/>
          <p:nvPr/>
        </p:nvSpPr>
        <p:spPr>
          <a:xfrm>
            <a:off x="76200" y="543580"/>
            <a:ext cx="8763000" cy="523220"/>
          </a:xfrm>
          <a:prstGeom prst="rect">
            <a:avLst/>
          </a:prstGeom>
        </p:spPr>
        <p:txBody>
          <a:bodyPr wrap="square">
            <a:spAutoFit/>
          </a:bodyPr>
          <a:lstStyle/>
          <a:p>
            <a:r>
              <a:rPr lang="en-GB" sz="2800" b="1" dirty="0" smtClean="0">
                <a:solidFill>
                  <a:srgbClr val="1F1F1F"/>
                </a:solidFill>
                <a:latin typeface="OpenSans"/>
              </a:rPr>
              <a:t>Cost Function</a:t>
            </a:r>
            <a:endParaRPr lang="en-US" sz="2800" b="1" dirty="0"/>
          </a:p>
        </p:txBody>
      </p:sp>
      <p:pic>
        <p:nvPicPr>
          <p:cNvPr id="2" name="Picture 1"/>
          <p:cNvPicPr>
            <a:picLocks noChangeAspect="1"/>
          </p:cNvPicPr>
          <p:nvPr/>
        </p:nvPicPr>
        <p:blipFill>
          <a:blip r:embed="rId3"/>
          <a:stretch>
            <a:fillRect/>
          </a:stretch>
        </p:blipFill>
        <p:spPr>
          <a:xfrm>
            <a:off x="1143000" y="1524000"/>
            <a:ext cx="6515966" cy="1228725"/>
          </a:xfrm>
          <a:prstGeom prst="rect">
            <a:avLst/>
          </a:prstGeom>
        </p:spPr>
      </p:pic>
      <p:sp>
        <p:nvSpPr>
          <p:cNvPr id="6" name="Rectangle 5"/>
          <p:cNvSpPr/>
          <p:nvPr/>
        </p:nvSpPr>
        <p:spPr>
          <a:xfrm>
            <a:off x="76200" y="3124200"/>
            <a:ext cx="9067800" cy="2585323"/>
          </a:xfrm>
          <a:prstGeom prst="rect">
            <a:avLst/>
          </a:prstGeom>
        </p:spPr>
        <p:txBody>
          <a:bodyPr wrap="square">
            <a:spAutoFit/>
          </a:bodyPr>
          <a:lstStyle/>
          <a:p>
            <a:r>
              <a:rPr lang="en-GB" dirty="0">
                <a:solidFill>
                  <a:srgbClr val="1F1F1F"/>
                </a:solidFill>
                <a:latin typeface="OpenSans"/>
              </a:rPr>
              <a:t>If our correct answer 'y' is 0, then the cost function will be 0 if our hypothesis function also outputs 0. </a:t>
            </a:r>
            <a:endParaRPr lang="en-GB" dirty="0" smtClean="0">
              <a:solidFill>
                <a:srgbClr val="1F1F1F"/>
              </a:solidFill>
              <a:latin typeface="OpenSans"/>
            </a:endParaRPr>
          </a:p>
          <a:p>
            <a:endParaRPr lang="en-GB" dirty="0">
              <a:solidFill>
                <a:srgbClr val="1F1F1F"/>
              </a:solidFill>
              <a:latin typeface="OpenSans"/>
            </a:endParaRPr>
          </a:p>
          <a:p>
            <a:r>
              <a:rPr lang="en-GB" dirty="0" smtClean="0">
                <a:solidFill>
                  <a:srgbClr val="1F1F1F"/>
                </a:solidFill>
                <a:latin typeface="OpenSans"/>
              </a:rPr>
              <a:t>If </a:t>
            </a:r>
            <a:r>
              <a:rPr lang="en-GB" dirty="0">
                <a:solidFill>
                  <a:srgbClr val="1F1F1F"/>
                </a:solidFill>
                <a:latin typeface="OpenSans"/>
              </a:rPr>
              <a:t>our hypothesis approaches 1, then the cost function will approach infinity.</a:t>
            </a:r>
          </a:p>
          <a:p>
            <a:endParaRPr lang="en-GB" dirty="0" smtClean="0">
              <a:solidFill>
                <a:srgbClr val="1F1F1F"/>
              </a:solidFill>
              <a:latin typeface="OpenSans"/>
            </a:endParaRPr>
          </a:p>
          <a:p>
            <a:r>
              <a:rPr lang="en-GB" dirty="0" smtClean="0">
                <a:solidFill>
                  <a:srgbClr val="1F1F1F"/>
                </a:solidFill>
                <a:latin typeface="OpenSans"/>
              </a:rPr>
              <a:t>If </a:t>
            </a:r>
            <a:r>
              <a:rPr lang="en-GB" dirty="0">
                <a:solidFill>
                  <a:srgbClr val="1F1F1F"/>
                </a:solidFill>
                <a:latin typeface="OpenSans"/>
              </a:rPr>
              <a:t>our correct answer 'y' is 1, then the cost function will be 0 if our hypothesis function outputs 1</a:t>
            </a:r>
            <a:r>
              <a:rPr lang="en-GB" dirty="0" smtClean="0">
                <a:solidFill>
                  <a:srgbClr val="1F1F1F"/>
                </a:solidFill>
                <a:latin typeface="OpenSans"/>
              </a:rPr>
              <a:t>.</a:t>
            </a:r>
          </a:p>
          <a:p>
            <a:endParaRPr lang="en-GB" dirty="0">
              <a:solidFill>
                <a:srgbClr val="1F1F1F"/>
              </a:solidFill>
              <a:latin typeface="OpenSans"/>
            </a:endParaRPr>
          </a:p>
          <a:p>
            <a:r>
              <a:rPr lang="en-GB" dirty="0" smtClean="0">
                <a:solidFill>
                  <a:srgbClr val="1F1F1F"/>
                </a:solidFill>
                <a:latin typeface="OpenSans"/>
              </a:rPr>
              <a:t>If </a:t>
            </a:r>
            <a:r>
              <a:rPr lang="en-GB" dirty="0">
                <a:solidFill>
                  <a:srgbClr val="1F1F1F"/>
                </a:solidFill>
                <a:latin typeface="OpenSans"/>
              </a:rPr>
              <a:t>our hypothesis approaches 0, then the cost function will approach infinity.</a:t>
            </a:r>
            <a:endParaRPr lang="en-GB" b="0" i="0" dirty="0">
              <a:solidFill>
                <a:srgbClr val="1F1F1F"/>
              </a:solidFill>
              <a:effectLst/>
              <a:latin typeface="OpenSans"/>
            </a:endParaRPr>
          </a:p>
        </p:txBody>
      </p:sp>
    </p:spTree>
    <p:extLst>
      <p:ext uri="{BB962C8B-B14F-4D97-AF65-F5344CB8AC3E}">
        <p14:creationId xmlns:p14="http://schemas.microsoft.com/office/powerpoint/2010/main" val="52869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4" name="Rectangle 3"/>
          <p:cNvSpPr/>
          <p:nvPr/>
        </p:nvSpPr>
        <p:spPr>
          <a:xfrm>
            <a:off x="76200" y="543580"/>
            <a:ext cx="8763000" cy="523220"/>
          </a:xfrm>
          <a:prstGeom prst="rect">
            <a:avLst/>
          </a:prstGeom>
        </p:spPr>
        <p:txBody>
          <a:bodyPr wrap="square">
            <a:spAutoFit/>
          </a:bodyPr>
          <a:lstStyle/>
          <a:p>
            <a:r>
              <a:rPr lang="en-GB" sz="2800" b="1" dirty="0"/>
              <a:t>Simplified Cost Function and Gradient Descent</a:t>
            </a:r>
          </a:p>
        </p:txBody>
      </p:sp>
      <p:pic>
        <p:nvPicPr>
          <p:cNvPr id="3" name="Picture 2"/>
          <p:cNvPicPr>
            <a:picLocks noChangeAspect="1"/>
          </p:cNvPicPr>
          <p:nvPr/>
        </p:nvPicPr>
        <p:blipFill>
          <a:blip r:embed="rId3"/>
          <a:stretch>
            <a:fillRect/>
          </a:stretch>
        </p:blipFill>
        <p:spPr>
          <a:xfrm>
            <a:off x="413657" y="1630363"/>
            <a:ext cx="8196943" cy="1112837"/>
          </a:xfrm>
          <a:prstGeom prst="rect">
            <a:avLst/>
          </a:prstGeom>
        </p:spPr>
      </p:pic>
      <p:pic>
        <p:nvPicPr>
          <p:cNvPr id="5" name="Picture 4"/>
          <p:cNvPicPr>
            <a:picLocks noChangeAspect="1"/>
          </p:cNvPicPr>
          <p:nvPr/>
        </p:nvPicPr>
        <p:blipFill>
          <a:blip r:embed="rId4"/>
          <a:stretch>
            <a:fillRect/>
          </a:stretch>
        </p:blipFill>
        <p:spPr>
          <a:xfrm>
            <a:off x="0" y="3167062"/>
            <a:ext cx="9220200" cy="719138"/>
          </a:xfrm>
          <a:prstGeom prst="rect">
            <a:avLst/>
          </a:prstGeom>
        </p:spPr>
      </p:pic>
    </p:spTree>
    <p:extLst>
      <p:ext uri="{BB962C8B-B14F-4D97-AF65-F5344CB8AC3E}">
        <p14:creationId xmlns:p14="http://schemas.microsoft.com/office/powerpoint/2010/main" val="154215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4" name="Rectangle 3"/>
          <p:cNvSpPr/>
          <p:nvPr/>
        </p:nvSpPr>
        <p:spPr>
          <a:xfrm>
            <a:off x="76200" y="543580"/>
            <a:ext cx="8763000" cy="523220"/>
          </a:xfrm>
          <a:prstGeom prst="rect">
            <a:avLst/>
          </a:prstGeom>
        </p:spPr>
        <p:txBody>
          <a:bodyPr wrap="square">
            <a:spAutoFit/>
          </a:bodyPr>
          <a:lstStyle/>
          <a:p>
            <a:r>
              <a:rPr lang="en-GB" sz="2800" b="1" dirty="0" smtClean="0"/>
              <a:t>Gradient Descent </a:t>
            </a:r>
            <a:endParaRPr lang="en-GB" sz="2800" b="1" dirty="0"/>
          </a:p>
        </p:txBody>
      </p:sp>
      <p:pic>
        <p:nvPicPr>
          <p:cNvPr id="2" name="Picture 1"/>
          <p:cNvPicPr>
            <a:picLocks noChangeAspect="1"/>
          </p:cNvPicPr>
          <p:nvPr/>
        </p:nvPicPr>
        <p:blipFill>
          <a:blip r:embed="rId3"/>
          <a:stretch>
            <a:fillRect/>
          </a:stretch>
        </p:blipFill>
        <p:spPr>
          <a:xfrm>
            <a:off x="1752600" y="1524000"/>
            <a:ext cx="5457031" cy="1905000"/>
          </a:xfrm>
          <a:prstGeom prst="rect">
            <a:avLst/>
          </a:prstGeom>
        </p:spPr>
      </p:pic>
    </p:spTree>
    <p:extLst>
      <p:ext uri="{BB962C8B-B14F-4D97-AF65-F5344CB8AC3E}">
        <p14:creationId xmlns:p14="http://schemas.microsoft.com/office/powerpoint/2010/main" val="21012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976312" y="1219200"/>
            <a:ext cx="7191375" cy="4419600"/>
          </a:xfrm>
          <a:prstGeom prst="rect">
            <a:avLst/>
          </a:prstGeom>
        </p:spPr>
      </p:pic>
    </p:spTree>
    <p:extLst>
      <p:ext uri="{BB962C8B-B14F-4D97-AF65-F5344CB8AC3E}">
        <p14:creationId xmlns:p14="http://schemas.microsoft.com/office/powerpoint/2010/main" val="239668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4" name="Picture 3"/>
          <p:cNvPicPr>
            <a:picLocks noChangeAspect="1"/>
          </p:cNvPicPr>
          <p:nvPr/>
        </p:nvPicPr>
        <p:blipFill>
          <a:blip r:embed="rId3"/>
          <a:stretch>
            <a:fillRect/>
          </a:stretch>
        </p:blipFill>
        <p:spPr>
          <a:xfrm>
            <a:off x="681037" y="1328737"/>
            <a:ext cx="7781925" cy="4200525"/>
          </a:xfrm>
          <a:prstGeom prst="rect">
            <a:avLst/>
          </a:prstGeom>
        </p:spPr>
      </p:pic>
    </p:spTree>
    <p:extLst>
      <p:ext uri="{BB962C8B-B14F-4D97-AF65-F5344CB8AC3E}">
        <p14:creationId xmlns:p14="http://schemas.microsoft.com/office/powerpoint/2010/main" val="2137876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71450" y="914400"/>
            <a:ext cx="8801100" cy="5029200"/>
          </a:xfrm>
          <a:prstGeom prst="rect">
            <a:avLst/>
          </a:prstGeom>
        </p:spPr>
      </p:pic>
    </p:spTree>
    <p:extLst>
      <p:ext uri="{BB962C8B-B14F-4D97-AF65-F5344CB8AC3E}">
        <p14:creationId xmlns:p14="http://schemas.microsoft.com/office/powerpoint/2010/main" val="277646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557212" y="1390650"/>
            <a:ext cx="8029575" cy="4076700"/>
          </a:xfrm>
          <a:prstGeom prst="rect">
            <a:avLst/>
          </a:prstGeom>
        </p:spPr>
      </p:pic>
    </p:spTree>
    <p:extLst>
      <p:ext uri="{BB962C8B-B14F-4D97-AF65-F5344CB8AC3E}">
        <p14:creationId xmlns:p14="http://schemas.microsoft.com/office/powerpoint/2010/main" val="2513041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277813" y="549275"/>
            <a:ext cx="7342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GB" altLang="en-US" sz="3200" dirty="0" smtClean="0">
                <a:solidFill>
                  <a:srgbClr val="7E1B68"/>
                </a:solidFill>
                <a:cs typeface="Arial" charset="0"/>
              </a:rPr>
              <a:t>Logistic Regression </a:t>
            </a:r>
            <a:endParaRPr lang="en-GB" altLang="en-US" sz="3200" dirty="0">
              <a:solidFill>
                <a:srgbClr val="7E1B68"/>
              </a:solidFill>
              <a:cs typeface="Arial" charset="0"/>
            </a:endParaRPr>
          </a:p>
          <a:p>
            <a:pPr fontAlgn="auto">
              <a:spcAft>
                <a:spcPts val="0"/>
              </a:spcAft>
              <a:defRPr/>
            </a:pPr>
            <a:endParaRPr lang="en-US" sz="3200" dirty="0">
              <a:solidFill>
                <a:srgbClr val="7E1B68"/>
              </a:solidFill>
              <a:latin typeface="+mn-lt"/>
            </a:endParaRPr>
          </a:p>
        </p:txBody>
      </p:sp>
      <p:sp>
        <p:nvSpPr>
          <p:cNvPr id="12" name="Rectangle 11"/>
          <p:cNvSpPr>
            <a:spLocks noChangeArrowheads="1"/>
          </p:cNvSpPr>
          <p:nvPr/>
        </p:nvSpPr>
        <p:spPr bwMode="auto">
          <a:xfrm>
            <a:off x="371475" y="1308080"/>
            <a:ext cx="877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GB" sz="2400" b="1" dirty="0"/>
              <a:t>Logistic regression</a:t>
            </a:r>
            <a:r>
              <a:rPr lang="en-GB" sz="2400" dirty="0"/>
              <a:t> is a statistical </a:t>
            </a:r>
            <a:r>
              <a:rPr lang="en-GB" sz="2400" b="1" dirty="0"/>
              <a:t>model</a:t>
            </a:r>
            <a:r>
              <a:rPr lang="en-GB" sz="2400" dirty="0"/>
              <a:t> that in its basic form uses a </a:t>
            </a:r>
            <a:r>
              <a:rPr lang="en-GB" sz="2400" b="1" dirty="0" smtClean="0"/>
              <a:t>logistic (sigmoid)</a:t>
            </a:r>
            <a:r>
              <a:rPr lang="en-GB" sz="2400" dirty="0"/>
              <a:t> function to </a:t>
            </a:r>
            <a:r>
              <a:rPr lang="en-GB" sz="2400" b="1" dirty="0"/>
              <a:t>model</a:t>
            </a:r>
            <a:r>
              <a:rPr lang="en-GB" sz="2400" dirty="0"/>
              <a:t> a binary dependent </a:t>
            </a:r>
            <a:r>
              <a:rPr lang="en-GB" sz="2400" dirty="0" smtClean="0"/>
              <a:t>variable</a:t>
            </a:r>
            <a:r>
              <a:rPr lang="de-DE" sz="2400" smtClean="0"/>
              <a:t>(class)</a:t>
            </a:r>
            <a:r>
              <a:rPr lang="en-GB" sz="2400" smtClean="0"/>
              <a:t>, </a:t>
            </a:r>
            <a:r>
              <a:rPr lang="en-GB" sz="2400" dirty="0" smtClean="0"/>
              <a:t>for classification</a:t>
            </a:r>
            <a:endParaRPr lang="en-GB" altLang="en-US" sz="2400" dirty="0" smtClean="0">
              <a:solidFill>
                <a:srgbClr val="0D0D0D"/>
              </a:solidFill>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406034" y="1752600"/>
            <a:ext cx="8331932" cy="4049272"/>
          </a:xfrm>
          <a:prstGeom prst="rect">
            <a:avLst/>
          </a:prstGeom>
        </p:spPr>
      </p:pic>
      <p:sp>
        <p:nvSpPr>
          <p:cNvPr id="4" name="Titel 1"/>
          <p:cNvSpPr txBox="1">
            <a:spLocks/>
          </p:cNvSpPr>
          <p:nvPr/>
        </p:nvSpPr>
        <p:spPr bwMode="auto">
          <a:xfrm>
            <a:off x="277813" y="549275"/>
            <a:ext cx="73421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lang="en-GB" altLang="en-US" sz="3200" dirty="0" smtClean="0">
                <a:solidFill>
                  <a:srgbClr val="7E1B68"/>
                </a:solidFill>
                <a:cs typeface="Arial" charset="0"/>
              </a:rPr>
              <a:t>Classification</a:t>
            </a:r>
            <a:endParaRPr lang="en-GB" altLang="en-US" sz="3200" dirty="0">
              <a:solidFill>
                <a:srgbClr val="7E1B68"/>
              </a:solidFill>
              <a:cs typeface="Arial" charset="0"/>
            </a:endParaRPr>
          </a:p>
          <a:p>
            <a:pPr fontAlgn="auto">
              <a:spcAft>
                <a:spcPts val="0"/>
              </a:spcAft>
              <a:defRPr/>
            </a:pPr>
            <a:endParaRPr lang="en-US" sz="3200" dirty="0">
              <a:solidFill>
                <a:srgbClr val="7E1B68"/>
              </a:solidFill>
              <a:latin typeface="+mn-lt"/>
            </a:endParaRPr>
          </a:p>
        </p:txBody>
      </p:sp>
      <p:sp>
        <p:nvSpPr>
          <p:cNvPr id="3" name="TextBox 2"/>
          <p:cNvSpPr txBox="1"/>
          <p:nvPr/>
        </p:nvSpPr>
        <p:spPr>
          <a:xfrm>
            <a:off x="381000" y="3593068"/>
            <a:ext cx="2743200" cy="369332"/>
          </a:xfrm>
          <a:prstGeom prst="rect">
            <a:avLst/>
          </a:prstGeom>
          <a:noFill/>
        </p:spPr>
        <p:txBody>
          <a:bodyPr wrap="square" rtlCol="0">
            <a:spAutoFit/>
          </a:bodyPr>
          <a:lstStyle/>
          <a:p>
            <a:r>
              <a:rPr lang="en-US" b="1" dirty="0" smtClean="0"/>
              <a:t>Binary </a:t>
            </a:r>
            <a:r>
              <a:rPr lang="de-DE" b="1" dirty="0" smtClean="0"/>
              <a:t>classification</a:t>
            </a:r>
            <a:endParaRPr lang="en-US" b="1" dirty="0"/>
          </a:p>
        </p:txBody>
      </p:sp>
      <p:sp>
        <p:nvSpPr>
          <p:cNvPr id="6" name="TextBox 5"/>
          <p:cNvSpPr txBox="1"/>
          <p:nvPr/>
        </p:nvSpPr>
        <p:spPr>
          <a:xfrm>
            <a:off x="381000" y="4888468"/>
            <a:ext cx="3581400" cy="369332"/>
          </a:xfrm>
          <a:prstGeom prst="rect">
            <a:avLst/>
          </a:prstGeom>
          <a:noFill/>
        </p:spPr>
        <p:txBody>
          <a:bodyPr wrap="square" rtlCol="0">
            <a:spAutoFit/>
          </a:bodyPr>
          <a:lstStyle/>
          <a:p>
            <a:r>
              <a:rPr lang="en-US" b="1" dirty="0" smtClean="0"/>
              <a:t>Multiclass </a:t>
            </a:r>
            <a:r>
              <a:rPr lang="de-DE" b="1" dirty="0" smtClean="0"/>
              <a:t>classification</a:t>
            </a:r>
            <a:endParaRPr lang="en-US" b="1" dirty="0"/>
          </a:p>
        </p:txBody>
      </p:sp>
    </p:spTree>
    <p:extLst>
      <p:ext uri="{BB962C8B-B14F-4D97-AF65-F5344CB8AC3E}">
        <p14:creationId xmlns:p14="http://schemas.microsoft.com/office/powerpoint/2010/main" val="185340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647825" y="1295400"/>
            <a:ext cx="5848350" cy="3952875"/>
          </a:xfrm>
          <a:prstGeom prst="rect">
            <a:avLst/>
          </a:prstGeom>
        </p:spPr>
      </p:pic>
    </p:spTree>
    <p:extLst>
      <p:ext uri="{BB962C8B-B14F-4D97-AF65-F5344CB8AC3E}">
        <p14:creationId xmlns:p14="http://schemas.microsoft.com/office/powerpoint/2010/main" val="299568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4" name="Rectangle 3"/>
          <p:cNvSpPr/>
          <p:nvPr/>
        </p:nvSpPr>
        <p:spPr>
          <a:xfrm>
            <a:off x="304800" y="685800"/>
            <a:ext cx="8915400" cy="461665"/>
          </a:xfrm>
          <a:prstGeom prst="rect">
            <a:avLst/>
          </a:prstGeom>
        </p:spPr>
        <p:txBody>
          <a:bodyPr wrap="square">
            <a:spAutoFit/>
          </a:bodyPr>
          <a:lstStyle/>
          <a:p>
            <a:r>
              <a:rPr lang="en-GB" sz="2400" b="1" dirty="0">
                <a:solidFill>
                  <a:srgbClr val="1F1F1F"/>
                </a:solidFill>
                <a:latin typeface="OpenSans"/>
              </a:rPr>
              <a:t>"Sigmoid Function," also called the "Logistic Function</a:t>
            </a:r>
            <a:endParaRPr lang="en-US" sz="2400" b="1" dirty="0"/>
          </a:p>
        </p:txBody>
      </p:sp>
      <p:pic>
        <p:nvPicPr>
          <p:cNvPr id="3" name="Picture 2"/>
          <p:cNvPicPr>
            <a:picLocks noChangeAspect="1"/>
          </p:cNvPicPr>
          <p:nvPr/>
        </p:nvPicPr>
        <p:blipFill>
          <a:blip r:embed="rId3"/>
          <a:stretch>
            <a:fillRect/>
          </a:stretch>
        </p:blipFill>
        <p:spPr>
          <a:xfrm>
            <a:off x="357186" y="1752600"/>
            <a:ext cx="8556961" cy="3200400"/>
          </a:xfrm>
          <a:prstGeom prst="rect">
            <a:avLst/>
          </a:prstGeom>
        </p:spPr>
      </p:pic>
    </p:spTree>
    <p:extLst>
      <p:ext uri="{BB962C8B-B14F-4D97-AF65-F5344CB8AC3E}">
        <p14:creationId xmlns:p14="http://schemas.microsoft.com/office/powerpoint/2010/main" val="19817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709613" y="1905000"/>
            <a:ext cx="7900987" cy="4560232"/>
          </a:xfrm>
          <a:prstGeom prst="rect">
            <a:avLst/>
          </a:prstGeom>
        </p:spPr>
      </p:pic>
      <p:sp>
        <p:nvSpPr>
          <p:cNvPr id="4" name="Rectangle 3"/>
          <p:cNvSpPr/>
          <p:nvPr/>
        </p:nvSpPr>
        <p:spPr>
          <a:xfrm>
            <a:off x="304800" y="685800"/>
            <a:ext cx="8915400" cy="461665"/>
          </a:xfrm>
          <a:prstGeom prst="rect">
            <a:avLst/>
          </a:prstGeom>
        </p:spPr>
        <p:txBody>
          <a:bodyPr wrap="square">
            <a:spAutoFit/>
          </a:bodyPr>
          <a:lstStyle/>
          <a:p>
            <a:r>
              <a:rPr lang="en-GB" sz="2400" b="1" dirty="0">
                <a:solidFill>
                  <a:srgbClr val="1F1F1F"/>
                </a:solidFill>
                <a:latin typeface="OpenSans"/>
              </a:rPr>
              <a:t>"Sigmoid Function," also called the "Logistic Function</a:t>
            </a:r>
            <a:endParaRPr lang="en-US" sz="2400" b="1" dirty="0"/>
          </a:p>
        </p:txBody>
      </p:sp>
    </p:spTree>
    <p:extLst>
      <p:ext uri="{BB962C8B-B14F-4D97-AF65-F5344CB8AC3E}">
        <p14:creationId xmlns:p14="http://schemas.microsoft.com/office/powerpoint/2010/main" val="100765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743437" y="1734457"/>
            <a:ext cx="7943363" cy="4971143"/>
          </a:xfrm>
          <a:prstGeom prst="rect">
            <a:avLst/>
          </a:prstGeom>
        </p:spPr>
      </p:pic>
      <p:sp>
        <p:nvSpPr>
          <p:cNvPr id="2" name="Rectangle 1"/>
          <p:cNvSpPr/>
          <p:nvPr/>
        </p:nvSpPr>
        <p:spPr>
          <a:xfrm>
            <a:off x="228600" y="609600"/>
            <a:ext cx="8763000" cy="830997"/>
          </a:xfrm>
          <a:prstGeom prst="rect">
            <a:avLst/>
          </a:prstGeom>
        </p:spPr>
        <p:txBody>
          <a:bodyPr wrap="square">
            <a:spAutoFit/>
          </a:bodyPr>
          <a:lstStyle/>
          <a:p>
            <a:r>
              <a:rPr lang="en-GB" sz="2400" dirty="0">
                <a:solidFill>
                  <a:srgbClr val="1F1F1F"/>
                </a:solidFill>
                <a:latin typeface="OpenSans"/>
              </a:rPr>
              <a:t>The </a:t>
            </a:r>
            <a:r>
              <a:rPr lang="en-GB" sz="2400" b="1" dirty="0">
                <a:solidFill>
                  <a:srgbClr val="1F1F1F"/>
                </a:solidFill>
                <a:latin typeface="OpenSans"/>
              </a:rPr>
              <a:t>decision boundary</a:t>
            </a:r>
            <a:r>
              <a:rPr lang="en-GB" sz="2400" dirty="0">
                <a:solidFill>
                  <a:srgbClr val="1F1F1F"/>
                </a:solidFill>
                <a:latin typeface="OpenSans"/>
              </a:rPr>
              <a:t> is the line that separates the area where y = 0 and where y = 1.</a:t>
            </a:r>
            <a:endParaRPr lang="en-US" sz="2400" dirty="0"/>
          </a:p>
        </p:txBody>
      </p:sp>
    </p:spTree>
    <p:extLst>
      <p:ext uri="{BB962C8B-B14F-4D97-AF65-F5344CB8AC3E}">
        <p14:creationId xmlns:p14="http://schemas.microsoft.com/office/powerpoint/2010/main" val="26865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152400" y="1143000"/>
            <a:ext cx="8914203" cy="4267200"/>
          </a:xfrm>
          <a:prstGeom prst="rect">
            <a:avLst/>
          </a:prstGeom>
        </p:spPr>
      </p:pic>
    </p:spTree>
    <p:extLst>
      <p:ext uri="{BB962C8B-B14F-4D97-AF65-F5344CB8AC3E}">
        <p14:creationId xmlns:p14="http://schemas.microsoft.com/office/powerpoint/2010/main" val="183108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762000" y="1594505"/>
            <a:ext cx="7658604" cy="4882495"/>
          </a:xfrm>
          <a:prstGeom prst="rect">
            <a:avLst/>
          </a:prstGeom>
        </p:spPr>
      </p:pic>
      <p:sp>
        <p:nvSpPr>
          <p:cNvPr id="4" name="Rectangle 3"/>
          <p:cNvSpPr/>
          <p:nvPr/>
        </p:nvSpPr>
        <p:spPr>
          <a:xfrm>
            <a:off x="228600" y="772180"/>
            <a:ext cx="8763000" cy="523220"/>
          </a:xfrm>
          <a:prstGeom prst="rect">
            <a:avLst/>
          </a:prstGeom>
        </p:spPr>
        <p:txBody>
          <a:bodyPr wrap="square">
            <a:spAutoFit/>
          </a:bodyPr>
          <a:lstStyle/>
          <a:p>
            <a:r>
              <a:rPr lang="en-GB" sz="2800" b="1" dirty="0" smtClean="0">
                <a:solidFill>
                  <a:srgbClr val="1F1F1F"/>
                </a:solidFill>
                <a:latin typeface="OpenSans"/>
              </a:rPr>
              <a:t>Cost Function</a:t>
            </a:r>
            <a:endParaRPr lang="en-US" sz="2800" b="1" dirty="0"/>
          </a:p>
        </p:txBody>
      </p:sp>
    </p:spTree>
    <p:extLst>
      <p:ext uri="{BB962C8B-B14F-4D97-AF65-F5344CB8AC3E}">
        <p14:creationId xmlns:p14="http://schemas.microsoft.com/office/powerpoint/2010/main" val="719966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6716</TotalTime>
  <Words>319</Words>
  <Application>Microsoft Office PowerPoint</Application>
  <PresentationFormat>On-screen Show (4:3)</PresentationFormat>
  <Paragraphs>62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OpenSans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892</cp:revision>
  <dcterms:created xsi:type="dcterms:W3CDTF">2008-08-12T13:18:47Z</dcterms:created>
  <dcterms:modified xsi:type="dcterms:W3CDTF">2020-05-29T07:00:27Z</dcterms:modified>
</cp:coreProperties>
</file>