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82"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63" name="Google Shape;163;p10: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74" name="Google Shape;174;p1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83" name="Google Shape;183;p12: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93" name="Google Shape;193;p1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01" name="Google Shape;201;p14: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p1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11" name="Google Shape;211;p15: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19" name="Google Shape;219;p16: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7" name="Google Shape;227;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28" name="Google Shape;228;p1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7" name="Google Shape;237;p1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38" name="Google Shape;238;p18: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8" name="Google Shape;248;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49" name="Google Shape;249;p19: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6" name="Google Shape;96;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97" name="Google Shape;97;p2: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60" name="Google Shape;260;p20: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70" name="Google Shape;270;p2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82" name="Google Shape;282;p22: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292" name="Google Shape;292;p2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0" name="Google Shape;300;p2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01" name="Google Shape;301;p24: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9" name="Google Shape;309;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10" name="Google Shape;310;p25: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8" name="Google Shape;318;p2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19" name="Google Shape;319;p26: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7" name="Google Shape;327;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28" name="Google Shape;328;p2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7" name="Google Shape;337;p2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38" name="Google Shape;338;p28: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7" name="Google Shape;347;p2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48" name="Google Shape;348;p29: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05" name="Google Shape;105;p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p3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55" name="Google Shape;355;p30: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1" name="Google Shape;361;p3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62" name="Google Shape;362;p3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3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69" name="Google Shape;369;p32: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5" name="Google Shape;375;p3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76" name="Google Shape;376;p3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2" name="Google Shape;382;p3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83" name="Google Shape;383;p34: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9" name="Google Shape;389;p3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90" name="Google Shape;390;p35: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3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397" name="Google Shape;397;p36: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3" name="Google Shape;403;p3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04" name="Google Shape;404;p3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0" name="Google Shape;410;p3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11" name="Google Shape;411;p38: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7" name="Google Shape;417;p3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18" name="Google Shape;418;p39: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14" name="Google Shape;114;p4: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4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25" name="Google Shape;425;p40: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4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32" name="Google Shape;432;p4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8" name="Google Shape;438;p4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39" name="Google Shape;439;p42: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5" name="Google Shape;445;p4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46" name="Google Shape;446;p4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p4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53" name="Google Shape;453;p44: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9" name="Google Shape;459;p4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60" name="Google Shape;460;p45: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5" name="Google Shape;465;p4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66" name="Google Shape;466;p46: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1" name="Google Shape;471;p4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72" name="Google Shape;472;p4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7" name="Google Shape;477;p4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478" name="Google Shape;478;p48: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22" name="Google Shape;122;p5: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 name="Google Shape;129;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30" name="Google Shape;130;p6: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39" name="Google Shape;139;p7: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47" name="Google Shape;147;p8: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Cognitve : process of knowing, learning</a:t>
            </a:r>
            <a:endParaRPr/>
          </a:p>
        </p:txBody>
      </p:sp>
      <p:sp>
        <p:nvSpPr>
          <p:cNvPr id="155" name="Google Shape;155;p9: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DAC4"/>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hyperlink" Target="https://medium.com/@lachlanmiller_52885/understanding-and-calculating-the-cost-function-for-linear-regression-39b8a3519fc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3"/>
          <p:cNvSpPr/>
          <p:nvPr/>
        </p:nvSpPr>
        <p:spPr>
          <a:xfrm>
            <a:off x="0" y="6308725"/>
            <a:ext cx="9144000" cy="431800"/>
          </a:xfrm>
          <a:prstGeom prst="rect">
            <a:avLst/>
          </a:prstGeom>
          <a:solidFill>
            <a:srgbClr val="7E1B68"/>
          </a:solidFill>
          <a:ln cap="flat" cmpd="sng" w="9525">
            <a:solidFill>
              <a:srgbClr val="5971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3"/>
          <p:cNvSpPr/>
          <p:nvPr/>
        </p:nvSpPr>
        <p:spPr>
          <a:xfrm>
            <a:off x="2329285" y="3058180"/>
            <a:ext cx="460491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GB" sz="2800" u="none" cap="none" strike="noStrike">
                <a:solidFill>
                  <a:srgbClr val="7E1B68"/>
                </a:solidFill>
                <a:latin typeface="Calibri"/>
                <a:ea typeface="Calibri"/>
                <a:cs typeface="Calibri"/>
                <a:sym typeface="Calibri"/>
              </a:rPr>
              <a:t>Instructor : Syed Musharaf Ali</a:t>
            </a:r>
            <a:endParaRPr/>
          </a:p>
        </p:txBody>
      </p:sp>
      <p:sp>
        <p:nvSpPr>
          <p:cNvPr id="92" name="Google Shape;92;p13"/>
          <p:cNvSpPr txBox="1"/>
          <p:nvPr/>
        </p:nvSpPr>
        <p:spPr>
          <a:xfrm>
            <a:off x="76200" y="863025"/>
            <a:ext cx="9144000" cy="15881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7E1B68"/>
              </a:buClr>
              <a:buSzPts val="5400"/>
              <a:buFont typeface="Arial"/>
              <a:buNone/>
            </a:pPr>
            <a:r>
              <a:rPr b="1" i="0" lang="en-GB" sz="5400" u="none" cap="none" strike="noStrike">
                <a:solidFill>
                  <a:srgbClr val="7E1B68"/>
                </a:solidFill>
                <a:latin typeface="Calibri"/>
                <a:ea typeface="Calibri"/>
                <a:cs typeface="Calibri"/>
                <a:sym typeface="Calibri"/>
              </a:rPr>
              <a:t>Artificial Intelligence</a:t>
            </a:r>
            <a:endParaRPr/>
          </a:p>
          <a:p>
            <a:pPr indent="0" lvl="0" marL="0" marR="0" rtl="0" algn="ctr">
              <a:spcBef>
                <a:spcPts val="720"/>
              </a:spcBef>
              <a:spcAft>
                <a:spcPts val="0"/>
              </a:spcAft>
              <a:buClr>
                <a:srgbClr val="7E1B68"/>
              </a:buClr>
              <a:buSzPts val="3600"/>
              <a:buFont typeface="Arial"/>
              <a:buNone/>
            </a:pPr>
            <a:r>
              <a:rPr b="1" i="0" lang="en-GB" sz="3600" u="none" cap="none" strike="noStrike">
                <a:solidFill>
                  <a:srgbClr val="7E1B68"/>
                </a:solidFill>
                <a:latin typeface="Calibri"/>
                <a:ea typeface="Calibri"/>
                <a:cs typeface="Calibri"/>
                <a:sym typeface="Calibri"/>
              </a:rPr>
              <a:t>CS-451</a:t>
            </a:r>
            <a:endParaRPr b="1" i="0" sz="3600" u="none" cap="none" strike="noStrike">
              <a:solidFill>
                <a:srgbClr val="7E1B68"/>
              </a:solidFill>
              <a:latin typeface="Calibri"/>
              <a:ea typeface="Calibri"/>
              <a:cs typeface="Calibri"/>
              <a:sym typeface="Calibri"/>
            </a:endParaRPr>
          </a:p>
        </p:txBody>
      </p:sp>
      <p:sp>
        <p:nvSpPr>
          <p:cNvPr id="93" name="Google Shape;93;p13"/>
          <p:cNvSpPr/>
          <p:nvPr/>
        </p:nvSpPr>
        <p:spPr>
          <a:xfrm>
            <a:off x="2438400" y="4114800"/>
            <a:ext cx="4267200" cy="990600"/>
          </a:xfrm>
          <a:prstGeom prst="rect">
            <a:avLst/>
          </a:prstGeom>
          <a:noFill/>
          <a:ln>
            <a:noFill/>
          </a:ln>
        </p:spPr>
        <p:txBody>
          <a:bodyPr anchorCtr="0" anchor="t" bIns="45700" lIns="91425" spcFirstLastPara="1" rIns="91425" wrap="square" tIns="45700">
            <a:noAutofit/>
          </a:bodyPr>
          <a:lstStyle/>
          <a:p>
            <a:pPr indent="-285750" lvl="1" marL="742950" marR="0" rtl="0" algn="ctr">
              <a:spcBef>
                <a:spcPts val="0"/>
              </a:spcBef>
              <a:spcAft>
                <a:spcPts val="0"/>
              </a:spcAft>
              <a:buClr>
                <a:srgbClr val="C0504D"/>
              </a:buClr>
              <a:buSzPts val="1920"/>
              <a:buFont typeface="Noto Sans Symbols"/>
              <a:buNone/>
            </a:pPr>
            <a:r>
              <a:rPr b="1" i="0" lang="en-GB" sz="2400" u="none" cap="none" strike="noStrike">
                <a:solidFill>
                  <a:srgbClr val="7E1B68"/>
                </a:solidFill>
                <a:latin typeface="Calibri"/>
                <a:ea typeface="Calibri"/>
                <a:cs typeface="Calibri"/>
                <a:sym typeface="Calibri"/>
              </a:rPr>
              <a:t>ROOM </a:t>
            </a:r>
            <a:r>
              <a:rPr b="0" i="0" lang="en-GB" sz="2400" u="none" cap="none" strike="noStrike">
                <a:solidFill>
                  <a:srgbClr val="7E1B68"/>
                </a:solidFill>
                <a:latin typeface="Calibri"/>
                <a:ea typeface="Calibri"/>
                <a:cs typeface="Calibri"/>
                <a:sym typeface="Calibri"/>
              </a:rPr>
              <a:t>G-104-DSE IIUI</a:t>
            </a:r>
            <a:endParaRPr/>
          </a:p>
          <a:p>
            <a:pPr indent="-285750" lvl="1" marL="742950" marR="0" rtl="0" algn="ctr">
              <a:spcBef>
                <a:spcPts val="480"/>
              </a:spcBef>
              <a:spcAft>
                <a:spcPts val="0"/>
              </a:spcAft>
              <a:buClr>
                <a:srgbClr val="C0504D"/>
              </a:buClr>
              <a:buSzPts val="1920"/>
              <a:buFont typeface="Noto Sans Symbols"/>
              <a:buNone/>
            </a:pPr>
            <a:r>
              <a:rPr b="1" i="0" lang="en-GB" sz="2400" u="none" cap="none" strike="noStrike">
                <a:solidFill>
                  <a:srgbClr val="7E1B68"/>
                </a:solidFill>
                <a:latin typeface="Calibri"/>
                <a:ea typeface="Calibri"/>
                <a:cs typeface="Calibri"/>
                <a:sym typeface="Calibri"/>
              </a:rPr>
              <a:t>Ph#</a:t>
            </a:r>
            <a:r>
              <a:rPr b="0" i="0" lang="en-GB" sz="2400" u="none" cap="none" strike="noStrike">
                <a:solidFill>
                  <a:srgbClr val="7E1B68"/>
                </a:solidFill>
                <a:latin typeface="Calibri"/>
                <a:ea typeface="Calibri"/>
                <a:cs typeface="Calibri"/>
                <a:sym typeface="Calibri"/>
              </a:rPr>
              <a:t> 051-9019724 Ext-2724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2"/>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67" name="Google Shape;167;p22"/>
          <p:cNvSpPr/>
          <p:nvPr/>
        </p:nvSpPr>
        <p:spPr>
          <a:xfrm>
            <a:off x="371475" y="1031927"/>
            <a:ext cx="8772525" cy="31824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Arial"/>
              <a:buNone/>
            </a:pPr>
            <a:r>
              <a:rPr b="1" i="0" lang="en-GB" sz="2800" u="none" cap="none" strike="noStrike">
                <a:solidFill>
                  <a:schemeClr val="dk1"/>
                </a:solidFill>
                <a:latin typeface="Calibri"/>
                <a:ea typeface="Calibri"/>
                <a:cs typeface="Calibri"/>
                <a:sym typeface="Calibri"/>
              </a:rPr>
              <a:t>How to obtain best fit line (Value of a and b)?</a:t>
            </a:r>
            <a:endParaRPr b="1" i="0" sz="28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This task can be easily accomplished by </a:t>
            </a:r>
            <a:r>
              <a:rPr b="1" i="0" lang="en-GB" sz="2400" u="none" cap="none" strike="noStrike">
                <a:solidFill>
                  <a:schemeClr val="dk1"/>
                </a:solidFill>
                <a:latin typeface="Calibri"/>
                <a:ea typeface="Calibri"/>
                <a:cs typeface="Calibri"/>
                <a:sym typeface="Calibri"/>
              </a:rPr>
              <a:t>Least Square Method</a:t>
            </a:r>
            <a:r>
              <a:rPr b="0" i="0" lang="en-GB" sz="2400" u="none" cap="none" strike="noStrike">
                <a:solidFill>
                  <a:schemeClr val="dk1"/>
                </a:solidFill>
                <a:latin typeface="Calibri"/>
                <a:ea typeface="Calibri"/>
                <a:cs typeface="Calibri"/>
                <a:sym typeface="Calibri"/>
              </a:rPr>
              <a:t>. </a:t>
            </a:r>
            <a:endParaRPr/>
          </a:p>
          <a:p>
            <a:pPr indent="0" lvl="0" marL="0" marR="0" rtl="0" algn="l">
              <a:spcBef>
                <a:spcPts val="48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It is the most common method used for fitting a regression line.</a:t>
            </a:r>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For data points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rPr b="1" i="0" lang="en-GB" sz="2400" u="none" cap="none" strike="noStrike">
                <a:solidFill>
                  <a:schemeClr val="dk1"/>
                </a:solidFill>
                <a:latin typeface="Calibri"/>
                <a:ea typeface="Calibri"/>
                <a:cs typeface="Calibri"/>
                <a:sym typeface="Calibri"/>
              </a:rPr>
              <a:t>y=mx+b, </a:t>
            </a:r>
            <a:r>
              <a:rPr b="0" i="0" lang="en-GB" sz="1600" u="none" cap="none" strike="noStrike">
                <a:solidFill>
                  <a:schemeClr val="dk1"/>
                </a:solidFill>
                <a:latin typeface="Calibri"/>
                <a:ea typeface="Calibri"/>
                <a:cs typeface="Calibri"/>
                <a:sym typeface="Calibri"/>
              </a:rPr>
              <a:t>where</a:t>
            </a:r>
            <a:r>
              <a:rPr b="1" i="0" lang="en-GB" sz="2400" u="none" cap="none" strike="noStrike">
                <a:solidFill>
                  <a:schemeClr val="dk1"/>
                </a:solidFill>
                <a:latin typeface="Calibri"/>
                <a:ea typeface="Calibri"/>
                <a:cs typeface="Calibri"/>
                <a:sym typeface="Calibri"/>
              </a:rPr>
              <a:t> </a:t>
            </a:r>
            <a:r>
              <a:rPr b="1" i="1" lang="en-GB" sz="1800" u="none" cap="none" strike="noStrike">
                <a:solidFill>
                  <a:schemeClr val="dk1"/>
                </a:solidFill>
                <a:latin typeface="Calibri"/>
                <a:ea typeface="Calibri"/>
                <a:cs typeface="Calibri"/>
                <a:sym typeface="Calibri"/>
              </a:rPr>
              <a:t>m</a:t>
            </a:r>
            <a:r>
              <a:rPr b="0" i="0" lang="en-GB" sz="1800" u="none" cap="none" strike="noStrike">
                <a:solidFill>
                  <a:schemeClr val="dk1"/>
                </a:solidFill>
                <a:latin typeface="Calibri"/>
                <a:ea typeface="Calibri"/>
                <a:cs typeface="Calibri"/>
                <a:sym typeface="Calibri"/>
              </a:rPr>
              <a:t> and </a:t>
            </a:r>
            <a:r>
              <a:rPr b="1" i="1" lang="en-GB" sz="1800" u="none" cap="none" strike="noStrike">
                <a:solidFill>
                  <a:schemeClr val="dk1"/>
                </a:solidFill>
                <a:latin typeface="Calibri"/>
                <a:ea typeface="Calibri"/>
                <a:cs typeface="Calibri"/>
                <a:sym typeface="Calibri"/>
              </a:rPr>
              <a:t>b</a:t>
            </a:r>
            <a:r>
              <a:rPr b="0" i="0" lang="en-GB" sz="1800" u="none" cap="none" strike="noStrike">
                <a:solidFill>
                  <a:schemeClr val="dk1"/>
                </a:solidFill>
                <a:latin typeface="Calibri"/>
                <a:ea typeface="Calibri"/>
                <a:cs typeface="Calibri"/>
                <a:sym typeface="Calibri"/>
              </a:rPr>
              <a:t> can be calculated by </a:t>
            </a:r>
            <a:endParaRPr b="0" i="0" sz="2400" u="none" cap="none" strike="noStrike">
              <a:solidFill>
                <a:srgbClr val="000000"/>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 </a:t>
            </a:r>
            <a:endParaRPr/>
          </a:p>
        </p:txBody>
      </p:sp>
      <p:pic>
        <p:nvPicPr>
          <p:cNvPr id="168" name="Google Shape;168;p22"/>
          <p:cNvPicPr preferRelativeResize="0"/>
          <p:nvPr/>
        </p:nvPicPr>
        <p:blipFill rotWithShape="1">
          <a:blip r:embed="rId3">
            <a:alphaModFix/>
          </a:blip>
          <a:srcRect b="0" l="0" r="0" t="0"/>
          <a:stretch/>
        </p:blipFill>
        <p:spPr>
          <a:xfrm>
            <a:off x="1905000" y="4114800"/>
            <a:ext cx="3066236" cy="1676400"/>
          </a:xfrm>
          <a:prstGeom prst="rect">
            <a:avLst/>
          </a:prstGeom>
          <a:noFill/>
          <a:ln>
            <a:noFill/>
          </a:ln>
        </p:spPr>
      </p:pic>
      <p:pic>
        <p:nvPicPr>
          <p:cNvPr id="169" name="Google Shape;169;p22"/>
          <p:cNvPicPr preferRelativeResize="0"/>
          <p:nvPr/>
        </p:nvPicPr>
        <p:blipFill rotWithShape="1">
          <a:blip r:embed="rId4">
            <a:alphaModFix/>
          </a:blip>
          <a:srcRect b="0" l="0" r="0" t="0"/>
          <a:stretch/>
        </p:blipFill>
        <p:spPr>
          <a:xfrm>
            <a:off x="5334000" y="4809935"/>
            <a:ext cx="2015590" cy="676465"/>
          </a:xfrm>
          <a:prstGeom prst="rect">
            <a:avLst/>
          </a:prstGeom>
          <a:noFill/>
          <a:ln>
            <a:noFill/>
          </a:ln>
        </p:spPr>
      </p:pic>
      <p:pic>
        <p:nvPicPr>
          <p:cNvPr id="170" name="Google Shape;170;p22"/>
          <p:cNvPicPr preferRelativeResize="0"/>
          <p:nvPr/>
        </p:nvPicPr>
        <p:blipFill rotWithShape="1">
          <a:blip r:embed="rId5">
            <a:alphaModFix/>
          </a:blip>
          <a:srcRect b="0" l="0" r="0" t="0"/>
          <a:stretch/>
        </p:blipFill>
        <p:spPr>
          <a:xfrm>
            <a:off x="2514600" y="2895600"/>
            <a:ext cx="2352675" cy="36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3"/>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78" name="Google Shape;178;p23"/>
          <p:cNvSpPr/>
          <p:nvPr/>
        </p:nvSpPr>
        <p:spPr>
          <a:xfrm>
            <a:off x="371475" y="1031927"/>
            <a:ext cx="87725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Arial"/>
              <a:buNone/>
            </a:pPr>
            <a:r>
              <a:rPr b="1" i="0" lang="en-GB" sz="2800" u="none" cap="none" strike="noStrike">
                <a:solidFill>
                  <a:srgbClr val="000000"/>
                </a:solidFill>
                <a:latin typeface="Calibri"/>
                <a:ea typeface="Calibri"/>
                <a:cs typeface="Calibri"/>
                <a:sym typeface="Calibri"/>
              </a:rPr>
              <a:t>How to obtain best fit line (Value of a and b)?</a:t>
            </a:r>
            <a:endParaRPr b="1" i="0" sz="2800" u="none" cap="none" strike="noStrike">
              <a:solidFill>
                <a:srgbClr val="000000"/>
              </a:solidFill>
              <a:latin typeface="Calibri"/>
              <a:ea typeface="Calibri"/>
              <a:cs typeface="Calibri"/>
              <a:sym typeface="Calibri"/>
            </a:endParaRPr>
          </a:p>
        </p:txBody>
      </p:sp>
      <p:pic>
        <p:nvPicPr>
          <p:cNvPr id="179" name="Google Shape;179;p23"/>
          <p:cNvPicPr preferRelativeResize="0"/>
          <p:nvPr/>
        </p:nvPicPr>
        <p:blipFill rotWithShape="1">
          <a:blip r:embed="rId3">
            <a:alphaModFix/>
          </a:blip>
          <a:srcRect b="0" l="0" r="0" t="0"/>
          <a:stretch/>
        </p:blipFill>
        <p:spPr>
          <a:xfrm>
            <a:off x="381000" y="1905000"/>
            <a:ext cx="8686800" cy="1486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4"/>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87" name="Google Shape;187;p24"/>
          <p:cNvSpPr/>
          <p:nvPr/>
        </p:nvSpPr>
        <p:spPr>
          <a:xfrm>
            <a:off x="371475" y="1031927"/>
            <a:ext cx="87725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Arial"/>
              <a:buNone/>
            </a:pPr>
            <a:r>
              <a:rPr b="1" i="0" lang="en-GB" sz="2800" u="none" cap="none" strike="noStrike">
                <a:solidFill>
                  <a:srgbClr val="000000"/>
                </a:solidFill>
                <a:latin typeface="Calibri"/>
                <a:ea typeface="Calibri"/>
                <a:cs typeface="Calibri"/>
                <a:sym typeface="Calibri"/>
              </a:rPr>
              <a:t>How to obtain best fit line (Value of a and b)?</a:t>
            </a:r>
            <a:endParaRPr b="1" i="0" sz="2800" u="none" cap="none" strike="noStrike">
              <a:solidFill>
                <a:srgbClr val="000000"/>
              </a:solidFill>
              <a:latin typeface="Calibri"/>
              <a:ea typeface="Calibri"/>
              <a:cs typeface="Calibri"/>
              <a:sym typeface="Calibri"/>
            </a:endParaRPr>
          </a:p>
        </p:txBody>
      </p:sp>
      <p:pic>
        <p:nvPicPr>
          <p:cNvPr id="188" name="Google Shape;188;p24"/>
          <p:cNvPicPr preferRelativeResize="0"/>
          <p:nvPr/>
        </p:nvPicPr>
        <p:blipFill rotWithShape="1">
          <a:blip r:embed="rId3">
            <a:alphaModFix/>
          </a:blip>
          <a:srcRect b="0" l="0" r="0" t="0"/>
          <a:stretch/>
        </p:blipFill>
        <p:spPr>
          <a:xfrm>
            <a:off x="914400" y="2013797"/>
            <a:ext cx="3064270" cy="3320203"/>
          </a:xfrm>
          <a:prstGeom prst="rect">
            <a:avLst/>
          </a:prstGeom>
          <a:noFill/>
          <a:ln>
            <a:noFill/>
          </a:ln>
        </p:spPr>
      </p:pic>
      <p:pic>
        <p:nvPicPr>
          <p:cNvPr id="189" name="Google Shape;189;p24"/>
          <p:cNvPicPr preferRelativeResize="0"/>
          <p:nvPr/>
        </p:nvPicPr>
        <p:blipFill rotWithShape="1">
          <a:blip r:embed="rId4">
            <a:alphaModFix/>
          </a:blip>
          <a:srcRect b="0" l="0" r="0" t="0"/>
          <a:stretch/>
        </p:blipFill>
        <p:spPr>
          <a:xfrm>
            <a:off x="4953000" y="1997499"/>
            <a:ext cx="3200400" cy="3336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25"/>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97" name="Google Shape;197;p25"/>
          <p:cNvSpPr/>
          <p:nvPr/>
        </p:nvSpPr>
        <p:spPr>
          <a:xfrm>
            <a:off x="371475" y="1031927"/>
            <a:ext cx="8772525"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Important points</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There must be </a:t>
            </a:r>
            <a:r>
              <a:rPr b="1" i="0" lang="en-GB" sz="2000" u="none" cap="none" strike="noStrike">
                <a:solidFill>
                  <a:schemeClr val="dk1"/>
                </a:solidFill>
                <a:latin typeface="Calibri"/>
                <a:ea typeface="Calibri"/>
                <a:cs typeface="Calibri"/>
                <a:sym typeface="Calibri"/>
              </a:rPr>
              <a:t>linear relationship</a:t>
            </a:r>
            <a:r>
              <a:rPr b="0" i="0" lang="en-GB" sz="2000" u="none" cap="none" strike="noStrike">
                <a:solidFill>
                  <a:schemeClr val="dk1"/>
                </a:solidFill>
                <a:latin typeface="Calibri"/>
                <a:ea typeface="Calibri"/>
                <a:cs typeface="Calibri"/>
                <a:sym typeface="Calibri"/>
              </a:rPr>
              <a:t> between independent and dependent variables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Linear Regression is very sensitive to </a:t>
            </a:r>
            <a:r>
              <a:rPr b="1" i="0" lang="en-GB" sz="2000" u="none" cap="none" strike="noStrike">
                <a:solidFill>
                  <a:schemeClr val="dk1"/>
                </a:solidFill>
                <a:latin typeface="Calibri"/>
                <a:ea typeface="Calibri"/>
                <a:cs typeface="Calibri"/>
                <a:sym typeface="Calibri"/>
              </a:rPr>
              <a:t>Outliers</a:t>
            </a:r>
            <a:r>
              <a:rPr b="0" i="0" lang="en-GB" sz="2000" u="none" cap="none" strike="noStrike">
                <a:solidFill>
                  <a:schemeClr val="dk1"/>
                </a:solidFill>
                <a:latin typeface="Calibri"/>
                <a:ea typeface="Calibri"/>
                <a:cs typeface="Calibri"/>
                <a:sym typeface="Calibri"/>
              </a:rPr>
              <a:t>. It can terribly affect the regression line and eventually the forecasted values.</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6"/>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205" name="Google Shape;205;p26"/>
          <p:cNvSpPr/>
          <p:nvPr/>
        </p:nvSpPr>
        <p:spPr>
          <a:xfrm>
            <a:off x="371475" y="1031927"/>
            <a:ext cx="8772525" cy="50660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Example: Find the final score of the team in the T20 match where scores of 15 overs are given</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(5,25), (10, 80), (15, 120), (20, ?)  </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By equations we found that </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1" lang="en-GB" sz="2000" u="none" cap="none" strike="noStrike">
                <a:solidFill>
                  <a:srgbClr val="000000"/>
                </a:solidFill>
                <a:latin typeface="Calibri"/>
                <a:ea typeface="Calibri"/>
                <a:cs typeface="Calibri"/>
                <a:sym typeface="Calibri"/>
              </a:rPr>
              <a:t>m</a:t>
            </a:r>
            <a:r>
              <a:rPr b="1" i="0" lang="en-GB" sz="2000" u="none" cap="none" strike="noStrike">
                <a:solidFill>
                  <a:srgbClr val="000000"/>
                </a:solidFill>
                <a:latin typeface="Calibri"/>
                <a:ea typeface="Calibri"/>
                <a:cs typeface="Calibri"/>
                <a:sym typeface="Calibri"/>
              </a:rPr>
              <a:t> = 9.5</a:t>
            </a:r>
            <a:endParaRPr/>
          </a:p>
          <a:p>
            <a:pPr indent="0" lvl="0" marL="0" marR="0" rtl="0" algn="l">
              <a:spcBef>
                <a:spcPts val="400"/>
              </a:spcBef>
              <a:spcAft>
                <a:spcPts val="0"/>
              </a:spcAft>
              <a:buClr>
                <a:srgbClr val="000000"/>
              </a:buClr>
              <a:buSzPts val="2000"/>
              <a:buFont typeface="Arial"/>
              <a:buNone/>
            </a:pPr>
            <a:r>
              <a:rPr b="1" i="1" lang="en-GB" sz="2000" u="none" cap="none" strike="noStrike">
                <a:solidFill>
                  <a:srgbClr val="000000"/>
                </a:solidFill>
                <a:latin typeface="Calibri"/>
                <a:ea typeface="Calibri"/>
                <a:cs typeface="Calibri"/>
                <a:sym typeface="Calibri"/>
              </a:rPr>
              <a:t>b</a:t>
            </a:r>
            <a:r>
              <a:rPr b="1" i="0" lang="en-GB" sz="2000" u="none" cap="none" strike="noStrike">
                <a:solidFill>
                  <a:srgbClr val="000000"/>
                </a:solidFill>
                <a:latin typeface="Calibri"/>
                <a:ea typeface="Calibri"/>
                <a:cs typeface="Calibri"/>
                <a:sym typeface="Calibri"/>
              </a:rPr>
              <a:t> = -20</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Substitute values for </a:t>
            </a:r>
            <a:r>
              <a:rPr b="1" i="1" lang="en-GB" sz="2000" u="none" cap="none" strike="noStrike">
                <a:solidFill>
                  <a:srgbClr val="000000"/>
                </a:solidFill>
                <a:latin typeface="Calibri"/>
                <a:ea typeface="Calibri"/>
                <a:cs typeface="Calibri"/>
                <a:sym typeface="Calibri"/>
              </a:rPr>
              <a:t>m</a:t>
            </a:r>
            <a:r>
              <a:rPr b="1" i="0" lang="en-GB" sz="2000" u="none" cap="none" strike="noStrike">
                <a:solidFill>
                  <a:srgbClr val="000000"/>
                </a:solidFill>
                <a:latin typeface="Calibri"/>
                <a:ea typeface="Calibri"/>
                <a:cs typeface="Calibri"/>
                <a:sym typeface="Calibri"/>
              </a:rPr>
              <a:t> and </a:t>
            </a:r>
            <a:r>
              <a:rPr b="1" i="1" lang="en-GB" sz="2000" u="none" cap="none" strike="noStrike">
                <a:solidFill>
                  <a:srgbClr val="000000"/>
                </a:solidFill>
                <a:latin typeface="Calibri"/>
                <a:ea typeface="Calibri"/>
                <a:cs typeface="Calibri"/>
                <a:sym typeface="Calibri"/>
              </a:rPr>
              <a:t>b</a:t>
            </a:r>
            <a:r>
              <a:rPr b="1" i="0" lang="en-GB" sz="2000" u="none" cap="none" strike="noStrike">
                <a:solidFill>
                  <a:srgbClr val="000000"/>
                </a:solidFill>
                <a:latin typeface="Calibri"/>
                <a:ea typeface="Calibri"/>
                <a:cs typeface="Calibri"/>
                <a:sym typeface="Calibri"/>
              </a:rPr>
              <a:t> for the given </a:t>
            </a:r>
            <a:r>
              <a:rPr b="1" i="1" lang="en-GB" sz="2000" u="none" cap="none" strike="noStrike">
                <a:solidFill>
                  <a:srgbClr val="000000"/>
                </a:solidFill>
                <a:latin typeface="Calibri"/>
                <a:ea typeface="Calibri"/>
                <a:cs typeface="Calibri"/>
                <a:sym typeface="Calibri"/>
              </a:rPr>
              <a:t>X</a:t>
            </a:r>
            <a:r>
              <a:rPr b="1" i="0" lang="en-GB" sz="2000" u="none" cap="none" strike="noStrike">
                <a:solidFill>
                  <a:srgbClr val="000000"/>
                </a:solidFill>
                <a:latin typeface="Calibri"/>
                <a:ea typeface="Calibri"/>
                <a:cs typeface="Calibri"/>
                <a:sym typeface="Calibri"/>
              </a:rPr>
              <a:t> in equation</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ctr">
              <a:spcBef>
                <a:spcPts val="720"/>
              </a:spcBef>
              <a:spcAft>
                <a:spcPts val="0"/>
              </a:spcAft>
              <a:buClr>
                <a:schemeClr val="dk1"/>
              </a:buClr>
              <a:buSzPts val="2000"/>
              <a:buFont typeface="Arial"/>
              <a:buNone/>
            </a:pPr>
            <a:r>
              <a:rPr b="0" i="0" lang="en-GB" sz="2000" u="none" cap="none" strike="noStrike">
                <a:solidFill>
                  <a:schemeClr val="dk1"/>
                </a:solidFill>
                <a:latin typeface="Calibri"/>
                <a:ea typeface="Calibri"/>
                <a:cs typeface="Calibri"/>
                <a:sym typeface="Calibri"/>
              </a:rPr>
              <a:t> </a:t>
            </a:r>
            <a:r>
              <a:rPr b="1" i="0" lang="en-GB" sz="3600" u="none" cap="none" strike="noStrike">
                <a:solidFill>
                  <a:schemeClr val="dk1"/>
                </a:solidFill>
                <a:latin typeface="Calibri"/>
                <a:ea typeface="Calibri"/>
                <a:cs typeface="Calibri"/>
                <a:sym typeface="Calibri"/>
              </a:rPr>
              <a:t>y = </a:t>
            </a:r>
            <a:r>
              <a:rPr b="1" i="1" lang="en-GB" sz="3600" u="none" cap="none" strike="noStrike">
                <a:solidFill>
                  <a:schemeClr val="dk1"/>
                </a:solidFill>
                <a:latin typeface="Calibri"/>
                <a:ea typeface="Calibri"/>
                <a:cs typeface="Calibri"/>
                <a:sym typeface="Calibri"/>
              </a:rPr>
              <a:t>m</a:t>
            </a:r>
            <a:r>
              <a:rPr b="1" i="0" lang="en-GB" sz="3600" u="none" cap="none" strike="noStrike">
                <a:solidFill>
                  <a:schemeClr val="dk1"/>
                </a:solidFill>
                <a:latin typeface="Calibri"/>
                <a:ea typeface="Calibri"/>
                <a:cs typeface="Calibri"/>
                <a:sym typeface="Calibri"/>
              </a:rPr>
              <a:t>x+</a:t>
            </a:r>
            <a:r>
              <a:rPr b="1" i="1" lang="en-GB" sz="3600" u="none" cap="none" strike="noStrike">
                <a:solidFill>
                  <a:schemeClr val="dk1"/>
                </a:solidFill>
                <a:latin typeface="Calibri"/>
                <a:ea typeface="Calibri"/>
                <a:cs typeface="Calibri"/>
                <a:sym typeface="Calibri"/>
              </a:rPr>
              <a:t>b</a:t>
            </a:r>
            <a:endParaRPr b="1" i="1" sz="3600" u="none" cap="none" strike="noStrike">
              <a:solidFill>
                <a:srgbClr val="000000"/>
              </a:solidFill>
              <a:latin typeface="Calibri"/>
              <a:ea typeface="Calibri"/>
              <a:cs typeface="Calibri"/>
              <a:sym typeface="Calibri"/>
            </a:endParaRPr>
          </a:p>
        </p:txBody>
      </p:sp>
      <p:pic>
        <p:nvPicPr>
          <p:cNvPr id="206" name="Google Shape;206;p26"/>
          <p:cNvPicPr preferRelativeResize="0"/>
          <p:nvPr/>
        </p:nvPicPr>
        <p:blipFill rotWithShape="1">
          <a:blip r:embed="rId3">
            <a:alphaModFix/>
          </a:blip>
          <a:srcRect b="0" l="0" r="0" t="0"/>
          <a:stretch/>
        </p:blipFill>
        <p:spPr>
          <a:xfrm>
            <a:off x="6001564" y="1981200"/>
            <a:ext cx="3066236" cy="1676400"/>
          </a:xfrm>
          <a:prstGeom prst="rect">
            <a:avLst/>
          </a:prstGeom>
          <a:noFill/>
          <a:ln>
            <a:noFill/>
          </a:ln>
        </p:spPr>
      </p:pic>
      <p:pic>
        <p:nvPicPr>
          <p:cNvPr id="207" name="Google Shape;207;p26"/>
          <p:cNvPicPr preferRelativeResize="0"/>
          <p:nvPr/>
        </p:nvPicPr>
        <p:blipFill rotWithShape="1">
          <a:blip r:embed="rId4">
            <a:alphaModFix/>
          </a:blip>
          <a:srcRect b="0" l="0" r="0" t="0"/>
          <a:stretch/>
        </p:blipFill>
        <p:spPr>
          <a:xfrm>
            <a:off x="6477000" y="3886200"/>
            <a:ext cx="2015590" cy="6764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7"/>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215" name="Google Shape;215;p27"/>
          <p:cNvSpPr/>
          <p:nvPr/>
        </p:nvSpPr>
        <p:spPr>
          <a:xfrm>
            <a:off x="371475" y="1031927"/>
            <a:ext cx="8772525" cy="58785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Example: Find the final score of the team in the T20 match where scores of 15 overs are given</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(5,25), (10, 80), (15, 120), (20, ?)  </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By equations we found that </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1" lang="en-GB" sz="2000" u="none" cap="none" strike="noStrike">
                <a:solidFill>
                  <a:srgbClr val="000000"/>
                </a:solidFill>
                <a:latin typeface="Calibri"/>
                <a:ea typeface="Calibri"/>
                <a:cs typeface="Calibri"/>
                <a:sym typeface="Calibri"/>
              </a:rPr>
              <a:t>m</a:t>
            </a:r>
            <a:r>
              <a:rPr b="1" i="0" lang="en-GB" sz="2000" u="none" cap="none" strike="noStrike">
                <a:solidFill>
                  <a:srgbClr val="000000"/>
                </a:solidFill>
                <a:latin typeface="Calibri"/>
                <a:ea typeface="Calibri"/>
                <a:cs typeface="Calibri"/>
                <a:sym typeface="Calibri"/>
              </a:rPr>
              <a:t> = 9.5</a:t>
            </a:r>
            <a:endParaRPr/>
          </a:p>
          <a:p>
            <a:pPr indent="0" lvl="0" marL="0" marR="0" rtl="0" algn="l">
              <a:spcBef>
                <a:spcPts val="400"/>
              </a:spcBef>
              <a:spcAft>
                <a:spcPts val="0"/>
              </a:spcAft>
              <a:buClr>
                <a:srgbClr val="000000"/>
              </a:buClr>
              <a:buSzPts val="2000"/>
              <a:buFont typeface="Arial"/>
              <a:buNone/>
            </a:pPr>
            <a:r>
              <a:rPr b="1" i="1" lang="en-GB" sz="2000" u="none" cap="none" strike="noStrike">
                <a:solidFill>
                  <a:srgbClr val="000000"/>
                </a:solidFill>
                <a:latin typeface="Calibri"/>
                <a:ea typeface="Calibri"/>
                <a:cs typeface="Calibri"/>
                <a:sym typeface="Calibri"/>
              </a:rPr>
              <a:t>b</a:t>
            </a:r>
            <a:r>
              <a:rPr b="1" i="0" lang="en-GB" sz="2000" u="none" cap="none" strike="noStrike">
                <a:solidFill>
                  <a:srgbClr val="000000"/>
                </a:solidFill>
                <a:latin typeface="Calibri"/>
                <a:ea typeface="Calibri"/>
                <a:cs typeface="Calibri"/>
                <a:sym typeface="Calibri"/>
              </a:rPr>
              <a:t> = -20</a:t>
            </a:r>
            <a:endParaRPr/>
          </a:p>
          <a:p>
            <a:pPr indent="0" lvl="0" marL="0" marR="0" rtl="0" algn="l">
              <a:spcBef>
                <a:spcPts val="400"/>
              </a:spcBef>
              <a:spcAft>
                <a:spcPts val="0"/>
              </a:spcAft>
              <a:buClr>
                <a:schemeClr val="dk1"/>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For </a:t>
            </a:r>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x = 5 , y = 27.5</a:t>
            </a:r>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x = 10, y = 75</a:t>
            </a:r>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x = 15, y = 122.5</a:t>
            </a:r>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x = 20, y = 170 </a:t>
            </a:r>
            <a:endParaRPr/>
          </a:p>
          <a:p>
            <a:pPr indent="0" lvl="0" marL="0" marR="0" rtl="0" algn="l">
              <a:spcBef>
                <a:spcPts val="400"/>
              </a:spcBef>
              <a:spcAft>
                <a:spcPts val="0"/>
              </a:spcAft>
              <a:buClr>
                <a:srgbClr val="000000"/>
              </a:buClr>
              <a:buSzPts val="2000"/>
              <a:buFont typeface="Arial"/>
              <a:buNone/>
            </a:pPr>
            <a:r>
              <a:rPr b="1" i="0" lang="en-GB" sz="2000" u="none" cap="none" strike="noStrike">
                <a:solidFill>
                  <a:srgbClr val="000000"/>
                </a:solidFill>
                <a:latin typeface="Calibri"/>
                <a:ea typeface="Calibri"/>
                <a:cs typeface="Calibri"/>
                <a:sym typeface="Calibri"/>
              </a:rPr>
              <a:t> </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8"/>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223" name="Google Shape;223;p28"/>
          <p:cNvSpPr/>
          <p:nvPr/>
        </p:nvSpPr>
        <p:spPr>
          <a:xfrm>
            <a:off x="371475" y="1031927"/>
            <a:ext cx="8772525"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0" lang="en-GB" sz="2400" u="none" cap="none" strike="noStrike">
                <a:solidFill>
                  <a:schemeClr val="dk1"/>
                </a:solidFill>
                <a:latin typeface="Calibri"/>
                <a:ea typeface="Calibri"/>
                <a:cs typeface="Calibri"/>
                <a:sym typeface="Calibri"/>
              </a:rPr>
              <a:t>Cost Function</a:t>
            </a:r>
            <a:endParaRPr b="0" i="0" sz="24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b="0" i="0" lang="en-GB" sz="2000" u="none" cap="none" strike="noStrike">
                <a:solidFill>
                  <a:schemeClr val="dk1"/>
                </a:solidFill>
                <a:latin typeface="Calibri"/>
                <a:ea typeface="Calibri"/>
                <a:cs typeface="Calibri"/>
                <a:sym typeface="Calibri"/>
              </a:rPr>
              <a:t>It is a </a:t>
            </a:r>
            <a:r>
              <a:rPr b="1" i="0" lang="en-GB" sz="2000" u="none" cap="none" strike="noStrike">
                <a:solidFill>
                  <a:schemeClr val="dk1"/>
                </a:solidFill>
                <a:latin typeface="Calibri"/>
                <a:ea typeface="Calibri"/>
                <a:cs typeface="Calibri"/>
                <a:sym typeface="Calibri"/>
              </a:rPr>
              <a:t>function</a:t>
            </a:r>
            <a:r>
              <a:rPr b="0" i="0" lang="en-GB" sz="2000" u="none" cap="none" strike="noStrike">
                <a:solidFill>
                  <a:schemeClr val="dk1"/>
                </a:solidFill>
                <a:latin typeface="Calibri"/>
                <a:ea typeface="Calibri"/>
                <a:cs typeface="Calibri"/>
                <a:sym typeface="Calibri"/>
              </a:rPr>
              <a:t> that measures the performance of a </a:t>
            </a:r>
            <a:r>
              <a:rPr b="1" i="0" lang="en-GB" sz="2000" u="none" cap="none" strike="noStrike">
                <a:solidFill>
                  <a:schemeClr val="dk1"/>
                </a:solidFill>
                <a:latin typeface="Calibri"/>
                <a:ea typeface="Calibri"/>
                <a:cs typeface="Calibri"/>
                <a:sym typeface="Calibri"/>
              </a:rPr>
              <a:t>Machine Learning</a:t>
            </a:r>
            <a:r>
              <a:rPr b="0" i="0" lang="en-GB" sz="2000" u="none" cap="none" strike="noStrike">
                <a:solidFill>
                  <a:schemeClr val="dk1"/>
                </a:solidFill>
                <a:latin typeface="Calibri"/>
                <a:ea typeface="Calibri"/>
                <a:cs typeface="Calibri"/>
                <a:sym typeface="Calibri"/>
              </a:rPr>
              <a:t> model for given data. </a:t>
            </a:r>
            <a:r>
              <a:rPr b="1" i="0" lang="en-GB" sz="2000" u="none" cap="none" strike="noStrike">
                <a:solidFill>
                  <a:schemeClr val="dk1"/>
                </a:solidFill>
                <a:latin typeface="Calibri"/>
                <a:ea typeface="Calibri"/>
                <a:cs typeface="Calibri"/>
                <a:sym typeface="Calibri"/>
              </a:rPr>
              <a:t>Cost Function</a:t>
            </a:r>
            <a:r>
              <a:rPr b="0" i="0" lang="en-GB" sz="2000" u="none" cap="none" strike="noStrike">
                <a:solidFill>
                  <a:schemeClr val="dk1"/>
                </a:solidFill>
                <a:latin typeface="Calibri"/>
                <a:ea typeface="Calibri"/>
                <a:cs typeface="Calibri"/>
                <a:sym typeface="Calibri"/>
              </a:rPr>
              <a:t> quantifies the error between predicted values and expected values and presents it in the form of a single real number.</a:t>
            </a:r>
            <a:r>
              <a:rPr b="1" i="0" lang="en-GB" sz="2000" u="none" cap="none" strike="noStrike">
                <a:solidFill>
                  <a:srgbClr val="000000"/>
                </a:solidFill>
                <a:latin typeface="Calibri"/>
                <a:ea typeface="Calibri"/>
                <a:cs typeface="Calibri"/>
                <a:sym typeface="Calibri"/>
              </a:rPr>
              <a:t> </a:t>
            </a:r>
            <a:endParaRPr b="1" i="0" sz="2000" u="none" cap="none" strike="noStrike">
              <a:solidFill>
                <a:srgbClr val="000000"/>
              </a:solidFill>
              <a:latin typeface="Calibri"/>
              <a:ea typeface="Calibri"/>
              <a:cs typeface="Calibri"/>
              <a:sym typeface="Calibri"/>
            </a:endParaRPr>
          </a:p>
        </p:txBody>
      </p:sp>
      <p:pic>
        <p:nvPicPr>
          <p:cNvPr descr="Image result for cost function machine learning" id="224" name="Google Shape;224;p28"/>
          <p:cNvPicPr preferRelativeResize="0"/>
          <p:nvPr/>
        </p:nvPicPr>
        <p:blipFill rotWithShape="1">
          <a:blip r:embed="rId3">
            <a:alphaModFix/>
          </a:blip>
          <a:srcRect b="0" l="0" r="0" t="0"/>
          <a:stretch/>
        </p:blipFill>
        <p:spPr>
          <a:xfrm>
            <a:off x="762000" y="2684269"/>
            <a:ext cx="7962901" cy="38689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9"/>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232" name="Google Shape;232;p29"/>
          <p:cNvSpPr/>
          <p:nvPr/>
        </p:nvSpPr>
        <p:spPr>
          <a:xfrm>
            <a:off x="371475" y="1031927"/>
            <a:ext cx="877252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0" lang="en-GB" sz="2400" u="none" cap="none" strike="noStrike">
                <a:solidFill>
                  <a:schemeClr val="dk1"/>
                </a:solidFill>
                <a:latin typeface="Calibri"/>
                <a:ea typeface="Calibri"/>
                <a:cs typeface="Calibri"/>
                <a:sym typeface="Calibri"/>
              </a:rPr>
              <a:t>Cost Function Example</a:t>
            </a:r>
            <a:endParaRPr b="0" i="0" sz="2400" u="none" cap="none" strike="noStrike">
              <a:solidFill>
                <a:schemeClr val="dk1"/>
              </a:solidFill>
              <a:latin typeface="Calibri"/>
              <a:ea typeface="Calibri"/>
              <a:cs typeface="Calibri"/>
              <a:sym typeface="Calibri"/>
            </a:endParaRPr>
          </a:p>
        </p:txBody>
      </p:sp>
      <p:pic>
        <p:nvPicPr>
          <p:cNvPr descr="https://miro.medium.com/max/1268/1*D9Mw2s1ET4EIn4LbB43hJQ.png" id="233" name="Google Shape;233;p29"/>
          <p:cNvPicPr preferRelativeResize="0"/>
          <p:nvPr/>
        </p:nvPicPr>
        <p:blipFill rotWithShape="1">
          <a:blip r:embed="rId3">
            <a:alphaModFix/>
          </a:blip>
          <a:srcRect b="0" l="0" r="0" t="0"/>
          <a:stretch/>
        </p:blipFill>
        <p:spPr>
          <a:xfrm>
            <a:off x="647700" y="2292971"/>
            <a:ext cx="8039100" cy="4412629"/>
          </a:xfrm>
          <a:prstGeom prst="rect">
            <a:avLst/>
          </a:prstGeom>
          <a:noFill/>
          <a:ln>
            <a:noFill/>
          </a:ln>
        </p:spPr>
      </p:pic>
      <p:sp>
        <p:nvSpPr>
          <p:cNvPr id="234" name="Google Shape;234;p29"/>
          <p:cNvSpPr/>
          <p:nvPr/>
        </p:nvSpPr>
        <p:spPr>
          <a:xfrm>
            <a:off x="304801" y="1487269"/>
            <a:ext cx="89915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sng" cap="none" strike="noStrike">
                <a:solidFill>
                  <a:schemeClr val="hlink"/>
                </a:solidFill>
                <a:latin typeface="Arial"/>
                <a:ea typeface="Arial"/>
                <a:cs typeface="Arial"/>
                <a:sym typeface="Arial"/>
                <a:hlinkClick r:id="rId4"/>
              </a:rPr>
              <a:t>https://medium.com/@lachlanmiller_52885/understanding-and-calculating-the-cost-function-for-linear-regression-39b8a3519fcb</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41" name="Google Shape;241;p30"/>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Linear Regression</a:t>
            </a:r>
            <a:endParaRPr/>
          </a:p>
        </p:txBody>
      </p:sp>
      <p:sp>
        <p:nvSpPr>
          <p:cNvPr id="242" name="Google Shape;242;p30"/>
          <p:cNvSpPr/>
          <p:nvPr/>
        </p:nvSpPr>
        <p:spPr>
          <a:xfrm>
            <a:off x="371475" y="1031927"/>
            <a:ext cx="877252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lang="en-GB" sz="2400">
                <a:solidFill>
                  <a:schemeClr val="dk1"/>
                </a:solidFill>
                <a:latin typeface="Calibri"/>
                <a:ea typeface="Calibri"/>
                <a:cs typeface="Calibri"/>
                <a:sym typeface="Calibri"/>
              </a:rPr>
              <a:t>Cost Function Example</a:t>
            </a:r>
            <a:endParaRPr sz="2400">
              <a:solidFill>
                <a:schemeClr val="dk1"/>
              </a:solidFill>
              <a:latin typeface="Calibri"/>
              <a:ea typeface="Calibri"/>
              <a:cs typeface="Calibri"/>
              <a:sym typeface="Calibri"/>
            </a:endParaRPr>
          </a:p>
        </p:txBody>
      </p:sp>
      <p:pic>
        <p:nvPicPr>
          <p:cNvPr id="243" name="Google Shape;243;p30"/>
          <p:cNvPicPr preferRelativeResize="0"/>
          <p:nvPr/>
        </p:nvPicPr>
        <p:blipFill rotWithShape="1">
          <a:blip r:embed="rId3">
            <a:alphaModFix/>
          </a:blip>
          <a:srcRect b="0" l="0" r="0" t="0"/>
          <a:stretch/>
        </p:blipFill>
        <p:spPr>
          <a:xfrm>
            <a:off x="565439" y="1676400"/>
            <a:ext cx="8273761" cy="2000250"/>
          </a:xfrm>
          <a:prstGeom prst="rect">
            <a:avLst/>
          </a:prstGeom>
          <a:noFill/>
          <a:ln>
            <a:noFill/>
          </a:ln>
        </p:spPr>
      </p:pic>
      <p:sp>
        <p:nvSpPr>
          <p:cNvPr id="244" name="Google Shape;244;p30"/>
          <p:cNvSpPr/>
          <p:nvPr/>
        </p:nvSpPr>
        <p:spPr>
          <a:xfrm>
            <a:off x="762000" y="5135940"/>
            <a:ext cx="4572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400">
                <a:solidFill>
                  <a:schemeClr val="dk1"/>
                </a:solidFill>
                <a:latin typeface="Arial"/>
                <a:ea typeface="Arial"/>
                <a:cs typeface="Arial"/>
                <a:sym typeface="Arial"/>
              </a:rPr>
              <a:t>Cost function values</a:t>
            </a:r>
            <a:endParaRPr/>
          </a:p>
          <a:p>
            <a:pPr indent="0" lvl="0" marL="0" marR="0" rtl="0" algn="l">
              <a:spcBef>
                <a:spcPts val="0"/>
              </a:spcBef>
              <a:spcAft>
                <a:spcPts val="0"/>
              </a:spcAft>
              <a:buNone/>
            </a:pPr>
            <a:r>
              <a:rPr lang="en-GB" sz="2400">
                <a:solidFill>
                  <a:schemeClr val="dk1"/>
                </a:solidFill>
                <a:latin typeface="Arial"/>
                <a:ea typeface="Arial"/>
                <a:cs typeface="Arial"/>
                <a:sym typeface="Arial"/>
              </a:rPr>
              <a:t>best_fit_1: 1.083</a:t>
            </a:r>
            <a:br>
              <a:rPr lang="en-GB" sz="2400">
                <a:solidFill>
                  <a:schemeClr val="dk1"/>
                </a:solidFill>
                <a:latin typeface="Arial"/>
                <a:ea typeface="Arial"/>
                <a:cs typeface="Arial"/>
                <a:sym typeface="Arial"/>
              </a:rPr>
            </a:br>
            <a:r>
              <a:rPr b="1" i="1" lang="en-GB" sz="2400">
                <a:solidFill>
                  <a:srgbClr val="FF0000"/>
                </a:solidFill>
                <a:latin typeface="Arial"/>
                <a:ea typeface="Arial"/>
                <a:cs typeface="Arial"/>
                <a:sym typeface="Arial"/>
              </a:rPr>
              <a:t>best_fit_2: 0.083</a:t>
            </a:r>
            <a:br>
              <a:rPr b="1" i="1" lang="en-GB" sz="2400">
                <a:solidFill>
                  <a:srgbClr val="FF0000"/>
                </a:solidFill>
                <a:latin typeface="Arial"/>
                <a:ea typeface="Arial"/>
                <a:cs typeface="Arial"/>
                <a:sym typeface="Arial"/>
              </a:rPr>
            </a:br>
            <a:r>
              <a:rPr lang="en-GB" sz="2400">
                <a:solidFill>
                  <a:schemeClr val="dk1"/>
                </a:solidFill>
                <a:latin typeface="Arial"/>
                <a:ea typeface="Arial"/>
                <a:cs typeface="Arial"/>
                <a:sym typeface="Arial"/>
              </a:rPr>
              <a:t>best_fit_3: 0.25</a:t>
            </a:r>
            <a:endParaRPr sz="2400">
              <a:solidFill>
                <a:schemeClr val="dk1"/>
              </a:solidFill>
              <a:latin typeface="Arial"/>
              <a:ea typeface="Arial"/>
              <a:cs typeface="Arial"/>
              <a:sym typeface="Arial"/>
            </a:endParaRPr>
          </a:p>
        </p:txBody>
      </p:sp>
      <p:pic>
        <p:nvPicPr>
          <p:cNvPr descr="Related image" id="245" name="Google Shape;245;p30"/>
          <p:cNvPicPr preferRelativeResize="0"/>
          <p:nvPr/>
        </p:nvPicPr>
        <p:blipFill rotWithShape="1">
          <a:blip r:embed="rId4">
            <a:alphaModFix/>
          </a:blip>
          <a:srcRect b="0" l="0" r="0" t="0"/>
          <a:stretch/>
        </p:blipFill>
        <p:spPr>
          <a:xfrm>
            <a:off x="1295400" y="2819400"/>
            <a:ext cx="6655823" cy="31359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52" name="Google Shape;252;p31"/>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Linear Regression</a:t>
            </a:r>
            <a:endParaRPr/>
          </a:p>
        </p:txBody>
      </p:sp>
      <p:sp>
        <p:nvSpPr>
          <p:cNvPr id="253" name="Google Shape;253;p31"/>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Gradient Descent </a:t>
            </a:r>
            <a:endParaRPr sz="3200">
              <a:solidFill>
                <a:schemeClr val="dk1"/>
              </a:solidFill>
              <a:latin typeface="Calibri"/>
              <a:ea typeface="Calibri"/>
              <a:cs typeface="Calibri"/>
              <a:sym typeface="Calibri"/>
            </a:endParaRPr>
          </a:p>
        </p:txBody>
      </p:sp>
      <p:pic>
        <p:nvPicPr>
          <p:cNvPr descr="https://miro.medium.com/max/1062/1*WGHn1L4NveQ85nn3o7Dd2g.png" id="254" name="Google Shape;254;p31"/>
          <p:cNvPicPr preferRelativeResize="0"/>
          <p:nvPr/>
        </p:nvPicPr>
        <p:blipFill rotWithShape="1">
          <a:blip r:embed="rId3">
            <a:alphaModFix/>
          </a:blip>
          <a:srcRect b="0" l="0" r="0" t="0"/>
          <a:stretch/>
        </p:blipFill>
        <p:spPr>
          <a:xfrm>
            <a:off x="2280160" y="3798332"/>
            <a:ext cx="5568440" cy="2983468"/>
          </a:xfrm>
          <a:prstGeom prst="rect">
            <a:avLst/>
          </a:prstGeom>
          <a:noFill/>
          <a:ln>
            <a:noFill/>
          </a:ln>
        </p:spPr>
      </p:pic>
      <p:sp>
        <p:nvSpPr>
          <p:cNvPr id="255" name="Google Shape;255;p31"/>
          <p:cNvSpPr/>
          <p:nvPr/>
        </p:nvSpPr>
        <p:spPr>
          <a:xfrm>
            <a:off x="152401" y="1630740"/>
            <a:ext cx="9067799"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Gradient descent is an optimization algorithm used to minimize some function by iteratively moving in the direction of steepest descent as defined by the negative of the gradient. In machine learning, gradient descent to update the parameters of our model.</a:t>
            </a:r>
            <a:endParaRPr sz="2400">
              <a:solidFill>
                <a:schemeClr val="dk1"/>
              </a:solidFill>
              <a:latin typeface="Calibri"/>
              <a:ea typeface="Calibri"/>
              <a:cs typeface="Calibri"/>
              <a:sym typeface="Calibri"/>
            </a:endParaRPr>
          </a:p>
        </p:txBody>
      </p:sp>
      <p:sp>
        <p:nvSpPr>
          <p:cNvPr id="256" name="Google Shape;256;p31"/>
          <p:cNvSpPr txBox="1"/>
          <p:nvPr/>
        </p:nvSpPr>
        <p:spPr>
          <a:xfrm>
            <a:off x="2895600" y="335280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Gradient descent for one parameter</a:t>
            </a:r>
            <a:endParaRPr b="1"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14"/>
          <p:cNvSpPr txBox="1"/>
          <p:nvPr/>
        </p:nvSpPr>
        <p:spPr>
          <a:xfrm>
            <a:off x="277813" y="549275"/>
            <a:ext cx="7342187"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3200"/>
              <a:buFont typeface="Arial"/>
              <a:buNone/>
            </a:pPr>
            <a:r>
              <a:rPr b="1" i="0" lang="en-GB" sz="3200" u="none" cap="none" strike="noStrike">
                <a:solidFill>
                  <a:srgbClr val="7E1B68"/>
                </a:solidFill>
                <a:latin typeface="Arial"/>
                <a:ea typeface="Arial"/>
                <a:cs typeface="Arial"/>
                <a:sym typeface="Arial"/>
              </a:rPr>
              <a:t>Regression Analysis</a:t>
            </a:r>
            <a:endParaRPr b="1" i="0" sz="3200" u="none" cap="none" strike="noStrike">
              <a:solidFill>
                <a:srgbClr val="7E1B68"/>
              </a:solidFill>
              <a:latin typeface="Arial"/>
              <a:ea typeface="Arial"/>
              <a:cs typeface="Arial"/>
              <a:sym typeface="Arial"/>
            </a:endParaRPr>
          </a:p>
          <a:p>
            <a:pPr indent="0" lvl="0" marL="0" marR="0" rtl="0" algn="l">
              <a:spcBef>
                <a:spcPts val="0"/>
              </a:spcBef>
              <a:spcAft>
                <a:spcPts val="0"/>
              </a:spcAft>
              <a:buClr>
                <a:srgbClr val="686868"/>
              </a:buClr>
              <a:buSzPts val="3200"/>
              <a:buFont typeface="Arial"/>
              <a:buNone/>
            </a:pPr>
            <a:r>
              <a:t/>
            </a:r>
            <a:endParaRPr b="1" i="0" sz="3200" u="none" cap="none" strike="noStrike">
              <a:solidFill>
                <a:srgbClr val="7E1B68"/>
              </a:solidFill>
              <a:latin typeface="Calibri"/>
              <a:ea typeface="Calibri"/>
              <a:cs typeface="Calibri"/>
              <a:sym typeface="Calibri"/>
            </a:endParaRPr>
          </a:p>
        </p:txBody>
      </p:sp>
      <p:sp>
        <p:nvSpPr>
          <p:cNvPr id="101" name="Google Shape;101;p14"/>
          <p:cNvSpPr/>
          <p:nvPr/>
        </p:nvSpPr>
        <p:spPr>
          <a:xfrm>
            <a:off x="371475" y="1308080"/>
            <a:ext cx="877252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Regression analysis is a form of predictive modelling technique which investigates the relationship between a </a:t>
            </a:r>
            <a:r>
              <a:rPr b="1" i="0" lang="en-GB" sz="2400" u="none" cap="none" strike="noStrike">
                <a:solidFill>
                  <a:schemeClr val="dk1"/>
                </a:solidFill>
                <a:latin typeface="Calibri"/>
                <a:ea typeface="Calibri"/>
                <a:cs typeface="Calibri"/>
                <a:sym typeface="Calibri"/>
              </a:rPr>
              <a:t>dependent </a:t>
            </a:r>
            <a:r>
              <a:rPr b="0" i="0" lang="en-GB" sz="2400" u="none" cap="none" strike="noStrike">
                <a:solidFill>
                  <a:schemeClr val="dk1"/>
                </a:solidFill>
                <a:latin typeface="Calibri"/>
                <a:ea typeface="Calibri"/>
                <a:cs typeface="Calibri"/>
                <a:sym typeface="Calibri"/>
              </a:rPr>
              <a:t>(target) and </a:t>
            </a:r>
            <a:r>
              <a:rPr b="1" i="0" lang="en-GB" sz="2400" u="none" cap="none" strike="noStrike">
                <a:solidFill>
                  <a:schemeClr val="dk1"/>
                </a:solidFill>
                <a:latin typeface="Calibri"/>
                <a:ea typeface="Calibri"/>
                <a:cs typeface="Calibri"/>
                <a:sym typeface="Calibri"/>
              </a:rPr>
              <a:t>independent variable (s)</a:t>
            </a:r>
            <a:r>
              <a:rPr b="0" i="0" lang="en-GB" sz="2400" u="none" cap="none" strike="noStrike">
                <a:solidFill>
                  <a:schemeClr val="dk1"/>
                </a:solidFill>
                <a:latin typeface="Calibri"/>
                <a:ea typeface="Calibri"/>
                <a:cs typeface="Calibri"/>
                <a:sym typeface="Calibri"/>
              </a:rPr>
              <a:t> (predictor).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Independent variables are inputs and dependent variables are output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This technique is used for forecasting, </a:t>
            </a:r>
            <a:r>
              <a:rPr b="1" i="0" lang="en-GB" sz="2400" u="none" cap="none" strike="noStrike">
                <a:solidFill>
                  <a:schemeClr val="dk1"/>
                </a:solidFill>
                <a:latin typeface="Calibri"/>
                <a:ea typeface="Calibri"/>
                <a:cs typeface="Calibri"/>
                <a:sym typeface="Calibri"/>
              </a:rPr>
              <a:t>time series modelling </a:t>
            </a:r>
            <a:r>
              <a:rPr b="0" i="0" lang="en-GB" sz="2400" u="none" cap="none" strike="noStrike">
                <a:solidFill>
                  <a:schemeClr val="dk1"/>
                </a:solidFill>
                <a:latin typeface="Calibri"/>
                <a:ea typeface="Calibri"/>
                <a:cs typeface="Calibri"/>
                <a:sym typeface="Calibri"/>
              </a:rPr>
              <a:t>and finding the cause effect relationship between the variables.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0D0D0D"/>
              </a:solidFill>
              <a:latin typeface="Calibri"/>
              <a:ea typeface="Calibri"/>
              <a:cs typeface="Calibri"/>
              <a:sym typeface="Calibri"/>
            </a:endParaRPr>
          </a:p>
          <a:p>
            <a:pPr indent="0" lvl="0" marL="0" marR="0" rtl="0" algn="l">
              <a:spcBef>
                <a:spcPts val="0"/>
              </a:spcBef>
              <a:spcAft>
                <a:spcPts val="0"/>
              </a:spcAft>
              <a:buClr>
                <a:srgbClr val="0D0D0D"/>
              </a:buClr>
              <a:buSzPts val="2400"/>
              <a:buFont typeface="Arial"/>
              <a:buNone/>
            </a:pPr>
            <a:r>
              <a:rPr b="0" i="0" lang="en-GB" sz="2400" u="none" cap="none" strike="noStrike">
                <a:solidFill>
                  <a:srgbClr val="0D0D0D"/>
                </a:solidFill>
                <a:latin typeface="Calibri"/>
                <a:ea typeface="Calibri"/>
                <a:cs typeface="Calibri"/>
                <a:sym typeface="Calibri"/>
              </a:rPr>
              <a:t>Examples: Oil price, temperature , Match outcome, Stock prices, Currency values prediction, etc </a:t>
            </a:r>
            <a:endParaRPr b="0" i="0" sz="2400" u="none" cap="none" strike="noStrike">
              <a:solidFill>
                <a:srgbClr val="0D0D0D"/>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63" name="Google Shape;263;p32"/>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Linear Regression</a:t>
            </a:r>
            <a:endParaRPr/>
          </a:p>
        </p:txBody>
      </p:sp>
      <p:sp>
        <p:nvSpPr>
          <p:cNvPr id="264" name="Google Shape;264;p32"/>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Gradient Descent </a:t>
            </a:r>
            <a:endParaRPr sz="3200">
              <a:solidFill>
                <a:schemeClr val="dk1"/>
              </a:solidFill>
              <a:latin typeface="Calibri"/>
              <a:ea typeface="Calibri"/>
              <a:cs typeface="Calibri"/>
              <a:sym typeface="Calibri"/>
            </a:endParaRPr>
          </a:p>
        </p:txBody>
      </p:sp>
      <p:pic>
        <p:nvPicPr>
          <p:cNvPr descr="Image result for gradient descent machine learning" id="265" name="Google Shape;265;p32"/>
          <p:cNvPicPr preferRelativeResize="0"/>
          <p:nvPr/>
        </p:nvPicPr>
        <p:blipFill rotWithShape="1">
          <a:blip r:embed="rId3">
            <a:alphaModFix/>
          </a:blip>
          <a:srcRect b="0" l="0" r="0" t="0"/>
          <a:stretch/>
        </p:blipFill>
        <p:spPr>
          <a:xfrm>
            <a:off x="762000" y="2362200"/>
            <a:ext cx="7467600" cy="4270854"/>
          </a:xfrm>
          <a:prstGeom prst="rect">
            <a:avLst/>
          </a:prstGeom>
          <a:noFill/>
          <a:ln>
            <a:noFill/>
          </a:ln>
        </p:spPr>
      </p:pic>
      <p:sp>
        <p:nvSpPr>
          <p:cNvPr id="266" name="Google Shape;266;p32"/>
          <p:cNvSpPr txBox="1"/>
          <p:nvPr/>
        </p:nvSpPr>
        <p:spPr>
          <a:xfrm>
            <a:off x="2590800" y="198120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Gradient descent for two parameter</a:t>
            </a:r>
            <a:endParaRPr b="1"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73" name="Google Shape;273;p33"/>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Linear Regression</a:t>
            </a:r>
            <a:endParaRPr/>
          </a:p>
        </p:txBody>
      </p:sp>
      <p:sp>
        <p:nvSpPr>
          <p:cNvPr id="274" name="Google Shape;274;p33"/>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Gradient Descent </a:t>
            </a:r>
            <a:endParaRPr sz="3200">
              <a:solidFill>
                <a:schemeClr val="dk1"/>
              </a:solidFill>
              <a:latin typeface="Calibri"/>
              <a:ea typeface="Calibri"/>
              <a:cs typeface="Calibri"/>
              <a:sym typeface="Calibri"/>
            </a:endParaRPr>
          </a:p>
        </p:txBody>
      </p:sp>
      <p:sp>
        <p:nvSpPr>
          <p:cNvPr id="275" name="Google Shape;275;p33"/>
          <p:cNvSpPr/>
          <p:nvPr/>
        </p:nvSpPr>
        <p:spPr>
          <a:xfrm>
            <a:off x="152401" y="1676400"/>
            <a:ext cx="9067799"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Gradient descent is an optimization algorithm used to find the values of parameters (coefficients) of a function (f) that minimizes a cost function (cost).</a:t>
            </a:r>
            <a:endParaRPr/>
          </a:p>
          <a:p>
            <a:pPr indent="0" lvl="0" marL="0" marR="0" rtl="0" algn="l">
              <a:spcBef>
                <a:spcPts val="0"/>
              </a:spcBef>
              <a:spcAft>
                <a:spcPts val="0"/>
              </a:spcAft>
              <a:buNone/>
            </a:pPr>
            <a:br>
              <a:rPr lang="en-GB" sz="2000">
                <a:solidFill>
                  <a:schemeClr val="dk1"/>
                </a:solidFill>
                <a:latin typeface="Arial"/>
                <a:ea typeface="Arial"/>
                <a:cs typeface="Arial"/>
                <a:sym typeface="Arial"/>
              </a:rPr>
            </a:br>
            <a:endParaRPr sz="2000">
              <a:solidFill>
                <a:schemeClr val="dk1"/>
              </a:solidFill>
              <a:latin typeface="Calibri"/>
              <a:ea typeface="Calibri"/>
              <a:cs typeface="Calibri"/>
              <a:sym typeface="Calibri"/>
            </a:endParaRPr>
          </a:p>
        </p:txBody>
      </p:sp>
      <p:pic>
        <p:nvPicPr>
          <p:cNvPr descr="https://miro.medium.com/max/450/1*8Omixzi4P2mnqdsPwIR1GQ.png" id="276" name="Google Shape;276;p33"/>
          <p:cNvPicPr preferRelativeResize="0"/>
          <p:nvPr/>
        </p:nvPicPr>
        <p:blipFill rotWithShape="1">
          <a:blip r:embed="rId3">
            <a:alphaModFix/>
          </a:blip>
          <a:srcRect b="0" l="0" r="0" t="0"/>
          <a:stretch/>
        </p:blipFill>
        <p:spPr>
          <a:xfrm>
            <a:off x="1356514" y="3581400"/>
            <a:ext cx="6111086" cy="2743200"/>
          </a:xfrm>
          <a:prstGeom prst="rect">
            <a:avLst/>
          </a:prstGeom>
          <a:noFill/>
          <a:ln>
            <a:noFill/>
          </a:ln>
        </p:spPr>
      </p:pic>
      <p:pic>
        <p:nvPicPr>
          <p:cNvPr descr="https://miro.medium.com/max/385/1*XfDb8XhzTy1nVnwSy1mv6g.png" id="277" name="Google Shape;277;p33"/>
          <p:cNvPicPr preferRelativeResize="0"/>
          <p:nvPr/>
        </p:nvPicPr>
        <p:blipFill rotWithShape="1">
          <a:blip r:embed="rId4">
            <a:alphaModFix/>
          </a:blip>
          <a:srcRect b="0" l="0" r="0" t="0"/>
          <a:stretch/>
        </p:blipFill>
        <p:spPr>
          <a:xfrm>
            <a:off x="2438400" y="2590800"/>
            <a:ext cx="3667125" cy="685800"/>
          </a:xfrm>
          <a:prstGeom prst="rect">
            <a:avLst/>
          </a:prstGeom>
          <a:noFill/>
          <a:ln>
            <a:noFill/>
          </a:ln>
        </p:spPr>
      </p:pic>
      <p:sp>
        <p:nvSpPr>
          <p:cNvPr id="278" name="Google Shape;278;p33"/>
          <p:cNvSpPr txBox="1"/>
          <p:nvPr/>
        </p:nvSpPr>
        <p:spPr>
          <a:xfrm flipH="1">
            <a:off x="2057400" y="6324600"/>
            <a:ext cx="61264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Parameters update where </a:t>
            </a:r>
            <a:r>
              <a:rPr b="1" lang="en-GB" sz="2800">
                <a:solidFill>
                  <a:schemeClr val="dk1"/>
                </a:solidFill>
                <a:latin typeface="Arial"/>
                <a:ea typeface="Arial"/>
                <a:cs typeface="Arial"/>
                <a:sym typeface="Arial"/>
              </a:rPr>
              <a:t>α</a:t>
            </a:r>
            <a:r>
              <a:rPr b="1" lang="en-GB" sz="1800">
                <a:solidFill>
                  <a:schemeClr val="dk1"/>
                </a:solidFill>
                <a:latin typeface="Arial"/>
                <a:ea typeface="Arial"/>
                <a:cs typeface="Arial"/>
                <a:sym typeface="Arial"/>
              </a:rPr>
              <a:t> is learning rate</a:t>
            </a:r>
            <a:endParaRPr b="1"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85" name="Google Shape;285;p34"/>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Linear Regression</a:t>
            </a:r>
            <a:endParaRPr/>
          </a:p>
        </p:txBody>
      </p:sp>
      <p:sp>
        <p:nvSpPr>
          <p:cNvPr id="286" name="Google Shape;286;p34"/>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Gradient Descent </a:t>
            </a:r>
            <a:endParaRPr sz="3200">
              <a:solidFill>
                <a:schemeClr val="dk1"/>
              </a:solidFill>
              <a:latin typeface="Calibri"/>
              <a:ea typeface="Calibri"/>
              <a:cs typeface="Calibri"/>
              <a:sym typeface="Calibri"/>
            </a:endParaRPr>
          </a:p>
        </p:txBody>
      </p:sp>
      <p:sp>
        <p:nvSpPr>
          <p:cNvPr id="287" name="Google Shape;287;p34"/>
          <p:cNvSpPr txBox="1"/>
          <p:nvPr/>
        </p:nvSpPr>
        <p:spPr>
          <a:xfrm flipH="1">
            <a:off x="3124200" y="1828800"/>
            <a:ext cx="61264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Arial"/>
                <a:ea typeface="Arial"/>
                <a:cs typeface="Arial"/>
                <a:sym typeface="Arial"/>
              </a:rPr>
              <a:t>Learning rate </a:t>
            </a:r>
            <a:r>
              <a:rPr b="1" lang="en-GB" sz="2800">
                <a:solidFill>
                  <a:schemeClr val="dk1"/>
                </a:solidFill>
                <a:latin typeface="Arial"/>
                <a:ea typeface="Arial"/>
                <a:cs typeface="Arial"/>
                <a:sym typeface="Arial"/>
              </a:rPr>
              <a:t>α </a:t>
            </a:r>
            <a:r>
              <a:rPr b="1" lang="en-GB" sz="2000">
                <a:solidFill>
                  <a:schemeClr val="dk1"/>
                </a:solidFill>
                <a:latin typeface="Arial"/>
                <a:ea typeface="Arial"/>
                <a:cs typeface="Arial"/>
                <a:sym typeface="Arial"/>
              </a:rPr>
              <a:t>update</a:t>
            </a:r>
            <a:endParaRPr b="1" sz="2000">
              <a:solidFill>
                <a:schemeClr val="dk1"/>
              </a:solidFill>
              <a:latin typeface="Arial"/>
              <a:ea typeface="Arial"/>
              <a:cs typeface="Arial"/>
              <a:sym typeface="Arial"/>
            </a:endParaRPr>
          </a:p>
        </p:txBody>
      </p:sp>
      <p:pic>
        <p:nvPicPr>
          <p:cNvPr descr="Image result for gradient descent learning rate" id="288" name="Google Shape;288;p34"/>
          <p:cNvPicPr preferRelativeResize="0"/>
          <p:nvPr/>
        </p:nvPicPr>
        <p:blipFill rotWithShape="1">
          <a:blip r:embed="rId3">
            <a:alphaModFix/>
          </a:blip>
          <a:srcRect b="0" l="0" r="0" t="0"/>
          <a:stretch/>
        </p:blipFill>
        <p:spPr>
          <a:xfrm>
            <a:off x="435679" y="2396549"/>
            <a:ext cx="8555921" cy="33184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295" name="Google Shape;295;p35"/>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296" name="Google Shape;296;p35"/>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pic>
        <p:nvPicPr>
          <p:cNvPr descr="https://i.stack.imgur.com/K7Cx0.png" id="297" name="Google Shape;297;p35"/>
          <p:cNvPicPr preferRelativeResize="0"/>
          <p:nvPr/>
        </p:nvPicPr>
        <p:blipFill rotWithShape="1">
          <a:blip r:embed="rId3">
            <a:alphaModFix/>
          </a:blip>
          <a:srcRect b="0" l="0" r="0" t="0"/>
          <a:stretch/>
        </p:blipFill>
        <p:spPr>
          <a:xfrm>
            <a:off x="609600" y="1752600"/>
            <a:ext cx="7924800" cy="30827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304" name="Google Shape;304;p36"/>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305" name="Google Shape;305;p36"/>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pic>
        <p:nvPicPr>
          <p:cNvPr id="306" name="Google Shape;306;p36"/>
          <p:cNvPicPr preferRelativeResize="0"/>
          <p:nvPr/>
        </p:nvPicPr>
        <p:blipFill rotWithShape="1">
          <a:blip r:embed="rId3">
            <a:alphaModFix/>
          </a:blip>
          <a:srcRect b="0" l="0" r="0" t="0"/>
          <a:stretch/>
        </p:blipFill>
        <p:spPr>
          <a:xfrm>
            <a:off x="1371600" y="1905000"/>
            <a:ext cx="6847016" cy="4536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313" name="Google Shape;313;p37"/>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314" name="Google Shape;314;p37"/>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pic>
        <p:nvPicPr>
          <p:cNvPr id="315" name="Google Shape;315;p37"/>
          <p:cNvPicPr preferRelativeResize="0"/>
          <p:nvPr/>
        </p:nvPicPr>
        <p:blipFill rotWithShape="1">
          <a:blip r:embed="rId3">
            <a:alphaModFix/>
          </a:blip>
          <a:srcRect b="0" l="0" r="0" t="0"/>
          <a:stretch/>
        </p:blipFill>
        <p:spPr>
          <a:xfrm>
            <a:off x="762000" y="1846263"/>
            <a:ext cx="7705370" cy="48593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322" name="Google Shape;322;p38"/>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323" name="Google Shape;323;p38"/>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pic>
        <p:nvPicPr>
          <p:cNvPr id="324" name="Google Shape;324;p38"/>
          <p:cNvPicPr preferRelativeResize="0"/>
          <p:nvPr/>
        </p:nvPicPr>
        <p:blipFill rotWithShape="1">
          <a:blip r:embed="rId3">
            <a:alphaModFix/>
          </a:blip>
          <a:srcRect b="0" l="0" r="0" t="0"/>
          <a:stretch/>
        </p:blipFill>
        <p:spPr>
          <a:xfrm>
            <a:off x="457200" y="1742849"/>
            <a:ext cx="8367219" cy="5038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331" name="Google Shape;331;p39"/>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332" name="Google Shape;332;p39"/>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pic>
        <p:nvPicPr>
          <p:cNvPr id="333" name="Google Shape;333;p39"/>
          <p:cNvPicPr preferRelativeResize="0"/>
          <p:nvPr/>
        </p:nvPicPr>
        <p:blipFill rotWithShape="1">
          <a:blip r:embed="rId3">
            <a:alphaModFix/>
          </a:blip>
          <a:srcRect b="0" l="0" r="0" t="0"/>
          <a:stretch/>
        </p:blipFill>
        <p:spPr>
          <a:xfrm>
            <a:off x="2524124" y="2438400"/>
            <a:ext cx="4562476" cy="4347651"/>
          </a:xfrm>
          <a:prstGeom prst="rect">
            <a:avLst/>
          </a:prstGeom>
          <a:noFill/>
          <a:ln>
            <a:noFill/>
          </a:ln>
        </p:spPr>
      </p:pic>
      <p:sp>
        <p:nvSpPr>
          <p:cNvPr id="334" name="Google Shape;334;p39"/>
          <p:cNvSpPr txBox="1"/>
          <p:nvPr/>
        </p:nvSpPr>
        <p:spPr>
          <a:xfrm>
            <a:off x="2514600" y="1846263"/>
            <a:ext cx="2895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Arial"/>
                <a:ea typeface="Arial"/>
                <a:cs typeface="Arial"/>
                <a:sym typeface="Arial"/>
              </a:rPr>
              <a:t>Gradient Descent</a:t>
            </a:r>
            <a:endParaRPr b="1"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
        <p:nvSpPr>
          <p:cNvPr id="341" name="Google Shape;341;p40"/>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lang="en-GB" sz="2800">
                <a:solidFill>
                  <a:srgbClr val="7E1B68"/>
                </a:solidFill>
                <a:latin typeface="Arial"/>
                <a:ea typeface="Arial"/>
                <a:cs typeface="Arial"/>
                <a:sym typeface="Arial"/>
              </a:rPr>
              <a:t>1. Multivariate Linear Regression</a:t>
            </a:r>
            <a:endParaRPr/>
          </a:p>
        </p:txBody>
      </p:sp>
      <p:sp>
        <p:nvSpPr>
          <p:cNvPr id="342" name="Google Shape;342;p40"/>
          <p:cNvSpPr/>
          <p:nvPr/>
        </p:nvSpPr>
        <p:spPr>
          <a:xfrm>
            <a:off x="152400" y="1066800"/>
            <a:ext cx="87725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b="1" lang="en-GB" sz="3200">
                <a:solidFill>
                  <a:schemeClr val="dk1"/>
                </a:solidFill>
                <a:latin typeface="Calibri"/>
                <a:ea typeface="Calibri"/>
                <a:cs typeface="Calibri"/>
                <a:sym typeface="Calibri"/>
              </a:rPr>
              <a:t>Linear regression with multiple features</a:t>
            </a:r>
            <a:endParaRPr sz="3200">
              <a:solidFill>
                <a:schemeClr val="dk1"/>
              </a:solidFill>
              <a:latin typeface="Calibri"/>
              <a:ea typeface="Calibri"/>
              <a:cs typeface="Calibri"/>
              <a:sym typeface="Calibri"/>
            </a:endParaRPr>
          </a:p>
        </p:txBody>
      </p:sp>
      <p:sp>
        <p:nvSpPr>
          <p:cNvPr id="343" name="Google Shape;343;p40"/>
          <p:cNvSpPr/>
          <p:nvPr/>
        </p:nvSpPr>
        <p:spPr>
          <a:xfrm>
            <a:off x="228600" y="1733490"/>
            <a:ext cx="60198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chemeClr val="dk1"/>
                </a:solidFill>
                <a:latin typeface="Arial"/>
                <a:ea typeface="Arial"/>
                <a:cs typeface="Arial"/>
                <a:sym typeface="Arial"/>
              </a:rPr>
              <a:t>Normal Equation: Method to solve parameters θ</a:t>
            </a:r>
            <a:endParaRPr b="1" sz="2000">
              <a:solidFill>
                <a:schemeClr val="dk1"/>
              </a:solidFill>
              <a:latin typeface="Arial"/>
              <a:ea typeface="Arial"/>
              <a:cs typeface="Arial"/>
              <a:sym typeface="Arial"/>
            </a:endParaRPr>
          </a:p>
        </p:txBody>
      </p:sp>
      <p:pic>
        <p:nvPicPr>
          <p:cNvPr id="344" name="Google Shape;344;p40"/>
          <p:cNvPicPr preferRelativeResize="0"/>
          <p:nvPr/>
        </p:nvPicPr>
        <p:blipFill rotWithShape="1">
          <a:blip r:embed="rId3">
            <a:alphaModFix/>
          </a:blip>
          <a:srcRect b="0" l="0" r="0" t="0"/>
          <a:stretch/>
        </p:blipFill>
        <p:spPr>
          <a:xfrm>
            <a:off x="361950" y="2136443"/>
            <a:ext cx="8562975" cy="461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51" name="Google Shape;351;p41"/>
          <p:cNvPicPr preferRelativeResize="0"/>
          <p:nvPr/>
        </p:nvPicPr>
        <p:blipFill rotWithShape="1">
          <a:blip r:embed="rId3">
            <a:alphaModFix/>
          </a:blip>
          <a:srcRect b="0" l="0" r="0" t="0"/>
          <a:stretch/>
        </p:blipFill>
        <p:spPr>
          <a:xfrm>
            <a:off x="990600" y="1447800"/>
            <a:ext cx="6800850" cy="330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15"/>
          <p:cNvSpPr txBox="1"/>
          <p:nvPr/>
        </p:nvSpPr>
        <p:spPr>
          <a:xfrm>
            <a:off x="277813" y="549275"/>
            <a:ext cx="7342187"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3200"/>
              <a:buFont typeface="Arial"/>
              <a:buNone/>
            </a:pPr>
            <a:r>
              <a:rPr b="1" i="0" lang="en-GB" sz="3200" u="none" cap="none" strike="noStrike">
                <a:solidFill>
                  <a:srgbClr val="7E1B68"/>
                </a:solidFill>
                <a:latin typeface="Arial"/>
                <a:ea typeface="Arial"/>
                <a:cs typeface="Arial"/>
                <a:sym typeface="Arial"/>
              </a:rPr>
              <a:t>Regression Analysis</a:t>
            </a:r>
            <a:endParaRPr b="1" i="0" sz="3200" u="none" cap="none" strike="noStrike">
              <a:solidFill>
                <a:srgbClr val="7E1B68"/>
              </a:solidFill>
              <a:latin typeface="Arial"/>
              <a:ea typeface="Arial"/>
              <a:cs typeface="Arial"/>
              <a:sym typeface="Arial"/>
            </a:endParaRPr>
          </a:p>
          <a:p>
            <a:pPr indent="0" lvl="0" marL="0" marR="0" rtl="0" algn="l">
              <a:spcBef>
                <a:spcPts val="0"/>
              </a:spcBef>
              <a:spcAft>
                <a:spcPts val="0"/>
              </a:spcAft>
              <a:buClr>
                <a:srgbClr val="686868"/>
              </a:buClr>
              <a:buSzPts val="3200"/>
              <a:buFont typeface="Arial"/>
              <a:buNone/>
            </a:pPr>
            <a:r>
              <a:t/>
            </a:r>
            <a:endParaRPr b="1" i="0" sz="3200" u="none" cap="none" strike="noStrike">
              <a:solidFill>
                <a:srgbClr val="7E1B68"/>
              </a:solidFill>
              <a:latin typeface="Calibri"/>
              <a:ea typeface="Calibri"/>
              <a:cs typeface="Calibri"/>
              <a:sym typeface="Calibri"/>
            </a:endParaRPr>
          </a:p>
        </p:txBody>
      </p:sp>
      <p:sp>
        <p:nvSpPr>
          <p:cNvPr id="109" name="Google Shape;109;p15"/>
          <p:cNvSpPr/>
          <p:nvPr/>
        </p:nvSpPr>
        <p:spPr>
          <a:xfrm>
            <a:off x="371475" y="1308080"/>
            <a:ext cx="8772525"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Regression analysis is an important tool for modelling and analysing data.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Here, we </a:t>
            </a:r>
            <a:r>
              <a:rPr b="1" i="0" lang="en-GB" sz="2400" u="none" cap="none" strike="noStrike">
                <a:solidFill>
                  <a:schemeClr val="dk1"/>
                </a:solidFill>
                <a:latin typeface="Calibri"/>
                <a:ea typeface="Calibri"/>
                <a:cs typeface="Calibri"/>
                <a:sym typeface="Calibri"/>
              </a:rPr>
              <a:t>fit a curve / line</a:t>
            </a:r>
            <a:r>
              <a:rPr b="0" i="0" lang="en-GB" sz="2400" u="none" cap="none" strike="noStrike">
                <a:solidFill>
                  <a:schemeClr val="dk1"/>
                </a:solidFill>
                <a:latin typeface="Calibri"/>
                <a:ea typeface="Calibri"/>
                <a:cs typeface="Calibri"/>
                <a:sym typeface="Calibri"/>
              </a:rPr>
              <a:t> to the data points, in such a manner that the differences between the distances of data points from the curve or line is minimized. </a:t>
            </a:r>
            <a:endParaRPr b="0" i="0" sz="2400" u="none" cap="none" strike="noStrike">
              <a:solidFill>
                <a:srgbClr val="0D0D0D"/>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b="0" l="0" r="0" t="0"/>
          <a:stretch/>
        </p:blipFill>
        <p:spPr>
          <a:xfrm>
            <a:off x="1219200" y="3733800"/>
            <a:ext cx="7119281" cy="2924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58" name="Google Shape;358;p42"/>
          <p:cNvPicPr preferRelativeResize="0"/>
          <p:nvPr/>
        </p:nvPicPr>
        <p:blipFill rotWithShape="1">
          <a:blip r:embed="rId3">
            <a:alphaModFix/>
          </a:blip>
          <a:srcRect b="0" l="0" r="0" t="0"/>
          <a:stretch/>
        </p:blipFill>
        <p:spPr>
          <a:xfrm>
            <a:off x="1852612" y="1133475"/>
            <a:ext cx="5438775" cy="4591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65" name="Google Shape;365;p43"/>
          <p:cNvPicPr preferRelativeResize="0"/>
          <p:nvPr/>
        </p:nvPicPr>
        <p:blipFill rotWithShape="1">
          <a:blip r:embed="rId3">
            <a:alphaModFix/>
          </a:blip>
          <a:srcRect b="0" l="0" r="0" t="0"/>
          <a:stretch/>
        </p:blipFill>
        <p:spPr>
          <a:xfrm>
            <a:off x="1128712" y="1081087"/>
            <a:ext cx="6886575" cy="469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72" name="Google Shape;372;p44"/>
          <p:cNvPicPr preferRelativeResize="0"/>
          <p:nvPr/>
        </p:nvPicPr>
        <p:blipFill rotWithShape="1">
          <a:blip r:embed="rId3">
            <a:alphaModFix/>
          </a:blip>
          <a:srcRect b="0" l="0" r="0" t="0"/>
          <a:stretch/>
        </p:blipFill>
        <p:spPr>
          <a:xfrm>
            <a:off x="1647825" y="1452562"/>
            <a:ext cx="5848350" cy="3952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79" name="Google Shape;379;p45"/>
          <p:cNvPicPr preferRelativeResize="0"/>
          <p:nvPr/>
        </p:nvPicPr>
        <p:blipFill rotWithShape="1">
          <a:blip r:embed="rId3">
            <a:alphaModFix/>
          </a:blip>
          <a:srcRect b="0" l="0" r="0" t="0"/>
          <a:stretch/>
        </p:blipFill>
        <p:spPr>
          <a:xfrm>
            <a:off x="900112" y="1309687"/>
            <a:ext cx="7343775" cy="4238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86" name="Google Shape;386;p46"/>
          <p:cNvPicPr preferRelativeResize="0"/>
          <p:nvPr/>
        </p:nvPicPr>
        <p:blipFill rotWithShape="1">
          <a:blip r:embed="rId3">
            <a:alphaModFix/>
          </a:blip>
          <a:srcRect b="0" l="0" r="0" t="0"/>
          <a:stretch/>
        </p:blipFill>
        <p:spPr>
          <a:xfrm>
            <a:off x="1033462" y="1152525"/>
            <a:ext cx="7077075" cy="4552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393" name="Google Shape;393;p47"/>
          <p:cNvPicPr preferRelativeResize="0"/>
          <p:nvPr/>
        </p:nvPicPr>
        <p:blipFill rotWithShape="1">
          <a:blip r:embed="rId3">
            <a:alphaModFix/>
          </a:blip>
          <a:srcRect b="0" l="0" r="0" t="0"/>
          <a:stretch/>
        </p:blipFill>
        <p:spPr>
          <a:xfrm>
            <a:off x="757237" y="1109662"/>
            <a:ext cx="7629525" cy="4638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00" name="Google Shape;400;p48"/>
          <p:cNvPicPr preferRelativeResize="0"/>
          <p:nvPr/>
        </p:nvPicPr>
        <p:blipFill rotWithShape="1">
          <a:blip r:embed="rId3">
            <a:alphaModFix/>
          </a:blip>
          <a:srcRect b="0" l="0" r="0" t="0"/>
          <a:stretch/>
        </p:blipFill>
        <p:spPr>
          <a:xfrm>
            <a:off x="957262" y="1166812"/>
            <a:ext cx="7229475" cy="4524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07" name="Google Shape;407;p49"/>
          <p:cNvPicPr preferRelativeResize="0"/>
          <p:nvPr/>
        </p:nvPicPr>
        <p:blipFill rotWithShape="1">
          <a:blip r:embed="rId3">
            <a:alphaModFix/>
          </a:blip>
          <a:srcRect b="0" l="0" r="0" t="0"/>
          <a:stretch/>
        </p:blipFill>
        <p:spPr>
          <a:xfrm>
            <a:off x="771525" y="990600"/>
            <a:ext cx="7600950" cy="3638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14" name="Google Shape;414;p50"/>
          <p:cNvPicPr preferRelativeResize="0"/>
          <p:nvPr/>
        </p:nvPicPr>
        <p:blipFill rotWithShape="1">
          <a:blip r:embed="rId3">
            <a:alphaModFix/>
          </a:blip>
          <a:srcRect b="0" l="0" r="0" t="0"/>
          <a:stretch/>
        </p:blipFill>
        <p:spPr>
          <a:xfrm>
            <a:off x="1195387" y="1276350"/>
            <a:ext cx="6753225" cy="4305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21" name="Google Shape;421;p51"/>
          <p:cNvPicPr preferRelativeResize="0"/>
          <p:nvPr/>
        </p:nvPicPr>
        <p:blipFill rotWithShape="1">
          <a:blip r:embed="rId3">
            <a:alphaModFix/>
          </a:blip>
          <a:srcRect b="0" l="0" r="0" t="0"/>
          <a:stretch/>
        </p:blipFill>
        <p:spPr>
          <a:xfrm>
            <a:off x="1066800" y="1433512"/>
            <a:ext cx="7010400" cy="399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16"/>
          <p:cNvSpPr txBox="1"/>
          <p:nvPr/>
        </p:nvSpPr>
        <p:spPr>
          <a:xfrm>
            <a:off x="277813" y="549275"/>
            <a:ext cx="7342187"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3200"/>
              <a:buFont typeface="Arial"/>
              <a:buNone/>
            </a:pPr>
            <a:r>
              <a:rPr b="1" i="0" lang="en-GB" sz="3200" u="none" cap="none" strike="noStrike">
                <a:solidFill>
                  <a:srgbClr val="7E1B68"/>
                </a:solidFill>
                <a:latin typeface="Arial"/>
                <a:ea typeface="Arial"/>
                <a:cs typeface="Arial"/>
                <a:sym typeface="Arial"/>
              </a:rPr>
              <a:t>Why do we use Regression Analysis?</a:t>
            </a:r>
            <a:endParaRPr/>
          </a:p>
        </p:txBody>
      </p:sp>
      <p:sp>
        <p:nvSpPr>
          <p:cNvPr id="118" name="Google Shape;118;p16"/>
          <p:cNvSpPr/>
          <p:nvPr/>
        </p:nvSpPr>
        <p:spPr>
          <a:xfrm>
            <a:off x="371475" y="1308080"/>
            <a:ext cx="8772525"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Regression analysis estimates the relationship between two or more variables.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ts val="2400"/>
              <a:buFont typeface="Arial"/>
              <a:buNone/>
            </a:pPr>
            <a:r>
              <a:rPr b="1" i="0" lang="en-GB" sz="2400" u="none" cap="none" strike="noStrike">
                <a:solidFill>
                  <a:srgbClr val="000000"/>
                </a:solidFill>
                <a:latin typeface="Calibri"/>
                <a:ea typeface="Calibri"/>
                <a:cs typeface="Calibri"/>
                <a:sym typeface="Calibri"/>
              </a:rPr>
              <a:t>Example: </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If we want to estimate growth in sales of a company based on current economic conditions.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You have the recent company data which indicates that the growth in sales is around two and a half times the growth in the economy.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Using this insight, we can </a:t>
            </a:r>
            <a:r>
              <a:rPr b="1" i="0" lang="en-GB" sz="2400" u="none" cap="none" strike="noStrike">
                <a:solidFill>
                  <a:schemeClr val="dk1"/>
                </a:solidFill>
                <a:latin typeface="Calibri"/>
                <a:ea typeface="Calibri"/>
                <a:cs typeface="Calibri"/>
                <a:sym typeface="Calibri"/>
              </a:rPr>
              <a:t>predict future sales </a:t>
            </a:r>
            <a:r>
              <a:rPr b="0" i="0" lang="en-GB" sz="2400" u="none" cap="none" strike="noStrike">
                <a:solidFill>
                  <a:schemeClr val="dk1"/>
                </a:solidFill>
                <a:latin typeface="Calibri"/>
                <a:ea typeface="Calibri"/>
                <a:cs typeface="Calibri"/>
                <a:sym typeface="Calibri"/>
              </a:rPr>
              <a:t>of the company based on </a:t>
            </a:r>
            <a:r>
              <a:rPr b="1" i="0" lang="en-GB" sz="2400" u="none" cap="none" strike="noStrike">
                <a:solidFill>
                  <a:schemeClr val="dk1"/>
                </a:solidFill>
                <a:latin typeface="Calibri"/>
                <a:ea typeface="Calibri"/>
                <a:cs typeface="Calibri"/>
                <a:sym typeface="Calibri"/>
              </a:rPr>
              <a:t>current &amp; past information</a:t>
            </a:r>
            <a:r>
              <a:rPr b="0" i="0" lang="en-GB" sz="2400" u="none" cap="none" strike="noStrike">
                <a:solidFill>
                  <a:schemeClr val="dk1"/>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28" name="Google Shape;428;p52"/>
          <p:cNvPicPr preferRelativeResize="0"/>
          <p:nvPr/>
        </p:nvPicPr>
        <p:blipFill rotWithShape="1">
          <a:blip r:embed="rId3">
            <a:alphaModFix/>
          </a:blip>
          <a:srcRect b="0" l="0" r="0" t="0"/>
          <a:stretch/>
        </p:blipFill>
        <p:spPr>
          <a:xfrm>
            <a:off x="1004887" y="1423987"/>
            <a:ext cx="7134225" cy="4010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35" name="Google Shape;435;p53"/>
          <p:cNvPicPr preferRelativeResize="0"/>
          <p:nvPr/>
        </p:nvPicPr>
        <p:blipFill rotWithShape="1">
          <a:blip r:embed="rId3">
            <a:alphaModFix/>
          </a:blip>
          <a:srcRect b="0" l="0" r="0" t="0"/>
          <a:stretch/>
        </p:blipFill>
        <p:spPr>
          <a:xfrm>
            <a:off x="1457325" y="1395412"/>
            <a:ext cx="6229350" cy="4067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42" name="Google Shape;442;p54"/>
          <p:cNvPicPr preferRelativeResize="0"/>
          <p:nvPr/>
        </p:nvPicPr>
        <p:blipFill rotWithShape="1">
          <a:blip r:embed="rId3">
            <a:alphaModFix/>
          </a:blip>
          <a:srcRect b="0" l="0" r="0" t="0"/>
          <a:stretch/>
        </p:blipFill>
        <p:spPr>
          <a:xfrm>
            <a:off x="1009650" y="1214437"/>
            <a:ext cx="7124700" cy="4429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49" name="Google Shape;449;p55"/>
          <p:cNvPicPr preferRelativeResize="0"/>
          <p:nvPr/>
        </p:nvPicPr>
        <p:blipFill rotWithShape="1">
          <a:blip r:embed="rId3">
            <a:alphaModFix/>
          </a:blip>
          <a:srcRect b="0" l="0" r="0" t="0"/>
          <a:stretch/>
        </p:blipFill>
        <p:spPr>
          <a:xfrm>
            <a:off x="842962" y="1219200"/>
            <a:ext cx="7458075" cy="441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pic>
        <p:nvPicPr>
          <p:cNvPr id="456" name="Google Shape;456;p56"/>
          <p:cNvPicPr preferRelativeResize="0"/>
          <p:nvPr/>
        </p:nvPicPr>
        <p:blipFill rotWithShape="1">
          <a:blip r:embed="rId3">
            <a:alphaModFix/>
          </a:blip>
          <a:srcRect b="0" l="0" r="0" t="0"/>
          <a:stretch/>
        </p:blipFill>
        <p:spPr>
          <a:xfrm>
            <a:off x="809625" y="1233487"/>
            <a:ext cx="7524750" cy="4391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17"/>
          <p:cNvSpPr txBox="1"/>
          <p:nvPr/>
        </p:nvSpPr>
        <p:spPr>
          <a:xfrm>
            <a:off x="277813" y="549275"/>
            <a:ext cx="8866187"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3200"/>
              <a:buFont typeface="Arial"/>
              <a:buNone/>
            </a:pPr>
            <a:r>
              <a:rPr b="1" i="0" lang="en-GB" sz="3200" u="none" cap="none" strike="noStrike">
                <a:solidFill>
                  <a:srgbClr val="7E1B68"/>
                </a:solidFill>
                <a:latin typeface="Arial"/>
                <a:ea typeface="Arial"/>
                <a:cs typeface="Arial"/>
                <a:sym typeface="Arial"/>
              </a:rPr>
              <a:t>Benefits of using Regression Analysis?</a:t>
            </a:r>
            <a:endParaRPr/>
          </a:p>
        </p:txBody>
      </p:sp>
      <p:sp>
        <p:nvSpPr>
          <p:cNvPr id="126" name="Google Shape;126;p17"/>
          <p:cNvSpPr/>
          <p:nvPr/>
        </p:nvSpPr>
        <p:spPr>
          <a:xfrm>
            <a:off x="371475" y="1143000"/>
            <a:ext cx="8772525" cy="55830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There are multiple benefits of using regression analysis. They are as follows:</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indicates the </a:t>
            </a:r>
            <a:r>
              <a:rPr b="1" i="0" lang="en-GB" sz="2400" u="none" cap="none" strike="noStrike">
                <a:solidFill>
                  <a:schemeClr val="dk1"/>
                </a:solidFill>
                <a:latin typeface="Calibri"/>
                <a:ea typeface="Calibri"/>
                <a:cs typeface="Calibri"/>
                <a:sym typeface="Calibri"/>
              </a:rPr>
              <a:t>significant relationships</a:t>
            </a:r>
            <a:r>
              <a:rPr b="0" i="0" lang="en-GB" sz="2400" u="none" cap="none" strike="noStrike">
                <a:solidFill>
                  <a:schemeClr val="dk1"/>
                </a:solidFill>
                <a:latin typeface="Calibri"/>
                <a:ea typeface="Calibri"/>
                <a:cs typeface="Calibri"/>
                <a:sym typeface="Calibri"/>
              </a:rPr>
              <a:t> between dependent variable and independent variable.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indicates the </a:t>
            </a:r>
            <a:r>
              <a:rPr b="1" i="0" lang="en-GB" sz="2400" u="none" cap="none" strike="noStrike">
                <a:solidFill>
                  <a:schemeClr val="dk1"/>
                </a:solidFill>
                <a:latin typeface="Calibri"/>
                <a:ea typeface="Calibri"/>
                <a:cs typeface="Calibri"/>
                <a:sym typeface="Calibri"/>
              </a:rPr>
              <a:t>strength of impact</a:t>
            </a:r>
            <a:r>
              <a:rPr b="0" i="0" lang="en-GB" sz="2400" u="none" cap="none" strike="noStrike">
                <a:solidFill>
                  <a:schemeClr val="dk1"/>
                </a:solidFill>
                <a:latin typeface="Calibri"/>
                <a:ea typeface="Calibri"/>
                <a:cs typeface="Calibri"/>
                <a:sym typeface="Calibri"/>
              </a:rPr>
              <a:t> of multiple independent variables on a dependent variable.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Regression analysis also allows us to compare the effects of variables measured on different scales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b="0" i="0" lang="en-GB" sz="2000" u="none" cap="none" strike="noStrike">
                <a:solidFill>
                  <a:schemeClr val="dk1"/>
                </a:solidFill>
                <a:latin typeface="Calibri"/>
                <a:ea typeface="Calibri"/>
                <a:cs typeface="Calibri"/>
                <a:sym typeface="Calibri"/>
              </a:rPr>
              <a:t>These benefits help market researchers / data analysts / data scientists to eliminate and evaluate the best set of variables to be used for building predictive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8"/>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How many types of regression techniques do we have?</a:t>
            </a:r>
            <a:endParaRPr/>
          </a:p>
        </p:txBody>
      </p:sp>
      <p:sp>
        <p:nvSpPr>
          <p:cNvPr id="134" name="Google Shape;134;p18"/>
          <p:cNvSpPr/>
          <p:nvPr/>
        </p:nvSpPr>
        <p:spPr>
          <a:xfrm>
            <a:off x="371475" y="1723275"/>
            <a:ext cx="8772525" cy="20867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There are various kinds of regression techniques available to make predictions.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rPr b="0" i="0" lang="en-GB" sz="2400" u="none" cap="none" strike="noStrike">
                <a:solidFill>
                  <a:schemeClr val="dk1"/>
                </a:solidFill>
                <a:latin typeface="Calibri"/>
                <a:ea typeface="Calibri"/>
                <a:cs typeface="Calibri"/>
                <a:sym typeface="Calibri"/>
              </a:rPr>
              <a:t>These techniques are mostly driven by </a:t>
            </a:r>
            <a:r>
              <a:rPr b="1" i="0" lang="en-GB" sz="2400" u="none" cap="none" strike="noStrike">
                <a:solidFill>
                  <a:schemeClr val="dk1"/>
                </a:solidFill>
                <a:latin typeface="Calibri"/>
                <a:ea typeface="Calibri"/>
                <a:cs typeface="Calibri"/>
                <a:sym typeface="Calibri"/>
              </a:rPr>
              <a:t>three metrics </a:t>
            </a:r>
            <a:r>
              <a:rPr b="0" i="0" lang="en-GB" sz="2400" u="none" cap="none" strike="noStrike">
                <a:solidFill>
                  <a:schemeClr val="dk1"/>
                </a:solidFill>
                <a:latin typeface="Calibri"/>
                <a:ea typeface="Calibri"/>
                <a:cs typeface="Calibri"/>
                <a:sym typeface="Calibri"/>
              </a:rPr>
              <a:t>(independent variables, dependent variables, and shape of regression line </a:t>
            </a:r>
            <a:endParaRPr b="0" i="0" sz="2400" u="none" cap="none" strike="noStrike">
              <a:solidFill>
                <a:srgbClr val="000000"/>
              </a:solidFill>
              <a:latin typeface="Calibri"/>
              <a:ea typeface="Calibri"/>
              <a:cs typeface="Calibri"/>
              <a:sym typeface="Calibri"/>
            </a:endParaRPr>
          </a:p>
        </p:txBody>
      </p:sp>
      <p:pic>
        <p:nvPicPr>
          <p:cNvPr descr="https://www.analyticsvidhya.com/wp-content/uploads/2015/08/Regression_Type.png" id="135" name="Google Shape;135;p18"/>
          <p:cNvPicPr preferRelativeResize="0"/>
          <p:nvPr/>
        </p:nvPicPr>
        <p:blipFill rotWithShape="1">
          <a:blip r:embed="rId3">
            <a:alphaModFix/>
          </a:blip>
          <a:srcRect b="0" l="0" r="0" t="0"/>
          <a:stretch/>
        </p:blipFill>
        <p:spPr>
          <a:xfrm>
            <a:off x="1371600" y="4114800"/>
            <a:ext cx="6553200" cy="2519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19"/>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43" name="Google Shape;143;p19"/>
          <p:cNvSpPr/>
          <p:nvPr/>
        </p:nvSpPr>
        <p:spPr>
          <a:xfrm>
            <a:off x="371475" y="1195352"/>
            <a:ext cx="8772525" cy="496751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is one of the most widely known modelling technique.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Linear regression is usually among the first few topics which people pick while learning predictive modelling.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In this technique, the </a:t>
            </a:r>
            <a:r>
              <a:rPr b="1" i="0" lang="en-GB" sz="2400" u="none" cap="none" strike="noStrike">
                <a:solidFill>
                  <a:schemeClr val="dk1"/>
                </a:solidFill>
                <a:latin typeface="Calibri"/>
                <a:ea typeface="Calibri"/>
                <a:cs typeface="Calibri"/>
                <a:sym typeface="Calibri"/>
              </a:rPr>
              <a:t>dependent variable is continuous</a:t>
            </a:r>
            <a:r>
              <a:rPr b="0" i="0" lang="en-GB" sz="2400" u="none" cap="none" strike="noStrike">
                <a:solidFill>
                  <a:schemeClr val="dk1"/>
                </a:solidFill>
                <a:latin typeface="Calibri"/>
                <a:ea typeface="Calibri"/>
                <a:cs typeface="Calibri"/>
                <a:sym typeface="Calibri"/>
              </a:rPr>
              <a:t>, independent variable(s) can be continuous or </a:t>
            </a:r>
            <a:r>
              <a:rPr b="1" i="0" lang="en-GB" sz="2400" u="none" cap="none" strike="noStrike">
                <a:solidFill>
                  <a:schemeClr val="dk1"/>
                </a:solidFill>
                <a:latin typeface="Calibri"/>
                <a:ea typeface="Calibri"/>
                <a:cs typeface="Calibri"/>
                <a:sym typeface="Calibri"/>
              </a:rPr>
              <a:t>discrete</a:t>
            </a:r>
            <a:r>
              <a:rPr b="0" i="0" lang="en-GB" sz="2400" u="none" cap="none" strike="noStrike">
                <a:solidFill>
                  <a:schemeClr val="dk1"/>
                </a:solidFill>
                <a:latin typeface="Calibri"/>
                <a:ea typeface="Calibri"/>
                <a:cs typeface="Calibri"/>
                <a:sym typeface="Calibri"/>
              </a:rPr>
              <a:t>, and nature of regression line is linear.</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Linear Regression establishes a relationship between </a:t>
            </a:r>
            <a:r>
              <a:rPr b="1" i="0" lang="en-GB" sz="2400" u="none" cap="none" strike="noStrike">
                <a:solidFill>
                  <a:schemeClr val="dk1"/>
                </a:solidFill>
                <a:latin typeface="Calibri"/>
                <a:ea typeface="Calibri"/>
                <a:cs typeface="Calibri"/>
                <a:sym typeface="Calibri"/>
              </a:rPr>
              <a:t>dependent variable (Y)</a:t>
            </a:r>
            <a:r>
              <a:rPr b="0" i="0" lang="en-GB" sz="2400" u="none" cap="none" strike="noStrike">
                <a:solidFill>
                  <a:schemeClr val="dk1"/>
                </a:solidFill>
                <a:latin typeface="Calibri"/>
                <a:ea typeface="Calibri"/>
                <a:cs typeface="Calibri"/>
                <a:sym typeface="Calibri"/>
              </a:rPr>
              <a:t> and one or more </a:t>
            </a:r>
            <a:r>
              <a:rPr b="1" i="0" lang="en-GB" sz="2400" u="none" cap="none" strike="noStrike">
                <a:solidFill>
                  <a:schemeClr val="dk1"/>
                </a:solidFill>
                <a:latin typeface="Calibri"/>
                <a:ea typeface="Calibri"/>
                <a:cs typeface="Calibri"/>
                <a:sym typeface="Calibri"/>
              </a:rPr>
              <a:t>independent variables (X)</a:t>
            </a:r>
            <a:r>
              <a:rPr b="0" i="0" lang="en-GB" sz="2400" u="none" cap="none" strike="noStrike">
                <a:solidFill>
                  <a:schemeClr val="dk1"/>
                </a:solidFill>
                <a:latin typeface="Calibri"/>
                <a:ea typeface="Calibri"/>
                <a:cs typeface="Calibri"/>
                <a:sym typeface="Calibri"/>
              </a:rPr>
              <a:t> using a </a:t>
            </a:r>
            <a:r>
              <a:rPr b="1" i="0" lang="en-GB" sz="2400" u="none" cap="none" strike="noStrike">
                <a:solidFill>
                  <a:schemeClr val="dk1"/>
                </a:solidFill>
                <a:latin typeface="Calibri"/>
                <a:ea typeface="Calibri"/>
                <a:cs typeface="Calibri"/>
                <a:sym typeface="Calibri"/>
              </a:rPr>
              <a:t>best fit straight line</a:t>
            </a:r>
            <a:r>
              <a:rPr b="0" i="0" lang="en-GB" sz="2400" u="none" cap="none" strike="noStrike">
                <a:solidFill>
                  <a:schemeClr val="dk1"/>
                </a:solidFill>
                <a:latin typeface="Calibri"/>
                <a:ea typeface="Calibri"/>
                <a:cs typeface="Calibri"/>
                <a:sym typeface="Calibri"/>
              </a:rPr>
              <a:t> (also known as regression line).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20"/>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sp>
        <p:nvSpPr>
          <p:cNvPr id="151" name="Google Shape;151;p20"/>
          <p:cNvSpPr/>
          <p:nvPr/>
        </p:nvSpPr>
        <p:spPr>
          <a:xfrm>
            <a:off x="371475" y="1195352"/>
            <a:ext cx="8772525" cy="49675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It is represented by an equation</a:t>
            </a:r>
            <a:endParaRPr/>
          </a:p>
          <a:p>
            <a:pPr indent="0" lvl="0" marL="0" marR="0" rtl="0" algn="l">
              <a:spcBef>
                <a:spcPts val="48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       </a:t>
            </a:r>
            <a:endParaRPr/>
          </a:p>
          <a:p>
            <a:pPr indent="0" lvl="0" marL="0" marR="0" rtl="0" algn="l">
              <a:spcBef>
                <a:spcPts val="72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                                                 </a:t>
            </a:r>
            <a:r>
              <a:rPr b="1" i="0" lang="en-GB" sz="3600" u="none" cap="none" strike="noStrike">
                <a:solidFill>
                  <a:srgbClr val="000000"/>
                </a:solidFill>
                <a:latin typeface="Calibri"/>
                <a:ea typeface="Calibri"/>
                <a:cs typeface="Calibri"/>
                <a:sym typeface="Calibri"/>
              </a:rPr>
              <a:t>Y=a + b*X + e</a:t>
            </a:r>
            <a:r>
              <a:rPr b="0" i="0" lang="en-GB" sz="3600" u="none" cap="none" strike="noStrike">
                <a:solidFill>
                  <a:srgbClr val="000000"/>
                </a:solidFill>
                <a:latin typeface="Calibri"/>
                <a:ea typeface="Calibri"/>
                <a:cs typeface="Calibri"/>
                <a:sym typeface="Calibri"/>
              </a:rPr>
              <a:t> </a:t>
            </a:r>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48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Similar to equation of line:</a:t>
            </a:r>
            <a:r>
              <a:rPr b="0" i="0" lang="en-GB" sz="2400" u="none" cap="none" strike="noStrike">
                <a:solidFill>
                  <a:schemeClr val="dk1"/>
                </a:solidFill>
                <a:latin typeface="Calibri"/>
                <a:ea typeface="Calibri"/>
                <a:cs typeface="Calibri"/>
                <a:sym typeface="Calibri"/>
              </a:rPr>
              <a:t> </a:t>
            </a:r>
            <a:r>
              <a:rPr b="1" i="0" lang="en-GB" sz="2400" u="none" cap="none" strike="noStrike">
                <a:solidFill>
                  <a:schemeClr val="dk1"/>
                </a:solidFill>
                <a:latin typeface="Calibri"/>
                <a:ea typeface="Calibri"/>
                <a:cs typeface="Calibri"/>
                <a:sym typeface="Calibri"/>
              </a:rPr>
              <a:t>y = mx+b</a:t>
            </a:r>
            <a:endParaRPr b="1" i="0" sz="2400" u="none" cap="none" strike="noStrike">
              <a:solidFill>
                <a:srgbClr val="000000"/>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48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where </a:t>
            </a:r>
            <a:r>
              <a:rPr b="1" i="0" lang="en-GB" sz="2400" u="none" cap="none" strike="noStrike">
                <a:solidFill>
                  <a:srgbClr val="000000"/>
                </a:solidFill>
                <a:latin typeface="Calibri"/>
                <a:ea typeface="Calibri"/>
                <a:cs typeface="Calibri"/>
                <a:sym typeface="Calibri"/>
              </a:rPr>
              <a:t>a</a:t>
            </a:r>
            <a:r>
              <a:rPr b="0" i="0" lang="en-GB" sz="2400" u="none" cap="none" strike="noStrike">
                <a:solidFill>
                  <a:srgbClr val="000000"/>
                </a:solidFill>
                <a:latin typeface="Calibri"/>
                <a:ea typeface="Calibri"/>
                <a:cs typeface="Calibri"/>
                <a:sym typeface="Calibri"/>
              </a:rPr>
              <a:t> is intercept, </a:t>
            </a:r>
            <a:r>
              <a:rPr b="1" i="0" lang="en-GB" sz="2400" u="none" cap="none" strike="noStrike">
                <a:solidFill>
                  <a:srgbClr val="000000"/>
                </a:solidFill>
                <a:latin typeface="Calibri"/>
                <a:ea typeface="Calibri"/>
                <a:cs typeface="Calibri"/>
                <a:sym typeface="Calibri"/>
              </a:rPr>
              <a:t>b</a:t>
            </a:r>
            <a:r>
              <a:rPr b="0" i="0" lang="en-GB" sz="2400" u="none" cap="none" strike="noStrike">
                <a:solidFill>
                  <a:srgbClr val="000000"/>
                </a:solidFill>
                <a:latin typeface="Calibri"/>
                <a:ea typeface="Calibri"/>
                <a:cs typeface="Calibri"/>
                <a:sym typeface="Calibri"/>
              </a:rPr>
              <a:t> is slope of the line, </a:t>
            </a:r>
            <a:r>
              <a:rPr b="1" i="0" lang="en-GB" sz="2400" u="none" cap="none" strike="noStrike">
                <a:solidFill>
                  <a:srgbClr val="000000"/>
                </a:solidFill>
                <a:latin typeface="Calibri"/>
                <a:ea typeface="Calibri"/>
                <a:cs typeface="Calibri"/>
                <a:sym typeface="Calibri"/>
              </a:rPr>
              <a:t>X</a:t>
            </a:r>
            <a:r>
              <a:rPr b="0" i="0" lang="en-GB" sz="2400" u="none" cap="none" strike="noStrike">
                <a:solidFill>
                  <a:srgbClr val="000000"/>
                </a:solidFill>
                <a:latin typeface="Calibri"/>
                <a:ea typeface="Calibri"/>
                <a:cs typeface="Calibri"/>
                <a:sym typeface="Calibri"/>
              </a:rPr>
              <a:t> is input variable( independent variable) and </a:t>
            </a:r>
            <a:r>
              <a:rPr b="1" i="0" lang="en-GB" sz="2400" u="none" cap="none" strike="noStrike">
                <a:solidFill>
                  <a:srgbClr val="000000"/>
                </a:solidFill>
                <a:latin typeface="Calibri"/>
                <a:ea typeface="Calibri"/>
                <a:cs typeface="Calibri"/>
                <a:sym typeface="Calibri"/>
              </a:rPr>
              <a:t>e</a:t>
            </a:r>
            <a:r>
              <a:rPr b="0" i="0" lang="en-GB" sz="2400" u="none" cap="none" strike="noStrike">
                <a:solidFill>
                  <a:srgbClr val="000000"/>
                </a:solidFill>
                <a:latin typeface="Calibri"/>
                <a:ea typeface="Calibri"/>
                <a:cs typeface="Calibri"/>
                <a:sym typeface="Calibri"/>
              </a:rPr>
              <a:t> is error term. </a:t>
            </a:r>
            <a:endParaRPr b="0" i="0" sz="2400" u="none" cap="none" strike="noStrike">
              <a:solidFill>
                <a:srgbClr val="000000"/>
              </a:solidFill>
              <a:latin typeface="Calibri"/>
              <a:ea typeface="Calibri"/>
              <a:cs typeface="Calibri"/>
              <a:sym typeface="Calibri"/>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48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This equation can be used to predict the value of target variable based on given predictor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0" y="288925"/>
            <a:ext cx="9144000" cy="222250"/>
          </a:xfrm>
          <a:prstGeom prst="rect">
            <a:avLst/>
          </a:prstGeom>
          <a:solidFill>
            <a:srgbClr val="7E1B6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1"/>
          <p:cNvSpPr txBox="1"/>
          <p:nvPr/>
        </p:nvSpPr>
        <p:spPr>
          <a:xfrm>
            <a:off x="152401" y="549275"/>
            <a:ext cx="8991600" cy="7413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7E1B68"/>
              </a:buClr>
              <a:buSzPts val="2800"/>
              <a:buFont typeface="Arial"/>
              <a:buNone/>
            </a:pPr>
            <a:r>
              <a:rPr b="1" i="0" lang="en-GB" sz="2800" u="none" cap="none" strike="noStrike">
                <a:solidFill>
                  <a:srgbClr val="7E1B68"/>
                </a:solidFill>
                <a:latin typeface="Arial"/>
                <a:ea typeface="Arial"/>
                <a:cs typeface="Arial"/>
                <a:sym typeface="Arial"/>
              </a:rPr>
              <a:t>1. Linear Regression</a:t>
            </a:r>
            <a:endParaRPr/>
          </a:p>
        </p:txBody>
      </p:sp>
      <p:pic>
        <p:nvPicPr>
          <p:cNvPr id="159" name="Google Shape;159;p21"/>
          <p:cNvPicPr preferRelativeResize="0"/>
          <p:nvPr/>
        </p:nvPicPr>
        <p:blipFill rotWithShape="1">
          <a:blip r:embed="rId3">
            <a:alphaModFix/>
          </a:blip>
          <a:srcRect b="0" l="0" r="0" t="0"/>
          <a:stretch/>
        </p:blipFill>
        <p:spPr>
          <a:xfrm>
            <a:off x="762000" y="1447800"/>
            <a:ext cx="7818174" cy="464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