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94" r:id="rId2"/>
    <p:sldId id="321" r:id="rId3"/>
    <p:sldId id="358" r:id="rId4"/>
    <p:sldId id="359" r:id="rId5"/>
    <p:sldId id="315" r:id="rId6"/>
    <p:sldId id="311" r:id="rId7"/>
    <p:sldId id="312" r:id="rId8"/>
    <p:sldId id="313" r:id="rId9"/>
    <p:sldId id="295" r:id="rId10"/>
    <p:sldId id="299" r:id="rId11"/>
    <p:sldId id="300" r:id="rId12"/>
    <p:sldId id="296" r:id="rId13"/>
    <p:sldId id="301" r:id="rId14"/>
    <p:sldId id="317" r:id="rId15"/>
    <p:sldId id="316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382" r:id="rId39"/>
    <p:sldId id="383" r:id="rId40"/>
    <p:sldId id="395" r:id="rId41"/>
    <p:sldId id="396" r:id="rId42"/>
    <p:sldId id="384" r:id="rId43"/>
    <p:sldId id="385" r:id="rId44"/>
    <p:sldId id="386" r:id="rId45"/>
    <p:sldId id="387" r:id="rId46"/>
    <p:sldId id="388" r:id="rId47"/>
    <p:sldId id="389" r:id="rId48"/>
    <p:sldId id="390" r:id="rId49"/>
    <p:sldId id="391" r:id="rId50"/>
    <p:sldId id="392" r:id="rId51"/>
    <p:sldId id="393" r:id="rId52"/>
    <p:sldId id="397" r:id="rId53"/>
    <p:sldId id="394" r:id="rId54"/>
    <p:sldId id="297" r:id="rId55"/>
    <p:sldId id="302" r:id="rId56"/>
    <p:sldId id="298" r:id="rId57"/>
    <p:sldId id="303" r:id="rId58"/>
    <p:sldId id="304" r:id="rId59"/>
    <p:sldId id="309" r:id="rId60"/>
    <p:sldId id="310" r:id="rId61"/>
    <p:sldId id="305" r:id="rId62"/>
    <p:sldId id="306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84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324" autoAdjust="0"/>
    <p:restoredTop sz="89427" autoAdjust="0"/>
  </p:normalViewPr>
  <p:slideViewPr>
    <p:cSldViewPr>
      <p:cViewPr varScale="1">
        <p:scale>
          <a:sx n="65" d="100"/>
          <a:sy n="65" d="100"/>
        </p:scale>
        <p:origin x="-19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79244-5304-4D83-82FA-DBF6C3F4B128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82178-92BE-4BC1-9F6F-7AF7387D2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aaaabbbb</a:t>
            </a:r>
            <a:endParaRPr lang="en-US" dirty="0" smtClean="0"/>
          </a:p>
          <a:p>
            <a:r>
              <a:rPr lang="en-US" dirty="0" err="1" smtClean="0"/>
              <a:t>XaaaYbbb</a:t>
            </a:r>
            <a:endParaRPr lang="en-US" dirty="0" smtClean="0"/>
          </a:p>
          <a:p>
            <a:r>
              <a:rPr lang="en-US" dirty="0" err="1" smtClean="0"/>
              <a:t>XXaaYYbb</a:t>
            </a:r>
            <a:endParaRPr lang="en-US" dirty="0" smtClean="0"/>
          </a:p>
          <a:p>
            <a:r>
              <a:rPr lang="en-US" dirty="0" err="1" smtClean="0"/>
              <a:t>XXXaYYYb</a:t>
            </a:r>
            <a:endParaRPr lang="en-US" dirty="0" smtClean="0"/>
          </a:p>
          <a:p>
            <a:r>
              <a:rPr lang="en-US" dirty="0" smtClean="0"/>
              <a:t>XXXXYYYY   Accept</a:t>
            </a:r>
          </a:p>
          <a:p>
            <a:endParaRPr lang="en-US" dirty="0" smtClean="0"/>
          </a:p>
          <a:p>
            <a:r>
              <a:rPr lang="en-US" dirty="0" smtClean="0"/>
              <a:t>1)</a:t>
            </a:r>
            <a:r>
              <a:rPr lang="en-US" dirty="0" err="1" smtClean="0"/>
              <a:t>aaaaabbbbb</a:t>
            </a:r>
            <a:r>
              <a:rPr lang="en-US" dirty="0" smtClean="0"/>
              <a:t>     accept</a:t>
            </a:r>
          </a:p>
          <a:p>
            <a:r>
              <a:rPr lang="en-US" dirty="0" smtClean="0"/>
              <a:t>2)</a:t>
            </a:r>
            <a:r>
              <a:rPr lang="en-US" dirty="0" err="1" smtClean="0"/>
              <a:t>aaaaabbbb</a:t>
            </a:r>
            <a:endParaRPr lang="en-US" dirty="0" smtClean="0"/>
          </a:p>
          <a:p>
            <a:r>
              <a:rPr lang="en-US" dirty="0" smtClean="0"/>
              <a:t>3)</a:t>
            </a:r>
            <a:r>
              <a:rPr lang="en-US" dirty="0" err="1" smtClean="0"/>
              <a:t>Aaaabbbbb</a:t>
            </a:r>
            <a:endParaRPr lang="en-US" dirty="0" smtClean="0"/>
          </a:p>
          <a:p>
            <a:r>
              <a:rPr lang="en-US" dirty="0" err="1" smtClean="0"/>
              <a:t>a^n.b^m.c^p</a:t>
            </a:r>
            <a:r>
              <a:rPr lang="en-US" dirty="0" smtClean="0"/>
              <a:t>, please try this machine where n=m=p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82178-92BE-4BC1-9F6F-7AF7387D292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00</a:t>
            </a:r>
          </a:p>
          <a:p>
            <a:r>
              <a:rPr lang="en-US" dirty="0" smtClean="0"/>
              <a:t>010</a:t>
            </a:r>
          </a:p>
          <a:p>
            <a:r>
              <a:rPr lang="en-US" dirty="0" smtClean="0"/>
              <a:t>0111110</a:t>
            </a:r>
          </a:p>
          <a:p>
            <a:r>
              <a:rPr lang="en-US" dirty="0" smtClean="0"/>
              <a:t>011</a:t>
            </a:r>
          </a:p>
          <a:p>
            <a:r>
              <a:rPr lang="en-US" dirty="0" smtClean="0"/>
              <a:t>01101</a:t>
            </a:r>
          </a:p>
          <a:p>
            <a:r>
              <a:rPr lang="en-US" dirty="0" smtClean="0"/>
              <a:t>01100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82178-92BE-4BC1-9F6F-7AF7387D2928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82178-92BE-4BC1-9F6F-7AF7387D2928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TAFL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TM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Turing Machine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8842621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22" y="4648200"/>
            <a:ext cx="892157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Turing Machine</a:t>
            </a:r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44" y="1828800"/>
            <a:ext cx="9049456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Turing Machine</a:t>
            </a:r>
            <a:endParaRPr 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057400"/>
            <a:ext cx="887902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838200"/>
            <a:ext cx="51816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13" y="3124200"/>
            <a:ext cx="9075387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 That Accepts double </a:t>
            </a:r>
            <a:r>
              <a:rPr lang="en-US" dirty="0" err="1" smtClean="0"/>
              <a:t>aa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		Try it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TM that accepts double a </a:t>
            </a:r>
            <a:endParaRPr 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057400"/>
            <a:ext cx="7287986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5181600"/>
            <a:ext cx="7288924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Turing machine as transducer for 1's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Turing machine can work as </a:t>
            </a:r>
            <a:r>
              <a:rPr lang="en-US" b="1" dirty="0" smtClean="0"/>
              <a:t>Transducer</a:t>
            </a:r>
            <a:r>
              <a:rPr lang="en-US" dirty="0" smtClean="0"/>
              <a:t> as well as </a:t>
            </a:r>
            <a:r>
              <a:rPr lang="en-US" b="1" dirty="0" smtClean="0"/>
              <a:t>Acceptor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Transducer</a:t>
            </a:r>
          </a:p>
          <a:p>
            <a:pPr lvl="1"/>
            <a:r>
              <a:rPr lang="en-US" dirty="0" smtClean="0"/>
              <a:t>When input is converted into output.</a:t>
            </a:r>
          </a:p>
          <a:p>
            <a:r>
              <a:rPr lang="en-US" dirty="0" smtClean="0"/>
              <a:t>Acceptor</a:t>
            </a:r>
          </a:p>
          <a:p>
            <a:pPr lvl="1"/>
            <a:r>
              <a:rPr lang="en-US" dirty="0" smtClean="0"/>
              <a:t>When it is decided that whether string belongs to language or not.(Answer in YES or NO). Example: DFA, PDA etc</a:t>
            </a:r>
          </a:p>
          <a:p>
            <a:pPr algn="just"/>
            <a:r>
              <a:rPr lang="en-US" b="1" i="1" dirty="0" smtClean="0"/>
              <a:t>Turing machine can read as well as write on the TAPE that is the reason it can work as TRANSDUCER.</a:t>
            </a: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Turing machine for 1's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Algorithm/Approach for 1's complement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Scan input string from left to right</a:t>
            </a:r>
          </a:p>
          <a:p>
            <a:r>
              <a:rPr lang="en-US" dirty="0" smtClean="0"/>
              <a:t>Convert '1' into '0'</a:t>
            </a:r>
          </a:p>
          <a:p>
            <a:r>
              <a:rPr lang="en-US" dirty="0" smtClean="0"/>
              <a:t>Convert '0' into '1'</a:t>
            </a:r>
          </a:p>
          <a:p>
            <a:r>
              <a:rPr lang="en-US" dirty="0" smtClean="0"/>
              <a:t>When BLANK is reached move towards left(start of input string).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27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Turing machine for 1's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 “</a:t>
            </a:r>
            <a:r>
              <a:rPr lang="nb-NO" dirty="0" smtClean="0"/>
              <a:t>TAPE movement </a:t>
            </a:r>
          </a:p>
          <a:p>
            <a:pPr>
              <a:buNone/>
            </a:pPr>
            <a:r>
              <a:rPr lang="nb-NO" dirty="0" smtClean="0"/>
              <a:t>   for a sample string </a:t>
            </a:r>
          </a:p>
          <a:p>
            <a:pPr>
              <a:buNone/>
            </a:pPr>
            <a:r>
              <a:rPr lang="nb-NO" dirty="0" smtClean="0"/>
              <a:t>   ’1010111’   ”</a:t>
            </a:r>
          </a:p>
          <a:p>
            <a:pPr>
              <a:buNone/>
            </a:pPr>
            <a:r>
              <a:rPr lang="nb-NO" dirty="0" smtClean="0"/>
              <a:t/>
            </a:r>
            <a:br>
              <a:rPr lang="nb-NO" dirty="0" smtClean="0"/>
            </a:br>
            <a:endParaRPr lang="en-US" dirty="0" smtClean="0"/>
          </a:p>
        </p:txBody>
      </p:sp>
      <p:pic>
        <p:nvPicPr>
          <p:cNvPr id="21506" name="Picture 2" descr="http://scanftree.com/automata/images/turing_machine/turing_machine_tape_for_1s_complem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1295400"/>
            <a:ext cx="4314825" cy="55721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27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Turing machine for 1's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Explanation of TAPE movement</a:t>
            </a:r>
          </a:p>
          <a:p>
            <a:pPr lvl="1"/>
            <a:r>
              <a:rPr lang="en-US" dirty="0" smtClean="0"/>
              <a:t>Input is given as "1010111" (scan string from left to right)</a:t>
            </a:r>
          </a:p>
          <a:p>
            <a:pPr lvl="1"/>
            <a:r>
              <a:rPr lang="en-US" dirty="0" smtClean="0"/>
              <a:t>Convert '1' into '0' and move one step right</a:t>
            </a:r>
          </a:p>
          <a:p>
            <a:pPr lvl="1"/>
            <a:r>
              <a:rPr lang="en-US" dirty="0" smtClean="0"/>
              <a:t>Convert '0' into '1' and move one step right</a:t>
            </a:r>
          </a:p>
          <a:p>
            <a:pPr lvl="1"/>
            <a:r>
              <a:rPr lang="en-US" dirty="0" smtClean="0"/>
              <a:t>Convert '1' into '0' and move one step right</a:t>
            </a:r>
          </a:p>
          <a:p>
            <a:pPr lvl="1"/>
            <a:r>
              <a:rPr lang="en-US" dirty="0" smtClean="0"/>
              <a:t>Convert '0' into '1' and move one step right</a:t>
            </a:r>
          </a:p>
          <a:p>
            <a:pPr lvl="1"/>
            <a:r>
              <a:rPr lang="en-US" dirty="0" smtClean="0"/>
              <a:t>Convert '1' into '0' and move one step right</a:t>
            </a:r>
          </a:p>
          <a:p>
            <a:pPr lvl="1"/>
            <a:r>
              <a:rPr lang="en-US" dirty="0" smtClean="0"/>
              <a:t>Convert '1' into '0' and move one step right</a:t>
            </a:r>
          </a:p>
          <a:p>
            <a:pPr lvl="1"/>
            <a:r>
              <a:rPr lang="en-US" dirty="0" smtClean="0"/>
              <a:t>Convert '1' into '0' and move one step right</a:t>
            </a:r>
          </a:p>
          <a:p>
            <a:pPr lvl="1"/>
            <a:r>
              <a:rPr lang="en-US" dirty="0" smtClean="0"/>
              <a:t>BLANK(in right) is reached when string is finished. So move to start of string(optional).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Standard Turing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TM has a tape that is unbounded in both directions, allowing any number of left and right moves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TM is deterministic in the sense that δ defines at most one move for each configuration.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No special input file and no special output device. Only tape!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27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Turing machine for 1's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1's complement is written into the TAPE in place of input string.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Input String : 1010111</a:t>
            </a:r>
            <a:br>
              <a:rPr lang="en-US" dirty="0" smtClean="0"/>
            </a:br>
            <a:r>
              <a:rPr lang="en-US" dirty="0" smtClean="0"/>
              <a:t>Output String : 0101000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27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Turing machine for 1's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 State Transition Diagram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We have designed state transition diagram for 1's complement as follows: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Replace '1' with '0' and vice versa.</a:t>
            </a:r>
            <a:br>
              <a:rPr lang="en-US" dirty="0" smtClean="0"/>
            </a:br>
            <a:r>
              <a:rPr lang="en-US" dirty="0" smtClean="0"/>
              <a:t>2. When BLANK is reached move towards left</a:t>
            </a:r>
            <a:br>
              <a:rPr lang="en-US" dirty="0" smtClean="0"/>
            </a:br>
            <a:r>
              <a:rPr lang="en-US" dirty="0" smtClean="0"/>
              <a:t>3. Using state 'q2' we reach start of the string.</a:t>
            </a:r>
            <a:br>
              <a:rPr lang="en-US" dirty="0" smtClean="0"/>
            </a:br>
            <a:r>
              <a:rPr lang="en-US" dirty="0" smtClean="0"/>
              <a:t>4. When we reach BLANK in left we move one step right to point start of string.</a:t>
            </a:r>
            <a:br>
              <a:rPr lang="en-US" dirty="0" smtClean="0"/>
            </a:br>
            <a:r>
              <a:rPr lang="en-US" dirty="0" smtClean="0"/>
              <a:t>5. </a:t>
            </a:r>
            <a:r>
              <a:rPr lang="en-US" dirty="0" err="1" smtClean="0"/>
              <a:t>qf</a:t>
            </a:r>
            <a:r>
              <a:rPr lang="en-US" dirty="0" smtClean="0"/>
              <a:t> is final state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27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Turing machine for 1's complement</a:t>
            </a:r>
            <a:endParaRPr lang="en-US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328863"/>
            <a:ext cx="9067800" cy="278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Turing machine for 2's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Algorithm/Approach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Scan input string from </a:t>
            </a:r>
            <a:r>
              <a:rPr lang="en-US" b="1" dirty="0" smtClean="0"/>
              <a:t>right to left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Pass all consecutive '0's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When '1' comes do nothing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After that take complement of every digit.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04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Turing machine for 2's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8229600" cy="438912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nb-NO" dirty="0" smtClean="0"/>
              <a:t>TAPE movement</a:t>
            </a:r>
          </a:p>
          <a:p>
            <a:pPr>
              <a:buNone/>
            </a:pPr>
            <a:r>
              <a:rPr lang="nb-NO" dirty="0" smtClean="0"/>
              <a:t>	 for string "1010100":</a:t>
            </a:r>
          </a:p>
          <a:p>
            <a:pPr>
              <a:buNone/>
            </a:pPr>
            <a:r>
              <a:rPr lang="nb-NO" dirty="0" smtClean="0"/>
              <a:t/>
            </a:r>
            <a:br>
              <a:rPr lang="nb-NO" dirty="0" smtClean="0"/>
            </a:br>
            <a:endParaRPr lang="en-US" dirty="0"/>
          </a:p>
        </p:txBody>
      </p:sp>
      <p:pic>
        <p:nvPicPr>
          <p:cNvPr id="64514" name="Picture 2" descr="http://scanftree.com/automata/images/turing_machine/turing_machine_tape_for_2s_complem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05039" y="838200"/>
            <a:ext cx="4610361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27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Turing machine for 2's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Explanation of TAPE movement</a:t>
            </a:r>
          </a:p>
          <a:p>
            <a:pPr lvl="1"/>
            <a:r>
              <a:rPr lang="en-US" dirty="0" smtClean="0"/>
              <a:t>Input is given as "1010100" (scan string from right to left)</a:t>
            </a:r>
          </a:p>
          <a:p>
            <a:pPr lvl="1"/>
            <a:r>
              <a:rPr lang="en-US" dirty="0" smtClean="0"/>
              <a:t>Pass two '0's from right</a:t>
            </a:r>
          </a:p>
          <a:p>
            <a:pPr lvl="1"/>
            <a:r>
              <a:rPr lang="en-US" dirty="0" smtClean="0"/>
              <a:t>Pass '1' after that</a:t>
            </a:r>
          </a:p>
          <a:p>
            <a:pPr lvl="1"/>
            <a:r>
              <a:rPr lang="en-US" dirty="0" smtClean="0"/>
              <a:t>Take complement of '0' = '1'</a:t>
            </a:r>
          </a:p>
          <a:p>
            <a:pPr lvl="1"/>
            <a:r>
              <a:rPr lang="en-US" dirty="0" smtClean="0"/>
              <a:t>Take complement of '1' = '0'</a:t>
            </a:r>
          </a:p>
          <a:p>
            <a:pPr lvl="1"/>
            <a:r>
              <a:rPr lang="en-US" dirty="0" smtClean="0"/>
              <a:t>Take complement of '0' = '1'</a:t>
            </a:r>
          </a:p>
          <a:p>
            <a:pPr lvl="1"/>
            <a:r>
              <a:rPr lang="en-US" dirty="0" smtClean="0"/>
              <a:t>Take complement of '1' = '0'</a:t>
            </a:r>
          </a:p>
          <a:p>
            <a:pPr lvl="1"/>
            <a:r>
              <a:rPr lang="en-US" dirty="0" smtClean="0"/>
              <a:t>BLANK(in left) is reached when string is finished. So move to start of string(optional) by moving one step right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27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Turing machine for 2's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2's complement is written into the TAPE in place of input string.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Input String : 1010100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Output String : </a:t>
            </a:r>
            <a:r>
              <a:rPr lang="en-US" b="1" dirty="0" smtClean="0"/>
              <a:t>0101100</a:t>
            </a:r>
            <a:endParaRPr 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27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Turing machine for 2's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State Transition Diagram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We have designed state transition diagram for 2's complement as follows:</a:t>
            </a:r>
            <a:br>
              <a:rPr lang="en-US" dirty="0" smtClean="0"/>
            </a:br>
            <a:r>
              <a:rPr lang="en-US" dirty="0" smtClean="0"/>
              <a:t>1. Go to right of string using state q0</a:t>
            </a:r>
            <a:br>
              <a:rPr lang="en-US" dirty="0" smtClean="0"/>
            </a:br>
            <a:r>
              <a:rPr lang="en-US" dirty="0" smtClean="0"/>
              <a:t>2. When BLANK is reached take one step left</a:t>
            </a:r>
            <a:br>
              <a:rPr lang="en-US" dirty="0" smtClean="0"/>
            </a:br>
            <a:r>
              <a:rPr lang="en-US" dirty="0" smtClean="0"/>
              <a:t>3. Start scanning string from right to left</a:t>
            </a:r>
            <a:br>
              <a:rPr lang="en-US" dirty="0" smtClean="0"/>
            </a:br>
            <a:r>
              <a:rPr lang="en-US" dirty="0" smtClean="0"/>
              <a:t>4. Pass all '0's and keep moving left</a:t>
            </a:r>
            <a:br>
              <a:rPr lang="en-US" dirty="0" smtClean="0"/>
            </a:br>
            <a:r>
              <a:rPr lang="en-US" dirty="0" smtClean="0"/>
              <a:t>5. Pass single '1' and move left</a:t>
            </a:r>
            <a:br>
              <a:rPr lang="en-US" dirty="0" smtClean="0"/>
            </a:br>
            <a:r>
              <a:rPr lang="en-US" dirty="0" smtClean="0"/>
              <a:t>6. Take complement of '1' and '0' after that.</a:t>
            </a:r>
            <a:br>
              <a:rPr lang="en-US" dirty="0" smtClean="0"/>
            </a:br>
            <a:r>
              <a:rPr lang="en-US" dirty="0" smtClean="0"/>
              <a:t>7. When BLANK(in left) is reached move one step right and point to start of string. 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27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Turing machine for 2's complement</a:t>
            </a:r>
            <a:endParaRPr lang="en-US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47913"/>
            <a:ext cx="9083303" cy="268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27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Turing Machine that accept </a:t>
            </a:r>
            <a:r>
              <a:rPr lang="en-US" dirty="0" err="1" smtClean="0"/>
              <a:t>a</a:t>
            </a:r>
            <a:r>
              <a:rPr lang="en-US" baseline="42000" dirty="0" err="1" smtClean="0"/>
              <a:t>n</a:t>
            </a:r>
            <a:r>
              <a:rPr lang="en-US" dirty="0" err="1" smtClean="0"/>
              <a:t>b</a:t>
            </a:r>
            <a:r>
              <a:rPr lang="en-US" baseline="42000" dirty="0" err="1" smtClean="0"/>
              <a:t>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6880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Simple Algorithm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Mark 'a' then move </a:t>
            </a:r>
            <a:r>
              <a:rPr lang="en-US" i="1" dirty="0" smtClean="0"/>
              <a:t>right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Mark 'b' then move </a:t>
            </a:r>
            <a:r>
              <a:rPr lang="en-US" i="1" dirty="0" smtClean="0"/>
              <a:t>right</a:t>
            </a:r>
          </a:p>
          <a:p>
            <a:pPr lvl="1"/>
            <a:r>
              <a:rPr lang="en-US" dirty="0" smtClean="0"/>
              <a:t>Come to far </a:t>
            </a:r>
            <a:r>
              <a:rPr lang="en-US" i="1" dirty="0" smtClean="0"/>
              <a:t>left</a:t>
            </a:r>
            <a:r>
              <a:rPr lang="en-US" dirty="0" smtClean="0"/>
              <a:t> till we get 'X'</a:t>
            </a:r>
          </a:p>
          <a:p>
            <a:pPr lvl="1"/>
            <a:r>
              <a:rPr lang="en-US" dirty="0" smtClean="0"/>
              <a:t>Repeat above steps till all 'a', 'b‘ are marked</a:t>
            </a:r>
          </a:p>
          <a:p>
            <a:pPr lvl="1"/>
            <a:r>
              <a:rPr lang="en-US" dirty="0" smtClean="0"/>
              <a:t>At last if everything is marked that means string is accepted.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Turing 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According to Alan Turing "Any problem for which algorithm exists, </a:t>
            </a:r>
            <a:r>
              <a:rPr lang="en-US" dirty="0" err="1" smtClean="0"/>
              <a:t>turing</a:t>
            </a:r>
            <a:r>
              <a:rPr lang="en-US" dirty="0" smtClean="0"/>
              <a:t> machine will exist for that problem."</a:t>
            </a:r>
          </a:p>
          <a:p>
            <a:pPr algn="just"/>
            <a:r>
              <a:rPr lang="en-US" dirty="0" smtClean="0"/>
              <a:t>Anything that can be performed by existing digital computer can also done by using Turing Machine.</a:t>
            </a:r>
          </a:p>
          <a:p>
            <a:pPr algn="just"/>
            <a:r>
              <a:rPr lang="en-US" dirty="0" smtClean="0"/>
              <a:t>This is a hypothesis because </a:t>
            </a:r>
            <a:r>
              <a:rPr lang="en-US" dirty="0" err="1" smtClean="0"/>
              <a:t>noone</a:t>
            </a:r>
            <a:r>
              <a:rPr lang="en-US" dirty="0" smtClean="0"/>
              <a:t> has come up with a problem solvable by algorithm for which a Turing Machine cannot be written.</a:t>
            </a:r>
          </a:p>
          <a:p>
            <a:pPr algn="just"/>
            <a:r>
              <a:rPr lang="en-US" dirty="0" smtClean="0"/>
              <a:t>And from 1930 till today nobody is able to prove that Turing Thesis is wrong.</a:t>
            </a:r>
          </a:p>
          <a:p>
            <a:pPr algn="just"/>
            <a:r>
              <a:rPr lang="en-US" b="1" i="1" dirty="0" smtClean="0"/>
              <a:t>Turing Machine is accepted as definition of "mechanical computation" or "Computer".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27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Turing Machine that accept </a:t>
            </a:r>
            <a:r>
              <a:rPr lang="en-US" dirty="0" err="1" smtClean="0"/>
              <a:t>a</a:t>
            </a:r>
            <a:r>
              <a:rPr lang="en-US" baseline="42000" dirty="0" err="1" smtClean="0"/>
              <a:t>n</a:t>
            </a:r>
            <a:r>
              <a:rPr lang="en-US" dirty="0" err="1" smtClean="0"/>
              <a:t>b</a:t>
            </a:r>
            <a:r>
              <a:rPr lang="en-US" baseline="42000" dirty="0" err="1" smtClean="0"/>
              <a:t>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6880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“TAPE</a:t>
            </a:r>
          </a:p>
          <a:p>
            <a:pPr>
              <a:buNone/>
            </a:pPr>
            <a:r>
              <a:rPr lang="en-US" dirty="0" smtClean="0"/>
              <a:t>head </a:t>
            </a:r>
          </a:p>
          <a:p>
            <a:pPr>
              <a:buNone/>
            </a:pPr>
            <a:r>
              <a:rPr lang="en-US" dirty="0" smtClean="0"/>
              <a:t>movement”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1324" y="1447799"/>
            <a:ext cx="5781676" cy="5331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27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Turing Machine that accept </a:t>
            </a:r>
            <a:r>
              <a:rPr lang="en-US" dirty="0" err="1" smtClean="0"/>
              <a:t>a</a:t>
            </a:r>
            <a:r>
              <a:rPr lang="en-US" baseline="42000" dirty="0" err="1" smtClean="0"/>
              <a:t>n</a:t>
            </a:r>
            <a:r>
              <a:rPr lang="en-US" dirty="0" err="1" smtClean="0"/>
              <a:t>b</a:t>
            </a:r>
            <a:r>
              <a:rPr lang="en-US" baseline="42000" dirty="0" err="1" smtClean="0"/>
              <a:t>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688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 Now we will explain the logic step by step: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362200"/>
            <a:ext cx="90392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27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Turing Machine that accept </a:t>
            </a:r>
            <a:r>
              <a:rPr lang="en-US" dirty="0" err="1" smtClean="0"/>
              <a:t>a</a:t>
            </a:r>
            <a:r>
              <a:rPr lang="en-US" baseline="42000" dirty="0" err="1" smtClean="0"/>
              <a:t>n</a:t>
            </a:r>
            <a:r>
              <a:rPr lang="en-US" dirty="0" err="1" smtClean="0"/>
              <a:t>b</a:t>
            </a:r>
            <a:r>
              <a:rPr lang="en-US" baseline="42000" dirty="0" err="1" smtClean="0"/>
              <a:t>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688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 Now we will explain the logic step by step: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066" y="2362200"/>
            <a:ext cx="8980934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27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Turing Machine that accept </a:t>
            </a:r>
            <a:r>
              <a:rPr lang="en-US" dirty="0" err="1" smtClean="0"/>
              <a:t>a</a:t>
            </a:r>
            <a:r>
              <a:rPr lang="en-US" baseline="42000" dirty="0" err="1" smtClean="0"/>
              <a:t>n</a:t>
            </a:r>
            <a:r>
              <a:rPr lang="en-US" dirty="0" err="1" smtClean="0"/>
              <a:t>b</a:t>
            </a:r>
            <a:r>
              <a:rPr lang="en-US" baseline="42000" dirty="0" err="1" smtClean="0"/>
              <a:t>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688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Now we will see how to design </a:t>
            </a:r>
            <a:r>
              <a:rPr lang="en-US" b="1" dirty="0" smtClean="0"/>
              <a:t>State Transition Diagram of Turing Machine for above problem: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536" y="2743200"/>
            <a:ext cx="8997264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27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Turing Machine that accept </a:t>
            </a:r>
            <a:r>
              <a:rPr lang="en-US" dirty="0" err="1" smtClean="0"/>
              <a:t>a</a:t>
            </a:r>
            <a:r>
              <a:rPr lang="en-US" baseline="42000" dirty="0" err="1" smtClean="0"/>
              <a:t>n</a:t>
            </a:r>
            <a:r>
              <a:rPr lang="en-US" dirty="0" err="1" smtClean="0"/>
              <a:t>b</a:t>
            </a:r>
            <a:r>
              <a:rPr lang="en-US" baseline="42000" dirty="0" err="1" smtClean="0"/>
              <a:t>n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76424"/>
            <a:ext cx="9151041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27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Turing Machine that accept </a:t>
            </a:r>
            <a:r>
              <a:rPr lang="en-US" dirty="0" err="1" smtClean="0"/>
              <a:t>a</a:t>
            </a:r>
            <a:r>
              <a:rPr lang="en-US" baseline="42000" dirty="0" err="1" smtClean="0"/>
              <a:t>n</a:t>
            </a:r>
            <a:r>
              <a:rPr lang="en-US" dirty="0" err="1" smtClean="0"/>
              <a:t>b</a:t>
            </a:r>
            <a:r>
              <a:rPr lang="en-US" baseline="42000" dirty="0" err="1" smtClean="0"/>
              <a:t>n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572" y="1371600"/>
            <a:ext cx="8185028" cy="540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27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Turing Machine that accept </a:t>
            </a:r>
            <a:r>
              <a:rPr lang="en-US" dirty="0" err="1" smtClean="0"/>
              <a:t>a</a:t>
            </a:r>
            <a:r>
              <a:rPr lang="en-US" baseline="42000" dirty="0" err="1" smtClean="0"/>
              <a:t>n</a:t>
            </a:r>
            <a:r>
              <a:rPr lang="en-US" dirty="0" err="1" smtClean="0"/>
              <a:t>b</a:t>
            </a:r>
            <a:r>
              <a:rPr lang="en-US" baseline="42000" dirty="0" err="1" smtClean="0"/>
              <a:t>n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918049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27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Turing Machine that accept </a:t>
            </a:r>
            <a:r>
              <a:rPr lang="en-US" dirty="0" err="1" smtClean="0"/>
              <a:t>a</a:t>
            </a:r>
            <a:r>
              <a:rPr lang="en-US" baseline="42000" dirty="0" err="1" smtClean="0"/>
              <a:t>n</a:t>
            </a:r>
            <a:r>
              <a:rPr lang="en-US" dirty="0" err="1" smtClean="0"/>
              <a:t>b</a:t>
            </a:r>
            <a:r>
              <a:rPr lang="en-US" baseline="42000" dirty="0" err="1" smtClean="0"/>
              <a:t>n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999" y="1600200"/>
            <a:ext cx="8131367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27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Turing Machine that accept </a:t>
            </a:r>
            <a:r>
              <a:rPr lang="en-US" dirty="0" err="1" smtClean="0"/>
              <a:t>a</a:t>
            </a:r>
            <a:r>
              <a:rPr lang="en-US" baseline="42000" dirty="0" err="1" smtClean="0"/>
              <a:t>n</a:t>
            </a:r>
            <a:r>
              <a:rPr lang="en-US" dirty="0" err="1" smtClean="0"/>
              <a:t>b</a:t>
            </a:r>
            <a:r>
              <a:rPr lang="en-US" baseline="42000" dirty="0" err="1" smtClean="0"/>
              <a:t>n</a:t>
            </a:r>
            <a:r>
              <a:rPr lang="en-US" dirty="0" err="1" smtClean="0"/>
              <a:t>c</a:t>
            </a:r>
            <a:r>
              <a:rPr lang="en-US" baseline="42000" dirty="0" err="1" smtClean="0"/>
              <a:t>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6880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Simple Algorithm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Mark 'a' then move </a:t>
            </a:r>
            <a:r>
              <a:rPr lang="en-US" i="1" dirty="0" smtClean="0"/>
              <a:t>right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Mark 'b' then move </a:t>
            </a:r>
            <a:r>
              <a:rPr lang="en-US" i="1" dirty="0" smtClean="0"/>
              <a:t>right</a:t>
            </a:r>
          </a:p>
          <a:p>
            <a:pPr lvl="1"/>
            <a:r>
              <a:rPr lang="en-US" dirty="0" smtClean="0"/>
              <a:t>Mark 'c' then move </a:t>
            </a:r>
            <a:r>
              <a:rPr lang="en-US" i="1" dirty="0" smtClean="0"/>
              <a:t>left</a:t>
            </a:r>
          </a:p>
          <a:p>
            <a:pPr lvl="1"/>
            <a:r>
              <a:rPr lang="en-US" dirty="0" smtClean="0"/>
              <a:t>Come to far </a:t>
            </a:r>
            <a:r>
              <a:rPr lang="en-US" i="1" dirty="0" smtClean="0"/>
              <a:t>left</a:t>
            </a:r>
            <a:r>
              <a:rPr lang="en-US" dirty="0" smtClean="0"/>
              <a:t> till we get 'X'</a:t>
            </a:r>
          </a:p>
          <a:p>
            <a:pPr lvl="1"/>
            <a:r>
              <a:rPr lang="en-US" dirty="0" smtClean="0"/>
              <a:t>Repeat above steps till all 'a', 'b' and 'c' are marked</a:t>
            </a:r>
          </a:p>
          <a:p>
            <a:pPr lvl="1"/>
            <a:r>
              <a:rPr lang="en-US" dirty="0" smtClean="0"/>
              <a:t>At last if everything is marked that means string is accepted.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288"/>
            <a:ext cx="8229600" cy="627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Turing Machine that accept </a:t>
            </a:r>
            <a:r>
              <a:rPr lang="en-US" dirty="0" err="1" smtClean="0"/>
              <a:t>a</a:t>
            </a:r>
            <a:r>
              <a:rPr lang="en-US" baseline="42000" dirty="0" err="1" smtClean="0"/>
              <a:t>n</a:t>
            </a:r>
            <a:r>
              <a:rPr lang="en-US" dirty="0" err="1" smtClean="0"/>
              <a:t>b</a:t>
            </a:r>
            <a:r>
              <a:rPr lang="en-US" baseline="42000" dirty="0" err="1" smtClean="0"/>
              <a:t>n</a:t>
            </a:r>
            <a:r>
              <a:rPr lang="en-US" dirty="0" err="1" smtClean="0"/>
              <a:t>c</a:t>
            </a:r>
            <a:r>
              <a:rPr lang="en-US" baseline="42000" dirty="0" err="1" smtClean="0"/>
              <a:t>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5344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Sample String: TAPE movement for string "</a:t>
            </a:r>
            <a:r>
              <a:rPr lang="en-US" dirty="0" err="1" smtClean="0"/>
              <a:t>aaabbbccc</a:t>
            </a:r>
            <a:r>
              <a:rPr lang="en-US" dirty="0" smtClean="0"/>
              <a:t>":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068074"/>
            <a:ext cx="4568423" cy="5789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Turing Thesis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To prove Turing Thesis either take all the programs(number of programs are infinite) which exists and design Turing Machine for every program, which is a very tedious task or one should come up with a problem for which an algorithm exists but Turing Machine cannot be written.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But later did not happen till date and there are very few chances that someone can do that.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 TM for given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>
              <a:buNone/>
            </a:pPr>
            <a:endParaRPr lang="en-US" sz="6600" dirty="0" smtClean="0"/>
          </a:p>
          <a:p>
            <a:pPr lvl="3">
              <a:buNone/>
            </a:pPr>
            <a:r>
              <a:rPr lang="en-US" sz="6600" dirty="0" smtClean="0"/>
              <a:t>0^n.1^n.2^n</a:t>
            </a:r>
            <a:endParaRPr lang="en-US" sz="66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3" algn="l" rtl="0">
              <a:spcBef>
                <a:spcPct val="0"/>
              </a:spcBef>
            </a:pPr>
            <a:r>
              <a:rPr lang="en-US" sz="6600" dirty="0" smtClean="0"/>
              <a:t>TM for 0^n.1^n.2^n</a:t>
            </a:r>
            <a:br>
              <a:rPr lang="en-US" sz="6600" dirty="0" smtClean="0"/>
            </a:br>
            <a:endParaRPr lang="en-US" dirty="0"/>
          </a:p>
        </p:txBody>
      </p:sp>
      <p:sp>
        <p:nvSpPr>
          <p:cNvPr id="72706" name="AutoShape 2" descr="https://media.geeksforgeeks.org/wp-content/uploads/1-59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https://media.geeksforgeeks.org/wp-content/uploads/1-59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76412"/>
            <a:ext cx="8534400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Explanation of TAPE movement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981200"/>
            <a:ext cx="8729257" cy="4688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Explanation of TAPE movement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590800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Transition Diagram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053" y="1905000"/>
            <a:ext cx="874754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Transition Diagram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981200"/>
            <a:ext cx="830911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04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State Transition Diagram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127958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04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State Transition Diagram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819275"/>
            <a:ext cx="9144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State Transition Diagram : </a:t>
            </a:r>
            <a:r>
              <a:rPr lang="en-US" dirty="0" err="1" smtClean="0"/>
              <a:t>a</a:t>
            </a:r>
            <a:r>
              <a:rPr lang="en-US" baseline="42000" dirty="0" err="1" smtClean="0"/>
              <a:t>n</a:t>
            </a:r>
            <a:r>
              <a:rPr lang="en-US" dirty="0" err="1" smtClean="0"/>
              <a:t>b</a:t>
            </a:r>
            <a:r>
              <a:rPr lang="en-US" baseline="42000" dirty="0" err="1" smtClean="0"/>
              <a:t>n</a:t>
            </a:r>
            <a:r>
              <a:rPr lang="en-US" dirty="0" err="1" smtClean="0"/>
              <a:t>c</a:t>
            </a:r>
            <a:r>
              <a:rPr lang="en-US" baseline="42000" dirty="0" err="1" smtClean="0"/>
              <a:t>n</a:t>
            </a:r>
            <a:endParaRPr lang="en-US" baseline="42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219200"/>
            <a:ext cx="8915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Turing Machine that accept 0</a:t>
            </a:r>
            <a:r>
              <a:rPr lang="en-US" baseline="42000" dirty="0" smtClean="0"/>
              <a:t>n</a:t>
            </a:r>
            <a:r>
              <a:rPr lang="en-US" dirty="0" smtClean="0"/>
              <a:t>1</a:t>
            </a:r>
            <a:r>
              <a:rPr lang="en-US" baseline="42000" dirty="0" smtClean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“0” to “X”</a:t>
            </a:r>
          </a:p>
          <a:p>
            <a:r>
              <a:rPr lang="en-US" dirty="0" smtClean="0"/>
              <a:t>Move </a:t>
            </a:r>
            <a:r>
              <a:rPr lang="en-US" i="1" dirty="0" smtClean="0"/>
              <a:t>Right</a:t>
            </a:r>
            <a:r>
              <a:rPr lang="en-US" dirty="0" smtClean="0"/>
              <a:t> to first “1”</a:t>
            </a:r>
          </a:p>
          <a:p>
            <a:pPr lvl="1"/>
            <a:r>
              <a:rPr lang="en-US" dirty="0" smtClean="0"/>
              <a:t>If none: </a:t>
            </a:r>
            <a:r>
              <a:rPr lang="en-US" i="1" dirty="0" smtClean="0"/>
              <a:t>REJECT</a:t>
            </a:r>
          </a:p>
          <a:p>
            <a:r>
              <a:rPr lang="en-US" dirty="0" smtClean="0"/>
              <a:t>Change “1” to “Y”</a:t>
            </a:r>
          </a:p>
          <a:p>
            <a:r>
              <a:rPr lang="en-US" dirty="0" smtClean="0"/>
              <a:t>Move </a:t>
            </a:r>
            <a:r>
              <a:rPr lang="en-US" i="1" dirty="0" smtClean="0"/>
              <a:t>Left</a:t>
            </a:r>
            <a:r>
              <a:rPr lang="en-US" dirty="0" smtClean="0"/>
              <a:t> to leftmost “0”</a:t>
            </a:r>
          </a:p>
          <a:p>
            <a:r>
              <a:rPr lang="en-US" dirty="0" smtClean="0"/>
              <a:t>Repeat the above steps until no more “0”s</a:t>
            </a:r>
          </a:p>
          <a:p>
            <a:r>
              <a:rPr lang="en-US" dirty="0" smtClean="0"/>
              <a:t>Make sure no more “1”s remain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359548"/>
            <a:ext cx="7391400" cy="142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838200"/>
          </a:xfrm>
        </p:spPr>
        <p:txBody>
          <a:bodyPr/>
          <a:lstStyle/>
          <a:p>
            <a:pPr algn="ctr"/>
            <a:r>
              <a:rPr lang="en-US" dirty="0" smtClean="0"/>
              <a:t>TM Components</a:t>
            </a:r>
            <a:endParaRPr 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3019425"/>
            <a:ext cx="4286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0" y="3657600"/>
            <a:ext cx="4286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989252" y="2895600"/>
            <a:ext cx="4877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0" y="3505200"/>
            <a:ext cx="4877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∆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7512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Turing Machine that accept 0</a:t>
            </a:r>
            <a:r>
              <a:rPr lang="en-US" baseline="42000" dirty="0" smtClean="0"/>
              <a:t>n</a:t>
            </a:r>
            <a:r>
              <a:rPr lang="en-US" dirty="0" smtClean="0"/>
              <a:t>1</a:t>
            </a:r>
            <a:r>
              <a:rPr lang="en-US" baseline="42000" dirty="0" smtClean="0"/>
              <a:t>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144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7512"/>
            <a:ext cx="8229600" cy="627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Turing </a:t>
            </a:r>
            <a:r>
              <a:rPr lang="en-US" dirty="0" err="1" smtClean="0"/>
              <a:t>Mahine</a:t>
            </a:r>
            <a:r>
              <a:rPr lang="en-US" dirty="0" smtClean="0"/>
              <a:t> that accept 01</a:t>
            </a:r>
            <a:r>
              <a:rPr lang="en-US" baseline="42000" dirty="0" smtClean="0"/>
              <a:t>*</a:t>
            </a:r>
            <a:r>
              <a:rPr lang="en-US" dirty="0" smtClean="0"/>
              <a:t>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981200"/>
            <a:ext cx="918134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00 		accept</a:t>
            </a:r>
          </a:p>
          <a:p>
            <a:r>
              <a:rPr lang="en-US" sz="4000" dirty="0" smtClean="0"/>
              <a:t>010 		accept</a:t>
            </a:r>
          </a:p>
          <a:p>
            <a:r>
              <a:rPr lang="en-US" sz="4000" dirty="0" smtClean="0"/>
              <a:t>0111110 		accept</a:t>
            </a:r>
          </a:p>
          <a:p>
            <a:r>
              <a:rPr lang="en-US" sz="4000" dirty="0" smtClean="0"/>
              <a:t>011 		reject</a:t>
            </a:r>
          </a:p>
          <a:p>
            <a:r>
              <a:rPr lang="en-US" sz="4000" dirty="0" smtClean="0"/>
              <a:t>01101 		reject</a:t>
            </a:r>
          </a:p>
          <a:p>
            <a:r>
              <a:rPr lang="en-US" sz="4000" dirty="0" smtClean="0"/>
              <a:t>01100 </a:t>
            </a:r>
            <a:r>
              <a:rPr lang="en-US" sz="4000" smtClean="0"/>
              <a:t>		reject</a:t>
            </a:r>
            <a:endParaRPr lang="en-US" sz="4000" dirty="0" smtClean="0"/>
          </a:p>
          <a:p>
            <a:endParaRPr lang="en-US" sz="40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Turing Machine that accept 01</a:t>
            </a:r>
            <a:r>
              <a:rPr lang="en-US" baseline="42000" dirty="0" smtClean="0"/>
              <a:t>*</a:t>
            </a:r>
            <a:r>
              <a:rPr lang="en-US" dirty="0" smtClean="0"/>
              <a:t>0</a:t>
            </a:r>
            <a:endParaRPr lang="en-US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158666" y="3187700"/>
          <a:ext cx="3403934" cy="1231900"/>
        </p:xfrm>
        <a:graphic>
          <a:graphicData uri="http://schemas.openxmlformats.org/presentationml/2006/ole">
            <p:oleObj spid="_x0000_s71682" name="Equation" r:id="rId4" imgW="1333440" imgH="482400" progId="Equation.DSMT4">
              <p:embed/>
            </p:oleObj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50393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5400000">
            <a:off x="4342606" y="47998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04800" y="2133600"/>
            <a:ext cx="5836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Sample String acceptance for this language</a:t>
            </a:r>
            <a:endParaRPr lang="en-US" sz="2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 TM that accept</a:t>
            </a:r>
            <a:endParaRPr 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1219200"/>
            <a:ext cx="1066800" cy="565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33600"/>
            <a:ext cx="294322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905000"/>
            <a:ext cx="29527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581400" y="1752600"/>
            <a:ext cx="304800" cy="510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 TM that accept</a:t>
            </a:r>
            <a:endParaRPr 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1219200"/>
            <a:ext cx="1066800" cy="565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828800"/>
            <a:ext cx="2590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1905000"/>
            <a:ext cx="240982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3625" y="1828800"/>
            <a:ext cx="300037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895600" y="1752600"/>
            <a:ext cx="304800" cy="510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91200" y="1752600"/>
            <a:ext cx="304800" cy="510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TM of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219200"/>
            <a:ext cx="1066800" cy="565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981200"/>
            <a:ext cx="847850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aabb</a:t>
            </a:r>
            <a:r>
              <a:rPr lang="en-US" dirty="0" smtClean="0"/>
              <a:t> string state wise</a:t>
            </a:r>
            <a:endParaRPr 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362200"/>
            <a:ext cx="886791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TM for palindrome</a:t>
            </a:r>
            <a:endParaRPr 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001000" cy="504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TM for palindrome (</a:t>
            </a:r>
            <a:r>
              <a:rPr lang="en-US" dirty="0" err="1" smtClean="0"/>
              <a:t>abbabba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752600"/>
            <a:ext cx="3581400" cy="4744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Turing Machine</a:t>
            </a:r>
            <a:endParaRPr 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828800"/>
            <a:ext cx="8229600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ababa</a:t>
            </a:r>
            <a:r>
              <a:rPr lang="en-US" dirty="0" smtClean="0"/>
              <a:t> string state wise</a:t>
            </a:r>
            <a:endParaRPr 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7924800" cy="4923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077200" cy="62788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TM to accept the language  EVEN-EVEN</a:t>
            </a:r>
            <a:endParaRPr 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00200"/>
            <a:ext cx="861783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33400" y="55626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any sample string from this machine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TM that accepts double a </a:t>
            </a:r>
            <a:endParaRPr 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057400"/>
            <a:ext cx="7287986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33400" y="55626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any sample string from this machine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TM Components</a:t>
            </a:r>
            <a:endParaRPr 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828800"/>
            <a:ext cx="7696200" cy="481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7772400" cy="4647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Turing Machine</a:t>
            </a:r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9065029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972</TotalTime>
  <Words>1019</Words>
  <Application>Microsoft Office PowerPoint</Application>
  <PresentationFormat>On-screen Show (4:3)</PresentationFormat>
  <Paragraphs>215</Paragraphs>
  <Slides>62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4" baseType="lpstr">
      <vt:lpstr>Flow</vt:lpstr>
      <vt:lpstr>Equation</vt:lpstr>
      <vt:lpstr>TAFL</vt:lpstr>
      <vt:lpstr>The Standard Turing Machine</vt:lpstr>
      <vt:lpstr>Turing Thesis</vt:lpstr>
      <vt:lpstr>Turing Thesis Correctness</vt:lpstr>
      <vt:lpstr>TM Components</vt:lpstr>
      <vt:lpstr>Turing Machine</vt:lpstr>
      <vt:lpstr>TM Components</vt:lpstr>
      <vt:lpstr>Definitions</vt:lpstr>
      <vt:lpstr>Turing Machine</vt:lpstr>
      <vt:lpstr>Turing Machine</vt:lpstr>
      <vt:lpstr>Turing Machine</vt:lpstr>
      <vt:lpstr>Turing Machine</vt:lpstr>
      <vt:lpstr>Example</vt:lpstr>
      <vt:lpstr>FA That Accepts double aa</vt:lpstr>
      <vt:lpstr>TM that accepts double a </vt:lpstr>
      <vt:lpstr>Turing machine as transducer for 1's complement</vt:lpstr>
      <vt:lpstr>Turing machine for 1's complement</vt:lpstr>
      <vt:lpstr>Turing machine for 1's complement</vt:lpstr>
      <vt:lpstr>Turing machine for 1's complement</vt:lpstr>
      <vt:lpstr>Turing machine for 1's complement</vt:lpstr>
      <vt:lpstr>Turing machine for 1's complement</vt:lpstr>
      <vt:lpstr>Turing machine for 1's complement</vt:lpstr>
      <vt:lpstr>Turing machine for 2's complement</vt:lpstr>
      <vt:lpstr>Turing machine for 2's complement</vt:lpstr>
      <vt:lpstr>Turing machine for 2's complement</vt:lpstr>
      <vt:lpstr>Turing machine for 2's complement</vt:lpstr>
      <vt:lpstr>Turing machine for 2's complement</vt:lpstr>
      <vt:lpstr>Turing machine for 2's complement</vt:lpstr>
      <vt:lpstr>Turing Machine that accept anbn</vt:lpstr>
      <vt:lpstr>Turing Machine that accept anbn</vt:lpstr>
      <vt:lpstr>Turing Machine that accept anbn</vt:lpstr>
      <vt:lpstr>Turing Machine that accept anbn</vt:lpstr>
      <vt:lpstr>Turing Machine that accept anbn</vt:lpstr>
      <vt:lpstr>Turing Machine that accept anbn</vt:lpstr>
      <vt:lpstr>Turing Machine that accept anbn</vt:lpstr>
      <vt:lpstr>Turing Machine that accept anbn</vt:lpstr>
      <vt:lpstr>Turing Machine that accept anbn</vt:lpstr>
      <vt:lpstr>Turing Machine that accept anbncn</vt:lpstr>
      <vt:lpstr>Turing Machine that accept anbncn</vt:lpstr>
      <vt:lpstr>Construct TM for given language</vt:lpstr>
      <vt:lpstr>TM for 0^n.1^n.2^n </vt:lpstr>
      <vt:lpstr>Explanation of TAPE movement</vt:lpstr>
      <vt:lpstr>Explanation of TAPE movement</vt:lpstr>
      <vt:lpstr>State Transition Diagram</vt:lpstr>
      <vt:lpstr>State Transition Diagram</vt:lpstr>
      <vt:lpstr>State Transition Diagram</vt:lpstr>
      <vt:lpstr>State Transition Diagram</vt:lpstr>
      <vt:lpstr>State Transition Diagram : anbncn</vt:lpstr>
      <vt:lpstr>Turing Machine that accept 0n1n</vt:lpstr>
      <vt:lpstr>Turing Machine that accept 0n1n</vt:lpstr>
      <vt:lpstr>Turing Mahine that accept 01*0</vt:lpstr>
      <vt:lpstr>Sample Strings</vt:lpstr>
      <vt:lpstr>Turing Machine that accept 01*0</vt:lpstr>
      <vt:lpstr>Example: A TM that accept</vt:lpstr>
      <vt:lpstr>Example: A TM that accept</vt:lpstr>
      <vt:lpstr>TM of</vt:lpstr>
      <vt:lpstr>aabb string state wise</vt:lpstr>
      <vt:lpstr>TM for palindrome</vt:lpstr>
      <vt:lpstr>TM for palindrome (abbabba)</vt:lpstr>
      <vt:lpstr>ababa string state wise</vt:lpstr>
      <vt:lpstr>TM to accept the language  EVEN-EVEN</vt:lpstr>
      <vt:lpstr>TM that accepts double a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Qamar</dc:creator>
  <cp:lastModifiedBy>Qamar</cp:lastModifiedBy>
  <cp:revision>105</cp:revision>
  <dcterms:created xsi:type="dcterms:W3CDTF">2006-08-16T00:00:00Z</dcterms:created>
  <dcterms:modified xsi:type="dcterms:W3CDTF">2021-06-04T05:40:06Z</dcterms:modified>
</cp:coreProperties>
</file>