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6" r:id="rId3"/>
    <p:sldId id="277" r:id="rId4"/>
    <p:sldId id="288" r:id="rId5"/>
    <p:sldId id="289" r:id="rId6"/>
    <p:sldId id="290" r:id="rId7"/>
    <p:sldId id="295" r:id="rId8"/>
    <p:sldId id="291" r:id="rId9"/>
    <p:sldId id="292" r:id="rId10"/>
    <p:sldId id="319" r:id="rId11"/>
    <p:sldId id="302" r:id="rId12"/>
    <p:sldId id="303" r:id="rId13"/>
    <p:sldId id="304" r:id="rId14"/>
    <p:sldId id="305" r:id="rId15"/>
    <p:sldId id="306" r:id="rId16"/>
    <p:sldId id="316" r:id="rId17"/>
    <p:sldId id="307" r:id="rId18"/>
    <p:sldId id="309" r:id="rId19"/>
    <p:sldId id="310" r:id="rId20"/>
    <p:sldId id="293" r:id="rId21"/>
    <p:sldId id="294" r:id="rId22"/>
    <p:sldId id="297" r:id="rId23"/>
    <p:sldId id="298" r:id="rId24"/>
    <p:sldId id="311" r:id="rId25"/>
    <p:sldId id="312" r:id="rId26"/>
    <p:sldId id="313" r:id="rId27"/>
    <p:sldId id="317" r:id="rId28"/>
    <p:sldId id="315" r:id="rId29"/>
    <p:sldId id="31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L(G) language generated by </a:t>
            </a:r>
            <a:r>
              <a:rPr lang="en-US" dirty="0" err="1" smtClean="0"/>
              <a:t>grammer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 is expression, T is term of expression and F is factor of a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Normally  algebraic expression</a:t>
            </a:r>
            <a:r>
              <a:rPr lang="en-US" baseline="0" dirty="0" smtClean="0"/>
              <a:t> is given in he infix form where operator is placed between 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then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x,y,z</a:t>
            </a:r>
            <a:r>
              <a:rPr lang="en-US" baseline="0" dirty="0" smtClean="0"/>
              <a:t> are terminals and S is non-Terminal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Theory of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Lecture #22-23-24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same priority</a:t>
            </a:r>
          </a:p>
          <a:p>
            <a:endParaRPr lang="en-US" dirty="0" smtClean="0"/>
          </a:p>
          <a:p>
            <a:r>
              <a:rPr lang="en-US" dirty="0" smtClean="0"/>
              <a:t>Move right to left</a:t>
            </a:r>
          </a:p>
          <a:p>
            <a:pPr lvl="1"/>
            <a:r>
              <a:rPr lang="en-US" dirty="0" smtClean="0"/>
              <a:t>First solve lowest priority </a:t>
            </a:r>
          </a:p>
          <a:p>
            <a:pPr lvl="1"/>
            <a:r>
              <a:rPr lang="en-US" dirty="0" smtClean="0"/>
              <a:t>Then highest priority </a:t>
            </a:r>
          </a:p>
          <a:p>
            <a:endParaRPr lang="en-US" smtClean="0"/>
          </a:p>
          <a:p>
            <a:r>
              <a:rPr lang="en-US" smtClean="0"/>
              <a:t>Replacement </a:t>
            </a:r>
            <a:r>
              <a:rPr lang="en-US" dirty="0" smtClean="0"/>
              <a:t>of productions 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CFG is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(1) 	S → S + S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(2) 	S → 1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(3) 	S → a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Generate the string from the given CFG</a:t>
            </a:r>
          </a:p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 + 1 + 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 →	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S+S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	 (rule 1 on first S)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S+S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+S 			 (rule 1 on second)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→ S+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+S 			(rule 2 on second S)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→ S+1+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			 (rule 3 on third S)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+1+a				 (rule 2 on first S)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Derivations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Leftmost derivation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it is always the leftmost nonterminal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Rightmost derivation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it is always the rightmost nonterminal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Most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 → S+S 			 (rule 1 on first S)</a:t>
            </a:r>
          </a:p>
          <a:p>
            <a:r>
              <a:rPr lang="en-US" sz="3200" dirty="0" smtClean="0"/>
              <a:t>→ </a:t>
            </a:r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/>
              <a:t>+S 				 (rule 2 on first S)</a:t>
            </a:r>
          </a:p>
          <a:p>
            <a:r>
              <a:rPr lang="en-US" sz="3200" dirty="0" smtClean="0"/>
              <a:t>→ 1+</a:t>
            </a:r>
            <a:r>
              <a:rPr lang="en-US" sz="3200" dirty="0" smtClean="0">
                <a:solidFill>
                  <a:srgbClr val="FF0000"/>
                </a:solidFill>
              </a:rPr>
              <a:t>S+S</a:t>
            </a:r>
            <a:r>
              <a:rPr lang="en-US" sz="3200" dirty="0" smtClean="0"/>
              <a:t> 			 (rule 1 on first S)</a:t>
            </a:r>
          </a:p>
          <a:p>
            <a:r>
              <a:rPr lang="en-US" sz="3200" dirty="0" smtClean="0"/>
              <a:t>→ 1+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/>
              <a:t>+S 			 	(rule 2 on first S)</a:t>
            </a:r>
          </a:p>
          <a:p>
            <a:r>
              <a:rPr lang="en-US" sz="3200" dirty="0" smtClean="0"/>
              <a:t>→ 1+1+</a:t>
            </a:r>
            <a:r>
              <a:rPr lang="en-US" sz="3200" dirty="0" smtClean="0">
                <a:solidFill>
                  <a:srgbClr val="FF0000"/>
                </a:solidFill>
              </a:rPr>
              <a:t>a</a:t>
            </a:r>
            <a:r>
              <a:rPr lang="en-US" sz="3200" dirty="0" smtClean="0"/>
              <a:t>			 	(rule 3 on first S)</a:t>
            </a:r>
            <a:endParaRPr 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Most Derivation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25" y="2057400"/>
            <a:ext cx="3000375" cy="447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Most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 → S + S 				(Rule-1)   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→ S + a 					(Rule-3)   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→ S + S + a 				(Rule-1)   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→ S + 1 + a 				(Rule-2)   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→ 1 + 1 + a 				(Rule-2)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Most Derivation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905000"/>
            <a:ext cx="2971800" cy="470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Parse Tree from given input string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205917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876550"/>
            <a:ext cx="13525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51726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- Expression</a:t>
            </a:r>
          </a:p>
          <a:p>
            <a:r>
              <a:rPr lang="en-US" dirty="0" smtClean="0"/>
              <a:t>T - Term</a:t>
            </a:r>
          </a:p>
          <a:p>
            <a:r>
              <a:rPr lang="en-US" dirty="0" smtClean="0"/>
              <a:t>F - Factor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 is expression, T is term of expression and F is factor of a term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2438400"/>
            <a:ext cx="304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33400" y="2602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3200" y="2057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Parse Tree from given input string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71650"/>
            <a:ext cx="12858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524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Language: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1828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String: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819275"/>
            <a:ext cx="7334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352800"/>
            <a:ext cx="209581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3406751"/>
            <a:ext cx="2162175" cy="3146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219200" y="30596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8800" y="3059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language generated by CFG </a:t>
            </a:r>
          </a:p>
          <a:p>
            <a:pPr lvl="1" algn="just"/>
            <a:r>
              <a:rPr lang="en-US" sz="3200" dirty="0" smtClean="0"/>
              <a:t>Consists of those strings which can be produced from the start symbol S using the production Rules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The language generated by CFG is called Context Free Language(CFL)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Algebraic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Here is a context-free grammar for syntactically correct infix algebraic expressions in the variables x, y and z: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 → x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 → y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 → z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 → S + 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 → S - 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 → S * 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 → S / 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 → ( S 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Following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sz="4400" dirty="0" smtClean="0"/>
              <a:t>( x + y ) * x - z * y / ( x + x )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5989265" y="5059740"/>
            <a:ext cx="307853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 smtClean="0"/>
              <a:t>Note that:</a:t>
            </a:r>
          </a:p>
          <a:p>
            <a:endParaRPr lang="en-US" sz="2400" u="sng" dirty="0" smtClean="0"/>
          </a:p>
          <a:p>
            <a:r>
              <a:rPr lang="en-US" sz="2400" dirty="0" smtClean="0"/>
              <a:t>x,   y,   z are terminals </a:t>
            </a:r>
          </a:p>
          <a:p>
            <a:r>
              <a:rPr lang="en-US" sz="2400" dirty="0" smtClean="0"/>
              <a:t>S is non-Terminal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 → </a:t>
            </a:r>
            <a:r>
              <a:rPr lang="en-US" b="1" dirty="0" smtClean="0">
                <a:solidFill>
                  <a:srgbClr val="FF0000"/>
                </a:solidFill>
              </a:rPr>
              <a:t>S - S </a:t>
            </a:r>
            <a:r>
              <a:rPr lang="en-US" dirty="0" smtClean="0"/>
              <a:t>			(by rule 5)</a:t>
            </a:r>
          </a:p>
          <a:p>
            <a:r>
              <a:rPr lang="en-US" dirty="0" smtClean="0"/>
              <a:t>→ </a:t>
            </a:r>
            <a:r>
              <a:rPr lang="en-US" dirty="0" smtClean="0">
                <a:solidFill>
                  <a:srgbClr val="FF0000"/>
                </a:solidFill>
              </a:rPr>
              <a:t>S 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>
                <a:solidFill>
                  <a:srgbClr val="FF0000"/>
                </a:solidFill>
              </a:rPr>
              <a:t> S </a:t>
            </a:r>
            <a:r>
              <a:rPr lang="en-US" dirty="0" smtClean="0"/>
              <a:t>- S 			(by rule 6, applied to the leftmost S)</a:t>
            </a:r>
          </a:p>
          <a:p>
            <a:r>
              <a:rPr lang="en-US" dirty="0" smtClean="0"/>
              <a:t>→ S * S - </a:t>
            </a:r>
            <a:r>
              <a:rPr lang="en-US" b="1" dirty="0" smtClean="0">
                <a:solidFill>
                  <a:srgbClr val="FF0000"/>
                </a:solidFill>
              </a:rPr>
              <a:t>S / S</a:t>
            </a:r>
            <a:r>
              <a:rPr lang="en-US" dirty="0" smtClean="0"/>
              <a:t> 		(by rule 7, applied to the rightmost S)</a:t>
            </a:r>
          </a:p>
          <a:p>
            <a:r>
              <a:rPr lang="en-US" dirty="0" smtClean="0"/>
              <a:t>→ </a:t>
            </a:r>
            <a:r>
              <a:rPr lang="en-US" b="1" dirty="0" smtClean="0">
                <a:solidFill>
                  <a:srgbClr val="FF0000"/>
                </a:solidFill>
              </a:rPr>
              <a:t>( S )</a:t>
            </a:r>
            <a:r>
              <a:rPr lang="en-US" dirty="0" smtClean="0"/>
              <a:t> * S - S / S 		(by rule 8, applied to the leftmost S)</a:t>
            </a:r>
          </a:p>
          <a:p>
            <a:r>
              <a:rPr lang="en-US" dirty="0" smtClean="0"/>
              <a:t>→ ( S ) * S - S / </a:t>
            </a:r>
            <a:r>
              <a:rPr lang="en-US" b="1" dirty="0" smtClean="0">
                <a:solidFill>
                  <a:srgbClr val="FF0000"/>
                </a:solidFill>
              </a:rPr>
              <a:t>( S )</a:t>
            </a:r>
            <a:r>
              <a:rPr lang="en-US" dirty="0" smtClean="0"/>
              <a:t> 		(by rule 8, applied to the rightmost S)</a:t>
            </a:r>
          </a:p>
          <a:p>
            <a:r>
              <a:rPr lang="en-US" dirty="0" smtClean="0"/>
              <a:t>→ </a:t>
            </a:r>
            <a:r>
              <a:rPr lang="en-US" b="1" dirty="0" smtClean="0">
                <a:solidFill>
                  <a:srgbClr val="FF0000"/>
                </a:solidFill>
              </a:rPr>
              <a:t>( S + S )</a:t>
            </a:r>
            <a:r>
              <a:rPr lang="en-US" dirty="0" smtClean="0"/>
              <a:t> * S - S / ( S ) 	(etc.)</a:t>
            </a:r>
          </a:p>
          <a:p>
            <a:r>
              <a:rPr lang="en-US" dirty="0" smtClean="0"/>
              <a:t>→ ( S + S ) * S - </a:t>
            </a:r>
            <a:r>
              <a:rPr lang="en-US" b="1" dirty="0" smtClean="0">
                <a:solidFill>
                  <a:srgbClr val="FF0000"/>
                </a:solidFill>
              </a:rPr>
              <a:t>S * S</a:t>
            </a:r>
            <a:r>
              <a:rPr lang="en-US" dirty="0" smtClean="0"/>
              <a:t> / ( S )</a:t>
            </a:r>
          </a:p>
          <a:p>
            <a:r>
              <a:rPr lang="en-US" dirty="0" smtClean="0"/>
              <a:t>→ ( S + S ) * S - S * S / </a:t>
            </a:r>
            <a:r>
              <a:rPr lang="en-US" b="1" dirty="0" smtClean="0">
                <a:solidFill>
                  <a:srgbClr val="FF0000"/>
                </a:solidFill>
              </a:rPr>
              <a:t>( S + S )</a:t>
            </a:r>
          </a:p>
          <a:p>
            <a:r>
              <a:rPr lang="en-US" dirty="0" smtClean="0"/>
              <a:t>→ (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+ S ) * S - S * S / ( S + S )</a:t>
            </a:r>
          </a:p>
          <a:p>
            <a:r>
              <a:rPr lang="en-US" dirty="0" smtClean="0"/>
              <a:t>→ ( x + </a:t>
            </a:r>
            <a:r>
              <a:rPr lang="en-US" b="1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) * S - S * S / ( S + S )</a:t>
            </a:r>
          </a:p>
          <a:p>
            <a:r>
              <a:rPr lang="en-US" dirty="0" smtClean="0"/>
              <a:t>→ ( x + y ) * x - S * </a:t>
            </a:r>
            <a:r>
              <a:rPr lang="en-US" b="1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/ ( S + S )</a:t>
            </a:r>
          </a:p>
          <a:p>
            <a:r>
              <a:rPr lang="en-US" dirty="0" smtClean="0"/>
              <a:t>→ ( x + y ) * x - S * y / (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+ S )</a:t>
            </a:r>
          </a:p>
          <a:p>
            <a:r>
              <a:rPr lang="en-US" dirty="0" smtClean="0"/>
              <a:t>→ ( x + y ) * x - </a:t>
            </a:r>
            <a:r>
              <a:rPr lang="en-US" b="1" dirty="0" smtClean="0">
                <a:solidFill>
                  <a:srgbClr val="FF0000"/>
                </a:solidFill>
              </a:rPr>
              <a:t>z</a:t>
            </a:r>
            <a:r>
              <a:rPr lang="en-US" dirty="0" smtClean="0"/>
              <a:t> * y / ( x + S )</a:t>
            </a:r>
          </a:p>
          <a:p>
            <a:r>
              <a:rPr lang="en-US" dirty="0" smtClean="0"/>
              <a:t>→ ( x + y ) * x - z * y / ( x +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3886200"/>
            <a:ext cx="2362200" cy="2971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romanLcPeriod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→ x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romanLcPeriod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→ y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romanLcPeriod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→ z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romanLcPeriod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→ S + 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romanLcPeriod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→ S - 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romanLcPeriod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→ S * 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romanLcPeriod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→ S / 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romanLcPeriod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→ ( S )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1888" y="725715"/>
            <a:ext cx="4024312" cy="613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NFA-Ʌ  to   CFG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7772400" cy="45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NFA-Ʌ  to   CFG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905000"/>
            <a:ext cx="783888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NFA-Ʌ  to   CFG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7772400" cy="479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to CFG</a:t>
            </a:r>
            <a:endParaRPr lang="en-US" dirty="0"/>
          </a:p>
        </p:txBody>
      </p:sp>
      <p:pic>
        <p:nvPicPr>
          <p:cNvPr id="1026" name="Picture 2" descr="http://www.cs.odu.edu/~toida/nerzic/390teched/regular/grammar/figures/reg-grammar-ex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399" y="1143000"/>
            <a:ext cx="3200401" cy="192405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76600" y="3429000"/>
            <a:ext cx="3429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       </a:t>
            </a:r>
            <a:r>
              <a:rPr lang="en-US" sz="3200" dirty="0" err="1" smtClean="0"/>
              <a:t>aS</a:t>
            </a:r>
            <a:endParaRPr lang="en-US" sz="3200" dirty="0" smtClean="0"/>
          </a:p>
          <a:p>
            <a:r>
              <a:rPr lang="en-US" sz="3200" dirty="0" smtClean="0"/>
              <a:t>S</a:t>
            </a:r>
            <a:r>
              <a:rPr lang="en-US" dirty="0" smtClean="0"/>
              <a:t>            </a:t>
            </a:r>
            <a:r>
              <a:rPr lang="en-US" sz="3200" dirty="0" err="1" smtClean="0"/>
              <a:t>bS</a:t>
            </a:r>
            <a:endParaRPr lang="en-US" sz="3200" dirty="0" smtClean="0"/>
          </a:p>
          <a:p>
            <a:r>
              <a:rPr lang="en-US" sz="3200" dirty="0" smtClean="0"/>
              <a:t>S</a:t>
            </a:r>
            <a:r>
              <a:rPr lang="en-US" dirty="0" smtClean="0"/>
              <a:t>            </a:t>
            </a:r>
            <a:r>
              <a:rPr lang="en-US" sz="3200" dirty="0" err="1" smtClean="0"/>
              <a:t>bZ</a:t>
            </a:r>
            <a:endParaRPr lang="en-US" sz="3200" dirty="0" smtClean="0"/>
          </a:p>
          <a:p>
            <a:r>
              <a:rPr lang="en-US" sz="3200" dirty="0" smtClean="0"/>
              <a:t>S</a:t>
            </a:r>
            <a:r>
              <a:rPr lang="en-US" dirty="0" smtClean="0"/>
              <a:t>            </a:t>
            </a:r>
            <a:r>
              <a:rPr lang="en-US" sz="3200" dirty="0" err="1" smtClean="0"/>
              <a:t>aZ</a:t>
            </a:r>
            <a:endParaRPr lang="en-US" sz="3200" dirty="0" smtClean="0"/>
          </a:p>
          <a:p>
            <a:r>
              <a:rPr lang="en-US" sz="2800" dirty="0" smtClean="0"/>
              <a:t>Z</a:t>
            </a:r>
            <a:r>
              <a:rPr lang="en-US" sz="3200" dirty="0" smtClean="0"/>
              <a:t>       </a:t>
            </a:r>
            <a:r>
              <a:rPr lang="en-US" sz="4000" dirty="0" smtClean="0"/>
              <a:t>^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657600" y="3733800"/>
            <a:ext cx="457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657600" y="4267200"/>
            <a:ext cx="457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657600" y="4724400"/>
            <a:ext cx="457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657600" y="5181600"/>
            <a:ext cx="457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657600" y="5715000"/>
            <a:ext cx="457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to CFG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482849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1804219"/>
            <a:ext cx="2286000" cy="497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to CFG</a:t>
            </a:r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2539" y="1371600"/>
            <a:ext cx="500146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86000"/>
            <a:ext cx="34004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248400" y="914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905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CFG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5345668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Here, the variables V1, V2, and V3 represent the states q1, q2, and q3 of the NFA.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58674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And, since, the state q3 is a final state, we added the rule, V3 → Ɛ to the grammar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1673423"/>
            <a:ext cx="533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43800" y="1673423"/>
            <a:ext cx="533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276600"/>
            <a:ext cx="4572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A CFG is said to be ambiguous if there is at least 1 string in L(G) having two or more distinct derivations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752600"/>
            <a:ext cx="34861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514600"/>
            <a:ext cx="2590800" cy="425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2514600"/>
            <a:ext cx="2895600" cy="4217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 Example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815" y="2743200"/>
            <a:ext cx="893298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 Example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57625"/>
            <a:ext cx="26574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819525"/>
            <a:ext cx="24288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4815" y="1828800"/>
            <a:ext cx="893298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95600" y="30480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4+2*3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Ambiguity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A CFG is ambiguous if there is some word it generates which has two different parse trees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A CFG that is not ambiguous is called unambiguous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1981200"/>
            <a:ext cx="257582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57700" y="2819400"/>
            <a:ext cx="45339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0" y="14478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- Expression</a:t>
            </a:r>
          </a:p>
          <a:p>
            <a:r>
              <a:rPr lang="en-US" dirty="0" smtClean="0"/>
              <a:t>T - Term</a:t>
            </a:r>
          </a:p>
          <a:p>
            <a:r>
              <a:rPr lang="en-US" dirty="0" smtClean="0"/>
              <a:t>F - Factor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1000" y="586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 is expression, T is term of expression and F is factor of a term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of 4+2*3 using AE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152650"/>
            <a:ext cx="35718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24200"/>
            <a:ext cx="28003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172200" y="1752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590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47154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- Expression</a:t>
            </a:r>
          </a:p>
          <a:p>
            <a:r>
              <a:rPr lang="en-US" dirty="0" smtClean="0"/>
              <a:t>T - Term</a:t>
            </a:r>
          </a:p>
          <a:p>
            <a:r>
              <a:rPr lang="en-US" dirty="0" smtClean="0"/>
              <a:t>F - Factor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91000" y="5715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 is expression, T is term of expression and F is factor of a term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2944</TotalTime>
  <Words>1033</Words>
  <Application>Microsoft Office PowerPoint</Application>
  <PresentationFormat>On-screen Show (4:3)</PresentationFormat>
  <Paragraphs>158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Constantia</vt:lpstr>
      <vt:lpstr>Times New Roman</vt:lpstr>
      <vt:lpstr>Wingdings 2</vt:lpstr>
      <vt:lpstr>Flow</vt:lpstr>
      <vt:lpstr>Theory of Automata</vt:lpstr>
      <vt:lpstr>Definition</vt:lpstr>
      <vt:lpstr>Ambiguity</vt:lpstr>
      <vt:lpstr>Ambiguity</vt:lpstr>
      <vt:lpstr>Arithmetic Expression Example</vt:lpstr>
      <vt:lpstr>Arithmetic Expression Example</vt:lpstr>
      <vt:lpstr>So Ambiguity is</vt:lpstr>
      <vt:lpstr>Arithmetic Expressions</vt:lpstr>
      <vt:lpstr>Derivation of 4+2*3 using AE</vt:lpstr>
      <vt:lpstr>Note</vt:lpstr>
      <vt:lpstr>Simple Example</vt:lpstr>
      <vt:lpstr>Derivation</vt:lpstr>
      <vt:lpstr>Types of Derivations</vt:lpstr>
      <vt:lpstr>Left Most Derivation</vt:lpstr>
      <vt:lpstr>Left Most Derivation</vt:lpstr>
      <vt:lpstr>Right Most Derivation</vt:lpstr>
      <vt:lpstr>Right Most Derivation</vt:lpstr>
      <vt:lpstr>Parse Tree from given input string</vt:lpstr>
      <vt:lpstr>Parse Tree from given input string</vt:lpstr>
      <vt:lpstr>Algebraic expressions</vt:lpstr>
      <vt:lpstr>Generate Following String</vt:lpstr>
      <vt:lpstr>String Generation</vt:lpstr>
      <vt:lpstr>Parse Tree</vt:lpstr>
      <vt:lpstr>NFA-Ʌ  to   CFG</vt:lpstr>
      <vt:lpstr>NFA-Ʌ  to   CFG</vt:lpstr>
      <vt:lpstr>NFA-Ʌ  to   CFG</vt:lpstr>
      <vt:lpstr>NFA to CFG</vt:lpstr>
      <vt:lpstr>NFA to CFG</vt:lpstr>
      <vt:lpstr>NFA to CFG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pak</cp:lastModifiedBy>
  <cp:revision>483</cp:revision>
  <dcterms:created xsi:type="dcterms:W3CDTF">2006-08-16T00:00:00Z</dcterms:created>
  <dcterms:modified xsi:type="dcterms:W3CDTF">2023-06-09T20:02:31Z</dcterms:modified>
</cp:coreProperties>
</file>