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6" r:id="rId4"/>
    <p:sldId id="289" r:id="rId5"/>
    <p:sldId id="267" r:id="rId7"/>
    <p:sldId id="268" r:id="rId8"/>
    <p:sldId id="290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2" r:id="rId17"/>
    <p:sldId id="291" r:id="rId18"/>
    <p:sldId id="296" r:id="rId19"/>
    <p:sldId id="278" r:id="rId20"/>
    <p:sldId id="279" r:id="rId21"/>
    <p:sldId id="280" r:id="rId22"/>
    <p:sldId id="282" r:id="rId23"/>
    <p:sldId id="285" r:id="rId24"/>
    <p:sldId id="286" r:id="rId25"/>
    <p:sldId id="287" r:id="rId26"/>
    <p:sldId id="298" r:id="rId27"/>
    <p:sldId id="299" r:id="rId28"/>
    <p:sldId id="300" r:id="rId29"/>
    <p:sldId id="301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6-20T18:3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1090 409,'73'0,"-73"53,-73-53,73-53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78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6.xml"/><Relationship Id="rId7" Type="http://schemas.openxmlformats.org/officeDocument/2006/relationships/image" Target="../media/image8.png"/><Relationship Id="rId6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tags" Target="../tags/tag34.xml"/><Relationship Id="rId3" Type="http://schemas.openxmlformats.org/officeDocument/2006/relationships/image" Target="../media/image6.png"/><Relationship Id="rId2" Type="http://schemas.openxmlformats.org/officeDocument/2006/relationships/tags" Target="../tags/tag33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4" Type="http://schemas.openxmlformats.org/officeDocument/2006/relationships/image" Target="../media/image3.png"/><Relationship Id="rId13" Type="http://schemas.openxmlformats.org/officeDocument/2006/relationships/tags" Target="../tags/tag82.xml"/><Relationship Id="rId12" Type="http://schemas.openxmlformats.org/officeDocument/2006/relationships/image" Target="../media/image2.png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image" Target="../media/image5.png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tags" Target="../tags/tag1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37.xml"/><Relationship Id="rId7" Type="http://schemas.openxmlformats.org/officeDocument/2006/relationships/image" Target="../media/image6.png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image" Target="../media/image11.png"/><Relationship Id="rId12" Type="http://schemas.openxmlformats.org/officeDocument/2006/relationships/tags" Target="../tags/tag139.xml"/><Relationship Id="rId11" Type="http://schemas.openxmlformats.org/officeDocument/2006/relationships/image" Target="../media/image10.png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21" descr="素材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2351" b="-27151"/>
          <a:stretch>
            <a:fillRect/>
          </a:stretch>
        </p:blipFill>
        <p:spPr>
          <a:xfrm rot="-5400000">
            <a:off x="31750" y="-50800"/>
            <a:ext cx="2897188" cy="39497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6" name="组合 22"/>
          <p:cNvGrpSpPr/>
          <p:nvPr/>
        </p:nvGrpSpPr>
        <p:grpSpPr>
          <a:xfrm>
            <a:off x="6772275" y="2819400"/>
            <a:ext cx="2371725" cy="4051300"/>
            <a:chOff x="10534" y="1731"/>
            <a:chExt cx="4828" cy="6337"/>
          </a:xfrm>
        </p:grpSpPr>
        <p:pic>
          <p:nvPicPr>
            <p:cNvPr id="3077" name="图片 23" descr="素材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 t="-3671"/>
            <a:stretch>
              <a:fillRect/>
            </a:stretch>
          </p:blipFill>
          <p:spPr>
            <a:xfrm>
              <a:off x="10534" y="1731"/>
              <a:ext cx="4828" cy="633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8" name="图片 24" descr="素材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3278" y="5448"/>
              <a:ext cx="2083" cy="2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57350" y="2552400"/>
            <a:ext cx="5829300" cy="1015200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45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57350" y="3607200"/>
            <a:ext cx="5829300" cy="478800"/>
          </a:xfrm>
        </p:spPr>
        <p:txBody>
          <a:bodyPr lIns="90000" tIns="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100" b="1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1854" y="5446800"/>
            <a:ext cx="2340900" cy="399600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5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汇报人姓名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11" descr="素材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-5400000" flipH="1">
            <a:off x="6437313" y="3232150"/>
            <a:ext cx="2587625" cy="3784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图片 14" descr="素材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V="1">
            <a:off x="0" y="0"/>
            <a:ext cx="2254250" cy="2425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15" descr="素材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-5400000">
            <a:off x="38100" y="639763"/>
            <a:ext cx="1354138" cy="191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16" descr="素材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73738" y="5486400"/>
            <a:ext cx="1319212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10098" y="2923200"/>
            <a:ext cx="3923100" cy="101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1" i="0" u="none" strike="noStrike" kern="1200" cap="none" spc="3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05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075" y="304800"/>
            <a:ext cx="870585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913" cy="686593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1663200"/>
            <a:ext cx="40068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1663200"/>
            <a:ext cx="40257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816800"/>
            <a:ext cx="40068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813200"/>
            <a:ext cx="40257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8850"/>
            <a:ext cx="9144000" cy="49403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657350" y="2771550"/>
            <a:ext cx="5829300" cy="761400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657350" y="3562650"/>
            <a:ext cx="5829300" cy="359100"/>
          </a:xfrm>
        </p:spPr>
        <p:txBody>
          <a:bodyPr lIns="90000" tIns="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1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401854" y="4942350"/>
            <a:ext cx="2340900" cy="299700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pic>
        <p:nvPicPr>
          <p:cNvPr id="22" name="图片 21" descr="素材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 l="-2352" b="-27151"/>
          <a:stretch>
            <a:fillRect/>
          </a:stretch>
        </p:blipFill>
        <p:spPr>
          <a:xfrm rot="16200000">
            <a:off x="32385" y="818674"/>
            <a:ext cx="2897029" cy="2961799"/>
          </a:xfrm>
          <a:prstGeom prst="rect">
            <a:avLst/>
          </a:prstGeom>
        </p:spPr>
      </p:pic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6772148" y="2971433"/>
            <a:ext cx="2372111" cy="3038784"/>
            <a:chOff x="10534" y="1731"/>
            <a:chExt cx="4828" cy="6337"/>
          </a:xfrm>
        </p:grpSpPr>
        <p:pic>
          <p:nvPicPr>
            <p:cNvPr id="24" name="图片 23" descr="素材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rcRect t="-3671"/>
            <a:stretch>
              <a:fillRect/>
            </a:stretch>
          </p:blipFill>
          <p:spPr>
            <a:xfrm>
              <a:off x="10534" y="1731"/>
              <a:ext cx="4828" cy="6337"/>
            </a:xfrm>
            <a:prstGeom prst="rect">
              <a:avLst/>
            </a:prstGeom>
          </p:spPr>
        </p:pic>
        <p:pic>
          <p:nvPicPr>
            <p:cNvPr id="25" name="图片 24" descr="素材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>
            <a:xfrm>
              <a:off x="13278" y="5448"/>
              <a:ext cx="2083" cy="26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611389" y="2884950"/>
            <a:ext cx="4871561" cy="89910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7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611389" y="4126950"/>
            <a:ext cx="4871561" cy="10314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>
            <p:custDataLst>
              <p:tags r:id="rId7"/>
            </p:custDataLst>
          </p:nvPr>
        </p:nvGrpSpPr>
        <p:grpSpPr>
          <a:xfrm>
            <a:off x="784384" y="1694021"/>
            <a:ext cx="2180749" cy="3628073"/>
            <a:chOff x="1933" y="1591"/>
            <a:chExt cx="4579" cy="7618"/>
          </a:xfrm>
        </p:grpSpPr>
        <p:pic>
          <p:nvPicPr>
            <p:cNvPr id="8" name="图片 7" descr="素材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933" y="1591"/>
              <a:ext cx="4579" cy="7618"/>
            </a:xfrm>
            <a:prstGeom prst="rect">
              <a:avLst/>
            </a:prstGeom>
          </p:spPr>
        </p:pic>
        <p:pic>
          <p:nvPicPr>
            <p:cNvPr id="9" name="图片 8" descr="素材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829" y="2441"/>
              <a:ext cx="1723" cy="16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6"/>
          <p:cNvGrpSpPr/>
          <p:nvPr/>
        </p:nvGrpSpPr>
        <p:grpSpPr>
          <a:xfrm>
            <a:off x="784225" y="1116013"/>
            <a:ext cx="2181225" cy="4837112"/>
            <a:chOff x="1933" y="1591"/>
            <a:chExt cx="4579" cy="7618"/>
          </a:xfrm>
        </p:grpSpPr>
        <p:pic>
          <p:nvPicPr>
            <p:cNvPr id="5124" name="图片 7" descr="素材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933" y="1591"/>
              <a:ext cx="4579" cy="761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5" name="图片 8" descr="素材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829" y="2441"/>
              <a:ext cx="1723" cy="169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11389" y="2703600"/>
            <a:ext cx="4871561" cy="119880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54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389" y="4359600"/>
            <a:ext cx="4871561" cy="13752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spcAft>
                <a:spcPts val="0"/>
              </a:spcAft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610098" y="3049650"/>
            <a:ext cx="3923100" cy="7614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3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素材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16200000" flipH="1">
            <a:off x="6436995" y="3281363"/>
            <a:ext cx="2587943" cy="2837974"/>
          </a:xfrm>
          <a:prstGeom prst="rect">
            <a:avLst/>
          </a:prstGeom>
        </p:spPr>
      </p:pic>
      <p:pic>
        <p:nvPicPr>
          <p:cNvPr id="15" name="图片 14" descr="素材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flipV="1">
            <a:off x="0" y="857250"/>
            <a:ext cx="2254568" cy="1819275"/>
          </a:xfrm>
          <a:prstGeom prst="rect">
            <a:avLst/>
          </a:prstGeom>
        </p:spPr>
      </p:pic>
      <p:pic>
        <p:nvPicPr>
          <p:cNvPr id="16" name="图片 15" descr="素材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39529" y="1337310"/>
            <a:ext cx="1353979" cy="1433513"/>
          </a:xfrm>
          <a:prstGeom prst="rect">
            <a:avLst/>
          </a:prstGeom>
        </p:spPr>
      </p:pic>
      <p:pic>
        <p:nvPicPr>
          <p:cNvPr id="17" name="图片 16" descr="素材8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773103" y="4971574"/>
            <a:ext cx="1319689" cy="10291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186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1650" y="442913"/>
            <a:ext cx="8140700" cy="442912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1"/>
            </p:custDataLst>
          </p:nvPr>
        </p:nvSpPr>
        <p:spPr>
          <a:xfrm>
            <a:off x="501650" y="952500"/>
            <a:ext cx="8140700" cy="538956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6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6.xml"/><Relationship Id="rId6" Type="http://schemas.openxmlformats.org/officeDocument/2006/relationships/tags" Target="../tags/tag259.xml"/><Relationship Id="rId5" Type="http://schemas.openxmlformats.org/officeDocument/2006/relationships/image" Target="../media/image14.png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260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6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28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6.xml"/><Relationship Id="rId6" Type="http://schemas.openxmlformats.org/officeDocument/2006/relationships/tags" Target="../tags/tag285.xml"/><Relationship Id="rId5" Type="http://schemas.openxmlformats.org/officeDocument/2006/relationships/image" Target="../media/image18.png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image" Target="../media/image13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25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image" Target="../media/image12.png"/><Relationship Id="rId19" Type="http://schemas.openxmlformats.org/officeDocument/2006/relationships/tags" Target="../tags/tag213.xml"/><Relationship Id="rId18" Type="http://schemas.openxmlformats.org/officeDocument/2006/relationships/tags" Target="../tags/tag212.xml"/><Relationship Id="rId17" Type="http://schemas.openxmlformats.org/officeDocument/2006/relationships/tags" Target="../tags/tag211.xml"/><Relationship Id="rId16" Type="http://schemas.openxmlformats.org/officeDocument/2006/relationships/tags" Target="../tags/tag210.xml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0" Type="http://schemas.openxmlformats.org/officeDocument/2006/relationships/notesSlide" Target="../notesSlides/notesSlide11.xml"/><Relationship Id="rId2" Type="http://schemas.openxmlformats.org/officeDocument/2006/relationships/tags" Target="../tags/tag287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303.xml"/><Relationship Id="rId17" Type="http://schemas.openxmlformats.org/officeDocument/2006/relationships/tags" Target="../tags/tag302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26.xml"/><Relationship Id="rId1" Type="http://schemas.openxmlformats.org/officeDocument/2006/relationships/tags" Target="../tags/tag30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image" Target="../media/image20.png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26.xml"/><Relationship Id="rId1" Type="http://schemas.openxmlformats.org/officeDocument/2006/relationships/tags" Target="../tags/tag31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8" Type="http://schemas.openxmlformats.org/officeDocument/2006/relationships/notesSlide" Target="../notesSlides/notesSlide15.xml"/><Relationship Id="rId17" Type="http://schemas.openxmlformats.org/officeDocument/2006/relationships/slideLayout" Target="../slideLayouts/slideLayout26.xml"/><Relationship Id="rId16" Type="http://schemas.openxmlformats.org/officeDocument/2006/relationships/tags" Target="../tags/tag340.xml"/><Relationship Id="rId15" Type="http://schemas.openxmlformats.org/officeDocument/2006/relationships/image" Target="../media/image22.png"/><Relationship Id="rId14" Type="http://schemas.openxmlformats.org/officeDocument/2006/relationships/customXml" Target="../ink/ink1.xml"/><Relationship Id="rId13" Type="http://schemas.openxmlformats.org/officeDocument/2006/relationships/image" Target="../media/image21.png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34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6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395413" y="2233851"/>
            <a:ext cx="6353175" cy="237696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en-US" altLang="zh-CN" sz="15000" b="1" spc="300" dirty="0">
                <a:solidFill>
                  <a:schemeClr val="lt1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202X</a:t>
            </a:r>
            <a:endParaRPr lang="en-US" altLang="zh-CN" sz="15000" b="1" spc="300" dirty="0">
              <a:solidFill>
                <a:schemeClr val="lt1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57350" y="2679300"/>
            <a:ext cx="5829300" cy="761400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accent1">
                    <a:lumMod val="75000"/>
                  </a:schemeClr>
                </a:solidFill>
                <a:uFillTx/>
              </a:rPr>
              <a:t>工人工资系统</a:t>
            </a:r>
            <a:endParaRPr lang="zh-CN" altLang="en-US" u="none" strike="noStrike" baseline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657350" y="3667050"/>
            <a:ext cx="5829300" cy="35910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BRAND PLANING</a:t>
            </a:r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3401854" y="5496750"/>
            <a:ext cx="2340900" cy="299700"/>
          </a:xfrm>
        </p:spPr>
        <p:txBody>
          <a:bodyPr>
            <a:normAutofit fontScale="80000"/>
          </a:bodyPr>
          <a:p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财务部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概念结构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设计：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3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4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5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财务系统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E-R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图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设计</a:t>
            </a:r>
            <a:endParaRPr lang="zh-CN" altLang="en-US" sz="3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71500" y="2800350"/>
            <a:ext cx="7198995" cy="2954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一个员工只能登记一个银行卡和对应的银行，一个银行可以办理多个员工的银行卡。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一个员工只能有一个所在地，一个城市能容纳多名员工。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一个员工能有多份工资，一份工资只属于一个人。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3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4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2" name="图片 11" descr="E-R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4485"/>
            <a:ext cx="9144000" cy="56762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830" y="1412875"/>
            <a:ext cx="5514975" cy="3952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6970" y="7315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续：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财务系统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E-R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图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解读</a:t>
            </a:r>
            <a:endParaRPr lang="zh-CN" altLang="en-US" sz="3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71500" y="2800350"/>
            <a:ext cx="8114030" cy="2954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主键：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员工编号</a:t>
            </a:r>
            <a:endParaRPr lang="zh-CN" altLang="en-US" sz="1500" kern="100" spc="5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工资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主键：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员工编号，月份</a:t>
            </a:r>
            <a:endParaRPr lang="zh-CN" altLang="zh-CN" sz="1500" kern="100" spc="5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银行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主键：联行号</a:t>
            </a:r>
            <a:endParaRPr lang="zh-CN" altLang="en-US" sz="1500" kern="100" spc="5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城市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主键：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城市编号</a:t>
            </a:r>
            <a:endParaRPr lang="zh-CN" altLang="zh-CN" sz="1500" kern="100" spc="5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员工与银行的</a:t>
            </a: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联系：一个银行可以办理多个员工的银行卡，</a:t>
            </a: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一个员工只能登记一个银行卡和对应的银行，为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联系</a:t>
            </a: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员工与城市的联系：一个城市能容纳多名员工，一个员工只能有一个所在地。为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联系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员工和工资的联系：一个员工能有多份工资，一份工资只属于一个人。为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联系。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5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5" y="476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逻辑结构设计：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3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4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5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Title 6"/>
          <p:cNvSpPr txBox="1"/>
          <p:nvPr>
            <p:custDataLst>
              <p:tags r:id="rId6"/>
            </p:custDataLst>
          </p:nvPr>
        </p:nvSpPr>
        <p:spPr>
          <a:xfrm>
            <a:off x="395605" y="1087755"/>
            <a:ext cx="8495665" cy="55003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employees(eno，eaccount，ename，cnaps_code，id，email，phone，eno→eaccount，ename，cnaps_code，id，email，phone）</a:t>
            </a:r>
            <a:endParaRPr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满足第四范式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bank(cnaps_code，bname，branch，cnaps_code→bname，branch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branch→cnaps_code</a:t>
            </a: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满足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</a:t>
            </a: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范式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biaofdl_city(id，serial_no，l_name，parent_id，l_leve，id→serial_no，l_name，parent_id，l_level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parent_id→serial_no</a:t>
            </a: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满足第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二范式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payment(Account，purposes，Currency，branch，settlement_method，business_types，Account→purposes，Currency，branch，settlement_method，business_types)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满足第四范式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salary(eno，year_month，(amount,eno，year_month)→amount)</a:t>
            </a:r>
            <a:endParaRPr lang="en-US" altLang="zh-CN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满足第四范式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17746" y="1027271"/>
          <a:ext cx="2785110" cy="84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110"/>
              </a:tblGrid>
              <a:tr h="283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salary</a:t>
                      </a:r>
                      <a:r>
                        <a:rPr lang="zh-CN" altLang="en-US" sz="1350"/>
                        <a:t>（薪水）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year month</a:t>
                      </a:r>
                      <a:r>
                        <a:rPr lang="zh-CN" altLang="en-US" sz="1350"/>
                        <a:t>（时间）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amount</a:t>
                      </a:r>
                      <a:r>
                        <a:rPr lang="zh-CN" altLang="en-US" sz="1350"/>
                        <a:t>（账户）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018223" y="2157413"/>
          <a:ext cx="278447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employees</a:t>
                      </a:r>
                      <a:r>
                        <a:rPr lang="zh-CN" altLang="en-US" sz="1350"/>
                        <a:t>（员工）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eno</a:t>
                      </a:r>
                      <a:r>
                        <a:rPr lang="zh-CN" altLang="en-US" sz="1350"/>
                        <a:t>（员工号）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eaccount(</a:t>
                      </a:r>
                      <a:r>
                        <a:rPr lang="zh-CN" altLang="en-US" sz="1350"/>
                        <a:t>员工账户</a:t>
                      </a:r>
                      <a:r>
                        <a:rPr lang="en-US" altLang="zh-CN" sz="1350"/>
                        <a:t>)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ename(</a:t>
                      </a:r>
                      <a:r>
                        <a:rPr lang="zh-CN" altLang="en-US" sz="1350"/>
                        <a:t>员工姓名</a:t>
                      </a:r>
                      <a:r>
                        <a:rPr lang="en-US" altLang="zh-CN" sz="1350"/>
                        <a:t>)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email</a:t>
                      </a:r>
                      <a:r>
                        <a:rPr lang="zh-CN" altLang="en-US" sz="1350"/>
                        <a:t>（员工邮箱）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phone</a:t>
                      </a:r>
                      <a:r>
                        <a:rPr lang="zh-CN" altLang="en-US" sz="1350"/>
                        <a:t>（员工电话）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上箭头 9"/>
          <p:cNvSpPr/>
          <p:nvPr/>
        </p:nvSpPr>
        <p:spPr>
          <a:xfrm rot="10800000">
            <a:off x="1913096" y="1877378"/>
            <a:ext cx="595313" cy="278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graphicFrame>
        <p:nvGraphicFramePr>
          <p:cNvPr id="11" name="表格 10"/>
          <p:cNvGraphicFramePr/>
          <p:nvPr/>
        </p:nvGraphicFramePr>
        <p:xfrm>
          <a:off x="5107781" y="2155508"/>
          <a:ext cx="2604135" cy="164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35"/>
              </a:tblGrid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bank</a:t>
                      </a:r>
                      <a:r>
                        <a:rPr lang="zh-CN" altLang="en-US" sz="1350"/>
                        <a:t>（银行）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cnaps code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bname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branch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2" name="左箭头 11"/>
          <p:cNvSpPr/>
          <p:nvPr/>
        </p:nvSpPr>
        <p:spPr>
          <a:xfrm rot="10800000">
            <a:off x="3802856" y="2890361"/>
            <a:ext cx="1288256" cy="4291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graphicFrame>
        <p:nvGraphicFramePr>
          <p:cNvPr id="13" name="表格 12"/>
          <p:cNvGraphicFramePr/>
          <p:nvPr/>
        </p:nvGraphicFramePr>
        <p:xfrm>
          <a:off x="1018699" y="4144804"/>
          <a:ext cx="2783840" cy="171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4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fdl city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306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id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2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sreial no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2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l name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parent name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2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l level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4" name="上箭头 13"/>
          <p:cNvSpPr/>
          <p:nvPr/>
        </p:nvSpPr>
        <p:spPr>
          <a:xfrm rot="10800000">
            <a:off x="1913096" y="3803333"/>
            <a:ext cx="595789" cy="3481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graphicFrame>
        <p:nvGraphicFramePr>
          <p:cNvPr id="15" name="表格 14"/>
          <p:cNvGraphicFramePr/>
          <p:nvPr/>
        </p:nvGraphicFramePr>
        <p:xfrm>
          <a:off x="5090636" y="4144804"/>
          <a:ext cx="26212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8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payment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account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purposes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currency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branch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settlement method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business types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3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4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Logica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5" y="0"/>
            <a:ext cx="446405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605" y="1700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逻辑</a:t>
            </a:r>
            <a:r>
              <a:rPr lang="zh-CN" altLang="en-US"/>
              <a:t>模型：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" y="620395"/>
            <a:ext cx="781050" cy="7620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3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4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Relational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5" y="0"/>
            <a:ext cx="446405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605" y="1700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关系</a:t>
            </a:r>
            <a:r>
              <a:rPr lang="zh-CN" altLang="en-US"/>
              <a:t>模型：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833" y="1469810"/>
            <a:ext cx="6858000" cy="39949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>
                <a:solidFill>
                  <a:srgbClr val="92D050"/>
                </a:solidFill>
                <a:latin typeface="+mn-ea"/>
                <a:ea typeface="+mn-ea"/>
              </a:rPr>
              <a:t>3.7:</a:t>
            </a:r>
            <a:r>
              <a:rPr lang="zh-CN" altLang="en-US" sz="2400" dirty="0">
                <a:solidFill>
                  <a:srgbClr val="92D050"/>
                </a:solidFill>
                <a:latin typeface="+mn-ea"/>
                <a:ea typeface="+mn-ea"/>
              </a:rPr>
              <a:t>物理结构设计</a:t>
            </a:r>
            <a:endParaRPr lang="zh-CN" altLang="en-US" sz="2400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061" y="1961261"/>
            <a:ext cx="5307304" cy="362334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39270" y="1961261"/>
            <a:ext cx="2196358" cy="780275"/>
          </a:xfrm>
        </p:spPr>
        <p:txBody>
          <a:bodyPr>
            <a:normAutofit fontScale="90000"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1.SID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：使用名为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orcl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SID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</p:txBody>
      </p:sp>
      <p:sp>
        <p:nvSpPr>
          <p:cNvPr id="8" name="文本框 7"/>
          <p:cNvSpPr txBox="1"/>
          <p:nvPr/>
        </p:nvSpPr>
        <p:spPr>
          <a:xfrm>
            <a:off x="6684885" y="3772935"/>
            <a:ext cx="177109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kern="100" spc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100" kern="100" spc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表空间：</a:t>
            </a:r>
            <a:r>
              <a:rPr lang="en-US" altLang="zh-CN" sz="2100" kern="100" spc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C:\tbspace\FINANCIAL_SYSTEM_TBSPACE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素材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 flipH="1">
            <a:off x="3309938" y="1334453"/>
            <a:ext cx="2067401" cy="1738313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567464" y="1813084"/>
            <a:ext cx="3922871" cy="622459"/>
          </a:xfrm>
          <a:prstGeom prst="rect">
            <a:avLst/>
          </a:prstGeom>
          <a:noFill/>
        </p:spPr>
        <p:txBody>
          <a:bodyPr wrap="square" lIns="68580" tIns="34290" rIns="68580" bIns="0" rtlCol="0">
            <a:normAutofit/>
          </a:bodyPr>
          <a:lstStyle/>
          <a:p>
            <a:pPr algn="ctr"/>
            <a:r>
              <a:rPr lang="zh-CN" altLang="en-US" sz="3600" spc="3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 Light" panose="020B0502040204020203" charset="-122"/>
                <a:sym typeface="Arial" panose="020B0604020202020204" pitchFamily="34" charset="0"/>
              </a:rPr>
              <a:t>目录</a:t>
            </a:r>
            <a:endParaRPr lang="zh-CN" altLang="en-US" sz="3600" spc="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567464" y="2471738"/>
            <a:ext cx="3922871" cy="299085"/>
          </a:xfrm>
          <a:prstGeom prst="rect">
            <a:avLst/>
          </a:prstGeom>
          <a:noFill/>
        </p:spPr>
        <p:txBody>
          <a:bodyPr wrap="square" lIns="68580" tIns="0" rIns="68580" bIns="34290" rtlCol="0">
            <a:normAutofit/>
          </a:bodyPr>
          <a:lstStyle/>
          <a:p>
            <a:pPr algn="ctr"/>
            <a:r>
              <a:rPr lang="en-US" altLang="zh-CN" sz="1500" spc="1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en-US" altLang="zh-CN" sz="1500" spc="1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 descr="素材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99286" y="3429000"/>
            <a:ext cx="733425" cy="686276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48816" y="3553301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1284623" y="3576638"/>
            <a:ext cx="1753020" cy="391478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需求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 descr="素材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99286" y="4493419"/>
            <a:ext cx="733425" cy="686276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48816" y="4617720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284623" y="4641056"/>
            <a:ext cx="1753020" cy="391478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物理结构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8" name="图片 17" descr="素材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337396" y="3429000"/>
            <a:ext cx="733425" cy="686276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3386926" y="3553301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4122732" y="3576638"/>
            <a:ext cx="1844312" cy="391478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概念结构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2" name="图片 21" descr="素材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337396" y="4493419"/>
            <a:ext cx="733425" cy="686276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3386926" y="4617720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4122420" y="4641215"/>
            <a:ext cx="2959735" cy="39179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数据库的实施和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维护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5" name="图片 24" descr="素材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266798" y="3429000"/>
            <a:ext cx="733425" cy="686276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6316328" y="3553301"/>
            <a:ext cx="634841" cy="43767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0"/>
            </p:custDataLst>
          </p:nvPr>
        </p:nvSpPr>
        <p:spPr>
          <a:xfrm>
            <a:off x="7052135" y="3576638"/>
            <a:ext cx="1844312" cy="391478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逻辑结构</a:t>
            </a:r>
            <a:r>
              <a:rPr lang="zh-CN" altLang="en-US" sz="21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 sz="21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36919" y="1628465"/>
            <a:ext cx="4871561" cy="1375200"/>
          </a:xfrm>
        </p:spPr>
        <p:txBody>
          <a:bodyPr/>
          <a:p>
            <a:r>
              <a:rPr lang="en-US" altLang="zh-CN"/>
              <a:t>                      </a:t>
            </a:r>
            <a:r>
              <a:t>基于</a:t>
            </a:r>
            <a:r>
              <a:rPr lang="en-US" altLang="zh-CN"/>
              <a:t>python</a:t>
            </a:r>
            <a:r>
              <a:t>的数据库</a:t>
            </a:r>
            <a:r>
              <a:t>编程</a:t>
            </a:r>
          </a:p>
        </p:txBody>
      </p:sp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3012005" y="4067000"/>
            <a:ext cx="207169" cy="2071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3046831" y="4101825"/>
            <a:ext cx="137517" cy="137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H="1" flipV="1">
            <a:off x="3115143" y="3314673"/>
            <a:ext cx="893" cy="75991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ardrop 10"/>
          <p:cNvSpPr/>
          <p:nvPr>
            <p:custDataLst>
              <p:tags r:id="rId4"/>
            </p:custDataLst>
          </p:nvPr>
        </p:nvSpPr>
        <p:spPr>
          <a:xfrm>
            <a:off x="2909876" y="2831769"/>
            <a:ext cx="410545" cy="495573"/>
          </a:xfrm>
          <a:custGeom>
            <a:avLst/>
            <a:gdLst>
              <a:gd name="connsiteX0" fmla="*/ 273697 w 547393"/>
              <a:gd name="connsiteY0" fmla="*/ 0 h 660764"/>
              <a:gd name="connsiteX1" fmla="*/ 467230 w 547393"/>
              <a:gd name="connsiteY1" fmla="*/ 80164 h 660764"/>
              <a:gd name="connsiteX2" fmla="*/ 467229 w 547393"/>
              <a:gd name="connsiteY2" fmla="*/ 80167 h 660764"/>
              <a:gd name="connsiteX3" fmla="*/ 467228 w 547393"/>
              <a:gd name="connsiteY3" fmla="*/ 467233 h 660764"/>
              <a:gd name="connsiteX4" fmla="*/ 273697 w 547393"/>
              <a:gd name="connsiteY4" fmla="*/ 660764 h 660764"/>
              <a:gd name="connsiteX5" fmla="*/ 80164 w 547393"/>
              <a:gd name="connsiteY5" fmla="*/ 467230 h 660764"/>
              <a:gd name="connsiteX6" fmla="*/ 80164 w 547393"/>
              <a:gd name="connsiteY6" fmla="*/ 80165 h 660764"/>
              <a:gd name="connsiteX7" fmla="*/ 273697 w 547393"/>
              <a:gd name="connsiteY7" fmla="*/ 0 h 66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393" h="660764">
                <a:moveTo>
                  <a:pt x="273697" y="0"/>
                </a:moveTo>
                <a:cubicBezTo>
                  <a:pt x="343741" y="1"/>
                  <a:pt x="413786" y="26722"/>
                  <a:pt x="467230" y="80164"/>
                </a:cubicBezTo>
                <a:lnTo>
                  <a:pt x="467229" y="80167"/>
                </a:lnTo>
                <a:cubicBezTo>
                  <a:pt x="574115" y="187051"/>
                  <a:pt x="574115" y="360345"/>
                  <a:pt x="467228" y="467233"/>
                </a:cubicBezTo>
                <a:lnTo>
                  <a:pt x="273697" y="660764"/>
                </a:lnTo>
                <a:lnTo>
                  <a:pt x="80164" y="467230"/>
                </a:lnTo>
                <a:cubicBezTo>
                  <a:pt x="-26721" y="360344"/>
                  <a:pt x="-26721" y="187049"/>
                  <a:pt x="80164" y="80165"/>
                </a:cubicBezTo>
                <a:cubicBezTo>
                  <a:pt x="133607" y="26723"/>
                  <a:pt x="203652" y="1"/>
                  <a:pt x="273697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箭头: V 形 11"/>
          <p:cNvSpPr/>
          <p:nvPr>
            <p:custDataLst>
              <p:tags r:id="rId5"/>
            </p:custDataLst>
          </p:nvPr>
        </p:nvSpPr>
        <p:spPr>
          <a:xfrm>
            <a:off x="3273645" y="4074143"/>
            <a:ext cx="1276349" cy="192881"/>
          </a:xfrm>
          <a:prstGeom prst="chevron">
            <a:avLst>
              <a:gd name="adj" fmla="val 388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6"/>
            </p:custDataLst>
          </p:nvPr>
        </p:nvSpPr>
        <p:spPr>
          <a:xfrm flipH="1">
            <a:off x="2927020" y="2831769"/>
            <a:ext cx="408755" cy="448079"/>
          </a:xfrm>
          <a:prstGeom prst="rect">
            <a:avLst/>
          </a:prstGeom>
          <a:noFill/>
        </p:spPr>
        <p:txBody>
          <a:bodyPr wrap="square" rtlCol="0" anchor="ctr">
            <a:normAutofit fontScale="5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21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Montserrat Black"/>
                <a:sym typeface="Arial" panose="020B0604020202020204" pitchFamily="34" charset="0"/>
              </a:rPr>
              <a:t>01</a:t>
            </a:r>
            <a:endParaRPr lang="en-US" sz="21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Montserrat Black"/>
              <a:sym typeface="Arial" panose="020B0604020202020204" pitchFamily="34" charset="0"/>
            </a:endParaRPr>
          </a:p>
        </p:txBody>
      </p:sp>
      <p:sp>
        <p:nvSpPr>
          <p:cNvPr id="38" name="TextBox 21"/>
          <p:cNvSpPr txBox="1"/>
          <p:nvPr>
            <p:custDataLst>
              <p:tags r:id="rId7"/>
            </p:custDataLst>
          </p:nvPr>
        </p:nvSpPr>
        <p:spPr>
          <a:xfrm flipH="1">
            <a:off x="3356031" y="3133609"/>
            <a:ext cx="1145709" cy="92150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spc="15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cx_oracle</a:t>
            </a:r>
            <a:endParaRPr lang="en-US" altLang="zh-CN" sz="1050" spc="15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Rectangle 29"/>
          <p:cNvSpPr/>
          <p:nvPr>
            <p:custDataLst>
              <p:tags r:id="rId8"/>
            </p:custDataLst>
          </p:nvPr>
        </p:nvSpPr>
        <p:spPr>
          <a:xfrm flipH="1">
            <a:off x="3356030" y="2791300"/>
            <a:ext cx="1145708" cy="342309"/>
          </a:xfrm>
          <a:prstGeom prst="rect">
            <a:avLst/>
          </a:prstGeom>
        </p:spPr>
        <p:txBody>
          <a:bodyPr wrap="square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连接</a:t>
            </a:r>
            <a:r>
              <a:rPr lang="zh-CN" altLang="en-US" sz="1350" b="1" spc="3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数据库</a:t>
            </a:r>
            <a:endParaRPr lang="zh-CN" altLang="en-US" sz="1350" b="1" spc="3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2" name="椭圆 111"/>
          <p:cNvSpPr/>
          <p:nvPr>
            <p:custDataLst>
              <p:tags r:id="rId9"/>
            </p:custDataLst>
          </p:nvPr>
        </p:nvSpPr>
        <p:spPr>
          <a:xfrm>
            <a:off x="4696136" y="4067000"/>
            <a:ext cx="207169" cy="2071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3" name="椭圆 112"/>
          <p:cNvSpPr/>
          <p:nvPr>
            <p:custDataLst>
              <p:tags r:id="rId10"/>
            </p:custDataLst>
          </p:nvPr>
        </p:nvSpPr>
        <p:spPr>
          <a:xfrm>
            <a:off x="4730962" y="4101825"/>
            <a:ext cx="137517" cy="137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06" name="直接连接符"/>
          <p:cNvCxnSpPr/>
          <p:nvPr>
            <p:custDataLst>
              <p:tags r:id="rId11"/>
            </p:custDataLst>
          </p:nvPr>
        </p:nvCxnSpPr>
        <p:spPr>
          <a:xfrm flipH="1" flipV="1">
            <a:off x="4799274" y="3314673"/>
            <a:ext cx="893" cy="7599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ardrop 10"/>
          <p:cNvSpPr/>
          <p:nvPr>
            <p:custDataLst>
              <p:tags r:id="rId12"/>
            </p:custDataLst>
          </p:nvPr>
        </p:nvSpPr>
        <p:spPr>
          <a:xfrm>
            <a:off x="4594007" y="2831769"/>
            <a:ext cx="410545" cy="495573"/>
          </a:xfrm>
          <a:custGeom>
            <a:avLst/>
            <a:gdLst>
              <a:gd name="connsiteX0" fmla="*/ 273697 w 547393"/>
              <a:gd name="connsiteY0" fmla="*/ 0 h 660764"/>
              <a:gd name="connsiteX1" fmla="*/ 467230 w 547393"/>
              <a:gd name="connsiteY1" fmla="*/ 80164 h 660764"/>
              <a:gd name="connsiteX2" fmla="*/ 467229 w 547393"/>
              <a:gd name="connsiteY2" fmla="*/ 80167 h 660764"/>
              <a:gd name="connsiteX3" fmla="*/ 467228 w 547393"/>
              <a:gd name="connsiteY3" fmla="*/ 467233 h 660764"/>
              <a:gd name="connsiteX4" fmla="*/ 273697 w 547393"/>
              <a:gd name="connsiteY4" fmla="*/ 660764 h 660764"/>
              <a:gd name="connsiteX5" fmla="*/ 80164 w 547393"/>
              <a:gd name="connsiteY5" fmla="*/ 467230 h 660764"/>
              <a:gd name="connsiteX6" fmla="*/ 80164 w 547393"/>
              <a:gd name="connsiteY6" fmla="*/ 80165 h 660764"/>
              <a:gd name="connsiteX7" fmla="*/ 273697 w 547393"/>
              <a:gd name="connsiteY7" fmla="*/ 0 h 66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393" h="660764">
                <a:moveTo>
                  <a:pt x="273697" y="0"/>
                </a:moveTo>
                <a:cubicBezTo>
                  <a:pt x="343741" y="1"/>
                  <a:pt x="413786" y="26722"/>
                  <a:pt x="467230" y="80164"/>
                </a:cubicBezTo>
                <a:lnTo>
                  <a:pt x="467229" y="80167"/>
                </a:lnTo>
                <a:cubicBezTo>
                  <a:pt x="574115" y="187051"/>
                  <a:pt x="574115" y="360345"/>
                  <a:pt x="467228" y="467233"/>
                </a:cubicBezTo>
                <a:lnTo>
                  <a:pt x="273697" y="660764"/>
                </a:lnTo>
                <a:lnTo>
                  <a:pt x="80164" y="467230"/>
                </a:lnTo>
                <a:cubicBezTo>
                  <a:pt x="-26721" y="360344"/>
                  <a:pt x="-26721" y="187049"/>
                  <a:pt x="80164" y="80165"/>
                </a:cubicBezTo>
                <a:cubicBezTo>
                  <a:pt x="133607" y="26723"/>
                  <a:pt x="203652" y="1"/>
                  <a:pt x="273697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8" name="箭头: V 形"/>
          <p:cNvSpPr/>
          <p:nvPr>
            <p:custDataLst>
              <p:tags r:id="rId13"/>
            </p:custDataLst>
          </p:nvPr>
        </p:nvSpPr>
        <p:spPr>
          <a:xfrm>
            <a:off x="4957776" y="4074143"/>
            <a:ext cx="1276349" cy="192881"/>
          </a:xfrm>
          <a:prstGeom prst="chevron">
            <a:avLst>
              <a:gd name="adj" fmla="val 388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4"/>
            </p:custDataLst>
          </p:nvPr>
        </p:nvSpPr>
        <p:spPr>
          <a:xfrm flipH="1">
            <a:off x="4611151" y="2831769"/>
            <a:ext cx="408755" cy="448079"/>
          </a:xfrm>
          <a:prstGeom prst="rect">
            <a:avLst/>
          </a:prstGeom>
          <a:noFill/>
        </p:spPr>
        <p:txBody>
          <a:bodyPr wrap="square" rtlCol="0" anchor="ctr">
            <a:normAutofit fontScale="5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2100" b="1" spc="3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Montserrat Black"/>
                <a:sym typeface="Arial" panose="020B0604020202020204" pitchFamily="34" charset="0"/>
              </a:rPr>
              <a:t>02</a:t>
            </a:r>
            <a:endParaRPr lang="en-US" sz="2100" b="1" spc="3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  <a:cs typeface="Montserrat Black"/>
              <a:sym typeface="Arial" panose="020B0604020202020204" pitchFamily="34" charset="0"/>
            </a:endParaRPr>
          </a:p>
        </p:txBody>
      </p:sp>
      <p:sp>
        <p:nvSpPr>
          <p:cNvPr id="110" name="TextBox 21"/>
          <p:cNvSpPr txBox="1"/>
          <p:nvPr>
            <p:custDataLst>
              <p:tags r:id="rId15"/>
            </p:custDataLst>
          </p:nvPr>
        </p:nvSpPr>
        <p:spPr>
          <a:xfrm flipH="1">
            <a:off x="5040162" y="3133609"/>
            <a:ext cx="1145709" cy="92150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spc="15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pyqt5</a:t>
            </a:r>
            <a:endParaRPr lang="en-US" altLang="zh-CN" sz="1050" spc="15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1" name="Rectangle 29"/>
          <p:cNvSpPr/>
          <p:nvPr>
            <p:custDataLst>
              <p:tags r:id="rId16"/>
            </p:custDataLst>
          </p:nvPr>
        </p:nvSpPr>
        <p:spPr>
          <a:xfrm flipH="1">
            <a:off x="5040162" y="2791300"/>
            <a:ext cx="990005" cy="342309"/>
          </a:xfrm>
          <a:prstGeom prst="rect">
            <a:avLst/>
          </a:prstGeom>
        </p:spPr>
        <p:txBody>
          <a:bodyPr wrap="square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350" b="1" spc="30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GUI</a:t>
            </a:r>
            <a:r>
              <a:rPr lang="zh-CN" altLang="en-US" sz="1350" b="1" spc="30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界面</a:t>
            </a:r>
            <a:endParaRPr lang="zh-CN" altLang="en-US" sz="1350" b="1" spc="300">
              <a:solidFill>
                <a:schemeClr val="accent3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6" name="标题1"/>
          <p:cNvSpPr txBox="1"/>
          <p:nvPr>
            <p:custDataLst>
              <p:tags r:id="rId17"/>
            </p:custDataLst>
          </p:nvPr>
        </p:nvSpPr>
        <p:spPr>
          <a:xfrm>
            <a:off x="1649254" y="1150620"/>
            <a:ext cx="5845969" cy="618649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Poppins SemiBold" panose="02000000000000000000" pitchFamily="2" charset="0"/>
                <a:sym typeface="Arial" panose="020B0604020202020204" pitchFamily="34" charset="0"/>
              </a:rPr>
              <a:t>数据库</a:t>
            </a:r>
            <a:r>
              <a:rPr lang="zh-CN" altLang="en-US" sz="3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Poppins SemiBold" panose="02000000000000000000" pitchFamily="2" charset="0"/>
                <a:sym typeface="Arial" panose="020B0604020202020204" pitchFamily="34" charset="0"/>
              </a:rPr>
              <a:t>编程</a:t>
            </a:r>
            <a:endParaRPr lang="zh-CN" altLang="en-US" sz="3000" b="1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105283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en-US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cx_oracle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连接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302895" y="1873250"/>
            <a:ext cx="8774430" cy="10121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import OpOracle</a:t>
            </a:r>
            <a:endParaRPr altLang="zh-CN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db=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cx_Oracle.connect(ora_username,ora_password,ora_host+':'+ora_port+'/'+ora_sid)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cur=db.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cursor()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83947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6405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71505" y="2780674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语句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302895" y="3352165"/>
            <a:ext cx="9468485" cy="28759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'''执行strSql语句'''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cur.execute(strSql)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如果需要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传参：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cur.prepare(strSql)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cur.execute(None,List)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en-US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pyqt5</a:t>
            </a:r>
            <a:endParaRPr lang="en-US" altLang="zh-CN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71505" y="2800366"/>
            <a:ext cx="5372138" cy="10287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</a:t>
            </a: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designer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设计并生成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代码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63620" y="429260"/>
            <a:ext cx="4838700" cy="5999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11510" y="6921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导出</a:t>
            </a:r>
            <a:r>
              <a:rPr lang="en-US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excel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</a:t>
            </a:r>
            <a:r>
              <a:rPr lang="en-US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sql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语句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314960" y="1263650"/>
            <a:ext cx="8442325" cy="5275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"""select e.eno"收款人编号",e.eaccount"收款人账号",e.ename"收款人名称",b.branch"收方开户支行",c.l_name"收款人所在省",l.l_name"收款人所在市",e.email"收方邮件地址",e.phone"收方移动电话",p.Currency"币种",p.branch"付款分行",p.settlement_method"结算方式",p.business_types"业务种类",p.account"付方账号",to_char(sysdate,'yyyymmdd')"期望日",to_char(sysdate,'hh24miss')"期望时间",p.purposes"用途",sum(s.amount)"金额",b.cnaps_code"收方联行号",b.bname"收方开户银行" 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from employees e,bank b,FDL_CITY c,FDL_CITY l,payment p,salary s 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where b.CNAPS_CODE=e.CNAPS_CODE and l.ID=e.ID and s.eno=e.eno and c.SERIAL_NO=l.PARENT_ID and s.YEAR_MONTH between :month1 and :month2 group</a:t>
            </a: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by</a:t>
            </a:r>
            <a:r>
              <a:rPr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</a:t>
            </a: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e.eno,e.eaccount,e.ename,b.branch,c.l_name,l.l_name,e.email,e.phone,p.Currency,p.branch,p.settlement_method,p.business_types,p.account,to_char(sysdate,'yyyymmdd'),to_char(sysdate,'hh24miss'),p.purposes,b.cnaps_code,b.bname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order by e.eno"""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42900" y="1085850"/>
            <a:ext cx="2286000" cy="1666875"/>
            <a:chOff x="720" y="480"/>
            <a:chExt cx="4800" cy="3500"/>
          </a:xfrm>
        </p:grpSpPr>
        <p:sp>
          <p:nvSpPr>
            <p:cNvPr id="15" name="任意多边形: 形状 3"/>
            <p:cNvSpPr/>
            <p:nvPr>
              <p:custDataLst>
                <p:tags r:id="rId2"/>
              </p:custDataLst>
            </p:nvPr>
          </p:nvSpPr>
          <p:spPr>
            <a:xfrm flipH="1" flipV="1">
              <a:off x="720" y="480"/>
              <a:ext cx="4800" cy="2400"/>
            </a:xfrm>
            <a:custGeom>
              <a:avLst/>
              <a:gdLst>
                <a:gd name="connsiteX0" fmla="*/ 3081866 w 3172179"/>
                <a:gd name="connsiteY0" fmla="*/ 0 h 1574799"/>
                <a:gd name="connsiteX1" fmla="*/ 3172179 w 3172179"/>
                <a:gd name="connsiteY1" fmla="*/ 0 h 1574799"/>
                <a:gd name="connsiteX2" fmla="*/ 3172179 w 3172179"/>
                <a:gd name="connsiteY2" fmla="*/ 1574799 h 1574799"/>
                <a:gd name="connsiteX3" fmla="*/ 0 w 3172179"/>
                <a:gd name="connsiteY3" fmla="*/ 1574799 h 1574799"/>
                <a:gd name="connsiteX4" fmla="*/ 0 w 3172179"/>
                <a:gd name="connsiteY4" fmla="*/ 1484488 h 1574799"/>
                <a:gd name="connsiteX5" fmla="*/ 3081866 w 3172179"/>
                <a:gd name="connsiteY5" fmla="*/ 1484488 h 157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2179" h="1574799">
                  <a:moveTo>
                    <a:pt x="3081866" y="0"/>
                  </a:moveTo>
                  <a:lnTo>
                    <a:pt x="3172179" y="0"/>
                  </a:lnTo>
                  <a:lnTo>
                    <a:pt x="3172179" y="1574799"/>
                  </a:lnTo>
                  <a:lnTo>
                    <a:pt x="0" y="1574799"/>
                  </a:lnTo>
                  <a:lnTo>
                    <a:pt x="0" y="1484488"/>
                  </a:lnTo>
                  <a:lnTo>
                    <a:pt x="3081866" y="148448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3"/>
              </p:custDataLst>
            </p:nvPr>
          </p:nvSpPr>
          <p:spPr>
            <a:xfrm>
              <a:off x="720" y="3120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4"/>
              </p:custDataLst>
            </p:nvPr>
          </p:nvSpPr>
          <p:spPr>
            <a:xfrm>
              <a:off x="720" y="3480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5"/>
              </p:custDataLst>
            </p:nvPr>
          </p:nvSpPr>
          <p:spPr>
            <a:xfrm>
              <a:off x="720" y="3840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>
            <a:off x="6515100" y="4108133"/>
            <a:ext cx="2286000" cy="1664018"/>
            <a:chOff x="13680" y="6826"/>
            <a:chExt cx="4800" cy="3494"/>
          </a:xfrm>
        </p:grpSpPr>
        <p:sp>
          <p:nvSpPr>
            <p:cNvPr id="13" name="任意多边形: 形状 2"/>
            <p:cNvSpPr/>
            <p:nvPr>
              <p:custDataLst>
                <p:tags r:id="rId7"/>
              </p:custDataLst>
            </p:nvPr>
          </p:nvSpPr>
          <p:spPr>
            <a:xfrm>
              <a:off x="13680" y="7920"/>
              <a:ext cx="4800" cy="2400"/>
            </a:xfrm>
            <a:custGeom>
              <a:avLst/>
              <a:gdLst>
                <a:gd name="connsiteX0" fmla="*/ 3081866 w 3172179"/>
                <a:gd name="connsiteY0" fmla="*/ 0 h 1574799"/>
                <a:gd name="connsiteX1" fmla="*/ 3172179 w 3172179"/>
                <a:gd name="connsiteY1" fmla="*/ 0 h 1574799"/>
                <a:gd name="connsiteX2" fmla="*/ 3172179 w 3172179"/>
                <a:gd name="connsiteY2" fmla="*/ 1574799 h 1574799"/>
                <a:gd name="connsiteX3" fmla="*/ 0 w 3172179"/>
                <a:gd name="connsiteY3" fmla="*/ 1574799 h 1574799"/>
                <a:gd name="connsiteX4" fmla="*/ 0 w 3172179"/>
                <a:gd name="connsiteY4" fmla="*/ 1484488 h 1574799"/>
                <a:gd name="connsiteX5" fmla="*/ 3081866 w 3172179"/>
                <a:gd name="connsiteY5" fmla="*/ 1484488 h 157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2179" h="1574799">
                  <a:moveTo>
                    <a:pt x="3081866" y="0"/>
                  </a:moveTo>
                  <a:lnTo>
                    <a:pt x="3172179" y="0"/>
                  </a:lnTo>
                  <a:lnTo>
                    <a:pt x="3172179" y="1574799"/>
                  </a:lnTo>
                  <a:lnTo>
                    <a:pt x="0" y="1574799"/>
                  </a:lnTo>
                  <a:lnTo>
                    <a:pt x="0" y="1484488"/>
                  </a:lnTo>
                  <a:lnTo>
                    <a:pt x="3081866" y="148448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8"/>
              </p:custDataLst>
            </p:nvPr>
          </p:nvSpPr>
          <p:spPr>
            <a:xfrm>
              <a:off x="18340" y="6826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9"/>
              </p:custDataLst>
            </p:nvPr>
          </p:nvSpPr>
          <p:spPr>
            <a:xfrm>
              <a:off x="18340" y="7186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0"/>
              </p:custDataLst>
            </p:nvPr>
          </p:nvSpPr>
          <p:spPr>
            <a:xfrm>
              <a:off x="18340" y="7546"/>
              <a:ext cx="140" cy="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Right Triangle 13"/>
          <p:cNvSpPr/>
          <p:nvPr>
            <p:custDataLst>
              <p:tags r:id="rId11"/>
            </p:custDataLst>
          </p:nvPr>
        </p:nvSpPr>
        <p:spPr>
          <a:xfrm>
            <a:off x="6735107" y="857250"/>
            <a:ext cx="2408894" cy="2166125"/>
          </a:xfrm>
          <a:custGeom>
            <a:avLst/>
            <a:gdLst>
              <a:gd name="connsiteX0" fmla="*/ 0 w 3211859"/>
              <a:gd name="connsiteY0" fmla="*/ 0 h 2888166"/>
              <a:gd name="connsiteX1" fmla="*/ 3211859 w 3211859"/>
              <a:gd name="connsiteY1" fmla="*/ 0 h 2888166"/>
              <a:gd name="connsiteX2" fmla="*/ 3211859 w 3211859"/>
              <a:gd name="connsiteY2" fmla="*/ 2888166 h 288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1859" h="2888166">
                <a:moveTo>
                  <a:pt x="0" y="0"/>
                </a:moveTo>
                <a:lnTo>
                  <a:pt x="3211859" y="0"/>
                </a:lnTo>
                <a:lnTo>
                  <a:pt x="3211859" y="288816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直角三角形 3"/>
          <p:cNvSpPr/>
          <p:nvPr>
            <p:custDataLst>
              <p:tags r:id="rId12"/>
            </p:custDataLst>
          </p:nvPr>
        </p:nvSpPr>
        <p:spPr>
          <a:xfrm>
            <a:off x="0" y="3834626"/>
            <a:ext cx="2408894" cy="2166125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075" y="908685"/>
            <a:ext cx="8959850" cy="44488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" name="墨迹 5"/>
              <p14:cNvContentPartPr/>
              <p14:nvPr/>
            </p14:nvContentPartPr>
            <p14:xfrm>
              <a:off x="6921500" y="2597150"/>
              <a:ext cx="463550" cy="336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5"/>
            </p:blipFill>
            <p:spPr>
              <a:xfrm>
                <a:off x="6921500" y="2597150"/>
                <a:ext cx="463550" cy="336550"/>
              </a:xfrm>
              <a:prstGeom prst="rect"/>
            </p:spPr>
          </p:pic>
        </mc:Fallback>
      </mc:AlternateContent>
    </p:spTree>
    <p:custDataLst>
      <p:tags r:id="rId1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56920" y="2204720"/>
            <a:ext cx="12978130" cy="46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3284855"/>
            <a:ext cx="9172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85750" y="18757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模板：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5750" y="285242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导出的工资</a:t>
            </a:r>
            <a:r>
              <a:rPr lang="zh-CN" altLang="en-US"/>
              <a:t>表：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46710" y="2356009"/>
            <a:ext cx="8451533" cy="214598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altLang="zh-CN" sz="13500" b="1" spc="300">
                <a:solidFill>
                  <a:schemeClr val="bg1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THANKS</a:t>
            </a:r>
            <a:endParaRPr lang="en-US" altLang="zh-CN" sz="13500" b="1" spc="300">
              <a:solidFill>
                <a:schemeClr val="bg1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10098" y="3049650"/>
            <a:ext cx="3923100" cy="761400"/>
          </a:xfrm>
        </p:spPr>
        <p:txBody>
          <a:bodyPr lIns="68580" tIns="34290" rIns="68580" bIns="34290"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感谢观看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1640" y="4652645"/>
            <a:ext cx="5410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相关</a:t>
            </a:r>
            <a:r>
              <a:rPr lang="zh-CN" altLang="en-US"/>
              <a:t>代码：https://github.com/LibraLY/RunTangDBA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900488" y="1117600"/>
            <a:ext cx="4294823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500" spc="300">
                <a:solidFill>
                  <a:schemeClr val="lt2">
                    <a:lumMod val="7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2500" spc="300">
              <a:solidFill>
                <a:schemeClr val="lt2">
                  <a:lumMod val="7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11389" y="2853450"/>
            <a:ext cx="4871561" cy="89910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900" u="none" strike="noStrike" baseline="0">
                <a:solidFill>
                  <a:schemeClr val="accent1">
                    <a:lumMod val="75000"/>
                  </a:schemeClr>
                </a:solidFill>
                <a:uFillTx/>
                <a:sym typeface="+mn-ea"/>
              </a:rPr>
              <a:t>需求分析</a:t>
            </a:r>
            <a:endParaRPr lang="zh-CN" altLang="en-US" sz="4900" u="none" strike="noStrike" baseline="0">
              <a:solidFill>
                <a:schemeClr val="accent1">
                  <a:lumMod val="75000"/>
                </a:schemeClr>
              </a:solidFill>
              <a:uFillTx/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611245" y="4531360"/>
            <a:ext cx="5584190" cy="213233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000">
                <a:solidFill>
                  <a:schemeClr val="dk1"/>
                </a:solidFill>
                <a:sym typeface="微软雅黑" panose="020B0503020204020204" charset="-122"/>
              </a:rPr>
              <a:t>数据项/数据结构分析</a:t>
            </a:r>
            <a:endParaRPr lang="zh-CN" altLang="en-US" sz="1000">
              <a:solidFill>
                <a:schemeClr val="dk1"/>
              </a:solidFill>
              <a:sym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000">
                <a:solidFill>
                  <a:schemeClr val="dk1"/>
                </a:solidFill>
                <a:sym typeface="微软雅黑" panose="020B0503020204020204" charset="-122"/>
              </a:rPr>
              <a:t>数据定义分析</a:t>
            </a:r>
            <a:endParaRPr lang="zh-CN" sz="1000">
              <a:solidFill>
                <a:schemeClr val="dk1"/>
              </a:solidFill>
              <a:sym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000">
                <a:solidFill>
                  <a:schemeClr val="dk1"/>
                </a:solidFill>
                <a:sym typeface="微软雅黑" panose="020B0503020204020204" charset="-122"/>
              </a:rPr>
              <a:t>数据操纵分析</a:t>
            </a:r>
            <a:endParaRPr lang="zh-CN" sz="1000">
              <a:solidFill>
                <a:schemeClr val="dk1"/>
              </a:solidFill>
              <a:sym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000">
                <a:solidFill>
                  <a:schemeClr val="dk1"/>
                </a:solidFill>
                <a:sym typeface="微软雅黑" panose="020B0503020204020204" charset="-122"/>
              </a:rPr>
              <a:t>数据完整性分析</a:t>
            </a:r>
            <a:endParaRPr lang="zh-CN" sz="1000">
              <a:solidFill>
                <a:schemeClr val="dk1"/>
              </a:solidFill>
              <a:sym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501650" y="442913"/>
            <a:ext cx="8140700" cy="442912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3.1</a:t>
            </a:r>
            <a: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需求分析</a:t>
            </a:r>
            <a:b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</a:br>
            <a:endParaRPr lang="zh-CN" altLang="zh-CN" kern="1200" normalizeH="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01650" y="952500"/>
            <a:ext cx="8194040" cy="2531745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1600" tIns="0" rIns="82550" bIns="0" rtlCol="0">
            <a:no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财务系统共有5个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实体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1：员工，包括属性：</a:t>
            </a:r>
            <a:r>
              <a:rPr sz="1400">
                <a:solidFill>
                  <a:schemeClr val="dk1"/>
                </a:solidFill>
                <a:sym typeface="+mn-ea"/>
              </a:rPr>
              <a:t>员工编号，员工银行账号，员工姓名，邮箱地址，移动电话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2：银行，包括属性：银行名，支行名，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联行号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：城市，包括属性：城市编号，独立编号，城市名，所属省，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级别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：工资，包括属性：员工，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月份，工资。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：付款信息，包括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属性：付款账号，用途，币种，付款分行，结算方式，业务种类。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1505" y="2000259"/>
            <a:ext cx="5372138" cy="571500"/>
          </a:xfrm>
          <a:prstGeom prst="rect">
            <a:avLst/>
          </a:prstGeom>
          <a:noFill/>
        </p:spPr>
        <p:txBody>
          <a:bodyPr wrap="square" lIns="68580" tIns="34290" rIns="68580" bIns="34290" rtlCol="0" anchor="ctr" anchorCtr="0">
            <a:normAutofit/>
          </a:bodyPr>
          <a:lstStyle/>
          <a:p>
            <a:pPr algn="l"/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实体</a:t>
            </a:r>
            <a:r>
              <a:rPr lang="zh-CN" altLang="en-US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与实体之间的关系</a:t>
            </a:r>
            <a:endParaRPr lang="zh-CN" altLang="en-US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71500" y="2800350"/>
            <a:ext cx="8188960" cy="3102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一个员工只能登记一个银行卡和对应的银行，一个银行可以办理多个员工的银行卡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一个员工只能有一个所在地，一个城市能容纳多名员工。</a:t>
            </a:r>
            <a:endParaRPr lang="zh-CN" altLang="zh-CN" sz="1500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zh-CN" sz="1500" kern="100" spc="5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一个员工能有多份工资，一份工资只属于一个人。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775460"/>
            <a:ext cx="147161" cy="10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rot="6761999">
            <a:off x="4802029" y="3174683"/>
            <a:ext cx="4457224" cy="4456748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8"/>
          <p:cNvSpPr/>
          <p:nvPr>
            <p:custDataLst>
              <p:tags r:id="rId5"/>
            </p:custDataLst>
          </p:nvPr>
        </p:nvSpPr>
        <p:spPr>
          <a:xfrm>
            <a:off x="5386375" y="4023717"/>
            <a:ext cx="3757638" cy="197715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>
            <a:off x="6697040" y="2954537"/>
            <a:ext cx="2446973" cy="3046333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79388" y="188913"/>
            <a:ext cx="5041900" cy="3100388"/>
          </a:xfrm>
          <a:solidFill>
            <a:schemeClr val="accent3">
              <a:lumMod val="40000"/>
              <a:lumOff val="60000"/>
            </a:schemeClr>
          </a:solidFill>
        </p:spPr>
        <p:txBody>
          <a:bodyPr lIns="101600" tIns="0" rIns="82550" bIns="0" rtlCol="0">
            <a:noAutofit/>
          </a:bodyPr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employees 员工</a:t>
            </a: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由（eno，eaccount，ename，cnaps_code，id，email，phone）7个数据项组成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eno员工编号 number(7)  唯一确定员工,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eaccount员工银行账号 VARCHAR2(19)19位银行卡号 每个员工登记一个银行卡账号,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ename 员工名称VARCHAR2(12)  非空,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cnaps_code联行号 VARCHAR2(12) 12位联行号 非空 参照bank表,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id城市编号 number(10)  非空 参照biaofdl_city表,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email电子邮件 VARCHAR2(20) 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phone移动电话 VARCHAR2(17) 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9388" y="3355975"/>
            <a:ext cx="5041900" cy="3492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000" b="1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bank银行</a:t>
            </a:r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（cnaps_code，bname，branch）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cnaps_code联行号 VARCHAR2(12) 12位 唯一确定银行的支行,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bname银行名 VARCHAR2(20)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branch支行名 VARCHAR2(50) ，非空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biaofdl_city（ID，serial_no，l_name，parent_id，l_level）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id总编号 number(10) 唯一确定地区,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serial_no独立编号 varchar2(25) ，非空 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l_name省或市名称 varchar2(50)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parent_id市属于的省 varchar2(25) ，非空 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l_level等级划分 number(4) ，非空</a:t>
            </a:r>
            <a:endParaRPr lang="zh-CN" altLang="en-US"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292725" y="188913"/>
            <a:ext cx="3679825" cy="2225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000" b="1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salary工资</a:t>
            </a:r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由（eno，year_month，amount）三个数据项组成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eno员工编号 number(7)  参照employees表,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year_month工资日期 date ，表示当月工资,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amount工资 number(6) 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eno和year_month一同决定某员工当月工资。</a:t>
            </a:r>
            <a:endParaRPr lang="zh-CN" altLang="en-US"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292725" y="2581275"/>
            <a:ext cx="3813175" cy="4265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000" b="1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payment付款信息</a:t>
            </a:r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（Account，purposes，Currency，branch，settlement_method，business_types）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Account付款账号 VARCHAR2(19) 唯一决定付款信息，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purposes用途 VARCHAR2(10)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Currency币种 VARCHAR2(10)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branch付款分行 VARCHAR2(50)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settlement_method结算方式 VARCHAR2(4) ，非空,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fontAlgn="auto"/>
            <a:r>
              <a:rPr lang="zh-CN" altLang="en-US"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business_types业务种类 varchar2(10) ，非空</a:t>
            </a:r>
            <a:endParaRPr lang="zh-CN" altLang="en-US"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11188" y="2133600"/>
            <a:ext cx="8040687" cy="2017713"/>
          </a:xfrm>
          <a:prstGeom prst="rect">
            <a:avLst/>
          </a:prstGeom>
          <a:solidFill>
            <a:srgbClr val="9CC3BD"/>
          </a:solidFill>
          <a:ln w="9525">
            <a:noFill/>
          </a:ln>
        </p:spPr>
        <p:txBody>
          <a:bodyPr lIns="101600" tIns="0" rIns="82550" bIns="0" anchor="t" anchorCtr="0"/>
          <a:p>
            <a: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18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通过这5张表，我们可以看出，整个财务系统所涉及的主要内容包括:</a:t>
            </a:r>
            <a:endParaRPr lang="zh-CN" altLang="en-US" sz="18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18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员工信息的管理，包括银行和地区</a:t>
            </a:r>
            <a:endParaRPr lang="zh-CN" altLang="en-US" sz="18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18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工资的管理。</a:t>
            </a:r>
            <a:endParaRPr lang="zh-CN" altLang="en-US" sz="18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139113" cy="441325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3.2</a:t>
            </a:r>
            <a: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数据定义分析</a:t>
            </a:r>
            <a:b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</a:br>
            <a:endParaRPr lang="zh-CN" altLang="zh-CN" kern="1200" normalizeH="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0" y="549275"/>
            <a:ext cx="4364038" cy="62674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1600" tIns="0" rIns="82550" bIns="0" rtlCol="0">
            <a:no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表的定义：</a:t>
            </a:r>
            <a:endParaRPr kumimoji="0" lang="zh-CN" altLang="en-US" sz="1200" b="1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create table employees(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eno number(7) not null PRIMARY KEY,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eaccount VARCHAR2(19) not null,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ename VARCHAR2(12) not null,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cnaps_code VARCHAR2(12) not null references bank(cnaps_code),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 number(10) not null references fdl_city(id),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email VARCHAR2(20),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phone VARCHAR2(17));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create table bank(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cnaps_code VARCHAR2(12) primary key,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bname VARCHAR2(20) not null,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 VARCHAR2(80)not null);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CREATE TABLE fdl_city(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 number(10) not null PRIMARY KEY,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serial_no varchar2(25)  NOT NULL 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l_name varchar2(50)  NOT NULL,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parent_id varchar2(25) NOT NULL ,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l_level number(4) NOT NULL);</a:t>
            </a: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0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76775" y="558800"/>
            <a:ext cx="4467225" cy="6254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create table salary(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eno number(7) not null references employees(eno),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year_month date not null,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amount number(6),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primary key(eno,year_month));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create table payment(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Account VARCHAR2(19) not null primary key,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purposes VARCHAR2(10) not null,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Currency VARCHAR2(10),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branch VARCHAR2(50),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settlement_method VARCHAR2(4),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business_types varchar2(10)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);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例：</a:t>
            </a:r>
            <a:endParaRPr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insert into bank values(402191030498,'农村信用合作社','内蒙古呼和浩特金谷农村商业银行股份有限公司创业路分理处');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insert into fdl_city values ('1', '11', '北京市', '0', '1');</a:t>
            </a:r>
            <a:endParaRPr lang="zh-CN" altLang="en-US" sz="1000" strike="noStrike" noProof="1">
              <a:solidFill>
                <a:schemeClr val="dk1"/>
              </a:solidFill>
            </a:endParaRPr>
          </a:p>
          <a:p>
            <a:pPr marL="0" indent="0" fontAlgn="auto">
              <a:buNone/>
            </a:pPr>
            <a:r>
              <a:rPr sz="1000" strike="noStrike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insert into payment values(471901379510902,'劳务收入','人民币','呼和浩特分行','普通');</a:t>
            </a:r>
            <a:endParaRPr lang="zh-CN" altLang="en-US" sz="1000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501650" y="442913"/>
            <a:ext cx="8140700" cy="442912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3.3</a:t>
            </a:r>
            <a: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数据操纵分析</a:t>
            </a:r>
            <a:b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</a:br>
            <a:endParaRPr lang="zh-CN" altLang="zh-CN" kern="1200" normalizeH="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01650" y="952500"/>
            <a:ext cx="8213090" cy="285877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1600" tIns="0" rIns="82550" bIns="0" rtlCol="0">
            <a:no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需要提前录入：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城市信息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银行支行信息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</a:t>
            </a:r>
            <a:r>
              <a:rPr kumimoji="0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付款信息</a:t>
            </a:r>
            <a:endParaRPr kumimoji="0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员工信息和工资的增删查改由经理实现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员工登录时建立视图包括字段：员工名称，员工编号，月</a:t>
            </a:r>
            <a:r>
              <a:rPr kumimoji="0" lang="zh-CN" altLang="en-US" sz="14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份，工资</a:t>
            </a:r>
            <a:endParaRPr kumimoji="0" lang="zh-CN" altLang="en-US" sz="14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501650" y="442913"/>
            <a:ext cx="8140700" cy="442912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3.4</a:t>
            </a:r>
            <a: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数据完整性分析</a:t>
            </a:r>
            <a:br>
              <a:rPr lang="zh-CN" kern="1200" normalizeH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</a:br>
            <a:endParaRPr lang="zh-CN" altLang="zh-CN" kern="1200" normalizeH="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01650" y="908050"/>
            <a:ext cx="8140700" cy="5332413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1600" tIns="0" rIns="82550" bIns="0" rtlCol="0">
            <a:no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实体完整性：</a:t>
            </a:r>
            <a:endParaRPr kumimoji="0" lang="zh-CN" altLang="en-US" sz="1200" b="1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employees表eno为主键，唯一确定员工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salary表eno和year_month为主键，</a:t>
            </a: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它们一起</a:t>
            </a: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唯一确定员工月工资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bank表cnaps_code为主键，唯一确定支行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biaofdl_city表id为主键，唯一确定城市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payment表Account为主键，唯一确定付款信息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参照完整性：</a:t>
            </a:r>
            <a:endParaRPr kumimoji="0" lang="zh-CN" altLang="en-US" sz="1200" b="1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employees中id参照biaofdl_city中id，cnaps_code参照bank中的cnaps_code，员工的城市和银行必须是存在与表biaofdl_city和表bank中的。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salary中的eno参照employees中的eno，有工资的员工必须在员工表中。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用户定义完整性：</a:t>
            </a:r>
            <a:endParaRPr kumimoji="0" lang="zh-CN" altLang="en-US" sz="1200" b="1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employees的eno，eaccount，ename，id，cnaps_code不为空，保证工资可以发出去。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salary的eno，year_month不为空，保证如果有工资，必须有记录，谁的几月的工资。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bank的cnaps_cod，ebank，branch不为空，保证有联行号和对应的银行名，支行名。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kern="1200" cap="none" spc="150" normalizeH="0" baseline="0" noProof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biaofdl_city的*不为空，保证有地区的全部信息，包括编号，独立编号，市属于的省，级别。</a:t>
            </a:r>
            <a:endParaRPr kumimoji="0" lang="zh-CN" altLang="en-US" sz="1200" b="0" i="0" u="none" strike="noStrike" kern="1200" cap="none" spc="150" normalizeH="0" baseline="0" noProof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、4、7、12、14、15、17、18、21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18366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*i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TEXT_FILL_FORE_SCHEMECOLOR_INDEX_BRIGHTNESS" val="-0.35"/>
  <p:tag name="KSO_WM_UNIT_TEXT_FILL_FORE_SCHEMECOLOR_INDEX" val="14"/>
  <p:tag name="KSO_WM_UNIT_TEXT_FILL_TYPE" val="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推广规划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366_1*b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BRAND PLANING"/>
  <p:tag name="KSO_WM_UNIT_TEXT_FILL_FORE_SCHEMECOLOR_INDEX_BRIGHTNESS" val="0.2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SUBTYPE" val="b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商业产品部"/>
  <p:tag name="KSO_WM_UNIT_TEXT_FILL_FORE_SCHEMECOLOR_INDEX_BRIGHTNESS" val="0.25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TEMPLATE_CATEGORY" val="custom"/>
  <p:tag name="KSO_WM_TEMPLATE_INDEX" val="20218366"/>
  <p:tag name="KSO_WM_TEMPLATE_THUMBS_INDEX" val="1、4、7、12、14、15、17、18、21"/>
  <p:tag name="KSO_WM_SLIDE_ID" val="custom2021836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18366_5*i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USESOURCEFORMAT_APPLY" val="1"/>
</p:tagLst>
</file>

<file path=ppt/tags/tag19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18366_5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目录"/>
  <p:tag name="KSO_WM_UNIT_TEXT_FILL_FORE_SCHEMECOLOR_INDEX" val="14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18366_5*b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18366_5*l_h_i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18366_5*l_h_i*1_1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18366_5*l_h_f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品牌介绍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18366_5*l_h_i*1_4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18366_5*l_h_i*1_4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18366_5*l_h_f*1_4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营销推广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18366_5*l_h_i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18366_5*l_h_i*1_2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18366_5*l_h_f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产品展示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18366_5*l_h_i*1_5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custom20218366_5*l_h_i*1_5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18366_5*l_h_f*1_5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编辑标题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18366_5*l_h_i*1_3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18366_5*l_h_i*1_3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18366_5*l_h_f*1_3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市场分析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SLIDE_ID" val="custom20218366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366"/>
  <p:tag name="KSO_WM_SLIDE_LAYOUT" val="a_b_l"/>
  <p:tag name="KSO_WM_SLIDE_LAYOUT_CNT" val="1_1_1"/>
</p:tagLst>
</file>

<file path=ppt/tags/tag216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  <p:tag name="KSO_WM_UNIT_TEXT_FILL_FORE_SCHEMECOLOR_INDEX_BRIGHTNESS" val="-0.35"/>
  <p:tag name="KSO_WM_UNIT_TEXT_FILL_FORE_SCHEMECOLOR_INDEX" val="16"/>
  <p:tag name="KSO_WM_UNIT_TEXT_FILL_TYPE" val="1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21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点击此处添加正文，文字是您思想的提炼，为了演示发布的良好效果，请言简意赅的阐述您的观点。"/>
  <p:tag name="KSO_WM_UNIT_NOCLEAR" val="0"/>
  <p:tag name="KSO_WM_UNIT_VALUE" val="1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7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ID" val="custom202183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366"/>
  <p:tag name="KSO_WM_SLIDE_LAYOUT" val="a_e_f"/>
  <p:tag name="KSO_WM_SLIDE_LAYOUT_CNT" val="1_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22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23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224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29.xml><?xml version="1.0" encoding="utf-8"?>
<p:tagLst xmlns:p="http://schemas.openxmlformats.org/presentationml/2006/main"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FILL_FORE_SCHEMECOLOR_INDEX_BRIGHTNESS" val="0.6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35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38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42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43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48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49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55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261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62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263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67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268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2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4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74.xml><?xml version="1.0" encoding="utf-8"?>
<p:tagLst xmlns:p="http://schemas.openxmlformats.org/presentationml/2006/main">
  <p:tag name="TABLE_ENDDRAG_ORIGIN_RECT" val="275*176"/>
  <p:tag name="TABLE_ENDDRAG_RECT" val="534*345*275*176"/>
</p:tagLst>
</file>

<file path=ppt/tags/tag2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6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81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18366_11*m_h_i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custom20218366_11*m_h_i*1_1_3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custom20218366_11*m_h_i*1_1_4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custom20218366_11*m_h_i*1_1_5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custom20218366_11*m_h_i*1_1_6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custom20218366_11*m_h_i*1_1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218366_11*m_h_f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18366_11*m_h_a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18366_11*m_h_i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custom20218366_11*m_h_i*1_2_3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custom20218366_11*m_h_i*1_2_4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custom20218366_11*m_h_i*1_2_5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custom20218366_11*m_h_i*1_2_6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custom20218366_11*m_h_i*1_2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218366_11*m_h_f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18366_11*m_h_a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18366_11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输入大标题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SLIDE_ID" val="custom20218366_1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1"/>
  <p:tag name="KSO_WM_SLIDE_SIZE" val="349.003*151.433"/>
  <p:tag name="KSO_WM_SLIDE_POSITION" val="305.499*207.29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18366"/>
  <p:tag name="KSO_WM_SLIDE_LAYOUT" val="a_f_m"/>
  <p:tag name="KSO_WM_SLIDE_LAYOUT_CNT" val="1_1_1"/>
</p:tagLst>
</file>

<file path=ppt/tags/tag304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305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306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311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31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313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314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315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PLACING_PICTURE_USER_VIEWPORT" val="{&quot;height&quot;:11550,&quot;width&quot;:9315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321.xml><?xml version="1.0" encoding="utf-8"?>
<p:tagLst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de3ed16e98454831a42e0752b5bcc47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62ef37391c34d7e87c26222e4f30acf"/>
  <p:tag name="KSO_WM_UNIT_TEXT_FILL_FORE_SCHEMECOLOR_INDEX_BRIGHTNESS" val="0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添加大标题"/>
</p:tagLst>
</file>

<file path=ppt/tags/tag322.xml><?xml version="1.0" encoding="utf-8"?>
<p:tagLst xmlns:p="http://schemas.openxmlformats.org/presentationml/2006/main">
  <p:tag name="KSO_WM_UNIT_TEXT_SUBTYPE" val="a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31698c57a136469d987242f238f835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2769367132c49ec8085cbf4e228464c"/>
  <p:tag name="KSO_WM_UNIT_TEXT_FILL_FORE_SCHEMECOLOR_INDEX_BRIGHTNESS" val="0.25"/>
  <p:tag name="KSO_WM_UNIT_TEXT_FILL_FORE_SCHEMECOLOR_INDEX" val="13"/>
  <p:tag name="KSO_WM_UNIT_TEXT_FILL_TYPE" val="1"/>
  <p:tag name="KSO_WM_TEMPLATE_ASSEMBLE_XID" val="5fd10b7d1fa9d42129dde01b"/>
  <p:tag name="KSO_WM_TEMPLATE_ASSEMBLE_GROUPID" val="5fd10b7d1fa9d42129dde01b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您的内容已经简明扼要，字字珠玑，但信息却千丝万缕、错综复杂。"/>
</p:tagLst>
</file>

<file path=ppt/tags/tag323.xml><?xml version="1.0" encoding="utf-8"?>
<p:tagLst xmlns:p="http://schemas.openxmlformats.org/presentationml/2006/main"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8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5fd10b7d1fa9d42129dde01b"/>
  <p:tag name="KSO_WM_TEMPLATE_ASSEMBLE_GROUPID" val="5fd10b7d1fa9d42129dde01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8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8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10b7d1fa9d42129dde01b"/>
  <p:tag name="KSO_WM_TEMPLATE_ASSEMBLE_GROUPID" val="5fd10b7d1fa9d42129dde01b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8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LAYOUT_INFO" val="{&quot;id&quot;:&quot;2020-12-10T01:38:06&quot;,&quot;maxSize&quot;:{&quot;size1&quot;:37.600000000000001},&quot;minSize&quot;:{&quot;size1&quot;:37.600000000000001},&quot;normalSize&quot;:{&quot;size1&quot;:37.600000000000001},&quot;subLayout&quot;:[{&quot;id&quot;:&quot;2020-12-10T01:38:06&quot;,&quot;margin&quot;:{&quot;bottom&quot;:0.81999999284744263,&quot;left&quot;:2.1170001029968262,&quot;right&quot;:11.852999687194824,&quot;top&quot;:3.3870000839233398},&quot;type&quot;:0},{&quot;id&quot;:&quot;2020-12-10T01:38:06&quot;,&quot;margin&quot;:{&quot;bottom&quot;:5.5390005111694336,&quot;left&quot;:2.1170001029968262,&quot;right&quot;:11.852999687194824,&quot;top&quot;:0.026000002399086952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5fd10b7d1fa9d42129dde01b"/>
  <p:tag name="KSO_WM_TEMPLATE_ASSEMBLE_GROUPID" val="5fd10b7d1fa9d42129dde01b"/>
  <p:tag name="KSO_WM_SLIDE_ID" val="custom2021836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971*614"/>
  <p:tag name="KSO_WM_SLIDE_POSITION" val="0*96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1"/>
</p:tagLst>
</file>

<file path=ppt/tags/tag328.xml><?xml version="1.0" encoding="utf-8"?>
<p:tagLst xmlns:p="http://schemas.openxmlformats.org/presentationml/2006/main">
  <p:tag name="KSO_WM_UNIT_BLOCK" val="0"/>
  <p:tag name="KSO_WM_UNIT_SM_LIMIT_TYPE" val="2"/>
  <p:tag name="KSO_WM_UNIT_DEC_AREA_ID" val="7090df619eb24a29be860caa3f1e17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d7460cafe44fab1839bd1a"/>
  <p:tag name="KSO_WM_CHIP_XID" val="5ed212f9daf2e53b70be3eb1"/>
  <p:tag name="KSO_WM_TEMPLATE_ASSEMBLE_XID" val="5fd0a1671fa9d42129dcc85c"/>
  <p:tag name="KSO_WM_TEMPLATE_ASSEMBLE_GROUPID" val="5fd0a1671fa9d42129dcc85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9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008b2d3867524338a4cb096811b1bae7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9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M_LIMIT_TYPE" val="2"/>
  <p:tag name="KSO_WM_UNIT_BLOCK" val="0"/>
  <p:tag name="KSO_WM_UNIT_DEC_AREA_ID" val="1633926b034d47d5b76db74a46673418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9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SM_LIMIT_TYPE" val="2"/>
  <p:tag name="KSO_WM_UNIT_BLOCK" val="0"/>
  <p:tag name="KSO_WM_UNIT_DEC_AREA_ID" val="4cde5c3a353543559ccf52c032d187af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366_19*i*5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SM_LIMIT_TYPE" val="2"/>
  <p:tag name="KSO_WM_UNIT_BLOCK" val="0"/>
  <p:tag name="KSO_WM_UNIT_DEC_AREA_ID" val="e1ac2e52681843d0836ae71a8348414c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18366_19*i*6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BLOCK" val="0"/>
  <p:tag name="KSO_WM_UNIT_SM_LIMIT_TYPE" val="2"/>
  <p:tag name="KSO_WM_UNIT_DEC_AREA_ID" val="846c5bceac97498ea01ab27e1af65450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d7460cafe44fab1839bd1a"/>
  <p:tag name="KSO_WM_CHIP_XID" val="5ed212f9daf2e53b70be3eb1"/>
  <p:tag name="KSO_WM_TEMPLATE_ASSEMBLE_XID" val="5fd0a1671fa9d42129dcc85c"/>
  <p:tag name="KSO_WM_TEMPLATE_ASSEMBLE_GROUPID" val="5fd0a1671fa9d42129dcc85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18366_19*i*7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df2cb7a8eab04bd7a138f79bef914df6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18366_19*i*8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SM_LIMIT_TYPE" val="2"/>
  <p:tag name="KSO_WM_UNIT_BLOCK" val="0"/>
  <p:tag name="KSO_WM_UNIT_DEC_AREA_ID" val="44db627f571c4a2a8e2c26a4a2d3f54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18366_19*i*9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SM_LIMIT_TYPE" val="2"/>
  <p:tag name="KSO_WM_UNIT_BLOCK" val="0"/>
  <p:tag name="KSO_WM_UNIT_DEC_AREA_ID" val="c7950b2ebee3495a999fea4c70b2ee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18366_19*i*10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SM_LIMIT_TYPE" val="2"/>
  <p:tag name="KSO_WM_UNIT_BLOCK" val="0"/>
  <p:tag name="KSO_WM_UNIT_DEC_AREA_ID" val="eb3a3e7619f44262a58f8c4694f34e8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custom20218366_19*i*1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BLOCK" val="0"/>
  <p:tag name="KSO_WM_UNIT_DEC_AREA_ID" val="30a2504febc34bd1af9864aa03396e49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d7460cafe44fab1839bd1a"/>
  <p:tag name="KSO_WM_CHIP_XID" val="5ed212f9daf2e53b70be3eb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custom20218366_19*i*1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BLOCK" val="0"/>
  <p:tag name="KSO_WM_UNIT_SM_LIMIT_TYPE" val="2"/>
  <p:tag name="KSO_WM_UNIT_DEC_AREA_ID" val="eea7d300e8a440ea9bf30f76c40d68d4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0}"/>
  <p:tag name="KSO_WM_CHIP_GROUPID" val="5ed7460cafe44fab1839bd1a"/>
  <p:tag name="KSO_WM_CHIP_XID" val="5ed212f9daf2e53b70be3eb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a1671fa9d42129dcc85c"/>
  <p:tag name="KSO_WM_TEMPLATE_ASSEMBLE_GROUPID" val="5fd0a1671fa9d42129dcc85c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9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LAYOUT_INFO" val="{&quot;direction&quot;:1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00.0},&quot;minSize&quot;:{&quot;size1&quot;:100.0},&quot;maxSize&quot;:{&quot;size1&quot;:100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54,&quot;top&quot;:2.117,&quot;right&quot;:2.54,&quot;bottom&quot;:2.117},&quot;marginOverLayout&quot;:{&quot;left&quot;:-0.035,&quot;top&quot;:-0.035,&quot;right&quot;:-0.035,&quot;bottom&quot;:-0.035},&quot;edge&quot;:{&quot;left&quot;:true,&quot;top&quot;:true,&quot;right&quot;:false,&quot;bottom&quot;:true},&quot;IsEmpty&quot;:false},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edge&quot;:{&quot;left&quot;:false,&quot;top&quot;:true,&quot;right&quot;:true,&quot;bottom&quot;:true},&quot;IsEmpty&quot;:true}],&quot;IsEmpty&quot;:false}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d212f9daf2e53b70be3eb1"/>
  <p:tag name="KSO_WM_CHIP_FILLPROP" val="[[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93462f48a4e641b7a117cd822d727b87&quot;,&quot;fill_align&quot;:&quot;cm&quot;,&quot;chip_types&quot;:[&quot;diagram&quot;,&quot;pictext&quot;,&quot;picture&quot;,&quot;chart&quot;,&quot;table&quot;,&quot;video&quot;]}]]"/>
  <p:tag name="KSO_WM_CHIP_DECFILLPROP" val="[]"/>
  <p:tag name="KSO_WM_SLIDE_BACKGROUND" val="[&quot;general&quot;]"/>
  <p:tag name="KSO_WM_CHIP_GROUPID" val="5ed7460cafe44fab1839bd1a"/>
  <p:tag name="KSO_WM_SLIDE_BK_DARK_LIGHT" val="2"/>
  <p:tag name="KSO_WM_SLIDE_BACKGROUND_TYPE" val="general"/>
  <p:tag name="KSO_WM_SLIDE_SUPPORT_FEATURE_TYPE" val="3"/>
  <p:tag name="KSO_WM_TEMPLATE_ASSEMBLE_XID" val="5fd0a1671fa9d42129dcc85c"/>
  <p:tag name="KSO_WM_TEMPLATE_ASSEMBLE_GROUPID" val="5fd0a1671fa9d42129dcc85c"/>
  <p:tag name="KSO_WM_SLIDE_ID" val="custom20218366_1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9"/>
  <p:tag name="KSO_WM_SLIDE_SIZE" val="959*539"/>
  <p:tag name="KSO_WM_SLIDE_POSITION" val="0*0"/>
  <p:tag name="KSO_WM_TAG_VERSION" val="1.0"/>
  <p:tag name="KSO_WM_BEAUTIFY_FLAG" val="#wm#"/>
  <p:tag name="KSO_WM_TEMPLATE_CATEGORY" val="custom"/>
  <p:tag name="KSO_WM_TEMPLATE_INDEX" val="20218366"/>
  <p:tag name="KSO_WM_SLIDE_LAYOUT" val="d"/>
  <p:tag name="KSO_WM_SLIDE_LAYOUT_CNT" val="1"/>
</p:tagLst>
</file>

<file path=ppt/tags/tag341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21*i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THANKS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21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感谢观看"/>
</p:tagLst>
</file>

<file path=ppt/tags/tag344.xml><?xml version="1.0" encoding="utf-8"?>
<p:tagLst xmlns:p="http://schemas.openxmlformats.org/presentationml/2006/main">
  <p:tag name="KSO_WM_SLIDE_ID" val="custom20218366_21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1"/>
  <p:tag name="KSO_WM_TAG_VERSION" val="1.0"/>
  <p:tag name="KSO_WM_BEAUTIFY_FLAG" val="#wm#"/>
  <p:tag name="KSO_WM_TEMPLATE_CATEGORY" val="custom"/>
  <p:tag name="KSO_WM_TEMPLATE_INDEX" val="20218366"/>
  <p:tag name="KSO_WM_SLIDE_LAYOUT" val="a"/>
  <p:tag name="KSO_WM_SLIDE_LAYOUT_CNT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、4、7、12、14、15、17、18、21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18366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scxqx3">
      <a:dk1>
        <a:sysClr val="windowText" lastClr="000000"/>
      </a:dk1>
      <a:lt1>
        <a:sysClr val="window" lastClr="FFFFFF"/>
      </a:lt1>
      <a:dk2>
        <a:srgbClr val="EAE6E6"/>
      </a:dk2>
      <a:lt2>
        <a:srgbClr val="F2EFEF"/>
      </a:lt2>
      <a:accent1>
        <a:srgbClr val="5C988F"/>
      </a:accent1>
      <a:accent2>
        <a:srgbClr val="879C7D"/>
      </a:accent2>
      <a:accent3>
        <a:srgbClr val="B2A16C"/>
      </a:accent3>
      <a:accent4>
        <a:srgbClr val="BC976D"/>
      </a:accent4>
      <a:accent5>
        <a:srgbClr val="A68082"/>
      </a:accent5>
      <a:accent6>
        <a:srgbClr val="90699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cxqx3">
      <a:dk1>
        <a:sysClr val="windowText" lastClr="000000"/>
      </a:dk1>
      <a:lt1>
        <a:sysClr val="window" lastClr="FFFFFF"/>
      </a:lt1>
      <a:dk2>
        <a:srgbClr val="EAE6E6"/>
      </a:dk2>
      <a:lt2>
        <a:srgbClr val="F2EFEF"/>
      </a:lt2>
      <a:accent1>
        <a:srgbClr val="5C988F"/>
      </a:accent1>
      <a:accent2>
        <a:srgbClr val="879C7D"/>
      </a:accent2>
      <a:accent3>
        <a:srgbClr val="B2A16C"/>
      </a:accent3>
      <a:accent4>
        <a:srgbClr val="BC976D"/>
      </a:accent4>
      <a:accent5>
        <a:srgbClr val="A68082"/>
      </a:accent5>
      <a:accent6>
        <a:srgbClr val="90699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5473</Words>
  <Application>WPS 演示</Application>
  <PresentationFormat/>
  <Paragraphs>318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微软雅黑 Light</vt:lpstr>
      <vt:lpstr>Wingdings</vt:lpstr>
      <vt:lpstr>Segoe UI</vt:lpstr>
      <vt:lpstr>Times New Roman</vt:lpstr>
      <vt:lpstr>Arial Unicode MS</vt:lpstr>
      <vt:lpstr>Calibri</vt:lpstr>
      <vt:lpstr>Montserrat Black</vt:lpstr>
      <vt:lpstr>Segoe Print</vt:lpstr>
      <vt:lpstr>Poppins SemiBold</vt:lpstr>
      <vt:lpstr>Wide Latin</vt:lpstr>
      <vt:lpstr>Office 主题​​</vt:lpstr>
      <vt:lpstr>1_Office 主题​​</vt:lpstr>
      <vt:lpstr>工人工资系统</vt:lpstr>
      <vt:lpstr>PowerPoint 演示文稿</vt:lpstr>
      <vt:lpstr>需求分析</vt:lpstr>
      <vt:lpstr>3.1需求分析 </vt:lpstr>
      <vt:lpstr>PowerPoint 演示文稿</vt:lpstr>
      <vt:lpstr>PowerPoint 演示文稿</vt:lpstr>
      <vt:lpstr>3.2数据定义分析 </vt:lpstr>
      <vt:lpstr>3.3数据操纵分析 </vt:lpstr>
      <vt:lpstr>3.4数据完整性分析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3.7:物理结构设计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对比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工人工资系统需求分析</dc:title>
  <dc:creator>白松甫</dc:creator>
  <cp:lastModifiedBy>笠原Mei.</cp:lastModifiedBy>
  <cp:revision>6</cp:revision>
  <dcterms:created xsi:type="dcterms:W3CDTF">2021-06-19T09:46:00Z</dcterms:created>
  <dcterms:modified xsi:type="dcterms:W3CDTF">2021-06-20T10:39:55Z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51D266ED4F56485CAF3C7E46A1641CD8</vt:lpwstr>
  </property>
</Properties>
</file>