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362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95" autoAdjust="0"/>
    <p:restoredTop sz="94704"/>
  </p:normalViewPr>
  <p:slideViewPr>
    <p:cSldViewPr snapToGrid="0" snapToObjects="1">
      <p:cViewPr>
        <p:scale>
          <a:sx n="70" d="100"/>
          <a:sy n="70" d="100"/>
        </p:scale>
        <p:origin x="159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notesMaster" Target="notesMasters/notesMaster1.xml"/><Relationship Id="rId109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10" Type="http://schemas.openxmlformats.org/officeDocument/2006/relationships/viewProps" Target="viewProps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11" Type="http://schemas.openxmlformats.org/officeDocument/2006/relationships/theme" Target="theme/theme1.xml"/><Relationship Id="rId112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12331-00CC-49FC-9E26-10666C7557B3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FFF64E-9082-47E3-9540-1424AF4A83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74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FFF64E-9082-47E3-9540-1424AF4A83B8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538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F7DE0-A889-D944-BF6E-E9D56E632174}" type="datetimeFigureOut">
              <a:rPr kumimoji="1" lang="zh-CN" altLang="en-US" smtClean="0"/>
              <a:t>2020/10/26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E7AE7-35E9-284C-9284-C9D27D0C2D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3665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F7DE0-A889-D944-BF6E-E9D56E632174}" type="datetimeFigureOut">
              <a:rPr kumimoji="1" lang="zh-CN" altLang="en-US" smtClean="0"/>
              <a:t>2020/10/26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E7AE7-35E9-284C-9284-C9D27D0C2D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767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F7DE0-A889-D944-BF6E-E9D56E632174}" type="datetimeFigureOut">
              <a:rPr kumimoji="1" lang="zh-CN" altLang="en-US" smtClean="0"/>
              <a:t>2020/10/26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E7AE7-35E9-284C-9284-C9D27D0C2D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3457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F7DE0-A889-D944-BF6E-E9D56E632174}" type="datetimeFigureOut">
              <a:rPr kumimoji="1" lang="zh-CN" altLang="en-US" smtClean="0"/>
              <a:t>2020/10/26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E7AE7-35E9-284C-9284-C9D27D0C2D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682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F7DE0-A889-D944-BF6E-E9D56E632174}" type="datetimeFigureOut">
              <a:rPr kumimoji="1" lang="zh-CN" altLang="en-US" smtClean="0"/>
              <a:t>2020/10/26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E7AE7-35E9-284C-9284-C9D27D0C2D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37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F7DE0-A889-D944-BF6E-E9D56E632174}" type="datetimeFigureOut">
              <a:rPr kumimoji="1" lang="zh-CN" altLang="en-US" smtClean="0"/>
              <a:t>2020/10/26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E7AE7-35E9-284C-9284-C9D27D0C2D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2745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F7DE0-A889-D944-BF6E-E9D56E632174}" type="datetimeFigureOut">
              <a:rPr kumimoji="1" lang="zh-CN" altLang="en-US" smtClean="0"/>
              <a:t>2020/10/26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E7AE7-35E9-284C-9284-C9D27D0C2D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5013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F7DE0-A889-D944-BF6E-E9D56E632174}" type="datetimeFigureOut">
              <a:rPr kumimoji="1" lang="zh-CN" altLang="en-US" smtClean="0"/>
              <a:t>2020/10/26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E7AE7-35E9-284C-9284-C9D27D0C2D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361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F7DE0-A889-D944-BF6E-E9D56E632174}" type="datetimeFigureOut">
              <a:rPr kumimoji="1" lang="zh-CN" altLang="en-US" smtClean="0"/>
              <a:t>2020/10/26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E7AE7-35E9-284C-9284-C9D27D0C2D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4855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F7DE0-A889-D944-BF6E-E9D56E632174}" type="datetimeFigureOut">
              <a:rPr kumimoji="1" lang="zh-CN" altLang="en-US" smtClean="0"/>
              <a:t>2020/10/26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E7AE7-35E9-284C-9284-C9D27D0C2D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8527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F7DE0-A889-D944-BF6E-E9D56E632174}" type="datetimeFigureOut">
              <a:rPr kumimoji="1" lang="zh-CN" altLang="en-US" smtClean="0"/>
              <a:t>2020/10/26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E7AE7-35E9-284C-9284-C9D27D0C2D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1661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7DE0-A889-D944-BF6E-E9D56E632174}" type="datetimeFigureOut">
              <a:rPr kumimoji="1" lang="zh-CN" altLang="en-US" smtClean="0"/>
              <a:t>2020/10/26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E7AE7-35E9-284C-9284-C9D27D0C2D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071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0.pn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1.png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2.pn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3.png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4.pn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5.png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2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3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4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5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6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7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8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0.jpe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1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2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3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5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6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7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8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0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1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2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3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4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5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6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7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8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0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1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2.pn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3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4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5.pn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6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7.pn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8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黄色的地图&#10;&#10;描述已自动生成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97" y="431079"/>
            <a:ext cx="10687987" cy="6009890"/>
          </a:xfrm>
          <a:prstGeom prst="rect">
            <a:avLst/>
          </a:prstGeom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716672" y="431079"/>
            <a:ext cx="5061568" cy="45334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ctr">
              <a:lnSpc>
                <a:spcPct val="110000"/>
              </a:lnSpc>
              <a:spcAft>
                <a:spcPts val="600"/>
              </a:spcAft>
            </a:pPr>
            <a:r>
              <a:rPr lang="en-GB" sz="1400" b="1" dirty="0">
                <a:effectLst/>
                <a:latin typeface="Arial" charset="0"/>
                <a:ea typeface="宋体" charset="-122"/>
                <a:cs typeface="Times New Roman" charset="0"/>
              </a:rPr>
              <a:t>Distribution of Corruption Crimes Committed by Chinese Enterprise Employees by Provinces and Cities in 2019</a:t>
            </a:r>
            <a:endParaRPr lang="zh-CN" sz="1400" dirty="0">
              <a:effectLst/>
              <a:latin typeface="Calibri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279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包含 游戏机, 钟表&#10;&#10;描述已自动生成">
            <a:extLst>
              <a:ext uri="{FF2B5EF4-FFF2-40B4-BE49-F238E27FC236}">
                <a16:creationId xmlns="" xmlns:a16="http://schemas.microsoft.com/office/drawing/2014/main" id="{180DCBE3-128B-43D4-8A46-9C918E6C6A3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723900"/>
            <a:ext cx="10426700" cy="5181600"/>
          </a:xfrm>
          <a:prstGeom prst="rect">
            <a:avLst/>
          </a:prstGeom>
        </p:spPr>
      </p:pic>
      <p:sp>
        <p:nvSpPr>
          <p:cNvPr id="3" name="Text Box 65">
            <a:extLst>
              <a:ext uri="{FF2B5EF4-FFF2-40B4-BE49-F238E27FC236}">
                <a16:creationId xmlns="" xmlns:a16="http://schemas.microsoft.com/office/drawing/2014/main" id="{0714E0EE-0131-476D-AA8B-F6A45E17A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9602" y="723900"/>
            <a:ext cx="3777298" cy="41973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400" b="1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Crimes and the Listing Status of Enterprises</a:t>
            </a:r>
            <a:endParaRPr lang="zh-CN" sz="14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Text Box 69">
            <a:extLst>
              <a:ext uri="{FF2B5EF4-FFF2-40B4-BE49-F238E27FC236}">
                <a16:creationId xmlns="" xmlns:a16="http://schemas.microsoft.com/office/drawing/2014/main" id="{0CB98983-05B2-48E6-AF12-C4A8AF70F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17454" y="5168264"/>
            <a:ext cx="677545" cy="31813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Crimes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Text Box 227">
            <a:extLst>
              <a:ext uri="{FF2B5EF4-FFF2-40B4-BE49-F238E27FC236}">
                <a16:creationId xmlns="" xmlns:a16="http://schemas.microsoft.com/office/drawing/2014/main" id="{16EAC421-1632-45D6-986B-5A43AEBB9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8101" y="1015523"/>
            <a:ext cx="1361122" cy="25622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(RMB 10,000)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Text Box 66">
            <a:extLst>
              <a:ext uri="{FF2B5EF4-FFF2-40B4-BE49-F238E27FC236}">
                <a16:creationId xmlns="" xmlns:a16="http://schemas.microsoft.com/office/drawing/2014/main" id="{8BFFC047-B5A6-4626-AD86-458F5BF9D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8700" y="5330822"/>
            <a:ext cx="1861502" cy="32162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Occupational embezzlement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Text Box 67">
            <a:extLst>
              <a:ext uri="{FF2B5EF4-FFF2-40B4-BE49-F238E27FC236}">
                <a16:creationId xmlns="" xmlns:a16="http://schemas.microsoft.com/office/drawing/2014/main" id="{2AE52438-CC10-4EF2-A2D9-370194931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5733" y="5330821"/>
            <a:ext cx="1720533" cy="29940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Misappropriation of funds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Text Box 68">
            <a:extLst>
              <a:ext uri="{FF2B5EF4-FFF2-40B4-BE49-F238E27FC236}">
                <a16:creationId xmlns="" xmlns:a16="http://schemas.microsoft.com/office/drawing/2014/main" id="{A5359EA6-5355-44B2-86F6-B2141F0F1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1390" y="5330820"/>
            <a:ext cx="3144203" cy="29940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Acceptance of bribes by non-state functionaries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Text Box 72">
            <a:extLst>
              <a:ext uri="{FF2B5EF4-FFF2-40B4-BE49-F238E27FC236}">
                <a16:creationId xmlns="" xmlns:a16="http://schemas.microsoft.com/office/drawing/2014/main" id="{93425D4A-21F4-40B9-81A5-C41BE612E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2565" y="5642289"/>
            <a:ext cx="1720532" cy="43783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Non-listed companies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4" name="Text Box 70">
            <a:extLst>
              <a:ext uri="{FF2B5EF4-FFF2-40B4-BE49-F238E27FC236}">
                <a16:creationId xmlns="" xmlns:a16="http://schemas.microsoft.com/office/drawing/2014/main" id="{37708210-8C9E-4BB1-A30B-162DE6AA5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9602" y="5652448"/>
            <a:ext cx="1720532" cy="60229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Listed (holding) companies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363954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C4831FF4-D2F0-49BB-9E50-1244A87E285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576" y="427680"/>
            <a:ext cx="8531310" cy="554063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Box 285">
            <a:extLst>
              <a:ext uri="{FF2B5EF4-FFF2-40B4-BE49-F238E27FC236}">
                <a16:creationId xmlns="" xmlns:a16="http://schemas.microsoft.com/office/drawing/2014/main" id="{4138DB26-CE98-42E5-8401-B09927A920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7848" y="427680"/>
            <a:ext cx="3354766" cy="38465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400" b="1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Average Case Amount by Position</a:t>
            </a:r>
            <a:endParaRPr lang="zh-CN" sz="14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Text Box 290">
            <a:extLst>
              <a:ext uri="{FF2B5EF4-FFF2-40B4-BE49-F238E27FC236}">
                <a16:creationId xmlns="" xmlns:a16="http://schemas.microsoft.com/office/drawing/2014/main" id="{8795E187-083B-4AEB-8A22-72DF8DC7D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1837" y="758378"/>
            <a:ext cx="1031875" cy="26261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(RMB 10,000)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Text Box 286">
            <a:extLst>
              <a:ext uri="{FF2B5EF4-FFF2-40B4-BE49-F238E27FC236}">
                <a16:creationId xmlns="" xmlns:a16="http://schemas.microsoft.com/office/drawing/2014/main" id="{0DAD1C29-BCD1-4BAA-8921-99A69642B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3712" y="5368663"/>
            <a:ext cx="1305775" cy="38465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Ordinary employees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Text Box 287">
            <a:extLst>
              <a:ext uri="{FF2B5EF4-FFF2-40B4-BE49-F238E27FC236}">
                <a16:creationId xmlns="" xmlns:a16="http://schemas.microsoft.com/office/drawing/2014/main" id="{DA0AC0E5-BF89-4FE7-BF9B-06B767BA0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3623" y="5368664"/>
            <a:ext cx="1466413" cy="38465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Mid-level employees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Text Box 288">
            <a:extLst>
              <a:ext uri="{FF2B5EF4-FFF2-40B4-BE49-F238E27FC236}">
                <a16:creationId xmlns="" xmlns:a16="http://schemas.microsoft.com/office/drawing/2014/main" id="{25F00556-1D7B-407D-AC3A-D75FA4C1B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0965" y="5368664"/>
            <a:ext cx="1466413" cy="38465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Senior executives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Text Box 289">
            <a:extLst>
              <a:ext uri="{FF2B5EF4-FFF2-40B4-BE49-F238E27FC236}">
                <a16:creationId xmlns="" xmlns:a16="http://schemas.microsoft.com/office/drawing/2014/main" id="{2FBFC220-BB97-4399-A710-8B85DE2D6D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8697" y="5225226"/>
            <a:ext cx="582930" cy="19939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Position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849859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电脑萤幕画面&#10;&#10;描述已自动生成">
            <a:extLst>
              <a:ext uri="{FF2B5EF4-FFF2-40B4-BE49-F238E27FC236}">
                <a16:creationId xmlns="" xmlns:a16="http://schemas.microsoft.com/office/drawing/2014/main" id="{BA18777D-877E-4A2C-B5DC-57F8D24BF12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728" y="863724"/>
            <a:ext cx="9366071" cy="5130551"/>
          </a:xfrm>
          <a:prstGeom prst="rect">
            <a:avLst/>
          </a:prstGeom>
        </p:spPr>
      </p:pic>
      <p:sp>
        <p:nvSpPr>
          <p:cNvPr id="3" name="Text Box 281">
            <a:extLst>
              <a:ext uri="{FF2B5EF4-FFF2-40B4-BE49-F238E27FC236}">
                <a16:creationId xmlns="" xmlns:a16="http://schemas.microsoft.com/office/drawing/2014/main" id="{42457180-6524-4AD4-A9BA-36166E105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94" y="863724"/>
            <a:ext cx="3132344" cy="372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marL="359410" marR="513715">
              <a:lnSpc>
                <a:spcPct val="183000"/>
              </a:lnSpc>
              <a:spcAft>
                <a:spcPts val="0"/>
              </a:spcAft>
            </a:pPr>
            <a:r>
              <a:rPr lang="en-US" sz="1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Principal Punishment</a:t>
            </a:r>
            <a:endParaRPr lang="zh-CN" sz="14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sz="14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sz="14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sz="14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Text Box 280">
            <a:extLst>
              <a:ext uri="{FF2B5EF4-FFF2-40B4-BE49-F238E27FC236}">
                <a16:creationId xmlns="" xmlns:a16="http://schemas.microsoft.com/office/drawing/2014/main" id="{C3038C90-7706-482F-82A5-9931FFE496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2767" y="1100558"/>
            <a:ext cx="938530" cy="27093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Cases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Text Box 283">
            <a:extLst>
              <a:ext uri="{FF2B5EF4-FFF2-40B4-BE49-F238E27FC236}">
                <a16:creationId xmlns="" xmlns:a16="http://schemas.microsoft.com/office/drawing/2014/main" id="{6120ABB9-170D-47F4-8E5E-54AA5F3A9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4387" y="5403919"/>
            <a:ext cx="1242327" cy="2514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Criminal detention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Text Box 278">
            <a:extLst>
              <a:ext uri="{FF2B5EF4-FFF2-40B4-BE49-F238E27FC236}">
                <a16:creationId xmlns="" xmlns:a16="http://schemas.microsoft.com/office/drawing/2014/main" id="{42BBA1CB-B105-4267-B868-A8165D21A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2235" y="5407935"/>
            <a:ext cx="1168186" cy="2514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Less than 3 years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Text Box 279">
            <a:extLst>
              <a:ext uri="{FF2B5EF4-FFF2-40B4-BE49-F238E27FC236}">
                <a16:creationId xmlns="" xmlns:a16="http://schemas.microsoft.com/office/drawing/2014/main" id="{5ABC543D-71AD-4A05-A9F1-898818E56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0238" y="5407935"/>
            <a:ext cx="1168186" cy="2514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3 to 7 years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Text Box 284">
            <a:extLst>
              <a:ext uri="{FF2B5EF4-FFF2-40B4-BE49-F238E27FC236}">
                <a16:creationId xmlns="" xmlns:a16="http://schemas.microsoft.com/office/drawing/2014/main" id="{AF379612-62E0-4BE4-8BE3-6ED15EE59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8857" y="5271170"/>
            <a:ext cx="1478768" cy="2514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Principal Punishment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112344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D5D9AAEA-D493-4A1D-A954-3C59278CFD7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461" y="822495"/>
            <a:ext cx="9848403" cy="4972824"/>
          </a:xfrm>
          <a:prstGeom prst="rect">
            <a:avLst/>
          </a:prstGeom>
        </p:spPr>
      </p:pic>
      <p:sp>
        <p:nvSpPr>
          <p:cNvPr id="3" name="Text Box 271">
            <a:extLst>
              <a:ext uri="{FF2B5EF4-FFF2-40B4-BE49-F238E27FC236}">
                <a16:creationId xmlns="" xmlns:a16="http://schemas.microsoft.com/office/drawing/2014/main" id="{32E61DA5-5EF4-40FC-A850-325381F35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6435" y="826931"/>
            <a:ext cx="1508700" cy="30448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400" b="1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Type of Industry</a:t>
            </a:r>
            <a:endParaRPr lang="zh-CN" sz="14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Text Box 275">
            <a:extLst>
              <a:ext uri="{FF2B5EF4-FFF2-40B4-BE49-F238E27FC236}">
                <a16:creationId xmlns="" xmlns:a16="http://schemas.microsoft.com/office/drawing/2014/main" id="{FC37F0BB-6E13-494E-BB81-7DBDE5075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3913" y="1141985"/>
            <a:ext cx="938530" cy="18351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Cases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Text Box 274">
            <a:extLst>
              <a:ext uri="{FF2B5EF4-FFF2-40B4-BE49-F238E27FC236}">
                <a16:creationId xmlns="" xmlns:a16="http://schemas.microsoft.com/office/drawing/2014/main" id="{A77EB93E-A460-4167-99B6-C931394340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2324" y="5260349"/>
            <a:ext cx="1700822" cy="30448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Information technology service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Text Box 273">
            <a:extLst>
              <a:ext uri="{FF2B5EF4-FFF2-40B4-BE49-F238E27FC236}">
                <a16:creationId xmlns="" xmlns:a16="http://schemas.microsoft.com/office/drawing/2014/main" id="{B0EB39EA-A1E4-4211-8885-0F2308EA3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8002" y="5260349"/>
            <a:ext cx="1137998" cy="30448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Manufacturing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Text Box 277">
            <a:extLst>
              <a:ext uri="{FF2B5EF4-FFF2-40B4-BE49-F238E27FC236}">
                <a16:creationId xmlns="" xmlns:a16="http://schemas.microsoft.com/office/drawing/2014/main" id="{49188E08-43B2-412D-B73C-4C28334370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2789" y="5260348"/>
            <a:ext cx="1317762" cy="30448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Wholesale and retail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Text Box 277">
            <a:extLst>
              <a:ext uri="{FF2B5EF4-FFF2-40B4-BE49-F238E27FC236}">
                <a16:creationId xmlns="" xmlns:a16="http://schemas.microsoft.com/office/drawing/2014/main" id="{42D84D2E-829F-410A-A87F-28C5B45C4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8461" y="5271420"/>
            <a:ext cx="1787319" cy="764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Transportation, wholesale and postal industry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Text Box 272">
            <a:extLst>
              <a:ext uri="{FF2B5EF4-FFF2-40B4-BE49-F238E27FC236}">
                <a16:creationId xmlns="" xmlns:a16="http://schemas.microsoft.com/office/drawing/2014/main" id="{4BAE5BBD-80F3-499D-830B-366967F4B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6832" y="5108583"/>
            <a:ext cx="1137998" cy="1517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Type of Industry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326787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2E03B8E3-C668-4C6A-81E0-838D0FD7C4C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542" y="464185"/>
            <a:ext cx="10127950" cy="563184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Box 268">
            <a:extLst>
              <a:ext uri="{FF2B5EF4-FFF2-40B4-BE49-F238E27FC236}">
                <a16:creationId xmlns="" xmlns:a16="http://schemas.microsoft.com/office/drawing/2014/main" id="{CA32D263-CDE8-40C2-99D9-518CF9496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9515" y="5762474"/>
            <a:ext cx="1149178" cy="34184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Junior school degree or below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Text Box 267">
            <a:extLst>
              <a:ext uri="{FF2B5EF4-FFF2-40B4-BE49-F238E27FC236}">
                <a16:creationId xmlns="" xmlns:a16="http://schemas.microsoft.com/office/drawing/2014/main" id="{147239D4-DC77-4DAA-A633-9BABD73D80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6673" y="5750195"/>
            <a:ext cx="649312" cy="64362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High school degree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Text Box 270">
            <a:extLst>
              <a:ext uri="{FF2B5EF4-FFF2-40B4-BE49-F238E27FC236}">
                <a16:creationId xmlns="" xmlns:a16="http://schemas.microsoft.com/office/drawing/2014/main" id="{BADDEFD3-F33C-4579-B07A-79032D3A2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5328" y="5803610"/>
            <a:ext cx="596295" cy="34184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Junior college degree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Text Box 269">
            <a:extLst>
              <a:ext uri="{FF2B5EF4-FFF2-40B4-BE49-F238E27FC236}">
                <a16:creationId xmlns="" xmlns:a16="http://schemas.microsoft.com/office/drawing/2014/main" id="{F28D3574-40A3-4255-9B6F-B7F3F8B2A9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4627" y="5805761"/>
            <a:ext cx="741405" cy="34184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05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Bachelor's degree</a:t>
            </a:r>
            <a:endParaRPr lang="zh-CN" sz="105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Text Box 266">
            <a:extLst>
              <a:ext uri="{FF2B5EF4-FFF2-40B4-BE49-F238E27FC236}">
                <a16:creationId xmlns="" xmlns:a16="http://schemas.microsoft.com/office/drawing/2014/main" id="{9795EFD0-E404-4723-A5EB-B376D8B68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8754" y="5803610"/>
            <a:ext cx="1137404" cy="34184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Master's degree or above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Text Box 260">
            <a:extLst>
              <a:ext uri="{FF2B5EF4-FFF2-40B4-BE49-F238E27FC236}">
                <a16:creationId xmlns="" xmlns:a16="http://schemas.microsoft.com/office/drawing/2014/main" id="{EE551F3F-95D8-4226-BE5F-0EFD92DE2A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7555" y="297136"/>
            <a:ext cx="2552915" cy="55540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400" b="1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Proportions of Perpetrators by Educational Level</a:t>
            </a:r>
            <a:endParaRPr lang="zh-CN" sz="14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Text Box 261">
            <a:extLst>
              <a:ext uri="{FF2B5EF4-FFF2-40B4-BE49-F238E27FC236}">
                <a16:creationId xmlns="" xmlns:a16="http://schemas.microsoft.com/office/drawing/2014/main" id="{6B85FA62-EBBA-457E-85FF-902D80BE5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9327" y="1019587"/>
            <a:ext cx="2403570" cy="34184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r"/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Master's degree or above: 10.34.1%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Text Box 263">
            <a:extLst>
              <a:ext uri="{FF2B5EF4-FFF2-40B4-BE49-F238E27FC236}">
                <a16:creationId xmlns="" xmlns:a16="http://schemas.microsoft.com/office/drawing/2014/main" id="{1CF5E761-B8A1-44B3-A899-ABF784238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661" y="1353141"/>
            <a:ext cx="2689809" cy="42841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Junior school degree or below: 20.69%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3" name="Text Box 265">
            <a:extLst>
              <a:ext uri="{FF2B5EF4-FFF2-40B4-BE49-F238E27FC236}">
                <a16:creationId xmlns="" xmlns:a16="http://schemas.microsoft.com/office/drawing/2014/main" id="{D182B386-AE5D-411C-81D4-B7789BA63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8779" y="2821167"/>
            <a:ext cx="2016657" cy="34184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r"/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Bachelor's degree: 24.14%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4" name="Text Box 262">
            <a:extLst>
              <a:ext uri="{FF2B5EF4-FFF2-40B4-BE49-F238E27FC236}">
                <a16:creationId xmlns="" xmlns:a16="http://schemas.microsoft.com/office/drawing/2014/main" id="{2EFC65B7-250E-4FBC-B163-CD117AC0A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9854" y="5245719"/>
            <a:ext cx="1942515" cy="34184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r" latinLnBrk="1"/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Junior college degree: 17.24%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5" name="Text Box 264">
            <a:extLst>
              <a:ext uri="{FF2B5EF4-FFF2-40B4-BE49-F238E27FC236}">
                <a16:creationId xmlns="" xmlns:a16="http://schemas.microsoft.com/office/drawing/2014/main" id="{5AE4AA8D-215F-4ADC-BDB1-8A2CA0A850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8512" y="4410108"/>
            <a:ext cx="2027002" cy="52765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High school degree: 27.59%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028411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游戏机里面的屏幕&#10;&#10;描述已自动生成">
            <a:extLst>
              <a:ext uri="{FF2B5EF4-FFF2-40B4-BE49-F238E27FC236}">
                <a16:creationId xmlns="" xmlns:a16="http://schemas.microsoft.com/office/drawing/2014/main" id="{EC769B5B-4191-4527-AD3F-F5A0910783B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597" y="547369"/>
            <a:ext cx="9991553" cy="5470371"/>
          </a:xfrm>
          <a:prstGeom prst="rect">
            <a:avLst/>
          </a:prstGeom>
        </p:spPr>
      </p:pic>
      <p:sp>
        <p:nvSpPr>
          <p:cNvPr id="3" name="Text Box 252">
            <a:extLst>
              <a:ext uri="{FF2B5EF4-FFF2-40B4-BE49-F238E27FC236}">
                <a16:creationId xmlns="" xmlns:a16="http://schemas.microsoft.com/office/drawing/2014/main" id="{7C0F2451-9526-4897-9036-0E77D8A8F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3734" y="591966"/>
            <a:ext cx="869487" cy="24829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400" b="1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Crimes</a:t>
            </a:r>
            <a:endParaRPr lang="zh-CN" sz="14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Text Box 276">
            <a:extLst>
              <a:ext uri="{FF2B5EF4-FFF2-40B4-BE49-F238E27FC236}">
                <a16:creationId xmlns="" xmlns:a16="http://schemas.microsoft.com/office/drawing/2014/main" id="{01C63F2F-9C68-47BA-8210-6D5BFEAB3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7351" y="853534"/>
            <a:ext cx="938530" cy="18351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Cases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Text Box 253">
            <a:extLst>
              <a:ext uri="{FF2B5EF4-FFF2-40B4-BE49-F238E27FC236}">
                <a16:creationId xmlns="" xmlns:a16="http://schemas.microsoft.com/office/drawing/2014/main" id="{389773E3-E670-4BFD-8DE3-064C0F45E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0600" y="5444825"/>
            <a:ext cx="684530" cy="2190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Access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Text Box 254">
            <a:extLst>
              <a:ext uri="{FF2B5EF4-FFF2-40B4-BE49-F238E27FC236}">
                <a16:creationId xmlns="" xmlns:a16="http://schemas.microsoft.com/office/drawing/2014/main" id="{E7FE4ADE-0E09-4DC4-BCAB-FCFBDA8A0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0232" y="5444824"/>
            <a:ext cx="782989" cy="2190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Control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Text Box 255">
            <a:extLst>
              <a:ext uri="{FF2B5EF4-FFF2-40B4-BE49-F238E27FC236}">
                <a16:creationId xmlns="" xmlns:a16="http://schemas.microsoft.com/office/drawing/2014/main" id="{6DE9D304-B0B3-4B0E-B056-9551B3549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8419" y="5444825"/>
            <a:ext cx="780931" cy="25164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Damaging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Text Box 256">
            <a:extLst>
              <a:ext uri="{FF2B5EF4-FFF2-40B4-BE49-F238E27FC236}">
                <a16:creationId xmlns="" xmlns:a16="http://schemas.microsoft.com/office/drawing/2014/main" id="{01A2BBEC-1579-4181-95DA-1F77990C04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56932" y="5196532"/>
            <a:ext cx="617014" cy="24829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Crimes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443469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0576D257-1644-4437-AC13-E24306DD76B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163" y="537990"/>
            <a:ext cx="9126993" cy="512140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Box 246">
            <a:extLst>
              <a:ext uri="{FF2B5EF4-FFF2-40B4-BE49-F238E27FC236}">
                <a16:creationId xmlns="" xmlns:a16="http://schemas.microsoft.com/office/drawing/2014/main" id="{42BCCFF2-577F-4F54-9C0A-487AAA63C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0295" y="545842"/>
            <a:ext cx="4700580" cy="38756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ctr"/>
            <a:r>
              <a:rPr lang="en-US" sz="1400" b="1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Proportions of Perpetrators by Principal Punishment</a:t>
            </a:r>
            <a:endParaRPr lang="zh-CN" sz="14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Text Box 248">
            <a:extLst>
              <a:ext uri="{FF2B5EF4-FFF2-40B4-BE49-F238E27FC236}">
                <a16:creationId xmlns="" xmlns:a16="http://schemas.microsoft.com/office/drawing/2014/main" id="{B3B85811-7DBC-4ED0-824B-F512DA90DE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3839" y="2540730"/>
            <a:ext cx="1619241" cy="38756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r"/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3 to 7 years:43.75%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Text Box 249">
            <a:extLst>
              <a:ext uri="{FF2B5EF4-FFF2-40B4-BE49-F238E27FC236}">
                <a16:creationId xmlns="" xmlns:a16="http://schemas.microsoft.com/office/drawing/2014/main" id="{C9B9A362-2771-4A2C-B6DF-629369290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2273" y="3384465"/>
            <a:ext cx="1771564" cy="38756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Less than 3 years:56.25%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Text Box 250">
            <a:extLst>
              <a:ext uri="{FF2B5EF4-FFF2-40B4-BE49-F238E27FC236}">
                <a16:creationId xmlns="" xmlns:a16="http://schemas.microsoft.com/office/drawing/2014/main" id="{A8EFBC2C-0BDB-415E-B345-C9B362DB94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8286" y="5376743"/>
            <a:ext cx="653373" cy="38756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Less than 3 years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Text Box 251">
            <a:extLst>
              <a:ext uri="{FF2B5EF4-FFF2-40B4-BE49-F238E27FC236}">
                <a16:creationId xmlns="" xmlns:a16="http://schemas.microsoft.com/office/drawing/2014/main" id="{28F47D95-9D05-4EBD-B085-3DAF2BA84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1745" y="5376743"/>
            <a:ext cx="653373" cy="38756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3 to 7 years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955749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771ED24C-39F2-4109-801A-AB33028718F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653" y="774064"/>
            <a:ext cx="9126942" cy="520660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Box 241">
            <a:extLst>
              <a:ext uri="{FF2B5EF4-FFF2-40B4-BE49-F238E27FC236}">
                <a16:creationId xmlns="" xmlns:a16="http://schemas.microsoft.com/office/drawing/2014/main" id="{1429079B-B1E7-404A-A940-B31F2E151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5716" y="683623"/>
            <a:ext cx="3180698" cy="38741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ctr"/>
            <a:r>
              <a:rPr lang="en-US" sz="1400" b="1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Proportions of Cases by Availability of Return or Compensation</a:t>
            </a:r>
            <a:endParaRPr lang="zh-CN" sz="14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Text Box 242">
            <a:extLst>
              <a:ext uri="{FF2B5EF4-FFF2-40B4-BE49-F238E27FC236}">
                <a16:creationId xmlns="" xmlns:a16="http://schemas.microsoft.com/office/drawing/2014/main" id="{B625F2C4-7905-4E6C-BC6D-B16B126E8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223" y="2812594"/>
            <a:ext cx="1906296" cy="28895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r"/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With compensation:43.75%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Text Box 243">
            <a:extLst>
              <a:ext uri="{FF2B5EF4-FFF2-40B4-BE49-F238E27FC236}">
                <a16:creationId xmlns="" xmlns:a16="http://schemas.microsoft.com/office/drawing/2014/main" id="{A1422570-BDA2-4FD3-A46B-95EE795EA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672" y="3718448"/>
            <a:ext cx="1943367" cy="26042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Without compensation:56.25%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Text Box 244">
            <a:extLst>
              <a:ext uri="{FF2B5EF4-FFF2-40B4-BE49-F238E27FC236}">
                <a16:creationId xmlns="" xmlns:a16="http://schemas.microsoft.com/office/drawing/2014/main" id="{712945A6-3BF1-470C-AFEE-2C52423E9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5896" y="5743395"/>
            <a:ext cx="874103" cy="8402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With compensation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Text Box 245">
            <a:extLst>
              <a:ext uri="{FF2B5EF4-FFF2-40B4-BE49-F238E27FC236}">
                <a16:creationId xmlns="" xmlns:a16="http://schemas.microsoft.com/office/drawing/2014/main" id="{D51A3ADD-124E-432E-885C-9DB9B8C167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7480" y="5743395"/>
            <a:ext cx="1061720" cy="43098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Without compensation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1741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包含 游戏机, 光盘, 画&#10;&#10;描述已自动生成">
            <a:extLst>
              <a:ext uri="{FF2B5EF4-FFF2-40B4-BE49-F238E27FC236}">
                <a16:creationId xmlns="" xmlns:a16="http://schemas.microsoft.com/office/drawing/2014/main" id="{B1D2DD7A-12FB-4CAA-A083-E2F0ABA8450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934" y="888047"/>
            <a:ext cx="9168766" cy="5055553"/>
          </a:xfrm>
          <a:prstGeom prst="rect">
            <a:avLst/>
          </a:prstGeom>
        </p:spPr>
      </p:pic>
      <p:sp>
        <p:nvSpPr>
          <p:cNvPr id="3" name="Text Box 73">
            <a:extLst>
              <a:ext uri="{FF2B5EF4-FFF2-40B4-BE49-F238E27FC236}">
                <a16:creationId xmlns="" xmlns:a16="http://schemas.microsoft.com/office/drawing/2014/main" id="{92D8FB5F-0B46-4FD4-8274-2F176DAD4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7292" y="888047"/>
            <a:ext cx="3514408" cy="40735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400" b="1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Proportions of Perpetrators by Position</a:t>
            </a:r>
            <a:endParaRPr lang="zh-CN" sz="14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Text Box 76">
            <a:extLst>
              <a:ext uri="{FF2B5EF4-FFF2-40B4-BE49-F238E27FC236}">
                <a16:creationId xmlns="" xmlns:a16="http://schemas.microsoft.com/office/drawing/2014/main" id="{B34825F4-BFDF-4A86-99F9-FB5964030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74" y="4285615"/>
            <a:ext cx="1863725" cy="21717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Ordinary employees: 65.25%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Text Box 74">
            <a:extLst>
              <a:ext uri="{FF2B5EF4-FFF2-40B4-BE49-F238E27FC236}">
                <a16:creationId xmlns="" xmlns:a16="http://schemas.microsoft.com/office/drawing/2014/main" id="{7242E77C-8B77-4408-AFCD-BC122345A1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3300" y="1298257"/>
            <a:ext cx="1663700" cy="40735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Senior executives: 5.67%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Text Box 75">
            <a:extLst>
              <a:ext uri="{FF2B5EF4-FFF2-40B4-BE49-F238E27FC236}">
                <a16:creationId xmlns="" xmlns:a16="http://schemas.microsoft.com/office/drawing/2014/main" id="{CC71BD3D-22FB-4C03-8D7E-D974D8256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8200" y="2710815"/>
            <a:ext cx="1889125" cy="21717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Mid-level employees: 29.08%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Text Box 77">
            <a:extLst>
              <a:ext uri="{FF2B5EF4-FFF2-40B4-BE49-F238E27FC236}">
                <a16:creationId xmlns="" xmlns:a16="http://schemas.microsoft.com/office/drawing/2014/main" id="{0BFDA46A-D488-40CB-BBD0-5086B8216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9001" y="5559744"/>
            <a:ext cx="774700" cy="40735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Ordinary employees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Text Box 78">
            <a:extLst>
              <a:ext uri="{FF2B5EF4-FFF2-40B4-BE49-F238E27FC236}">
                <a16:creationId xmlns="" xmlns:a16="http://schemas.microsoft.com/office/drawing/2014/main" id="{A0DAB3F7-0800-4DAF-B219-EF4E0B83A1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0574" y="5559745"/>
            <a:ext cx="784225" cy="40735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Mid-level employees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Text Box 79">
            <a:extLst>
              <a:ext uri="{FF2B5EF4-FFF2-40B4-BE49-F238E27FC236}">
                <a16:creationId xmlns="" xmlns:a16="http://schemas.microsoft.com/office/drawing/2014/main" id="{3BE1321A-65BD-4DF3-8C1C-9E37713FFE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8972" y="5559744"/>
            <a:ext cx="784224" cy="57531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Senior executives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8436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包含 游戏机, 光盘&#10;&#10;描述已自动生成">
            <a:extLst>
              <a:ext uri="{FF2B5EF4-FFF2-40B4-BE49-F238E27FC236}">
                <a16:creationId xmlns="" xmlns:a16="http://schemas.microsoft.com/office/drawing/2014/main" id="{9EDF43E5-3CE3-44DC-A5C7-F5FC94932F3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346" y="761364"/>
            <a:ext cx="9699308" cy="5207000"/>
          </a:xfrm>
          <a:prstGeom prst="rect">
            <a:avLst/>
          </a:prstGeom>
        </p:spPr>
      </p:pic>
      <p:sp>
        <p:nvSpPr>
          <p:cNvPr id="3" name="Text Box 80">
            <a:extLst>
              <a:ext uri="{FF2B5EF4-FFF2-40B4-BE49-F238E27FC236}">
                <a16:creationId xmlns="" xmlns:a16="http://schemas.microsoft.com/office/drawing/2014/main" id="{DF5E3EFE-DB6E-46C3-809C-7C417CE45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8392" y="761364"/>
            <a:ext cx="3450908" cy="3181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400" b="1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Proportions of Perpetrators by Gender</a:t>
            </a:r>
            <a:endParaRPr lang="zh-CN" sz="14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Text Box 81">
            <a:extLst>
              <a:ext uri="{FF2B5EF4-FFF2-40B4-BE49-F238E27FC236}">
                <a16:creationId xmlns="" xmlns:a16="http://schemas.microsoft.com/office/drawing/2014/main" id="{42D75EA1-8978-4908-80DA-716D258E3D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0300" y="1358900"/>
            <a:ext cx="1143000" cy="33274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Female:16.52%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Text Box 82">
            <a:extLst>
              <a:ext uri="{FF2B5EF4-FFF2-40B4-BE49-F238E27FC236}">
                <a16:creationId xmlns="" xmlns:a16="http://schemas.microsoft.com/office/drawing/2014/main" id="{8D5C1510-02A1-420C-8B5E-0BD78FD5C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1410" y="5107940"/>
            <a:ext cx="1088390" cy="3181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Male: 83.48%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Text Box 83">
            <a:extLst>
              <a:ext uri="{FF2B5EF4-FFF2-40B4-BE49-F238E27FC236}">
                <a16:creationId xmlns="" xmlns:a16="http://schemas.microsoft.com/office/drawing/2014/main" id="{FE6A3644-91FD-43AE-83B9-91F2543EE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0090" y="5741670"/>
            <a:ext cx="408940" cy="2260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Male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Text Box 84">
            <a:extLst>
              <a:ext uri="{FF2B5EF4-FFF2-40B4-BE49-F238E27FC236}">
                <a16:creationId xmlns="" xmlns:a16="http://schemas.microsoft.com/office/drawing/2014/main" id="{A15EAAE9-BA79-43DA-9DFC-9B5BD79D6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4299" y="5741670"/>
            <a:ext cx="526415" cy="3181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Female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8797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电脑萤幕画面&#10;&#10;描述已自动生成">
            <a:extLst>
              <a:ext uri="{FF2B5EF4-FFF2-40B4-BE49-F238E27FC236}">
                <a16:creationId xmlns="" xmlns:a16="http://schemas.microsoft.com/office/drawing/2014/main" id="{41273976-11A2-491C-B2D4-2A63B189B0B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64" y="604837"/>
            <a:ext cx="10186035" cy="5414963"/>
          </a:xfrm>
          <a:prstGeom prst="rect">
            <a:avLst/>
          </a:prstGeom>
        </p:spPr>
      </p:pic>
      <p:sp>
        <p:nvSpPr>
          <p:cNvPr id="3" name="Text Box 85">
            <a:extLst>
              <a:ext uri="{FF2B5EF4-FFF2-40B4-BE49-F238E27FC236}">
                <a16:creationId xmlns="" xmlns:a16="http://schemas.microsoft.com/office/drawing/2014/main" id="{1D133622-F329-4553-B519-D3326865E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2792" y="604837"/>
            <a:ext cx="1355408" cy="26733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400" b="1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Age Group</a:t>
            </a:r>
            <a:endParaRPr lang="zh-CN" sz="14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Text Box 86">
            <a:extLst>
              <a:ext uri="{FF2B5EF4-FFF2-40B4-BE49-F238E27FC236}">
                <a16:creationId xmlns="" xmlns:a16="http://schemas.microsoft.com/office/drawing/2014/main" id="{6CF29700-0BE5-4FFF-B19E-6CD586AB8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492" y="897572"/>
            <a:ext cx="1037908" cy="26733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Cases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Text Box 87">
            <a:extLst>
              <a:ext uri="{FF2B5EF4-FFF2-40B4-BE49-F238E27FC236}">
                <a16:creationId xmlns="" xmlns:a16="http://schemas.microsoft.com/office/drawing/2014/main" id="{42F1A4C6-D0A7-4CF6-AEA2-E0B78EA39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04793" y="5282564"/>
            <a:ext cx="1076007" cy="26733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Age Group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8986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21D18FA8-2F19-4CBD-9B92-D2A1041A1A5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0" y="850900"/>
            <a:ext cx="10629899" cy="5524501"/>
          </a:xfrm>
          <a:prstGeom prst="rect">
            <a:avLst/>
          </a:prstGeom>
        </p:spPr>
      </p:pic>
      <p:sp>
        <p:nvSpPr>
          <p:cNvPr id="3" name="Text Box 88">
            <a:extLst>
              <a:ext uri="{FF2B5EF4-FFF2-40B4-BE49-F238E27FC236}">
                <a16:creationId xmlns="" xmlns:a16="http://schemas.microsoft.com/office/drawing/2014/main" id="{281B6176-95D2-40C7-AF72-A11D3267A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8217" y="850900"/>
            <a:ext cx="3492183" cy="381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400" b="1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Average Age of Perpetrators by Crimes</a:t>
            </a:r>
            <a:endParaRPr lang="zh-CN" sz="14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Text Box 89">
            <a:extLst>
              <a:ext uri="{FF2B5EF4-FFF2-40B4-BE49-F238E27FC236}">
                <a16:creationId xmlns="" xmlns:a16="http://schemas.microsoft.com/office/drawing/2014/main" id="{BF0DFE41-1331-44ED-8F8C-C47B3311FE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900" y="1091882"/>
            <a:ext cx="923607" cy="28003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Years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Text Box 90">
            <a:extLst>
              <a:ext uri="{FF2B5EF4-FFF2-40B4-BE49-F238E27FC236}">
                <a16:creationId xmlns="" xmlns:a16="http://schemas.microsoft.com/office/drawing/2014/main" id="{6FF2B76B-C00D-4FA5-9D59-542465932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28642" y="5626100"/>
            <a:ext cx="729615" cy="381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Crimes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Text Box 91">
            <a:extLst>
              <a:ext uri="{FF2B5EF4-FFF2-40B4-BE49-F238E27FC236}">
                <a16:creationId xmlns="" xmlns:a16="http://schemas.microsoft.com/office/drawing/2014/main" id="{A116DA1E-D354-4DE5-B732-D1DABDF7E9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9827" y="5766118"/>
            <a:ext cx="1126173" cy="38099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Occupational embezzlement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Text Box 92">
            <a:extLst>
              <a:ext uri="{FF2B5EF4-FFF2-40B4-BE49-F238E27FC236}">
                <a16:creationId xmlns="" xmlns:a16="http://schemas.microsoft.com/office/drawing/2014/main" id="{F952EB84-D0EF-4D6E-9CBE-90A20A5EA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1624" y="5766117"/>
            <a:ext cx="1161098" cy="381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Misappropriation of funds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4" name="Text Box 93">
            <a:extLst>
              <a:ext uri="{FF2B5EF4-FFF2-40B4-BE49-F238E27FC236}">
                <a16:creationId xmlns="" xmlns:a16="http://schemas.microsoft.com/office/drawing/2014/main" id="{879FC032-61F0-465A-B6D5-800205C02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8346" y="5766118"/>
            <a:ext cx="1194435" cy="49911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Acceptance of bribes by non-state functionaries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7" name="Text Box 95">
            <a:extLst>
              <a:ext uri="{FF2B5EF4-FFF2-40B4-BE49-F238E27FC236}">
                <a16:creationId xmlns="" xmlns:a16="http://schemas.microsoft.com/office/drawing/2014/main" id="{E36661E6-DF72-46E9-9EE7-96B51DB1B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5127" y="5766117"/>
            <a:ext cx="1194435" cy="38099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Computer-related corruptions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8" name="Text Box 94">
            <a:extLst>
              <a:ext uri="{FF2B5EF4-FFF2-40B4-BE49-F238E27FC236}">
                <a16:creationId xmlns="" xmlns:a16="http://schemas.microsoft.com/office/drawing/2014/main" id="{8E2E73E5-3713-4D94-8A67-5C8EA0A029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8405" y="5770562"/>
            <a:ext cx="982980" cy="75311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Infringement upon personal information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9579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游戏机里面的屏幕&#10;&#10;描述已自动生成">
            <a:extLst>
              <a:ext uri="{FF2B5EF4-FFF2-40B4-BE49-F238E27FC236}">
                <a16:creationId xmlns="" xmlns:a16="http://schemas.microsoft.com/office/drawing/2014/main" id="{88B41A6E-1799-40CD-92AD-B21828209D5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34" y="430847"/>
            <a:ext cx="9664066" cy="5817553"/>
          </a:xfrm>
          <a:prstGeom prst="rect">
            <a:avLst/>
          </a:prstGeom>
        </p:spPr>
      </p:pic>
      <p:sp>
        <p:nvSpPr>
          <p:cNvPr id="5" name="Text Box 98">
            <a:extLst>
              <a:ext uri="{FF2B5EF4-FFF2-40B4-BE49-F238E27FC236}">
                <a16:creationId xmlns="" xmlns:a16="http://schemas.microsoft.com/office/drawing/2014/main" id="{B5671A68-5B2D-4B29-A57E-DBB312B45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7315" y="430847"/>
            <a:ext cx="4357370" cy="4641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400" b="1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Average Age of Perpetrators by Type of Industry </a:t>
            </a:r>
            <a:endParaRPr lang="zh-CN" sz="14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Text Box 99">
            <a:extLst>
              <a:ext uri="{FF2B5EF4-FFF2-40B4-BE49-F238E27FC236}">
                <a16:creationId xmlns="" xmlns:a16="http://schemas.microsoft.com/office/drawing/2014/main" id="{F806C8E0-4ADF-48B8-93E5-5EDA2F205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3893" y="729614"/>
            <a:ext cx="542608" cy="2863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Years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Text Box 103">
            <a:extLst>
              <a:ext uri="{FF2B5EF4-FFF2-40B4-BE49-F238E27FC236}">
                <a16:creationId xmlns="" xmlns:a16="http://schemas.microsoft.com/office/drawing/2014/main" id="{D19825D9-684D-412D-BAB7-F840508C7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6159" y="5447665"/>
            <a:ext cx="1177607" cy="34353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Type of industry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Text Box 102">
            <a:extLst>
              <a:ext uri="{FF2B5EF4-FFF2-40B4-BE49-F238E27FC236}">
                <a16:creationId xmlns="" xmlns:a16="http://schemas.microsoft.com/office/drawing/2014/main" id="{DCFC612B-D134-4F12-B7CC-91A04E08E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9201" y="5619432"/>
            <a:ext cx="2326958" cy="4641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Information technology service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3" name="Text Box 100">
            <a:extLst>
              <a:ext uri="{FF2B5EF4-FFF2-40B4-BE49-F238E27FC236}">
                <a16:creationId xmlns="" xmlns:a16="http://schemas.microsoft.com/office/drawing/2014/main" id="{1101AFF3-A731-419C-8F98-A2D0A2D59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6074" y="5618796"/>
            <a:ext cx="1203325" cy="22923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Residential service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4" name="Text Box 101">
            <a:extLst>
              <a:ext uri="{FF2B5EF4-FFF2-40B4-BE49-F238E27FC236}">
                <a16:creationId xmlns="" xmlns:a16="http://schemas.microsoft.com/office/drawing/2014/main" id="{C9E9CAC0-5B80-4344-BD24-BA279F2B22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8101" y="5619432"/>
            <a:ext cx="1935798" cy="24193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Accommodation and catering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9988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包含 游戏机, 画&#10;&#10;描述已自动生成">
            <a:extLst>
              <a:ext uri="{FF2B5EF4-FFF2-40B4-BE49-F238E27FC236}">
                <a16:creationId xmlns="" xmlns:a16="http://schemas.microsoft.com/office/drawing/2014/main" id="{F16E9B51-7499-440B-ABB9-1417CE1344D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635000"/>
            <a:ext cx="10134600" cy="5791200"/>
          </a:xfrm>
          <a:prstGeom prst="rect">
            <a:avLst/>
          </a:prstGeom>
        </p:spPr>
      </p:pic>
      <p:sp>
        <p:nvSpPr>
          <p:cNvPr id="3" name="Text Box 110">
            <a:extLst>
              <a:ext uri="{FF2B5EF4-FFF2-40B4-BE49-F238E27FC236}">
                <a16:creationId xmlns="" xmlns:a16="http://schemas.microsoft.com/office/drawing/2014/main" id="{5D57F68B-421E-4A41-AACB-D9D15E985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115" y="635000"/>
            <a:ext cx="4230370" cy="3371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400" b="1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Average Age of Perpetrators by Type of Industry </a:t>
            </a:r>
            <a:endParaRPr lang="zh-CN" sz="14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Text Box 111">
            <a:extLst>
              <a:ext uri="{FF2B5EF4-FFF2-40B4-BE49-F238E27FC236}">
                <a16:creationId xmlns="" xmlns:a16="http://schemas.microsoft.com/office/drawing/2014/main" id="{59671292-38E0-4548-A3A0-5F92B0AAF9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6270" y="972185"/>
            <a:ext cx="585788" cy="19621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Years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Text Box 112">
            <a:extLst>
              <a:ext uri="{FF2B5EF4-FFF2-40B4-BE49-F238E27FC236}">
                <a16:creationId xmlns="" xmlns:a16="http://schemas.microsoft.com/office/drawing/2014/main" id="{233A9CC1-3917-45C5-89DB-446EE51B73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65093" y="5625465"/>
            <a:ext cx="1076007" cy="3371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Type of industry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Text Box 116">
            <a:extLst>
              <a:ext uri="{FF2B5EF4-FFF2-40B4-BE49-F238E27FC236}">
                <a16:creationId xmlns="" xmlns:a16="http://schemas.microsoft.com/office/drawing/2014/main" id="{1623C964-B222-4154-9B7E-7F59068462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2058" y="5807710"/>
            <a:ext cx="1806258" cy="3371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Public facilities management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Text Box 117">
            <a:extLst>
              <a:ext uri="{FF2B5EF4-FFF2-40B4-BE49-F238E27FC236}">
                <a16:creationId xmlns="" xmlns:a16="http://schemas.microsoft.com/office/drawing/2014/main" id="{0200B2AD-561B-4F8A-9E6A-DE3BFA752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3846" y="5807710"/>
            <a:ext cx="1907858" cy="3371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Agriculture, forestry, animal husbandry, and fishery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Text Box 118">
            <a:extLst>
              <a:ext uri="{FF2B5EF4-FFF2-40B4-BE49-F238E27FC236}">
                <a16:creationId xmlns="" xmlns:a16="http://schemas.microsoft.com/office/drawing/2014/main" id="{3FC51CA7-D02D-4390-8942-13A5C9C9E3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4144" y="5807710"/>
            <a:ext cx="1644016" cy="3371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Financial industry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2567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包含 游戏机, 画&#10;&#10;描述已自动生成">
            <a:extLst>
              <a:ext uri="{FF2B5EF4-FFF2-40B4-BE49-F238E27FC236}">
                <a16:creationId xmlns="" xmlns:a16="http://schemas.microsoft.com/office/drawing/2014/main" id="{AB6B7B2C-8678-4CDC-8827-6690B148F9D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0" y="482601"/>
            <a:ext cx="9702800" cy="6108700"/>
          </a:xfrm>
          <a:prstGeom prst="rect">
            <a:avLst/>
          </a:prstGeom>
        </p:spPr>
      </p:pic>
      <p:sp>
        <p:nvSpPr>
          <p:cNvPr id="4" name="Text Box 119">
            <a:extLst>
              <a:ext uri="{FF2B5EF4-FFF2-40B4-BE49-F238E27FC236}">
                <a16:creationId xmlns="" xmlns:a16="http://schemas.microsoft.com/office/drawing/2014/main" id="{AD6BC138-DA37-4148-9399-A5C77918F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300" y="482601"/>
            <a:ext cx="1854200" cy="34671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400" b="1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Years of Employment</a:t>
            </a:r>
            <a:endParaRPr lang="zh-CN" sz="14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Text Box 120">
            <a:extLst>
              <a:ext uri="{FF2B5EF4-FFF2-40B4-BE49-F238E27FC236}">
                <a16:creationId xmlns="" xmlns:a16="http://schemas.microsoft.com/office/drawing/2014/main" id="{3EE8B635-4D11-443E-8EFD-FF150857C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2012" y="862330"/>
            <a:ext cx="700088" cy="24257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Cases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Text Box 121">
            <a:extLst>
              <a:ext uri="{FF2B5EF4-FFF2-40B4-BE49-F238E27FC236}">
                <a16:creationId xmlns="" xmlns:a16="http://schemas.microsoft.com/office/drawing/2014/main" id="{9B922CF9-547D-4D4C-B0D7-7FBF84DD6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6509" y="5787390"/>
            <a:ext cx="1714182" cy="24511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Years of Employment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1046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包含 游戏机, 光盘&#10;&#10;描述已自动生成">
            <a:extLst>
              <a:ext uri="{FF2B5EF4-FFF2-40B4-BE49-F238E27FC236}">
                <a16:creationId xmlns="" xmlns:a16="http://schemas.microsoft.com/office/drawing/2014/main" id="{FF2F2552-08E0-4978-B543-7AC7F02AF47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92" y="717550"/>
            <a:ext cx="10067608" cy="5655786"/>
          </a:xfrm>
          <a:prstGeom prst="rect">
            <a:avLst/>
          </a:prstGeom>
        </p:spPr>
      </p:pic>
      <p:sp>
        <p:nvSpPr>
          <p:cNvPr id="3" name="Text Box 122">
            <a:extLst>
              <a:ext uri="{FF2B5EF4-FFF2-40B4-BE49-F238E27FC236}">
                <a16:creationId xmlns="" xmlns:a16="http://schemas.microsoft.com/office/drawing/2014/main" id="{55041210-BF23-4AB9-8BF0-FFB928408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1712" y="701040"/>
            <a:ext cx="4421188" cy="30861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400" b="1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Proportions of Perpetrators by Educational Level</a:t>
            </a:r>
            <a:endParaRPr lang="zh-CN" sz="14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Text Box 123">
            <a:extLst>
              <a:ext uri="{FF2B5EF4-FFF2-40B4-BE49-F238E27FC236}">
                <a16:creationId xmlns="" xmlns:a16="http://schemas.microsoft.com/office/drawing/2014/main" id="{DFA8D18F-F84E-4B3A-84AA-470F7D897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7801" y="1137857"/>
            <a:ext cx="2001838" cy="3447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Master's degree or above: 1.1%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Text Box 127">
            <a:extLst>
              <a:ext uri="{FF2B5EF4-FFF2-40B4-BE49-F238E27FC236}">
                <a16:creationId xmlns="" xmlns:a16="http://schemas.microsoft.com/office/drawing/2014/main" id="{A6AABE09-62E7-4BB8-BBF4-B2A305A6A6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4059" y="1583451"/>
            <a:ext cx="2001838" cy="36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r"/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Bachelor's degree: 17.83%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Text Box 124">
            <a:extLst>
              <a:ext uri="{FF2B5EF4-FFF2-40B4-BE49-F238E27FC236}">
                <a16:creationId xmlns="" xmlns:a16="http://schemas.microsoft.com/office/drawing/2014/main" id="{BBBA882D-A0E9-4EE4-9D35-17089EA0B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589" y="4096513"/>
            <a:ext cx="2104708" cy="48164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r" latinLnBrk="1"/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Junior college degree: 22.44%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Text Box 125">
            <a:extLst>
              <a:ext uri="{FF2B5EF4-FFF2-40B4-BE49-F238E27FC236}">
                <a16:creationId xmlns="" xmlns:a16="http://schemas.microsoft.com/office/drawing/2014/main" id="{FF418C1E-FE0A-4EEA-94CF-03757BB13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2704" y="2084070"/>
            <a:ext cx="2715896" cy="30861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Junior school degree or below: 31.37%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Text Box 126">
            <a:extLst>
              <a:ext uri="{FF2B5EF4-FFF2-40B4-BE49-F238E27FC236}">
                <a16:creationId xmlns="" xmlns:a16="http://schemas.microsoft.com/office/drawing/2014/main" id="{C03E594B-A9F6-4137-B54A-5E3EA9771A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1785" y="5624193"/>
            <a:ext cx="2001838" cy="30860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High school degree: 27.26%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Text Box 131">
            <a:extLst>
              <a:ext uri="{FF2B5EF4-FFF2-40B4-BE49-F238E27FC236}">
                <a16:creationId xmlns="" xmlns:a16="http://schemas.microsoft.com/office/drawing/2014/main" id="{68BF9F36-BA10-4590-86BB-63A1CA8F5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9297" y="6070600"/>
            <a:ext cx="1014095" cy="60547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Junior school degree or below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Text Box 129">
            <a:extLst>
              <a:ext uri="{FF2B5EF4-FFF2-40B4-BE49-F238E27FC236}">
                <a16:creationId xmlns="" xmlns:a16="http://schemas.microsoft.com/office/drawing/2014/main" id="{046FE0AA-409B-4826-96A7-8F920FA7A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6536" y="6068060"/>
            <a:ext cx="502364" cy="5672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High school degree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3" name="Text Box 128">
            <a:extLst>
              <a:ext uri="{FF2B5EF4-FFF2-40B4-BE49-F238E27FC236}">
                <a16:creationId xmlns="" xmlns:a16="http://schemas.microsoft.com/office/drawing/2014/main" id="{C8378215-E9B1-4E47-823E-61F31A5C2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5666" y="6082983"/>
            <a:ext cx="1143635" cy="5672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Master's degree or above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4" name="Text Box 132">
            <a:extLst>
              <a:ext uri="{FF2B5EF4-FFF2-40B4-BE49-F238E27FC236}">
                <a16:creationId xmlns="" xmlns:a16="http://schemas.microsoft.com/office/drawing/2014/main" id="{EFD596D7-92F2-4CCD-9C84-46A582EDA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1148" y="6082983"/>
            <a:ext cx="661274" cy="30861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Bachelor's degree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5" name="Text Box 130">
            <a:extLst>
              <a:ext uri="{FF2B5EF4-FFF2-40B4-BE49-F238E27FC236}">
                <a16:creationId xmlns="" xmlns:a16="http://schemas.microsoft.com/office/drawing/2014/main" id="{24E74B6A-A4DE-498E-B193-61312943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4303" y="6070600"/>
            <a:ext cx="502364" cy="4035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Junior college degree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1963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包含 游戏机, 钟表&#10;&#10;描述已自动生成">
            <a:extLst>
              <a:ext uri="{FF2B5EF4-FFF2-40B4-BE49-F238E27FC236}">
                <a16:creationId xmlns="" xmlns:a16="http://schemas.microsoft.com/office/drawing/2014/main" id="{5C3D4677-F582-4C72-8F6E-52B10CA6B40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224" y="553084"/>
            <a:ext cx="10290176" cy="5758816"/>
          </a:xfrm>
          <a:prstGeom prst="rect">
            <a:avLst/>
          </a:prstGeom>
        </p:spPr>
      </p:pic>
      <p:sp>
        <p:nvSpPr>
          <p:cNvPr id="3" name="Text Box 133">
            <a:extLst>
              <a:ext uri="{FF2B5EF4-FFF2-40B4-BE49-F238E27FC236}">
                <a16:creationId xmlns="" xmlns:a16="http://schemas.microsoft.com/office/drawing/2014/main" id="{F85475F3-A05F-42CB-932A-404455B2A6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8024" y="553084"/>
            <a:ext cx="2251076" cy="35941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400" b="1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Educational Level</a:t>
            </a:r>
            <a:endParaRPr lang="zh-CN" sz="14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Text Box 134">
            <a:extLst>
              <a:ext uri="{FF2B5EF4-FFF2-40B4-BE49-F238E27FC236}">
                <a16:creationId xmlns="" xmlns:a16="http://schemas.microsoft.com/office/drawing/2014/main" id="{F09AC640-A5C0-4E0F-9F30-889070CB77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7418" y="912494"/>
            <a:ext cx="607695" cy="24193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Cases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Text Box 136">
            <a:extLst>
              <a:ext uri="{FF2B5EF4-FFF2-40B4-BE49-F238E27FC236}">
                <a16:creationId xmlns="" xmlns:a16="http://schemas.microsoft.com/office/drawing/2014/main" id="{4B062032-F9D8-4DA3-9ED8-8FED7EE13B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7418" y="5721035"/>
            <a:ext cx="2053590" cy="24193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Junior school degree or below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Text Box 137">
            <a:extLst>
              <a:ext uri="{FF2B5EF4-FFF2-40B4-BE49-F238E27FC236}">
                <a16:creationId xmlns="" xmlns:a16="http://schemas.microsoft.com/office/drawing/2014/main" id="{D032E829-C44F-4EFE-B94E-52AFF5A92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1008" y="5721035"/>
            <a:ext cx="1329690" cy="35941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High school degree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Text Box 138">
            <a:extLst>
              <a:ext uri="{FF2B5EF4-FFF2-40B4-BE49-F238E27FC236}">
                <a16:creationId xmlns="" xmlns:a16="http://schemas.microsoft.com/office/drawing/2014/main" id="{17ECA92A-41A3-4472-938C-AF688F11B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8359" y="5721035"/>
            <a:ext cx="1405890" cy="35941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Junior college degree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Text Box 139">
            <a:extLst>
              <a:ext uri="{FF2B5EF4-FFF2-40B4-BE49-F238E27FC236}">
                <a16:creationId xmlns="" xmlns:a16="http://schemas.microsoft.com/office/drawing/2014/main" id="{9696B006-6FC6-43C7-83AE-6322E90CA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4288" y="5725798"/>
            <a:ext cx="1266190" cy="23717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Bachelor's degree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Text Box 140">
            <a:extLst>
              <a:ext uri="{FF2B5EF4-FFF2-40B4-BE49-F238E27FC236}">
                <a16:creationId xmlns="" xmlns:a16="http://schemas.microsoft.com/office/drawing/2014/main" id="{3203F006-3376-49E1-84D1-4BF9678C4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2398" y="5725798"/>
            <a:ext cx="1897378" cy="35941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Master's degree or above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Text Box 135">
            <a:extLst>
              <a:ext uri="{FF2B5EF4-FFF2-40B4-BE49-F238E27FC236}">
                <a16:creationId xmlns="" xmlns:a16="http://schemas.microsoft.com/office/drawing/2014/main" id="{0316D7C6-1ADC-447A-B29E-A03331299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5949" y="5499106"/>
            <a:ext cx="1405890" cy="27051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Educational Level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51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包含 游戏机, 光盘&#10;&#10;描述已自动生成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08" y="459084"/>
            <a:ext cx="10102691" cy="5611932"/>
          </a:xfrm>
          <a:prstGeom prst="rect">
            <a:avLst/>
          </a:prstGeom>
        </p:spPr>
      </p:pic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864501" y="459084"/>
            <a:ext cx="2096945" cy="44032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400" b="1" dirty="0">
                <a:effectLst/>
                <a:latin typeface="Arial" charset="0"/>
                <a:ea typeface="宋体" charset="-122"/>
              </a:rPr>
              <a:t>Proportions of Cases</a:t>
            </a:r>
          </a:p>
          <a:p>
            <a:pPr algn="ctr">
              <a:spcAft>
                <a:spcPts val="0"/>
              </a:spcAft>
            </a:pPr>
            <a:r>
              <a:rPr lang="en-US" sz="1400" b="1" dirty="0">
                <a:effectLst/>
                <a:latin typeface="Arial" charset="0"/>
                <a:ea typeface="宋体" charset="-122"/>
              </a:rPr>
              <a:t>by Nature of Enterprises</a:t>
            </a:r>
            <a:endParaRPr lang="zh-CN" sz="1400" dirty="0">
              <a:effectLst/>
              <a:latin typeface="Times New Roman" charset="0"/>
              <a:ea typeface="宋体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578309" y="943912"/>
            <a:ext cx="2256212" cy="3742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1100">
                <a:effectLst/>
                <a:latin typeface="Arial" charset="0"/>
                <a:ea typeface="宋体" charset="-122"/>
              </a:rPr>
              <a:t>Foreign-funded enterprises: 8.72%</a:t>
            </a:r>
            <a:endParaRPr lang="zh-CN" sz="1100" dirty="0">
              <a:effectLst/>
              <a:latin typeface="Times New Roman" charset="0"/>
              <a:ea typeface="宋体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233535" y="1288685"/>
            <a:ext cx="2038662" cy="40520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Arial" charset="0"/>
                <a:ea typeface="宋体" charset="-122"/>
              </a:rPr>
              <a:t>State-owned enterprises: 2.03%</a:t>
            </a:r>
            <a:endParaRPr lang="zh-CN" sz="1100" dirty="0">
              <a:effectLst/>
              <a:latin typeface="Times New Roman" charset="0"/>
              <a:ea typeface="宋体" charset="-122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6961446" y="5278162"/>
            <a:ext cx="1723306" cy="3281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1100">
                <a:effectLst/>
                <a:latin typeface="Arial" charset="0"/>
                <a:ea typeface="宋体" charset="-122"/>
              </a:rPr>
              <a:t>Private enterprises: 89.25%</a:t>
            </a:r>
            <a:endParaRPr lang="zh-CN" sz="2000">
              <a:effectLst/>
              <a:latin typeface="Times New Roman" charset="0"/>
              <a:ea typeface="宋体" charset="-122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4287188" y="5743354"/>
            <a:ext cx="914400" cy="38828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1100">
                <a:effectLst/>
                <a:latin typeface="Arial" charset="0"/>
                <a:ea typeface="宋体" charset="-122"/>
              </a:rPr>
              <a:t>Private</a:t>
            </a: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Arial" charset="0"/>
                <a:ea typeface="宋体" charset="-122"/>
              </a:rPr>
              <a:t>enterprises</a:t>
            </a:r>
            <a:endParaRPr lang="zh-CN" sz="1100" dirty="0">
              <a:effectLst/>
              <a:latin typeface="Times New Roman" charset="0"/>
              <a:ea typeface="宋体" charset="-122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5582558" y="5743354"/>
            <a:ext cx="803252" cy="63748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1100">
                <a:effectLst/>
                <a:latin typeface="Arial" charset="0"/>
                <a:ea typeface="宋体" charset="-122"/>
              </a:rPr>
              <a:t>State-owned</a:t>
            </a: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Arial" charset="0"/>
                <a:ea typeface="宋体" charset="-122"/>
              </a:rPr>
              <a:t>enterprises</a:t>
            </a:r>
            <a:endParaRPr lang="zh-CN" sz="1100" dirty="0">
              <a:effectLst/>
              <a:latin typeface="Times New Roman" charset="0"/>
              <a:ea typeface="宋体" charset="-122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6815446" y="5743354"/>
            <a:ext cx="2407905" cy="58541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Arial" charset="0"/>
                <a:ea typeface="宋体" charset="-122"/>
              </a:rPr>
              <a:t>Foreign-funded</a:t>
            </a: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Arial" charset="0"/>
                <a:ea typeface="宋体" charset="-122"/>
              </a:rPr>
              <a:t>enterprises</a:t>
            </a:r>
            <a:endParaRPr lang="zh-CN" sz="1100" dirty="0">
              <a:effectLst/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43337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图片 1073742011" descr="一些文字和图案&#10;&#10;描述已自动生成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497" y="849660"/>
            <a:ext cx="9225005" cy="5107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Box 141"/>
          <p:cNvSpPr txBox="1">
            <a:spLocks noChangeArrowheads="1"/>
          </p:cNvSpPr>
          <p:nvPr/>
        </p:nvSpPr>
        <p:spPr bwMode="auto">
          <a:xfrm>
            <a:off x="5082540" y="879094"/>
            <a:ext cx="1905000" cy="38277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400" b="1" dirty="0">
                <a:effectLst/>
                <a:latin typeface="Arial" charset="0"/>
                <a:ea typeface="宋体" charset="-122"/>
              </a:rPr>
              <a:t>Educational Level</a:t>
            </a:r>
            <a:endParaRPr lang="zh-CN" sz="1400" dirty="0">
              <a:effectLst/>
              <a:latin typeface="Times New Roman" charset="0"/>
              <a:ea typeface="宋体" charset="-122"/>
            </a:endParaRPr>
          </a:p>
        </p:txBody>
      </p:sp>
      <p:sp>
        <p:nvSpPr>
          <p:cNvPr id="3" name="Text Box 142"/>
          <p:cNvSpPr txBox="1">
            <a:spLocks noChangeArrowheads="1"/>
          </p:cNvSpPr>
          <p:nvPr/>
        </p:nvSpPr>
        <p:spPr bwMode="auto">
          <a:xfrm>
            <a:off x="2172335" y="1066196"/>
            <a:ext cx="461137" cy="318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1100">
                <a:effectLst/>
                <a:latin typeface="Arial" charset="0"/>
                <a:ea typeface="宋体" charset="-122"/>
              </a:rPr>
              <a:t>Cases</a:t>
            </a:r>
            <a:endParaRPr lang="zh-CN" sz="1100" dirty="0">
              <a:effectLst/>
              <a:latin typeface="Times New Roman" charset="0"/>
              <a:ea typeface="宋体" charset="-122"/>
            </a:endParaRPr>
          </a:p>
        </p:txBody>
      </p:sp>
      <p:sp>
        <p:nvSpPr>
          <p:cNvPr id="4" name="Text Box 143"/>
          <p:cNvSpPr txBox="1">
            <a:spLocks noChangeArrowheads="1"/>
          </p:cNvSpPr>
          <p:nvPr/>
        </p:nvSpPr>
        <p:spPr bwMode="auto">
          <a:xfrm>
            <a:off x="2536633" y="5408645"/>
            <a:ext cx="1244219" cy="56286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100" dirty="0">
                <a:effectLst/>
                <a:latin typeface="Arial" charset="0"/>
                <a:ea typeface="宋体" charset="-122"/>
              </a:rPr>
              <a:t>Junior school degree or below</a:t>
            </a:r>
            <a:endParaRPr lang="zh-CN" sz="1100" dirty="0">
              <a:effectLst/>
              <a:latin typeface="Times New Roman" charset="0"/>
              <a:ea typeface="宋体" charset="-122"/>
            </a:endParaRPr>
          </a:p>
        </p:txBody>
      </p:sp>
      <p:sp>
        <p:nvSpPr>
          <p:cNvPr id="5" name="Text Box 144"/>
          <p:cNvSpPr txBox="1">
            <a:spLocks noChangeArrowheads="1"/>
          </p:cNvSpPr>
          <p:nvPr/>
        </p:nvSpPr>
        <p:spPr bwMode="auto">
          <a:xfrm>
            <a:off x="4023771" y="5408645"/>
            <a:ext cx="1244219" cy="56286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1100">
                <a:effectLst/>
                <a:latin typeface="Arial" charset="0"/>
                <a:ea typeface="宋体" charset="-122"/>
              </a:rPr>
              <a:t>High school degree</a:t>
            </a:r>
            <a:endParaRPr lang="zh-CN" sz="1100" dirty="0">
              <a:effectLst/>
              <a:latin typeface="Times New Roman" charset="0"/>
              <a:ea typeface="宋体" charset="-122"/>
            </a:endParaRPr>
          </a:p>
        </p:txBody>
      </p:sp>
      <p:sp>
        <p:nvSpPr>
          <p:cNvPr id="6" name="Text Box 145"/>
          <p:cNvSpPr txBox="1">
            <a:spLocks noChangeArrowheads="1"/>
          </p:cNvSpPr>
          <p:nvPr/>
        </p:nvSpPr>
        <p:spPr bwMode="auto">
          <a:xfrm>
            <a:off x="5476286" y="5408645"/>
            <a:ext cx="1244219" cy="56286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100">
                <a:effectLst/>
                <a:latin typeface="Arial" charset="0"/>
                <a:ea typeface="宋体" charset="-122"/>
              </a:rPr>
              <a:t>Junior college degree</a:t>
            </a:r>
            <a:endParaRPr lang="zh-CN" sz="1100" dirty="0">
              <a:effectLst/>
              <a:latin typeface="Times New Roman" charset="0"/>
              <a:ea typeface="宋体" charset="-122"/>
            </a:endParaRPr>
          </a:p>
        </p:txBody>
      </p:sp>
      <p:sp>
        <p:nvSpPr>
          <p:cNvPr id="7" name="Text Box 146"/>
          <p:cNvSpPr txBox="1">
            <a:spLocks noChangeArrowheads="1"/>
          </p:cNvSpPr>
          <p:nvPr/>
        </p:nvSpPr>
        <p:spPr bwMode="auto">
          <a:xfrm>
            <a:off x="7073766" y="5408645"/>
            <a:ext cx="1244219" cy="56286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Arial" charset="0"/>
                <a:ea typeface="宋体" charset="-122"/>
              </a:rPr>
              <a:t>Bachelor's degree</a:t>
            </a:r>
            <a:endParaRPr lang="zh-CN" sz="1100" dirty="0">
              <a:effectLst/>
              <a:latin typeface="Times New Roman" charset="0"/>
              <a:ea typeface="宋体" charset="-122"/>
            </a:endParaRPr>
          </a:p>
        </p:txBody>
      </p:sp>
      <p:sp>
        <p:nvSpPr>
          <p:cNvPr id="8" name="Text Box 147"/>
          <p:cNvSpPr txBox="1">
            <a:spLocks noChangeArrowheads="1"/>
          </p:cNvSpPr>
          <p:nvPr/>
        </p:nvSpPr>
        <p:spPr bwMode="auto">
          <a:xfrm>
            <a:off x="8506654" y="5408645"/>
            <a:ext cx="1244219" cy="56286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100" dirty="0">
                <a:effectLst/>
                <a:latin typeface="Arial" charset="0"/>
                <a:ea typeface="宋体" charset="-122"/>
              </a:rPr>
              <a:t>Master's degree or above</a:t>
            </a:r>
            <a:endParaRPr lang="zh-CN" sz="1100" dirty="0">
              <a:effectLst/>
              <a:latin typeface="Times New Roman" charset="0"/>
              <a:ea typeface="宋体" charset="-122"/>
            </a:endParaRPr>
          </a:p>
        </p:txBody>
      </p:sp>
      <p:sp>
        <p:nvSpPr>
          <p:cNvPr id="9" name="Text Box 148"/>
          <p:cNvSpPr txBox="1">
            <a:spLocks noChangeArrowheads="1"/>
          </p:cNvSpPr>
          <p:nvPr/>
        </p:nvSpPr>
        <p:spPr bwMode="auto">
          <a:xfrm>
            <a:off x="9916999" y="5193253"/>
            <a:ext cx="2201848" cy="4307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1100">
                <a:effectLst/>
                <a:latin typeface="Arial" charset="0"/>
                <a:ea typeface="宋体" charset="-122"/>
              </a:rPr>
              <a:t>Educational Level</a:t>
            </a:r>
            <a:endParaRPr lang="zh-CN" sz="1100" dirty="0">
              <a:effectLst/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43645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94F2BE1A-157D-4215-A980-7EA5F6D0266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837564"/>
            <a:ext cx="10160000" cy="5588000"/>
          </a:xfrm>
          <a:prstGeom prst="rect">
            <a:avLst/>
          </a:prstGeom>
        </p:spPr>
      </p:pic>
      <p:sp>
        <p:nvSpPr>
          <p:cNvPr id="3" name="Text Box 149">
            <a:extLst>
              <a:ext uri="{FF2B5EF4-FFF2-40B4-BE49-F238E27FC236}">
                <a16:creationId xmlns="" xmlns:a16="http://schemas.microsoft.com/office/drawing/2014/main" id="{04E518E2-D62E-41ED-B3CD-9F96AC5F7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2892" y="837564"/>
            <a:ext cx="3704908" cy="36893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400" b="1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Proportions of Perpetrators by Position</a:t>
            </a:r>
            <a:endParaRPr lang="zh-CN" sz="14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Text Box 150">
            <a:extLst>
              <a:ext uri="{FF2B5EF4-FFF2-40B4-BE49-F238E27FC236}">
                <a16:creationId xmlns="" xmlns:a16="http://schemas.microsoft.com/office/drawing/2014/main" id="{6E204BC3-3032-4DBF-B0E7-36A27C8E8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1336040"/>
            <a:ext cx="1717992" cy="36893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Senior executives: 9.86%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Text Box 151">
            <a:extLst>
              <a:ext uri="{FF2B5EF4-FFF2-40B4-BE49-F238E27FC236}">
                <a16:creationId xmlns="" xmlns:a16="http://schemas.microsoft.com/office/drawing/2014/main" id="{5F9CA202-248C-497F-B62F-87E76FC0D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2794" y="2948944"/>
            <a:ext cx="1970405" cy="48005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Mid-level employees: 22.04%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Text Box 152">
            <a:extLst>
              <a:ext uri="{FF2B5EF4-FFF2-40B4-BE49-F238E27FC236}">
                <a16:creationId xmlns="" xmlns:a16="http://schemas.microsoft.com/office/drawing/2014/main" id="{AD585909-95F2-4057-821B-A32F09CB5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0574" y="4704715"/>
            <a:ext cx="1901825" cy="36893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Ordinary employees: 68.1%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Text Box 153">
            <a:extLst>
              <a:ext uri="{FF2B5EF4-FFF2-40B4-BE49-F238E27FC236}">
                <a16:creationId xmlns="" xmlns:a16="http://schemas.microsoft.com/office/drawing/2014/main" id="{914D111C-5D26-4AF3-B997-1203348C0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9963" y="6045199"/>
            <a:ext cx="866458" cy="52324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Ordinary employees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Text Box 155">
            <a:extLst>
              <a:ext uri="{FF2B5EF4-FFF2-40B4-BE49-F238E27FC236}">
                <a16:creationId xmlns="" xmlns:a16="http://schemas.microsoft.com/office/drawing/2014/main" id="{5EFF3AEC-D116-484C-B843-C862CCE5B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3771" y="6045198"/>
            <a:ext cx="898525" cy="48005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Senior executives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Text Box 154">
            <a:extLst>
              <a:ext uri="{FF2B5EF4-FFF2-40B4-BE49-F238E27FC236}">
                <a16:creationId xmlns="" xmlns:a16="http://schemas.microsoft.com/office/drawing/2014/main" id="{EC9AD79D-7F40-4DB5-B1CD-5C67D1765A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3933" y="6045198"/>
            <a:ext cx="898525" cy="48005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Mid-level employees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26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1CC1B2C0-774D-46BF-A707-2F8E8F2DC67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419100"/>
            <a:ext cx="10934699" cy="61086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Box 156">
            <a:extLst>
              <a:ext uri="{FF2B5EF4-FFF2-40B4-BE49-F238E27FC236}">
                <a16:creationId xmlns="" xmlns:a16="http://schemas.microsoft.com/office/drawing/2014/main" id="{01860F99-EF2A-4ED4-9B73-6850253DA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792" y="443864"/>
            <a:ext cx="3374708" cy="3435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400" b="1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Average Case Amount by Position</a:t>
            </a:r>
            <a:endParaRPr lang="zh-CN" sz="14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Text Box 228">
            <a:extLst>
              <a:ext uri="{FF2B5EF4-FFF2-40B4-BE49-F238E27FC236}">
                <a16:creationId xmlns="" xmlns:a16="http://schemas.microsoft.com/office/drawing/2014/main" id="{0729D5A7-9DA7-439D-B409-A79BA0C2D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7493" y="774700"/>
            <a:ext cx="1196023" cy="2822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(RMB 10,000)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Text Box 228">
            <a:extLst>
              <a:ext uri="{FF2B5EF4-FFF2-40B4-BE49-F238E27FC236}">
                <a16:creationId xmlns="" xmlns:a16="http://schemas.microsoft.com/office/drawing/2014/main" id="{0DA1B01B-2B66-49F1-9937-5C5A134B9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41977" y="5689600"/>
            <a:ext cx="1081723" cy="254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Positio</a:t>
            </a:r>
            <a:r>
              <a:rPr lang="en-US" altLang="zh-CN" sz="11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Text Box 158">
            <a:extLst>
              <a:ext uri="{FF2B5EF4-FFF2-40B4-BE49-F238E27FC236}">
                <a16:creationId xmlns="" xmlns:a16="http://schemas.microsoft.com/office/drawing/2014/main" id="{4DEE8394-9FB9-436B-9632-8D2004D22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6200" y="5911532"/>
            <a:ext cx="1663700" cy="52736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Ordinary employees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Text Box 159">
            <a:extLst>
              <a:ext uri="{FF2B5EF4-FFF2-40B4-BE49-F238E27FC236}">
                <a16:creationId xmlns="" xmlns:a16="http://schemas.microsoft.com/office/drawing/2014/main" id="{C2CCD0B4-8C32-45B0-8A5B-CA0CFF57D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2779" y="5911532"/>
            <a:ext cx="1516380" cy="46101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Mid-level employees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Text Box 159">
            <a:extLst>
              <a:ext uri="{FF2B5EF4-FFF2-40B4-BE49-F238E27FC236}">
                <a16:creationId xmlns="" xmlns:a16="http://schemas.microsoft.com/office/drawing/2014/main" id="{932CF68C-D186-41AA-A874-A2CE934ED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2038" y="5882322"/>
            <a:ext cx="1516380" cy="3435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Mid-level employees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1938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包含 游戏机, 文字, 钟表, 画&#10;&#10;描述已自动生成">
            <a:extLst>
              <a:ext uri="{FF2B5EF4-FFF2-40B4-BE49-F238E27FC236}">
                <a16:creationId xmlns="" xmlns:a16="http://schemas.microsoft.com/office/drawing/2014/main" id="{F8F8B6DB-B2AB-48F8-943C-6285E3027CA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00" y="635000"/>
            <a:ext cx="10274300" cy="5562600"/>
          </a:xfrm>
          <a:prstGeom prst="rect">
            <a:avLst/>
          </a:prstGeom>
        </p:spPr>
      </p:pic>
      <p:sp>
        <p:nvSpPr>
          <p:cNvPr id="3" name="Text Box 161">
            <a:extLst>
              <a:ext uri="{FF2B5EF4-FFF2-40B4-BE49-F238E27FC236}">
                <a16:creationId xmlns="" xmlns:a16="http://schemas.microsoft.com/office/drawing/2014/main" id="{7E855700-788B-4E08-B4D8-279D79102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3200" y="660400"/>
            <a:ext cx="2070100" cy="4464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400" b="1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Type of Industry</a:t>
            </a:r>
            <a:endParaRPr lang="zh-CN" sz="14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Text Box 162">
            <a:extLst>
              <a:ext uri="{FF2B5EF4-FFF2-40B4-BE49-F238E27FC236}">
                <a16:creationId xmlns="" xmlns:a16="http://schemas.microsoft.com/office/drawing/2014/main" id="{1E3B89F5-F02D-474D-98AD-BD74BBACB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0" y="934402"/>
            <a:ext cx="675322" cy="28448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Cases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Text Box 164">
            <a:extLst>
              <a:ext uri="{FF2B5EF4-FFF2-40B4-BE49-F238E27FC236}">
                <a16:creationId xmlns="" xmlns:a16="http://schemas.microsoft.com/office/drawing/2014/main" id="{CDDD0AA9-2BC5-44D7-9E1B-9E0A7E4D8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161" y="5615305"/>
            <a:ext cx="1375728" cy="21399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Wholesale and retail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Text Box 167">
            <a:extLst>
              <a:ext uri="{FF2B5EF4-FFF2-40B4-BE49-F238E27FC236}">
                <a16:creationId xmlns="" xmlns:a16="http://schemas.microsoft.com/office/drawing/2014/main" id="{C0A0279E-AB20-4E1D-94C8-3F294606E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2390" y="5615305"/>
            <a:ext cx="829310" cy="25209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Real estate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Text Box 165">
            <a:extLst>
              <a:ext uri="{FF2B5EF4-FFF2-40B4-BE49-F238E27FC236}">
                <a16:creationId xmlns="" xmlns:a16="http://schemas.microsoft.com/office/drawing/2014/main" id="{D912C9A4-15BF-495E-8255-E8B252A34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4029" y="5615305"/>
            <a:ext cx="905510" cy="22669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Manufacturing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Text Box 166">
            <a:extLst>
              <a:ext uri="{FF2B5EF4-FFF2-40B4-BE49-F238E27FC236}">
                <a16:creationId xmlns="" xmlns:a16="http://schemas.microsoft.com/office/drawing/2014/main" id="{6EECAC41-6CF0-4058-9444-2DF729298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1293" y="5615305"/>
            <a:ext cx="1096010" cy="22669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Business service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Text Box 168">
            <a:extLst>
              <a:ext uri="{FF2B5EF4-FFF2-40B4-BE49-F238E27FC236}">
                <a16:creationId xmlns="" xmlns:a16="http://schemas.microsoft.com/office/drawing/2014/main" id="{DC30F77E-D056-4030-8C13-EAC8C3F2C2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7727" y="5597208"/>
            <a:ext cx="2070100" cy="4464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Information technology service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Text Box 163">
            <a:extLst>
              <a:ext uri="{FF2B5EF4-FFF2-40B4-BE49-F238E27FC236}">
                <a16:creationId xmlns="" xmlns:a16="http://schemas.microsoft.com/office/drawing/2014/main" id="{D7A8C557-3698-4CE6-83AA-6DDC380F3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80638" y="5388610"/>
            <a:ext cx="1256030" cy="22669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Type of Industry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56047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0F9AE73B-69CA-4E5A-88A4-EA8C49E67DF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67" y="522922"/>
            <a:ext cx="10762933" cy="562387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Box 179">
            <a:extLst>
              <a:ext uri="{FF2B5EF4-FFF2-40B4-BE49-F238E27FC236}">
                <a16:creationId xmlns="" xmlns:a16="http://schemas.microsoft.com/office/drawing/2014/main" id="{A723501E-36C1-41FF-8A53-DE57F31085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1140" y="530860"/>
            <a:ext cx="1889760" cy="36068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400" b="1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Position and crime</a:t>
            </a:r>
            <a:endParaRPr lang="zh-CN" sz="14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Text Box 177">
            <a:extLst>
              <a:ext uri="{FF2B5EF4-FFF2-40B4-BE49-F238E27FC236}">
                <a16:creationId xmlns="" xmlns:a16="http://schemas.microsoft.com/office/drawing/2014/main" id="{243BF894-BF3B-4255-8A3F-7EB116B909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8640" y="891540"/>
            <a:ext cx="480060" cy="13779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Cases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Text Box 169">
            <a:extLst>
              <a:ext uri="{FF2B5EF4-FFF2-40B4-BE49-F238E27FC236}">
                <a16:creationId xmlns="" xmlns:a16="http://schemas.microsoft.com/office/drawing/2014/main" id="{F4788BF7-643E-4668-A3A6-EC91DFD16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7022" y="5578157"/>
            <a:ext cx="1280478" cy="21304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Ordinary employees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Text Box 170">
            <a:extLst>
              <a:ext uri="{FF2B5EF4-FFF2-40B4-BE49-F238E27FC236}">
                <a16:creationId xmlns="" xmlns:a16="http://schemas.microsoft.com/office/drawing/2014/main" id="{6473BBBA-3F52-4F69-9CB7-A1D1DFB6F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2612" y="5581014"/>
            <a:ext cx="1284288" cy="22574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Mid-level employees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Text Box 171">
            <a:extLst>
              <a:ext uri="{FF2B5EF4-FFF2-40B4-BE49-F238E27FC236}">
                <a16:creationId xmlns="" xmlns:a16="http://schemas.microsoft.com/office/drawing/2014/main" id="{03CF250A-D11E-4FD4-BAE0-3EEC428604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1706" y="5581015"/>
            <a:ext cx="1284288" cy="2257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Senior executives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Text Box 175">
            <a:extLst>
              <a:ext uri="{FF2B5EF4-FFF2-40B4-BE49-F238E27FC236}">
                <a16:creationId xmlns="" xmlns:a16="http://schemas.microsoft.com/office/drawing/2014/main" id="{369669A2-23FD-4D03-BA9B-421D66FBF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7385" y="5815646"/>
            <a:ext cx="1048304" cy="51149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Infringement upon personal information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Text Box 173">
            <a:extLst>
              <a:ext uri="{FF2B5EF4-FFF2-40B4-BE49-F238E27FC236}">
                <a16:creationId xmlns="" xmlns:a16="http://schemas.microsoft.com/office/drawing/2014/main" id="{FE63C051-DE85-4376-92F5-FBFBF0AB1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3579" y="5815647"/>
            <a:ext cx="1085215" cy="51149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Misappropriation of funds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Text Box 178">
            <a:extLst>
              <a:ext uri="{FF2B5EF4-FFF2-40B4-BE49-F238E27FC236}">
                <a16:creationId xmlns="" xmlns:a16="http://schemas.microsoft.com/office/drawing/2014/main" id="{CF655698-1FB6-4043-9608-D9325A6F4AA1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0807699" y="5356225"/>
            <a:ext cx="1003301" cy="2257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Positions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3" name="Text Box 176">
            <a:extLst>
              <a:ext uri="{FF2B5EF4-FFF2-40B4-BE49-F238E27FC236}">
                <a16:creationId xmlns="" xmlns:a16="http://schemas.microsoft.com/office/drawing/2014/main" id="{BD7526B0-F4FA-48D9-97F9-AA7A0BD88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2357" y="5766434"/>
            <a:ext cx="1284288" cy="4565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Computer-related corruptions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5" name="Text Box 174">
            <a:extLst>
              <a:ext uri="{FF2B5EF4-FFF2-40B4-BE49-F238E27FC236}">
                <a16:creationId xmlns="" xmlns:a16="http://schemas.microsoft.com/office/drawing/2014/main" id="{572358F0-E936-43B3-8C90-76C0E96F4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4535" y="5800884"/>
            <a:ext cx="1284287" cy="36068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Acceptance of bribes by non-state functionaries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6" name="Text Box 172">
            <a:extLst>
              <a:ext uri="{FF2B5EF4-FFF2-40B4-BE49-F238E27FC236}">
                <a16:creationId xmlns="" xmlns:a16="http://schemas.microsoft.com/office/drawing/2014/main" id="{C8E666A5-937F-4A70-8790-0A5462A85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4873" y="5838190"/>
            <a:ext cx="942028" cy="60071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Occupational embezzlement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46545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52619A48-3C2C-48B4-BA03-9DED8D4121B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12" y="587692"/>
            <a:ext cx="10186988" cy="514000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Box 183">
            <a:extLst>
              <a:ext uri="{FF2B5EF4-FFF2-40B4-BE49-F238E27FC236}">
                <a16:creationId xmlns="" xmlns:a16="http://schemas.microsoft.com/office/drawing/2014/main" id="{C579E5CF-B0AC-4FEE-94E5-55A1FE31FC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1840" y="587692"/>
            <a:ext cx="1076960" cy="39878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400" b="1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Posts</a:t>
            </a:r>
            <a:endParaRPr lang="zh-CN" sz="14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Text Box 184">
            <a:extLst>
              <a:ext uri="{FF2B5EF4-FFF2-40B4-BE49-F238E27FC236}">
                <a16:creationId xmlns="" xmlns:a16="http://schemas.microsoft.com/office/drawing/2014/main" id="{72AAA808-C7CA-493B-8056-858A12AB6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6105" y="794068"/>
            <a:ext cx="631190" cy="27273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Cases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Text Box 185">
            <a:extLst>
              <a:ext uri="{FF2B5EF4-FFF2-40B4-BE49-F238E27FC236}">
                <a16:creationId xmlns="" xmlns:a16="http://schemas.microsoft.com/office/drawing/2014/main" id="{671BEE0E-35AB-40F1-9B13-1E678FEBA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2995" y="5167884"/>
            <a:ext cx="631190" cy="38862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Sales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Text Box 186">
            <a:extLst>
              <a:ext uri="{FF2B5EF4-FFF2-40B4-BE49-F238E27FC236}">
                <a16:creationId xmlns="" xmlns:a16="http://schemas.microsoft.com/office/drawing/2014/main" id="{CA3E82D9-7459-4681-8C49-4771C0554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5197" y="5167884"/>
            <a:ext cx="972503" cy="2768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Management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Text Box 187">
            <a:extLst>
              <a:ext uri="{FF2B5EF4-FFF2-40B4-BE49-F238E27FC236}">
                <a16:creationId xmlns="" xmlns:a16="http://schemas.microsoft.com/office/drawing/2014/main" id="{6F5E91B1-6549-49F8-A449-E14FE0C0A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1697" y="5167884"/>
            <a:ext cx="883603" cy="28702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Technology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Text Box 188">
            <a:extLst>
              <a:ext uri="{FF2B5EF4-FFF2-40B4-BE49-F238E27FC236}">
                <a16:creationId xmlns="" xmlns:a16="http://schemas.microsoft.com/office/drawing/2014/main" id="{5AEDAAEA-4B62-4F0E-B687-2DF7C68B4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8199" y="5167884"/>
            <a:ext cx="718503" cy="2387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Finance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Text Box 189">
            <a:extLst>
              <a:ext uri="{FF2B5EF4-FFF2-40B4-BE49-F238E27FC236}">
                <a16:creationId xmlns="" xmlns:a16="http://schemas.microsoft.com/office/drawing/2014/main" id="{CF8089AD-3ADC-4CC4-8513-CEED7143B8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9601" y="5162804"/>
            <a:ext cx="832805" cy="39878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Warehousing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Text Box 190">
            <a:extLst>
              <a:ext uri="{FF2B5EF4-FFF2-40B4-BE49-F238E27FC236}">
                <a16:creationId xmlns="" xmlns:a16="http://schemas.microsoft.com/office/drawing/2014/main" id="{E3045510-4E15-4645-814B-F383FBF75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5305" y="5167884"/>
            <a:ext cx="1076960" cy="2387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Procurement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Text Box 191">
            <a:extLst>
              <a:ext uri="{FF2B5EF4-FFF2-40B4-BE49-F238E27FC236}">
                <a16:creationId xmlns="" xmlns:a16="http://schemas.microsoft.com/office/drawing/2014/main" id="{DBE890E1-7A2F-4D38-B371-31877D5156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1502" y="5167884"/>
            <a:ext cx="832805" cy="39878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HR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3" name="Text Box 458">
            <a:extLst>
              <a:ext uri="{FF2B5EF4-FFF2-40B4-BE49-F238E27FC236}">
                <a16:creationId xmlns="" xmlns:a16="http://schemas.microsoft.com/office/drawing/2014/main" id="{F3894533-C487-48E5-87DA-6F7E45F277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79559" y="5024120"/>
            <a:ext cx="883603" cy="53848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Posts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67960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E8008330-0332-460C-97DB-BEF5CBC6AEF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65" y="450533"/>
            <a:ext cx="9983470" cy="56642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Box 192">
            <a:extLst>
              <a:ext uri="{FF2B5EF4-FFF2-40B4-BE49-F238E27FC236}">
                <a16:creationId xmlns="" xmlns:a16="http://schemas.microsoft.com/office/drawing/2014/main" id="{12F170F4-BFE4-4C48-8004-F810AED9E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50532"/>
            <a:ext cx="3378200" cy="29273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400" b="1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Pro</a:t>
            </a:r>
            <a:r>
              <a:rPr lang="en-US" altLang="zh-CN" sz="1400" b="1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en-US" sz="1400" b="1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ortions of Cases by Crimes</a:t>
            </a:r>
            <a:endParaRPr lang="zh-CN" sz="14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Text Box 196">
            <a:extLst>
              <a:ext uri="{FF2B5EF4-FFF2-40B4-BE49-F238E27FC236}">
                <a16:creationId xmlns="" xmlns:a16="http://schemas.microsoft.com/office/drawing/2014/main" id="{2171CC13-7B1F-4F55-BDBC-A107A3DBE8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4650" y="2844800"/>
            <a:ext cx="2146300" cy="43783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Misappropriation of funds: 22.62%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Text Box 197">
            <a:extLst>
              <a:ext uri="{FF2B5EF4-FFF2-40B4-BE49-F238E27FC236}">
                <a16:creationId xmlns="" xmlns:a16="http://schemas.microsoft.com/office/drawing/2014/main" id="{6C88BC47-1541-4DB5-8DED-6626B7688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1500" y="4229100"/>
            <a:ext cx="2655570" cy="42719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Occupational embezzlement: 66.07%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Text Box 195">
            <a:extLst>
              <a:ext uri="{FF2B5EF4-FFF2-40B4-BE49-F238E27FC236}">
                <a16:creationId xmlns="" xmlns:a16="http://schemas.microsoft.com/office/drawing/2014/main" id="{C9830182-8EC5-498B-A52B-CF845F656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5865" y="1240525"/>
            <a:ext cx="3521075" cy="29829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Acceptance of bribes by non-state functionaries: 7.93%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Text Box 194">
            <a:extLst>
              <a:ext uri="{FF2B5EF4-FFF2-40B4-BE49-F238E27FC236}">
                <a16:creationId xmlns="" xmlns:a16="http://schemas.microsoft.com/office/drawing/2014/main" id="{46D75D66-FA27-4229-A785-CD14C2E03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6600" y="970122"/>
            <a:ext cx="3060700" cy="29102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Infringement upon personal information: 3.26%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Text Box 193">
            <a:extLst>
              <a:ext uri="{FF2B5EF4-FFF2-40B4-BE49-F238E27FC236}">
                <a16:creationId xmlns="" xmlns:a16="http://schemas.microsoft.com/office/drawing/2014/main" id="{3F48DAFD-2A30-4E86-A428-28952C113E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1779" y="766553"/>
            <a:ext cx="2463959" cy="23109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Computer-related corruptions: 0.12%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Text Box 198">
            <a:extLst>
              <a:ext uri="{FF2B5EF4-FFF2-40B4-BE49-F238E27FC236}">
                <a16:creationId xmlns="" xmlns:a16="http://schemas.microsoft.com/office/drawing/2014/main" id="{8E2FEDB4-6BBA-4EDA-AB78-554233CB0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7713" y="5797068"/>
            <a:ext cx="986473" cy="29273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Occupational embezzlement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3" name="Text Box 199">
            <a:extLst>
              <a:ext uri="{FF2B5EF4-FFF2-40B4-BE49-F238E27FC236}">
                <a16:creationId xmlns="" xmlns:a16="http://schemas.microsoft.com/office/drawing/2014/main" id="{7B2B3A32-A2CB-4493-A6C4-B9C7FE058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1042" y="5794528"/>
            <a:ext cx="1072515" cy="29273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Misappropriation of funds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4" name="Text Box 200">
            <a:extLst>
              <a:ext uri="{FF2B5EF4-FFF2-40B4-BE49-F238E27FC236}">
                <a16:creationId xmlns="" xmlns:a16="http://schemas.microsoft.com/office/drawing/2014/main" id="{B3CEB774-5C18-439A-8387-3008AD534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8830" y="5797068"/>
            <a:ext cx="793115" cy="29273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Acceptance of bribes by non-state functionaries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5" name="Text Box 201">
            <a:extLst>
              <a:ext uri="{FF2B5EF4-FFF2-40B4-BE49-F238E27FC236}">
                <a16:creationId xmlns="" xmlns:a16="http://schemas.microsoft.com/office/drawing/2014/main" id="{435EEED9-F30C-474A-9045-F3CD7CC3FA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9143" y="5765316"/>
            <a:ext cx="986473" cy="32194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Infringement upon personal information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6" name="Text Box 202">
            <a:extLst>
              <a:ext uri="{FF2B5EF4-FFF2-40B4-BE49-F238E27FC236}">
                <a16:creationId xmlns="" xmlns:a16="http://schemas.microsoft.com/office/drawing/2014/main" id="{8E136C06-B132-4C7F-89E8-2701FA2DF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9217" y="5779922"/>
            <a:ext cx="1237458" cy="32194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Computer-related corruptions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33757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66C17630-5A71-4112-B973-9F227DA3CBB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50" y="469900"/>
            <a:ext cx="11137900" cy="591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Box 209">
            <a:extLst>
              <a:ext uri="{FF2B5EF4-FFF2-40B4-BE49-F238E27FC236}">
                <a16:creationId xmlns="" xmlns:a16="http://schemas.microsoft.com/office/drawing/2014/main" id="{4043FED1-A625-499F-B1D2-C95DE8D0F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1025" y="6067424"/>
            <a:ext cx="989076" cy="43561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Occupational embezzlement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Text Box 210">
            <a:extLst>
              <a:ext uri="{FF2B5EF4-FFF2-40B4-BE49-F238E27FC236}">
                <a16:creationId xmlns="" xmlns:a16="http://schemas.microsoft.com/office/drawing/2014/main" id="{F71856BB-ECEA-4CBA-B08C-73F6B558F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2309" y="6067424"/>
            <a:ext cx="1047115" cy="54864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Misappropriation of funds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Text Box 211">
            <a:extLst>
              <a:ext uri="{FF2B5EF4-FFF2-40B4-BE49-F238E27FC236}">
                <a16:creationId xmlns="" xmlns:a16="http://schemas.microsoft.com/office/drawing/2014/main" id="{587FC335-ED3A-42D5-B329-C9FD614EF1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9623" y="6067424"/>
            <a:ext cx="1047115" cy="64643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Acceptance</a:t>
            </a:r>
          </a:p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of bribes by non-state functionaries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Text Box 212">
            <a:extLst>
              <a:ext uri="{FF2B5EF4-FFF2-40B4-BE49-F238E27FC236}">
                <a16:creationId xmlns="" xmlns:a16="http://schemas.microsoft.com/office/drawing/2014/main" id="{2C8E29F4-30A4-42AF-8D20-A1BC68F9A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5225" y="6067424"/>
            <a:ext cx="1047115" cy="43561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Infringement upon personal information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Text Box 213">
            <a:extLst>
              <a:ext uri="{FF2B5EF4-FFF2-40B4-BE49-F238E27FC236}">
                <a16:creationId xmlns="" xmlns:a16="http://schemas.microsoft.com/office/drawing/2014/main" id="{C75D44C6-3747-47FE-A809-9E1879A8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0827" y="6067424"/>
            <a:ext cx="1454785" cy="54864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Computer-related corruptions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Text Box 207">
            <a:extLst>
              <a:ext uri="{FF2B5EF4-FFF2-40B4-BE49-F238E27FC236}">
                <a16:creationId xmlns="" xmlns:a16="http://schemas.microsoft.com/office/drawing/2014/main" id="{1436A117-A222-49B7-B813-3734E78E5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9444" y="3904932"/>
            <a:ext cx="2244884" cy="30861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Misappropriation of funds: 21.08%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Text Box 208">
            <a:extLst>
              <a:ext uri="{FF2B5EF4-FFF2-40B4-BE49-F238E27FC236}">
                <a16:creationId xmlns="" xmlns:a16="http://schemas.microsoft.com/office/drawing/2014/main" id="{45F9F23D-BF4F-4BFE-B61D-EA05DF17D1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7976" y="4059237"/>
            <a:ext cx="2458083" cy="2778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Occupational embezzlement: 60.18%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Text Box 206">
            <a:extLst>
              <a:ext uri="{FF2B5EF4-FFF2-40B4-BE49-F238E27FC236}">
                <a16:creationId xmlns="" xmlns:a16="http://schemas.microsoft.com/office/drawing/2014/main" id="{F88FCB5F-2158-4B1A-8264-DCC0FAE80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7300" y="1587500"/>
            <a:ext cx="3500120" cy="451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Acceptance of bribes by non-state functionaries: 13.78%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Text Box 205">
            <a:extLst>
              <a:ext uri="{FF2B5EF4-FFF2-40B4-BE49-F238E27FC236}">
                <a16:creationId xmlns="" xmlns:a16="http://schemas.microsoft.com/office/drawing/2014/main" id="{04EF77C1-BF6C-44D3-8813-E20EA05CE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133316"/>
            <a:ext cx="2971800" cy="23272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Infringement upon personal information:4.05%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Text Box 204">
            <a:extLst>
              <a:ext uri="{FF2B5EF4-FFF2-40B4-BE49-F238E27FC236}">
                <a16:creationId xmlns="" xmlns:a16="http://schemas.microsoft.com/office/drawing/2014/main" id="{907460ED-E76B-425D-8062-330792A42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909" y="922813"/>
            <a:ext cx="2298381" cy="2568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Computer-related corruptions: 0.91%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3" name="Text Box 203">
            <a:extLst>
              <a:ext uri="{FF2B5EF4-FFF2-40B4-BE49-F238E27FC236}">
                <a16:creationId xmlns="" xmlns:a16="http://schemas.microsoft.com/office/drawing/2014/main" id="{EE57DAAA-3F0C-4D4D-828F-275ADC96D4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5103" y="469900"/>
            <a:ext cx="2971800" cy="32559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400" b="1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Proportions of Cases by Crimes</a:t>
            </a:r>
            <a:endParaRPr lang="zh-CN" sz="14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49794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67058A08-21E4-40BF-BEF6-BD891826302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" y="736598"/>
            <a:ext cx="11023600" cy="591820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Box 221">
            <a:extLst>
              <a:ext uri="{FF2B5EF4-FFF2-40B4-BE49-F238E27FC236}">
                <a16:creationId xmlns="" xmlns:a16="http://schemas.microsoft.com/office/drawing/2014/main" id="{5847034B-79FB-4375-911E-A3E6A6BAF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1613" y="6337304"/>
            <a:ext cx="781487" cy="39369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05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No accomplices</a:t>
            </a:r>
            <a:endParaRPr lang="zh-CN" sz="105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Text Box 222">
            <a:extLst>
              <a:ext uri="{FF2B5EF4-FFF2-40B4-BE49-F238E27FC236}">
                <a16:creationId xmlns="" xmlns:a16="http://schemas.microsoft.com/office/drawing/2014/main" id="{5D972CC0-9F85-4EBE-91A9-F6D402A1AC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7786" y="6341433"/>
            <a:ext cx="910273" cy="35845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05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Internal accomplices</a:t>
            </a:r>
            <a:endParaRPr lang="zh-CN" sz="105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Text Box 223">
            <a:extLst>
              <a:ext uri="{FF2B5EF4-FFF2-40B4-BE49-F238E27FC236}">
                <a16:creationId xmlns="" xmlns:a16="http://schemas.microsoft.com/office/drawing/2014/main" id="{74559012-6F92-4939-9433-1013FCFDA9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3632" y="6350637"/>
            <a:ext cx="1397318" cy="39369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05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Internal and external accomplices</a:t>
            </a:r>
            <a:endParaRPr lang="zh-CN" sz="105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Text Box 214">
            <a:extLst>
              <a:ext uri="{FF2B5EF4-FFF2-40B4-BE49-F238E27FC236}">
                <a16:creationId xmlns="" xmlns:a16="http://schemas.microsoft.com/office/drawing/2014/main" id="{FFA37C54-E15C-4023-88F2-CA75A4CBA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4945" y="736598"/>
            <a:ext cx="4145280" cy="35845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400" b="1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Proportions of Cases by Nature of Accomplices</a:t>
            </a:r>
            <a:endParaRPr lang="zh-CN" sz="14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Text Box 215">
            <a:extLst>
              <a:ext uri="{FF2B5EF4-FFF2-40B4-BE49-F238E27FC236}">
                <a16:creationId xmlns="" xmlns:a16="http://schemas.microsoft.com/office/drawing/2014/main" id="{F2110BE6-EE55-4907-BEAE-C9C45A2865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557" y="1241742"/>
            <a:ext cx="2590799" cy="244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Internal and external accomplices: 7.15%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Text Box 216">
            <a:extLst>
              <a:ext uri="{FF2B5EF4-FFF2-40B4-BE49-F238E27FC236}">
                <a16:creationId xmlns="" xmlns:a16="http://schemas.microsoft.com/office/drawing/2014/main" id="{23C9DE2D-0EDA-4027-9B2A-C2099A004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0727" y="2476500"/>
            <a:ext cx="1896229" cy="24415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r"/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Internal accomplices: 20.47%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Text Box 217">
            <a:extLst>
              <a:ext uri="{FF2B5EF4-FFF2-40B4-BE49-F238E27FC236}">
                <a16:creationId xmlns="" xmlns:a16="http://schemas.microsoft.com/office/drawing/2014/main" id="{90069CE1-5A11-4641-8357-70041066D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3457" y="5115243"/>
            <a:ext cx="1787843" cy="244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No accomplices: 72.38%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90327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9562C5F0-D887-4826-9F5A-DB61588B203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722" y="668972"/>
            <a:ext cx="10221278" cy="55032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Box 224">
            <a:extLst>
              <a:ext uri="{FF2B5EF4-FFF2-40B4-BE49-F238E27FC236}">
                <a16:creationId xmlns="" xmlns:a16="http://schemas.microsoft.com/office/drawing/2014/main" id="{869232AA-9195-4861-86F1-52210413A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594" y="646429"/>
            <a:ext cx="4662805" cy="30194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400" b="1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Average Amount of Cases by Nature of Accomplices</a:t>
            </a:r>
            <a:endParaRPr lang="zh-CN" sz="14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Text Box 225">
            <a:extLst>
              <a:ext uri="{FF2B5EF4-FFF2-40B4-BE49-F238E27FC236}">
                <a16:creationId xmlns="" xmlns:a16="http://schemas.microsoft.com/office/drawing/2014/main" id="{90CA8443-53AB-4EE7-A2AC-42F420B24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077" y="948372"/>
            <a:ext cx="992823" cy="23272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(RMB 10,000)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Text Box 229">
            <a:extLst>
              <a:ext uri="{FF2B5EF4-FFF2-40B4-BE49-F238E27FC236}">
                <a16:creationId xmlns="" xmlns:a16="http://schemas.microsoft.com/office/drawing/2014/main" id="{627F95A6-06FE-4BF3-8E33-02A75564E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6421" y="5575300"/>
            <a:ext cx="1126173" cy="29591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No accomplices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Text Box 230">
            <a:extLst>
              <a:ext uri="{FF2B5EF4-FFF2-40B4-BE49-F238E27FC236}">
                <a16:creationId xmlns="" xmlns:a16="http://schemas.microsoft.com/office/drawing/2014/main" id="{7A1C79B5-094D-40F5-A7CA-F089F6DAE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6747" y="5575300"/>
            <a:ext cx="1409700" cy="30194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Internal accomplices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Text Box 231">
            <a:extLst>
              <a:ext uri="{FF2B5EF4-FFF2-40B4-BE49-F238E27FC236}">
                <a16:creationId xmlns="" xmlns:a16="http://schemas.microsoft.com/office/drawing/2014/main" id="{476753A0-8F9F-4C54-A7CD-006514D3C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3857" y="5575300"/>
            <a:ext cx="2232343" cy="30194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Internal and external accomplices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Text Box 226">
            <a:extLst>
              <a:ext uri="{FF2B5EF4-FFF2-40B4-BE49-F238E27FC236}">
                <a16:creationId xmlns="" xmlns:a16="http://schemas.microsoft.com/office/drawing/2014/main" id="{71496B68-12A2-4BE8-AE13-272412755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3853" y="5424328"/>
            <a:ext cx="1688147" cy="30194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Nature of accomplices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5642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19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5" name="图片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350" y="784671"/>
            <a:ext cx="9565299" cy="5314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20"/>
          <p:cNvSpPr>
            <a:spLocks noChangeArrowheads="1"/>
          </p:cNvSpPr>
          <p:nvPr/>
        </p:nvSpPr>
        <p:spPr bwMode="auto">
          <a:xfrm>
            <a:off x="0" y="34417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511803" y="5540311"/>
            <a:ext cx="2104647" cy="28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100">
                <a:effectLst/>
                <a:latin typeface="Arial" charset="0"/>
                <a:ea typeface="宋体" charset="-122"/>
              </a:rPr>
              <a:t>State-owned enterprises</a:t>
            </a:r>
            <a:endParaRPr lang="zh-CN" sz="1100">
              <a:effectLst/>
              <a:latin typeface="Times New Roman" charset="0"/>
              <a:ea typeface="宋体" charset="-122"/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4860818" y="5540311"/>
            <a:ext cx="2470362" cy="28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100" dirty="0">
                <a:effectLst/>
                <a:latin typeface="Arial" charset="0"/>
                <a:ea typeface="宋体" charset="-122"/>
              </a:rPr>
              <a:t>Foreign-funded enterprises</a:t>
            </a:r>
            <a:endParaRPr lang="zh-CN" sz="1100" dirty="0">
              <a:effectLst/>
              <a:latin typeface="Times New Roman" charset="0"/>
              <a:ea typeface="宋体" charset="-122"/>
            </a:endParaRP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7575548" y="5540311"/>
            <a:ext cx="2241603" cy="28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100" dirty="0">
                <a:effectLst/>
                <a:latin typeface="Arial" charset="0"/>
                <a:ea typeface="宋体" charset="-122"/>
              </a:rPr>
              <a:t>Private enterprises</a:t>
            </a:r>
            <a:endParaRPr lang="zh-CN" sz="1100" dirty="0">
              <a:effectLst/>
              <a:latin typeface="Times New Roman" charset="0"/>
              <a:ea typeface="宋体" charset="-122"/>
            </a:endParaRP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4601837" y="5794878"/>
            <a:ext cx="938620" cy="35967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Arial" charset="0"/>
                <a:ea typeface="宋体" charset="-122"/>
              </a:rPr>
              <a:t>Misappropriation of funds</a:t>
            </a:r>
            <a:endParaRPr lang="zh-CN" sz="1100" dirty="0">
              <a:effectLst/>
              <a:latin typeface="Times New Roman" charset="0"/>
              <a:ea typeface="宋体" charset="-122"/>
            </a:endParaRP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5863404" y="5794878"/>
            <a:ext cx="938620" cy="42162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Arial" charset="0"/>
                <a:ea typeface="宋体" charset="-122"/>
              </a:rPr>
              <a:t>Occupational embezzlement</a:t>
            </a:r>
            <a:endParaRPr lang="zh-CN" sz="1100" dirty="0">
              <a:effectLst/>
              <a:latin typeface="Times New Roman" charset="0"/>
              <a:ea typeface="宋体" charset="-122"/>
            </a:endParaRP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7046392" y="5794878"/>
            <a:ext cx="1339962" cy="851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Arial" charset="0"/>
                <a:ea typeface="宋体" charset="-122"/>
              </a:rPr>
              <a:t>Acceptance of bribes by non-state functionaries</a:t>
            </a:r>
            <a:endParaRPr lang="zh-CN" sz="1100" dirty="0">
              <a:effectLst/>
              <a:latin typeface="Times New Roman" charset="0"/>
              <a:ea typeface="宋体" charset="-122"/>
            </a:endParaRP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2042577" y="997840"/>
            <a:ext cx="668590" cy="32137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Arial" charset="0"/>
                <a:ea typeface="宋体" charset="-122"/>
              </a:rPr>
              <a:t>Cases</a:t>
            </a:r>
            <a:endParaRPr lang="zh-CN" sz="1100" dirty="0">
              <a:effectLst/>
              <a:latin typeface="Times New Roman" charset="0"/>
              <a:ea typeface="宋体" charset="-122"/>
            </a:endParaRPr>
          </a:p>
        </p:txBody>
      </p:sp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5071147" y="797933"/>
            <a:ext cx="2915315" cy="32136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400" b="1" dirty="0">
                <a:effectLst/>
                <a:latin typeface="Arial" charset="0"/>
                <a:ea typeface="宋体" charset="-122"/>
              </a:rPr>
              <a:t>Nature of Enterprises and Crimes</a:t>
            </a:r>
            <a:endParaRPr lang="zh-CN" sz="1400" dirty="0">
              <a:effectLst/>
              <a:latin typeface="Times New Roman" charset="0"/>
              <a:ea typeface="宋体" charset="-122"/>
            </a:endParaRPr>
          </a:p>
        </p:txBody>
      </p:sp>
      <p:sp>
        <p:nvSpPr>
          <p:cNvPr id="23" name="Text Box 14"/>
          <p:cNvSpPr txBox="1">
            <a:spLocks noChangeArrowheads="1"/>
          </p:cNvSpPr>
          <p:nvPr/>
        </p:nvSpPr>
        <p:spPr bwMode="auto">
          <a:xfrm>
            <a:off x="10073733" y="5394896"/>
            <a:ext cx="927100" cy="145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vert="horz" wrap="square" lIns="0" tIns="0" rIns="0" bIns="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1100">
                <a:effectLst/>
                <a:latin typeface="Arial" charset="0"/>
                <a:ea typeface="宋体" charset="-122"/>
              </a:rPr>
              <a:t>Nature of enterprise</a:t>
            </a:r>
            <a:endParaRPr lang="zh-CN" sz="2000" dirty="0">
              <a:effectLst/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16253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512696AC-5AAE-4D1C-A03C-820175265C9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" y="800100"/>
            <a:ext cx="10566400" cy="5461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Box 232">
            <a:extLst>
              <a:ext uri="{FF2B5EF4-FFF2-40B4-BE49-F238E27FC236}">
                <a16:creationId xmlns="" xmlns:a16="http://schemas.microsoft.com/office/drawing/2014/main" id="{C4422079-C6F1-4465-A56A-E45C9D97B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8794" y="838200"/>
            <a:ext cx="1983106" cy="368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400" b="1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Criminal Records</a:t>
            </a:r>
            <a:endParaRPr lang="zh-CN" sz="14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Text Box 233">
            <a:extLst>
              <a:ext uri="{FF2B5EF4-FFF2-40B4-BE49-F238E27FC236}">
                <a16:creationId xmlns="" xmlns:a16="http://schemas.microsoft.com/office/drawing/2014/main" id="{5AABFE32-EB92-4FB1-B8DA-2097C0650E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9595" y="1114425"/>
            <a:ext cx="778828" cy="1841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Cases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Text Box 234">
            <a:extLst>
              <a:ext uri="{FF2B5EF4-FFF2-40B4-BE49-F238E27FC236}">
                <a16:creationId xmlns="" xmlns:a16="http://schemas.microsoft.com/office/drawing/2014/main" id="{74681F6E-A1A4-41AB-A18E-77899F6F7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984" y="5705793"/>
            <a:ext cx="1275715" cy="35210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No criminal record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Text Box 235">
            <a:extLst>
              <a:ext uri="{FF2B5EF4-FFF2-40B4-BE49-F238E27FC236}">
                <a16:creationId xmlns="" xmlns:a16="http://schemas.microsoft.com/office/drawing/2014/main" id="{CBB76F11-DDC7-446F-9312-14D5A4B21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3727" y="5705793"/>
            <a:ext cx="1478915" cy="368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Other criminal records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Text Box 236">
            <a:extLst>
              <a:ext uri="{FF2B5EF4-FFF2-40B4-BE49-F238E27FC236}">
                <a16:creationId xmlns="" xmlns:a16="http://schemas.microsoft.com/office/drawing/2014/main" id="{82430AE4-15E3-4453-8130-613FC97EB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4558" y="5705793"/>
            <a:ext cx="1533842" cy="2233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Same criminal records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Text Box 237">
            <a:extLst>
              <a:ext uri="{FF2B5EF4-FFF2-40B4-BE49-F238E27FC236}">
                <a16:creationId xmlns="" xmlns:a16="http://schemas.microsoft.com/office/drawing/2014/main" id="{DA956340-3E2A-4E6E-AE4D-26E3DBE63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3086" y="5525136"/>
            <a:ext cx="1478914" cy="368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Criminal records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29189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95BFB2A4-6B3B-4DE1-BB1A-12E79D9C446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394" y="312102"/>
            <a:ext cx="9730106" cy="537749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Box 238">
            <a:extLst>
              <a:ext uri="{FF2B5EF4-FFF2-40B4-BE49-F238E27FC236}">
                <a16:creationId xmlns="" xmlns:a16="http://schemas.microsoft.com/office/drawing/2014/main" id="{19D6D41F-D166-4F5E-BEBD-4FEBA844A8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0570" y="302259"/>
            <a:ext cx="4545330" cy="40354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400" b="1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Proportions of Perpetrators by Years of Employment</a:t>
            </a:r>
            <a:endParaRPr lang="zh-CN" sz="14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97235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0A8304A1-9A47-4CC7-99F9-4319F721EFC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524" y="552767"/>
            <a:ext cx="9528176" cy="532733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Box 241">
            <a:extLst>
              <a:ext uri="{FF2B5EF4-FFF2-40B4-BE49-F238E27FC236}">
                <a16:creationId xmlns="" xmlns:a16="http://schemas.microsoft.com/office/drawing/2014/main" id="{25B14F7B-D69A-40EE-9B2C-357123D98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3992" y="539432"/>
            <a:ext cx="3476308" cy="3562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400" b="1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Proportions of Perpetrators by Position</a:t>
            </a:r>
            <a:endParaRPr lang="zh-CN" sz="14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Text Box 242">
            <a:extLst>
              <a:ext uri="{FF2B5EF4-FFF2-40B4-BE49-F238E27FC236}">
                <a16:creationId xmlns="" xmlns:a16="http://schemas.microsoft.com/office/drawing/2014/main" id="{DE6077CB-0E29-486B-9A95-93588EE550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300" y="1193800"/>
            <a:ext cx="1892300" cy="228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Senior executives: 14.39%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Text Box 243">
            <a:extLst>
              <a:ext uri="{FF2B5EF4-FFF2-40B4-BE49-F238E27FC236}">
                <a16:creationId xmlns="" xmlns:a16="http://schemas.microsoft.com/office/drawing/2014/main" id="{FC8AB3A0-5E8E-4FC4-8425-168B7380EF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525" y="3288504"/>
            <a:ext cx="2111375" cy="18653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Mid-level employees: 23.49%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Text Box 244">
            <a:extLst>
              <a:ext uri="{FF2B5EF4-FFF2-40B4-BE49-F238E27FC236}">
                <a16:creationId xmlns="" xmlns:a16="http://schemas.microsoft.com/office/drawing/2014/main" id="{2835EDAC-3EC7-4E29-8AF9-79F2F8281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2974" y="3917315"/>
            <a:ext cx="1838325" cy="3562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Ordinary employees: 62.12%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Text Box 245">
            <a:extLst>
              <a:ext uri="{FF2B5EF4-FFF2-40B4-BE49-F238E27FC236}">
                <a16:creationId xmlns="" xmlns:a16="http://schemas.microsoft.com/office/drawing/2014/main" id="{48872637-8949-4655-902F-21B15FB7E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74" y="5537199"/>
            <a:ext cx="746125" cy="3562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Ordinary employees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Text Box 246">
            <a:extLst>
              <a:ext uri="{FF2B5EF4-FFF2-40B4-BE49-F238E27FC236}">
                <a16:creationId xmlns="" xmlns:a16="http://schemas.microsoft.com/office/drawing/2014/main" id="{6FDBDB3C-F5F0-46DA-997D-FB0015BD6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1" y="5537198"/>
            <a:ext cx="839946" cy="31750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Mid-level employees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Text Box 247">
            <a:extLst>
              <a:ext uri="{FF2B5EF4-FFF2-40B4-BE49-F238E27FC236}">
                <a16:creationId xmlns="" xmlns:a16="http://schemas.microsoft.com/office/drawing/2014/main" id="{261B60D1-F0C2-4D0E-ABCD-090AEAD85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449" y="5537199"/>
            <a:ext cx="839945" cy="31750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Senior executives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78588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5EDAB7F2-E01C-415E-A7DF-C513CF632E9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046" y="481964"/>
            <a:ext cx="10464800" cy="607091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Box 248">
            <a:extLst>
              <a:ext uri="{FF2B5EF4-FFF2-40B4-BE49-F238E27FC236}">
                <a16:creationId xmlns="" xmlns:a16="http://schemas.microsoft.com/office/drawing/2014/main" id="{7CC63627-E879-4B1A-885C-58E68BA71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4301" y="504650"/>
            <a:ext cx="3327399" cy="30354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400" b="1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Proportions of Perpetrators by Posts</a:t>
            </a:r>
            <a:endParaRPr lang="zh-CN" sz="14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Text Box 262">
            <a:extLst>
              <a:ext uri="{FF2B5EF4-FFF2-40B4-BE49-F238E27FC236}">
                <a16:creationId xmlns="" xmlns:a16="http://schemas.microsoft.com/office/drawing/2014/main" id="{A6BF5DA4-A1D6-4599-9B77-582F9CB47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3807" y="2445384"/>
            <a:ext cx="1552893" cy="5518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Sales: 38.4%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Text Box 253">
            <a:extLst>
              <a:ext uri="{FF2B5EF4-FFF2-40B4-BE49-F238E27FC236}">
                <a16:creationId xmlns="" xmlns:a16="http://schemas.microsoft.com/office/drawing/2014/main" id="{87EC9D01-99BB-4547-8AD8-526A0AC62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4461" y="4129404"/>
            <a:ext cx="1418907" cy="33083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Technology: 14.83%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Text Box 249">
            <a:extLst>
              <a:ext uri="{FF2B5EF4-FFF2-40B4-BE49-F238E27FC236}">
                <a16:creationId xmlns="" xmlns:a16="http://schemas.microsoft.com/office/drawing/2014/main" id="{9B66A3C4-3F4C-411C-B4C0-B16279028F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2321" y="858118"/>
            <a:ext cx="1485583" cy="2355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r"/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HR: 0.38%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Text Box 255">
            <a:extLst>
              <a:ext uri="{FF2B5EF4-FFF2-40B4-BE49-F238E27FC236}">
                <a16:creationId xmlns="" xmlns:a16="http://schemas.microsoft.com/office/drawing/2014/main" id="{7CFD4773-638B-4CF8-A2A9-7862674395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3368" y="5848668"/>
            <a:ext cx="1485583" cy="33083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Management: 23.95%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Text Box 252">
            <a:extLst>
              <a:ext uri="{FF2B5EF4-FFF2-40B4-BE49-F238E27FC236}">
                <a16:creationId xmlns="" xmlns:a16="http://schemas.microsoft.com/office/drawing/2014/main" id="{9A063F14-6D7C-4E5C-9E5A-0B1472A88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0503" y="2241006"/>
            <a:ext cx="1485583" cy="36979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Finance: 11.03%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Text Box 251">
            <a:extLst>
              <a:ext uri="{FF2B5EF4-FFF2-40B4-BE49-F238E27FC236}">
                <a16:creationId xmlns="" xmlns:a16="http://schemas.microsoft.com/office/drawing/2014/main" id="{42849545-00F6-459F-BF9F-270855CCA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3914" y="1312197"/>
            <a:ext cx="1578133" cy="36979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Warehousing: 8.75%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Text Box 250">
            <a:extLst>
              <a:ext uri="{FF2B5EF4-FFF2-40B4-BE49-F238E27FC236}">
                <a16:creationId xmlns="" xmlns:a16="http://schemas.microsoft.com/office/drawing/2014/main" id="{781D2153-BE82-40D8-8CB9-15FCE2679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0166" y="1059814"/>
            <a:ext cx="1485583" cy="2355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Procurement: 2.66%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Text Box 254">
            <a:extLst>
              <a:ext uri="{FF2B5EF4-FFF2-40B4-BE49-F238E27FC236}">
                <a16:creationId xmlns="" xmlns:a16="http://schemas.microsoft.com/office/drawing/2014/main" id="{DF3536B4-DAD6-4985-B104-BEB432D51C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6574" y="6245409"/>
            <a:ext cx="539512" cy="34239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Sales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Text Box 261">
            <a:extLst>
              <a:ext uri="{FF2B5EF4-FFF2-40B4-BE49-F238E27FC236}">
                <a16:creationId xmlns="" xmlns:a16="http://schemas.microsoft.com/office/drawing/2014/main" id="{5F80C43F-8FE3-4885-BD81-89544A2DC6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93200" y="6284255"/>
            <a:ext cx="660399" cy="30354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HR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3" name="Text Box 256">
            <a:extLst>
              <a:ext uri="{FF2B5EF4-FFF2-40B4-BE49-F238E27FC236}">
                <a16:creationId xmlns="" xmlns:a16="http://schemas.microsoft.com/office/drawing/2014/main" id="{EABD92F3-7139-4927-9D09-9C9B44F38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7090" y="6269868"/>
            <a:ext cx="488951" cy="5660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05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Management</a:t>
            </a:r>
            <a:endParaRPr lang="zh-CN" sz="105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4" name="Text Box 260">
            <a:extLst>
              <a:ext uri="{FF2B5EF4-FFF2-40B4-BE49-F238E27FC236}">
                <a16:creationId xmlns="" xmlns:a16="http://schemas.microsoft.com/office/drawing/2014/main" id="{8710531D-15A2-49A6-B982-041995DFC7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3245" y="6249339"/>
            <a:ext cx="519748" cy="3035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Procurement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5" name="Text Box 257">
            <a:extLst>
              <a:ext uri="{FF2B5EF4-FFF2-40B4-BE49-F238E27FC236}">
                <a16:creationId xmlns="" xmlns:a16="http://schemas.microsoft.com/office/drawing/2014/main" id="{69683388-C38B-4548-90F3-9047E6694C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48" y="6269868"/>
            <a:ext cx="494348" cy="40100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Technology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6" name="Text Box 258">
            <a:extLst>
              <a:ext uri="{FF2B5EF4-FFF2-40B4-BE49-F238E27FC236}">
                <a16:creationId xmlns="" xmlns:a16="http://schemas.microsoft.com/office/drawing/2014/main" id="{BCA6BDAC-3C1B-4E44-A7F7-AF838B1D0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6046" y="6277603"/>
            <a:ext cx="519748" cy="27527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Finance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7" name="Text Box 259">
            <a:extLst>
              <a:ext uri="{FF2B5EF4-FFF2-40B4-BE49-F238E27FC236}">
                <a16:creationId xmlns="" xmlns:a16="http://schemas.microsoft.com/office/drawing/2014/main" id="{72767C3B-A7FA-4269-8FFE-6254F311A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3848" y="6245408"/>
            <a:ext cx="494348" cy="30354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Warehousing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1837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B1DEC5B-2AF7-482A-AD49-60865752C08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" y="673100"/>
            <a:ext cx="10477500" cy="570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Box 263">
            <a:extLst>
              <a:ext uri="{FF2B5EF4-FFF2-40B4-BE49-F238E27FC236}">
                <a16:creationId xmlns="" xmlns:a16="http://schemas.microsoft.com/office/drawing/2014/main" id="{8E1F8A14-8014-42D3-BFBD-9D6091167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4957" y="673100"/>
            <a:ext cx="4429443" cy="31654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400" b="1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Proportions of Perpetrators by Coercive Measures</a:t>
            </a:r>
            <a:endParaRPr lang="zh-CN" sz="14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Text Box 264">
            <a:extLst>
              <a:ext uri="{FF2B5EF4-FFF2-40B4-BE49-F238E27FC236}">
                <a16:creationId xmlns="" xmlns:a16="http://schemas.microsoft.com/office/drawing/2014/main" id="{1BF79A0A-6A97-42B3-823F-F1C1EE5E5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7400" y="1118553"/>
            <a:ext cx="2044699" cy="21494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r"/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Residential surveillance: 1%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Text Box 265">
            <a:extLst>
              <a:ext uri="{FF2B5EF4-FFF2-40B4-BE49-F238E27FC236}">
                <a16:creationId xmlns="" xmlns:a16="http://schemas.microsoft.com/office/drawing/2014/main" id="{A153973D-DF5F-45A7-8AC5-EC8D54753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2954" y="2102168"/>
            <a:ext cx="2112646" cy="33623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Guarantor pending trial: 28.84%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Text Box 266">
            <a:extLst>
              <a:ext uri="{FF2B5EF4-FFF2-40B4-BE49-F238E27FC236}">
                <a16:creationId xmlns="" xmlns:a16="http://schemas.microsoft.com/office/drawing/2014/main" id="{E185E128-EB7A-455F-99CE-0D7487513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2797" y="4756468"/>
            <a:ext cx="1810703" cy="31654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Arrest: 70.16%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Text Box 267">
            <a:extLst>
              <a:ext uri="{FF2B5EF4-FFF2-40B4-BE49-F238E27FC236}">
                <a16:creationId xmlns="" xmlns:a16="http://schemas.microsoft.com/office/drawing/2014/main" id="{5CA15787-0BDB-4F9C-AB35-54082EE41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9824" y="6123306"/>
            <a:ext cx="422275" cy="31654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Arrest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Text Box 268">
            <a:extLst>
              <a:ext uri="{FF2B5EF4-FFF2-40B4-BE49-F238E27FC236}">
                <a16:creationId xmlns="" xmlns:a16="http://schemas.microsoft.com/office/drawing/2014/main" id="{46F10676-0C6A-4255-9A80-955A564F4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4704" y="6112512"/>
            <a:ext cx="965199" cy="41417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Guarantor pending trial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Text Box 269">
            <a:extLst>
              <a:ext uri="{FF2B5EF4-FFF2-40B4-BE49-F238E27FC236}">
                <a16:creationId xmlns="" xmlns:a16="http://schemas.microsoft.com/office/drawing/2014/main" id="{621F5697-695C-45CD-87AD-D27687FB2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0575" y="6102351"/>
            <a:ext cx="949328" cy="41417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Residential surveillance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96104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游戏机里面的屏幕&#10;&#10;描述已自动生成">
            <a:extLst>
              <a:ext uri="{FF2B5EF4-FFF2-40B4-BE49-F238E27FC236}">
                <a16:creationId xmlns="" xmlns:a16="http://schemas.microsoft.com/office/drawing/2014/main" id="{D6174C8B-79DA-40EE-AA53-5650DC7A865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" y="381000"/>
            <a:ext cx="10274300" cy="5969000"/>
          </a:xfrm>
          <a:prstGeom prst="rect">
            <a:avLst/>
          </a:prstGeom>
        </p:spPr>
      </p:pic>
      <p:sp>
        <p:nvSpPr>
          <p:cNvPr id="3" name="Text Box 270">
            <a:extLst>
              <a:ext uri="{FF2B5EF4-FFF2-40B4-BE49-F238E27FC236}">
                <a16:creationId xmlns="" xmlns:a16="http://schemas.microsoft.com/office/drawing/2014/main" id="{E960C536-0A8E-4715-AB35-373483CC70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5836" y="369253"/>
            <a:ext cx="2277428" cy="48164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400" b="1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Sentencing Circumstances</a:t>
            </a:r>
            <a:endParaRPr lang="zh-CN" sz="14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Text Box 274">
            <a:extLst>
              <a:ext uri="{FF2B5EF4-FFF2-40B4-BE49-F238E27FC236}">
                <a16:creationId xmlns="" xmlns:a16="http://schemas.microsoft.com/office/drawing/2014/main" id="{DB1D24A0-5E62-4F5F-BA27-DF9D3FF9E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1155" y="775652"/>
            <a:ext cx="618490" cy="25304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Cases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Text Box 271">
            <a:extLst>
              <a:ext uri="{FF2B5EF4-FFF2-40B4-BE49-F238E27FC236}">
                <a16:creationId xmlns="" xmlns:a16="http://schemas.microsoft.com/office/drawing/2014/main" id="{F9BF255F-1D73-4298-BF4C-DCF40686F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554" y="5690553"/>
            <a:ext cx="906145" cy="36734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Surrender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Text Box 272">
            <a:extLst>
              <a:ext uri="{FF2B5EF4-FFF2-40B4-BE49-F238E27FC236}">
                <a16:creationId xmlns="" xmlns:a16="http://schemas.microsoft.com/office/drawing/2014/main" id="{BBA1B56B-1972-45E9-9B1E-30AC626A04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4827" y="5690553"/>
            <a:ext cx="982345" cy="25304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Confession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Text Box 273">
            <a:extLst>
              <a:ext uri="{FF2B5EF4-FFF2-40B4-BE49-F238E27FC236}">
                <a16:creationId xmlns="" xmlns:a16="http://schemas.microsoft.com/office/drawing/2014/main" id="{B5DE1D64-D4CE-40F9-93FA-DA7408A0A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6181" y="5690553"/>
            <a:ext cx="1276509" cy="48164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Meritorious service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77468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电脑萤幕的截图&#10;&#10;描述已自动生成">
            <a:extLst>
              <a:ext uri="{FF2B5EF4-FFF2-40B4-BE49-F238E27FC236}">
                <a16:creationId xmlns="" xmlns:a16="http://schemas.microsoft.com/office/drawing/2014/main" id="{802B646C-8849-49D6-AF52-DF20ECA52EA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12" y="193992"/>
            <a:ext cx="11672888" cy="6397308"/>
          </a:xfrm>
          <a:prstGeom prst="rect">
            <a:avLst/>
          </a:prstGeom>
        </p:spPr>
      </p:pic>
      <p:sp>
        <p:nvSpPr>
          <p:cNvPr id="3" name="Text Box 278">
            <a:extLst>
              <a:ext uri="{FF2B5EF4-FFF2-40B4-BE49-F238E27FC236}">
                <a16:creationId xmlns="" xmlns:a16="http://schemas.microsoft.com/office/drawing/2014/main" id="{2B12A708-37FC-4550-A6FA-67DBEC19F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6044" y="543560"/>
            <a:ext cx="795655" cy="30734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Percentage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Text Box 277">
            <a:extLst>
              <a:ext uri="{FF2B5EF4-FFF2-40B4-BE49-F238E27FC236}">
                <a16:creationId xmlns="" xmlns:a16="http://schemas.microsoft.com/office/drawing/2014/main" id="{7AE62EE8-FFFB-4999-818C-EA4BB027B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7890" y="211454"/>
            <a:ext cx="3534410" cy="31845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400" b="1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Truthful Confession Rate by Age Group</a:t>
            </a:r>
            <a:endParaRPr lang="zh-CN" sz="14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Text Box 279">
            <a:extLst>
              <a:ext uri="{FF2B5EF4-FFF2-40B4-BE49-F238E27FC236}">
                <a16:creationId xmlns="" xmlns:a16="http://schemas.microsoft.com/office/drawing/2014/main" id="{DFB99ABA-B992-4D63-AAAB-1F881DC0F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09960" y="5687060"/>
            <a:ext cx="1125855" cy="31845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Age Group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4993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电脑萤幕的截图&#10;&#10;描述已自动生成">
            <a:extLst>
              <a:ext uri="{FF2B5EF4-FFF2-40B4-BE49-F238E27FC236}">
                <a16:creationId xmlns="" xmlns:a16="http://schemas.microsoft.com/office/drawing/2014/main" id="{BAA77303-85A3-40E8-B0F0-4F3178EAF72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100" y="622300"/>
            <a:ext cx="10134600" cy="5816600"/>
          </a:xfrm>
          <a:prstGeom prst="rect">
            <a:avLst/>
          </a:prstGeom>
        </p:spPr>
      </p:pic>
      <p:sp>
        <p:nvSpPr>
          <p:cNvPr id="3" name="Text Box 280">
            <a:extLst>
              <a:ext uri="{FF2B5EF4-FFF2-40B4-BE49-F238E27FC236}">
                <a16:creationId xmlns="" xmlns:a16="http://schemas.microsoft.com/office/drawing/2014/main" id="{311E2057-4EA1-4D4C-90B0-6DAE7237D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9145" y="622300"/>
            <a:ext cx="3572510" cy="35655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400" b="1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Truthful Confession Rate by Age Group</a:t>
            </a:r>
            <a:endParaRPr lang="zh-CN" sz="14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Text Box 281">
            <a:extLst>
              <a:ext uri="{FF2B5EF4-FFF2-40B4-BE49-F238E27FC236}">
                <a16:creationId xmlns="" xmlns:a16="http://schemas.microsoft.com/office/drawing/2014/main" id="{0BB88F85-18AB-49DC-8957-B9F844245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3900" y="979804"/>
            <a:ext cx="1231899" cy="1530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Percentage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Text Box 283">
            <a:extLst>
              <a:ext uri="{FF2B5EF4-FFF2-40B4-BE49-F238E27FC236}">
                <a16:creationId xmlns="" xmlns:a16="http://schemas.microsoft.com/office/drawing/2014/main" id="{F92EF0AF-03ED-4569-A46F-7CE6151AC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791200"/>
            <a:ext cx="1587500" cy="4143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Ordinary employees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Text Box 284">
            <a:extLst>
              <a:ext uri="{FF2B5EF4-FFF2-40B4-BE49-F238E27FC236}">
                <a16:creationId xmlns="" xmlns:a16="http://schemas.microsoft.com/office/drawing/2014/main" id="{BB2E795C-F698-4C71-9E44-F959B0841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3738" y="5774690"/>
            <a:ext cx="1488123" cy="35655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Mid-level employees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Text Box 285">
            <a:extLst>
              <a:ext uri="{FF2B5EF4-FFF2-40B4-BE49-F238E27FC236}">
                <a16:creationId xmlns="" xmlns:a16="http://schemas.microsoft.com/office/drawing/2014/main" id="{18414226-5D07-4C61-B4E1-F1B086ACF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3276" y="5791200"/>
            <a:ext cx="1640524" cy="3400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Senior executives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Text Box 282">
            <a:extLst>
              <a:ext uri="{FF2B5EF4-FFF2-40B4-BE49-F238E27FC236}">
                <a16:creationId xmlns="" xmlns:a16="http://schemas.microsoft.com/office/drawing/2014/main" id="{BB0722BA-6D86-4E60-80CE-1692818D6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35760" y="5596414"/>
            <a:ext cx="782955" cy="35655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position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76719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84944D62-E72D-4ECF-9ADB-78F1CC48F4F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0" y="368300"/>
            <a:ext cx="10934699" cy="624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Box 287">
            <a:extLst>
              <a:ext uri="{FF2B5EF4-FFF2-40B4-BE49-F238E27FC236}">
                <a16:creationId xmlns="" xmlns:a16="http://schemas.microsoft.com/office/drawing/2014/main" id="{DD317E84-F26A-411A-89D7-952BB6A2F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7874" y="2550160"/>
            <a:ext cx="1736726" cy="47244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r"/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Probation: 39.64%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Text Box 286">
            <a:extLst>
              <a:ext uri="{FF2B5EF4-FFF2-40B4-BE49-F238E27FC236}">
                <a16:creationId xmlns="" xmlns:a16="http://schemas.microsoft.com/office/drawing/2014/main" id="{8206B36C-EC3F-45B7-9518-FE2B4F6D9B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68300"/>
            <a:ext cx="6756400" cy="47244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400" b="1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Proportions of Perpetrators by Substantial Punishment and Probation</a:t>
            </a:r>
            <a:endParaRPr lang="zh-CN" sz="14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Text Box 288">
            <a:extLst>
              <a:ext uri="{FF2B5EF4-FFF2-40B4-BE49-F238E27FC236}">
                <a16:creationId xmlns="" xmlns:a16="http://schemas.microsoft.com/office/drawing/2014/main" id="{030E5F14-8422-43B6-BC4F-3031CC2C9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9674" y="4176713"/>
            <a:ext cx="2181225" cy="7381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Substantial punishment: 60.36%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Text Box 289">
            <a:extLst>
              <a:ext uri="{FF2B5EF4-FFF2-40B4-BE49-F238E27FC236}">
                <a16:creationId xmlns="" xmlns:a16="http://schemas.microsoft.com/office/drawing/2014/main" id="{0F7AACBF-1AE9-4FE9-BE68-86C6CA194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7376" y="6339205"/>
            <a:ext cx="710724" cy="27749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05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Substantial punishment</a:t>
            </a:r>
            <a:endParaRPr lang="zh-CN" sz="105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Text Box 290">
            <a:extLst>
              <a:ext uri="{FF2B5EF4-FFF2-40B4-BE49-F238E27FC236}">
                <a16:creationId xmlns="" xmlns:a16="http://schemas.microsoft.com/office/drawing/2014/main" id="{CDED40F2-AA1D-480D-8577-49743457D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000" y="6340158"/>
            <a:ext cx="812800" cy="2765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Probation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0450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AD752EE0-D60C-49E1-81AF-4E7CA02A3A5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27" y="332740"/>
            <a:ext cx="11507153" cy="6029960"/>
          </a:xfrm>
          <a:prstGeom prst="rect">
            <a:avLst/>
          </a:prstGeom>
        </p:spPr>
      </p:pic>
      <p:sp>
        <p:nvSpPr>
          <p:cNvPr id="5" name="Text Box 292">
            <a:extLst>
              <a:ext uri="{FF2B5EF4-FFF2-40B4-BE49-F238E27FC236}">
                <a16:creationId xmlns="" xmlns:a16="http://schemas.microsoft.com/office/drawing/2014/main" id="{0449836B-FAAF-4EFF-A5CF-2CB8F65A06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0" y="332740"/>
            <a:ext cx="3505200" cy="40227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400" b="1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Average amount of cases by Crimes</a:t>
            </a:r>
            <a:endParaRPr lang="zh-CN" sz="14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Text Box 294">
            <a:extLst>
              <a:ext uri="{FF2B5EF4-FFF2-40B4-BE49-F238E27FC236}">
                <a16:creationId xmlns="" xmlns:a16="http://schemas.microsoft.com/office/drawing/2014/main" id="{09B3D1C7-1066-414F-ACC8-DD6F6C464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9039" y="668016"/>
            <a:ext cx="1069023" cy="2247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(RMB 10,000)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Text Box 296">
            <a:extLst>
              <a:ext uri="{FF2B5EF4-FFF2-40B4-BE49-F238E27FC236}">
                <a16:creationId xmlns="" xmlns:a16="http://schemas.microsoft.com/office/drawing/2014/main" id="{550F944B-8892-44FE-B38F-23C41CC939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3550" y="5719609"/>
            <a:ext cx="1787208" cy="40227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Occupational embezzlement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Text Box 297">
            <a:extLst>
              <a:ext uri="{FF2B5EF4-FFF2-40B4-BE49-F238E27FC236}">
                <a16:creationId xmlns="" xmlns:a16="http://schemas.microsoft.com/office/drawing/2014/main" id="{C195ACEE-8909-41AD-85FC-04B62E311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4289" y="5719608"/>
            <a:ext cx="1747520" cy="28749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Misappropriation of funds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Text Box 295">
            <a:extLst>
              <a:ext uri="{FF2B5EF4-FFF2-40B4-BE49-F238E27FC236}">
                <a16:creationId xmlns="" xmlns:a16="http://schemas.microsoft.com/office/drawing/2014/main" id="{F4CBBD13-209D-4A7E-9908-7CA00BF9C1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08920" y="5518473"/>
            <a:ext cx="968760" cy="40227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Crimes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3" name="Text Box 298">
            <a:extLst>
              <a:ext uri="{FF2B5EF4-FFF2-40B4-BE49-F238E27FC236}">
                <a16:creationId xmlns="" xmlns:a16="http://schemas.microsoft.com/office/drawing/2014/main" id="{D2659448-E7DB-439A-AC7F-48109C980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0087" y="5675627"/>
            <a:ext cx="1594291" cy="53129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Acceptance of bribes by non-state functionaries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4" name="Text Box 299">
            <a:extLst>
              <a:ext uri="{FF2B5EF4-FFF2-40B4-BE49-F238E27FC236}">
                <a16:creationId xmlns="" xmlns:a16="http://schemas.microsoft.com/office/drawing/2014/main" id="{D68D89D0-3E99-4A06-A4A8-6950FD9BC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2357" y="5719608"/>
            <a:ext cx="1594291" cy="6366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Infringement upon personal information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5" name="Text Box 300">
            <a:extLst>
              <a:ext uri="{FF2B5EF4-FFF2-40B4-BE49-F238E27FC236}">
                <a16:creationId xmlns="" xmlns:a16="http://schemas.microsoft.com/office/drawing/2014/main" id="{F802FAA2-4948-45F0-8FBF-8680199D3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6648" y="5719609"/>
            <a:ext cx="2465130" cy="40227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Computer-related corruptions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5018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图片 21" descr="手机屏幕的截图&#10;&#10;描述已自动生成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734" y="1113852"/>
            <a:ext cx="8334532" cy="4630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Box 19"/>
          <p:cNvSpPr txBox="1">
            <a:spLocks noChangeArrowheads="1"/>
          </p:cNvSpPr>
          <p:nvPr/>
        </p:nvSpPr>
        <p:spPr bwMode="auto">
          <a:xfrm>
            <a:off x="2629841" y="1327826"/>
            <a:ext cx="815705" cy="24614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Arial" charset="0"/>
                <a:ea typeface="宋体" charset="-122"/>
              </a:rPr>
              <a:t>Cases</a:t>
            </a:r>
            <a:endParaRPr lang="zh-CN" sz="1100" dirty="0">
              <a:effectLst/>
              <a:latin typeface="Times New Roman" charset="0"/>
              <a:ea typeface="宋体" charset="-122"/>
            </a:endParaRPr>
          </a:p>
        </p:txBody>
      </p:sp>
      <p:sp>
        <p:nvSpPr>
          <p:cNvPr id="3" name="Text Box 20"/>
          <p:cNvSpPr txBox="1">
            <a:spLocks noChangeArrowheads="1"/>
          </p:cNvSpPr>
          <p:nvPr/>
        </p:nvSpPr>
        <p:spPr bwMode="auto">
          <a:xfrm>
            <a:off x="4628594" y="1091554"/>
            <a:ext cx="2934812" cy="34649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400" b="1" dirty="0">
                <a:effectLst/>
                <a:latin typeface="Arial" charset="0"/>
                <a:ea typeface="宋体" charset="-122"/>
              </a:rPr>
              <a:t>Size of Enterprises</a:t>
            </a:r>
            <a:endParaRPr lang="zh-CN" sz="1400" dirty="0">
              <a:effectLst/>
              <a:latin typeface="Times New Roman" charset="0"/>
              <a:ea typeface="宋体" charset="-122"/>
            </a:endParaRPr>
          </a:p>
        </p:txBody>
      </p:sp>
      <p:sp>
        <p:nvSpPr>
          <p:cNvPr id="4" name="Text Box 21"/>
          <p:cNvSpPr txBox="1">
            <a:spLocks noChangeArrowheads="1"/>
          </p:cNvSpPr>
          <p:nvPr/>
        </p:nvSpPr>
        <p:spPr bwMode="auto">
          <a:xfrm>
            <a:off x="9520233" y="5103237"/>
            <a:ext cx="2008332" cy="20619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1100">
                <a:effectLst/>
                <a:latin typeface="Arial" charset="0"/>
                <a:ea typeface="宋体" charset="-122"/>
              </a:rPr>
              <a:t>Size of Enterprises</a:t>
            </a:r>
            <a:endParaRPr lang="zh-CN" sz="1100" dirty="0">
              <a:effectLst/>
              <a:latin typeface="Times New Roman" charset="0"/>
              <a:ea typeface="宋体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34417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5432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CE34271A-E30F-4C27-A7EA-C211307C52C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409" y="419735"/>
            <a:ext cx="10732957" cy="586114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Box 301">
            <a:extLst>
              <a:ext uri="{FF2B5EF4-FFF2-40B4-BE49-F238E27FC236}">
                <a16:creationId xmlns="" xmlns:a16="http://schemas.microsoft.com/office/drawing/2014/main" id="{ADCD8F5A-564E-41EB-B6CB-03DD0C521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6165" y="419736"/>
            <a:ext cx="2508564" cy="43470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b="1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Proportions of Cases by Motives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Text Box 309">
            <a:extLst>
              <a:ext uri="{FF2B5EF4-FFF2-40B4-BE49-F238E27FC236}">
                <a16:creationId xmlns="" xmlns:a16="http://schemas.microsoft.com/office/drawing/2014/main" id="{38D65975-5A84-4FDE-B8CE-44D272875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1867" y="4891639"/>
            <a:ext cx="2041406" cy="43470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High consumption: 74.39%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Text Box 306">
            <a:extLst>
              <a:ext uri="{FF2B5EF4-FFF2-40B4-BE49-F238E27FC236}">
                <a16:creationId xmlns="" xmlns:a16="http://schemas.microsoft.com/office/drawing/2014/main" id="{04F2E637-8FEF-42CF-82E5-5BD1FAB92D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7305" y="869433"/>
            <a:ext cx="1289153" cy="2398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r"/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Investment:2.22%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Text Box 307">
            <a:extLst>
              <a:ext uri="{FF2B5EF4-FFF2-40B4-BE49-F238E27FC236}">
                <a16:creationId xmlns="" xmlns:a16="http://schemas.microsoft.com/office/drawing/2014/main" id="{FC21CC73-A792-4E87-9C0B-24F0F9626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9752" y="1141908"/>
            <a:ext cx="1987041" cy="44704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r"/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Debt repayment: 10.53%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Text Box 308">
            <a:extLst>
              <a:ext uri="{FF2B5EF4-FFF2-40B4-BE49-F238E27FC236}">
                <a16:creationId xmlns="" xmlns:a16="http://schemas.microsoft.com/office/drawing/2014/main" id="{40D43597-52C1-4985-8AD4-EEE4BAE6C3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8426" y="2313773"/>
            <a:ext cx="1431733" cy="44704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r"/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Gambling: 12.86%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Text Box 305">
            <a:extLst>
              <a:ext uri="{FF2B5EF4-FFF2-40B4-BE49-F238E27FC236}">
                <a16:creationId xmlns="" xmlns:a16="http://schemas.microsoft.com/office/drawing/2014/main" id="{A6660F53-83DC-4CD7-AE4E-9C53DE8AD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5450" y="5981067"/>
            <a:ext cx="990851" cy="29981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High consumption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Text Box 302">
            <a:extLst>
              <a:ext uri="{FF2B5EF4-FFF2-40B4-BE49-F238E27FC236}">
                <a16:creationId xmlns="" xmlns:a16="http://schemas.microsoft.com/office/drawing/2014/main" id="{FAECD159-A834-4BCB-AD8E-E841763204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6458" y="5984788"/>
            <a:ext cx="990851" cy="45158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Investment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3" name="Text Box 304">
            <a:extLst>
              <a:ext uri="{FF2B5EF4-FFF2-40B4-BE49-F238E27FC236}">
                <a16:creationId xmlns="" xmlns:a16="http://schemas.microsoft.com/office/drawing/2014/main" id="{EB8BE530-FC1A-4B8A-A57C-73F24F0FA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1928" y="5993920"/>
            <a:ext cx="642000" cy="43470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Gambling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4" name="Text Box 303">
            <a:extLst>
              <a:ext uri="{FF2B5EF4-FFF2-40B4-BE49-F238E27FC236}">
                <a16:creationId xmlns="" xmlns:a16="http://schemas.microsoft.com/office/drawing/2014/main" id="{9F702E2D-B7BB-465F-AEBD-25F1A6854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7937" y="5981068"/>
            <a:ext cx="642001" cy="461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05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Debt repayment</a:t>
            </a:r>
            <a:endParaRPr lang="zh-CN" sz="105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6674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95FB8526-4BAA-475B-8F48-A66EB39863F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821" y="657726"/>
            <a:ext cx="10828421" cy="58673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Box 312">
            <a:extLst>
              <a:ext uri="{FF2B5EF4-FFF2-40B4-BE49-F238E27FC236}">
                <a16:creationId xmlns="" xmlns:a16="http://schemas.microsoft.com/office/drawing/2014/main" id="{03F04931-6950-4628-8328-8AF90EABA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499" y="657726"/>
            <a:ext cx="4608763" cy="44102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400" b="1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Proportions of Perpetrators by Frequency</a:t>
            </a:r>
            <a:endParaRPr lang="zh-CN" sz="14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Text Box 313">
            <a:extLst>
              <a:ext uri="{FF2B5EF4-FFF2-40B4-BE49-F238E27FC236}">
                <a16:creationId xmlns="" xmlns:a16="http://schemas.microsoft.com/office/drawing/2014/main" id="{58AD59B5-F664-4BCA-8F9E-55B46667E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0446" y="1344983"/>
            <a:ext cx="1553027" cy="35292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r"/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Once: 14.42%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Text Box 314">
            <a:extLst>
              <a:ext uri="{FF2B5EF4-FFF2-40B4-BE49-F238E27FC236}">
                <a16:creationId xmlns="" xmlns:a16="http://schemas.microsoft.com/office/drawing/2014/main" id="{4D01C154-53B6-4183-AB6C-29C9381DF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291" y="5613043"/>
            <a:ext cx="1965309" cy="33275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Multiple times: 85.58%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Text Box 316">
            <a:extLst>
              <a:ext uri="{FF2B5EF4-FFF2-40B4-BE49-F238E27FC236}">
                <a16:creationId xmlns="" xmlns:a16="http://schemas.microsoft.com/office/drawing/2014/main" id="{A2F5F9F5-D278-4342-8A38-B7F1AE816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3547" y="6220283"/>
            <a:ext cx="609600" cy="51319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Multiple times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Text Box 315">
            <a:extLst>
              <a:ext uri="{FF2B5EF4-FFF2-40B4-BE49-F238E27FC236}">
                <a16:creationId xmlns="" xmlns:a16="http://schemas.microsoft.com/office/drawing/2014/main" id="{90E1E060-0A16-4ED4-9AD8-B035CD19C14C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6855659" y="6220283"/>
            <a:ext cx="609599" cy="35292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ctr"/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Once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98841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584DF023-8E2E-4B7C-A1E9-FE7F5E7154E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316" y="620266"/>
            <a:ext cx="10221368" cy="561989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Box 317">
            <a:extLst>
              <a:ext uri="{FF2B5EF4-FFF2-40B4-BE49-F238E27FC236}">
                <a16:creationId xmlns="" xmlns:a16="http://schemas.microsoft.com/office/drawing/2014/main" id="{46575BF7-2EC5-413E-B3FD-08CD93747A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6012" y="617837"/>
            <a:ext cx="5115696" cy="50662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400" b="1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Proportions of Cases by Links of Occurrence</a:t>
            </a:r>
            <a:endParaRPr lang="zh-CN" sz="14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Text Box 318">
            <a:extLst>
              <a:ext uri="{FF2B5EF4-FFF2-40B4-BE49-F238E27FC236}">
                <a16:creationId xmlns="" xmlns:a16="http://schemas.microsoft.com/office/drawing/2014/main" id="{AB1F3E0E-2953-4732-81F0-1183D2FDC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3136" y="1607982"/>
            <a:ext cx="1791730" cy="50662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r"/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Expenditure: 23.04%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Text Box 319">
            <a:extLst>
              <a:ext uri="{FF2B5EF4-FFF2-40B4-BE49-F238E27FC236}">
                <a16:creationId xmlns="" xmlns:a16="http://schemas.microsoft.com/office/drawing/2014/main" id="{DB6491FC-BD8B-4744-B642-DB2316E23D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9762" y="5250018"/>
            <a:ext cx="1641331" cy="33202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r"/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Income: 38.2%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Text Box 320">
            <a:extLst>
              <a:ext uri="{FF2B5EF4-FFF2-40B4-BE49-F238E27FC236}">
                <a16:creationId xmlns="" xmlns:a16="http://schemas.microsoft.com/office/drawing/2014/main" id="{10693F9F-4A33-497E-A416-AE69AC76E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3990" y="2537545"/>
            <a:ext cx="1915435" cy="50662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Asset management: 38.76%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Text Box 323">
            <a:extLst>
              <a:ext uri="{FF2B5EF4-FFF2-40B4-BE49-F238E27FC236}">
                <a16:creationId xmlns="" xmlns:a16="http://schemas.microsoft.com/office/drawing/2014/main" id="{B55463DF-FFC1-43AD-90FD-C31056A0A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4357" y="5937636"/>
            <a:ext cx="918203" cy="29215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Asset management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Text Box 321">
            <a:extLst>
              <a:ext uri="{FF2B5EF4-FFF2-40B4-BE49-F238E27FC236}">
                <a16:creationId xmlns="" xmlns:a16="http://schemas.microsoft.com/office/drawing/2014/main" id="{16974849-4FF1-4320-8677-E19BC6E84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1278" y="5937636"/>
            <a:ext cx="918203" cy="30252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Expenditure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Text Box 322">
            <a:extLst>
              <a:ext uri="{FF2B5EF4-FFF2-40B4-BE49-F238E27FC236}">
                <a16:creationId xmlns="" xmlns:a16="http://schemas.microsoft.com/office/drawing/2014/main" id="{19407EC7-9D25-4E4F-BABF-B84B0A358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8035" y="5966760"/>
            <a:ext cx="918202" cy="40932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Income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16952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包含 游戏机, 光盘&#10;&#10;描述已自动生成">
            <a:extLst>
              <a:ext uri="{FF2B5EF4-FFF2-40B4-BE49-F238E27FC236}">
                <a16:creationId xmlns="" xmlns:a16="http://schemas.microsoft.com/office/drawing/2014/main" id="{A213F9B9-EB9A-4CED-8AE1-558480123A7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543" y="455897"/>
            <a:ext cx="10184603" cy="5697768"/>
          </a:xfrm>
          <a:prstGeom prst="rect">
            <a:avLst/>
          </a:prstGeom>
        </p:spPr>
      </p:pic>
      <p:sp>
        <p:nvSpPr>
          <p:cNvPr id="3" name="Text Box 324">
            <a:extLst>
              <a:ext uri="{FF2B5EF4-FFF2-40B4-BE49-F238E27FC236}">
                <a16:creationId xmlns="" xmlns:a16="http://schemas.microsoft.com/office/drawing/2014/main" id="{1149713A-4451-4736-918D-3DC0FC744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8129" y="455897"/>
            <a:ext cx="3981536" cy="38597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400" b="1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Proportions of Cases by Links of Occurrence</a:t>
            </a:r>
            <a:endParaRPr lang="zh-CN" sz="14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Text Box 326">
            <a:extLst>
              <a:ext uri="{FF2B5EF4-FFF2-40B4-BE49-F238E27FC236}">
                <a16:creationId xmlns="" xmlns:a16="http://schemas.microsoft.com/office/drawing/2014/main" id="{4920564D-E0FE-40C2-8C2C-A72F591DB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1351" y="1569309"/>
            <a:ext cx="1865871" cy="53134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r"/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Income: 26.03%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Text Box 327">
            <a:extLst>
              <a:ext uri="{FF2B5EF4-FFF2-40B4-BE49-F238E27FC236}">
                <a16:creationId xmlns="" xmlns:a16="http://schemas.microsoft.com/office/drawing/2014/main" id="{D29547C4-A77A-4193-A2A1-1A666B770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4338" y="5194249"/>
            <a:ext cx="1754797" cy="52693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Asset management: 31.51%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Text Box 325">
            <a:extLst>
              <a:ext uri="{FF2B5EF4-FFF2-40B4-BE49-F238E27FC236}">
                <a16:creationId xmlns="" xmlns:a16="http://schemas.microsoft.com/office/drawing/2014/main" id="{2BA6B5B1-3393-4FF6-B195-5CB83109A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4720" y="2658307"/>
            <a:ext cx="2001520" cy="59289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Expenditure: 42.46%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Text Box 329">
            <a:extLst>
              <a:ext uri="{FF2B5EF4-FFF2-40B4-BE49-F238E27FC236}">
                <a16:creationId xmlns="" xmlns:a16="http://schemas.microsoft.com/office/drawing/2014/main" id="{818D4B2A-C016-4AD4-A577-51F2B7A680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2639" y="5875173"/>
            <a:ext cx="939112" cy="52693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Income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Text Box 330">
            <a:extLst>
              <a:ext uri="{FF2B5EF4-FFF2-40B4-BE49-F238E27FC236}">
                <a16:creationId xmlns="" xmlns:a16="http://schemas.microsoft.com/office/drawing/2014/main" id="{C138E76B-E1CA-409E-B582-D1636B5746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1224" y="5878288"/>
            <a:ext cx="903845" cy="27567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Asset management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Text Box 328">
            <a:extLst>
              <a:ext uri="{FF2B5EF4-FFF2-40B4-BE49-F238E27FC236}">
                <a16:creationId xmlns="" xmlns:a16="http://schemas.microsoft.com/office/drawing/2014/main" id="{B0934062-104B-433F-8285-EEB34F5722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6901" y="5883709"/>
            <a:ext cx="1212764" cy="38597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Expenditure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40279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83C95DBC-D50E-4920-A6C7-7CE7E075E31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630" y="379549"/>
            <a:ext cx="10367440" cy="577411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Box 331">
            <a:extLst>
              <a:ext uri="{FF2B5EF4-FFF2-40B4-BE49-F238E27FC236}">
                <a16:creationId xmlns="" xmlns:a16="http://schemas.microsoft.com/office/drawing/2014/main" id="{0800D622-D3A7-4D01-ACDE-9686C583A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8193" y="379549"/>
            <a:ext cx="3672617" cy="42304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400" b="1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Proportions of Cases by Type of Property</a:t>
            </a:r>
            <a:endParaRPr lang="zh-CN" sz="14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Text Box 346">
            <a:extLst>
              <a:ext uri="{FF2B5EF4-FFF2-40B4-BE49-F238E27FC236}">
                <a16:creationId xmlns="" xmlns:a16="http://schemas.microsoft.com/office/drawing/2014/main" id="{A92233D5-D362-44F1-B9C5-3166CBE3AE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0465" y="5836370"/>
            <a:ext cx="1000899" cy="5273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Monetary capital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Text Box 345">
            <a:extLst>
              <a:ext uri="{FF2B5EF4-FFF2-40B4-BE49-F238E27FC236}">
                <a16:creationId xmlns="" xmlns:a16="http://schemas.microsoft.com/office/drawing/2014/main" id="{831855BE-2D17-43A5-B934-220C33700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9382" y="5835650"/>
            <a:ext cx="1000898" cy="42304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Accounts receivable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Text Box 344">
            <a:extLst>
              <a:ext uri="{FF2B5EF4-FFF2-40B4-BE49-F238E27FC236}">
                <a16:creationId xmlns="" xmlns:a16="http://schemas.microsoft.com/office/drawing/2014/main" id="{3F3C947E-02B0-4362-B1BB-9FC0FD4B6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3284" y="5835650"/>
            <a:ext cx="876875" cy="42304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Merchandise inventory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Text Box 343">
            <a:extLst>
              <a:ext uri="{FF2B5EF4-FFF2-40B4-BE49-F238E27FC236}">
                <a16:creationId xmlns="" xmlns:a16="http://schemas.microsoft.com/office/drawing/2014/main" id="{84726FDE-A7C5-42DB-8FD7-B999F3813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655" y="5835648"/>
            <a:ext cx="1000898" cy="52735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Fixed property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Text Box 342">
            <a:extLst>
              <a:ext uri="{FF2B5EF4-FFF2-40B4-BE49-F238E27FC236}">
                <a16:creationId xmlns="" xmlns:a16="http://schemas.microsoft.com/office/drawing/2014/main" id="{BFA2C3A6-B59B-4152-8FD2-41846760BF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9227" y="5842219"/>
            <a:ext cx="1282584" cy="27024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Virtual property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Text Box 336">
            <a:extLst>
              <a:ext uri="{FF2B5EF4-FFF2-40B4-BE49-F238E27FC236}">
                <a16:creationId xmlns="" xmlns:a16="http://schemas.microsoft.com/office/drawing/2014/main" id="{496B71B5-6C44-4858-AA43-BF481FA00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9227" y="2472956"/>
            <a:ext cx="1617783" cy="33202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Monetary capital: 40.43%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Text Box 332">
            <a:extLst>
              <a:ext uri="{FF2B5EF4-FFF2-40B4-BE49-F238E27FC236}">
                <a16:creationId xmlns="" xmlns:a16="http://schemas.microsoft.com/office/drawing/2014/main" id="{630B83E2-C64A-4921-A72E-7E72796D0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1741" y="796418"/>
            <a:ext cx="1637331" cy="24095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r"/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Virtual property: 0.73%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Text Box 333">
            <a:extLst>
              <a:ext uri="{FF2B5EF4-FFF2-40B4-BE49-F238E27FC236}">
                <a16:creationId xmlns="" xmlns:a16="http://schemas.microsoft.com/office/drawing/2014/main" id="{EE3C43E0-EE6D-4879-BD24-6ABF44428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2692" y="1051337"/>
            <a:ext cx="1964693" cy="40290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r"/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Fixed property: 5.08%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Text Box 334">
            <a:extLst>
              <a:ext uri="{FF2B5EF4-FFF2-40B4-BE49-F238E27FC236}">
                <a16:creationId xmlns="" xmlns:a16="http://schemas.microsoft.com/office/drawing/2014/main" id="{EF9A008D-46D4-4DBB-B26A-D668A26DDD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0346" y="2153954"/>
            <a:ext cx="1964692" cy="33202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Merchandise inventory: 23.61%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3" name="Text Box 335">
            <a:extLst>
              <a:ext uri="{FF2B5EF4-FFF2-40B4-BE49-F238E27FC236}">
                <a16:creationId xmlns="" xmlns:a16="http://schemas.microsoft.com/office/drawing/2014/main" id="{A9173FA6-58FA-4CB0-B7A0-CB7B1AB0B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9190" y="5354079"/>
            <a:ext cx="2100648" cy="33202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r"/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Accounts receivable: 30.15%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5662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84043427-40D9-47F0-8BE2-50633D73C3D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57" y="513260"/>
            <a:ext cx="11121151" cy="5726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08B85A15-6763-436B-B3E2-131AC33AD0F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56" y="513260"/>
            <a:ext cx="11121151" cy="572690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Box 347">
            <a:extLst>
              <a:ext uri="{FF2B5EF4-FFF2-40B4-BE49-F238E27FC236}">
                <a16:creationId xmlns="" xmlns:a16="http://schemas.microsoft.com/office/drawing/2014/main" id="{1F56BECC-E14F-4F0D-B036-64272DAC3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8702" y="510342"/>
            <a:ext cx="4018606" cy="46011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400" b="1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Type of Enterprises and Links of Occurrence</a:t>
            </a:r>
            <a:endParaRPr lang="zh-CN" sz="14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Text Box 353">
            <a:extLst>
              <a:ext uri="{FF2B5EF4-FFF2-40B4-BE49-F238E27FC236}">
                <a16:creationId xmlns="" xmlns:a16="http://schemas.microsoft.com/office/drawing/2014/main" id="{AA3F86C0-0CF1-4EAE-9B6E-05B439D4D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1337" y="852616"/>
            <a:ext cx="677528" cy="23477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Cases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Text Box 348">
            <a:extLst>
              <a:ext uri="{FF2B5EF4-FFF2-40B4-BE49-F238E27FC236}">
                <a16:creationId xmlns="" xmlns:a16="http://schemas.microsoft.com/office/drawing/2014/main" id="{DC9E9F3A-341A-4C99-A1F9-2614F68CD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2875" y="5617871"/>
            <a:ext cx="1678357" cy="3380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state-owned enterprises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Text Box 349">
            <a:extLst>
              <a:ext uri="{FF2B5EF4-FFF2-40B4-BE49-F238E27FC236}">
                <a16:creationId xmlns="" xmlns:a16="http://schemas.microsoft.com/office/drawing/2014/main" id="{C6B61A21-EF3C-44E3-8428-E0A07B17C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0003" y="5617871"/>
            <a:ext cx="1771993" cy="338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Foreign-funded enterprises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Text Box 355">
            <a:extLst>
              <a:ext uri="{FF2B5EF4-FFF2-40B4-BE49-F238E27FC236}">
                <a16:creationId xmlns="" xmlns:a16="http://schemas.microsoft.com/office/drawing/2014/main" id="{8E64DDCF-A5EC-4E0C-A66D-F03467EA2A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8701" y="5962007"/>
            <a:ext cx="966487" cy="27815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Expenditure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Text Box 351">
            <a:extLst>
              <a:ext uri="{FF2B5EF4-FFF2-40B4-BE49-F238E27FC236}">
                <a16:creationId xmlns="" xmlns:a16="http://schemas.microsoft.com/office/drawing/2014/main" id="{D6E1A1C3-49B4-4294-AB0B-6B2E844B4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2656" y="5962007"/>
            <a:ext cx="966487" cy="38273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Income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Text Box 352">
            <a:extLst>
              <a:ext uri="{FF2B5EF4-FFF2-40B4-BE49-F238E27FC236}">
                <a16:creationId xmlns="" xmlns:a16="http://schemas.microsoft.com/office/drawing/2014/main" id="{3C4BE3D1-748A-402F-AF43-9FAC12C29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7265" y="5964203"/>
            <a:ext cx="1250697" cy="57797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Asset management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Text Box 354">
            <a:extLst>
              <a:ext uri="{FF2B5EF4-FFF2-40B4-BE49-F238E27FC236}">
                <a16:creationId xmlns="" xmlns:a16="http://schemas.microsoft.com/office/drawing/2014/main" id="{3CB2BFDF-EF3D-48D4-BA51-1DB15CF6F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86187" y="5387812"/>
            <a:ext cx="1375581" cy="46011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Type of Enterprises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3" name="Text Box 350">
            <a:extLst>
              <a:ext uri="{FF2B5EF4-FFF2-40B4-BE49-F238E27FC236}">
                <a16:creationId xmlns="" xmlns:a16="http://schemas.microsoft.com/office/drawing/2014/main" id="{C2DF9F72-5439-499A-9955-A7A6E7F6C6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0566" y="5617871"/>
            <a:ext cx="1645761" cy="46011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Private enterprises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58833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EC5DCA38-ED38-4AE0-94C2-8568E5BFB7C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49" y="621629"/>
            <a:ext cx="10298155" cy="549496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Box 357">
            <a:extLst>
              <a:ext uri="{FF2B5EF4-FFF2-40B4-BE49-F238E27FC236}">
                <a16:creationId xmlns="" xmlns:a16="http://schemas.microsoft.com/office/drawing/2014/main" id="{05447C6B-1F22-408F-97CD-CFDD4D302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9623" y="927142"/>
            <a:ext cx="964084" cy="25910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(RMB 10,000)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Text Box 361">
            <a:extLst>
              <a:ext uri="{FF2B5EF4-FFF2-40B4-BE49-F238E27FC236}">
                <a16:creationId xmlns="" xmlns:a16="http://schemas.microsoft.com/office/drawing/2014/main" id="{406C1EBB-A011-40E0-A034-9856F73E57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005" y="5519017"/>
            <a:ext cx="1500146" cy="26394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Private enterprises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Text Box 360">
            <a:extLst>
              <a:ext uri="{FF2B5EF4-FFF2-40B4-BE49-F238E27FC236}">
                <a16:creationId xmlns="" xmlns:a16="http://schemas.microsoft.com/office/drawing/2014/main" id="{AC6C4BD2-B512-4721-9117-A3502AFC5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380" y="5519017"/>
            <a:ext cx="1697853" cy="30101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Foreign-funded enterprises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Text Box 359">
            <a:extLst>
              <a:ext uri="{FF2B5EF4-FFF2-40B4-BE49-F238E27FC236}">
                <a16:creationId xmlns="" xmlns:a16="http://schemas.microsoft.com/office/drawing/2014/main" id="{FE883D97-1FC2-4702-9518-E3A93985E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6475" y="5519017"/>
            <a:ext cx="1925493" cy="30101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state-owned enterprises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Text Box 358">
            <a:extLst>
              <a:ext uri="{FF2B5EF4-FFF2-40B4-BE49-F238E27FC236}">
                <a16:creationId xmlns="" xmlns:a16="http://schemas.microsoft.com/office/drawing/2014/main" id="{C3E4A498-95A5-4374-855B-CBF3D57C5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29621" y="5346932"/>
            <a:ext cx="1560504" cy="172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Type of Enterprises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Text Box 356">
            <a:extLst>
              <a:ext uri="{FF2B5EF4-FFF2-40B4-BE49-F238E27FC236}">
                <a16:creationId xmlns="" xmlns:a16="http://schemas.microsoft.com/office/drawing/2014/main" id="{B94A8894-F789-4EE0-BCFB-2B67DF11B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0151" y="590898"/>
            <a:ext cx="4166887" cy="30101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400" b="1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Average Case Amount by Type of Enterprises</a:t>
            </a:r>
            <a:endParaRPr lang="zh-CN" sz="14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3682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包含 游戏机, 钟表, 画&#10;&#10;描述已自动生成">
            <a:extLst>
              <a:ext uri="{FF2B5EF4-FFF2-40B4-BE49-F238E27FC236}">
                <a16:creationId xmlns="" xmlns:a16="http://schemas.microsoft.com/office/drawing/2014/main" id="{4F0844CB-6026-41DB-AFB3-E2B857C64D0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21" y="724766"/>
            <a:ext cx="9762268" cy="5626607"/>
          </a:xfrm>
          <a:prstGeom prst="rect">
            <a:avLst/>
          </a:prstGeom>
        </p:spPr>
      </p:pic>
      <p:sp>
        <p:nvSpPr>
          <p:cNvPr id="3" name="Text Box 362">
            <a:extLst>
              <a:ext uri="{FF2B5EF4-FFF2-40B4-BE49-F238E27FC236}">
                <a16:creationId xmlns="" xmlns:a16="http://schemas.microsoft.com/office/drawing/2014/main" id="{D4B7656A-D761-46A5-9E7B-2D438F701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9848" y="724766"/>
            <a:ext cx="4043320" cy="34890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400" b="1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Average Case Amount by Size of Enterprises</a:t>
            </a:r>
            <a:endParaRPr lang="zh-CN" sz="14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Text Box 363">
            <a:extLst>
              <a:ext uri="{FF2B5EF4-FFF2-40B4-BE49-F238E27FC236}">
                <a16:creationId xmlns="" xmlns:a16="http://schemas.microsoft.com/office/drawing/2014/main" id="{275AE9DA-CFCE-45C8-B836-A823932B5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8717" y="1061703"/>
            <a:ext cx="1025868" cy="1973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(RMB 10,000)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Text Box 364">
            <a:extLst>
              <a:ext uri="{FF2B5EF4-FFF2-40B4-BE49-F238E27FC236}">
                <a16:creationId xmlns="" xmlns:a16="http://schemas.microsoft.com/office/drawing/2014/main" id="{F65A3D9C-11B5-4D6F-BFCD-5E1C560A1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2347" y="5577334"/>
            <a:ext cx="1484724" cy="25505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Size of enterprises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70253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包含 游戏机, 钟表, 画&#10;&#10;描述已自动生成">
            <a:extLst>
              <a:ext uri="{FF2B5EF4-FFF2-40B4-BE49-F238E27FC236}">
                <a16:creationId xmlns="" xmlns:a16="http://schemas.microsoft.com/office/drawing/2014/main" id="{4A7D5A70-8015-4A09-A6AD-22840436DB9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52" y="606356"/>
            <a:ext cx="10682026" cy="5518202"/>
          </a:xfrm>
          <a:prstGeom prst="rect">
            <a:avLst/>
          </a:prstGeom>
        </p:spPr>
      </p:pic>
      <p:sp>
        <p:nvSpPr>
          <p:cNvPr id="3" name="Text Box 365">
            <a:extLst>
              <a:ext uri="{FF2B5EF4-FFF2-40B4-BE49-F238E27FC236}">
                <a16:creationId xmlns="" xmlns:a16="http://schemas.microsoft.com/office/drawing/2014/main" id="{24E39DC8-7CF4-4741-AF88-512C253C19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8766" y="586036"/>
            <a:ext cx="3905474" cy="41980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400" b="1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Average Case Amount by Type of Industry</a:t>
            </a:r>
            <a:endParaRPr lang="zh-CN" sz="14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Text Box 366">
            <a:extLst>
              <a:ext uri="{FF2B5EF4-FFF2-40B4-BE49-F238E27FC236}">
                <a16:creationId xmlns="" xmlns:a16="http://schemas.microsoft.com/office/drawing/2014/main" id="{438EAA9B-6662-4498-A551-A38D24E4F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8477" y="898288"/>
            <a:ext cx="1038225" cy="2159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(RMB 10,000)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Text Box 367">
            <a:extLst>
              <a:ext uri="{FF2B5EF4-FFF2-40B4-BE49-F238E27FC236}">
                <a16:creationId xmlns="" xmlns:a16="http://schemas.microsoft.com/office/drawing/2014/main" id="{4A8516C6-E571-452E-AA59-647B3926A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0521" y="5499143"/>
            <a:ext cx="655166" cy="2159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Financial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Text Box 368">
            <a:extLst>
              <a:ext uri="{FF2B5EF4-FFF2-40B4-BE49-F238E27FC236}">
                <a16:creationId xmlns="" xmlns:a16="http://schemas.microsoft.com/office/drawing/2014/main" id="{F9F182C8-A63B-40E7-A40B-6FD3642755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8173" y="5499143"/>
            <a:ext cx="1767016" cy="49621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lvl="1"/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Culture, sports and entertainment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Text Box 369">
            <a:extLst>
              <a:ext uri="{FF2B5EF4-FFF2-40B4-BE49-F238E27FC236}">
                <a16:creationId xmlns="" xmlns:a16="http://schemas.microsoft.com/office/drawing/2014/main" id="{A127F7CF-86A2-48CD-9B9C-C02B74F51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499143"/>
            <a:ext cx="847656" cy="18923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Mining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Text Box 370">
            <a:extLst>
              <a:ext uri="{FF2B5EF4-FFF2-40B4-BE49-F238E27FC236}">
                <a16:creationId xmlns="" xmlns:a16="http://schemas.microsoft.com/office/drawing/2014/main" id="{BB2F2F89-573D-4844-BD01-ECD8FF0C9D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6475" y="5472473"/>
            <a:ext cx="1205161" cy="2159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Business service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Text Box 371">
            <a:extLst>
              <a:ext uri="{FF2B5EF4-FFF2-40B4-BE49-F238E27FC236}">
                <a16:creationId xmlns="" xmlns:a16="http://schemas.microsoft.com/office/drawing/2014/main" id="{19F31072-3030-49F4-8C49-DA0CCA1228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6357" y="5492742"/>
            <a:ext cx="1504718" cy="58474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Agriculture, forestry, animal husbandry, and fishery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Text Box 372">
            <a:extLst>
              <a:ext uri="{FF2B5EF4-FFF2-40B4-BE49-F238E27FC236}">
                <a16:creationId xmlns="" xmlns:a16="http://schemas.microsoft.com/office/drawing/2014/main" id="{4E3463A0-9F1A-4AC8-8CD0-C95CEB62B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02647" y="5330390"/>
            <a:ext cx="1232783" cy="2159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Type of industry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16909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FFB8D5F4-2B2A-49A8-84DA-80353EBE797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2" y="438210"/>
            <a:ext cx="11135995" cy="622871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Box 377">
            <a:extLst>
              <a:ext uri="{FF2B5EF4-FFF2-40B4-BE49-F238E27FC236}">
                <a16:creationId xmlns="" xmlns:a16="http://schemas.microsoft.com/office/drawing/2014/main" id="{F88D3BE3-7BB9-47D1-9C29-C2278E7E6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5837" y="484719"/>
            <a:ext cx="3128920" cy="4971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400" b="1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Average Case Amount by Age Group</a:t>
            </a:r>
            <a:endParaRPr lang="zh-CN" sz="14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Text Box 374">
            <a:extLst>
              <a:ext uri="{FF2B5EF4-FFF2-40B4-BE49-F238E27FC236}">
                <a16:creationId xmlns="" xmlns:a16="http://schemas.microsoft.com/office/drawing/2014/main" id="{2D192CF1-C06D-42C8-9681-DB73D4C96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84330" y="5773692"/>
            <a:ext cx="1079302" cy="32745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Age Group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Text Box 376">
            <a:extLst>
              <a:ext uri="{FF2B5EF4-FFF2-40B4-BE49-F238E27FC236}">
                <a16:creationId xmlns="" xmlns:a16="http://schemas.microsoft.com/office/drawing/2014/main" id="{A8B48493-0627-4A4C-9CA6-952B6457C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5417" y="758412"/>
            <a:ext cx="1013511" cy="28382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(RMB 10,000)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8102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图片 23" descr="图片包含 游戏机, 画&#10;&#10;描述已自动生成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44" y="457200"/>
            <a:ext cx="9344926" cy="519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Box 22"/>
          <p:cNvSpPr txBox="1">
            <a:spLocks noChangeArrowheads="1"/>
          </p:cNvSpPr>
          <p:nvPr/>
        </p:nvSpPr>
        <p:spPr bwMode="auto">
          <a:xfrm>
            <a:off x="9343585" y="4941416"/>
            <a:ext cx="1295400" cy="20701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1100" b="1">
                <a:effectLst/>
                <a:latin typeface="Arial" charset="0"/>
                <a:ea typeface="宋体" charset="-122"/>
              </a:rPr>
              <a:t>Type of Industry</a:t>
            </a:r>
            <a:endParaRPr lang="zh-CN" sz="1100" dirty="0">
              <a:effectLst/>
              <a:latin typeface="Times New Roman" charset="0"/>
              <a:ea typeface="宋体" charset="-122"/>
            </a:endParaRPr>
          </a:p>
        </p:txBody>
      </p:sp>
      <p:sp>
        <p:nvSpPr>
          <p:cNvPr id="3" name="Text Box 23"/>
          <p:cNvSpPr txBox="1">
            <a:spLocks noChangeArrowheads="1"/>
          </p:cNvSpPr>
          <p:nvPr/>
        </p:nvSpPr>
        <p:spPr bwMode="auto">
          <a:xfrm>
            <a:off x="1459865" y="4181475"/>
            <a:ext cx="360045" cy="1117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800">
                <a:effectLst/>
                <a:latin typeface="Arial" charset="0"/>
                <a:ea typeface="宋体" charset="-122"/>
              </a:rPr>
              <a:t>Cases</a:t>
            </a:r>
            <a:endParaRPr lang="zh-CN" sz="1200">
              <a:effectLst/>
              <a:latin typeface="Times New Roman" charset="0"/>
              <a:ea typeface="宋体" charset="-122"/>
            </a:endParaRPr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1831276" y="5065531"/>
            <a:ext cx="1266893" cy="28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100" dirty="0">
                <a:effectLst/>
                <a:latin typeface="Arial" charset="0"/>
                <a:ea typeface="宋体" charset="-122"/>
              </a:rPr>
              <a:t>Wholesale and retail</a:t>
            </a:r>
            <a:endParaRPr lang="zh-CN" sz="1100" dirty="0">
              <a:effectLst/>
              <a:latin typeface="Times New Roman" charset="0"/>
              <a:ea typeface="宋体" charset="-122"/>
            </a:endParaRPr>
          </a:p>
        </p:txBody>
      </p:sp>
      <p:sp>
        <p:nvSpPr>
          <p:cNvPr id="6" name="Text Box 26"/>
          <p:cNvSpPr txBox="1">
            <a:spLocks noChangeArrowheads="1"/>
          </p:cNvSpPr>
          <p:nvPr/>
        </p:nvSpPr>
        <p:spPr bwMode="auto">
          <a:xfrm>
            <a:off x="3527853" y="5065531"/>
            <a:ext cx="1013515" cy="28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100">
                <a:effectLst/>
                <a:latin typeface="Arial" charset="0"/>
                <a:ea typeface="宋体" charset="-122"/>
              </a:rPr>
              <a:t>Manufacturing</a:t>
            </a:r>
            <a:endParaRPr lang="zh-CN" sz="1100" dirty="0">
              <a:effectLst/>
              <a:latin typeface="Times New Roman" charset="0"/>
              <a:ea typeface="宋体" charset="-122"/>
            </a:endParaRPr>
          </a:p>
        </p:txBody>
      </p:sp>
      <p:sp>
        <p:nvSpPr>
          <p:cNvPr id="7" name="Text Box 27"/>
          <p:cNvSpPr txBox="1">
            <a:spLocks noChangeArrowheads="1"/>
          </p:cNvSpPr>
          <p:nvPr/>
        </p:nvSpPr>
        <p:spPr bwMode="auto">
          <a:xfrm>
            <a:off x="4963449" y="5065531"/>
            <a:ext cx="1013515" cy="28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100" dirty="0">
                <a:effectLst/>
                <a:latin typeface="Arial" charset="0"/>
                <a:ea typeface="宋体" charset="-122"/>
              </a:rPr>
              <a:t>Business service</a:t>
            </a:r>
            <a:endParaRPr lang="zh-CN" sz="1100" dirty="0">
              <a:effectLst/>
              <a:latin typeface="Times New Roman" charset="0"/>
              <a:ea typeface="宋体" charset="-122"/>
            </a:endParaRPr>
          </a:p>
        </p:txBody>
      </p:sp>
      <p:sp>
        <p:nvSpPr>
          <p:cNvPr id="8" name="Text Box 28"/>
          <p:cNvSpPr txBox="1">
            <a:spLocks noChangeArrowheads="1"/>
          </p:cNvSpPr>
          <p:nvPr/>
        </p:nvSpPr>
        <p:spPr bwMode="auto">
          <a:xfrm>
            <a:off x="6489140" y="5065531"/>
            <a:ext cx="1013515" cy="28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100">
                <a:effectLst/>
                <a:latin typeface="Arial" charset="0"/>
                <a:ea typeface="宋体" charset="-122"/>
              </a:rPr>
              <a:t>Real estate</a:t>
            </a:r>
            <a:endParaRPr lang="zh-CN" sz="1100" dirty="0">
              <a:effectLst/>
              <a:latin typeface="Times New Roman" charset="0"/>
              <a:ea typeface="宋体" charset="-122"/>
            </a:endParaRPr>
          </a:p>
        </p:txBody>
      </p:sp>
      <p:sp>
        <p:nvSpPr>
          <p:cNvPr id="9" name="Text Box 29"/>
          <p:cNvSpPr txBox="1">
            <a:spLocks noChangeArrowheads="1"/>
          </p:cNvSpPr>
          <p:nvPr/>
        </p:nvSpPr>
        <p:spPr bwMode="auto">
          <a:xfrm>
            <a:off x="7890855" y="5065531"/>
            <a:ext cx="1259186" cy="28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100" dirty="0">
                <a:effectLst/>
                <a:latin typeface="Arial" charset="0"/>
                <a:ea typeface="宋体" charset="-122"/>
              </a:rPr>
              <a:t>Information technology service</a:t>
            </a:r>
            <a:endParaRPr lang="zh-CN" sz="1100" dirty="0">
              <a:effectLst/>
              <a:latin typeface="Times New Roman" charset="0"/>
              <a:ea typeface="宋体" charset="-122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19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20"/>
          <p:cNvSpPr>
            <a:spLocks noChangeArrowheads="1"/>
          </p:cNvSpPr>
          <p:nvPr/>
        </p:nvSpPr>
        <p:spPr bwMode="auto">
          <a:xfrm>
            <a:off x="0" y="3429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1639887" y="767017"/>
            <a:ext cx="815705" cy="24614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Arial" charset="0"/>
                <a:ea typeface="宋体" charset="-122"/>
              </a:rPr>
              <a:t>Cases</a:t>
            </a:r>
            <a:endParaRPr lang="zh-CN" sz="1100" dirty="0">
              <a:effectLst/>
              <a:latin typeface="Times New Roman" charset="0"/>
              <a:ea typeface="宋体" charset="-122"/>
            </a:endParaRP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4667329" y="492411"/>
            <a:ext cx="1605753" cy="27460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400" b="1" dirty="0">
                <a:effectLst/>
                <a:latin typeface="Arial" charset="0"/>
                <a:ea typeface="宋体" charset="-122"/>
              </a:rPr>
              <a:t>Type of Industry</a:t>
            </a:r>
            <a:endParaRPr lang="zh-CN" sz="1400" dirty="0">
              <a:effectLst/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2371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5A54EC2B-A651-4255-AFF9-D32CFDE9B28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02" y="619905"/>
            <a:ext cx="10964596" cy="581178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Box 378">
            <a:extLst>
              <a:ext uri="{FF2B5EF4-FFF2-40B4-BE49-F238E27FC236}">
                <a16:creationId xmlns="" xmlns:a16="http://schemas.microsoft.com/office/drawing/2014/main" id="{F6D33C07-C165-496A-BB75-0B41AD0F2B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7774" y="951857"/>
            <a:ext cx="1050583" cy="24674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(RMB 10,000)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Text Box 383">
            <a:extLst>
              <a:ext uri="{FF2B5EF4-FFF2-40B4-BE49-F238E27FC236}">
                <a16:creationId xmlns="" xmlns:a16="http://schemas.microsoft.com/office/drawing/2014/main" id="{E1A0429B-6045-4949-BC47-79157D1F0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1806" y="5833163"/>
            <a:ext cx="2003437" cy="40493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Junior school degree or below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Text Box 381">
            <a:extLst>
              <a:ext uri="{FF2B5EF4-FFF2-40B4-BE49-F238E27FC236}">
                <a16:creationId xmlns="" xmlns:a16="http://schemas.microsoft.com/office/drawing/2014/main" id="{83A9032C-0208-42C3-98D1-9E6039C18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1082" y="5833163"/>
            <a:ext cx="1260038" cy="52719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High school degree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Text Box 382">
            <a:extLst>
              <a:ext uri="{FF2B5EF4-FFF2-40B4-BE49-F238E27FC236}">
                <a16:creationId xmlns="" xmlns:a16="http://schemas.microsoft.com/office/drawing/2014/main" id="{04BA97CC-9491-42AB-9968-DB9AFAC3E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266" y="5837257"/>
            <a:ext cx="1401565" cy="2801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Junior college degree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Text Box 384">
            <a:extLst>
              <a:ext uri="{FF2B5EF4-FFF2-40B4-BE49-F238E27FC236}">
                <a16:creationId xmlns="" xmlns:a16="http://schemas.microsoft.com/office/drawing/2014/main" id="{E621DB3F-A2A2-4202-88D3-94947EF59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2120" y="5824951"/>
            <a:ext cx="1269296" cy="2801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Bachelor's degree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Text Box 380">
            <a:extLst>
              <a:ext uri="{FF2B5EF4-FFF2-40B4-BE49-F238E27FC236}">
                <a16:creationId xmlns="" xmlns:a16="http://schemas.microsoft.com/office/drawing/2014/main" id="{AFC08B71-B461-45C1-8110-8415DB547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4554" y="5808436"/>
            <a:ext cx="1919545" cy="2801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Master's degree or above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Text Box 379">
            <a:extLst>
              <a:ext uri="{FF2B5EF4-FFF2-40B4-BE49-F238E27FC236}">
                <a16:creationId xmlns="" xmlns:a16="http://schemas.microsoft.com/office/drawing/2014/main" id="{CA6C669B-63B2-4357-9848-4E427B2E2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0853" y="5651304"/>
            <a:ext cx="1401565" cy="2801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Educational level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Text Box 377">
            <a:extLst>
              <a:ext uri="{FF2B5EF4-FFF2-40B4-BE49-F238E27FC236}">
                <a16:creationId xmlns="" xmlns:a16="http://schemas.microsoft.com/office/drawing/2014/main" id="{7735C904-D18E-48EC-806C-18DA95FCAD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1241" y="539730"/>
            <a:ext cx="4463449" cy="48510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400" b="1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Average Case Amount by educational level</a:t>
            </a:r>
            <a:endParaRPr lang="zh-CN" sz="14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60004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7A73C9EF-7AF0-4F2C-9179-B2E4811DE6C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423" y="507365"/>
            <a:ext cx="10361063" cy="549801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Box 388">
            <a:extLst>
              <a:ext uri="{FF2B5EF4-FFF2-40B4-BE49-F238E27FC236}">
                <a16:creationId xmlns="" xmlns:a16="http://schemas.microsoft.com/office/drawing/2014/main" id="{D674191D-58E6-43EF-A8B0-722A892C1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3101" y="507365"/>
            <a:ext cx="3252487" cy="36126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400" b="1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Average Case Amount by Position </a:t>
            </a:r>
            <a:endParaRPr lang="zh-CN" sz="14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Text Box 389">
            <a:extLst>
              <a:ext uri="{FF2B5EF4-FFF2-40B4-BE49-F238E27FC236}">
                <a16:creationId xmlns="" xmlns:a16="http://schemas.microsoft.com/office/drawing/2014/main" id="{64F08834-69F1-4DA9-BF9A-E542DD4E9D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7461" y="852616"/>
            <a:ext cx="988798" cy="24674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(RMB 10,000)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Text Box 385">
            <a:extLst>
              <a:ext uri="{FF2B5EF4-FFF2-40B4-BE49-F238E27FC236}">
                <a16:creationId xmlns="" xmlns:a16="http://schemas.microsoft.com/office/drawing/2014/main" id="{D052C484-8CBB-45D5-8C7F-6E9FFCBE1B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9263" y="5439771"/>
            <a:ext cx="1475732" cy="36126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Ordinary employees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Text Box 386">
            <a:extLst>
              <a:ext uri="{FF2B5EF4-FFF2-40B4-BE49-F238E27FC236}">
                <a16:creationId xmlns="" xmlns:a16="http://schemas.microsoft.com/office/drawing/2014/main" id="{FF066733-A13F-49BC-AF9A-F53D89450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2231" y="5439771"/>
            <a:ext cx="1798450" cy="36126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Mid-level employees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Text Box 387">
            <a:extLst>
              <a:ext uri="{FF2B5EF4-FFF2-40B4-BE49-F238E27FC236}">
                <a16:creationId xmlns="" xmlns:a16="http://schemas.microsoft.com/office/drawing/2014/main" id="{6CEC38C1-4383-4C39-9142-0C2BAF20D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3601" y="5439771"/>
            <a:ext cx="1475732" cy="36126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Senior executives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Text Box 390">
            <a:extLst>
              <a:ext uri="{FF2B5EF4-FFF2-40B4-BE49-F238E27FC236}">
                <a16:creationId xmlns="" xmlns:a16="http://schemas.microsoft.com/office/drawing/2014/main" id="{92912BC5-08FD-4B81-8021-FE553F4FDF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6765" y="5209797"/>
            <a:ext cx="656230" cy="26704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Position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22454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62C92560-3BA4-4528-BFFA-9B049E02965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294" y="627379"/>
            <a:ext cx="10146782" cy="546450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Box 391">
            <a:extLst>
              <a:ext uri="{FF2B5EF4-FFF2-40B4-BE49-F238E27FC236}">
                <a16:creationId xmlns="" xmlns:a16="http://schemas.microsoft.com/office/drawing/2014/main" id="{4A9F3038-4C38-4981-8820-D4E4120713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0151" y="627379"/>
            <a:ext cx="4633783" cy="3764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400" b="1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Average Case Amount by the years of employment </a:t>
            </a:r>
            <a:endParaRPr lang="zh-CN" sz="14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Text Box 392">
            <a:extLst>
              <a:ext uri="{FF2B5EF4-FFF2-40B4-BE49-F238E27FC236}">
                <a16:creationId xmlns="" xmlns:a16="http://schemas.microsoft.com/office/drawing/2014/main" id="{7B792B62-F2A2-4FB3-84F6-26C822DCED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7281" y="960953"/>
            <a:ext cx="976441" cy="22529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(RMB 10,000)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Text Box 393">
            <a:extLst>
              <a:ext uri="{FF2B5EF4-FFF2-40B4-BE49-F238E27FC236}">
                <a16:creationId xmlns="" xmlns:a16="http://schemas.microsoft.com/office/drawing/2014/main" id="{4948D22D-E28D-4331-A90C-2813F1BA5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31356" y="5299161"/>
            <a:ext cx="1654698" cy="2737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Years of employment 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00237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9E96BE4E-0266-4929-B0C8-127142E8478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227" y="667779"/>
            <a:ext cx="9783059" cy="534996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Box 394">
            <a:extLst>
              <a:ext uri="{FF2B5EF4-FFF2-40B4-BE49-F238E27FC236}">
                <a16:creationId xmlns="" xmlns:a16="http://schemas.microsoft.com/office/drawing/2014/main" id="{7EC34FA0-F360-4FE9-9536-BD85947A7F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4637" y="615864"/>
            <a:ext cx="5648411" cy="44879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400" b="1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Proportions of Cases by Availability of Return or Compensation</a:t>
            </a:r>
            <a:endParaRPr lang="zh-CN" sz="14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Text Box 395">
            <a:extLst>
              <a:ext uri="{FF2B5EF4-FFF2-40B4-BE49-F238E27FC236}">
                <a16:creationId xmlns="" xmlns:a16="http://schemas.microsoft.com/office/drawing/2014/main" id="{F9EBB495-01E4-4AB2-8AF6-8B3BC2BBD2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2654" y="2415745"/>
            <a:ext cx="2927907" cy="25331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r"/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Without return or compensation: 38.02%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Text Box 396">
            <a:extLst>
              <a:ext uri="{FF2B5EF4-FFF2-40B4-BE49-F238E27FC236}">
                <a16:creationId xmlns="" xmlns:a16="http://schemas.microsoft.com/office/drawing/2014/main" id="{AF0BB8B5-8015-4C51-A828-ADA4C4C90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0394" y="4034448"/>
            <a:ext cx="2511897" cy="2349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With return or compensation: 61.98%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Text Box 398">
            <a:extLst>
              <a:ext uri="{FF2B5EF4-FFF2-40B4-BE49-F238E27FC236}">
                <a16:creationId xmlns="" xmlns:a16="http://schemas.microsoft.com/office/drawing/2014/main" id="{C48225CC-3D5F-4C43-9BE8-2544B3548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0933" y="5709507"/>
            <a:ext cx="802289" cy="53297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0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With return or compensation</a:t>
            </a:r>
            <a:endParaRPr lang="zh-CN" sz="1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Text Box 397">
            <a:extLst>
              <a:ext uri="{FF2B5EF4-FFF2-40B4-BE49-F238E27FC236}">
                <a16:creationId xmlns="" xmlns:a16="http://schemas.microsoft.com/office/drawing/2014/main" id="{D84B8C0B-139C-419D-879E-CB309FA57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0357" y="5709507"/>
            <a:ext cx="982320" cy="44879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0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Without return or compensation</a:t>
            </a:r>
            <a:endParaRPr lang="zh-CN" sz="10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868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电脑萤幕的截图&#10;&#10;描述已自动生成">
            <a:extLst>
              <a:ext uri="{FF2B5EF4-FFF2-40B4-BE49-F238E27FC236}">
                <a16:creationId xmlns="" xmlns:a16="http://schemas.microsoft.com/office/drawing/2014/main" id="{9E5090A2-CCD2-4C9C-BC13-B35C5CCA8D4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083" y="693634"/>
            <a:ext cx="9669858" cy="5163469"/>
          </a:xfrm>
          <a:prstGeom prst="rect">
            <a:avLst/>
          </a:prstGeom>
        </p:spPr>
      </p:pic>
      <p:sp>
        <p:nvSpPr>
          <p:cNvPr id="3" name="Text Box 399">
            <a:extLst>
              <a:ext uri="{FF2B5EF4-FFF2-40B4-BE49-F238E27FC236}">
                <a16:creationId xmlns="" xmlns:a16="http://schemas.microsoft.com/office/drawing/2014/main" id="{341A3F81-BBDE-43A8-B091-6AB24D753C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2398" y="697065"/>
            <a:ext cx="4417970" cy="34255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600" b="1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Rate of Return or Compensation by Position</a:t>
            </a:r>
            <a:endParaRPr lang="zh-CN" sz="16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Text Box 400">
            <a:extLst>
              <a:ext uri="{FF2B5EF4-FFF2-40B4-BE49-F238E27FC236}">
                <a16:creationId xmlns="" xmlns:a16="http://schemas.microsoft.com/office/drawing/2014/main" id="{21D98B41-435C-4D6F-84AA-64C832FF0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8621" y="900093"/>
            <a:ext cx="766119" cy="27905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percentage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Text Box 403">
            <a:extLst>
              <a:ext uri="{FF2B5EF4-FFF2-40B4-BE49-F238E27FC236}">
                <a16:creationId xmlns="" xmlns:a16="http://schemas.microsoft.com/office/drawing/2014/main" id="{5DBEB6B1-A2B6-4138-857C-956C5CE7E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4740" y="5328560"/>
            <a:ext cx="1463375" cy="20447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Ordinary employees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Text Box 404">
            <a:extLst>
              <a:ext uri="{FF2B5EF4-FFF2-40B4-BE49-F238E27FC236}">
                <a16:creationId xmlns="" xmlns:a16="http://schemas.microsoft.com/office/drawing/2014/main" id="{4AF5FDA8-8969-407D-A2B7-3959A2C2E3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6260" y="5328560"/>
            <a:ext cx="1481232" cy="34255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Mid-level employees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Text Box 405">
            <a:extLst>
              <a:ext uri="{FF2B5EF4-FFF2-40B4-BE49-F238E27FC236}">
                <a16:creationId xmlns="" xmlns:a16="http://schemas.microsoft.com/office/drawing/2014/main" id="{D951D262-C9AB-4747-B6BC-DA91DF236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2714" y="5328560"/>
            <a:ext cx="1439005" cy="34255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Senior executives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Text Box 401">
            <a:extLst>
              <a:ext uri="{FF2B5EF4-FFF2-40B4-BE49-F238E27FC236}">
                <a16:creationId xmlns="" xmlns:a16="http://schemas.microsoft.com/office/drawing/2014/main" id="{3BE7148F-DFD5-4508-BEFA-D52171CEA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90677" y="5126973"/>
            <a:ext cx="856264" cy="30382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Position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12899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手机屏幕的截图&#10;&#10;描述已自动生成">
            <a:extLst>
              <a:ext uri="{FF2B5EF4-FFF2-40B4-BE49-F238E27FC236}">
                <a16:creationId xmlns="" xmlns:a16="http://schemas.microsoft.com/office/drawing/2014/main" id="{02FED36D-1023-48DA-8F61-177C465A06D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631" y="591185"/>
            <a:ext cx="9346385" cy="5611907"/>
          </a:xfrm>
          <a:prstGeom prst="rect">
            <a:avLst/>
          </a:prstGeom>
        </p:spPr>
      </p:pic>
      <p:sp>
        <p:nvSpPr>
          <p:cNvPr id="3" name="Text Box 406">
            <a:extLst>
              <a:ext uri="{FF2B5EF4-FFF2-40B4-BE49-F238E27FC236}">
                <a16:creationId xmlns="" xmlns:a16="http://schemas.microsoft.com/office/drawing/2014/main" id="{F9673699-AF14-423E-8E48-66B3F52E71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1637" y="591185"/>
            <a:ext cx="2080698" cy="37264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400" b="1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Principal Punishment</a:t>
            </a:r>
            <a:endParaRPr lang="zh-CN" sz="14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Text Box 412">
            <a:extLst>
              <a:ext uri="{FF2B5EF4-FFF2-40B4-BE49-F238E27FC236}">
                <a16:creationId xmlns="" xmlns:a16="http://schemas.microsoft.com/office/drawing/2014/main" id="{CB75DCBF-552B-490E-A33C-95946309E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1082" y="814803"/>
            <a:ext cx="702749" cy="29804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Cases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Text Box 407">
            <a:extLst>
              <a:ext uri="{FF2B5EF4-FFF2-40B4-BE49-F238E27FC236}">
                <a16:creationId xmlns="" xmlns:a16="http://schemas.microsoft.com/office/drawing/2014/main" id="{419575E7-2F55-43F1-8751-77207940E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7303" y="5576332"/>
            <a:ext cx="2067054" cy="3178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Exemption from punishment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Text Box 408">
            <a:extLst>
              <a:ext uri="{FF2B5EF4-FFF2-40B4-BE49-F238E27FC236}">
                <a16:creationId xmlns="" xmlns:a16="http://schemas.microsoft.com/office/drawing/2014/main" id="{D13BEF15-D75B-4113-BF35-5549E78EE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6848" y="5576332"/>
            <a:ext cx="1239152" cy="30891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Criminal detention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Text Box 409">
            <a:extLst>
              <a:ext uri="{FF2B5EF4-FFF2-40B4-BE49-F238E27FC236}">
                <a16:creationId xmlns="" xmlns:a16="http://schemas.microsoft.com/office/drawing/2014/main" id="{B68880C8-46C7-448E-B5B3-C10B0968A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746" y="5576332"/>
            <a:ext cx="1387433" cy="30891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Less than 5 years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Text Box 410">
            <a:extLst>
              <a:ext uri="{FF2B5EF4-FFF2-40B4-BE49-F238E27FC236}">
                <a16:creationId xmlns="" xmlns:a16="http://schemas.microsoft.com/office/drawing/2014/main" id="{1921A969-0618-424E-B9BC-8F7A74B14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0925" y="5576332"/>
            <a:ext cx="1387433" cy="3089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More than 5 years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Text Box 411">
            <a:extLst>
              <a:ext uri="{FF2B5EF4-FFF2-40B4-BE49-F238E27FC236}">
                <a16:creationId xmlns="" xmlns:a16="http://schemas.microsoft.com/office/drawing/2014/main" id="{4C23E727-E664-469C-AA5F-F741002A3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19912" y="5421873"/>
            <a:ext cx="1414850" cy="3089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Principal Punishment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79160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910AFAEA-805A-4927-AE82-7FF12377D9E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68" y="444843"/>
            <a:ext cx="10008973" cy="535047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Box 413">
            <a:extLst>
              <a:ext uri="{FF2B5EF4-FFF2-40B4-BE49-F238E27FC236}">
                <a16:creationId xmlns="" xmlns:a16="http://schemas.microsoft.com/office/drawing/2014/main" id="{56D5A3DD-2483-4D48-9E36-C4849D76F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0694" y="444843"/>
            <a:ext cx="6137532" cy="51470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400" b="1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Proportions of Perpetrators by Substantial Punishment and Probation</a:t>
            </a:r>
            <a:endParaRPr lang="zh-CN" sz="14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Text Box 414">
            <a:extLst>
              <a:ext uri="{FF2B5EF4-FFF2-40B4-BE49-F238E27FC236}">
                <a16:creationId xmlns="" xmlns:a16="http://schemas.microsoft.com/office/drawing/2014/main" id="{F76B1B32-534B-4DBF-866B-BA72DA46F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3475" y="2225795"/>
            <a:ext cx="1414763" cy="24555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r"/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Probation: 38.12%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Text Box 415">
            <a:extLst>
              <a:ext uri="{FF2B5EF4-FFF2-40B4-BE49-F238E27FC236}">
                <a16:creationId xmlns="" xmlns:a16="http://schemas.microsoft.com/office/drawing/2014/main" id="{6F58221F-C50D-4265-8B2E-2C9E70791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7647" y="3789714"/>
            <a:ext cx="2106741" cy="3079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Substantial punishment: 61.88%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Text Box 416">
            <a:extLst>
              <a:ext uri="{FF2B5EF4-FFF2-40B4-BE49-F238E27FC236}">
                <a16:creationId xmlns="" xmlns:a16="http://schemas.microsoft.com/office/drawing/2014/main" id="{92B3C573-C807-4216-BB11-E4AB3F452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4996" y="5506683"/>
            <a:ext cx="740453" cy="22970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0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Substantial punishment</a:t>
            </a:r>
            <a:endParaRPr lang="zh-CN" sz="1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Text Box 417">
            <a:extLst>
              <a:ext uri="{FF2B5EF4-FFF2-40B4-BE49-F238E27FC236}">
                <a16:creationId xmlns="" xmlns:a16="http://schemas.microsoft.com/office/drawing/2014/main" id="{7F6AB931-76DE-4741-B8DA-05D3273802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460" y="5524111"/>
            <a:ext cx="616886" cy="22970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0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Probation</a:t>
            </a:r>
            <a:endParaRPr lang="zh-CN" sz="10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84766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手机屏幕的截图&#10;&#10;描述已自动生成">
            <a:extLst>
              <a:ext uri="{FF2B5EF4-FFF2-40B4-BE49-F238E27FC236}">
                <a16:creationId xmlns="" xmlns:a16="http://schemas.microsoft.com/office/drawing/2014/main" id="{762CF645-ECAC-46C7-A101-AEDB4421572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87" y="574675"/>
            <a:ext cx="9855578" cy="5233001"/>
          </a:xfrm>
          <a:prstGeom prst="rect">
            <a:avLst/>
          </a:prstGeom>
        </p:spPr>
      </p:pic>
      <p:sp>
        <p:nvSpPr>
          <p:cNvPr id="3" name="Text Box 418">
            <a:extLst>
              <a:ext uri="{FF2B5EF4-FFF2-40B4-BE49-F238E27FC236}">
                <a16:creationId xmlns="" xmlns:a16="http://schemas.microsoft.com/office/drawing/2014/main" id="{4AAF9665-216F-47FB-98F9-A726EE1FE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9290" y="374984"/>
            <a:ext cx="3933748" cy="67534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400" b="1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Percentage of Perpetrators Granted probation by Availability of Return or Compensation</a:t>
            </a:r>
            <a:endParaRPr lang="zh-CN" sz="14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Text Box 419">
            <a:extLst>
              <a:ext uri="{FF2B5EF4-FFF2-40B4-BE49-F238E27FC236}">
                <a16:creationId xmlns="" xmlns:a16="http://schemas.microsoft.com/office/drawing/2014/main" id="{BF4682DF-EE9F-49E6-ABF1-93D675FDD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0439" y="892844"/>
            <a:ext cx="984250" cy="15748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Percentage 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Text Box 421">
            <a:extLst>
              <a:ext uri="{FF2B5EF4-FFF2-40B4-BE49-F238E27FC236}">
                <a16:creationId xmlns="" xmlns:a16="http://schemas.microsoft.com/office/drawing/2014/main" id="{45B180C3-85B8-44B2-946C-95AAC17AF8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8062" y="5233514"/>
            <a:ext cx="1862455" cy="28995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With return or compensation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Text Box 422">
            <a:extLst>
              <a:ext uri="{FF2B5EF4-FFF2-40B4-BE49-F238E27FC236}">
                <a16:creationId xmlns="" xmlns:a16="http://schemas.microsoft.com/office/drawing/2014/main" id="{61616557-1594-4D03-A2E3-4066A6BE5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3769" y="5233514"/>
            <a:ext cx="2088644" cy="3270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Without return or compensation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Text Box 420">
            <a:extLst>
              <a:ext uri="{FF2B5EF4-FFF2-40B4-BE49-F238E27FC236}">
                <a16:creationId xmlns="" xmlns:a16="http://schemas.microsoft.com/office/drawing/2014/main" id="{60390C19-6569-4FBB-8D29-85897E003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80906" y="5032854"/>
            <a:ext cx="1303654" cy="41290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Availability of return or compensation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12749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CA472A2D-A7B6-4B79-9796-C8530BF1DE9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24" y="508769"/>
            <a:ext cx="10488296" cy="5455152"/>
          </a:xfrm>
          <a:prstGeom prst="rect">
            <a:avLst/>
          </a:prstGeom>
        </p:spPr>
      </p:pic>
      <p:sp>
        <p:nvSpPr>
          <p:cNvPr id="3" name="Text Box 423">
            <a:extLst>
              <a:ext uri="{FF2B5EF4-FFF2-40B4-BE49-F238E27FC236}">
                <a16:creationId xmlns="" xmlns:a16="http://schemas.microsoft.com/office/drawing/2014/main" id="{4B77BC72-35DA-47FB-B08D-01CF0CE20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8209" y="508768"/>
            <a:ext cx="3884321" cy="41584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400" b="1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Percentage of Perpetrators Granted probation by Availability of Forgiveness</a:t>
            </a:r>
            <a:endParaRPr lang="zh-CN" sz="14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Text Box 424">
            <a:extLst>
              <a:ext uri="{FF2B5EF4-FFF2-40B4-BE49-F238E27FC236}">
                <a16:creationId xmlns="" xmlns:a16="http://schemas.microsoft.com/office/drawing/2014/main" id="{4B8665A9-9659-4083-8F31-551B0CA53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4670" y="807629"/>
            <a:ext cx="1081130" cy="2645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Percentage 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Text Box 425">
            <a:extLst>
              <a:ext uri="{FF2B5EF4-FFF2-40B4-BE49-F238E27FC236}">
                <a16:creationId xmlns="" xmlns:a16="http://schemas.microsoft.com/office/drawing/2014/main" id="{EC0B67B6-6CF2-42D6-A6C9-26E1CCECE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0996" y="5350470"/>
            <a:ext cx="1278839" cy="27027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With forgiveness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Text Box 426">
            <a:extLst>
              <a:ext uri="{FF2B5EF4-FFF2-40B4-BE49-F238E27FC236}">
                <a16:creationId xmlns="" xmlns:a16="http://schemas.microsoft.com/office/drawing/2014/main" id="{777CE83B-EE8B-49EC-8326-E630AA24A3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7607" y="5352049"/>
            <a:ext cx="1661899" cy="26869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Without forgiveness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Text Box 427">
            <a:extLst>
              <a:ext uri="{FF2B5EF4-FFF2-40B4-BE49-F238E27FC236}">
                <a16:creationId xmlns="" xmlns:a16="http://schemas.microsoft.com/office/drawing/2014/main" id="{03393E72-B92C-4870-879F-A2D043212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0277" y="5171022"/>
            <a:ext cx="1377804" cy="36205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Availability of forgiveness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95540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65143710-E9FF-4C41-BB65-8C4684C8F6B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91" y="614863"/>
            <a:ext cx="9759443" cy="525199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Box 428">
            <a:extLst>
              <a:ext uri="{FF2B5EF4-FFF2-40B4-BE49-F238E27FC236}">
                <a16:creationId xmlns="" xmlns:a16="http://schemas.microsoft.com/office/drawing/2014/main" id="{FE200A65-0C3B-469A-A2DA-BE382A6CD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094" y="617084"/>
            <a:ext cx="5278404" cy="30035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400" b="1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Proportions of Cases by Uses of Misappropriated Funds</a:t>
            </a:r>
            <a:endParaRPr lang="zh-CN" sz="14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Text Box 429">
            <a:extLst>
              <a:ext uri="{FF2B5EF4-FFF2-40B4-BE49-F238E27FC236}">
                <a16:creationId xmlns="" xmlns:a16="http://schemas.microsoft.com/office/drawing/2014/main" id="{9DB31525-CCB4-4ACA-AB02-D447901F1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1840" y="990120"/>
            <a:ext cx="1860928" cy="30035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r"/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Loaning to others: 3.58%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Text Box 430">
            <a:extLst>
              <a:ext uri="{FF2B5EF4-FFF2-40B4-BE49-F238E27FC236}">
                <a16:creationId xmlns="" xmlns:a16="http://schemas.microsoft.com/office/drawing/2014/main" id="{99EBDB40-FDB6-4F36-86F5-3914414C3A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5642" y="1512955"/>
            <a:ext cx="2060395" cy="30035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r"/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Profit-making activities: 16.85%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Text Box 431">
            <a:extLst>
              <a:ext uri="{FF2B5EF4-FFF2-40B4-BE49-F238E27FC236}">
                <a16:creationId xmlns="" xmlns:a16="http://schemas.microsoft.com/office/drawing/2014/main" id="{5DA0A19B-DA9B-40C1-BEB4-008E813AB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4725" y="3658885"/>
            <a:ext cx="1767016" cy="30035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r"/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Illegal activity: 17.72%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Text Box 432">
            <a:extLst>
              <a:ext uri="{FF2B5EF4-FFF2-40B4-BE49-F238E27FC236}">
                <a16:creationId xmlns="" xmlns:a16="http://schemas.microsoft.com/office/drawing/2014/main" id="{CE2D9B32-5168-4A8B-BD72-14D5B8A21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7258" y="3890083"/>
            <a:ext cx="1870504" cy="45053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Personal use: 61.85%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Text Box 434">
            <a:extLst>
              <a:ext uri="{FF2B5EF4-FFF2-40B4-BE49-F238E27FC236}">
                <a16:creationId xmlns="" xmlns:a16="http://schemas.microsoft.com/office/drawing/2014/main" id="{726A475A-FE8A-4CDE-9A56-F7F45BED7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2887" y="5623986"/>
            <a:ext cx="976184" cy="67014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Personal use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Text Box 435">
            <a:extLst>
              <a:ext uri="{FF2B5EF4-FFF2-40B4-BE49-F238E27FC236}">
                <a16:creationId xmlns="" xmlns:a16="http://schemas.microsoft.com/office/drawing/2014/main" id="{637BD5FD-F7EB-4265-B69A-23B2DF9E0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056" y="5623447"/>
            <a:ext cx="916560" cy="37691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Illegal activity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Text Box 433">
            <a:extLst>
              <a:ext uri="{FF2B5EF4-FFF2-40B4-BE49-F238E27FC236}">
                <a16:creationId xmlns="" xmlns:a16="http://schemas.microsoft.com/office/drawing/2014/main" id="{8C9EB3E0-1520-4381-8BD7-15C113492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9013" y="5613287"/>
            <a:ext cx="1416900" cy="23119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Loaning to others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Text Box 436">
            <a:extLst>
              <a:ext uri="{FF2B5EF4-FFF2-40B4-BE49-F238E27FC236}">
                <a16:creationId xmlns="" xmlns:a16="http://schemas.microsoft.com/office/drawing/2014/main" id="{46EA06F3-A85A-42A7-BF77-9B88EB055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6151" y="5623446"/>
            <a:ext cx="982682" cy="37691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Profit-making activities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947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图片 26" descr="图片包含 游戏机, 光盘&#10;&#10;描述已自动生成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145" y="538058"/>
            <a:ext cx="9318433" cy="518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Box 30"/>
          <p:cNvSpPr txBox="1">
            <a:spLocks noChangeArrowheads="1"/>
          </p:cNvSpPr>
          <p:nvPr/>
        </p:nvSpPr>
        <p:spPr bwMode="auto">
          <a:xfrm>
            <a:off x="3944695" y="538058"/>
            <a:ext cx="3749331" cy="25250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600" b="1" dirty="0">
                <a:effectLst/>
                <a:latin typeface="Arial" charset="0"/>
                <a:ea typeface="宋体" charset="-122"/>
              </a:rPr>
              <a:t>Proportions of Cases by Crimes</a:t>
            </a:r>
            <a:endParaRPr lang="zh-CN" sz="1600" dirty="0">
              <a:effectLst/>
              <a:latin typeface="Times New Roman" charset="0"/>
              <a:ea typeface="宋体" charset="-122"/>
            </a:endParaRPr>
          </a:p>
        </p:txBody>
      </p:sp>
      <p:sp>
        <p:nvSpPr>
          <p:cNvPr id="3" name="Text Box 31"/>
          <p:cNvSpPr txBox="1">
            <a:spLocks noChangeArrowheads="1"/>
          </p:cNvSpPr>
          <p:nvPr/>
        </p:nvSpPr>
        <p:spPr bwMode="auto">
          <a:xfrm>
            <a:off x="3293110" y="805557"/>
            <a:ext cx="2332902" cy="22876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Arial" charset="0"/>
                <a:ea typeface="宋体" charset="-122"/>
              </a:rPr>
              <a:t>Computer-related corruptions: 0.11%</a:t>
            </a:r>
            <a:endParaRPr lang="zh-CN" sz="1100" dirty="0">
              <a:effectLst/>
              <a:latin typeface="Times New Roman" charset="0"/>
              <a:ea typeface="宋体" charset="-122"/>
            </a:endParaRPr>
          </a:p>
        </p:txBody>
      </p:sp>
      <p:sp>
        <p:nvSpPr>
          <p:cNvPr id="4" name="Text Box 32"/>
          <p:cNvSpPr txBox="1">
            <a:spLocks noChangeArrowheads="1"/>
          </p:cNvSpPr>
          <p:nvPr/>
        </p:nvSpPr>
        <p:spPr bwMode="auto">
          <a:xfrm>
            <a:off x="1796650" y="962685"/>
            <a:ext cx="3052845" cy="3009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Arial" charset="0"/>
                <a:ea typeface="宋体" charset="-122"/>
              </a:rPr>
              <a:t>Infringement upon personal information: 1.02%</a:t>
            </a:r>
            <a:endParaRPr lang="zh-CN" sz="1100" dirty="0">
              <a:effectLst/>
              <a:latin typeface="Times New Roman" charset="0"/>
              <a:ea typeface="宋体" charset="-122"/>
            </a:endParaRPr>
          </a:p>
        </p:txBody>
      </p:sp>
      <p:sp>
        <p:nvSpPr>
          <p:cNvPr id="5" name="Text Box 33"/>
          <p:cNvSpPr txBox="1">
            <a:spLocks noChangeArrowheads="1"/>
          </p:cNvSpPr>
          <p:nvPr/>
        </p:nvSpPr>
        <p:spPr bwMode="auto">
          <a:xfrm>
            <a:off x="2286010" y="1178851"/>
            <a:ext cx="2231390" cy="48379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1100">
                <a:effectLst/>
                <a:latin typeface="Arial" charset="0"/>
                <a:ea typeface="宋体" charset="-122"/>
              </a:rPr>
              <a:t>Acceptance of bribes by non-state functionaries: 3.28%</a:t>
            </a:r>
            <a:endParaRPr lang="zh-CN" sz="1100" dirty="0">
              <a:effectLst/>
              <a:latin typeface="Times New Roman" charset="0"/>
              <a:ea typeface="宋体" charset="-122"/>
            </a:endParaRPr>
          </a:p>
        </p:txBody>
      </p:sp>
      <p:sp>
        <p:nvSpPr>
          <p:cNvPr id="6" name="Text Box 34"/>
          <p:cNvSpPr txBox="1">
            <a:spLocks noChangeArrowheads="1"/>
          </p:cNvSpPr>
          <p:nvPr/>
        </p:nvSpPr>
        <p:spPr bwMode="auto">
          <a:xfrm>
            <a:off x="1581281" y="2098067"/>
            <a:ext cx="2307459" cy="26478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Arial" charset="0"/>
                <a:ea typeface="宋体" charset="-122"/>
              </a:rPr>
              <a:t>Misappropriation of funds: 25.94%</a:t>
            </a:r>
            <a:endParaRPr lang="zh-CN" sz="1100" dirty="0">
              <a:effectLst/>
              <a:latin typeface="Times New Roman" charset="0"/>
              <a:ea typeface="宋体" charset="-122"/>
            </a:endParaRPr>
          </a:p>
        </p:txBody>
      </p:sp>
      <p:sp>
        <p:nvSpPr>
          <p:cNvPr id="7" name="Text Box 35"/>
          <p:cNvSpPr txBox="1">
            <a:spLocks noChangeArrowheads="1"/>
          </p:cNvSpPr>
          <p:nvPr/>
        </p:nvSpPr>
        <p:spPr bwMode="auto">
          <a:xfrm>
            <a:off x="7657773" y="4238249"/>
            <a:ext cx="2820805" cy="27379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1100">
                <a:effectLst/>
                <a:latin typeface="Arial" charset="0"/>
                <a:ea typeface="宋体" charset="-122"/>
              </a:rPr>
              <a:t>Occupational embezzlement: 69.65%</a:t>
            </a:r>
            <a:endParaRPr lang="zh-CN" sz="1100" dirty="0">
              <a:effectLst/>
              <a:latin typeface="Times New Roman" charset="0"/>
              <a:ea typeface="宋体" charset="-122"/>
            </a:endParaRPr>
          </a:p>
        </p:txBody>
      </p:sp>
      <p:sp>
        <p:nvSpPr>
          <p:cNvPr id="8" name="Text Box 36"/>
          <p:cNvSpPr txBox="1">
            <a:spLocks noChangeArrowheads="1"/>
          </p:cNvSpPr>
          <p:nvPr/>
        </p:nvSpPr>
        <p:spPr bwMode="auto">
          <a:xfrm>
            <a:off x="3251186" y="5414708"/>
            <a:ext cx="959371" cy="3780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Arial" charset="0"/>
                <a:ea typeface="宋体" charset="-122"/>
              </a:rPr>
              <a:t>Occupational embezzlement</a:t>
            </a:r>
            <a:endParaRPr lang="zh-CN" sz="1100" dirty="0">
              <a:effectLst/>
              <a:latin typeface="Times New Roman" charset="0"/>
              <a:ea typeface="宋体" charset="-122"/>
            </a:endParaRPr>
          </a:p>
        </p:txBody>
      </p:sp>
      <p:sp>
        <p:nvSpPr>
          <p:cNvPr id="9" name="Text Box 37"/>
          <p:cNvSpPr txBox="1">
            <a:spLocks noChangeArrowheads="1"/>
          </p:cNvSpPr>
          <p:nvPr/>
        </p:nvSpPr>
        <p:spPr bwMode="auto">
          <a:xfrm>
            <a:off x="4340054" y="5433869"/>
            <a:ext cx="1106830" cy="3780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1100">
                <a:effectLst/>
                <a:latin typeface="Arial" charset="0"/>
                <a:ea typeface="宋体" charset="-122"/>
              </a:rPr>
              <a:t>Misappropriation of funds</a:t>
            </a:r>
            <a:endParaRPr lang="zh-CN" sz="1100" dirty="0">
              <a:effectLst/>
              <a:latin typeface="Times New Roman" charset="0"/>
              <a:ea typeface="宋体" charset="-122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5576381" y="5433869"/>
            <a:ext cx="929349" cy="3780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Arial" charset="0"/>
                <a:ea typeface="宋体" charset="-122"/>
              </a:rPr>
              <a:t>Acceptance of bribes by </a:t>
            </a: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Arial" charset="0"/>
                <a:ea typeface="宋体" charset="-122"/>
              </a:rPr>
              <a:t>non-state functionaries</a:t>
            </a:r>
            <a:endParaRPr lang="zh-CN" sz="1100" dirty="0">
              <a:effectLst/>
              <a:latin typeface="Times New Roman" charset="0"/>
              <a:ea typeface="宋体" charset="-122"/>
            </a:endParaRPr>
          </a:p>
        </p:txBody>
      </p:sp>
      <p:sp>
        <p:nvSpPr>
          <p:cNvPr id="11" name="Text Box 39"/>
          <p:cNvSpPr txBox="1">
            <a:spLocks noChangeArrowheads="1"/>
          </p:cNvSpPr>
          <p:nvPr/>
        </p:nvSpPr>
        <p:spPr bwMode="auto">
          <a:xfrm>
            <a:off x="6689938" y="5433869"/>
            <a:ext cx="967835" cy="3780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1100">
                <a:effectLst/>
                <a:latin typeface="Arial" charset="0"/>
                <a:ea typeface="宋体" charset="-122"/>
              </a:rPr>
              <a:t>Infringement upon personal information</a:t>
            </a:r>
            <a:endParaRPr lang="zh-CN" sz="1100" dirty="0">
              <a:effectLst/>
              <a:latin typeface="Times New Roman" charset="0"/>
              <a:ea typeface="宋体" charset="-122"/>
            </a:endParaRPr>
          </a:p>
        </p:txBody>
      </p:sp>
      <p:sp>
        <p:nvSpPr>
          <p:cNvPr id="12" name="Text Box 40"/>
          <p:cNvSpPr txBox="1">
            <a:spLocks noChangeArrowheads="1"/>
          </p:cNvSpPr>
          <p:nvPr/>
        </p:nvSpPr>
        <p:spPr bwMode="auto">
          <a:xfrm>
            <a:off x="7841981" y="5433869"/>
            <a:ext cx="1650709" cy="3780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1100">
                <a:effectLst/>
                <a:latin typeface="Arial" charset="0"/>
                <a:ea typeface="宋体" charset="-122"/>
              </a:rPr>
              <a:t>Computer-related corruptions</a:t>
            </a:r>
            <a:endParaRPr lang="zh-CN" sz="1100" dirty="0">
              <a:effectLst/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762103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4F722379-021C-4FEF-9EAA-54BDE7F2596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17" y="595603"/>
            <a:ext cx="10656725" cy="581755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Box 438">
            <a:extLst>
              <a:ext uri="{FF2B5EF4-FFF2-40B4-BE49-F238E27FC236}">
                <a16:creationId xmlns="" xmlns:a16="http://schemas.microsoft.com/office/drawing/2014/main" id="{7B7E6DB4-A219-4017-A1B6-5F2B06DB32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3809" y="965406"/>
            <a:ext cx="590979" cy="15748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Cases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Text Box 437">
            <a:extLst>
              <a:ext uri="{FF2B5EF4-FFF2-40B4-BE49-F238E27FC236}">
                <a16:creationId xmlns="" xmlns:a16="http://schemas.microsoft.com/office/drawing/2014/main" id="{9A458BD8-E6F6-4340-A7DA-80AB055FA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469" y="617132"/>
            <a:ext cx="2049451" cy="34827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400" b="1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Uses and Age Group</a:t>
            </a:r>
            <a:endParaRPr lang="zh-CN" sz="14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Text Box 440">
            <a:extLst>
              <a:ext uri="{FF2B5EF4-FFF2-40B4-BE49-F238E27FC236}">
                <a16:creationId xmlns="" xmlns:a16="http://schemas.microsoft.com/office/drawing/2014/main" id="{AD6FE744-D0EB-46AE-806C-1D215A9BF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507" y="5782962"/>
            <a:ext cx="1692876" cy="26869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Loaning to others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Text Box 441">
            <a:extLst>
              <a:ext uri="{FF2B5EF4-FFF2-40B4-BE49-F238E27FC236}">
                <a16:creationId xmlns="" xmlns:a16="http://schemas.microsoft.com/office/drawing/2014/main" id="{46A9A49C-4BB6-4B88-8B59-3B970CF0E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1243" y="5782962"/>
            <a:ext cx="1366451" cy="2686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Personal use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Text Box 443">
            <a:extLst>
              <a:ext uri="{FF2B5EF4-FFF2-40B4-BE49-F238E27FC236}">
                <a16:creationId xmlns="" xmlns:a16="http://schemas.microsoft.com/office/drawing/2014/main" id="{96735CD5-0E22-4109-9FF9-60870199B8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8554" y="5782964"/>
            <a:ext cx="1532932" cy="26869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Profit-making activities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Text Box 442">
            <a:extLst>
              <a:ext uri="{FF2B5EF4-FFF2-40B4-BE49-F238E27FC236}">
                <a16:creationId xmlns="" xmlns:a16="http://schemas.microsoft.com/office/drawing/2014/main" id="{EB3301CA-DB81-4DC4-9F16-94FCF5FE7A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2346" y="5780676"/>
            <a:ext cx="1143953" cy="26869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Illegal activity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Text Box 439">
            <a:extLst>
              <a:ext uri="{FF2B5EF4-FFF2-40B4-BE49-F238E27FC236}">
                <a16:creationId xmlns="" xmlns:a16="http://schemas.microsoft.com/office/drawing/2014/main" id="{C204D16A-2D12-4E5B-A114-FD16C1CD0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89717" y="5623196"/>
            <a:ext cx="639879" cy="42617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Uses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04671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349EDBEF-126D-4826-B032-BEBB68588E2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87" y="750879"/>
            <a:ext cx="9665722" cy="518036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Box 444">
            <a:extLst>
              <a:ext uri="{FF2B5EF4-FFF2-40B4-BE49-F238E27FC236}">
                <a16:creationId xmlns="" xmlns:a16="http://schemas.microsoft.com/office/drawing/2014/main" id="{DCC42D27-4A92-4D80-AC8E-0D1FD4566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290" y="789240"/>
            <a:ext cx="2849185" cy="27503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400" b="1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Average Case Amount by Uses</a:t>
            </a:r>
            <a:endParaRPr lang="zh-CN" sz="14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Text Box 445">
            <a:extLst>
              <a:ext uri="{FF2B5EF4-FFF2-40B4-BE49-F238E27FC236}">
                <a16:creationId xmlns="" xmlns:a16="http://schemas.microsoft.com/office/drawing/2014/main" id="{8FD2DA03-C63A-4AD3-A752-773E93270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8691" y="1064273"/>
            <a:ext cx="1017716" cy="15748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(RMB 10,000)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Text Box 449">
            <a:extLst>
              <a:ext uri="{FF2B5EF4-FFF2-40B4-BE49-F238E27FC236}">
                <a16:creationId xmlns="" xmlns:a16="http://schemas.microsoft.com/office/drawing/2014/main" id="{02B7CF73-38FF-451E-B431-19865AE91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6407" y="5364411"/>
            <a:ext cx="1201617" cy="27503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Illegal activity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Text Box 450">
            <a:extLst>
              <a:ext uri="{FF2B5EF4-FFF2-40B4-BE49-F238E27FC236}">
                <a16:creationId xmlns="" xmlns:a16="http://schemas.microsoft.com/office/drawing/2014/main" id="{7076318B-EA14-43C6-B04C-0E1B39D5D2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4025" y="5364411"/>
            <a:ext cx="1483506" cy="27503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Profit-making activities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Text Box 448">
            <a:extLst>
              <a:ext uri="{FF2B5EF4-FFF2-40B4-BE49-F238E27FC236}">
                <a16:creationId xmlns="" xmlns:a16="http://schemas.microsoft.com/office/drawing/2014/main" id="{795B25B3-7E55-46FD-807B-CE08F0568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1807" y="5364411"/>
            <a:ext cx="1008105" cy="27503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Personal use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Text Box 447">
            <a:extLst>
              <a:ext uri="{FF2B5EF4-FFF2-40B4-BE49-F238E27FC236}">
                <a16:creationId xmlns="" xmlns:a16="http://schemas.microsoft.com/office/drawing/2014/main" id="{8428E552-325B-44B6-A998-A7AE7680C9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0396" y="5365989"/>
            <a:ext cx="1166598" cy="27503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Loaning to others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Text Box 446">
            <a:extLst>
              <a:ext uri="{FF2B5EF4-FFF2-40B4-BE49-F238E27FC236}">
                <a16:creationId xmlns="" xmlns:a16="http://schemas.microsoft.com/office/drawing/2014/main" id="{7D0F9419-B299-4E09-9855-6B7CD9C4D8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8974" y="5208509"/>
            <a:ext cx="758224" cy="15748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Uses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3016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电脑萤幕画面&#10;&#10;描述已自动生成">
            <a:extLst>
              <a:ext uri="{FF2B5EF4-FFF2-40B4-BE49-F238E27FC236}">
                <a16:creationId xmlns="" xmlns:a16="http://schemas.microsoft.com/office/drawing/2014/main" id="{FDB00107-0BAF-445E-838E-44896DF8A01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384" y="888081"/>
            <a:ext cx="10274189" cy="5415281"/>
          </a:xfrm>
          <a:prstGeom prst="rect">
            <a:avLst/>
          </a:prstGeom>
        </p:spPr>
      </p:pic>
      <p:sp>
        <p:nvSpPr>
          <p:cNvPr id="3" name="Text Box 456">
            <a:extLst>
              <a:ext uri="{FF2B5EF4-FFF2-40B4-BE49-F238E27FC236}">
                <a16:creationId xmlns="" xmlns:a16="http://schemas.microsoft.com/office/drawing/2014/main" id="{04923E6A-E43B-462F-ADB1-3788512C6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2765" y="1136821"/>
            <a:ext cx="834510" cy="27027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Percentage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Text Box 455">
            <a:extLst>
              <a:ext uri="{FF2B5EF4-FFF2-40B4-BE49-F238E27FC236}">
                <a16:creationId xmlns="" xmlns:a16="http://schemas.microsoft.com/office/drawing/2014/main" id="{3C148437-93DE-40DE-8309-1832A7F89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4495" y="888081"/>
            <a:ext cx="6024348" cy="36153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400" b="1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Rate of Return or Compensation of Misappropriated Funds by Uses</a:t>
            </a:r>
            <a:endParaRPr lang="zh-CN" sz="14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Text Box 452">
            <a:extLst>
              <a:ext uri="{FF2B5EF4-FFF2-40B4-BE49-F238E27FC236}">
                <a16:creationId xmlns="" xmlns:a16="http://schemas.microsoft.com/office/drawing/2014/main" id="{4646FAB3-ABB1-4BCC-B0CF-1E83D4987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7274" y="5729126"/>
            <a:ext cx="1149179" cy="27027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Personal use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Text Box 454">
            <a:extLst>
              <a:ext uri="{FF2B5EF4-FFF2-40B4-BE49-F238E27FC236}">
                <a16:creationId xmlns="" xmlns:a16="http://schemas.microsoft.com/office/drawing/2014/main" id="{793540C4-A7C3-47E1-9481-69A6E933EA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8519" y="5729126"/>
            <a:ext cx="1557647" cy="36152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Profit-making activities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Text Box 451">
            <a:extLst>
              <a:ext uri="{FF2B5EF4-FFF2-40B4-BE49-F238E27FC236}">
                <a16:creationId xmlns="" xmlns:a16="http://schemas.microsoft.com/office/drawing/2014/main" id="{DB3732C4-E511-4371-9451-CF0C33CFD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85" y="5730705"/>
            <a:ext cx="1240739" cy="27027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Loaning to others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Text Box 453">
            <a:extLst>
              <a:ext uri="{FF2B5EF4-FFF2-40B4-BE49-F238E27FC236}">
                <a16:creationId xmlns="" xmlns:a16="http://schemas.microsoft.com/office/drawing/2014/main" id="{AC95B3DD-0101-4DA0-9D61-0E0DCD3A7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9360" y="5729126"/>
            <a:ext cx="1035710" cy="24079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Illegal activity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Text Box 457">
            <a:extLst>
              <a:ext uri="{FF2B5EF4-FFF2-40B4-BE49-F238E27FC236}">
                <a16:creationId xmlns="" xmlns:a16="http://schemas.microsoft.com/office/drawing/2014/main" id="{8FB93EC0-9A92-4E3A-A27B-27F45B08C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91488" y="5570857"/>
            <a:ext cx="889085" cy="28262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Uses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902013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924D6D1B-29BC-4E3B-88FE-2D87CDBD79B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637" y="706819"/>
            <a:ext cx="9806726" cy="544436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Box 459">
            <a:extLst>
              <a:ext uri="{FF2B5EF4-FFF2-40B4-BE49-F238E27FC236}">
                <a16:creationId xmlns="" xmlns:a16="http://schemas.microsoft.com/office/drawing/2014/main" id="{FC96F4D3-1B2A-42B7-A656-4928498BE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7813" y="718214"/>
            <a:ext cx="1391920" cy="27816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400" b="1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Posts</a:t>
            </a:r>
            <a:endParaRPr lang="zh-CN" sz="14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Text Box 460">
            <a:extLst>
              <a:ext uri="{FF2B5EF4-FFF2-40B4-BE49-F238E27FC236}">
                <a16:creationId xmlns="" xmlns:a16="http://schemas.microsoft.com/office/drawing/2014/main" id="{C560E154-7725-4410-9A63-F7638A7BBE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8183" y="978667"/>
            <a:ext cx="631190" cy="2199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Cases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Text Box 461">
            <a:extLst>
              <a:ext uri="{FF2B5EF4-FFF2-40B4-BE49-F238E27FC236}">
                <a16:creationId xmlns="" xmlns:a16="http://schemas.microsoft.com/office/drawing/2014/main" id="{9EB4D97B-47E5-4739-B4BE-CDCBC04E8F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7898" y="5601168"/>
            <a:ext cx="729573" cy="26045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Sales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Text Box 462">
            <a:extLst>
              <a:ext uri="{FF2B5EF4-FFF2-40B4-BE49-F238E27FC236}">
                <a16:creationId xmlns="" xmlns:a16="http://schemas.microsoft.com/office/drawing/2014/main" id="{1273A983-7E31-436F-8545-3FB8034F5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6113" y="5601168"/>
            <a:ext cx="888752" cy="26045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Management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Text Box 464">
            <a:extLst>
              <a:ext uri="{FF2B5EF4-FFF2-40B4-BE49-F238E27FC236}">
                <a16:creationId xmlns="" xmlns:a16="http://schemas.microsoft.com/office/drawing/2014/main" id="{E882EC3A-1965-48F2-9EA3-04A4A842E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084" y="5601168"/>
            <a:ext cx="653819" cy="35050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Finance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Text Box 463">
            <a:extLst>
              <a:ext uri="{FF2B5EF4-FFF2-40B4-BE49-F238E27FC236}">
                <a16:creationId xmlns="" xmlns:a16="http://schemas.microsoft.com/office/drawing/2014/main" id="{F1F77BD4-C55A-4E58-8A6A-B10BED92B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3478" y="5601168"/>
            <a:ext cx="851681" cy="26045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Technology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Text Box 466">
            <a:extLst>
              <a:ext uri="{FF2B5EF4-FFF2-40B4-BE49-F238E27FC236}">
                <a16:creationId xmlns="" xmlns:a16="http://schemas.microsoft.com/office/drawing/2014/main" id="{EE18A2BF-E99F-4200-BB8D-4CA1FD88DA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5875" y="5601167"/>
            <a:ext cx="901262" cy="26045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Procurement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3" name="Text Box 465">
            <a:extLst>
              <a:ext uri="{FF2B5EF4-FFF2-40B4-BE49-F238E27FC236}">
                <a16:creationId xmlns="" xmlns:a16="http://schemas.microsoft.com/office/drawing/2014/main" id="{D68BC892-7856-46F7-AE7F-9FAE217F9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0913" y="5601166"/>
            <a:ext cx="851681" cy="26045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Warehousing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4" name="Text Box 467">
            <a:extLst>
              <a:ext uri="{FF2B5EF4-FFF2-40B4-BE49-F238E27FC236}">
                <a16:creationId xmlns="" xmlns:a16="http://schemas.microsoft.com/office/drawing/2014/main" id="{AB1E70E3-A019-409F-A9AF-E27D7B680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6584" y="5601166"/>
            <a:ext cx="564044" cy="2781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ctr"/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HR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5" name="Text Box 468">
            <a:extLst>
              <a:ext uri="{FF2B5EF4-FFF2-40B4-BE49-F238E27FC236}">
                <a16:creationId xmlns="" xmlns:a16="http://schemas.microsoft.com/office/drawing/2014/main" id="{4F08A1F8-78B9-4D78-8D9A-C3BF699B0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4618" y="5398437"/>
            <a:ext cx="1565835" cy="2604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Posts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784516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1B7E0D11-9DA7-4593-A09D-980BC51F6EB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687" y="705572"/>
            <a:ext cx="9574043" cy="543573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Box 474">
            <a:extLst>
              <a:ext uri="{FF2B5EF4-FFF2-40B4-BE49-F238E27FC236}">
                <a16:creationId xmlns="" xmlns:a16="http://schemas.microsoft.com/office/drawing/2014/main" id="{DDED07E7-C86E-425C-AA5D-E885FD389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5158" y="705572"/>
            <a:ext cx="3657943" cy="288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400" b="1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Proportions of Perpetrators by Frequency</a:t>
            </a:r>
            <a:endParaRPr lang="zh-CN" sz="14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Text Box 475">
            <a:extLst>
              <a:ext uri="{FF2B5EF4-FFF2-40B4-BE49-F238E27FC236}">
                <a16:creationId xmlns="" xmlns:a16="http://schemas.microsoft.com/office/drawing/2014/main" id="{9B88C31E-A495-4A20-8436-7C02C4217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2951" y="1242318"/>
            <a:ext cx="1168531" cy="28831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r"/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Once: 11.74%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Text Box 476">
            <a:extLst>
              <a:ext uri="{FF2B5EF4-FFF2-40B4-BE49-F238E27FC236}">
                <a16:creationId xmlns="" xmlns:a16="http://schemas.microsoft.com/office/drawing/2014/main" id="{F9A36B8E-2E3E-4CA5-A513-58CF288CB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6055" y="5339723"/>
            <a:ext cx="1482528" cy="288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Multiple times: 88.26%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Text Box 478">
            <a:extLst>
              <a:ext uri="{FF2B5EF4-FFF2-40B4-BE49-F238E27FC236}">
                <a16:creationId xmlns="" xmlns:a16="http://schemas.microsoft.com/office/drawing/2014/main" id="{A514C91E-BD3C-4902-92A9-07F22377B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0080" y="5856420"/>
            <a:ext cx="448628" cy="40910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0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Multiple times</a:t>
            </a:r>
            <a:endParaRPr lang="zh-CN" sz="10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Text Box 477">
            <a:extLst>
              <a:ext uri="{FF2B5EF4-FFF2-40B4-BE49-F238E27FC236}">
                <a16:creationId xmlns="" xmlns:a16="http://schemas.microsoft.com/office/drawing/2014/main" id="{24638C7E-2828-40F2-8FEE-A462BDBD99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2552" y="5878074"/>
            <a:ext cx="713105" cy="288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0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Once</a:t>
            </a:r>
            <a:endParaRPr lang="zh-CN" sz="10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77892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92737A14-805D-47B5-BEFF-26B10B6D067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36" y="384243"/>
            <a:ext cx="10137226" cy="5546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Box 479">
            <a:extLst>
              <a:ext uri="{FF2B5EF4-FFF2-40B4-BE49-F238E27FC236}">
                <a16:creationId xmlns="" xmlns:a16="http://schemas.microsoft.com/office/drawing/2014/main" id="{5587CED2-EACC-4FF5-94BB-2D971CAD6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2902" y="384243"/>
            <a:ext cx="5717660" cy="39068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400" b="1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Proportions of Perpetrators by Relationship of Accomplices</a:t>
            </a:r>
            <a:endParaRPr lang="zh-CN" sz="14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Text Box 481">
            <a:extLst>
              <a:ext uri="{FF2B5EF4-FFF2-40B4-BE49-F238E27FC236}">
                <a16:creationId xmlns="" xmlns:a16="http://schemas.microsoft.com/office/drawing/2014/main" id="{0C288370-5163-4A70-905B-7AC18F8E3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9515" y="860400"/>
            <a:ext cx="1065006" cy="34660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Relatives: 8.2%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Text Box 482">
            <a:extLst>
              <a:ext uri="{FF2B5EF4-FFF2-40B4-BE49-F238E27FC236}">
                <a16:creationId xmlns="" xmlns:a16="http://schemas.microsoft.com/office/drawing/2014/main" id="{892A9B29-CE91-4145-A239-77432DC53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1989" y="1816444"/>
            <a:ext cx="1421029" cy="52897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r"/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Friends: 16.39%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Text Box 483">
            <a:extLst>
              <a:ext uri="{FF2B5EF4-FFF2-40B4-BE49-F238E27FC236}">
                <a16:creationId xmlns="" xmlns:a16="http://schemas.microsoft.com/office/drawing/2014/main" id="{24153859-31B0-492F-BE13-729FC12341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2465" y="4650867"/>
            <a:ext cx="1458097" cy="39068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Colleagues: 75.41%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Text Box 484">
            <a:extLst>
              <a:ext uri="{FF2B5EF4-FFF2-40B4-BE49-F238E27FC236}">
                <a16:creationId xmlns="" xmlns:a16="http://schemas.microsoft.com/office/drawing/2014/main" id="{409609E6-DBDD-4D39-8037-057FE045B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4520" y="5682516"/>
            <a:ext cx="640225" cy="3150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05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Colleague</a:t>
            </a:r>
            <a:endParaRPr lang="zh-CN" sz="105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Text Box 485">
            <a:extLst>
              <a:ext uri="{FF2B5EF4-FFF2-40B4-BE49-F238E27FC236}">
                <a16:creationId xmlns="" xmlns:a16="http://schemas.microsoft.com/office/drawing/2014/main" id="{6B205D24-7EFA-404A-8A1B-C66F7F0B3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1337" y="5687907"/>
            <a:ext cx="461886" cy="24333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0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Friend</a:t>
            </a:r>
            <a:endParaRPr lang="zh-CN" sz="1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Text Box 486">
            <a:extLst>
              <a:ext uri="{FF2B5EF4-FFF2-40B4-BE49-F238E27FC236}">
                <a16:creationId xmlns="" xmlns:a16="http://schemas.microsoft.com/office/drawing/2014/main" id="{C28366A1-F358-4A65-9F65-032AF44C63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7367" y="5682516"/>
            <a:ext cx="572616" cy="24333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0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Relative</a:t>
            </a:r>
            <a:endParaRPr lang="zh-CN" sz="1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837249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A4AD179-AAF1-4E87-B379-059878A5A8B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18" y="321001"/>
            <a:ext cx="10547136" cy="600565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Box 488">
            <a:extLst>
              <a:ext uri="{FF2B5EF4-FFF2-40B4-BE49-F238E27FC236}">
                <a16:creationId xmlns="" xmlns:a16="http://schemas.microsoft.com/office/drawing/2014/main" id="{3344A25A-28F5-4792-A51D-7441D5D66C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2836" y="352296"/>
            <a:ext cx="2838991" cy="35808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400" b="1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Average case amount by Posts</a:t>
            </a:r>
            <a:endParaRPr lang="zh-CN" sz="14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Text Box 496">
            <a:extLst>
              <a:ext uri="{FF2B5EF4-FFF2-40B4-BE49-F238E27FC236}">
                <a16:creationId xmlns="" xmlns:a16="http://schemas.microsoft.com/office/drawing/2014/main" id="{F8B60340-0327-493A-B96C-4C7FEE305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548" y="710385"/>
            <a:ext cx="964084" cy="26548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(RMB 10,000)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Text Box 489">
            <a:extLst>
              <a:ext uri="{FF2B5EF4-FFF2-40B4-BE49-F238E27FC236}">
                <a16:creationId xmlns="" xmlns:a16="http://schemas.microsoft.com/office/drawing/2014/main" id="{60D59EF1-E7EC-4A03-AE49-0E96CA521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9875" y="5691109"/>
            <a:ext cx="704859" cy="35808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Sales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Text Box 487">
            <a:extLst>
              <a:ext uri="{FF2B5EF4-FFF2-40B4-BE49-F238E27FC236}">
                <a16:creationId xmlns="" xmlns:a16="http://schemas.microsoft.com/office/drawing/2014/main" id="{67B4EC5E-F90A-484F-9044-A37FB26250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6844" y="5539773"/>
            <a:ext cx="699015" cy="30267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Posts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Text Box 494">
            <a:extLst>
              <a:ext uri="{FF2B5EF4-FFF2-40B4-BE49-F238E27FC236}">
                <a16:creationId xmlns="" xmlns:a16="http://schemas.microsoft.com/office/drawing/2014/main" id="{D2C30B3C-D7BB-4B4A-AC9E-A5B70004D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2821" y="5691108"/>
            <a:ext cx="835205" cy="30267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Procurement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Text Box 492">
            <a:extLst>
              <a:ext uri="{FF2B5EF4-FFF2-40B4-BE49-F238E27FC236}">
                <a16:creationId xmlns="" xmlns:a16="http://schemas.microsoft.com/office/drawing/2014/main" id="{2B173842-5456-40EE-A0F6-6C9A7D023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2948" y="5691109"/>
            <a:ext cx="690889" cy="30267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Finance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Text Box 495">
            <a:extLst>
              <a:ext uri="{FF2B5EF4-FFF2-40B4-BE49-F238E27FC236}">
                <a16:creationId xmlns="" xmlns:a16="http://schemas.microsoft.com/office/drawing/2014/main" id="{02EBA45D-2AD2-4231-BB4D-85BD207107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3552" y="5691109"/>
            <a:ext cx="699015" cy="3339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ctr"/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HR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Text Box 490">
            <a:extLst>
              <a:ext uri="{FF2B5EF4-FFF2-40B4-BE49-F238E27FC236}">
                <a16:creationId xmlns="" xmlns:a16="http://schemas.microsoft.com/office/drawing/2014/main" id="{DCD6CA9F-FC63-487D-9DB2-97C16DB4A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6240" y="5691108"/>
            <a:ext cx="826968" cy="35808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Management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Text Box 491">
            <a:extLst>
              <a:ext uri="{FF2B5EF4-FFF2-40B4-BE49-F238E27FC236}">
                <a16:creationId xmlns="" xmlns:a16="http://schemas.microsoft.com/office/drawing/2014/main" id="{41CDCBAE-9FCD-463F-BCB1-D8FFEDC219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9532" y="5691109"/>
            <a:ext cx="979311" cy="3339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Technology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4" name="Text Box 493">
            <a:extLst>
              <a:ext uri="{FF2B5EF4-FFF2-40B4-BE49-F238E27FC236}">
                <a16:creationId xmlns="" xmlns:a16="http://schemas.microsoft.com/office/drawing/2014/main" id="{EF5FF425-8BBA-4F72-B93A-05A59DD1D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0300" y="5691109"/>
            <a:ext cx="826968" cy="24013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Warehousing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312292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949A6AD3-7CEE-48FB-923F-0D85E867A44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203" y="614134"/>
            <a:ext cx="10237153" cy="5629731"/>
          </a:xfrm>
          <a:prstGeom prst="rect">
            <a:avLst/>
          </a:prstGeom>
        </p:spPr>
      </p:pic>
      <p:sp>
        <p:nvSpPr>
          <p:cNvPr id="3" name="Text Box 497">
            <a:extLst>
              <a:ext uri="{FF2B5EF4-FFF2-40B4-BE49-F238E27FC236}">
                <a16:creationId xmlns="" xmlns:a16="http://schemas.microsoft.com/office/drawing/2014/main" id="{DDA6E751-4DCB-45F6-BFAF-1BD404461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3546" y="536290"/>
            <a:ext cx="3828476" cy="36575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400" b="1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Average Case Amount by Type of Industry</a:t>
            </a:r>
            <a:endParaRPr lang="zh-CN" sz="14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Text Box 498">
            <a:extLst>
              <a:ext uri="{FF2B5EF4-FFF2-40B4-BE49-F238E27FC236}">
                <a16:creationId xmlns="" xmlns:a16="http://schemas.microsoft.com/office/drawing/2014/main" id="{9AA3E449-B316-4342-BC43-5EBFAF77A7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9688" y="920331"/>
            <a:ext cx="1050582" cy="21605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(RMB 10,000)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Text Box 499">
            <a:extLst>
              <a:ext uri="{FF2B5EF4-FFF2-40B4-BE49-F238E27FC236}">
                <a16:creationId xmlns="" xmlns:a16="http://schemas.microsoft.com/office/drawing/2014/main" id="{205CFC14-34CF-41E4-B4D7-73B6EB218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5825" y="5593080"/>
            <a:ext cx="1332986" cy="24384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Culture, sports and entertainment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Text Box 501">
            <a:extLst>
              <a:ext uri="{FF2B5EF4-FFF2-40B4-BE49-F238E27FC236}">
                <a16:creationId xmlns="" xmlns:a16="http://schemas.microsoft.com/office/drawing/2014/main" id="{4580841A-24B6-41A6-90E4-320549698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1746" y="5593080"/>
            <a:ext cx="1024066" cy="24384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Manufacturing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Text Box 500">
            <a:extLst>
              <a:ext uri="{FF2B5EF4-FFF2-40B4-BE49-F238E27FC236}">
                <a16:creationId xmlns="" xmlns:a16="http://schemas.microsoft.com/office/drawing/2014/main" id="{022D9C91-D972-40E3-837E-F82264F3A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0549" y="5593080"/>
            <a:ext cx="1024065" cy="36575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Real estate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Text Box 502">
            <a:extLst>
              <a:ext uri="{FF2B5EF4-FFF2-40B4-BE49-F238E27FC236}">
                <a16:creationId xmlns="" xmlns:a16="http://schemas.microsoft.com/office/drawing/2014/main" id="{B44958AC-CC9F-4690-8D3B-1DC708405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5895" y="5593079"/>
            <a:ext cx="1024065" cy="36575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Construction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Text Box 503">
            <a:extLst>
              <a:ext uri="{FF2B5EF4-FFF2-40B4-BE49-F238E27FC236}">
                <a16:creationId xmlns="" xmlns:a16="http://schemas.microsoft.com/office/drawing/2014/main" id="{AAD119A9-2C69-4B55-B460-8084C72DB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80043" y="5587720"/>
            <a:ext cx="789288" cy="24384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Financial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Text Box 504">
            <a:extLst>
              <a:ext uri="{FF2B5EF4-FFF2-40B4-BE49-F238E27FC236}">
                <a16:creationId xmlns="" xmlns:a16="http://schemas.microsoft.com/office/drawing/2014/main" id="{2748B6D2-2230-47D9-8AE9-7F9F03B84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42771" y="5471167"/>
            <a:ext cx="1024065" cy="36575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Type of industry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593320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724B9773-E654-4387-A8E6-4CD07ACA281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64" y="709286"/>
            <a:ext cx="9569887" cy="523431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Box 497">
            <a:extLst>
              <a:ext uri="{FF2B5EF4-FFF2-40B4-BE49-F238E27FC236}">
                <a16:creationId xmlns="" xmlns:a16="http://schemas.microsoft.com/office/drawing/2014/main" id="{23F6F554-929D-49D2-9E40-CD2423ECC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5011" y="704849"/>
            <a:ext cx="3741978" cy="39490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400" b="1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Average Case Amount by Type of Property </a:t>
            </a:r>
            <a:endParaRPr lang="zh-CN" sz="14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Text Box 498">
            <a:extLst>
              <a:ext uri="{FF2B5EF4-FFF2-40B4-BE49-F238E27FC236}">
                <a16:creationId xmlns="" xmlns:a16="http://schemas.microsoft.com/office/drawing/2014/main" id="{589CCF6D-00E2-4A09-91EC-CF20FFB64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596" y="1038155"/>
            <a:ext cx="1115745" cy="14809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(RMB 10,000)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Text Box 498">
            <a:extLst>
              <a:ext uri="{FF2B5EF4-FFF2-40B4-BE49-F238E27FC236}">
                <a16:creationId xmlns="" xmlns:a16="http://schemas.microsoft.com/office/drawing/2014/main" id="{63027907-51AA-4296-BB07-20D72EC8A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7788" y="5386267"/>
            <a:ext cx="1181023" cy="27312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Monetary capital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Text Box 498">
            <a:extLst>
              <a:ext uri="{FF2B5EF4-FFF2-40B4-BE49-F238E27FC236}">
                <a16:creationId xmlns="" xmlns:a16="http://schemas.microsoft.com/office/drawing/2014/main" id="{952C1BE6-280A-4D5B-9F3F-1BA1790C1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5470" y="5386267"/>
            <a:ext cx="1510537" cy="39490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Accounts receivable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Text Box 498">
            <a:extLst>
              <a:ext uri="{FF2B5EF4-FFF2-40B4-BE49-F238E27FC236}">
                <a16:creationId xmlns="" xmlns:a16="http://schemas.microsoft.com/office/drawing/2014/main" id="{B45FEC5B-6BA7-43CC-A5BF-CB9045EE7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5995" y="5386266"/>
            <a:ext cx="1510537" cy="39490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Merchandise inventory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Text Box 498">
            <a:extLst>
              <a:ext uri="{FF2B5EF4-FFF2-40B4-BE49-F238E27FC236}">
                <a16:creationId xmlns="" xmlns:a16="http://schemas.microsoft.com/office/drawing/2014/main" id="{0E6D6089-0182-4B1F-AC13-78C7F44F6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5587" y="5386267"/>
            <a:ext cx="1156310" cy="27312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Fixed assets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Text Box 498">
            <a:extLst>
              <a:ext uri="{FF2B5EF4-FFF2-40B4-BE49-F238E27FC236}">
                <a16:creationId xmlns="" xmlns:a16="http://schemas.microsoft.com/office/drawing/2014/main" id="{4F80BECF-B27D-41CE-A090-CA414A7A5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7073" y="5223072"/>
            <a:ext cx="1510537" cy="16319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Type of property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939690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6ABA08CE-3424-4155-A40D-07568319DF3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29" y="807333"/>
            <a:ext cx="10142349" cy="543282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Box 497">
            <a:extLst>
              <a:ext uri="{FF2B5EF4-FFF2-40B4-BE49-F238E27FC236}">
                <a16:creationId xmlns="" xmlns:a16="http://schemas.microsoft.com/office/drawing/2014/main" id="{D73D7330-F551-45C0-A97D-A502E7551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9978" y="807333"/>
            <a:ext cx="3457773" cy="4075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400" b="1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Average Case Amount by Age Group</a:t>
            </a:r>
            <a:endParaRPr lang="zh-CN" sz="14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Text Box 498">
            <a:extLst>
              <a:ext uri="{FF2B5EF4-FFF2-40B4-BE49-F238E27FC236}">
                <a16:creationId xmlns="" xmlns:a16="http://schemas.microsoft.com/office/drawing/2014/main" id="{05E0FC53-11CA-4DA9-A9DE-A350B4046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6120" y="1153254"/>
            <a:ext cx="1013511" cy="12319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(RMB 10,000)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Text Box 497">
            <a:extLst>
              <a:ext uri="{FF2B5EF4-FFF2-40B4-BE49-F238E27FC236}">
                <a16:creationId xmlns="" xmlns:a16="http://schemas.microsoft.com/office/drawing/2014/main" id="{F088161F-D118-413A-9670-F72B2CBE2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70721" y="5470593"/>
            <a:ext cx="936857" cy="30001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Age Group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5600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游戏机, 光盘, 画&#10;&#10;描述已自动生成">
            <a:extLst>
              <a:ext uri="{FF2B5EF4-FFF2-40B4-BE49-F238E27FC236}">
                <a16:creationId xmlns="" xmlns:a16="http://schemas.microsoft.com/office/drawing/2014/main" id="{1F100946-EABD-4F8A-A60F-B0C6DE5A5D8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22" y="522514"/>
            <a:ext cx="9984378" cy="5669280"/>
          </a:xfrm>
          <a:prstGeom prst="rect">
            <a:avLst/>
          </a:prstGeom>
        </p:spPr>
      </p:pic>
      <p:sp>
        <p:nvSpPr>
          <p:cNvPr id="4" name="Text Box 41">
            <a:extLst>
              <a:ext uri="{FF2B5EF4-FFF2-40B4-BE49-F238E27FC236}">
                <a16:creationId xmlns="" xmlns:a16="http://schemas.microsoft.com/office/drawing/2014/main" id="{9F520CDB-A19A-47DD-A897-26B7FF0EB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3911" y="522514"/>
            <a:ext cx="2811735" cy="52251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400" b="1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Proportions of Cases by Crimes</a:t>
            </a:r>
            <a:endParaRPr lang="zh-CN" sz="14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5" name="Text Box 46">
            <a:extLst>
              <a:ext uri="{FF2B5EF4-FFF2-40B4-BE49-F238E27FC236}">
                <a16:creationId xmlns="" xmlns:a16="http://schemas.microsoft.com/office/drawing/2014/main" id="{63A58EAE-B31C-40EA-B9FC-09CD874AA3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942" y="3914160"/>
            <a:ext cx="2387781" cy="3427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Occupational embezzlement: 59.51%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6" name="Text Box 42">
            <a:extLst>
              <a:ext uri="{FF2B5EF4-FFF2-40B4-BE49-F238E27FC236}">
                <a16:creationId xmlns="" xmlns:a16="http://schemas.microsoft.com/office/drawing/2014/main" id="{26AA089C-E7F3-4081-9A6E-D9B11329FA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4075" y="973185"/>
            <a:ext cx="2413407" cy="30044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Computer-related corruptions: 4.45%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7" name="Text Box 43">
            <a:extLst>
              <a:ext uri="{FF2B5EF4-FFF2-40B4-BE49-F238E27FC236}">
                <a16:creationId xmlns="" xmlns:a16="http://schemas.microsoft.com/office/drawing/2014/main" id="{ED579A4F-C16F-47D6-AA8C-DD17BDA2BB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4013" y="1324676"/>
            <a:ext cx="2952206" cy="30044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Infringement upon personal information: 8.91%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8" name="Text Box 44">
            <a:extLst>
              <a:ext uri="{FF2B5EF4-FFF2-40B4-BE49-F238E27FC236}">
                <a16:creationId xmlns="" xmlns:a16="http://schemas.microsoft.com/office/drawing/2014/main" id="{629AA6EF-6EFB-4693-8406-05FE8F2E7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325185"/>
            <a:ext cx="2181496" cy="60089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Acceptance of bribes by non-state functionaries: 11.34%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9" name="Text Box 45">
            <a:extLst>
              <a:ext uri="{FF2B5EF4-FFF2-40B4-BE49-F238E27FC236}">
                <a16:creationId xmlns="" xmlns:a16="http://schemas.microsoft.com/office/drawing/2014/main" id="{74DF6B95-3131-4CBB-AF36-B2534AFB3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4013" y="4326208"/>
            <a:ext cx="2243909" cy="29649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Misappropriation of funds: 15.79%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0" name="Text Box 47">
            <a:extLst>
              <a:ext uri="{FF2B5EF4-FFF2-40B4-BE49-F238E27FC236}">
                <a16:creationId xmlns="" xmlns:a16="http://schemas.microsoft.com/office/drawing/2014/main" id="{706EAD74-471D-4E01-8DEE-C06C1F6BA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9257" y="5863840"/>
            <a:ext cx="935899" cy="29649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Occupational embezzlement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" name="Text Box 48">
            <a:extLst>
              <a:ext uri="{FF2B5EF4-FFF2-40B4-BE49-F238E27FC236}">
                <a16:creationId xmlns="" xmlns:a16="http://schemas.microsoft.com/office/drawing/2014/main" id="{E3196B0C-B101-4692-8315-E53655B86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3806" y="5863840"/>
            <a:ext cx="1127352" cy="78481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Misappropriation of funds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3" name="Text Box 49">
            <a:extLst>
              <a:ext uri="{FF2B5EF4-FFF2-40B4-BE49-F238E27FC236}">
                <a16:creationId xmlns="" xmlns:a16="http://schemas.microsoft.com/office/drawing/2014/main" id="{E80BC07C-004F-4555-862D-D23D9CBF4E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2243" y="5831226"/>
            <a:ext cx="793614" cy="5042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Acceptance of bribes by non-state functionaries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4" name="Text Box 50">
            <a:extLst>
              <a:ext uri="{FF2B5EF4-FFF2-40B4-BE49-F238E27FC236}">
                <a16:creationId xmlns="" xmlns:a16="http://schemas.microsoft.com/office/drawing/2014/main" id="{73E871B0-4F01-413F-8766-273D5D674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8767" y="5831236"/>
            <a:ext cx="924242" cy="78481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Infringement upon personal information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5" name="Text Box 51">
            <a:extLst>
              <a:ext uri="{FF2B5EF4-FFF2-40B4-BE49-F238E27FC236}">
                <a16:creationId xmlns="" xmlns:a16="http://schemas.microsoft.com/office/drawing/2014/main" id="{07572D42-B41C-42DC-AAFD-9D3A138AA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3125" y="5863840"/>
            <a:ext cx="1140006" cy="5042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Computer-related corruptions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050464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手机屏幕截图&#10;&#10;描述已自动生成">
            <a:extLst>
              <a:ext uri="{FF2B5EF4-FFF2-40B4-BE49-F238E27FC236}">
                <a16:creationId xmlns="" xmlns:a16="http://schemas.microsoft.com/office/drawing/2014/main" id="{95E97324-D53B-4EFC-8A4B-A3B29699290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6000" y="609599"/>
            <a:ext cx="10846486" cy="6075405"/>
          </a:xfrm>
          <a:prstGeom prst="rect">
            <a:avLst/>
          </a:prstGeom>
        </p:spPr>
      </p:pic>
      <p:sp>
        <p:nvSpPr>
          <p:cNvPr id="3" name="Text Box 391">
            <a:extLst>
              <a:ext uri="{FF2B5EF4-FFF2-40B4-BE49-F238E27FC236}">
                <a16:creationId xmlns="" xmlns:a16="http://schemas.microsoft.com/office/drawing/2014/main" id="{9F42CB72-39C9-41B1-B9EF-EA2892643B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1658" y="609600"/>
            <a:ext cx="4611731" cy="4160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400" b="1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Average Case Amount by the years of employment </a:t>
            </a:r>
            <a:endParaRPr lang="zh-CN" sz="14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Text Box 392">
            <a:extLst>
              <a:ext uri="{FF2B5EF4-FFF2-40B4-BE49-F238E27FC236}">
                <a16:creationId xmlns="" xmlns:a16="http://schemas.microsoft.com/office/drawing/2014/main" id="{ECCD1559-AF40-4092-B4FE-A493177F73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2386" y="960931"/>
            <a:ext cx="976443" cy="2623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(RMB 10,000)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Text Box 391">
            <a:extLst>
              <a:ext uri="{FF2B5EF4-FFF2-40B4-BE49-F238E27FC236}">
                <a16:creationId xmlns="" xmlns:a16="http://schemas.microsoft.com/office/drawing/2014/main" id="{39F82169-EB6A-4908-A9CD-026438B89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71394" y="5833856"/>
            <a:ext cx="1425872" cy="22095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Years of employment 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534085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电脑萤幕画面&#10;&#10;描述已自动生成">
            <a:extLst>
              <a:ext uri="{FF2B5EF4-FFF2-40B4-BE49-F238E27FC236}">
                <a16:creationId xmlns="" xmlns:a16="http://schemas.microsoft.com/office/drawing/2014/main" id="{ADB72629-B64E-405A-9358-7D4A4F25E9B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" y="428796"/>
            <a:ext cx="9399750" cy="5707844"/>
          </a:xfrm>
          <a:prstGeom prst="rect">
            <a:avLst/>
          </a:prstGeom>
        </p:spPr>
      </p:pic>
      <p:sp>
        <p:nvSpPr>
          <p:cNvPr id="3" name="Text Box 392">
            <a:extLst>
              <a:ext uri="{FF2B5EF4-FFF2-40B4-BE49-F238E27FC236}">
                <a16:creationId xmlns="" xmlns:a16="http://schemas.microsoft.com/office/drawing/2014/main" id="{C6E6CC0A-DDA4-490C-B197-61431923F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793965"/>
            <a:ext cx="1017373" cy="24674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(RMB 10,000)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Text Box 391">
            <a:extLst>
              <a:ext uri="{FF2B5EF4-FFF2-40B4-BE49-F238E27FC236}">
                <a16:creationId xmlns="" xmlns:a16="http://schemas.microsoft.com/office/drawing/2014/main" id="{C27CD7D7-3A3F-453B-8CD4-0948D499F9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9847" y="454282"/>
            <a:ext cx="4290455" cy="32419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400" b="1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Average Case Amount by the Size of Enterprises</a:t>
            </a:r>
            <a:endParaRPr lang="zh-CN" sz="14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Text Box 392">
            <a:extLst>
              <a:ext uri="{FF2B5EF4-FFF2-40B4-BE49-F238E27FC236}">
                <a16:creationId xmlns="" xmlns:a16="http://schemas.microsoft.com/office/drawing/2014/main" id="{84B52245-7B95-4DC4-9F52-0ADDD5C1D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84230" y="5308086"/>
            <a:ext cx="1227610" cy="38151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Size of enterprises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343891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截图里有图片&#10;&#10;描述已自动生成">
            <a:extLst>
              <a:ext uri="{FF2B5EF4-FFF2-40B4-BE49-F238E27FC236}">
                <a16:creationId xmlns="" xmlns:a16="http://schemas.microsoft.com/office/drawing/2014/main" id="{5FDD3048-E60E-4555-B68B-7CBB217BD3A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09" y="459105"/>
            <a:ext cx="10296372" cy="6114415"/>
          </a:xfrm>
          <a:prstGeom prst="rect">
            <a:avLst/>
          </a:prstGeom>
        </p:spPr>
      </p:pic>
      <p:sp>
        <p:nvSpPr>
          <p:cNvPr id="3" name="Text Box 392">
            <a:extLst>
              <a:ext uri="{FF2B5EF4-FFF2-40B4-BE49-F238E27FC236}">
                <a16:creationId xmlns="" xmlns:a16="http://schemas.microsoft.com/office/drawing/2014/main" id="{A6829791-F2FA-4D4D-A35E-A4F3832D63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547" y="828288"/>
            <a:ext cx="1100009" cy="24674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(RMB 10,000)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Text Box 391">
            <a:extLst>
              <a:ext uri="{FF2B5EF4-FFF2-40B4-BE49-F238E27FC236}">
                <a16:creationId xmlns="" xmlns:a16="http://schemas.microsoft.com/office/drawing/2014/main" id="{46D73CAE-F9D0-4E7D-8403-8863D275B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3585" y="461010"/>
            <a:ext cx="2429521" cy="63120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400" b="1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Average Case Amount by the Educational Level</a:t>
            </a:r>
            <a:endParaRPr lang="zh-CN" sz="14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Text Box 136">
            <a:extLst>
              <a:ext uri="{FF2B5EF4-FFF2-40B4-BE49-F238E27FC236}">
                <a16:creationId xmlns="" xmlns:a16="http://schemas.microsoft.com/office/drawing/2014/main" id="{B84015E6-1BEB-4675-AF2A-BB5DB4EF9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0021" y="5889657"/>
            <a:ext cx="1953706" cy="31654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Junior school degree or below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Text Box 137">
            <a:extLst>
              <a:ext uri="{FF2B5EF4-FFF2-40B4-BE49-F238E27FC236}">
                <a16:creationId xmlns="" xmlns:a16="http://schemas.microsoft.com/office/drawing/2014/main" id="{1DA71B35-3405-4F28-824B-B42D82EE5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5538" y="5889657"/>
            <a:ext cx="1224658" cy="27947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High school degree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Text Box 138">
            <a:extLst>
              <a:ext uri="{FF2B5EF4-FFF2-40B4-BE49-F238E27FC236}">
                <a16:creationId xmlns="" xmlns:a16="http://schemas.microsoft.com/office/drawing/2014/main" id="{26B0C013-E090-406D-8C4A-51D4EE8DF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3819" y="5889657"/>
            <a:ext cx="1422366" cy="27947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Junior college degree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Text Box 139">
            <a:extLst>
              <a:ext uri="{FF2B5EF4-FFF2-40B4-BE49-F238E27FC236}">
                <a16:creationId xmlns="" xmlns:a16="http://schemas.microsoft.com/office/drawing/2014/main" id="{9F7FED69-8EE3-4C30-8E6F-FD3CB1A7D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7992" y="5884200"/>
            <a:ext cx="1158084" cy="27947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Bachelor's degree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Text Box 140">
            <a:extLst>
              <a:ext uri="{FF2B5EF4-FFF2-40B4-BE49-F238E27FC236}">
                <a16:creationId xmlns="" xmlns:a16="http://schemas.microsoft.com/office/drawing/2014/main" id="{EE469DC8-EE4F-405B-AF20-CC5297D5E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4018" y="5889657"/>
            <a:ext cx="1657144" cy="4771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Master's degree or above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Text Box 392">
            <a:extLst>
              <a:ext uri="{FF2B5EF4-FFF2-40B4-BE49-F238E27FC236}">
                <a16:creationId xmlns="" xmlns:a16="http://schemas.microsoft.com/office/drawing/2014/main" id="{5B23401E-C5B0-4646-9A01-ABBDA42729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73909" y="5668079"/>
            <a:ext cx="1511163" cy="27947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Educational Level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548784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00567218-3843-49C5-A781-E6F9F460512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783" y="854675"/>
            <a:ext cx="9831859" cy="562026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Box 241">
            <a:extLst>
              <a:ext uri="{FF2B5EF4-FFF2-40B4-BE49-F238E27FC236}">
                <a16:creationId xmlns="" xmlns:a16="http://schemas.microsoft.com/office/drawing/2014/main" id="{14612118-6514-4938-9BA8-E9B672670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3492" y="754680"/>
            <a:ext cx="3628022" cy="45628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400" b="1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Proportions of Perpetrators by Position</a:t>
            </a:r>
            <a:endParaRPr lang="zh-CN" sz="14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Text Box 392">
            <a:extLst>
              <a:ext uri="{FF2B5EF4-FFF2-40B4-BE49-F238E27FC236}">
                <a16:creationId xmlns="" xmlns:a16="http://schemas.microsoft.com/office/drawing/2014/main" id="{900442FA-1099-4B73-92B1-295B2270A3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8673" y="1079707"/>
            <a:ext cx="964084" cy="299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(RMB 10,000)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Text Box 245">
            <a:extLst>
              <a:ext uri="{FF2B5EF4-FFF2-40B4-BE49-F238E27FC236}">
                <a16:creationId xmlns="" xmlns:a16="http://schemas.microsoft.com/office/drawing/2014/main" id="{CE691ED8-8C81-4089-B9CA-7BAB702D48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2757" y="5866321"/>
            <a:ext cx="1672359" cy="299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Ordinary employees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Text Box 246">
            <a:extLst>
              <a:ext uri="{FF2B5EF4-FFF2-40B4-BE49-F238E27FC236}">
                <a16:creationId xmlns="" xmlns:a16="http://schemas.microsoft.com/office/drawing/2014/main" id="{5FE4E7A0-89BD-4811-9D95-90DBD975C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6649" y="5856812"/>
            <a:ext cx="1434825" cy="24650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Mid-level employees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Text Box 247">
            <a:extLst>
              <a:ext uri="{FF2B5EF4-FFF2-40B4-BE49-F238E27FC236}">
                <a16:creationId xmlns="" xmlns:a16="http://schemas.microsoft.com/office/drawing/2014/main" id="{E9F9BF53-42AE-4227-94EF-E7D7528E8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5299" y="5866321"/>
            <a:ext cx="1434825" cy="24650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Senior executives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Text Box 392">
            <a:extLst>
              <a:ext uri="{FF2B5EF4-FFF2-40B4-BE49-F238E27FC236}">
                <a16:creationId xmlns="" xmlns:a16="http://schemas.microsoft.com/office/drawing/2014/main" id="{810D32D7-60ED-438E-AA3F-AC95474D1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6217" y="5632213"/>
            <a:ext cx="667522" cy="24650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Position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813070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84ADBE71-0B9B-4841-A467-A8E751634CD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050" y="572204"/>
            <a:ext cx="9532036" cy="556910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Box 263">
            <a:extLst>
              <a:ext uri="{FF2B5EF4-FFF2-40B4-BE49-F238E27FC236}">
                <a16:creationId xmlns="" xmlns:a16="http://schemas.microsoft.com/office/drawing/2014/main" id="{50B83C35-3263-425F-8FBF-FF506544A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5782" y="572204"/>
            <a:ext cx="3266878" cy="39034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400" b="1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Coercive Measures</a:t>
            </a:r>
            <a:endParaRPr lang="zh-CN" sz="14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Text Box 263">
            <a:extLst>
              <a:ext uri="{FF2B5EF4-FFF2-40B4-BE49-F238E27FC236}">
                <a16:creationId xmlns="" xmlns:a16="http://schemas.microsoft.com/office/drawing/2014/main" id="{3107ECD5-1990-41E7-84E0-175B969E6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7406" y="938144"/>
            <a:ext cx="814139" cy="23574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Cases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Text Box 267">
            <a:extLst>
              <a:ext uri="{FF2B5EF4-FFF2-40B4-BE49-F238E27FC236}">
                <a16:creationId xmlns="" xmlns:a16="http://schemas.microsoft.com/office/drawing/2014/main" id="{F55F91E5-25E1-4F6D-BDAC-58DB73BEA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8319" y="5529648"/>
            <a:ext cx="743551" cy="33981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Arrest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Text Box 268">
            <a:extLst>
              <a:ext uri="{FF2B5EF4-FFF2-40B4-BE49-F238E27FC236}">
                <a16:creationId xmlns="" xmlns:a16="http://schemas.microsoft.com/office/drawing/2014/main" id="{2F043C08-7F34-43D6-A96C-6C9FDB1B3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1866" y="5529648"/>
            <a:ext cx="1455626" cy="39034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Guarantor pending trial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Text Box 269">
            <a:extLst>
              <a:ext uri="{FF2B5EF4-FFF2-40B4-BE49-F238E27FC236}">
                <a16:creationId xmlns="" xmlns:a16="http://schemas.microsoft.com/office/drawing/2014/main" id="{D3472C00-CDA7-4E68-90E0-B44307EE6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7193" y="5529648"/>
            <a:ext cx="1671192" cy="25122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Residential surveillance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Text Box 263">
            <a:extLst>
              <a:ext uri="{FF2B5EF4-FFF2-40B4-BE49-F238E27FC236}">
                <a16:creationId xmlns="" xmlns:a16="http://schemas.microsoft.com/office/drawing/2014/main" id="{CA57E466-05DC-4228-AFAE-836B82103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7191" y="5388983"/>
            <a:ext cx="1390745" cy="28133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Coercive Measures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775809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手机屏幕的截图&#10;&#10;描述已自动生成">
            <a:extLst>
              <a:ext uri="{FF2B5EF4-FFF2-40B4-BE49-F238E27FC236}">
                <a16:creationId xmlns="" xmlns:a16="http://schemas.microsoft.com/office/drawing/2014/main" id="{079B79CF-AFE2-4217-9895-FD4C41AC448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74" y="683413"/>
            <a:ext cx="10145326" cy="5470251"/>
          </a:xfrm>
          <a:prstGeom prst="rect">
            <a:avLst/>
          </a:prstGeom>
        </p:spPr>
      </p:pic>
      <p:sp>
        <p:nvSpPr>
          <p:cNvPr id="3" name="Text Box 406">
            <a:extLst>
              <a:ext uri="{FF2B5EF4-FFF2-40B4-BE49-F238E27FC236}">
                <a16:creationId xmlns="" xmlns:a16="http://schemas.microsoft.com/office/drawing/2014/main" id="{4FCC71CC-E48B-490F-B392-B1D0F5782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5970" y="683413"/>
            <a:ext cx="1920060" cy="4654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400" b="1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Principal Punishment</a:t>
            </a:r>
            <a:endParaRPr lang="zh-CN" sz="14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Text Box 412">
            <a:extLst>
              <a:ext uri="{FF2B5EF4-FFF2-40B4-BE49-F238E27FC236}">
                <a16:creationId xmlns="" xmlns:a16="http://schemas.microsoft.com/office/drawing/2014/main" id="{45DD4D59-952D-4941-850F-AB1061E20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7965" y="1029660"/>
            <a:ext cx="492683" cy="23838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Cases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Text Box 411">
            <a:extLst>
              <a:ext uri="{FF2B5EF4-FFF2-40B4-BE49-F238E27FC236}">
                <a16:creationId xmlns="" xmlns:a16="http://schemas.microsoft.com/office/drawing/2014/main" id="{A4522228-E9E8-458F-9BC6-991387927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2858" y="5404021"/>
            <a:ext cx="1361668" cy="2800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Principal Punishment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Text Box 408">
            <a:extLst>
              <a:ext uri="{FF2B5EF4-FFF2-40B4-BE49-F238E27FC236}">
                <a16:creationId xmlns="" xmlns:a16="http://schemas.microsoft.com/office/drawing/2014/main" id="{951674D7-F12F-475E-B357-DC52DD160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2654" y="5582507"/>
            <a:ext cx="1263865" cy="2800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Criminal detention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Text Box 409">
            <a:extLst>
              <a:ext uri="{FF2B5EF4-FFF2-40B4-BE49-F238E27FC236}">
                <a16:creationId xmlns="" xmlns:a16="http://schemas.microsoft.com/office/drawing/2014/main" id="{DF3481B6-2606-4751-BA15-B624EBF86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4383" y="5585252"/>
            <a:ext cx="1251508" cy="29313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Less than 3 years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Text Box 410">
            <a:extLst>
              <a:ext uri="{FF2B5EF4-FFF2-40B4-BE49-F238E27FC236}">
                <a16:creationId xmlns="" xmlns:a16="http://schemas.microsoft.com/office/drawing/2014/main" id="{DD65DC47-2FA8-41AB-B771-587D88D52C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4886" y="5591430"/>
            <a:ext cx="996897" cy="2711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3 to 10 years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335945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手机屏幕的截图&#10;&#10;描述已自动生成">
            <a:extLst>
              <a:ext uri="{FF2B5EF4-FFF2-40B4-BE49-F238E27FC236}">
                <a16:creationId xmlns="" xmlns:a16="http://schemas.microsoft.com/office/drawing/2014/main" id="{7745E9D8-52C8-4B6A-A552-F618FBB3B1D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316" y="804477"/>
            <a:ext cx="9640484" cy="5423328"/>
          </a:xfrm>
          <a:prstGeom prst="rect">
            <a:avLst/>
          </a:prstGeom>
        </p:spPr>
      </p:pic>
      <p:sp>
        <p:nvSpPr>
          <p:cNvPr id="3" name="Text Box 423">
            <a:extLst>
              <a:ext uri="{FF2B5EF4-FFF2-40B4-BE49-F238E27FC236}">
                <a16:creationId xmlns="" xmlns:a16="http://schemas.microsoft.com/office/drawing/2014/main" id="{0A62A8F8-6347-4792-A151-955390963D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4706" y="804477"/>
            <a:ext cx="4020246" cy="42820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400" b="1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Percentage of Perpetrators Granted probation by Availability of Forgiveness</a:t>
            </a:r>
            <a:endParaRPr lang="zh-CN" sz="14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Text Box 424">
            <a:extLst>
              <a:ext uri="{FF2B5EF4-FFF2-40B4-BE49-F238E27FC236}">
                <a16:creationId xmlns="" xmlns:a16="http://schemas.microsoft.com/office/drawing/2014/main" id="{C896C7E1-13D4-436B-9C81-4668779F4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8363" y="1088377"/>
            <a:ext cx="855148" cy="28860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Percentage 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Text Box 425">
            <a:extLst>
              <a:ext uri="{FF2B5EF4-FFF2-40B4-BE49-F238E27FC236}">
                <a16:creationId xmlns="" xmlns:a16="http://schemas.microsoft.com/office/drawing/2014/main" id="{C7E4771F-5C86-467C-9DCD-FAE6416F2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2930" y="5636259"/>
            <a:ext cx="1303552" cy="31969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With forgiveness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Text Box 426">
            <a:extLst>
              <a:ext uri="{FF2B5EF4-FFF2-40B4-BE49-F238E27FC236}">
                <a16:creationId xmlns="" xmlns:a16="http://schemas.microsoft.com/office/drawing/2014/main" id="{A56C5E0F-1003-4076-832C-52A5AE66E5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7096" y="5662551"/>
            <a:ext cx="1575401" cy="29498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Without forgiveness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Text Box 427">
            <a:extLst>
              <a:ext uri="{FF2B5EF4-FFF2-40B4-BE49-F238E27FC236}">
                <a16:creationId xmlns="" xmlns:a16="http://schemas.microsoft.com/office/drawing/2014/main" id="{6B8E7002-3374-466C-8332-F09C66B6AB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5809" y="5448449"/>
            <a:ext cx="1277302" cy="42820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Availability of forgiveness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35266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电脑萤幕画面&#10;&#10;描述已自动生成">
            <a:extLst>
              <a:ext uri="{FF2B5EF4-FFF2-40B4-BE49-F238E27FC236}">
                <a16:creationId xmlns="" xmlns:a16="http://schemas.microsoft.com/office/drawing/2014/main" id="{44ED87AC-27E7-4E9E-A965-C853F1C2A29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764" y="705570"/>
            <a:ext cx="9499901" cy="5065035"/>
          </a:xfrm>
          <a:prstGeom prst="rect">
            <a:avLst/>
          </a:prstGeom>
        </p:spPr>
      </p:pic>
      <p:sp>
        <p:nvSpPr>
          <p:cNvPr id="3" name="Text Box 455">
            <a:extLst>
              <a:ext uri="{FF2B5EF4-FFF2-40B4-BE49-F238E27FC236}">
                <a16:creationId xmlns="" xmlns:a16="http://schemas.microsoft.com/office/drawing/2014/main" id="{BB166F6E-550D-4E1B-BB96-2FEEA1038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2072" y="677672"/>
            <a:ext cx="6073775" cy="3244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400" b="1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Rate of Return or Compensation of Misappropriated Funds by Uses</a:t>
            </a:r>
            <a:endParaRPr lang="zh-CN" sz="14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Text Box 456">
            <a:extLst>
              <a:ext uri="{FF2B5EF4-FFF2-40B4-BE49-F238E27FC236}">
                <a16:creationId xmlns="" xmlns:a16="http://schemas.microsoft.com/office/drawing/2014/main" id="{2F002D7C-8B57-4FC0-B250-C97049292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0347" y="963648"/>
            <a:ext cx="1067143" cy="24749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Percentage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Text Box 452">
            <a:extLst>
              <a:ext uri="{FF2B5EF4-FFF2-40B4-BE49-F238E27FC236}">
                <a16:creationId xmlns="" xmlns:a16="http://schemas.microsoft.com/office/drawing/2014/main" id="{E1366761-F126-4F9B-B1C0-CBD588E8A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1850" y="5216130"/>
            <a:ext cx="1106959" cy="3244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Personal use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Text Box 453">
            <a:extLst>
              <a:ext uri="{FF2B5EF4-FFF2-40B4-BE49-F238E27FC236}">
                <a16:creationId xmlns="" xmlns:a16="http://schemas.microsoft.com/office/drawing/2014/main" id="{15029FC2-7ED9-4B0F-B1F5-B50A58014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0561" y="5245579"/>
            <a:ext cx="1168667" cy="3244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Illegal activity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Text Box 454">
            <a:extLst>
              <a:ext uri="{FF2B5EF4-FFF2-40B4-BE49-F238E27FC236}">
                <a16:creationId xmlns="" xmlns:a16="http://schemas.microsoft.com/office/drawing/2014/main" id="{B98DA2A1-4D9F-47CF-A5B0-E440D558C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1255" y="5242422"/>
            <a:ext cx="1495863" cy="3244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Profit-making activities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Text Box 451">
            <a:extLst>
              <a:ext uri="{FF2B5EF4-FFF2-40B4-BE49-F238E27FC236}">
                <a16:creationId xmlns="" xmlns:a16="http://schemas.microsoft.com/office/drawing/2014/main" id="{D05C4866-FA8D-4FF1-BE27-55A1B5CFC9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9145" y="5216130"/>
            <a:ext cx="1364306" cy="3244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Loaning to others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Text Box 457">
            <a:extLst>
              <a:ext uri="{FF2B5EF4-FFF2-40B4-BE49-F238E27FC236}">
                <a16:creationId xmlns="" xmlns:a16="http://schemas.microsoft.com/office/drawing/2014/main" id="{3F97873B-158F-4ECC-A3E7-1C8B132B6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14280" y="5080192"/>
            <a:ext cx="532755" cy="3244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Uses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704261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9843FAFA-28B5-4BBA-9572-6C887615C54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180" y="754379"/>
            <a:ext cx="10055955" cy="570820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Box 286">
            <a:extLst>
              <a:ext uri="{FF2B5EF4-FFF2-40B4-BE49-F238E27FC236}">
                <a16:creationId xmlns="" xmlns:a16="http://schemas.microsoft.com/office/drawing/2014/main" id="{F99DC577-DDB1-49F1-8636-4F05E6D6B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1602" y="659189"/>
            <a:ext cx="6938267" cy="56412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400" b="1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Proportions of Perpetrators by Substantial Punishment and Probation</a:t>
            </a:r>
            <a:endParaRPr lang="zh-CN" sz="14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Text Box 287">
            <a:extLst>
              <a:ext uri="{FF2B5EF4-FFF2-40B4-BE49-F238E27FC236}">
                <a16:creationId xmlns="" xmlns:a16="http://schemas.microsoft.com/office/drawing/2014/main" id="{34D24DC7-7A77-4FE4-8ED7-D7BC3F04D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3953" y="3350259"/>
            <a:ext cx="1392058" cy="35676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r"/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Probation: 48.29%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Text Box 288">
            <a:extLst>
              <a:ext uri="{FF2B5EF4-FFF2-40B4-BE49-F238E27FC236}">
                <a16:creationId xmlns="" xmlns:a16="http://schemas.microsoft.com/office/drawing/2014/main" id="{CEEBE430-BAFA-42D9-8AB3-9B3D7CFF6A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1410" y="3608481"/>
            <a:ext cx="2193239" cy="3079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Substantial punishment: 51.71%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Text Box 289">
            <a:extLst>
              <a:ext uri="{FF2B5EF4-FFF2-40B4-BE49-F238E27FC236}">
                <a16:creationId xmlns="" xmlns:a16="http://schemas.microsoft.com/office/drawing/2014/main" id="{96627CEC-DBF4-42D2-B1C7-722192131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9503" y="6124054"/>
            <a:ext cx="740454" cy="4031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0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Substantial punishment</a:t>
            </a:r>
            <a:endParaRPr lang="zh-CN" sz="10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Text Box 290">
            <a:extLst>
              <a:ext uri="{FF2B5EF4-FFF2-40B4-BE49-F238E27FC236}">
                <a16:creationId xmlns="" xmlns:a16="http://schemas.microsoft.com/office/drawing/2014/main" id="{53BFDB03-2A3C-4C02-9038-CBB37ACCF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0162" y="6191526"/>
            <a:ext cx="740454" cy="25472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Probation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18274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5DDD6B60-141E-4532-812B-C9ECBA3C716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658" y="703855"/>
            <a:ext cx="9169357" cy="510382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Box 286">
            <a:extLst>
              <a:ext uri="{FF2B5EF4-FFF2-40B4-BE49-F238E27FC236}">
                <a16:creationId xmlns="" xmlns:a16="http://schemas.microsoft.com/office/drawing/2014/main" id="{689C5DAE-2BB2-4C31-9812-799882FE1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471" y="685774"/>
            <a:ext cx="5327058" cy="27757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400" b="1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Proportions of Perpetrators by Relationship of Accomplices</a:t>
            </a:r>
            <a:endParaRPr lang="zh-CN" sz="14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Text Box 287">
            <a:extLst>
              <a:ext uri="{FF2B5EF4-FFF2-40B4-BE49-F238E27FC236}">
                <a16:creationId xmlns="" xmlns:a16="http://schemas.microsoft.com/office/drawing/2014/main" id="{C9600B37-8216-4791-B19F-197D1437AE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1702" y="1039546"/>
            <a:ext cx="1204698" cy="27757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r"/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Relatives: 3.35%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Text Box 287">
            <a:extLst>
              <a:ext uri="{FF2B5EF4-FFF2-40B4-BE49-F238E27FC236}">
                <a16:creationId xmlns="" xmlns:a16="http://schemas.microsoft.com/office/drawing/2014/main" id="{1C9BFD24-EA42-4FB3-BD65-F066E5CC69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0427" y="1293982"/>
            <a:ext cx="1167628" cy="27757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r"/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Friends: 6.7%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Text Box 287">
            <a:extLst>
              <a:ext uri="{FF2B5EF4-FFF2-40B4-BE49-F238E27FC236}">
                <a16:creationId xmlns="" xmlns:a16="http://schemas.microsoft.com/office/drawing/2014/main" id="{9A5C161F-2543-4C01-8042-A1B40F1FE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2344" y="1980239"/>
            <a:ext cx="1722352" cy="27757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r"/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Business partners: 10.62%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Text Box 287">
            <a:extLst>
              <a:ext uri="{FF2B5EF4-FFF2-40B4-BE49-F238E27FC236}">
                <a16:creationId xmlns="" xmlns:a16="http://schemas.microsoft.com/office/drawing/2014/main" id="{8FBD336F-DD34-449F-AF5D-9C4C9CBC2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4708" y="4796000"/>
            <a:ext cx="1499931" cy="27757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Colleagues: 79.33%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Text Box 287">
            <a:extLst>
              <a:ext uri="{FF2B5EF4-FFF2-40B4-BE49-F238E27FC236}">
                <a16:creationId xmlns="" xmlns:a16="http://schemas.microsoft.com/office/drawing/2014/main" id="{6714529A-A614-4E94-9811-3898CA17B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8138" y="5564018"/>
            <a:ext cx="399834" cy="2436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Colleagues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Text Box 287">
            <a:extLst>
              <a:ext uri="{FF2B5EF4-FFF2-40B4-BE49-F238E27FC236}">
                <a16:creationId xmlns="" xmlns:a16="http://schemas.microsoft.com/office/drawing/2014/main" id="{29ED9792-D648-4B85-B2AB-F5CFF06BB1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4415" y="5582106"/>
            <a:ext cx="644611" cy="27757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Relatives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Text Box 287">
            <a:extLst>
              <a:ext uri="{FF2B5EF4-FFF2-40B4-BE49-F238E27FC236}">
                <a16:creationId xmlns="" xmlns:a16="http://schemas.microsoft.com/office/drawing/2014/main" id="{F645161A-BCC5-42C7-A773-5E7D043B1D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2642" y="5552730"/>
            <a:ext cx="825887" cy="30619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Business partners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Text Box 287">
            <a:extLst>
              <a:ext uri="{FF2B5EF4-FFF2-40B4-BE49-F238E27FC236}">
                <a16:creationId xmlns="" xmlns:a16="http://schemas.microsoft.com/office/drawing/2014/main" id="{76D0CA91-CD7F-4A39-8612-A8617F81B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4257" y="5567796"/>
            <a:ext cx="478013" cy="25796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Friends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885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包含 游戏机, 光盘, 画&#10;&#10;描述已自动生成">
            <a:extLst>
              <a:ext uri="{FF2B5EF4-FFF2-40B4-BE49-F238E27FC236}">
                <a16:creationId xmlns="" xmlns:a16="http://schemas.microsoft.com/office/drawing/2014/main" id="{2E0E36D1-BF5B-4351-8E16-9EC4503C168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102" y="613954"/>
            <a:ext cx="9418321" cy="5238205"/>
          </a:xfrm>
          <a:prstGeom prst="rect">
            <a:avLst/>
          </a:prstGeom>
        </p:spPr>
      </p:pic>
      <p:sp>
        <p:nvSpPr>
          <p:cNvPr id="3" name="Text Box 52">
            <a:extLst>
              <a:ext uri="{FF2B5EF4-FFF2-40B4-BE49-F238E27FC236}">
                <a16:creationId xmlns="" xmlns:a16="http://schemas.microsoft.com/office/drawing/2014/main" id="{9ABE8059-CE46-492E-BDB2-8BAE323E14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9357" y="613954"/>
            <a:ext cx="5483180" cy="26661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400" b="1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Proportions of Cases by Listing Status of Enterprises</a:t>
            </a:r>
            <a:endParaRPr lang="zh-CN" sz="14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Text Box 53">
            <a:extLst>
              <a:ext uri="{FF2B5EF4-FFF2-40B4-BE49-F238E27FC236}">
                <a16:creationId xmlns="" xmlns:a16="http://schemas.microsoft.com/office/drawing/2014/main" id="{15C1EBB6-1A9C-4818-9D5F-C7885AE89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898" y="1007111"/>
            <a:ext cx="2272936" cy="26661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Listed (holding) companies: 4.52%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Text Box 54">
            <a:extLst>
              <a:ext uri="{FF2B5EF4-FFF2-40B4-BE49-F238E27FC236}">
                <a16:creationId xmlns="" xmlns:a16="http://schemas.microsoft.com/office/drawing/2014/main" id="{E0B1229D-6A7B-4D4E-B592-F0962BEB3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0967" y="5234260"/>
            <a:ext cx="2077720" cy="26661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Non-listed companies: 95.48%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Text Box 55">
            <a:extLst>
              <a:ext uri="{FF2B5EF4-FFF2-40B4-BE49-F238E27FC236}">
                <a16:creationId xmlns="" xmlns:a16="http://schemas.microsoft.com/office/drawing/2014/main" id="{16EBACC1-EC86-4062-BAFF-795E26E29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8800" y="5528403"/>
            <a:ext cx="985610" cy="58501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Non-listed companies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Text Box 56">
            <a:extLst>
              <a:ext uri="{FF2B5EF4-FFF2-40B4-BE49-F238E27FC236}">
                <a16:creationId xmlns="" xmlns:a16="http://schemas.microsoft.com/office/drawing/2014/main" id="{F190F763-13F5-46FA-B792-F2B5B0509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1550" y="5528403"/>
            <a:ext cx="1558833" cy="58501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Listed (holding) companies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250514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9DDD5883-8C80-41E6-ADD1-EEA4FCBAA60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491" y="753752"/>
            <a:ext cx="9672514" cy="544933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Box 287">
            <a:extLst>
              <a:ext uri="{FF2B5EF4-FFF2-40B4-BE49-F238E27FC236}">
                <a16:creationId xmlns="" xmlns:a16="http://schemas.microsoft.com/office/drawing/2014/main" id="{5019D409-911B-4F8F-95D1-EBAE5FD90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7693" y="5961017"/>
            <a:ext cx="645777" cy="2864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0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Suppliers</a:t>
            </a:r>
            <a:endParaRPr lang="zh-CN" sz="1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Text Box 287">
            <a:extLst>
              <a:ext uri="{FF2B5EF4-FFF2-40B4-BE49-F238E27FC236}">
                <a16:creationId xmlns="" xmlns:a16="http://schemas.microsoft.com/office/drawing/2014/main" id="{803C9A86-F2E5-437C-BD39-EF33A41B7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9163" y="5961017"/>
            <a:ext cx="732275" cy="46449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Purchasers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Text Box 287">
            <a:extLst>
              <a:ext uri="{FF2B5EF4-FFF2-40B4-BE49-F238E27FC236}">
                <a16:creationId xmlns="" xmlns:a16="http://schemas.microsoft.com/office/drawing/2014/main" id="{9959E3DC-323F-4FBD-8127-D14A7F2E8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7131" y="5961017"/>
            <a:ext cx="732275" cy="37732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0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Distributors</a:t>
            </a:r>
            <a:endParaRPr lang="zh-CN" sz="1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Text Box 287">
            <a:extLst>
              <a:ext uri="{FF2B5EF4-FFF2-40B4-BE49-F238E27FC236}">
                <a16:creationId xmlns="" xmlns:a16="http://schemas.microsoft.com/office/drawing/2014/main" id="{3C9F5B56-00E7-4A6E-81F0-BDF4BC9D8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5099" y="5958950"/>
            <a:ext cx="645778" cy="189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0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Colleagues</a:t>
            </a:r>
            <a:endParaRPr lang="zh-CN" sz="10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Text Box 287">
            <a:extLst>
              <a:ext uri="{FF2B5EF4-FFF2-40B4-BE49-F238E27FC236}">
                <a16:creationId xmlns="" xmlns:a16="http://schemas.microsoft.com/office/drawing/2014/main" id="{DED6243D-3F3D-4CE4-8443-C65A020214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6065" y="1175471"/>
            <a:ext cx="1263256" cy="37732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r"/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Colleagues: 4.14%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Text Box 287">
            <a:extLst>
              <a:ext uri="{FF2B5EF4-FFF2-40B4-BE49-F238E27FC236}">
                <a16:creationId xmlns="" xmlns:a16="http://schemas.microsoft.com/office/drawing/2014/main" id="{76EC8FC2-C580-45CE-976B-4C57B837C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9659" y="1742906"/>
            <a:ext cx="1365336" cy="27027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r"/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Distributors: 15.9%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Text Box 287">
            <a:extLst>
              <a:ext uri="{FF2B5EF4-FFF2-40B4-BE49-F238E27FC236}">
                <a16:creationId xmlns="" xmlns:a16="http://schemas.microsoft.com/office/drawing/2014/main" id="{304C7388-5462-4E96-8B31-95F99B35ED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8487" y="4606864"/>
            <a:ext cx="1779372" cy="47592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r"/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Purchasers: 30.07%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Text Box 287">
            <a:extLst>
              <a:ext uri="{FF2B5EF4-FFF2-40B4-BE49-F238E27FC236}">
                <a16:creationId xmlns="" xmlns:a16="http://schemas.microsoft.com/office/drawing/2014/main" id="{8EBE9569-CA9D-4041-8D5B-81D672331E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2490" y="3350260"/>
            <a:ext cx="1414763" cy="37732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Suppliers: 49.89%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Text Box 286">
            <a:extLst>
              <a:ext uri="{FF2B5EF4-FFF2-40B4-BE49-F238E27FC236}">
                <a16:creationId xmlns="" xmlns:a16="http://schemas.microsoft.com/office/drawing/2014/main" id="{D1A7A459-6974-451A-A20C-F605A4C40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0109" y="709185"/>
            <a:ext cx="4462085" cy="37732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400" b="1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Proportions of Perpetrators by Sources of Bribes</a:t>
            </a:r>
            <a:endParaRPr lang="zh-CN" sz="14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663453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185A38D8-4F2E-4404-947A-C9B6A0C0881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592" y="443271"/>
            <a:ext cx="9880344" cy="552504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Box 287">
            <a:extLst>
              <a:ext uri="{FF2B5EF4-FFF2-40B4-BE49-F238E27FC236}">
                <a16:creationId xmlns="" xmlns:a16="http://schemas.microsoft.com/office/drawing/2014/main" id="{48A44A1B-5480-4CAB-8EEE-BAFC42A89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2863" y="5713283"/>
            <a:ext cx="496468" cy="25503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0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Transfer</a:t>
            </a:r>
            <a:endParaRPr lang="zh-CN" sz="10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Text Box 287">
            <a:extLst>
              <a:ext uri="{FF2B5EF4-FFF2-40B4-BE49-F238E27FC236}">
                <a16:creationId xmlns="" xmlns:a16="http://schemas.microsoft.com/office/drawing/2014/main" id="{1E0C5E87-96D4-489C-BC08-72B09C1FFA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3296" y="5713283"/>
            <a:ext cx="496468" cy="25503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0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Cash</a:t>
            </a:r>
            <a:endParaRPr lang="zh-CN" sz="1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Text Box 287">
            <a:extLst>
              <a:ext uri="{FF2B5EF4-FFF2-40B4-BE49-F238E27FC236}">
                <a16:creationId xmlns="" xmlns:a16="http://schemas.microsoft.com/office/drawing/2014/main" id="{A82580BB-3868-4087-B682-47AC53942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5997" y="5713283"/>
            <a:ext cx="496468" cy="25503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0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Equity</a:t>
            </a:r>
            <a:endParaRPr lang="zh-CN" sz="1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Text Box 287">
            <a:extLst>
              <a:ext uri="{FF2B5EF4-FFF2-40B4-BE49-F238E27FC236}">
                <a16:creationId xmlns="" xmlns:a16="http://schemas.microsoft.com/office/drawing/2014/main" id="{8E1E50F6-C7A2-4230-AAFF-1936BF437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4646" y="5713283"/>
            <a:ext cx="496469" cy="25503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0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Physical delivery</a:t>
            </a:r>
            <a:endParaRPr lang="zh-CN" sz="10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Text Box 286">
            <a:extLst>
              <a:ext uri="{FF2B5EF4-FFF2-40B4-BE49-F238E27FC236}">
                <a16:creationId xmlns="" xmlns:a16="http://schemas.microsoft.com/office/drawing/2014/main" id="{B4D6A394-7499-4319-90BA-C4EEAE7E4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9154" y="411449"/>
            <a:ext cx="5090983" cy="4464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400" b="1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Proportions of Cases by Ways of Accepting Bribes</a:t>
            </a:r>
            <a:endParaRPr lang="zh-CN" sz="14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Text Box 287">
            <a:extLst>
              <a:ext uri="{FF2B5EF4-FFF2-40B4-BE49-F238E27FC236}">
                <a16:creationId xmlns="" xmlns:a16="http://schemas.microsoft.com/office/drawing/2014/main" id="{D018B710-2DA5-4B56-A045-7E7437D3D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9154" y="857865"/>
            <a:ext cx="1348860" cy="25503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r"/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Equity: 0.43%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Text Box 287">
            <a:extLst>
              <a:ext uri="{FF2B5EF4-FFF2-40B4-BE49-F238E27FC236}">
                <a16:creationId xmlns="" xmlns:a16="http://schemas.microsoft.com/office/drawing/2014/main" id="{04274DDB-72D9-4156-AAF1-09ED6BADF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28" y="1084603"/>
            <a:ext cx="1891851" cy="4464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r"/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Physical delivery: 1.74%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Text Box 287">
            <a:extLst>
              <a:ext uri="{FF2B5EF4-FFF2-40B4-BE49-F238E27FC236}">
                <a16:creationId xmlns="" xmlns:a16="http://schemas.microsoft.com/office/drawing/2014/main" id="{379ED7A6-75F5-4DFD-AEAD-EBF941E93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4984" y="2044836"/>
            <a:ext cx="1371600" cy="25503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r"/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Cash: 28.26%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Text Box 287">
            <a:extLst>
              <a:ext uri="{FF2B5EF4-FFF2-40B4-BE49-F238E27FC236}">
                <a16:creationId xmlns="" xmlns:a16="http://schemas.microsoft.com/office/drawing/2014/main" id="{D811639F-04A3-4182-9FD7-C08EE03E46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4573" y="4402781"/>
            <a:ext cx="1277200" cy="25503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Transfer: 69.57%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97083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5E51F89-A12A-46E0-891F-0CC151599D0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20" y="764866"/>
            <a:ext cx="9509642" cy="5215803"/>
          </a:xfrm>
          <a:prstGeom prst="rect">
            <a:avLst/>
          </a:prstGeom>
        </p:spPr>
      </p:pic>
      <p:sp>
        <p:nvSpPr>
          <p:cNvPr id="4" name="Text Box 286">
            <a:extLst>
              <a:ext uri="{FF2B5EF4-FFF2-40B4-BE49-F238E27FC236}">
                <a16:creationId xmlns="" xmlns:a16="http://schemas.microsoft.com/office/drawing/2014/main" id="{0A87C282-6766-43EB-ACB2-4C1EF96D9D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5499" y="759142"/>
            <a:ext cx="1897149" cy="31464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400" b="1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Type of Industry</a:t>
            </a:r>
            <a:endParaRPr lang="zh-CN" sz="14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Text Box 286">
            <a:extLst>
              <a:ext uri="{FF2B5EF4-FFF2-40B4-BE49-F238E27FC236}">
                <a16:creationId xmlns="" xmlns:a16="http://schemas.microsoft.com/office/drawing/2014/main" id="{16A8C38B-31C7-4E8F-86E3-467164E81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4368" y="1063693"/>
            <a:ext cx="565339" cy="20779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Cases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Text Box 286">
            <a:extLst>
              <a:ext uri="{FF2B5EF4-FFF2-40B4-BE49-F238E27FC236}">
                <a16:creationId xmlns="" xmlns:a16="http://schemas.microsoft.com/office/drawing/2014/main" id="{A3D6B634-CFC0-4FCC-92A4-067707C24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3917" y="5267144"/>
            <a:ext cx="1048753" cy="31464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Type of Industry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Text Box 287">
            <a:extLst>
              <a:ext uri="{FF2B5EF4-FFF2-40B4-BE49-F238E27FC236}">
                <a16:creationId xmlns="" xmlns:a16="http://schemas.microsoft.com/office/drawing/2014/main" id="{76015BDB-89F6-44C1-9555-198BD82AF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6413" y="5424465"/>
            <a:ext cx="926851" cy="1244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Manufacturing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Text Box 287">
            <a:extLst>
              <a:ext uri="{FF2B5EF4-FFF2-40B4-BE49-F238E27FC236}">
                <a16:creationId xmlns="" xmlns:a16="http://schemas.microsoft.com/office/drawing/2014/main" id="{3D956BD2-26F3-4933-BC23-BE22E9E585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0931" y="5424465"/>
            <a:ext cx="926851" cy="31464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Real estate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Text Box 287">
            <a:extLst>
              <a:ext uri="{FF2B5EF4-FFF2-40B4-BE49-F238E27FC236}">
                <a16:creationId xmlns="" xmlns:a16="http://schemas.microsoft.com/office/drawing/2014/main" id="{EEB534E0-867F-4A06-9695-6710FB0853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8726" y="5424465"/>
            <a:ext cx="1110693" cy="40204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Business service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Text Box 287">
            <a:extLst>
              <a:ext uri="{FF2B5EF4-FFF2-40B4-BE49-F238E27FC236}">
                <a16:creationId xmlns="" xmlns:a16="http://schemas.microsoft.com/office/drawing/2014/main" id="{16DBB571-40B1-4323-AC25-A818C3A8A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3702" y="5424465"/>
            <a:ext cx="1425935" cy="2190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Wholesale and retail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Text Box 287">
            <a:extLst>
              <a:ext uri="{FF2B5EF4-FFF2-40B4-BE49-F238E27FC236}">
                <a16:creationId xmlns="" xmlns:a16="http://schemas.microsoft.com/office/drawing/2014/main" id="{C346CB7E-0160-4CEA-A7A6-E4054B7DE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2999" y="5424464"/>
            <a:ext cx="956378" cy="2190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Financial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011081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E7C4DAEA-9A3E-4618-B785-D956BD537CC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079" y="535433"/>
            <a:ext cx="9865842" cy="529695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Box 312">
            <a:extLst>
              <a:ext uri="{FF2B5EF4-FFF2-40B4-BE49-F238E27FC236}">
                <a16:creationId xmlns="" xmlns:a16="http://schemas.microsoft.com/office/drawing/2014/main" id="{6226BDEF-28F1-4DA6-B676-302DF9C88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4013" y="506610"/>
            <a:ext cx="3744441" cy="44895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400" b="1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Proportions of Perpetrators by Frequency</a:t>
            </a:r>
            <a:endParaRPr lang="zh-CN" sz="14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Text Box 313">
            <a:extLst>
              <a:ext uri="{FF2B5EF4-FFF2-40B4-BE49-F238E27FC236}">
                <a16:creationId xmlns="" xmlns:a16="http://schemas.microsoft.com/office/drawing/2014/main" id="{5EF3E6C8-54A4-4CC7-A34C-96EC197A9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2379" y="965036"/>
            <a:ext cx="1238554" cy="31463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r"/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Once: 7.83%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Text Box 314">
            <a:extLst>
              <a:ext uri="{FF2B5EF4-FFF2-40B4-BE49-F238E27FC236}">
                <a16:creationId xmlns="" xmlns:a16="http://schemas.microsoft.com/office/drawing/2014/main" id="{94050BAE-5B36-4F69-B6A9-93B48DD4A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0995" y="5166729"/>
            <a:ext cx="1408388" cy="22081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Multiple times: 92.17%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Text Box 316">
            <a:extLst>
              <a:ext uri="{FF2B5EF4-FFF2-40B4-BE49-F238E27FC236}">
                <a16:creationId xmlns="" xmlns:a16="http://schemas.microsoft.com/office/drawing/2014/main" id="{C8191D52-25CA-4DA6-BA04-66C8C7CC2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5015" y="5593620"/>
            <a:ext cx="460985" cy="212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0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Multiple times</a:t>
            </a:r>
            <a:endParaRPr lang="zh-CN" sz="10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Text Box 315">
            <a:extLst>
              <a:ext uri="{FF2B5EF4-FFF2-40B4-BE49-F238E27FC236}">
                <a16:creationId xmlns="" xmlns:a16="http://schemas.microsoft.com/office/drawing/2014/main" id="{79BF7A44-91E5-4F3D-B5C1-4764A4226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6233" y="5593620"/>
            <a:ext cx="713105" cy="212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0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Once</a:t>
            </a:r>
            <a:endParaRPr lang="zh-CN" sz="10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015953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94EE805E-517C-4386-8585-6BF14DD59A4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54" y="1089874"/>
            <a:ext cx="9841178" cy="506379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Box 347">
            <a:extLst>
              <a:ext uri="{FF2B5EF4-FFF2-40B4-BE49-F238E27FC236}">
                <a16:creationId xmlns="" xmlns:a16="http://schemas.microsoft.com/office/drawing/2014/main" id="{53666A29-6AD5-4306-9619-DB424717B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1089874"/>
            <a:ext cx="4154530" cy="5342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400" b="1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Type of Enterprises and Links of Occurrence</a:t>
            </a:r>
            <a:endParaRPr lang="zh-CN" sz="14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Text Box 353">
            <a:extLst>
              <a:ext uri="{FF2B5EF4-FFF2-40B4-BE49-F238E27FC236}">
                <a16:creationId xmlns="" xmlns:a16="http://schemas.microsoft.com/office/drawing/2014/main" id="{65A508B4-B84F-4D05-8AB8-E83165D68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0287" y="1322918"/>
            <a:ext cx="981521" cy="28035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(RMB 10,000)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Text Box 354">
            <a:extLst>
              <a:ext uri="{FF2B5EF4-FFF2-40B4-BE49-F238E27FC236}">
                <a16:creationId xmlns="" xmlns:a16="http://schemas.microsoft.com/office/drawing/2014/main" id="{2A0674D7-D64A-4964-B831-49987BF3A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7906" y="5443607"/>
            <a:ext cx="1350439" cy="172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Type of Enterprises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Text Box 350">
            <a:extLst>
              <a:ext uri="{FF2B5EF4-FFF2-40B4-BE49-F238E27FC236}">
                <a16:creationId xmlns="" xmlns:a16="http://schemas.microsoft.com/office/drawing/2014/main" id="{55924B6F-F8B3-48FB-A517-A5FDD4FCE9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5995" y="5611239"/>
            <a:ext cx="1277723" cy="30101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Private enterprises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Text Box 349">
            <a:extLst>
              <a:ext uri="{FF2B5EF4-FFF2-40B4-BE49-F238E27FC236}">
                <a16:creationId xmlns="" xmlns:a16="http://schemas.microsoft.com/office/drawing/2014/main" id="{13506C95-6D6D-4921-977D-4A96A7E87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0849" y="5615692"/>
            <a:ext cx="1895561" cy="41222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Foreign-funded enterprises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Text Box 348">
            <a:extLst>
              <a:ext uri="{FF2B5EF4-FFF2-40B4-BE49-F238E27FC236}">
                <a16:creationId xmlns="" xmlns:a16="http://schemas.microsoft.com/office/drawing/2014/main" id="{1086ACA8-387A-4715-839F-169F0B7AB1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2346" y="5611239"/>
            <a:ext cx="1895560" cy="41222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state-owned enterprises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550838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包含 游戏机, 钟表, 画&#10;&#10;描述已自动生成">
            <a:extLst>
              <a:ext uri="{FF2B5EF4-FFF2-40B4-BE49-F238E27FC236}">
                <a16:creationId xmlns="" xmlns:a16="http://schemas.microsoft.com/office/drawing/2014/main" id="{05FF442A-1BDB-4A19-841E-EF219999CC9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262" y="748201"/>
            <a:ext cx="8968560" cy="4985334"/>
          </a:xfrm>
          <a:prstGeom prst="rect">
            <a:avLst/>
          </a:prstGeom>
        </p:spPr>
      </p:pic>
      <p:sp>
        <p:nvSpPr>
          <p:cNvPr id="3" name="Text Box 365">
            <a:extLst>
              <a:ext uri="{FF2B5EF4-FFF2-40B4-BE49-F238E27FC236}">
                <a16:creationId xmlns="" xmlns:a16="http://schemas.microsoft.com/office/drawing/2014/main" id="{5930F561-AE30-4B5B-9023-3577399E4F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5707" y="673787"/>
            <a:ext cx="3919752" cy="43540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400" b="1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Average Case Amount by Type of Industry</a:t>
            </a:r>
            <a:endParaRPr lang="zh-CN" sz="14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Text Box 366">
            <a:extLst>
              <a:ext uri="{FF2B5EF4-FFF2-40B4-BE49-F238E27FC236}">
                <a16:creationId xmlns="" xmlns:a16="http://schemas.microsoft.com/office/drawing/2014/main" id="{F59843A3-2DEE-4195-919B-3EBCF8898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0658" y="1003763"/>
            <a:ext cx="939371" cy="24140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(RMB 10,000)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Text Box 102">
            <a:extLst>
              <a:ext uri="{FF2B5EF4-FFF2-40B4-BE49-F238E27FC236}">
                <a16:creationId xmlns="" xmlns:a16="http://schemas.microsoft.com/office/drawing/2014/main" id="{5FA18E34-67C9-4881-ACB2-07D2BB33F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1881" y="5187897"/>
            <a:ext cx="1462217" cy="42207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Information technology service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Text Box 372">
            <a:extLst>
              <a:ext uri="{FF2B5EF4-FFF2-40B4-BE49-F238E27FC236}">
                <a16:creationId xmlns="" xmlns:a16="http://schemas.microsoft.com/office/drawing/2014/main" id="{8020B679-8442-4F4E-BFA6-199C216EE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7327" y="5041688"/>
            <a:ext cx="1147127" cy="29241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Type of industry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Text Box 102">
            <a:extLst>
              <a:ext uri="{FF2B5EF4-FFF2-40B4-BE49-F238E27FC236}">
                <a16:creationId xmlns="" xmlns:a16="http://schemas.microsoft.com/office/drawing/2014/main" id="{2D6EC710-FC45-4603-9160-CB8D662BF0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3767" y="5187897"/>
            <a:ext cx="917352" cy="18923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real estate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Text Box 102">
            <a:extLst>
              <a:ext uri="{FF2B5EF4-FFF2-40B4-BE49-F238E27FC236}">
                <a16:creationId xmlns="" xmlns:a16="http://schemas.microsoft.com/office/drawing/2014/main" id="{CBB94C5A-F6D5-4ECD-83CF-64CCBF01E0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5984" y="5187896"/>
            <a:ext cx="1250984" cy="28614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wholesale and retail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Text Box 370">
            <a:extLst>
              <a:ext uri="{FF2B5EF4-FFF2-40B4-BE49-F238E27FC236}">
                <a16:creationId xmlns="" xmlns:a16="http://schemas.microsoft.com/office/drawing/2014/main" id="{3DCFB176-4A67-48FC-BC33-50B8DF1D0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4457" y="5178415"/>
            <a:ext cx="1250984" cy="28614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Business service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Text Box 116">
            <a:extLst>
              <a:ext uri="{FF2B5EF4-FFF2-40B4-BE49-F238E27FC236}">
                <a16:creationId xmlns="" xmlns:a16="http://schemas.microsoft.com/office/drawing/2014/main" id="{1874EB21-D6CD-49EF-8B0C-A90E15DE1F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8822" y="5191004"/>
            <a:ext cx="1078660" cy="43540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Public facilities management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027367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包含 游戏机, 画&#10;&#10;描述已自动生成">
            <a:extLst>
              <a:ext uri="{FF2B5EF4-FFF2-40B4-BE49-F238E27FC236}">
                <a16:creationId xmlns="" xmlns:a16="http://schemas.microsoft.com/office/drawing/2014/main" id="{C7A52233-5DC3-4801-BD00-D3801FBDAC1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539" y="1018592"/>
            <a:ext cx="8538639" cy="4368954"/>
          </a:xfrm>
          <a:prstGeom prst="rect">
            <a:avLst/>
          </a:prstGeom>
        </p:spPr>
      </p:pic>
      <p:sp>
        <p:nvSpPr>
          <p:cNvPr id="3" name="Text Box 368">
            <a:extLst>
              <a:ext uri="{FF2B5EF4-FFF2-40B4-BE49-F238E27FC236}">
                <a16:creationId xmlns="" xmlns:a16="http://schemas.microsoft.com/office/drawing/2014/main" id="{AD4D41B2-4544-4F58-B6D5-720B2C9778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0170" y="1251688"/>
            <a:ext cx="1031875" cy="19939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(RMB 10,000)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Text Box 370">
            <a:extLst>
              <a:ext uri="{FF2B5EF4-FFF2-40B4-BE49-F238E27FC236}">
                <a16:creationId xmlns="" xmlns:a16="http://schemas.microsoft.com/office/drawing/2014/main" id="{760F62D7-102A-4768-87A1-D51AC75B4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46582" y="4799759"/>
            <a:ext cx="1315007" cy="19939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Size of enterprises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Text Box 369">
            <a:extLst>
              <a:ext uri="{FF2B5EF4-FFF2-40B4-BE49-F238E27FC236}">
                <a16:creationId xmlns="" xmlns:a16="http://schemas.microsoft.com/office/drawing/2014/main" id="{CBBB34F1-177D-45C2-B874-674A6FCDF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6070" y="1037127"/>
            <a:ext cx="3380535" cy="30289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b="1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Average Case Amount by Size of Enterprises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708425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819525D1-7E6A-43A2-99B8-C694A59E4FD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50" y="638441"/>
            <a:ext cx="9687715" cy="531751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Box 360">
            <a:extLst>
              <a:ext uri="{FF2B5EF4-FFF2-40B4-BE49-F238E27FC236}">
                <a16:creationId xmlns="" xmlns:a16="http://schemas.microsoft.com/office/drawing/2014/main" id="{262B9600-AAF6-4392-848B-4D4D6C2D62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0919" y="621819"/>
            <a:ext cx="2592473" cy="4861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400" b="1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Average Amount of Cases by  position Educational Level</a:t>
            </a:r>
            <a:endParaRPr lang="zh-CN" sz="14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Text Box 362">
            <a:extLst>
              <a:ext uri="{FF2B5EF4-FFF2-40B4-BE49-F238E27FC236}">
                <a16:creationId xmlns="" xmlns:a16="http://schemas.microsoft.com/office/drawing/2014/main" id="{F1EC8BE8-2A9B-4239-A11A-4515C29778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67857" y="5182817"/>
            <a:ext cx="1191440" cy="30358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Educational Level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Text Box 361">
            <a:extLst>
              <a:ext uri="{FF2B5EF4-FFF2-40B4-BE49-F238E27FC236}">
                <a16:creationId xmlns="" xmlns:a16="http://schemas.microsoft.com/office/drawing/2014/main" id="{DAD6F579-E36F-4F8A-89CF-BB7A77654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8646" y="908607"/>
            <a:ext cx="1176338" cy="28999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(RMB 10,000)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Text Box 363">
            <a:extLst>
              <a:ext uri="{FF2B5EF4-FFF2-40B4-BE49-F238E27FC236}">
                <a16:creationId xmlns="" xmlns:a16="http://schemas.microsoft.com/office/drawing/2014/main" id="{EB1E1A79-4FCE-44C9-9528-EBA277FCBF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9046" y="5334607"/>
            <a:ext cx="1031875" cy="25654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Junior school degree or below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Text Box 364">
            <a:extLst>
              <a:ext uri="{FF2B5EF4-FFF2-40B4-BE49-F238E27FC236}">
                <a16:creationId xmlns="" xmlns:a16="http://schemas.microsoft.com/office/drawing/2014/main" id="{C7CCEE53-3676-42C8-8369-8ECBD6500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4798" y="5358128"/>
            <a:ext cx="1074437" cy="25654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High school degree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Text Box 365">
            <a:extLst>
              <a:ext uri="{FF2B5EF4-FFF2-40B4-BE49-F238E27FC236}">
                <a16:creationId xmlns="" xmlns:a16="http://schemas.microsoft.com/office/drawing/2014/main" id="{40340907-98E2-4D4C-A9B7-4E924BA01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2925" y="5358128"/>
            <a:ext cx="946150" cy="25654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Junior college degree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Text Box 365">
            <a:extLst>
              <a:ext uri="{FF2B5EF4-FFF2-40B4-BE49-F238E27FC236}">
                <a16:creationId xmlns="" xmlns:a16="http://schemas.microsoft.com/office/drawing/2014/main" id="{22261576-125C-4460-8058-54D99AF3F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2724" y="5348058"/>
            <a:ext cx="1160934" cy="48617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Junior college degree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Text Box 366">
            <a:extLst>
              <a:ext uri="{FF2B5EF4-FFF2-40B4-BE49-F238E27FC236}">
                <a16:creationId xmlns="" xmlns:a16="http://schemas.microsoft.com/office/drawing/2014/main" id="{B87A0E19-FBF7-43F5-8292-BE29C3265F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6445" y="5358128"/>
            <a:ext cx="1062080" cy="25654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Bachelor's degree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257725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E30EB0C2-E60E-43DB-94B4-F74B11137E4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325" y="854722"/>
            <a:ext cx="8424064" cy="514855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Box 358">
            <a:extLst>
              <a:ext uri="{FF2B5EF4-FFF2-40B4-BE49-F238E27FC236}">
                <a16:creationId xmlns="" xmlns:a16="http://schemas.microsoft.com/office/drawing/2014/main" id="{BC342CB0-6F72-41E2-ABAB-59174C2A25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1446" y="1142159"/>
            <a:ext cx="1031875" cy="19939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(RMB 10,000)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Text Box 359">
            <a:extLst>
              <a:ext uri="{FF2B5EF4-FFF2-40B4-BE49-F238E27FC236}">
                <a16:creationId xmlns="" xmlns:a16="http://schemas.microsoft.com/office/drawing/2014/main" id="{297C73E7-DCE6-4416-A54A-04DBCE8BA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5737" y="5294029"/>
            <a:ext cx="1031875" cy="19939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Age Group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Text Box 357">
            <a:extLst>
              <a:ext uri="{FF2B5EF4-FFF2-40B4-BE49-F238E27FC236}">
                <a16:creationId xmlns="" xmlns:a16="http://schemas.microsoft.com/office/drawing/2014/main" id="{454DF02D-C9FB-4433-8C42-B1140D687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9831" y="708354"/>
            <a:ext cx="2423649" cy="4338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400" b="1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Average Amount of Cases by position Age Group</a:t>
            </a:r>
            <a:endParaRPr lang="zh-CN" sz="14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080167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F10AB8E7-2778-44ED-9413-87324BC87ED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719" y="768367"/>
            <a:ext cx="8510562" cy="494045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Box 356">
            <a:extLst>
              <a:ext uri="{FF2B5EF4-FFF2-40B4-BE49-F238E27FC236}">
                <a16:creationId xmlns="" xmlns:a16="http://schemas.microsoft.com/office/drawing/2014/main" id="{3F637CE1-522B-426B-AE41-521743489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6570" y="768367"/>
            <a:ext cx="2618860" cy="29273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400" b="1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Average Amount of Cases by position Years of Employment</a:t>
            </a:r>
            <a:endParaRPr lang="zh-CN" sz="14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Text Box 354">
            <a:extLst>
              <a:ext uri="{FF2B5EF4-FFF2-40B4-BE49-F238E27FC236}">
                <a16:creationId xmlns="" xmlns:a16="http://schemas.microsoft.com/office/drawing/2014/main" id="{C8D370DA-C358-4835-8280-F629425DC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3100" y="1061102"/>
            <a:ext cx="1031875" cy="19939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(RMB 10,000)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Text Box 355">
            <a:extLst>
              <a:ext uri="{FF2B5EF4-FFF2-40B4-BE49-F238E27FC236}">
                <a16:creationId xmlns="" xmlns:a16="http://schemas.microsoft.com/office/drawing/2014/main" id="{2A926290-33B8-4ABB-ABDC-56DCE9531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9510" y="5034537"/>
            <a:ext cx="1389149" cy="19939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Years of Employment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1050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手机屏幕的截图&#10;&#10;描述已自动生成">
            <a:extLst>
              <a:ext uri="{FF2B5EF4-FFF2-40B4-BE49-F238E27FC236}">
                <a16:creationId xmlns="" xmlns:a16="http://schemas.microsoft.com/office/drawing/2014/main" id="{B709DC04-3C12-4AA3-901F-C3BB5899553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29" y="483325"/>
            <a:ext cx="10528662" cy="5499463"/>
          </a:xfrm>
          <a:prstGeom prst="rect">
            <a:avLst/>
          </a:prstGeom>
        </p:spPr>
      </p:pic>
      <p:sp>
        <p:nvSpPr>
          <p:cNvPr id="3" name="Text Box 57">
            <a:extLst>
              <a:ext uri="{FF2B5EF4-FFF2-40B4-BE49-F238E27FC236}">
                <a16:creationId xmlns="" xmlns:a16="http://schemas.microsoft.com/office/drawing/2014/main" id="{016C0849-EF08-44C7-8461-75954A566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9267" y="531041"/>
            <a:ext cx="818833" cy="31813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400" b="1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Crimes</a:t>
            </a:r>
            <a:endParaRPr lang="zh-CN" sz="14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Text Box 58">
            <a:extLst>
              <a:ext uri="{FF2B5EF4-FFF2-40B4-BE49-F238E27FC236}">
                <a16:creationId xmlns="" xmlns:a16="http://schemas.microsoft.com/office/drawing/2014/main" id="{9E539ADB-224A-4C17-A944-40D856994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9067" y="716144"/>
            <a:ext cx="812165" cy="31813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Cases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Text Box 60">
            <a:extLst>
              <a:ext uri="{FF2B5EF4-FFF2-40B4-BE49-F238E27FC236}">
                <a16:creationId xmlns="" xmlns:a16="http://schemas.microsoft.com/office/drawing/2014/main" id="{DCEA9359-713C-450D-BF88-ABD3E456D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0565" y="5419089"/>
            <a:ext cx="1046797" cy="31813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Occupational embezzlement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Text Box 61">
            <a:extLst>
              <a:ext uri="{FF2B5EF4-FFF2-40B4-BE49-F238E27FC236}">
                <a16:creationId xmlns="" xmlns:a16="http://schemas.microsoft.com/office/drawing/2014/main" id="{CAD98E9C-895A-47E9-BA11-45C0B53AB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6699" y="5419088"/>
            <a:ext cx="1168400" cy="31813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Misappropriation of funds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Text Box 62">
            <a:extLst>
              <a:ext uri="{FF2B5EF4-FFF2-40B4-BE49-F238E27FC236}">
                <a16:creationId xmlns="" xmlns:a16="http://schemas.microsoft.com/office/drawing/2014/main" id="{539680D5-B63F-4EBA-8DD1-926C002F6E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0015" y="5419089"/>
            <a:ext cx="1537335" cy="43561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Acceptance of bribes by non-state functionaries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3" name="Text Box 64">
            <a:extLst>
              <a:ext uri="{FF2B5EF4-FFF2-40B4-BE49-F238E27FC236}">
                <a16:creationId xmlns="" xmlns:a16="http://schemas.microsoft.com/office/drawing/2014/main" id="{5BD0DBA3-E8EA-4B19-99D7-68FFE6B43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3784" y="5420040"/>
            <a:ext cx="1110616" cy="6343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Computer-related corruptions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7" name="Text Box 63">
            <a:extLst>
              <a:ext uri="{FF2B5EF4-FFF2-40B4-BE49-F238E27FC236}">
                <a16:creationId xmlns="" xmlns:a16="http://schemas.microsoft.com/office/drawing/2014/main" id="{E8E0AEDB-707A-4C42-A029-C2893251B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4385" y="5426387"/>
            <a:ext cx="1330326" cy="53022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Infringement upon personal information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8" name="Text Box 59">
            <a:extLst>
              <a:ext uri="{FF2B5EF4-FFF2-40B4-BE49-F238E27FC236}">
                <a16:creationId xmlns="" xmlns:a16="http://schemas.microsoft.com/office/drawing/2014/main" id="{20F004F5-BF9F-402B-934A-8F8300549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45373" y="5233985"/>
            <a:ext cx="818833" cy="31813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Crimes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317754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C3B76974-5C0A-4D99-9075-B2C7D2B1F60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024" y="905834"/>
            <a:ext cx="9082645" cy="459292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Box 348">
            <a:extLst>
              <a:ext uri="{FF2B5EF4-FFF2-40B4-BE49-F238E27FC236}">
                <a16:creationId xmlns="" xmlns:a16="http://schemas.microsoft.com/office/drawing/2014/main" id="{22BABA2B-3F57-424C-980D-E2C23C0D9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0414" y="889213"/>
            <a:ext cx="3261411" cy="29273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400" b="1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Average Amount of Cases by position</a:t>
            </a:r>
            <a:endParaRPr lang="zh-CN" sz="14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Text Box 349">
            <a:extLst>
              <a:ext uri="{FF2B5EF4-FFF2-40B4-BE49-F238E27FC236}">
                <a16:creationId xmlns="" xmlns:a16="http://schemas.microsoft.com/office/drawing/2014/main" id="{C61A3CBA-423B-4FF0-8412-B996A5FBA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3344" y="1152836"/>
            <a:ext cx="1031875" cy="19939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(RMB 10,000)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Text Box 351">
            <a:extLst>
              <a:ext uri="{FF2B5EF4-FFF2-40B4-BE49-F238E27FC236}">
                <a16:creationId xmlns="" xmlns:a16="http://schemas.microsoft.com/office/drawing/2014/main" id="{3CEC7DC2-7F9A-4FE8-9632-A3BCBB0BD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4001" y="5022181"/>
            <a:ext cx="1466413" cy="29273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Ordinary employees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Text Box 352">
            <a:extLst>
              <a:ext uri="{FF2B5EF4-FFF2-40B4-BE49-F238E27FC236}">
                <a16:creationId xmlns="" xmlns:a16="http://schemas.microsoft.com/office/drawing/2014/main" id="{069C47F0-CA1F-4AD9-919C-997294DE8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1652" y="5022181"/>
            <a:ext cx="1404629" cy="3900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Mid-level employees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Text Box 353">
            <a:extLst>
              <a:ext uri="{FF2B5EF4-FFF2-40B4-BE49-F238E27FC236}">
                <a16:creationId xmlns="" xmlns:a16="http://schemas.microsoft.com/office/drawing/2014/main" id="{C926EDA0-58B7-4336-AD8C-18FD056CA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7519" y="5022181"/>
            <a:ext cx="1293418" cy="29273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Senior executives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Text Box 350">
            <a:extLst>
              <a:ext uri="{FF2B5EF4-FFF2-40B4-BE49-F238E27FC236}">
                <a16:creationId xmlns="" xmlns:a16="http://schemas.microsoft.com/office/drawing/2014/main" id="{CA5F13E5-ED75-49F4-825D-C3A0105F9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0825" y="4852018"/>
            <a:ext cx="641350" cy="5602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Position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010001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ED5329BE-BBB5-4F51-A002-EC657B3889B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541" y="572203"/>
            <a:ext cx="9576917" cy="522311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Box 488">
            <a:extLst>
              <a:ext uri="{FF2B5EF4-FFF2-40B4-BE49-F238E27FC236}">
                <a16:creationId xmlns="" xmlns:a16="http://schemas.microsoft.com/office/drawing/2014/main" id="{6EB965CA-AEFF-46EB-8A77-7A938316E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268" y="572203"/>
            <a:ext cx="2814278" cy="35808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400" b="1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Average case amount by Posts</a:t>
            </a:r>
            <a:endParaRPr lang="zh-CN" sz="14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Text Box 339">
            <a:extLst>
              <a:ext uri="{FF2B5EF4-FFF2-40B4-BE49-F238E27FC236}">
                <a16:creationId xmlns="" xmlns:a16="http://schemas.microsoft.com/office/drawing/2014/main" id="{04C11828-ED4B-4F5D-A908-FCF8DC670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5391" y="868628"/>
            <a:ext cx="1031875" cy="19939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(RMB 10,000)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Text Box 347">
            <a:extLst>
              <a:ext uri="{FF2B5EF4-FFF2-40B4-BE49-F238E27FC236}">
                <a16:creationId xmlns="" xmlns:a16="http://schemas.microsoft.com/office/drawing/2014/main" id="{B421EC7D-14BA-47AB-881C-F72F49D48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9905" y="5068699"/>
            <a:ext cx="638690" cy="35808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Post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Text Box 340">
            <a:extLst>
              <a:ext uri="{FF2B5EF4-FFF2-40B4-BE49-F238E27FC236}">
                <a16:creationId xmlns="" xmlns:a16="http://schemas.microsoft.com/office/drawing/2014/main" id="{EACF7B73-1264-4931-AD85-CBBB526F0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0024" y="5247743"/>
            <a:ext cx="452095" cy="35808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Sales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Text Box 346">
            <a:extLst>
              <a:ext uri="{FF2B5EF4-FFF2-40B4-BE49-F238E27FC236}">
                <a16:creationId xmlns="" xmlns:a16="http://schemas.microsoft.com/office/drawing/2014/main" id="{78AD46D5-8B31-4584-8FDB-9985FEEE3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39881" y="5250172"/>
            <a:ext cx="452095" cy="25463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ctr"/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HR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Text Box 341">
            <a:extLst>
              <a:ext uri="{FF2B5EF4-FFF2-40B4-BE49-F238E27FC236}">
                <a16:creationId xmlns="" xmlns:a16="http://schemas.microsoft.com/office/drawing/2014/main" id="{988FE7E1-015B-44B9-BE02-13907DB91E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6723" y="5241549"/>
            <a:ext cx="877879" cy="2632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Procurement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Text Box 342">
            <a:extLst>
              <a:ext uri="{FF2B5EF4-FFF2-40B4-BE49-F238E27FC236}">
                <a16:creationId xmlns="" xmlns:a16="http://schemas.microsoft.com/office/drawing/2014/main" id="{4AE19C3D-A806-425A-9465-94C241D62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3858" y="5250172"/>
            <a:ext cx="551420" cy="20891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Finance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Text Box 345">
            <a:extLst>
              <a:ext uri="{FF2B5EF4-FFF2-40B4-BE49-F238E27FC236}">
                <a16:creationId xmlns="" xmlns:a16="http://schemas.microsoft.com/office/drawing/2014/main" id="{943931F4-F7DE-49FF-AB7B-DD54212F9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0817" y="5227743"/>
            <a:ext cx="860099" cy="35808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Warehousing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Text Box 343">
            <a:extLst>
              <a:ext uri="{FF2B5EF4-FFF2-40B4-BE49-F238E27FC236}">
                <a16:creationId xmlns="" xmlns:a16="http://schemas.microsoft.com/office/drawing/2014/main" id="{3D5B334B-1FA6-4B27-8CEF-40D09EEF7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7658" y="5238391"/>
            <a:ext cx="895737" cy="35808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Management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Text Box 344">
            <a:extLst>
              <a:ext uri="{FF2B5EF4-FFF2-40B4-BE49-F238E27FC236}">
                <a16:creationId xmlns="" xmlns:a16="http://schemas.microsoft.com/office/drawing/2014/main" id="{65C5B36D-62FC-40F3-A446-1D0BC7B91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0832" y="5241549"/>
            <a:ext cx="799333" cy="25463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Technology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168389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电脑的屏幕截图&#10;&#10;描述已自动生成">
            <a:extLst>
              <a:ext uri="{FF2B5EF4-FFF2-40B4-BE49-F238E27FC236}">
                <a16:creationId xmlns="" xmlns:a16="http://schemas.microsoft.com/office/drawing/2014/main" id="{8310974C-B134-4FA4-8A88-8812BB1CABD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138" y="579566"/>
            <a:ext cx="8908819" cy="5326964"/>
          </a:xfrm>
          <a:prstGeom prst="rect">
            <a:avLst/>
          </a:prstGeom>
        </p:spPr>
      </p:pic>
      <p:sp>
        <p:nvSpPr>
          <p:cNvPr id="3" name="Text Box 333">
            <a:extLst>
              <a:ext uri="{FF2B5EF4-FFF2-40B4-BE49-F238E27FC236}">
                <a16:creationId xmlns="" xmlns:a16="http://schemas.microsoft.com/office/drawing/2014/main" id="{0DAC7C33-1F95-4B15-B9AC-D66050FF6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9965" y="511774"/>
            <a:ext cx="3957852" cy="43609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400" b="1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Rate of Return or Compensation by Position</a:t>
            </a:r>
            <a:endParaRPr lang="zh-CN" sz="14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Text Box 338">
            <a:extLst>
              <a:ext uri="{FF2B5EF4-FFF2-40B4-BE49-F238E27FC236}">
                <a16:creationId xmlns="" xmlns:a16="http://schemas.microsoft.com/office/drawing/2014/main" id="{6337C37B-C8CF-47F1-8579-FD03BDBE0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2971" y="827903"/>
            <a:ext cx="988695" cy="31233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Percentage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Text Box 335">
            <a:extLst>
              <a:ext uri="{FF2B5EF4-FFF2-40B4-BE49-F238E27FC236}">
                <a16:creationId xmlns="" xmlns:a16="http://schemas.microsoft.com/office/drawing/2014/main" id="{2A772A17-31EE-4F3A-AF39-FF5A00AB0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5014" y="5318743"/>
            <a:ext cx="1281062" cy="43609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Ordinary employees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Text Box 336">
            <a:extLst>
              <a:ext uri="{FF2B5EF4-FFF2-40B4-BE49-F238E27FC236}">
                <a16:creationId xmlns="" xmlns:a16="http://schemas.microsoft.com/office/drawing/2014/main" id="{A8660A59-8D88-4369-A9F6-44319E40E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0755" y="5348793"/>
            <a:ext cx="1330489" cy="43609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Mid-level employees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Text Box 334">
            <a:extLst>
              <a:ext uri="{FF2B5EF4-FFF2-40B4-BE49-F238E27FC236}">
                <a16:creationId xmlns="" xmlns:a16="http://schemas.microsoft.com/office/drawing/2014/main" id="{651931C0-05DF-4F1D-8F26-FE521BFA9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22235" y="5147292"/>
            <a:ext cx="694510" cy="22015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Position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Text Box 337">
            <a:extLst>
              <a:ext uri="{FF2B5EF4-FFF2-40B4-BE49-F238E27FC236}">
                <a16:creationId xmlns="" xmlns:a16="http://schemas.microsoft.com/office/drawing/2014/main" id="{7E953D30-8B9F-429C-AAC7-43FEB47F6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5296" y="5367448"/>
            <a:ext cx="1159592" cy="19939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Senior executives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002948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截图里有图片&#10;&#10;描述已自动生成">
            <a:extLst>
              <a:ext uri="{FF2B5EF4-FFF2-40B4-BE49-F238E27FC236}">
                <a16:creationId xmlns="" xmlns:a16="http://schemas.microsoft.com/office/drawing/2014/main" id="{E6F26987-1462-42EB-ABA0-1E61F7A7EC4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46" y="752510"/>
            <a:ext cx="8681737" cy="4758604"/>
          </a:xfrm>
          <a:prstGeom prst="rect">
            <a:avLst/>
          </a:prstGeom>
        </p:spPr>
      </p:pic>
      <p:sp>
        <p:nvSpPr>
          <p:cNvPr id="3" name="Text Box 329">
            <a:extLst>
              <a:ext uri="{FF2B5EF4-FFF2-40B4-BE49-F238E27FC236}">
                <a16:creationId xmlns="" xmlns:a16="http://schemas.microsoft.com/office/drawing/2014/main" id="{35FFA432-3FFA-40A7-BE08-309D625A2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1817" y="1001815"/>
            <a:ext cx="938530" cy="18351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Cases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Text Box 330">
            <a:extLst>
              <a:ext uri="{FF2B5EF4-FFF2-40B4-BE49-F238E27FC236}">
                <a16:creationId xmlns="" xmlns:a16="http://schemas.microsoft.com/office/drawing/2014/main" id="{550EC96E-F060-46BC-A4BC-26DE2C270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9768" y="640038"/>
            <a:ext cx="2489793" cy="36177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marL="359410" marR="513715">
              <a:lnSpc>
                <a:spcPct val="183000"/>
              </a:lnSpc>
              <a:spcAft>
                <a:spcPts val="0"/>
              </a:spcAft>
            </a:pPr>
            <a:r>
              <a:rPr lang="en-US" sz="1100" b="1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Principal Punishment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sz="1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Text Box 331">
            <a:extLst>
              <a:ext uri="{FF2B5EF4-FFF2-40B4-BE49-F238E27FC236}">
                <a16:creationId xmlns="" xmlns:a16="http://schemas.microsoft.com/office/drawing/2014/main" id="{8335BE18-3A91-4944-9B23-538DD77BC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9544" y="4983788"/>
            <a:ext cx="1229970" cy="36177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Criminal detention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Text Box 327">
            <a:extLst>
              <a:ext uri="{FF2B5EF4-FFF2-40B4-BE49-F238E27FC236}">
                <a16:creationId xmlns="" xmlns:a16="http://schemas.microsoft.com/office/drawing/2014/main" id="{4CCEE23D-4064-408B-A0EA-FE7473998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5857" y="4983788"/>
            <a:ext cx="1217613" cy="36177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Less than 5 years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Text Box 328">
            <a:extLst>
              <a:ext uri="{FF2B5EF4-FFF2-40B4-BE49-F238E27FC236}">
                <a16:creationId xmlns="" xmlns:a16="http://schemas.microsoft.com/office/drawing/2014/main" id="{6EBD65B0-4867-4682-9DA6-2793E0178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5889" y="4983788"/>
            <a:ext cx="1217613" cy="25421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More than 5 years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Text Box 332">
            <a:extLst>
              <a:ext uri="{FF2B5EF4-FFF2-40B4-BE49-F238E27FC236}">
                <a16:creationId xmlns="" xmlns:a16="http://schemas.microsoft.com/office/drawing/2014/main" id="{8CDFC3C2-7502-488D-B5E7-0F93A972B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97867" y="4884093"/>
            <a:ext cx="1330488" cy="19939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Principal Punishment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931901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CE54D8F-B95B-4D29-90E3-743D12EB2C9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924" y="424274"/>
            <a:ext cx="9215593" cy="533397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Box 322">
            <a:extLst>
              <a:ext uri="{FF2B5EF4-FFF2-40B4-BE49-F238E27FC236}">
                <a16:creationId xmlns="" xmlns:a16="http://schemas.microsoft.com/office/drawing/2014/main" id="{697E4712-E17F-49D4-AF79-61E675EF3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5992" y="424274"/>
            <a:ext cx="3302970" cy="41402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400" b="1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Proportions of Perpetrators by Substantial Punishment and Probation</a:t>
            </a:r>
            <a:endParaRPr lang="zh-CN" sz="14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Text Box 324">
            <a:extLst>
              <a:ext uri="{FF2B5EF4-FFF2-40B4-BE49-F238E27FC236}">
                <a16:creationId xmlns="" xmlns:a16="http://schemas.microsoft.com/office/drawing/2014/main" id="{769A9824-6367-4AB9-A0BE-80FBF4484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1536" y="2884251"/>
            <a:ext cx="2822120" cy="41402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r"/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Substantial punishment:49.35%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Text Box 323">
            <a:extLst>
              <a:ext uri="{FF2B5EF4-FFF2-40B4-BE49-F238E27FC236}">
                <a16:creationId xmlns="" xmlns:a16="http://schemas.microsoft.com/office/drawing/2014/main" id="{044FFD16-2488-43E8-AB04-612E26A4C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6607" y="2995604"/>
            <a:ext cx="1308161" cy="41402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Probation:50.65%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Text Box 326">
            <a:extLst>
              <a:ext uri="{FF2B5EF4-FFF2-40B4-BE49-F238E27FC236}">
                <a16:creationId xmlns="" xmlns:a16="http://schemas.microsoft.com/office/drawing/2014/main" id="{12CD8B71-F56B-42F2-B110-51BD17608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6762" y="5500284"/>
            <a:ext cx="508687" cy="51592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9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Probation</a:t>
            </a:r>
            <a:endParaRPr lang="zh-CN" sz="9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Text Box 325">
            <a:extLst>
              <a:ext uri="{FF2B5EF4-FFF2-40B4-BE49-F238E27FC236}">
                <a16:creationId xmlns="" xmlns:a16="http://schemas.microsoft.com/office/drawing/2014/main" id="{35D7B86C-56CB-4971-9019-AB5E6E8DE7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5888" y="5493916"/>
            <a:ext cx="803532" cy="30445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0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Substantial punishment</a:t>
            </a:r>
            <a:endParaRPr lang="zh-CN" sz="1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428910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包含 游戏机, 画&#10;&#10;描述已自动生成">
            <a:extLst>
              <a:ext uri="{FF2B5EF4-FFF2-40B4-BE49-F238E27FC236}">
                <a16:creationId xmlns="" xmlns:a16="http://schemas.microsoft.com/office/drawing/2014/main" id="{FA38A4D2-1EFF-4DDA-971F-727609D574B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39" y="411342"/>
            <a:ext cx="8664721" cy="5297479"/>
          </a:xfrm>
          <a:prstGeom prst="rect">
            <a:avLst/>
          </a:prstGeom>
        </p:spPr>
      </p:pic>
      <p:sp>
        <p:nvSpPr>
          <p:cNvPr id="3" name="Text Box 314">
            <a:extLst>
              <a:ext uri="{FF2B5EF4-FFF2-40B4-BE49-F238E27FC236}">
                <a16:creationId xmlns="" xmlns:a16="http://schemas.microsoft.com/office/drawing/2014/main" id="{EA246D75-0860-4A22-ACB5-375CD3886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142" y="411342"/>
            <a:ext cx="2225333" cy="35477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400" b="1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Type of Industry</a:t>
            </a:r>
            <a:endParaRPr lang="zh-CN" sz="14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Text Box 315">
            <a:extLst>
              <a:ext uri="{FF2B5EF4-FFF2-40B4-BE49-F238E27FC236}">
                <a16:creationId xmlns="" xmlns:a16="http://schemas.microsoft.com/office/drawing/2014/main" id="{088E72E4-5A60-47D9-BE25-339C16AC8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223" y="740565"/>
            <a:ext cx="845185" cy="19939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Cases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Text Box 317">
            <a:extLst>
              <a:ext uri="{FF2B5EF4-FFF2-40B4-BE49-F238E27FC236}">
                <a16:creationId xmlns="" xmlns:a16="http://schemas.microsoft.com/office/drawing/2014/main" id="{14D7F53D-6798-4D80-B102-87275A039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3815" y="5133391"/>
            <a:ext cx="1129950" cy="19939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Business service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Text Box 318">
            <a:extLst>
              <a:ext uri="{FF2B5EF4-FFF2-40B4-BE49-F238E27FC236}">
                <a16:creationId xmlns="" xmlns:a16="http://schemas.microsoft.com/office/drawing/2014/main" id="{205BF09B-6CA2-4AD4-8426-820D52123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9479" y="5133391"/>
            <a:ext cx="1221663" cy="35477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Information technology service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Text Box 319">
            <a:extLst>
              <a:ext uri="{FF2B5EF4-FFF2-40B4-BE49-F238E27FC236}">
                <a16:creationId xmlns="" xmlns:a16="http://schemas.microsoft.com/office/drawing/2014/main" id="{59F53765-7E86-4BBA-9DB2-ECA820729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2191" y="5133391"/>
            <a:ext cx="845185" cy="2686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Real estate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Text Box 316">
            <a:extLst>
              <a:ext uri="{FF2B5EF4-FFF2-40B4-BE49-F238E27FC236}">
                <a16:creationId xmlns="" xmlns:a16="http://schemas.microsoft.com/office/drawing/2014/main" id="{8F7A4960-2F2E-4421-A80B-2BEB51EB0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5213" y="4934001"/>
            <a:ext cx="1345230" cy="19939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Type of Industry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Text Box 320">
            <a:extLst>
              <a:ext uri="{FF2B5EF4-FFF2-40B4-BE49-F238E27FC236}">
                <a16:creationId xmlns="" xmlns:a16="http://schemas.microsoft.com/office/drawing/2014/main" id="{6C9DD143-6D00-46CD-AB49-058E5D2A2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8638" y="5155392"/>
            <a:ext cx="1375711" cy="35477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Wholesale and retail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Text Box 321">
            <a:extLst>
              <a:ext uri="{FF2B5EF4-FFF2-40B4-BE49-F238E27FC236}">
                <a16:creationId xmlns="" xmlns:a16="http://schemas.microsoft.com/office/drawing/2014/main" id="{50E13EBB-DC5A-4313-A016-54703F872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0335" y="5155392"/>
            <a:ext cx="1276857" cy="35477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Financial industry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392895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7F8A655E-D733-4DE3-83AD-748015293EA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199" y="523195"/>
            <a:ext cx="9672098" cy="534626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Box 309">
            <a:extLst>
              <a:ext uri="{FF2B5EF4-FFF2-40B4-BE49-F238E27FC236}">
                <a16:creationId xmlns="" xmlns:a16="http://schemas.microsoft.com/office/drawing/2014/main" id="{76A86D8F-8C02-4AF6-899D-E72E06C0A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2755" y="441926"/>
            <a:ext cx="4066489" cy="54515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400" b="1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Proportions of Cases by Type of Information</a:t>
            </a:r>
            <a:endParaRPr lang="zh-CN" sz="14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Text Box 312">
            <a:extLst>
              <a:ext uri="{FF2B5EF4-FFF2-40B4-BE49-F238E27FC236}">
                <a16:creationId xmlns="" xmlns:a16="http://schemas.microsoft.com/office/drawing/2014/main" id="{7ABA4553-9DA6-4B9A-88F3-A776EB813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8865" y="1068351"/>
            <a:ext cx="3045125" cy="2661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r"/>
            <a:r>
              <a:rPr lang="en-US" sz="110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Financial customer information:12.77%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Text Box 313">
            <a:extLst>
              <a:ext uri="{FF2B5EF4-FFF2-40B4-BE49-F238E27FC236}">
                <a16:creationId xmlns="" xmlns:a16="http://schemas.microsoft.com/office/drawing/2014/main" id="{F0777B1B-BBDE-48D6-9A05-9C5C8FC6B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9567" y="5106188"/>
            <a:ext cx="3395234" cy="38021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Owner's personal information:87.23%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Text Box 311">
            <a:extLst>
              <a:ext uri="{FF2B5EF4-FFF2-40B4-BE49-F238E27FC236}">
                <a16:creationId xmlns="" xmlns:a16="http://schemas.microsoft.com/office/drawing/2014/main" id="{21271D4C-1930-4983-AF77-C4877B40C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2130" y="5562960"/>
            <a:ext cx="1285102" cy="54515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Owner's personal information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Text Box 310">
            <a:extLst>
              <a:ext uri="{FF2B5EF4-FFF2-40B4-BE49-F238E27FC236}">
                <a16:creationId xmlns="" xmlns:a16="http://schemas.microsoft.com/office/drawing/2014/main" id="{24D497B0-669A-4178-906D-7DAC62C71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8322" y="5570075"/>
            <a:ext cx="1285101" cy="39872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Financial customer information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712488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D4374DA4-A105-44FB-8211-7FC6400AA26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469" y="609695"/>
            <a:ext cx="8461135" cy="522269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Box 304">
            <a:extLst>
              <a:ext uri="{FF2B5EF4-FFF2-40B4-BE49-F238E27FC236}">
                <a16:creationId xmlns="" xmlns:a16="http://schemas.microsoft.com/office/drawing/2014/main" id="{AEBBCBB6-5784-469D-BD99-E7073912A1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0883" y="609695"/>
            <a:ext cx="1910234" cy="27789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400" b="1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Type of Enterprises</a:t>
            </a:r>
            <a:endParaRPr lang="zh-CN" sz="14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Text Box 305">
            <a:extLst>
              <a:ext uri="{FF2B5EF4-FFF2-40B4-BE49-F238E27FC236}">
                <a16:creationId xmlns="" xmlns:a16="http://schemas.microsoft.com/office/drawing/2014/main" id="{F773292A-EA58-4F7F-825E-D67817CE94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5364" y="892922"/>
            <a:ext cx="845185" cy="19939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Cases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Text Box 308">
            <a:extLst>
              <a:ext uri="{FF2B5EF4-FFF2-40B4-BE49-F238E27FC236}">
                <a16:creationId xmlns="" xmlns:a16="http://schemas.microsoft.com/office/drawing/2014/main" id="{0F0EA558-F486-4F72-82A7-BEADA2B84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8415" y="5269899"/>
            <a:ext cx="1399704" cy="27789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 Medium"/>
                <a:cs typeface="宋体" panose="02010600030101010101" pitchFamily="2" charset="-122"/>
              </a:rPr>
              <a:t>Private enterprises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Text Box 306">
            <a:extLst>
              <a:ext uri="{FF2B5EF4-FFF2-40B4-BE49-F238E27FC236}">
                <a16:creationId xmlns="" xmlns:a16="http://schemas.microsoft.com/office/drawing/2014/main" id="{3D736338-9E4F-47E9-8715-C97CAF066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8243" y="5269899"/>
            <a:ext cx="1795120" cy="27789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 Medium"/>
                <a:cs typeface="宋体" panose="02010600030101010101" pitchFamily="2" charset="-122"/>
              </a:rPr>
              <a:t>Foreign-funded enterprises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Text Box 307">
            <a:extLst>
              <a:ext uri="{FF2B5EF4-FFF2-40B4-BE49-F238E27FC236}">
                <a16:creationId xmlns="" xmlns:a16="http://schemas.microsoft.com/office/drawing/2014/main" id="{95E1FBCF-5B3A-495E-884A-5DE6E3A63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07077" y="5111578"/>
            <a:ext cx="1471054" cy="27788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Type of Enterprises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678541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DA0C0D15-CCFA-4589-AD99-A589B2FF12B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866" y="692372"/>
            <a:ext cx="8654295" cy="495427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Box 303">
            <a:extLst>
              <a:ext uri="{FF2B5EF4-FFF2-40B4-BE49-F238E27FC236}">
                <a16:creationId xmlns="" xmlns:a16="http://schemas.microsoft.com/office/drawing/2014/main" id="{7459D2B2-A061-4CDB-8BBD-D2278B8599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3037" y="673974"/>
            <a:ext cx="3827265" cy="41381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400" b="1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Average terms of sentences by position</a:t>
            </a:r>
            <a:endParaRPr lang="zh-CN" sz="14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Text Box 302">
            <a:extLst>
              <a:ext uri="{FF2B5EF4-FFF2-40B4-BE49-F238E27FC236}">
                <a16:creationId xmlns="" xmlns:a16="http://schemas.microsoft.com/office/drawing/2014/main" id="{07F9BDE2-4F34-41A7-9C1C-3693CB4964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6224" y="988093"/>
            <a:ext cx="1031875" cy="19939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(RMB 10,000)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Text Box 298">
            <a:extLst>
              <a:ext uri="{FF2B5EF4-FFF2-40B4-BE49-F238E27FC236}">
                <a16:creationId xmlns="" xmlns:a16="http://schemas.microsoft.com/office/drawing/2014/main" id="{7E8DDE18-434D-4E04-8BEE-372CBD96D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099" y="5121035"/>
            <a:ext cx="1293418" cy="41381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Ordinary employees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Text Box 299">
            <a:extLst>
              <a:ext uri="{FF2B5EF4-FFF2-40B4-BE49-F238E27FC236}">
                <a16:creationId xmlns="" xmlns:a16="http://schemas.microsoft.com/office/drawing/2014/main" id="{1002B583-D7E0-48C9-A460-3CC402F09B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121035"/>
            <a:ext cx="1404629" cy="41381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Mid-level employees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Text Box 301">
            <a:extLst>
              <a:ext uri="{FF2B5EF4-FFF2-40B4-BE49-F238E27FC236}">
                <a16:creationId xmlns="" xmlns:a16="http://schemas.microsoft.com/office/drawing/2014/main" id="{D9D4E859-15D7-4030-A4C0-645D9A07F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2328" y="4921645"/>
            <a:ext cx="719833" cy="19939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Position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Text Box 300">
            <a:extLst>
              <a:ext uri="{FF2B5EF4-FFF2-40B4-BE49-F238E27FC236}">
                <a16:creationId xmlns="" xmlns:a16="http://schemas.microsoft.com/office/drawing/2014/main" id="{03824636-5645-4B18-9867-FBFBD06EE3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7782" y="5121035"/>
            <a:ext cx="1305775" cy="41381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Senior executives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271162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FD2D4AF3-D49B-4DBD-ACCB-6F25F4F40CF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510" y="501238"/>
            <a:ext cx="9222706" cy="515815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Box 297">
            <a:extLst>
              <a:ext uri="{FF2B5EF4-FFF2-40B4-BE49-F238E27FC236}">
                <a16:creationId xmlns="" xmlns:a16="http://schemas.microsoft.com/office/drawing/2014/main" id="{7BF7BFCC-5FD7-47F7-A7C6-49CAE56C7F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1293" y="5375017"/>
            <a:ext cx="831799" cy="38323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Sale for profit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Text Box 296">
            <a:extLst>
              <a:ext uri="{FF2B5EF4-FFF2-40B4-BE49-F238E27FC236}">
                <a16:creationId xmlns="" xmlns:a16="http://schemas.microsoft.com/office/drawing/2014/main" id="{F55C8FBB-496E-4D7D-8CAC-D9F9BCCF1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1066" y="5375017"/>
            <a:ext cx="831798" cy="2349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Knowledge sharing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Text Box 295">
            <a:extLst>
              <a:ext uri="{FF2B5EF4-FFF2-40B4-BE49-F238E27FC236}">
                <a16:creationId xmlns="" xmlns:a16="http://schemas.microsoft.com/office/drawing/2014/main" id="{367647DB-0090-4E02-8F9F-52DA2E24A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2028" y="5375017"/>
            <a:ext cx="996736" cy="250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Information exchange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Text Box 291">
            <a:extLst>
              <a:ext uri="{FF2B5EF4-FFF2-40B4-BE49-F238E27FC236}">
                <a16:creationId xmlns="" xmlns:a16="http://schemas.microsoft.com/office/drawing/2014/main" id="{BF16F178-A902-4C03-957C-FE14E97E4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6418" y="501238"/>
            <a:ext cx="4152345" cy="38323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400" b="1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Proportions of Cases by Uses of Information</a:t>
            </a:r>
            <a:endParaRPr lang="zh-CN" sz="14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Text Box 292">
            <a:extLst>
              <a:ext uri="{FF2B5EF4-FFF2-40B4-BE49-F238E27FC236}">
                <a16:creationId xmlns="" xmlns:a16="http://schemas.microsoft.com/office/drawing/2014/main" id="{4899D195-7F2A-4B87-9F0D-D8A4EF5C9C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6455" y="908135"/>
            <a:ext cx="2188364" cy="38323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r"/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Information exchange:5.88%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Text Box 293">
            <a:extLst>
              <a:ext uri="{FF2B5EF4-FFF2-40B4-BE49-F238E27FC236}">
                <a16:creationId xmlns="" xmlns:a16="http://schemas.microsoft.com/office/drawing/2014/main" id="{620E6CCF-AE09-4C93-BAD9-8CAB775F4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8617" y="1481328"/>
            <a:ext cx="1929988" cy="33441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r"/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Knowledge sharing:14.12%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Text Box 294">
            <a:extLst>
              <a:ext uri="{FF2B5EF4-FFF2-40B4-BE49-F238E27FC236}">
                <a16:creationId xmlns="" xmlns:a16="http://schemas.microsoft.com/office/drawing/2014/main" id="{043F2E3D-AB53-4F72-8D12-16C042AE5C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0396" y="4651478"/>
            <a:ext cx="1486338" cy="38323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sz="1100"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Sale for profit:80%</a:t>
            </a:r>
            <a:endParaRPr lang="zh-CN" sz="110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090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2383</TotalTime>
  <Words>2318</Words>
  <Application>Microsoft Macintosh PowerPoint</Application>
  <PresentationFormat>宽屏</PresentationFormat>
  <Paragraphs>716</Paragraphs>
  <Slides>106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106</vt:i4>
      </vt:variant>
    </vt:vector>
  </HeadingPairs>
  <TitlesOfParts>
    <vt:vector size="115" baseType="lpstr">
      <vt:lpstr>Calibri</vt:lpstr>
      <vt:lpstr>DengXian</vt:lpstr>
      <vt:lpstr>DengXian Light</vt:lpstr>
      <vt:lpstr>Helvetica Neue Medium</vt:lpstr>
      <vt:lpstr>Times New Roman</vt:lpstr>
      <vt:lpstr>等线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佳 宋</dc:creator>
  <cp:lastModifiedBy>佳 宋</cp:lastModifiedBy>
  <cp:revision>106</cp:revision>
  <dcterms:created xsi:type="dcterms:W3CDTF">2020-10-20T06:44:21Z</dcterms:created>
  <dcterms:modified xsi:type="dcterms:W3CDTF">2020-10-26T03:22:52Z</dcterms:modified>
</cp:coreProperties>
</file>