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56" r:id="rId3"/>
    <p:sldId id="257" r:id="rId4"/>
    <p:sldId id="266" r:id="rId5"/>
    <p:sldId id="258" r:id="rId6"/>
    <p:sldId id="259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32A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7C56-E64C-D945-A4EE-6D3EA39883E0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E591-0428-674B-9612-7079F1BE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05A99-9E63-4045-9D67-ACE7649A9D9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5DC8-DA75-B54F-8DAC-B25A2F1E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días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Primera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aparición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Junio</a:t>
            </a:r>
            <a:r>
              <a:rPr lang="en-US" baseline="0" dirty="0" smtClean="0"/>
              <a:t> del 2012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Release </a:t>
            </a:r>
            <a:r>
              <a:rPr lang="en-US" baseline="0" dirty="0" err="1" smtClean="0"/>
              <a:t>estable</a:t>
            </a:r>
            <a:r>
              <a:rPr lang="en-US" baseline="0" dirty="0" smtClean="0"/>
              <a:t> 2.2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Próxima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versión</a:t>
            </a:r>
            <a:r>
              <a:rPr lang="en-US" baseline="0" dirty="0" smtClean="0"/>
              <a:t> 3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features of Swift are designed to work together to create a language that is powerful, yet fun to use. Some additional features of Swift include: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Closures unified with function pointers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 and multiple return values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and concise iteration over a range or collection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support methods, extensions, and protocols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 patterns, e.g., map and filter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error handling built-in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control flow with do, guard, defer, and repeat keywords</a:t>
            </a:r>
          </a:p>
          <a:p>
            <a:pPr marL="0" indent="0">
              <a:buFontTx/>
              <a:buNone/>
            </a:pPr>
            <a:r>
              <a:rPr lang="en-US" dirty="0" err="1" smtClean="0"/>
              <a:t>Optionals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IBM: https://</a:t>
            </a:r>
            <a:r>
              <a:rPr lang="en-US" dirty="0" err="1" smtClean="0"/>
              <a:t>swiftlang.ng.bluemix.net</a:t>
            </a:r>
            <a:r>
              <a:rPr lang="en-US" dirty="0" smtClean="0"/>
              <a:t>/#/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Kitura</a:t>
            </a:r>
            <a:r>
              <a:rPr lang="en-US" baseline="0" dirty="0" smtClean="0"/>
              <a:t> Web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Core OS Layer: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OS layer holds the low level features that most other technologies are built upon.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Bluetooth Framework.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Accelerate Framework.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Accessory Framework.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Services framework.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Authentication framework.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64-Bit support from IOS7 supports the 64 bit app development and enables the application to run faster.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Core Services Layer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Important Frameworks available in the core services layers are detailed: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book framework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Gives programmatic access to a contacts database of user.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Kit framework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Gives a medium for moving data between your app and iCloud.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data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Technology for managing the data model of a Model View Controller app.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Foundation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 that gives fundamental data management and service features for iOS apps.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Location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location and heading information to apps.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Motion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Access all motion based data available on a device. Using this core motion framework Accelerometer based information can be accessed.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Objective C covering too many of the features found in the Core Foundation framework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 framework for handling health-related information of user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 framework for talking with and controlling connected devices in a user’s home.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 interface for accessing the user’s social media accounts.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support for the buying of content and services from inside your iOS apps, a feature known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Purchase.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Media Layer: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Graphics, Audio and Video technology is enabled using the Media Layer.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Graphics 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Graphics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describes high level support for designing images and also used for animating the content of your views.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Graphics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the native drawing engine for iOS apps and gives support for custom 2D vector and image based rendering.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Animation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an initial technology that optimizes the animation experience of your apps.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Images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advanced support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and motionless images in a nondestructive way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and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manages advanced 2D and 3D rendering by hardware accelerated interfaces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very high performance for your sophisticated graphics rendering and computation works. It offers very low overhead access to the A7 GPU.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Framework: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Player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high level framework which gives simple use to a user’s iTunes library and support for playing playlists.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 Foundation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an Objective C interface for handling the recording and playback of audio and video.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industry standard technology for providing audio.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dirty="0" smtClean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Video Framework</a:t>
            </a:r>
            <a:endParaRPr lang="en-US" sz="1200" b="0" i="0" kern="1200" dirty="0" smtClean="0">
              <a:solidFill>
                <a:srgbClr val="FFC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 Kit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framework gives a collection of easy to use interfaces for presenting video.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 Foundation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advanced video playback and recording capability.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Media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framework describes the low level interfaces and data types for operating media.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Cocoa Touch Layer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view controllers for showing the standard system interfaces for seeing and altering calendar related events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implements support for Game Center which allows users share their game related information online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you deliver banner-based advertisements from your app.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a scrollable map that you can include into your user interface of app.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PushKitFramework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registration support for VoIP apps.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supports a UI for generating tweets and support for creating URLs to access the Twitter service.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UIKit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vital infrastructure for applying graphical, event-driven apps in iOS. Some of the Important functions of UI Kit framework: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-Multitasking support.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Basic app management and infrastructure.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User interface management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Support for Touch and Motion event.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Cut, copy and paste support and many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Interés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compañias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Google, IBM y Facebook en el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Community Driven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Para </a:t>
            </a:r>
            <a:r>
              <a:rPr lang="en-US" baseline="0" dirty="0" err="1" smtClean="0"/>
              <a:t>programadores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Objective-C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otros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JS, C# y Ruby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r>
              <a:rPr lang="en-US" dirty="0" smtClean="0"/>
              <a:t> y </a:t>
            </a:r>
            <a:r>
              <a:rPr lang="en-US" dirty="0" err="1" smtClean="0"/>
              <a:t>entender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Esfuerzos</a:t>
            </a:r>
            <a:r>
              <a:rPr lang="en-US" dirty="0" smtClean="0"/>
              <a:t> en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actualidad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usarlo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 Server side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Android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Co-exists with Objective-C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CLASES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CONDICIONALES, BUCLES, GUARD, DEFER, INITIALIZERS,</a:t>
            </a:r>
            <a:r>
              <a:rPr lang="en-US" baseline="0" dirty="0" smtClean="0"/>
              <a:t> ETC.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ESTRUCTURAS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PROTOCOLOS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 FEATURES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F5DC8-DA75-B54F-8DAC-B25A2F1ED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87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36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4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6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6C52-E50F-1B42-A72C-2BA5DA987EA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C3EF-E365-8D47-BCC1-7E05131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matelabs.com/blog/2015/02/swift-performance-upda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e/swift" TargetMode="External"/><Relationship Id="rId4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s://github.com/uraimo/Awesome-Swift-Playgrounds#learning-swift" TargetMode="External"/><Relationship Id="rId6" Type="http://schemas.openxmlformats.org/officeDocument/2006/relationships/hyperlink" Target="http://www.raywenderlic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if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678" y="1742054"/>
            <a:ext cx="7315207" cy="7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Libranner L. Santos </a:t>
            </a:r>
            <a:r>
              <a:rPr lang="en-US" sz="4000" b="1" dirty="0" err="1" smtClean="0"/>
              <a:t>Espinal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679" y="2825181"/>
            <a:ext cx="7315206" cy="181061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 smtClean="0"/>
              <a:t>Ingeniero</a:t>
            </a:r>
            <a:r>
              <a:rPr lang="en-US" sz="2000" b="1" dirty="0" smtClean="0"/>
              <a:t> de Software</a:t>
            </a:r>
          </a:p>
          <a:p>
            <a:pPr algn="l"/>
            <a:r>
              <a:rPr lang="en-US" sz="2000" dirty="0" smtClean="0"/>
              <a:t>Senior iOS Developer</a:t>
            </a:r>
          </a:p>
          <a:p>
            <a:pPr algn="l"/>
            <a:r>
              <a:rPr lang="en-US" sz="2000" dirty="0" err="1" smtClean="0"/>
              <a:t>Más</a:t>
            </a:r>
            <a:r>
              <a:rPr lang="en-US" sz="2000" dirty="0" smtClean="0"/>
              <a:t> de 9 </a:t>
            </a:r>
            <a:r>
              <a:rPr lang="en-US" sz="2000" dirty="0" err="1" smtClean="0"/>
              <a:t>años</a:t>
            </a:r>
            <a:r>
              <a:rPr lang="en-US" sz="2000" dirty="0" smtClean="0"/>
              <a:t> de </a:t>
            </a:r>
            <a:r>
              <a:rPr lang="en-US" sz="2000" dirty="0" err="1" smtClean="0"/>
              <a:t>experiencia</a:t>
            </a:r>
            <a:r>
              <a:rPr lang="en-US" sz="2000" dirty="0" smtClean="0"/>
              <a:t> en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 Software.</a:t>
            </a:r>
          </a:p>
          <a:p>
            <a:pPr algn="l"/>
            <a:r>
              <a:rPr lang="en-US" sz="2000" dirty="0" smtClean="0"/>
              <a:t>4 </a:t>
            </a:r>
            <a:r>
              <a:rPr lang="en-US" sz="2000" dirty="0" err="1" smtClean="0"/>
              <a:t>años</a:t>
            </a:r>
            <a:r>
              <a:rPr lang="en-US" sz="2000" dirty="0" smtClean="0"/>
              <a:t> de </a:t>
            </a:r>
            <a:r>
              <a:rPr lang="en-US" sz="2000" dirty="0" err="1" smtClean="0"/>
              <a:t>experiencia</a:t>
            </a:r>
            <a:r>
              <a:rPr lang="en-US" sz="2000" dirty="0" smtClean="0"/>
              <a:t> en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móviles</a:t>
            </a:r>
            <a:r>
              <a:rPr lang="en-US" sz="2000" dirty="0" smtClean="0"/>
              <a:t> iOS.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17429"/>
          <a:stretch/>
        </p:blipFill>
        <p:spPr>
          <a:xfrm>
            <a:off x="1262735" y="1731077"/>
            <a:ext cx="2232085" cy="2877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88" y="1892594"/>
            <a:ext cx="8610600" cy="335988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Gracias </a:t>
            </a:r>
            <a:r>
              <a:rPr lang="en-US" sz="4800" dirty="0" err="1" smtClean="0"/>
              <a:t>por</a:t>
            </a:r>
            <a:r>
              <a:rPr lang="en-US" sz="4800" dirty="0" smtClean="0"/>
              <a:t> </a:t>
            </a:r>
            <a:r>
              <a:rPr lang="en-US" sz="4800" dirty="0" err="1" smtClean="0"/>
              <a:t>su</a:t>
            </a:r>
            <a:r>
              <a:rPr lang="en-US" sz="4800" dirty="0" smtClean="0"/>
              <a:t> </a:t>
            </a:r>
            <a:r>
              <a:rPr lang="en-US" sz="4800" dirty="0" err="1" smtClean="0"/>
              <a:t>atención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10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82134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Swift 101</a:t>
            </a:r>
            <a:endParaRPr lang="en-US" sz="8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17" y="2935515"/>
            <a:ext cx="1706563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Acerca</a:t>
            </a:r>
            <a:r>
              <a:rPr lang="en-US" b="1" dirty="0" smtClean="0"/>
              <a:t> de Swift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Orígenes</a:t>
            </a:r>
            <a:endParaRPr lang="en-US" dirty="0" smtClean="0"/>
          </a:p>
          <a:p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Usos</a:t>
            </a:r>
            <a:endParaRPr lang="en-US" dirty="0" smtClean="0"/>
          </a:p>
          <a:p>
            <a:r>
              <a:rPr lang="en-US" dirty="0" err="1" smtClean="0"/>
              <a:t>Situación</a:t>
            </a:r>
            <a:r>
              <a:rPr lang="en-US" dirty="0" smtClean="0"/>
              <a:t> Actual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98" y="1798393"/>
            <a:ext cx="934799" cy="93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4544"/>
            <a:ext cx="3352800" cy="151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28" y="4844544"/>
            <a:ext cx="2380672" cy="1484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44" y="4817156"/>
            <a:ext cx="3367638" cy="15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1" y="2193925"/>
            <a:ext cx="7291577" cy="4024313"/>
          </a:xfrm>
        </p:spPr>
      </p:pic>
    </p:spTree>
    <p:extLst>
      <p:ext uri="{BB962C8B-B14F-4D97-AF65-F5344CB8AC3E}">
        <p14:creationId xmlns:p14="http://schemas.microsoft.com/office/powerpoint/2010/main" val="13076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Swift vs Objective-C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b="1" dirty="0" err="1" smtClean="0"/>
              <a:t>Ventajas</a:t>
            </a:r>
            <a:endParaRPr lang="en-US" sz="3000" b="1" dirty="0" smtClean="0"/>
          </a:p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r>
              <a:rPr lang="en-US" dirty="0" smtClean="0"/>
              <a:t> (a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vengas</a:t>
            </a:r>
            <a:r>
              <a:rPr lang="en-US" dirty="0" smtClean="0"/>
              <a:t> de C)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“</a:t>
            </a:r>
            <a:r>
              <a:rPr lang="en-US" dirty="0" err="1" smtClean="0"/>
              <a:t>seguro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Open Source</a:t>
            </a:r>
          </a:p>
          <a:p>
            <a:r>
              <a:rPr lang="en-US" dirty="0" smtClean="0"/>
              <a:t>Swift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futuro</a:t>
            </a:r>
            <a:endParaRPr lang="en-US" dirty="0" smtClean="0"/>
          </a:p>
          <a:p>
            <a:r>
              <a:rPr lang="en-US" dirty="0" smtClean="0"/>
              <a:t>Playground</a:t>
            </a:r>
          </a:p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*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Desventajas</a:t>
            </a:r>
            <a:endParaRPr lang="en-US" b="1" dirty="0" smtClean="0"/>
          </a:p>
          <a:p>
            <a:r>
              <a:rPr lang="en-US" dirty="0" smtClean="0"/>
              <a:t>Solo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usarlo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iOS 7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API </a:t>
            </a:r>
            <a:r>
              <a:rPr lang="en-US" dirty="0" err="1" smtClean="0"/>
              <a:t>todavía</a:t>
            </a:r>
            <a:r>
              <a:rPr lang="en-US" dirty="0" smtClean="0"/>
              <a:t> no </a:t>
            </a:r>
            <a:r>
              <a:rPr lang="en-US" dirty="0" err="1" smtClean="0"/>
              <a:t>hayan</a:t>
            </a:r>
            <a:r>
              <a:rPr lang="en-US" dirty="0" smtClean="0"/>
              <a:t> </a:t>
            </a:r>
            <a:r>
              <a:rPr lang="en-US" dirty="0" err="1" smtClean="0"/>
              <a:t>migrado</a:t>
            </a:r>
            <a:endParaRPr lang="en-US" dirty="0" smtClean="0"/>
          </a:p>
          <a:p>
            <a:r>
              <a:rPr lang="en-US" dirty="0" smtClean="0"/>
              <a:t>IDE </a:t>
            </a:r>
            <a:r>
              <a:rPr lang="en-US" dirty="0" err="1" smtClean="0"/>
              <a:t>todavía</a:t>
            </a:r>
            <a:r>
              <a:rPr lang="en-US" dirty="0" smtClean="0"/>
              <a:t> con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92717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According to Primate Labs, makers of the popular </a:t>
            </a:r>
            <a:r>
              <a:rPr lang="en-US" sz="1100" dirty="0" err="1" smtClean="0"/>
              <a:t>GeekBench</a:t>
            </a:r>
            <a:r>
              <a:rPr lang="en-US" sz="1100" dirty="0" smtClean="0"/>
              <a:t> performance tool, Swift was approaching the performance characteristics of C++ for compute-bound tasks in December 2014 using the Mandelbrot algorithm. </a:t>
            </a:r>
            <a:r>
              <a:rPr lang="en-US" sz="1100" dirty="0">
                <a:hlinkClick r:id="rId2"/>
              </a:rPr>
              <a:t>In February 2015</a:t>
            </a:r>
            <a:r>
              <a:rPr lang="en-US" sz="1100" dirty="0"/>
              <a:t>, Primate Labs discovered that the Xcode 6.3 Beta improved Swift’s performance of the GEMM algorithm -- a memory-bound algorithm with sequential access of large arrays -- by a factor of 1.4. The initial FFT implementation -- a memory-bound algorithm with random access of large arrays -- had a 2.6-fold performance improvement.</a:t>
            </a: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Swift vs </a:t>
            </a:r>
            <a:r>
              <a:rPr lang="en-US" b="1" dirty="0" err="1" smtClean="0"/>
              <a:t>otras</a:t>
            </a:r>
            <a:r>
              <a:rPr lang="en-US" b="1" dirty="0" smtClean="0"/>
              <a:t> </a:t>
            </a:r>
            <a:r>
              <a:rPr lang="en-US" b="1" dirty="0" err="1" smtClean="0"/>
              <a:t>alternativas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Rendimiento</a:t>
            </a:r>
            <a:r>
              <a:rPr lang="en-US" dirty="0" smtClean="0"/>
              <a:t> (</a:t>
            </a:r>
            <a:r>
              <a:rPr lang="en-US" dirty="0" err="1" smtClean="0"/>
              <a:t>especialmente</a:t>
            </a:r>
            <a:r>
              <a:rPr lang="en-US" dirty="0" smtClean="0"/>
              <a:t> en los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compila</a:t>
            </a:r>
            <a:r>
              <a:rPr lang="en-US" dirty="0" smtClean="0"/>
              <a:t> a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En 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híbridas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HTML5 y JS la </a:t>
            </a:r>
            <a:r>
              <a:rPr lang="en-US" dirty="0" err="1" smtClean="0"/>
              <a:t>experiencia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corren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un web browser.</a:t>
            </a:r>
          </a:p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garantiza</a:t>
            </a:r>
            <a:r>
              <a:rPr lang="en-US" dirty="0" smtClean="0"/>
              <a:t> el </a:t>
            </a:r>
            <a:r>
              <a:rPr lang="en-US" dirty="0" err="1" smtClean="0"/>
              <a:t>soporte</a:t>
            </a:r>
            <a:r>
              <a:rPr lang="en-US" dirty="0" smtClean="0"/>
              <a:t> para </a:t>
            </a:r>
            <a:r>
              <a:rPr lang="en-US" dirty="0" err="1" smtClean="0"/>
              <a:t>librerías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en Swift.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49" y="4650537"/>
            <a:ext cx="1426028" cy="1266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4560593"/>
            <a:ext cx="3931557" cy="1648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69" y="4642843"/>
            <a:ext cx="1222637" cy="13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822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¿</a:t>
            </a:r>
            <a:r>
              <a:rPr lang="en-US" sz="6000" b="1" dirty="0" err="1" smtClean="0"/>
              <a:t>Por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qué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uso</a:t>
            </a:r>
            <a:r>
              <a:rPr lang="en-US" sz="6000" b="1" dirty="0" smtClean="0"/>
              <a:t> Swift?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0" y="2609512"/>
            <a:ext cx="5275939" cy="3088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2" y="2761344"/>
            <a:ext cx="1706563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243341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/>
              <a:t>Vamos</a:t>
            </a:r>
            <a:r>
              <a:rPr lang="en-US" sz="6000" b="1" dirty="0" smtClean="0"/>
              <a:t> a </a:t>
            </a:r>
            <a:r>
              <a:rPr lang="en-US" sz="6000" b="1" dirty="0" err="1" smtClean="0"/>
              <a:t>escribir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algo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código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884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https://swift.org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github.com/apple/swift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https://github.com/apple/swift-evolution</a:t>
            </a:r>
            <a:endParaRPr lang="en-US" dirty="0"/>
          </a:p>
          <a:p>
            <a:r>
              <a:rPr lang="en-US" dirty="0">
                <a:hlinkClick r:id="rId5"/>
              </a:rPr>
              <a:t>https://github.com/uraimo/Awesome-Swift-Playgrounds#learning-swift</a:t>
            </a:r>
            <a:endParaRPr lang="en-US" dirty="0"/>
          </a:p>
          <a:p>
            <a:r>
              <a:rPr lang="en-US" dirty="0" smtClean="0">
                <a:hlinkClick r:id="rId6"/>
              </a:rPr>
              <a:t>www.raywenderlich.com</a:t>
            </a:r>
          </a:p>
          <a:p>
            <a:r>
              <a:rPr lang="en-US" u="sng" dirty="0" smtClean="0">
                <a:hlinkClick r:id="rId6"/>
              </a:rPr>
              <a:t>h</a:t>
            </a:r>
            <a:r>
              <a:rPr lang="en-US" u="sng" dirty="0" smtClean="0">
                <a:solidFill>
                  <a:srgbClr val="F1532A"/>
                </a:solidFill>
              </a:rPr>
              <a:t>ttps</a:t>
            </a:r>
            <a:r>
              <a:rPr lang="en-US" u="sng" dirty="0">
                <a:solidFill>
                  <a:srgbClr val="F1532A"/>
                </a:solidFill>
              </a:rPr>
              <a:t>://</a:t>
            </a:r>
            <a:r>
              <a:rPr lang="en-US" u="sng" dirty="0" err="1">
                <a:solidFill>
                  <a:srgbClr val="F1532A"/>
                </a:solidFill>
              </a:rPr>
              <a:t>swiftlang.ng.bluemix.net</a:t>
            </a:r>
            <a:r>
              <a:rPr lang="en-US" u="sng" dirty="0">
                <a:solidFill>
                  <a:srgbClr val="F1532A"/>
                </a:solidFill>
              </a:rPr>
              <a:t>/#/</a:t>
            </a:r>
            <a:r>
              <a:rPr lang="en-US" u="sng" dirty="0" err="1">
                <a:solidFill>
                  <a:srgbClr val="F1532A"/>
                </a:solidFill>
              </a:rPr>
              <a:t>repl</a:t>
            </a:r>
            <a:endParaRPr lang="en-US" u="sng" dirty="0">
              <a:solidFill>
                <a:srgbClr val="F1532A"/>
              </a:solidFill>
            </a:endParaRPr>
          </a:p>
          <a:p>
            <a:r>
              <a:rPr lang="en-US" u="sng" dirty="0">
                <a:solidFill>
                  <a:srgbClr val="F1532A"/>
                </a:solidFill>
              </a:rPr>
              <a:t>https://</a:t>
            </a:r>
            <a:r>
              <a:rPr lang="en-US" u="sng" dirty="0" err="1">
                <a:solidFill>
                  <a:srgbClr val="F1532A"/>
                </a:solidFill>
              </a:rPr>
              <a:t>developer.apple.com</a:t>
            </a:r>
            <a:r>
              <a:rPr lang="en-US" u="sng" dirty="0">
                <a:solidFill>
                  <a:srgbClr val="F1532A"/>
                </a:solidFill>
              </a:rPr>
              <a:t>/videos/play/wwdc2016/415/</a:t>
            </a:r>
          </a:p>
        </p:txBody>
      </p:sp>
    </p:spTree>
    <p:extLst>
      <p:ext uri="{BB962C8B-B14F-4D97-AF65-F5344CB8AC3E}">
        <p14:creationId xmlns:p14="http://schemas.microsoft.com/office/powerpoint/2010/main" val="14386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3563</TotalTime>
  <Words>468</Words>
  <Application>Microsoft Macintosh PowerPoint</Application>
  <PresentationFormat>Widescreen</PresentationFormat>
  <Paragraphs>146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Libranner L. Santos Espinal</vt:lpstr>
      <vt:lpstr>Swift 101</vt:lpstr>
      <vt:lpstr>Acerca de Swift</vt:lpstr>
      <vt:lpstr>Arquitectura IOS</vt:lpstr>
      <vt:lpstr>Swift vs Objective-C</vt:lpstr>
      <vt:lpstr>Swift vs otras alternativas</vt:lpstr>
      <vt:lpstr>¿Por qué uso Swift?</vt:lpstr>
      <vt:lpstr>Vamos a escribir algo de código</vt:lpstr>
      <vt:lpstr>Recursos</vt:lpstr>
      <vt:lpstr>Gracias por su atención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101</dc:title>
  <dc:creator>Microsoft Office User</dc:creator>
  <cp:lastModifiedBy>MARIA ANTONELLA SANTOS ESPINAL</cp:lastModifiedBy>
  <cp:revision>46</cp:revision>
  <dcterms:created xsi:type="dcterms:W3CDTF">2016-09-03T03:47:56Z</dcterms:created>
  <dcterms:modified xsi:type="dcterms:W3CDTF">2017-03-23T02:05:37Z</dcterms:modified>
</cp:coreProperties>
</file>