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64" r:id="rId3"/>
    <p:sldId id="257" r:id="rId4"/>
    <p:sldId id="263" r:id="rId5"/>
    <p:sldId id="259" r:id="rId6"/>
    <p:sldId id="261" r:id="rId7"/>
    <p:sldId id="260" r:id="rId8"/>
    <p:sldId id="285" r:id="rId9"/>
    <p:sldId id="267" r:id="rId10"/>
    <p:sldId id="288" r:id="rId11"/>
    <p:sldId id="268" r:id="rId12"/>
    <p:sldId id="270" r:id="rId13"/>
    <p:sldId id="282" r:id="rId14"/>
    <p:sldId id="272" r:id="rId15"/>
    <p:sldId id="277" r:id="rId16"/>
    <p:sldId id="284" r:id="rId17"/>
    <p:sldId id="280" r:id="rId18"/>
    <p:sldId id="286" r:id="rId19"/>
    <p:sldId id="271" r:id="rId20"/>
    <p:sldId id="289" r:id="rId21"/>
    <p:sldId id="291" r:id="rId22"/>
    <p:sldId id="281" r:id="rId23"/>
    <p:sldId id="290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03" autoAdjust="0"/>
    <p:restoredTop sz="72353" autoAdjust="0"/>
  </p:normalViewPr>
  <p:slideViewPr>
    <p:cSldViewPr snapToGrid="0">
      <p:cViewPr varScale="1">
        <p:scale>
          <a:sx n="82" d="100"/>
          <a:sy n="82" d="100"/>
        </p:scale>
        <p:origin x="102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766753-9BD3-4BA6-87A7-EA52FD0FA398}" type="datetimeFigureOut">
              <a:rPr lang="ko-KR" altLang="en-US" smtClean="0"/>
              <a:t>2021-10-12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EE01FE-ACE0-422C-96CB-7664CE7E6D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10541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안녕하십니까 이번 </a:t>
            </a:r>
            <a:r>
              <a:rPr lang="en-US" altLang="ko-KR" dirty="0"/>
              <a:t>section1 project </a:t>
            </a:r>
            <a:r>
              <a:rPr lang="ko-KR" altLang="en-US" dirty="0"/>
              <a:t>발표를 맡은 김민석 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EE01FE-ACE0-422C-96CB-7664CE7E6D8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9567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10. </a:t>
            </a:r>
            <a:r>
              <a:rPr lang="ko-KR" altLang="en-US" dirty="0"/>
              <a:t>해당 그래프들은 </a:t>
            </a:r>
            <a:r>
              <a:rPr lang="en-US" altLang="ko-KR" dirty="0"/>
              <a:t>10</a:t>
            </a:r>
            <a:r>
              <a:rPr lang="ko-KR" altLang="en-US" dirty="0" err="1"/>
              <a:t>년단위로</a:t>
            </a:r>
            <a:r>
              <a:rPr lang="ko-KR" altLang="en-US" dirty="0"/>
              <a:t> 데이터를 분류해 각 시대별로 장르의 선호를 </a:t>
            </a:r>
            <a:r>
              <a:rPr lang="ko-KR" altLang="en-US" dirty="0" err="1"/>
              <a:t>출력한것입니다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   1980</a:t>
            </a:r>
            <a:r>
              <a:rPr lang="ko-KR" altLang="en-US" dirty="0"/>
              <a:t>년대의 경우 </a:t>
            </a:r>
          </a:p>
          <a:p>
            <a:r>
              <a:rPr lang="ko-KR" altLang="en-US" dirty="0"/>
              <a:t>    </a:t>
            </a:r>
            <a:r>
              <a:rPr lang="en-US" altLang="ko-KR" dirty="0"/>
              <a:t>1990</a:t>
            </a:r>
            <a:r>
              <a:rPr lang="ko-KR" altLang="en-US" dirty="0"/>
              <a:t>년대의 경우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EE01FE-ACE0-422C-96CB-7664CE7E6D82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63765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11. 2000</a:t>
            </a:r>
            <a:r>
              <a:rPr lang="ko-KR" altLang="en-US" dirty="0"/>
              <a:t>년대의 경우</a:t>
            </a:r>
          </a:p>
          <a:p>
            <a:r>
              <a:rPr lang="ko-KR" altLang="en-US" dirty="0"/>
              <a:t>    </a:t>
            </a:r>
            <a:r>
              <a:rPr lang="en-US" altLang="ko-KR" dirty="0"/>
              <a:t>2010</a:t>
            </a:r>
            <a:r>
              <a:rPr lang="ko-KR" altLang="en-US" dirty="0"/>
              <a:t>년대의 경우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EE01FE-ACE0-422C-96CB-7664CE7E6D82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74002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12. </a:t>
            </a:r>
            <a:r>
              <a:rPr lang="ko-KR" altLang="en-US" dirty="0"/>
              <a:t>다음은 </a:t>
            </a:r>
            <a:r>
              <a:rPr lang="ko-KR" altLang="en-US" dirty="0" err="1"/>
              <a:t>장르뿐만이</a:t>
            </a:r>
            <a:r>
              <a:rPr lang="ko-KR" altLang="en-US" dirty="0"/>
              <a:t> 아닌 플랫폼에 대해서도 분석을 했습니다</a:t>
            </a:r>
            <a:r>
              <a:rPr lang="en-US" altLang="ko-KR" dirty="0"/>
              <a:t>. </a:t>
            </a:r>
            <a:r>
              <a:rPr lang="ko-KR" altLang="en-US" dirty="0"/>
              <a:t>플랫폼의 경우 표를 보시면 </a:t>
            </a:r>
            <a:r>
              <a:rPr lang="en-US" altLang="ko-KR" dirty="0"/>
              <a:t>2000</a:t>
            </a:r>
            <a:r>
              <a:rPr lang="ko-KR" altLang="en-US" dirty="0"/>
              <a:t>년대 이후로 </a:t>
            </a:r>
            <a:r>
              <a:rPr lang="en-US" altLang="ko-KR" dirty="0"/>
              <a:t>Nintendo, PC, PlayStation, Xbox</a:t>
            </a:r>
            <a:r>
              <a:rPr lang="ko-KR" altLang="en-US" dirty="0"/>
              <a:t>만이 살아남고 이외에 플랫폼에 대한 게임 출시를 </a:t>
            </a:r>
            <a:r>
              <a:rPr lang="ko-KR" altLang="en-US" dirty="0" err="1"/>
              <a:t>이뤄지지않는것을</a:t>
            </a:r>
            <a:r>
              <a:rPr lang="ko-KR" altLang="en-US" dirty="0"/>
              <a:t> </a:t>
            </a:r>
            <a:r>
              <a:rPr lang="ko-KR" altLang="en-US" dirty="0" err="1"/>
              <a:t>보실수</a:t>
            </a:r>
            <a:r>
              <a:rPr lang="ko-KR" altLang="en-US" dirty="0"/>
              <a:t> 있습니다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   </a:t>
            </a:r>
            <a:r>
              <a:rPr lang="ko-KR" altLang="en-US" dirty="0"/>
              <a:t>이는 저희가 앞으로 고려할 플랫폼이 </a:t>
            </a:r>
            <a:r>
              <a:rPr lang="en-US" altLang="ko-KR" dirty="0"/>
              <a:t>Nintendo, PC, PlayStation, Xbox</a:t>
            </a:r>
            <a:r>
              <a:rPr lang="ko-KR" altLang="en-US" dirty="0"/>
              <a:t>라는 것입니다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EE01FE-ACE0-422C-96CB-7664CE7E6D82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41703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13. </a:t>
            </a:r>
            <a:r>
              <a:rPr lang="ko-KR" altLang="en-US" dirty="0"/>
              <a:t>그리고 </a:t>
            </a:r>
            <a:r>
              <a:rPr lang="en-US" altLang="ko-KR" dirty="0"/>
              <a:t>2000</a:t>
            </a:r>
            <a:r>
              <a:rPr lang="ko-KR" altLang="en-US" dirty="0"/>
              <a:t>년대 이후 </a:t>
            </a:r>
            <a:r>
              <a:rPr lang="en-US" altLang="ko-KR" dirty="0"/>
              <a:t>Nintendo, PC, PlayStation, Xbox</a:t>
            </a:r>
            <a:r>
              <a:rPr lang="ko-KR" altLang="en-US" dirty="0" err="1"/>
              <a:t>에대해</a:t>
            </a:r>
            <a:r>
              <a:rPr lang="ko-KR" altLang="en-US" dirty="0"/>
              <a:t> 출시된 게임의 장르별 분석을 보시면 대부분의 게임이 </a:t>
            </a:r>
            <a:r>
              <a:rPr lang="en-US" altLang="ko-KR" dirty="0"/>
              <a:t>Nintendo, PlayStation</a:t>
            </a:r>
            <a:r>
              <a:rPr lang="ko-KR" altLang="en-US" dirty="0"/>
              <a:t>을 통해 이뤄지는 것을 </a:t>
            </a:r>
            <a:r>
              <a:rPr lang="ko-KR" altLang="en-US" dirty="0" err="1"/>
              <a:t>보실수</a:t>
            </a:r>
            <a:r>
              <a:rPr lang="ko-KR" altLang="en-US" dirty="0"/>
              <a:t> 있습니다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EE01FE-ACE0-422C-96CB-7664CE7E6D82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87239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14. </a:t>
            </a:r>
            <a:r>
              <a:rPr lang="ko-KR" altLang="en-US" dirty="0"/>
              <a:t>마지막 분석으로 출고량이 높은 게임이 가지는 특성에 그렇지 않은 게임과 비교를 통해 알아 보았습니다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EE01FE-ACE0-422C-96CB-7664CE7E6D82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36729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15. pie</a:t>
            </a:r>
            <a:r>
              <a:rPr lang="ko-KR" altLang="en-US" dirty="0"/>
              <a:t>그림을 보시는 봐와 같이 상위 </a:t>
            </a:r>
            <a:r>
              <a:rPr lang="en-US" altLang="ko-KR" dirty="0"/>
              <a:t>10%</a:t>
            </a:r>
            <a:r>
              <a:rPr lang="ko-KR" altLang="en-US" dirty="0"/>
              <a:t>의 게임과 하위 </a:t>
            </a:r>
            <a:r>
              <a:rPr lang="en-US" altLang="ko-KR" dirty="0"/>
              <a:t>90%</a:t>
            </a:r>
            <a:r>
              <a:rPr lang="ko-KR" altLang="en-US" dirty="0" err="1"/>
              <a:t>게임간의</a:t>
            </a:r>
            <a:r>
              <a:rPr lang="ko-KR" altLang="en-US" dirty="0"/>
              <a:t> 장르간 차이는 미미하다는 것을 </a:t>
            </a:r>
            <a:r>
              <a:rPr lang="ko-KR" altLang="en-US" dirty="0" err="1"/>
              <a:t>보실수</a:t>
            </a:r>
            <a:r>
              <a:rPr lang="ko-KR" altLang="en-US" dirty="0"/>
              <a:t> 있습니다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EE01FE-ACE0-422C-96CB-7664CE7E6D82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93088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16. </a:t>
            </a:r>
            <a:r>
              <a:rPr lang="ko-KR" altLang="en-US" dirty="0"/>
              <a:t>그래서 저는 장르별 출시된 </a:t>
            </a:r>
            <a:r>
              <a:rPr lang="ko-KR" altLang="en-US" dirty="0" err="1"/>
              <a:t>게임중</a:t>
            </a:r>
            <a:r>
              <a:rPr lang="ko-KR" altLang="en-US" dirty="0"/>
              <a:t> 상위 </a:t>
            </a:r>
            <a:r>
              <a:rPr lang="en-US" altLang="ko-KR" dirty="0"/>
              <a:t>10%</a:t>
            </a:r>
            <a:r>
              <a:rPr lang="ko-KR" altLang="en-US" dirty="0"/>
              <a:t>안에 드는 게임의 비중을 구했고 이를 도식화 </a:t>
            </a:r>
            <a:r>
              <a:rPr lang="ko-KR" altLang="en-US" dirty="0" err="1"/>
              <a:t>한것이</a:t>
            </a:r>
            <a:r>
              <a:rPr lang="ko-KR" altLang="en-US" dirty="0"/>
              <a:t> 해당 그래프입니다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EE01FE-ACE0-422C-96CB-7664CE7E6D82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11838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17. </a:t>
            </a:r>
            <a:r>
              <a:rPr lang="ko-KR" altLang="en-US" dirty="0"/>
              <a:t>그리고 </a:t>
            </a:r>
            <a:r>
              <a:rPr lang="en-US" altLang="ko-KR" dirty="0"/>
              <a:t>Publisher</a:t>
            </a:r>
            <a:r>
              <a:rPr lang="ko-KR" altLang="en-US" dirty="0"/>
              <a:t>에 대해 살펴보면 표에 있는 </a:t>
            </a:r>
            <a:r>
              <a:rPr lang="en-US" altLang="ko-KR" dirty="0"/>
              <a:t>Publisher</a:t>
            </a:r>
            <a:r>
              <a:rPr lang="ko-KR" altLang="en-US" dirty="0"/>
              <a:t>를 통해 배급하면 대략 </a:t>
            </a:r>
            <a:r>
              <a:rPr lang="en-US" altLang="ko-KR" dirty="0"/>
              <a:t>10%</a:t>
            </a:r>
            <a:r>
              <a:rPr lang="ko-KR" altLang="en-US" dirty="0"/>
              <a:t>확률로 상위 </a:t>
            </a:r>
            <a:r>
              <a:rPr lang="en-US" altLang="ko-KR" dirty="0"/>
              <a:t>10%</a:t>
            </a:r>
            <a:r>
              <a:rPr lang="ko-KR" altLang="en-US" dirty="0"/>
              <a:t>들어 갈 </a:t>
            </a:r>
            <a:r>
              <a:rPr lang="ko-KR" altLang="en-US" dirty="0" err="1"/>
              <a:t>수있습니다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EE01FE-ACE0-422C-96CB-7664CE7E6D82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59073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18. </a:t>
            </a:r>
            <a:r>
              <a:rPr lang="ko-KR" altLang="en-US" dirty="0"/>
              <a:t>다음으로는 장르별 상위</a:t>
            </a:r>
            <a:r>
              <a:rPr lang="en-US" altLang="ko-KR" dirty="0"/>
              <a:t>10%</a:t>
            </a:r>
            <a:r>
              <a:rPr lang="ko-KR" altLang="en-US" dirty="0"/>
              <a:t>안에 드는 게임들이 어느 플랫폼을 통해 </a:t>
            </a:r>
            <a:r>
              <a:rPr lang="ko-KR" altLang="en-US" dirty="0" err="1"/>
              <a:t>풀시</a:t>
            </a:r>
            <a:r>
              <a:rPr lang="ko-KR" altLang="en-US" dirty="0"/>
              <a:t> </a:t>
            </a:r>
            <a:r>
              <a:rPr lang="ko-KR" altLang="en-US" dirty="0" err="1"/>
              <a:t>됐느지</a:t>
            </a:r>
            <a:r>
              <a:rPr lang="ko-KR" altLang="en-US" dirty="0"/>
              <a:t> 분석한 표입니다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    </a:t>
            </a:r>
            <a:r>
              <a:rPr lang="ko-KR" altLang="en-US" dirty="0"/>
              <a:t>위의 </a:t>
            </a:r>
            <a:r>
              <a:rPr lang="ko-KR" altLang="en-US" dirty="0" err="1"/>
              <a:t>표에따르면</a:t>
            </a:r>
            <a:r>
              <a:rPr lang="ko-KR" altLang="en-US" dirty="0"/>
              <a:t> 대부분의 장르가 </a:t>
            </a:r>
            <a:r>
              <a:rPr lang="en-US" altLang="ko-KR" dirty="0" err="1"/>
              <a:t>nintendo</a:t>
            </a:r>
            <a:r>
              <a:rPr lang="en-US" altLang="ko-KR" dirty="0"/>
              <a:t> </a:t>
            </a:r>
            <a:r>
              <a:rPr lang="ko-KR" altLang="en-US" dirty="0"/>
              <a:t>혹은 </a:t>
            </a:r>
            <a:r>
              <a:rPr lang="en-US" altLang="ko-KR" dirty="0" err="1"/>
              <a:t>playstation</a:t>
            </a:r>
            <a:r>
              <a:rPr lang="ko-KR" altLang="en-US" dirty="0"/>
              <a:t>에 </a:t>
            </a:r>
            <a:r>
              <a:rPr lang="ko-KR" altLang="en-US" dirty="0" err="1"/>
              <a:t>포함된것을</a:t>
            </a:r>
            <a:r>
              <a:rPr lang="ko-KR" altLang="en-US" dirty="0"/>
              <a:t> </a:t>
            </a:r>
            <a:r>
              <a:rPr lang="ko-KR" altLang="en-US" dirty="0" err="1"/>
              <a:t>볼수있습니다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EE01FE-ACE0-422C-96CB-7664CE7E6D82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153719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19. </a:t>
            </a:r>
            <a:r>
              <a:rPr lang="ko-KR" altLang="en-US" dirty="0"/>
              <a:t>이 표는 장르별 각 회사가 상위</a:t>
            </a:r>
            <a:r>
              <a:rPr lang="en-US" altLang="ko-KR" dirty="0"/>
              <a:t>10%</a:t>
            </a:r>
            <a:r>
              <a:rPr lang="ko-KR" altLang="en-US" dirty="0"/>
              <a:t>안에 드는 게임을 배급한 점유율을 말합니다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각장르별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r>
              <a:rPr lang="ko-KR" altLang="en-US" dirty="0"/>
              <a:t>등만 언급</a:t>
            </a:r>
            <a:r>
              <a:rPr lang="en-US" altLang="ko-KR" dirty="0"/>
              <a:t>;;;;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EE01FE-ACE0-422C-96CB-7664CE7E6D82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9426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이번 프로젝트의 목표는 주어진 데이터를 토대로 다음분기 개발할 게임에 대해 어떤 장르</a:t>
            </a:r>
            <a:r>
              <a:rPr lang="en-US" altLang="ko-KR" dirty="0"/>
              <a:t>, </a:t>
            </a:r>
            <a:r>
              <a:rPr lang="ko-KR" altLang="en-US" dirty="0"/>
              <a:t>어디 플랫폼</a:t>
            </a:r>
            <a:r>
              <a:rPr lang="en-US" altLang="ko-KR" dirty="0"/>
              <a:t>, </a:t>
            </a:r>
            <a:r>
              <a:rPr lang="ko-KR" altLang="en-US" dirty="0"/>
              <a:t>어는 배급사를 통하는 것이 </a:t>
            </a:r>
            <a:r>
              <a:rPr lang="ko-KR" altLang="en-US" dirty="0" err="1"/>
              <a:t>좋은지</a:t>
            </a:r>
            <a:r>
              <a:rPr lang="ko-KR" altLang="en-US" dirty="0"/>
              <a:t> 알아보는 것입니다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EE01FE-ACE0-422C-96CB-7664CE7E6D8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002779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EE01FE-ACE0-422C-96CB-7664CE7E6D82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862399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20. </a:t>
            </a:r>
            <a:r>
              <a:rPr lang="ko-KR" altLang="en-US" dirty="0"/>
              <a:t>그래서 저는 이 정보를 종합하여 북미 지역의 경우 </a:t>
            </a:r>
            <a:r>
              <a:rPr lang="en-US" altLang="ko-KR" dirty="0"/>
              <a:t>Platform </a:t>
            </a:r>
            <a:r>
              <a:rPr lang="ko-KR" altLang="en-US" dirty="0"/>
              <a:t>장르와 </a:t>
            </a:r>
            <a:r>
              <a:rPr lang="en-US" altLang="ko-KR" dirty="0"/>
              <a:t>shooter</a:t>
            </a:r>
            <a:r>
              <a:rPr lang="ko-KR" altLang="en-US" dirty="0"/>
              <a:t>장르를 선정하였고 각각의 장르에 대해 선호하는 게임 플랫폼과 배급사를 선정했고</a:t>
            </a:r>
          </a:p>
          <a:p>
            <a:r>
              <a:rPr lang="ko-KR" altLang="en-US" dirty="0"/>
              <a:t>	일본의 경우 </a:t>
            </a:r>
            <a:r>
              <a:rPr lang="ko-KR" altLang="en-US" dirty="0" err="1"/>
              <a:t>롤플레임장르와</a:t>
            </a:r>
            <a:r>
              <a:rPr lang="ko-KR" altLang="en-US" dirty="0"/>
              <a:t> 플랫폼 장르를 선정하여 각각의 장르에 대해 선호하는 게임 플랫폼과 배급사를 선정했습니다</a:t>
            </a:r>
            <a:r>
              <a:rPr lang="en-US" altLang="ko-KR"/>
              <a:t>.</a:t>
            </a:r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EE01FE-ACE0-422C-96CB-7664CE7E6D82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071080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20. </a:t>
            </a:r>
            <a:r>
              <a:rPr lang="ko-KR" altLang="en-US" dirty="0"/>
              <a:t>그래서 저는 이 정보를 종합하여 북미 지역의 경우 </a:t>
            </a:r>
            <a:r>
              <a:rPr lang="en-US" altLang="ko-KR" dirty="0"/>
              <a:t>Platform </a:t>
            </a:r>
            <a:r>
              <a:rPr lang="ko-KR" altLang="en-US" dirty="0"/>
              <a:t>장르와 </a:t>
            </a:r>
            <a:r>
              <a:rPr lang="en-US" altLang="ko-KR" dirty="0"/>
              <a:t>shooter</a:t>
            </a:r>
            <a:r>
              <a:rPr lang="ko-KR" altLang="en-US" dirty="0"/>
              <a:t>장르를 선정하였고 각각의 장르에 대해 선호하는 게임 플랫폼과 배급사를 선정했고</a:t>
            </a:r>
          </a:p>
          <a:p>
            <a:r>
              <a:rPr lang="ko-KR" altLang="en-US" dirty="0"/>
              <a:t>	일본의 경우 </a:t>
            </a:r>
            <a:r>
              <a:rPr lang="ko-KR" altLang="en-US" dirty="0" err="1"/>
              <a:t>롤플레임장르와</a:t>
            </a:r>
            <a:r>
              <a:rPr lang="ko-KR" altLang="en-US" dirty="0"/>
              <a:t> 플랫폼 장르를 선정하여 각각의 장르에 대해 선호하는 게임 플랫폼과 배급사를 선정했습니다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EE01FE-ACE0-422C-96CB-7664CE7E6D82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604927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20. </a:t>
            </a:r>
            <a:r>
              <a:rPr lang="ko-KR" altLang="en-US" dirty="0"/>
              <a:t>그래서 저는 이 정보를 종합하여 북미 지역의 경우 </a:t>
            </a:r>
            <a:r>
              <a:rPr lang="en-US" altLang="ko-KR" dirty="0"/>
              <a:t>Platform </a:t>
            </a:r>
            <a:r>
              <a:rPr lang="ko-KR" altLang="en-US" dirty="0"/>
              <a:t>장르와 </a:t>
            </a:r>
            <a:r>
              <a:rPr lang="en-US" altLang="ko-KR" dirty="0"/>
              <a:t>shooter</a:t>
            </a:r>
            <a:r>
              <a:rPr lang="ko-KR" altLang="en-US" dirty="0"/>
              <a:t>장르를 선정하였고 각각의 장르에 대해 선호하는 게임 플랫폼과 배급사를 선정했고</a:t>
            </a:r>
          </a:p>
          <a:p>
            <a:r>
              <a:rPr lang="ko-KR" altLang="en-US" dirty="0"/>
              <a:t>	일본의 경우 </a:t>
            </a:r>
            <a:r>
              <a:rPr lang="ko-KR" altLang="en-US" dirty="0" err="1"/>
              <a:t>롤플레임장르와</a:t>
            </a:r>
            <a:r>
              <a:rPr lang="ko-KR" altLang="en-US" dirty="0"/>
              <a:t> 플랫폼 장르를 선정하여 각각의 장르에 대해 선호하는 게임 플랫폼과 배급사를 선정했습니다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EE01FE-ACE0-422C-96CB-7664CE7E6D82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88679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앞서 말씀드릴 것을 알아보기 위해 저는 다음의 순서로 프로젝트를 진행을 했습니다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EE01FE-ACE0-422C-96CB-7664CE7E6D8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765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지역에 따른 선호하는 장르가 있는가</a:t>
            </a:r>
            <a:r>
              <a:rPr lang="en-US" altLang="ko-KR" dirty="0"/>
              <a:t>?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EE01FE-ACE0-422C-96CB-7664CE7E6D8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19710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먼저 저는 사람들의 선호도가 높으면 구입량이 </a:t>
            </a:r>
            <a:r>
              <a:rPr lang="ko-KR" altLang="en-US" dirty="0" err="1"/>
              <a:t>많을거라</a:t>
            </a:r>
            <a:r>
              <a:rPr lang="ko-KR" altLang="en-US" dirty="0"/>
              <a:t> 고려하여 </a:t>
            </a:r>
            <a:r>
              <a:rPr lang="ko-KR" altLang="en-US" dirty="0" err="1"/>
              <a:t>각장르별</a:t>
            </a:r>
            <a:r>
              <a:rPr lang="ko-KR" altLang="en-US" dirty="0"/>
              <a:t> 총합을 고려했습니다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  </a:t>
            </a:r>
            <a:r>
              <a:rPr lang="ko-KR" altLang="en-US" dirty="0" err="1"/>
              <a:t>그랬을때</a:t>
            </a:r>
            <a:r>
              <a:rPr lang="ko-KR" altLang="en-US" dirty="0"/>
              <a:t> 각 지역에서 </a:t>
            </a:r>
            <a:r>
              <a:rPr lang="en-US" altLang="ko-KR" dirty="0"/>
              <a:t>Action</a:t>
            </a:r>
            <a:r>
              <a:rPr lang="ko-KR" altLang="en-US" dirty="0"/>
              <a:t>장르가 높은 순위에 놓입니다</a:t>
            </a:r>
            <a:r>
              <a:rPr lang="en-US" altLang="ko-KR" dirty="0"/>
              <a:t>. </a:t>
            </a:r>
            <a:r>
              <a:rPr lang="ko-KR" altLang="en-US" dirty="0"/>
              <a:t>하지만 다음의 표를 보시면 이 이유를 아시게 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EE01FE-ACE0-422C-96CB-7664CE7E6D8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95308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/>
              <a:t>이 표는 장르별 출시된 게임의 개수로</a:t>
            </a:r>
            <a:r>
              <a:rPr lang="en-US" altLang="ko-KR" dirty="0"/>
              <a:t>, </a:t>
            </a:r>
            <a:r>
              <a:rPr lang="ko-KR" altLang="en-US" dirty="0" err="1"/>
              <a:t>맨위에</a:t>
            </a:r>
            <a:r>
              <a:rPr lang="ko-KR" altLang="en-US" dirty="0"/>
              <a:t> 보시면 </a:t>
            </a:r>
            <a:r>
              <a:rPr lang="en-US" altLang="ko-KR" dirty="0"/>
              <a:t>Action </a:t>
            </a:r>
            <a:r>
              <a:rPr lang="ko-KR" altLang="en-US" dirty="0"/>
              <a:t>장르의 게임이 많이 </a:t>
            </a:r>
            <a:r>
              <a:rPr lang="ko-KR" altLang="en-US" dirty="0" err="1"/>
              <a:t>출시된것을</a:t>
            </a:r>
            <a:r>
              <a:rPr lang="ko-KR" altLang="en-US" dirty="0"/>
              <a:t> </a:t>
            </a:r>
            <a:r>
              <a:rPr lang="ko-KR" altLang="en-US" dirty="0" err="1"/>
              <a:t>보실수</a:t>
            </a:r>
            <a:r>
              <a:rPr lang="ko-KR" altLang="en-US" dirty="0"/>
              <a:t> 있습니다</a:t>
            </a:r>
            <a:r>
              <a:rPr lang="en-US" altLang="ko-KR" dirty="0"/>
              <a:t>. </a:t>
            </a:r>
            <a:r>
              <a:rPr lang="ko-KR" altLang="en-US" dirty="0"/>
              <a:t>이는</a:t>
            </a:r>
          </a:p>
          <a:p>
            <a:r>
              <a:rPr lang="ko-KR" altLang="en-US" dirty="0"/>
              <a:t>   각 </a:t>
            </a:r>
            <a:r>
              <a:rPr lang="ko-KR" altLang="en-US" dirty="0" err="1"/>
              <a:t>게임별</a:t>
            </a:r>
            <a:r>
              <a:rPr lang="ko-KR" altLang="en-US" dirty="0"/>
              <a:t> 출고량은 </a:t>
            </a:r>
            <a:r>
              <a:rPr lang="ko-KR" altLang="en-US" dirty="0" err="1"/>
              <a:t>낮더라고</a:t>
            </a:r>
            <a:r>
              <a:rPr lang="ko-KR" altLang="en-US" dirty="0"/>
              <a:t> 높은 총합을 가질 수 있다는 것입니다</a:t>
            </a:r>
            <a:r>
              <a:rPr lang="en-US" altLang="ko-KR" dirty="0"/>
              <a:t>. </a:t>
            </a:r>
            <a:r>
              <a:rPr lang="ko-KR" altLang="en-US" dirty="0"/>
              <a:t>그래서 저는 이 값을 총합에 </a:t>
            </a:r>
            <a:r>
              <a:rPr lang="ko-KR" altLang="en-US" dirty="0" err="1"/>
              <a:t>나눠줌으로서</a:t>
            </a:r>
            <a:r>
              <a:rPr lang="ko-KR" altLang="en-US" dirty="0"/>
              <a:t> 평균을 구했고 이를 </a:t>
            </a:r>
          </a:p>
          <a:p>
            <a:r>
              <a:rPr lang="ko-KR" altLang="en-US" dirty="0"/>
              <a:t>   선호도로 설정했습니다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EE01FE-ACE0-422C-96CB-7664CE7E6D8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96146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7. </a:t>
            </a:r>
            <a:r>
              <a:rPr lang="ko-KR" altLang="en-US" dirty="0"/>
              <a:t>해당 그래프가 평균을 통해 각지역별 선호도를 </a:t>
            </a:r>
            <a:r>
              <a:rPr lang="ko-KR" altLang="en-US" dirty="0" err="1"/>
              <a:t>구한것입니다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   </a:t>
            </a:r>
            <a:r>
              <a:rPr lang="ko-KR" altLang="en-US" dirty="0"/>
              <a:t>북미의 경우</a:t>
            </a:r>
          </a:p>
          <a:p>
            <a:r>
              <a:rPr lang="ko-KR" altLang="en-US" dirty="0"/>
              <a:t>   유럽의 경우</a:t>
            </a:r>
          </a:p>
          <a:p>
            <a:r>
              <a:rPr lang="ko-KR" altLang="en-US" dirty="0"/>
              <a:t>   일본의 경우</a:t>
            </a:r>
          </a:p>
          <a:p>
            <a:r>
              <a:rPr lang="ko-KR" altLang="en-US" dirty="0"/>
              <a:t>   다른 나라의 경우</a:t>
            </a:r>
          </a:p>
          <a:p>
            <a:r>
              <a:rPr lang="ko-KR" altLang="en-US" dirty="0"/>
              <a:t>   이 순위를 보시면 몇몇 나라가 유사성을 보이는데 이를 확인하기위해 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EE01FE-ACE0-422C-96CB-7664CE7E6D82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18299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8. </a:t>
            </a:r>
            <a:r>
              <a:rPr lang="ko-KR" altLang="en-US" dirty="0"/>
              <a:t>저는 </a:t>
            </a:r>
            <a:r>
              <a:rPr lang="en-US" altLang="ko-KR" dirty="0"/>
              <a:t>heatmap</a:t>
            </a:r>
            <a:r>
              <a:rPr lang="ko-KR" altLang="en-US" dirty="0"/>
              <a:t>을 통해 확인해보았고 확인해본 결과 북미</a:t>
            </a:r>
            <a:r>
              <a:rPr lang="en-US" altLang="ko-KR" dirty="0"/>
              <a:t>, </a:t>
            </a:r>
            <a:r>
              <a:rPr lang="ko-KR" altLang="en-US" dirty="0"/>
              <a:t>유럽</a:t>
            </a:r>
            <a:r>
              <a:rPr lang="en-US" altLang="ko-KR" dirty="0"/>
              <a:t>, </a:t>
            </a:r>
            <a:r>
              <a:rPr lang="ko-KR" altLang="en-US" dirty="0"/>
              <a:t>이외에 나라가 유사성을 보이면 상대적으로 일본지역이 다른 지역과 다른 선호도를 보여줍니다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EE01FE-ACE0-422C-96CB-7664CE7E6D82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59266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9. </a:t>
            </a:r>
            <a:r>
              <a:rPr lang="ko-KR" altLang="en-US" dirty="0"/>
              <a:t>다음으로는 시대별 게임의 트렌드입니다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EE01FE-ACE0-422C-96CB-7664CE7E6D82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25255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FF6F73-8201-44A5-925F-1EDE6E9851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8E2178C-81FB-437D-A206-7C5AC01B51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7FEAD8-0EC6-4C46-89D7-BE96760C3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F27AA-7EC1-4656-8200-C1A6487B3781}" type="datetimeFigureOut">
              <a:rPr lang="ko-KR" altLang="en-US" smtClean="0"/>
              <a:t>2021-10-12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52F903-C86A-445F-9CC7-79866497F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6D17C0-3E72-4AFE-8DF3-8747EB212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5E26B-AA84-41C6-B2F1-41E36FCC03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7719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3827E6-D180-4F61-9724-9A5E68BCF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78C5EB4-F548-4A1B-991F-31EA14DEF5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3A91A3-6CCA-4C37-A7B5-02065AF4E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F27AA-7EC1-4656-8200-C1A6487B3781}" type="datetimeFigureOut">
              <a:rPr lang="ko-KR" altLang="en-US" smtClean="0"/>
              <a:t>2021-10-12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23B5CA-F35A-4A14-AD4C-7D4D59862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D7837D-851C-4F34-9283-79EEA6B0D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5E26B-AA84-41C6-B2F1-41E36FCC03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4312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120630F-2403-457C-A389-73AE7F8C2E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8E898C9-285A-4B68-A18E-315BE98A34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AC3FFE-B5D6-4ACE-B2D4-D68ED538A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F27AA-7EC1-4656-8200-C1A6487B3781}" type="datetimeFigureOut">
              <a:rPr lang="ko-KR" altLang="en-US" smtClean="0"/>
              <a:t>2021-10-12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5DA304-34F0-44A9-BE0C-A11C4E03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A07023-EEC9-48FC-A2B8-AC47C081A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5E26B-AA84-41C6-B2F1-41E36FCC03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24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E7E336-6592-41E7-A35F-9D2FE82F7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5A3FFF-FCE4-4EAC-8E94-A255A43D95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A63299-D0F2-4BA9-A2F6-84F82D5F0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F27AA-7EC1-4656-8200-C1A6487B3781}" type="datetimeFigureOut">
              <a:rPr lang="ko-KR" altLang="en-US" smtClean="0"/>
              <a:t>2021-10-12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0F421E-58B0-4902-A25B-16693E18C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BC0243-8590-430C-BE6A-8FCE07639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5E26B-AA84-41C6-B2F1-41E36FCC03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3502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5787D5-A0BB-4646-BF81-F02BF704D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26C7F9-AE83-4137-BC6C-71283575BD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E4F1BC-C559-4E5F-A808-161A86189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F27AA-7EC1-4656-8200-C1A6487B3781}" type="datetimeFigureOut">
              <a:rPr lang="ko-KR" altLang="en-US" smtClean="0"/>
              <a:t>2021-10-12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C22204-8FE9-47D3-8E57-435218698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1052BA-55F9-4C5B-AC98-B50E6236D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5E26B-AA84-41C6-B2F1-41E36FCC03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9408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9EF799-6E1A-4DC1-9C78-C79DC7620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DC8A9A-73ED-48AF-9889-6D9BB00505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C65CCBD-D35F-451B-B1A2-BBD34DFAC6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CEF1829-1C7E-4C26-A47C-3633E8AEB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F27AA-7EC1-4656-8200-C1A6487B3781}" type="datetimeFigureOut">
              <a:rPr lang="ko-KR" altLang="en-US" smtClean="0"/>
              <a:t>2021-10-12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7B061A3-98EE-478C-98A8-3D170F5E3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3910B3F-4BB2-4D61-8FCF-B42D7BB90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5E26B-AA84-41C6-B2F1-41E36FCC03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9586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A63787-7CE8-4424-B56C-6C3506846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3F89D3E-06E8-4E28-BE86-16525E52CD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61668F8-FAB1-431A-87FC-F8914194C8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6EF42A7-8030-4980-9A12-8DA5009B4D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2947E8D-EE55-43B0-A743-234B84606C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CBBCB88-CDAB-425B-8F66-3427671B4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F27AA-7EC1-4656-8200-C1A6487B3781}" type="datetimeFigureOut">
              <a:rPr lang="ko-KR" altLang="en-US" smtClean="0"/>
              <a:t>2021-10-12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979A61D-0186-425A-986F-F80B325C6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51EACE4-1F82-40FC-9FDC-EAE041494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5E26B-AA84-41C6-B2F1-41E36FCC03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0118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35AA65-C37D-4FA6-854A-9FC6A1503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0FDE4AE-0973-4951-8E20-4B4AC724F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F27AA-7EC1-4656-8200-C1A6487B3781}" type="datetimeFigureOut">
              <a:rPr lang="ko-KR" altLang="en-US" smtClean="0"/>
              <a:t>2021-10-12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75FBDAF-C5D2-4B6D-BCAB-1F87F02B4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61D413A-567E-4658-85A7-6A347FB76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5E26B-AA84-41C6-B2F1-41E36FCC03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9094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BC279CA-1C63-4788-B4BA-2DF3EDB2A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F27AA-7EC1-4656-8200-C1A6487B3781}" type="datetimeFigureOut">
              <a:rPr lang="ko-KR" altLang="en-US" smtClean="0"/>
              <a:t>2021-10-12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F83EC66-92BB-4F87-9C5F-10D53C07D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DDE7E8B-83CC-4084-B5B1-9881025EF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5E26B-AA84-41C6-B2F1-41E36FCC03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5092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4C278E-3B03-401E-99DB-2E902D175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9918B8-365D-4B9C-9CA7-01EE05E209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40BA36C-57FD-4E11-955C-11CEA65D04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D50A6CC-DB6C-4617-A65C-EE27D89F5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F27AA-7EC1-4656-8200-C1A6487B3781}" type="datetimeFigureOut">
              <a:rPr lang="ko-KR" altLang="en-US" smtClean="0"/>
              <a:t>2021-10-12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23361D4-72BF-4FBC-BE35-B79057920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14A32B2-F090-466E-BD3D-0DE921240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5E26B-AA84-41C6-B2F1-41E36FCC03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4535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17264E-AC04-4472-89E7-84D817EF0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1A7F876-7079-478F-93FC-C18E094A52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85E344B-C1F8-4FDF-8691-25CDA5B432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F118596-5415-4035-92DA-24C52CEAB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F27AA-7EC1-4656-8200-C1A6487B3781}" type="datetimeFigureOut">
              <a:rPr lang="ko-KR" altLang="en-US" smtClean="0"/>
              <a:t>2021-10-12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09AE9EA-4FE1-4855-9137-4BF9CE8B6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3EBF255-9E36-4792-9882-EDCF01D3E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5E26B-AA84-41C6-B2F1-41E36FCC03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7707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6014A98-DAB5-49BE-AE37-0203300A8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156D234-6910-4236-96D9-72AD139664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45CD10-033F-48F9-A0B8-5CE66C02E3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F27AA-7EC1-4656-8200-C1A6487B3781}" type="datetimeFigureOut">
              <a:rPr lang="ko-KR" altLang="en-US" smtClean="0"/>
              <a:t>2021-10-12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819BA7-008F-46AE-94E8-F97290E180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971341-975F-45BF-898D-E31ADDD1CC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35E26B-AA84-41C6-B2F1-41E36FCC03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4495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678843-59E1-4DE1-9339-74F5B83EC8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Section1 Project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5BCFBAB-D07F-46AA-9052-E497FB5C2B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endParaRPr lang="en-US" altLang="ko-KR" dirty="0"/>
          </a:p>
          <a:p>
            <a:pPr algn="r"/>
            <a:r>
              <a:rPr lang="ko-KR" altLang="en-US" dirty="0"/>
              <a:t>발표자</a:t>
            </a:r>
            <a:r>
              <a:rPr lang="en-US" altLang="ko-KR" dirty="0"/>
              <a:t>: </a:t>
            </a:r>
            <a:r>
              <a:rPr lang="ko-KR" altLang="en-US" dirty="0"/>
              <a:t>김민석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34015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73FFBC-888C-4B09-BC24-0A8776EC3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ko-KR" alt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장르의 시대적 트렌드</a:t>
            </a:r>
            <a:endParaRPr lang="en-US" altLang="ko-KR" sz="5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56006A-E20E-4702-ACFD-40D4596BD0E7}"/>
              </a:ext>
            </a:extLst>
          </p:cNvPr>
          <p:cNvSpPr txBox="1"/>
          <p:nvPr/>
        </p:nvSpPr>
        <p:spPr>
          <a:xfrm>
            <a:off x="2840547" y="5368209"/>
            <a:ext cx="1514475" cy="1215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1980s</a:t>
            </a:r>
          </a:p>
          <a:p>
            <a:pPr algn="ctr"/>
            <a:endParaRPr lang="en-US" altLang="ko-KR" sz="900" dirty="0"/>
          </a:p>
          <a:p>
            <a:pPr marL="342900" indent="-342900">
              <a:buAutoNum type="arabicPeriod"/>
            </a:pPr>
            <a:r>
              <a:rPr lang="en-US" altLang="ko-KR" sz="1600" dirty="0"/>
              <a:t>Platform</a:t>
            </a:r>
          </a:p>
          <a:p>
            <a:pPr marL="342900" indent="-342900">
              <a:buAutoNum type="arabicPeriod"/>
            </a:pPr>
            <a:r>
              <a:rPr lang="en-US" altLang="ko-KR" sz="1600" dirty="0"/>
              <a:t>Puzzle</a:t>
            </a:r>
          </a:p>
          <a:p>
            <a:pPr marL="342900" indent="-342900">
              <a:buAutoNum type="arabicPeriod"/>
            </a:pPr>
            <a:r>
              <a:rPr lang="en-US" altLang="ko-KR" sz="1600" dirty="0"/>
              <a:t>Adventure</a:t>
            </a:r>
            <a:endParaRPr lang="ko-KR" alt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D36F7A-B751-4897-9A20-753544DBEE8A}"/>
              </a:ext>
            </a:extLst>
          </p:cNvPr>
          <p:cNvSpPr txBox="1"/>
          <p:nvPr/>
        </p:nvSpPr>
        <p:spPr>
          <a:xfrm>
            <a:off x="8399871" y="5298613"/>
            <a:ext cx="1847851" cy="1215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1990s</a:t>
            </a:r>
          </a:p>
          <a:p>
            <a:pPr algn="ctr"/>
            <a:endParaRPr lang="en-US" altLang="ko-KR" sz="900" dirty="0"/>
          </a:p>
          <a:p>
            <a:pPr marL="342900" indent="-342900">
              <a:buFontTx/>
              <a:buAutoNum type="arabicPeriod"/>
            </a:pPr>
            <a:r>
              <a:rPr lang="en-US" altLang="ko-KR" sz="1600" dirty="0"/>
              <a:t>Platform</a:t>
            </a:r>
          </a:p>
          <a:p>
            <a:pPr marL="342900" indent="-342900">
              <a:buAutoNum type="arabicPeriod"/>
            </a:pPr>
            <a:r>
              <a:rPr lang="en-US" altLang="ko-KR" sz="1600" dirty="0"/>
              <a:t>Role-Playing</a:t>
            </a:r>
          </a:p>
          <a:p>
            <a:pPr marL="342900" indent="-342900">
              <a:buAutoNum type="arabicPeriod"/>
            </a:pPr>
            <a:r>
              <a:rPr lang="en-US" altLang="ko-KR" sz="1600" dirty="0"/>
              <a:t>Action</a:t>
            </a:r>
            <a:endParaRPr lang="ko-KR" altLang="en-US" sz="16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452F551-2535-42C1-A5F3-1BEAA670E8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714" y="1389493"/>
            <a:ext cx="2858544" cy="385936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28B20F4-9FC2-4EC3-A7F3-34988ECC2D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012" y="2276424"/>
            <a:ext cx="2455123" cy="220307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26878DF-87F3-49AC-A7DD-981C3E13417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8666" y="1389493"/>
            <a:ext cx="2955131" cy="385936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8652F1D-25F2-4684-B49D-4561EC13260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2909" y="2258714"/>
            <a:ext cx="2527638" cy="221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8243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73FFBC-888C-4B09-BC24-0A8776EC3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ko-KR" alt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장르의 </a:t>
            </a:r>
            <a:r>
              <a:rPr lang="ko-KR" altLang="en-US" sz="5400" dirty="0"/>
              <a:t>시대적 </a:t>
            </a:r>
            <a:r>
              <a:rPr lang="ko-KR" alt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트렌드</a:t>
            </a:r>
            <a:endParaRPr lang="en-US" altLang="ko-KR" sz="5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F7D6C4-6EFD-47C3-A03C-D1DC63B26844}"/>
              </a:ext>
            </a:extLst>
          </p:cNvPr>
          <p:cNvSpPr txBox="1"/>
          <p:nvPr/>
        </p:nvSpPr>
        <p:spPr>
          <a:xfrm>
            <a:off x="2651576" y="5440011"/>
            <a:ext cx="1514476" cy="1215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2000s</a:t>
            </a:r>
          </a:p>
          <a:p>
            <a:pPr algn="ctr"/>
            <a:endParaRPr lang="en-US" altLang="ko-KR" sz="900" dirty="0"/>
          </a:p>
          <a:p>
            <a:pPr marL="342900" indent="-342900">
              <a:buFontTx/>
              <a:buAutoNum type="arabicPeriod"/>
            </a:pPr>
            <a:r>
              <a:rPr lang="en-US" altLang="ko-KR" sz="1600" dirty="0"/>
              <a:t>Platform</a:t>
            </a:r>
          </a:p>
          <a:p>
            <a:pPr marL="342900" indent="-342900">
              <a:buAutoNum type="arabicPeriod"/>
            </a:pPr>
            <a:r>
              <a:rPr lang="en-US" altLang="ko-KR" sz="1600" dirty="0"/>
              <a:t>Shooter</a:t>
            </a:r>
          </a:p>
          <a:p>
            <a:pPr marL="342900" indent="-342900">
              <a:buAutoNum type="arabicPeriod"/>
            </a:pPr>
            <a:r>
              <a:rPr lang="en-US" altLang="ko-KR" sz="1600" dirty="0"/>
              <a:t>Sports</a:t>
            </a:r>
            <a:endParaRPr lang="ko-KR" altLang="en-US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84C161-71B8-4829-AB1C-950CD0F0B432}"/>
              </a:ext>
            </a:extLst>
          </p:cNvPr>
          <p:cNvSpPr txBox="1"/>
          <p:nvPr/>
        </p:nvSpPr>
        <p:spPr>
          <a:xfrm>
            <a:off x="8390334" y="5313989"/>
            <a:ext cx="1514475" cy="1215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2010s</a:t>
            </a:r>
          </a:p>
          <a:p>
            <a:pPr algn="ctr"/>
            <a:endParaRPr lang="en-US" altLang="ko-KR" sz="900" dirty="0"/>
          </a:p>
          <a:p>
            <a:pPr marL="342900" indent="-342900">
              <a:buAutoNum type="arabicPeriod"/>
            </a:pPr>
            <a:r>
              <a:rPr lang="en-US" altLang="ko-KR" sz="1600" dirty="0"/>
              <a:t>Shooter</a:t>
            </a:r>
          </a:p>
          <a:p>
            <a:pPr marL="342900" indent="-342900">
              <a:buAutoNum type="arabicPeriod"/>
            </a:pPr>
            <a:r>
              <a:rPr lang="en-US" altLang="ko-KR" sz="1600" dirty="0"/>
              <a:t>Platform</a:t>
            </a:r>
          </a:p>
          <a:p>
            <a:pPr marL="342900" indent="-342900">
              <a:buAutoNum type="arabicPeriod"/>
            </a:pPr>
            <a:r>
              <a:rPr lang="en-US" altLang="ko-KR" sz="1600" dirty="0"/>
              <a:t>Sports</a:t>
            </a:r>
            <a:endParaRPr lang="ko-KR" altLang="en-US" sz="1600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4C15A0C-9BB4-4261-97EF-9B80BDDE79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92" y="1417989"/>
            <a:ext cx="2839457" cy="389600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63D29258-2D17-4282-A826-2ABFDD1E41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9709" y="1422499"/>
            <a:ext cx="2779898" cy="3832989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3A3210FB-2812-465D-B113-D2DCE2E03F0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8814" y="2265859"/>
            <a:ext cx="2587688" cy="2239526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2C4B7E05-2DFB-4525-A9EC-EB6CCACE9DA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7572" y="2313945"/>
            <a:ext cx="2793381" cy="2191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8014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DD2466-E4C8-4FFD-813E-40670A4D6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980" y="460350"/>
            <a:ext cx="10515600" cy="955344"/>
          </a:xfrm>
        </p:spPr>
        <p:txBody>
          <a:bodyPr/>
          <a:lstStyle/>
          <a:p>
            <a:r>
              <a:rPr lang="ko-KR" altLang="en-US" dirty="0"/>
              <a:t>게임 플랫폼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37E31DE6-18A7-4542-A33A-8FD7449E22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964113"/>
              </p:ext>
            </p:extLst>
          </p:nvPr>
        </p:nvGraphicFramePr>
        <p:xfrm>
          <a:off x="585107" y="2055202"/>
          <a:ext cx="10488473" cy="3925499"/>
        </p:xfrm>
        <a:graphic>
          <a:graphicData uri="http://schemas.openxmlformats.org/drawingml/2006/table">
            <a:tbl>
              <a:tblPr/>
              <a:tblGrid>
                <a:gridCol w="973472">
                  <a:extLst>
                    <a:ext uri="{9D8B030D-6E8A-4147-A177-3AD203B41FA5}">
                      <a16:colId xmlns:a16="http://schemas.microsoft.com/office/drawing/2014/main" val="221545773"/>
                    </a:ext>
                  </a:extLst>
                </a:gridCol>
                <a:gridCol w="532147">
                  <a:extLst>
                    <a:ext uri="{9D8B030D-6E8A-4147-A177-3AD203B41FA5}">
                      <a16:colId xmlns:a16="http://schemas.microsoft.com/office/drawing/2014/main" val="634117023"/>
                    </a:ext>
                  </a:extLst>
                </a:gridCol>
                <a:gridCol w="501028">
                  <a:extLst>
                    <a:ext uri="{9D8B030D-6E8A-4147-A177-3AD203B41FA5}">
                      <a16:colId xmlns:a16="http://schemas.microsoft.com/office/drawing/2014/main" val="3139564084"/>
                    </a:ext>
                  </a:extLst>
                </a:gridCol>
                <a:gridCol w="532147">
                  <a:extLst>
                    <a:ext uri="{9D8B030D-6E8A-4147-A177-3AD203B41FA5}">
                      <a16:colId xmlns:a16="http://schemas.microsoft.com/office/drawing/2014/main" val="1004977526"/>
                    </a:ext>
                  </a:extLst>
                </a:gridCol>
                <a:gridCol w="532147">
                  <a:extLst>
                    <a:ext uri="{9D8B030D-6E8A-4147-A177-3AD203B41FA5}">
                      <a16:colId xmlns:a16="http://schemas.microsoft.com/office/drawing/2014/main" val="3580401258"/>
                    </a:ext>
                  </a:extLst>
                </a:gridCol>
                <a:gridCol w="532147">
                  <a:extLst>
                    <a:ext uri="{9D8B030D-6E8A-4147-A177-3AD203B41FA5}">
                      <a16:colId xmlns:a16="http://schemas.microsoft.com/office/drawing/2014/main" val="3148161273"/>
                    </a:ext>
                  </a:extLst>
                </a:gridCol>
                <a:gridCol w="532147">
                  <a:extLst>
                    <a:ext uri="{9D8B030D-6E8A-4147-A177-3AD203B41FA5}">
                      <a16:colId xmlns:a16="http://schemas.microsoft.com/office/drawing/2014/main" val="3059823527"/>
                    </a:ext>
                  </a:extLst>
                </a:gridCol>
                <a:gridCol w="532147">
                  <a:extLst>
                    <a:ext uri="{9D8B030D-6E8A-4147-A177-3AD203B41FA5}">
                      <a16:colId xmlns:a16="http://schemas.microsoft.com/office/drawing/2014/main" val="1911328721"/>
                    </a:ext>
                  </a:extLst>
                </a:gridCol>
                <a:gridCol w="532147">
                  <a:extLst>
                    <a:ext uri="{9D8B030D-6E8A-4147-A177-3AD203B41FA5}">
                      <a16:colId xmlns:a16="http://schemas.microsoft.com/office/drawing/2014/main" val="1232396362"/>
                    </a:ext>
                  </a:extLst>
                </a:gridCol>
                <a:gridCol w="532147">
                  <a:extLst>
                    <a:ext uri="{9D8B030D-6E8A-4147-A177-3AD203B41FA5}">
                      <a16:colId xmlns:a16="http://schemas.microsoft.com/office/drawing/2014/main" val="3055571499"/>
                    </a:ext>
                  </a:extLst>
                </a:gridCol>
                <a:gridCol w="532147">
                  <a:extLst>
                    <a:ext uri="{9D8B030D-6E8A-4147-A177-3AD203B41FA5}">
                      <a16:colId xmlns:a16="http://schemas.microsoft.com/office/drawing/2014/main" val="3563576560"/>
                    </a:ext>
                  </a:extLst>
                </a:gridCol>
                <a:gridCol w="532147">
                  <a:extLst>
                    <a:ext uri="{9D8B030D-6E8A-4147-A177-3AD203B41FA5}">
                      <a16:colId xmlns:a16="http://schemas.microsoft.com/office/drawing/2014/main" val="3142525334"/>
                    </a:ext>
                  </a:extLst>
                </a:gridCol>
                <a:gridCol w="532147">
                  <a:extLst>
                    <a:ext uri="{9D8B030D-6E8A-4147-A177-3AD203B41FA5}">
                      <a16:colId xmlns:a16="http://schemas.microsoft.com/office/drawing/2014/main" val="2719060728"/>
                    </a:ext>
                  </a:extLst>
                </a:gridCol>
                <a:gridCol w="532147">
                  <a:extLst>
                    <a:ext uri="{9D8B030D-6E8A-4147-A177-3AD203B41FA5}">
                      <a16:colId xmlns:a16="http://schemas.microsoft.com/office/drawing/2014/main" val="3121921285"/>
                    </a:ext>
                  </a:extLst>
                </a:gridCol>
                <a:gridCol w="532147">
                  <a:extLst>
                    <a:ext uri="{9D8B030D-6E8A-4147-A177-3AD203B41FA5}">
                      <a16:colId xmlns:a16="http://schemas.microsoft.com/office/drawing/2014/main" val="4254898700"/>
                    </a:ext>
                  </a:extLst>
                </a:gridCol>
                <a:gridCol w="532147">
                  <a:extLst>
                    <a:ext uri="{9D8B030D-6E8A-4147-A177-3AD203B41FA5}">
                      <a16:colId xmlns:a16="http://schemas.microsoft.com/office/drawing/2014/main" val="1594409106"/>
                    </a:ext>
                  </a:extLst>
                </a:gridCol>
                <a:gridCol w="532147">
                  <a:extLst>
                    <a:ext uri="{9D8B030D-6E8A-4147-A177-3AD203B41FA5}">
                      <a16:colId xmlns:a16="http://schemas.microsoft.com/office/drawing/2014/main" val="652948135"/>
                    </a:ext>
                  </a:extLst>
                </a:gridCol>
                <a:gridCol w="532147">
                  <a:extLst>
                    <a:ext uri="{9D8B030D-6E8A-4147-A177-3AD203B41FA5}">
                      <a16:colId xmlns:a16="http://schemas.microsoft.com/office/drawing/2014/main" val="3850939601"/>
                    </a:ext>
                  </a:extLst>
                </a:gridCol>
                <a:gridCol w="499621">
                  <a:extLst>
                    <a:ext uri="{9D8B030D-6E8A-4147-A177-3AD203B41FA5}">
                      <a16:colId xmlns:a16="http://schemas.microsoft.com/office/drawing/2014/main" val="3287637784"/>
                    </a:ext>
                  </a:extLst>
                </a:gridCol>
              </a:tblGrid>
              <a:tr h="422253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effectLst/>
                        </a:rPr>
                        <a:t>Year</a:t>
                      </a:r>
                    </a:p>
                  </a:txBody>
                  <a:tcPr marL="61286" marR="61286" marT="30643" marB="306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>
                          <a:effectLst/>
                        </a:rPr>
                        <a:t>2000</a:t>
                      </a:r>
                    </a:p>
                  </a:txBody>
                  <a:tcPr marL="61286" marR="61286" marT="30643" marB="306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>
                          <a:effectLst/>
                        </a:rPr>
                        <a:t>2001</a:t>
                      </a:r>
                    </a:p>
                  </a:txBody>
                  <a:tcPr marL="61286" marR="61286" marT="30643" marB="306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>
                          <a:effectLst/>
                        </a:rPr>
                        <a:t>2002</a:t>
                      </a:r>
                    </a:p>
                  </a:txBody>
                  <a:tcPr marL="61286" marR="61286" marT="30643" marB="306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>
                          <a:effectLst/>
                        </a:rPr>
                        <a:t>2003</a:t>
                      </a:r>
                    </a:p>
                  </a:txBody>
                  <a:tcPr marL="61286" marR="61286" marT="30643" marB="306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>
                          <a:effectLst/>
                        </a:rPr>
                        <a:t>2004</a:t>
                      </a:r>
                    </a:p>
                  </a:txBody>
                  <a:tcPr marL="61286" marR="61286" marT="30643" marB="306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>
                          <a:effectLst/>
                        </a:rPr>
                        <a:t>2005</a:t>
                      </a:r>
                    </a:p>
                  </a:txBody>
                  <a:tcPr marL="61286" marR="61286" marT="30643" marB="306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>
                          <a:effectLst/>
                        </a:rPr>
                        <a:t>2006</a:t>
                      </a:r>
                    </a:p>
                  </a:txBody>
                  <a:tcPr marL="61286" marR="61286" marT="30643" marB="306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>
                          <a:effectLst/>
                        </a:rPr>
                        <a:t>2007</a:t>
                      </a:r>
                    </a:p>
                  </a:txBody>
                  <a:tcPr marL="61286" marR="61286" marT="30643" marB="306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>
                          <a:effectLst/>
                        </a:rPr>
                        <a:t>2008</a:t>
                      </a:r>
                    </a:p>
                  </a:txBody>
                  <a:tcPr marL="61286" marR="61286" marT="30643" marB="306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>
                          <a:effectLst/>
                        </a:rPr>
                        <a:t>2009</a:t>
                      </a:r>
                    </a:p>
                  </a:txBody>
                  <a:tcPr marL="61286" marR="61286" marT="30643" marB="306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>
                          <a:effectLst/>
                        </a:rPr>
                        <a:t>2010</a:t>
                      </a:r>
                    </a:p>
                  </a:txBody>
                  <a:tcPr marL="61286" marR="61286" marT="30643" marB="306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>
                          <a:effectLst/>
                        </a:rPr>
                        <a:t>2011</a:t>
                      </a:r>
                    </a:p>
                  </a:txBody>
                  <a:tcPr marL="61286" marR="61286" marT="30643" marB="306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dirty="0">
                          <a:effectLst/>
                        </a:rPr>
                        <a:t>2012</a:t>
                      </a:r>
                    </a:p>
                  </a:txBody>
                  <a:tcPr marL="61286" marR="61286" marT="30643" marB="306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>
                          <a:effectLst/>
                        </a:rPr>
                        <a:t>2013</a:t>
                      </a:r>
                    </a:p>
                  </a:txBody>
                  <a:tcPr marL="61286" marR="61286" marT="30643" marB="306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>
                          <a:effectLst/>
                        </a:rPr>
                        <a:t>2014</a:t>
                      </a:r>
                    </a:p>
                  </a:txBody>
                  <a:tcPr marL="61286" marR="61286" marT="30643" marB="306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dirty="0">
                          <a:effectLst/>
                        </a:rPr>
                        <a:t>2015</a:t>
                      </a:r>
                    </a:p>
                  </a:txBody>
                  <a:tcPr marL="61286" marR="61286" marT="30643" marB="306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>
                          <a:effectLst/>
                        </a:rPr>
                        <a:t>2016</a:t>
                      </a:r>
                    </a:p>
                  </a:txBody>
                  <a:tcPr marL="61286" marR="61286" marT="30643" marB="306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>
                          <a:effectLst/>
                        </a:rPr>
                        <a:t>2017</a:t>
                      </a:r>
                    </a:p>
                  </a:txBody>
                  <a:tcPr marL="61286" marR="61286" marT="30643" marB="306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9955909"/>
                  </a:ext>
                </a:extLst>
              </a:tr>
              <a:tr h="426833"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effectLst/>
                        </a:rPr>
                        <a:t>company</a:t>
                      </a:r>
                    </a:p>
                  </a:txBody>
                  <a:tcPr marL="61286" marR="61286" marT="30643" marB="306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1" dirty="0">
                        <a:effectLst/>
                      </a:endParaRPr>
                    </a:p>
                  </a:txBody>
                  <a:tcPr marL="61286" marR="61286" marT="30643" marB="306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1" dirty="0">
                        <a:effectLst/>
                      </a:endParaRPr>
                    </a:p>
                  </a:txBody>
                  <a:tcPr marL="61286" marR="61286" marT="30643" marB="306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1" dirty="0">
                        <a:effectLst/>
                      </a:endParaRPr>
                    </a:p>
                  </a:txBody>
                  <a:tcPr marL="61286" marR="61286" marT="30643" marB="306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1" dirty="0">
                        <a:effectLst/>
                      </a:endParaRPr>
                    </a:p>
                  </a:txBody>
                  <a:tcPr marL="61286" marR="61286" marT="30643" marB="306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1" dirty="0">
                        <a:effectLst/>
                      </a:endParaRPr>
                    </a:p>
                  </a:txBody>
                  <a:tcPr marL="61286" marR="61286" marT="30643" marB="306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1" dirty="0">
                        <a:effectLst/>
                      </a:endParaRPr>
                    </a:p>
                  </a:txBody>
                  <a:tcPr marL="61286" marR="61286" marT="30643" marB="306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1" dirty="0">
                        <a:effectLst/>
                      </a:endParaRPr>
                    </a:p>
                  </a:txBody>
                  <a:tcPr marL="61286" marR="61286" marT="30643" marB="306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1" dirty="0">
                        <a:effectLst/>
                      </a:endParaRPr>
                    </a:p>
                  </a:txBody>
                  <a:tcPr marL="61286" marR="61286" marT="30643" marB="306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1" dirty="0">
                        <a:effectLst/>
                      </a:endParaRPr>
                    </a:p>
                  </a:txBody>
                  <a:tcPr marL="61286" marR="61286" marT="30643" marB="306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1" dirty="0">
                        <a:effectLst/>
                      </a:endParaRPr>
                    </a:p>
                  </a:txBody>
                  <a:tcPr marL="61286" marR="61286" marT="30643" marB="306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1" dirty="0">
                        <a:effectLst/>
                      </a:endParaRPr>
                    </a:p>
                  </a:txBody>
                  <a:tcPr marL="61286" marR="61286" marT="30643" marB="306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1" dirty="0">
                        <a:effectLst/>
                      </a:endParaRPr>
                    </a:p>
                  </a:txBody>
                  <a:tcPr marL="61286" marR="61286" marT="30643" marB="306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1" dirty="0">
                        <a:effectLst/>
                      </a:endParaRPr>
                    </a:p>
                  </a:txBody>
                  <a:tcPr marL="61286" marR="61286" marT="30643" marB="306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1" dirty="0">
                        <a:effectLst/>
                      </a:endParaRPr>
                    </a:p>
                  </a:txBody>
                  <a:tcPr marL="61286" marR="61286" marT="30643" marB="306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1">
                        <a:effectLst/>
                      </a:endParaRPr>
                    </a:p>
                  </a:txBody>
                  <a:tcPr marL="61286" marR="61286" marT="30643" marB="306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1">
                        <a:effectLst/>
                      </a:endParaRPr>
                    </a:p>
                  </a:txBody>
                  <a:tcPr marL="61286" marR="61286" marT="30643" marB="306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1">
                        <a:effectLst/>
                      </a:endParaRPr>
                    </a:p>
                  </a:txBody>
                  <a:tcPr marL="61286" marR="61286" marT="30643" marB="306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1">
                        <a:effectLst/>
                      </a:endParaRPr>
                    </a:p>
                  </a:txBody>
                  <a:tcPr marL="61286" marR="61286" marT="30643" marB="306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6432849"/>
                  </a:ext>
                </a:extLst>
              </a:tr>
              <a:tr h="60321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dirty="0">
                          <a:effectLst/>
                        </a:rPr>
                        <a:t>Nintendo</a:t>
                      </a:r>
                    </a:p>
                  </a:txBody>
                  <a:tcPr marL="61286" marR="61286" marT="30643" marB="306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>
                          <a:effectLst/>
                        </a:rPr>
                        <a:t>77</a:t>
                      </a:r>
                    </a:p>
                  </a:txBody>
                  <a:tcPr marL="61286" marR="61286" marT="30643" marB="306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>
                          <a:effectLst/>
                        </a:rPr>
                        <a:t>147</a:t>
                      </a:r>
                    </a:p>
                  </a:txBody>
                  <a:tcPr marL="61286" marR="61286" marT="30643" marB="306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effectLst/>
                        </a:rPr>
                        <a:t>350</a:t>
                      </a:r>
                    </a:p>
                  </a:txBody>
                  <a:tcPr marL="61286" marR="61286" marT="30643" marB="306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effectLst/>
                        </a:rPr>
                        <a:t>293</a:t>
                      </a:r>
                    </a:p>
                  </a:txBody>
                  <a:tcPr marL="61286" marR="61286" marT="30643" marB="306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>
                          <a:effectLst/>
                        </a:rPr>
                        <a:t>262</a:t>
                      </a:r>
                    </a:p>
                  </a:txBody>
                  <a:tcPr marL="61286" marR="61286" marT="30643" marB="306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>
                          <a:effectLst/>
                        </a:rPr>
                        <a:t>344</a:t>
                      </a:r>
                    </a:p>
                  </a:txBody>
                  <a:tcPr marL="61286" marR="61286" marT="30643" marB="306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effectLst/>
                        </a:rPr>
                        <a:t>325</a:t>
                      </a:r>
                    </a:p>
                  </a:txBody>
                  <a:tcPr marL="61286" marR="61286" marT="30643" marB="306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>
                          <a:effectLst/>
                        </a:rPr>
                        <a:t>570</a:t>
                      </a:r>
                    </a:p>
                  </a:txBody>
                  <a:tcPr marL="61286" marR="61286" marT="30643" marB="306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>
                          <a:effectLst/>
                        </a:rPr>
                        <a:t>771</a:t>
                      </a:r>
                    </a:p>
                  </a:txBody>
                  <a:tcPr marL="61286" marR="61286" marT="30643" marB="306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>
                          <a:effectLst/>
                        </a:rPr>
                        <a:t>730</a:t>
                      </a:r>
                    </a:p>
                  </a:txBody>
                  <a:tcPr marL="61286" marR="61286" marT="30643" marB="306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effectLst/>
                        </a:rPr>
                        <a:t>579</a:t>
                      </a:r>
                    </a:p>
                  </a:txBody>
                  <a:tcPr marL="61286" marR="61286" marT="30643" marB="306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>
                          <a:effectLst/>
                        </a:rPr>
                        <a:t>411</a:t>
                      </a:r>
                    </a:p>
                  </a:txBody>
                  <a:tcPr marL="61286" marR="61286" marT="30643" marB="306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>
                          <a:effectLst/>
                        </a:rPr>
                        <a:t>180</a:t>
                      </a:r>
                    </a:p>
                  </a:txBody>
                  <a:tcPr marL="61286" marR="61286" marT="30643" marB="306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>
                          <a:effectLst/>
                        </a:rPr>
                        <a:t>153</a:t>
                      </a:r>
                    </a:p>
                  </a:txBody>
                  <a:tcPr marL="61286" marR="61286" marT="30643" marB="306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>
                          <a:effectLst/>
                        </a:rPr>
                        <a:t>116</a:t>
                      </a:r>
                    </a:p>
                  </a:txBody>
                  <a:tcPr marL="61286" marR="61286" marT="30643" marB="306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>
                          <a:effectLst/>
                        </a:rPr>
                        <a:t>118</a:t>
                      </a:r>
                    </a:p>
                  </a:txBody>
                  <a:tcPr marL="61286" marR="61286" marT="30643" marB="306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effectLst/>
                        </a:rPr>
                        <a:t>45</a:t>
                      </a:r>
                    </a:p>
                  </a:txBody>
                  <a:tcPr marL="61286" marR="61286" marT="30643" marB="306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>
                          <a:effectLst/>
                        </a:rPr>
                        <a:t>0</a:t>
                      </a:r>
                    </a:p>
                  </a:txBody>
                  <a:tcPr marL="61286" marR="61286" marT="30643" marB="306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8110148"/>
                  </a:ext>
                </a:extLst>
              </a:tr>
              <a:tr h="4222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>
                          <a:effectLst/>
                        </a:rPr>
                        <a:t>others</a:t>
                      </a:r>
                    </a:p>
                  </a:txBody>
                  <a:tcPr marL="61286" marR="61286" marT="30643" marB="306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>
                          <a:effectLst/>
                        </a:rPr>
                        <a:t>2</a:t>
                      </a:r>
                    </a:p>
                  </a:txBody>
                  <a:tcPr marL="61286" marR="61286" marT="30643" marB="306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>
                          <a:effectLst/>
                        </a:rPr>
                        <a:t>2</a:t>
                      </a:r>
                    </a:p>
                  </a:txBody>
                  <a:tcPr marL="61286" marR="61286" marT="30643" marB="306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>
                          <a:effectLst/>
                        </a:rPr>
                        <a:t>0</a:t>
                      </a:r>
                    </a:p>
                  </a:txBody>
                  <a:tcPr marL="61286" marR="61286" marT="30643" marB="306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>
                          <a:effectLst/>
                        </a:rPr>
                        <a:t>0</a:t>
                      </a:r>
                    </a:p>
                  </a:txBody>
                  <a:tcPr marL="61286" marR="61286" marT="30643" marB="306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effectLst/>
                        </a:rPr>
                        <a:t>0</a:t>
                      </a:r>
                    </a:p>
                  </a:txBody>
                  <a:tcPr marL="61286" marR="61286" marT="30643" marB="306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effectLst/>
                        </a:rPr>
                        <a:t>0</a:t>
                      </a:r>
                    </a:p>
                  </a:txBody>
                  <a:tcPr marL="61286" marR="61286" marT="30643" marB="306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effectLst/>
                        </a:rPr>
                        <a:t>0</a:t>
                      </a:r>
                    </a:p>
                  </a:txBody>
                  <a:tcPr marL="61286" marR="61286" marT="30643" marB="306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effectLst/>
                        </a:rPr>
                        <a:t>0</a:t>
                      </a:r>
                    </a:p>
                  </a:txBody>
                  <a:tcPr marL="61286" marR="61286" marT="30643" marB="306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effectLst/>
                        </a:rPr>
                        <a:t>0</a:t>
                      </a:r>
                    </a:p>
                  </a:txBody>
                  <a:tcPr marL="61286" marR="61286" marT="30643" marB="306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>
                          <a:effectLst/>
                        </a:rPr>
                        <a:t>0</a:t>
                      </a:r>
                    </a:p>
                  </a:txBody>
                  <a:tcPr marL="61286" marR="61286" marT="30643" marB="306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>
                          <a:effectLst/>
                        </a:rPr>
                        <a:t>0</a:t>
                      </a:r>
                    </a:p>
                  </a:txBody>
                  <a:tcPr marL="61286" marR="61286" marT="30643" marB="306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>
                          <a:effectLst/>
                        </a:rPr>
                        <a:t>0</a:t>
                      </a:r>
                    </a:p>
                  </a:txBody>
                  <a:tcPr marL="61286" marR="61286" marT="30643" marB="306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>
                          <a:effectLst/>
                        </a:rPr>
                        <a:t>0</a:t>
                      </a:r>
                    </a:p>
                  </a:txBody>
                  <a:tcPr marL="61286" marR="61286" marT="30643" marB="306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>
                          <a:effectLst/>
                        </a:rPr>
                        <a:t>0</a:t>
                      </a:r>
                    </a:p>
                  </a:txBody>
                  <a:tcPr marL="61286" marR="61286" marT="30643" marB="306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>
                          <a:effectLst/>
                        </a:rPr>
                        <a:t>0</a:t>
                      </a:r>
                    </a:p>
                  </a:txBody>
                  <a:tcPr marL="61286" marR="61286" marT="30643" marB="306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>
                          <a:effectLst/>
                        </a:rPr>
                        <a:t>0</a:t>
                      </a:r>
                    </a:p>
                  </a:txBody>
                  <a:tcPr marL="61286" marR="61286" marT="30643" marB="306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>
                          <a:effectLst/>
                        </a:rPr>
                        <a:t>0</a:t>
                      </a:r>
                    </a:p>
                  </a:txBody>
                  <a:tcPr marL="61286" marR="61286" marT="30643" marB="306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>
                          <a:effectLst/>
                        </a:rPr>
                        <a:t>0</a:t>
                      </a:r>
                    </a:p>
                  </a:txBody>
                  <a:tcPr marL="61286" marR="61286" marT="30643" marB="306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6741469"/>
                  </a:ext>
                </a:extLst>
              </a:tr>
              <a:tr h="4222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dirty="0">
                          <a:effectLst/>
                        </a:rPr>
                        <a:t>PC</a:t>
                      </a:r>
                    </a:p>
                  </a:txBody>
                  <a:tcPr marL="61286" marR="61286" marT="30643" marB="306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>
                          <a:effectLst/>
                        </a:rPr>
                        <a:t>7</a:t>
                      </a:r>
                    </a:p>
                  </a:txBody>
                  <a:tcPr marL="61286" marR="61286" marT="30643" marB="306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>
                          <a:effectLst/>
                        </a:rPr>
                        <a:t>15</a:t>
                      </a:r>
                    </a:p>
                  </a:txBody>
                  <a:tcPr marL="61286" marR="61286" marT="30643" marB="306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>
                          <a:effectLst/>
                        </a:rPr>
                        <a:t>19</a:t>
                      </a:r>
                    </a:p>
                  </a:txBody>
                  <a:tcPr marL="61286" marR="61286" marT="30643" marB="306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effectLst/>
                        </a:rPr>
                        <a:t>33</a:t>
                      </a:r>
                    </a:p>
                  </a:txBody>
                  <a:tcPr marL="61286" marR="61286" marT="30643" marB="306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>
                          <a:effectLst/>
                        </a:rPr>
                        <a:t>31</a:t>
                      </a:r>
                    </a:p>
                  </a:txBody>
                  <a:tcPr marL="61286" marR="61286" marT="30643" marB="306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effectLst/>
                        </a:rPr>
                        <a:t>37</a:t>
                      </a:r>
                    </a:p>
                  </a:txBody>
                  <a:tcPr marL="61286" marR="61286" marT="30643" marB="306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effectLst/>
                        </a:rPr>
                        <a:t>52</a:t>
                      </a:r>
                    </a:p>
                  </a:txBody>
                  <a:tcPr marL="61286" marR="61286" marT="30643" marB="306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>
                          <a:effectLst/>
                        </a:rPr>
                        <a:t>62</a:t>
                      </a:r>
                    </a:p>
                  </a:txBody>
                  <a:tcPr marL="61286" marR="61286" marT="30643" marB="306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effectLst/>
                        </a:rPr>
                        <a:t>75</a:t>
                      </a:r>
                    </a:p>
                  </a:txBody>
                  <a:tcPr marL="61286" marR="61286" marT="30643" marB="306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>
                          <a:effectLst/>
                        </a:rPr>
                        <a:t>109</a:t>
                      </a:r>
                    </a:p>
                  </a:txBody>
                  <a:tcPr marL="61286" marR="61286" marT="30643" marB="306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>
                          <a:effectLst/>
                        </a:rPr>
                        <a:t>87</a:t>
                      </a:r>
                    </a:p>
                  </a:txBody>
                  <a:tcPr marL="61286" marR="61286" marT="30643" marB="306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>
                          <a:effectLst/>
                        </a:rPr>
                        <a:t>137</a:t>
                      </a:r>
                    </a:p>
                  </a:txBody>
                  <a:tcPr marL="61286" marR="61286" marT="30643" marB="306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>
                          <a:effectLst/>
                        </a:rPr>
                        <a:t>61</a:t>
                      </a:r>
                    </a:p>
                  </a:txBody>
                  <a:tcPr marL="61286" marR="61286" marT="30643" marB="306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>
                          <a:effectLst/>
                        </a:rPr>
                        <a:t>38</a:t>
                      </a:r>
                    </a:p>
                  </a:txBody>
                  <a:tcPr marL="61286" marR="61286" marT="30643" marB="306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effectLst/>
                        </a:rPr>
                        <a:t>44</a:t>
                      </a:r>
                    </a:p>
                  </a:txBody>
                  <a:tcPr marL="61286" marR="61286" marT="30643" marB="306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effectLst/>
                        </a:rPr>
                        <a:t>50</a:t>
                      </a:r>
                    </a:p>
                  </a:txBody>
                  <a:tcPr marL="61286" marR="61286" marT="30643" marB="306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>
                          <a:effectLst/>
                        </a:rPr>
                        <a:t>38</a:t>
                      </a:r>
                    </a:p>
                  </a:txBody>
                  <a:tcPr marL="61286" marR="61286" marT="30643" marB="306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effectLst/>
                        </a:rPr>
                        <a:t>0</a:t>
                      </a:r>
                    </a:p>
                  </a:txBody>
                  <a:tcPr marL="61286" marR="61286" marT="30643" marB="306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0391009"/>
                  </a:ext>
                </a:extLst>
              </a:tr>
              <a:tr h="78418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dirty="0">
                          <a:effectLst/>
                        </a:rPr>
                        <a:t>PlayStation</a:t>
                      </a:r>
                    </a:p>
                  </a:txBody>
                  <a:tcPr marL="61286" marR="61286" marT="30643" marB="306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>
                          <a:effectLst/>
                        </a:rPr>
                        <a:t>241</a:t>
                      </a:r>
                    </a:p>
                  </a:txBody>
                  <a:tcPr marL="61286" marR="61286" marT="30643" marB="306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>
                          <a:effectLst/>
                        </a:rPr>
                        <a:t>275</a:t>
                      </a:r>
                    </a:p>
                  </a:txBody>
                  <a:tcPr marL="61286" marR="61286" marT="30643" marB="306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>
                          <a:effectLst/>
                        </a:rPr>
                        <a:t>299</a:t>
                      </a:r>
                    </a:p>
                  </a:txBody>
                  <a:tcPr marL="61286" marR="61286" marT="30643" marB="306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>
                          <a:effectLst/>
                        </a:rPr>
                        <a:t>259</a:t>
                      </a:r>
                    </a:p>
                  </a:txBody>
                  <a:tcPr marL="61286" marR="61286" marT="30643" marB="306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>
                          <a:effectLst/>
                        </a:rPr>
                        <a:t>273</a:t>
                      </a:r>
                    </a:p>
                  </a:txBody>
                  <a:tcPr marL="61286" marR="61286" marT="30643" marB="306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>
                          <a:effectLst/>
                        </a:rPr>
                        <a:t>356</a:t>
                      </a:r>
                    </a:p>
                  </a:txBody>
                  <a:tcPr marL="61286" marR="61286" marT="30643" marB="306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>
                          <a:effectLst/>
                        </a:rPr>
                        <a:t>473</a:t>
                      </a:r>
                    </a:p>
                  </a:txBody>
                  <a:tcPr marL="61286" marR="61286" marT="30643" marB="306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effectLst/>
                        </a:rPr>
                        <a:t>437</a:t>
                      </a:r>
                    </a:p>
                  </a:txBody>
                  <a:tcPr marL="61286" marR="61286" marT="30643" marB="306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effectLst/>
                        </a:rPr>
                        <a:t>429</a:t>
                      </a:r>
                    </a:p>
                  </a:txBody>
                  <a:tcPr marL="61286" marR="61286" marT="30643" marB="306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>
                          <a:effectLst/>
                        </a:rPr>
                        <a:t>417</a:t>
                      </a:r>
                    </a:p>
                  </a:txBody>
                  <a:tcPr marL="61286" marR="61286" marT="30643" marB="306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effectLst/>
                        </a:rPr>
                        <a:t>405</a:t>
                      </a:r>
                    </a:p>
                  </a:txBody>
                  <a:tcPr marL="61286" marR="61286" marT="30643" marB="306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effectLst/>
                        </a:rPr>
                        <a:t>380</a:t>
                      </a:r>
                    </a:p>
                  </a:txBody>
                  <a:tcPr marL="61286" marR="61286" marT="30643" marB="306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effectLst/>
                        </a:rPr>
                        <a:t>305</a:t>
                      </a:r>
                    </a:p>
                  </a:txBody>
                  <a:tcPr marL="61286" marR="61286" marT="30643" marB="306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effectLst/>
                        </a:rPr>
                        <a:t>260</a:t>
                      </a:r>
                    </a:p>
                  </a:txBody>
                  <a:tcPr marL="61286" marR="61286" marT="30643" marB="306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effectLst/>
                        </a:rPr>
                        <a:t>295</a:t>
                      </a:r>
                    </a:p>
                  </a:txBody>
                  <a:tcPr marL="61286" marR="61286" marT="30643" marB="306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effectLst/>
                        </a:rPr>
                        <a:t>325</a:t>
                      </a:r>
                    </a:p>
                  </a:txBody>
                  <a:tcPr marL="61286" marR="61286" marT="30643" marB="306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>
                          <a:effectLst/>
                        </a:rPr>
                        <a:t>197</a:t>
                      </a:r>
                    </a:p>
                  </a:txBody>
                  <a:tcPr marL="61286" marR="61286" marT="30643" marB="306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>
                          <a:effectLst/>
                        </a:rPr>
                        <a:t>3</a:t>
                      </a:r>
                    </a:p>
                  </a:txBody>
                  <a:tcPr marL="61286" marR="61286" marT="30643" marB="306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3261959"/>
                  </a:ext>
                </a:extLst>
              </a:tr>
              <a:tr h="4222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dirty="0">
                          <a:effectLst/>
                        </a:rPr>
                        <a:t>Sega</a:t>
                      </a:r>
                    </a:p>
                  </a:txBody>
                  <a:tcPr marL="61286" marR="61286" marT="30643" marB="306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>
                          <a:effectLst/>
                        </a:rPr>
                        <a:t>20</a:t>
                      </a:r>
                    </a:p>
                  </a:txBody>
                  <a:tcPr marL="61286" marR="61286" marT="30643" marB="306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>
                          <a:effectLst/>
                        </a:rPr>
                        <a:t>8</a:t>
                      </a:r>
                    </a:p>
                  </a:txBody>
                  <a:tcPr marL="61286" marR="61286" marT="30643" marB="306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>
                          <a:effectLst/>
                        </a:rPr>
                        <a:t>1</a:t>
                      </a:r>
                    </a:p>
                  </a:txBody>
                  <a:tcPr marL="61286" marR="61286" marT="30643" marB="306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>
                          <a:effectLst/>
                        </a:rPr>
                        <a:t>0</a:t>
                      </a:r>
                    </a:p>
                  </a:txBody>
                  <a:tcPr marL="61286" marR="61286" marT="30643" marB="306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>
                          <a:effectLst/>
                        </a:rPr>
                        <a:t>0</a:t>
                      </a:r>
                    </a:p>
                  </a:txBody>
                  <a:tcPr marL="61286" marR="61286" marT="30643" marB="306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>
                          <a:effectLst/>
                        </a:rPr>
                        <a:t>0</a:t>
                      </a:r>
                    </a:p>
                  </a:txBody>
                  <a:tcPr marL="61286" marR="61286" marT="30643" marB="306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>
                          <a:effectLst/>
                        </a:rPr>
                        <a:t>0</a:t>
                      </a:r>
                    </a:p>
                  </a:txBody>
                  <a:tcPr marL="61286" marR="61286" marT="30643" marB="306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>
                          <a:effectLst/>
                        </a:rPr>
                        <a:t>1</a:t>
                      </a:r>
                    </a:p>
                  </a:txBody>
                  <a:tcPr marL="61286" marR="61286" marT="30643" marB="306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>
                          <a:effectLst/>
                        </a:rPr>
                        <a:t>1</a:t>
                      </a:r>
                    </a:p>
                  </a:txBody>
                  <a:tcPr marL="61286" marR="61286" marT="30643" marB="306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>
                          <a:effectLst/>
                        </a:rPr>
                        <a:t>0</a:t>
                      </a:r>
                    </a:p>
                  </a:txBody>
                  <a:tcPr marL="61286" marR="61286" marT="30643" marB="306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effectLst/>
                        </a:rPr>
                        <a:t>0</a:t>
                      </a:r>
                    </a:p>
                  </a:txBody>
                  <a:tcPr marL="61286" marR="61286" marT="30643" marB="306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effectLst/>
                        </a:rPr>
                        <a:t>0</a:t>
                      </a:r>
                    </a:p>
                  </a:txBody>
                  <a:tcPr marL="61286" marR="61286" marT="30643" marB="306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effectLst/>
                        </a:rPr>
                        <a:t>0</a:t>
                      </a:r>
                    </a:p>
                  </a:txBody>
                  <a:tcPr marL="61286" marR="61286" marT="30643" marB="306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effectLst/>
                        </a:rPr>
                        <a:t>0</a:t>
                      </a:r>
                    </a:p>
                  </a:txBody>
                  <a:tcPr marL="61286" marR="61286" marT="30643" marB="306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effectLst/>
                        </a:rPr>
                        <a:t>0</a:t>
                      </a:r>
                    </a:p>
                  </a:txBody>
                  <a:tcPr marL="61286" marR="61286" marT="30643" marB="306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effectLst/>
                        </a:rPr>
                        <a:t>0</a:t>
                      </a:r>
                    </a:p>
                  </a:txBody>
                  <a:tcPr marL="61286" marR="61286" marT="30643" marB="306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effectLst/>
                        </a:rPr>
                        <a:t>0</a:t>
                      </a:r>
                    </a:p>
                  </a:txBody>
                  <a:tcPr marL="61286" marR="61286" marT="30643" marB="306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>
                          <a:effectLst/>
                        </a:rPr>
                        <a:t>0</a:t>
                      </a:r>
                    </a:p>
                  </a:txBody>
                  <a:tcPr marL="61286" marR="61286" marT="30643" marB="306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3820367"/>
                  </a:ext>
                </a:extLst>
              </a:tr>
              <a:tr h="4222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dirty="0">
                          <a:effectLst/>
                        </a:rPr>
                        <a:t>Xbox</a:t>
                      </a:r>
                    </a:p>
                  </a:txBody>
                  <a:tcPr marL="61286" marR="61286" marT="30643" marB="306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>
                          <a:effectLst/>
                        </a:rPr>
                        <a:t>1</a:t>
                      </a:r>
                    </a:p>
                  </a:txBody>
                  <a:tcPr marL="61286" marR="61286" marT="30643" marB="306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>
                          <a:effectLst/>
                        </a:rPr>
                        <a:t>33</a:t>
                      </a:r>
                    </a:p>
                  </a:txBody>
                  <a:tcPr marL="61286" marR="61286" marT="30643" marB="306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>
                          <a:effectLst/>
                        </a:rPr>
                        <a:t>157</a:t>
                      </a:r>
                    </a:p>
                  </a:txBody>
                  <a:tcPr marL="61286" marR="61286" marT="30643" marB="306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>
                          <a:effectLst/>
                        </a:rPr>
                        <a:t>189</a:t>
                      </a:r>
                    </a:p>
                  </a:txBody>
                  <a:tcPr marL="61286" marR="61286" marT="30643" marB="306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>
                          <a:effectLst/>
                        </a:rPr>
                        <a:t>174</a:t>
                      </a:r>
                    </a:p>
                  </a:txBody>
                  <a:tcPr marL="61286" marR="61286" marT="30643" marB="306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>
                          <a:effectLst/>
                        </a:rPr>
                        <a:t>197</a:t>
                      </a:r>
                    </a:p>
                  </a:txBody>
                  <a:tcPr marL="61286" marR="61286" marT="30643" marB="306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>
                          <a:effectLst/>
                        </a:rPr>
                        <a:t>155</a:t>
                      </a:r>
                    </a:p>
                  </a:txBody>
                  <a:tcPr marL="61286" marR="61286" marT="30643" marB="306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>
                          <a:effectLst/>
                        </a:rPr>
                        <a:t>125</a:t>
                      </a:r>
                    </a:p>
                  </a:txBody>
                  <a:tcPr marL="61286" marR="61286" marT="30643" marB="306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>
                          <a:effectLst/>
                        </a:rPr>
                        <a:t>147</a:t>
                      </a:r>
                    </a:p>
                  </a:txBody>
                  <a:tcPr marL="61286" marR="61286" marT="30643" marB="306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>
                          <a:effectLst/>
                        </a:rPr>
                        <a:t>172</a:t>
                      </a:r>
                    </a:p>
                  </a:txBody>
                  <a:tcPr marL="61286" marR="61286" marT="30643" marB="306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>
                          <a:effectLst/>
                        </a:rPr>
                        <a:t>182</a:t>
                      </a:r>
                    </a:p>
                  </a:txBody>
                  <a:tcPr marL="61286" marR="61286" marT="30643" marB="306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>
                          <a:effectLst/>
                        </a:rPr>
                        <a:t>205</a:t>
                      </a:r>
                    </a:p>
                  </a:txBody>
                  <a:tcPr marL="61286" marR="61286" marT="30643" marB="306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effectLst/>
                        </a:rPr>
                        <a:t>106</a:t>
                      </a:r>
                    </a:p>
                  </a:txBody>
                  <a:tcPr marL="61286" marR="61286" marT="30643" marB="306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effectLst/>
                        </a:rPr>
                        <a:t>94</a:t>
                      </a:r>
                    </a:p>
                  </a:txBody>
                  <a:tcPr marL="61286" marR="61286" marT="30643" marB="306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effectLst/>
                        </a:rPr>
                        <a:t>125</a:t>
                      </a:r>
                    </a:p>
                  </a:txBody>
                  <a:tcPr marL="61286" marR="61286" marT="30643" marB="306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effectLst/>
                        </a:rPr>
                        <a:t>118</a:t>
                      </a:r>
                    </a:p>
                  </a:txBody>
                  <a:tcPr marL="61286" marR="61286" marT="30643" marB="306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effectLst/>
                        </a:rPr>
                        <a:t>62</a:t>
                      </a:r>
                    </a:p>
                  </a:txBody>
                  <a:tcPr marL="61286" marR="61286" marT="30643" marB="306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effectLst/>
                        </a:rPr>
                        <a:t>0</a:t>
                      </a:r>
                    </a:p>
                  </a:txBody>
                  <a:tcPr marL="61286" marR="61286" marT="30643" marB="306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7423134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D7C2EA15-C41C-431A-9771-6081E8E4EB9F}"/>
              </a:ext>
            </a:extLst>
          </p:cNvPr>
          <p:cNvSpPr txBox="1"/>
          <p:nvPr/>
        </p:nvSpPr>
        <p:spPr>
          <a:xfrm>
            <a:off x="1563820" y="3512790"/>
            <a:ext cx="9509760" cy="4170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33D4593-C443-44FA-8C14-698AD0B405D5}"/>
              </a:ext>
            </a:extLst>
          </p:cNvPr>
          <p:cNvSpPr txBox="1"/>
          <p:nvPr/>
        </p:nvSpPr>
        <p:spPr>
          <a:xfrm>
            <a:off x="1563820" y="5150537"/>
            <a:ext cx="9509760" cy="40011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ko-KR" alt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24F361-186C-4F8C-BB47-B60EACE9AD22}"/>
              </a:ext>
            </a:extLst>
          </p:cNvPr>
          <p:cNvSpPr txBox="1"/>
          <p:nvPr/>
        </p:nvSpPr>
        <p:spPr>
          <a:xfrm>
            <a:off x="585107" y="1550782"/>
            <a:ext cx="7501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2000</a:t>
            </a:r>
            <a:r>
              <a:rPr lang="ko-KR" altLang="en-US" dirty="0"/>
              <a:t>년대 이후 </a:t>
            </a:r>
            <a:r>
              <a:rPr lang="en-US" altLang="ko-KR" dirty="0"/>
              <a:t>Nintendo, PC, PlayStation, Xbox</a:t>
            </a:r>
            <a:r>
              <a:rPr lang="ko-KR" altLang="en-US" dirty="0"/>
              <a:t>만이 살아남았다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918457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DD2466-E4C8-4FFD-813E-40670A4D6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 플랫폼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46BB471C-A97F-4FC3-944A-83D4E9C7A7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328238"/>
              </p:ext>
            </p:extLst>
          </p:nvPr>
        </p:nvGraphicFramePr>
        <p:xfrm>
          <a:off x="1215252" y="2058504"/>
          <a:ext cx="8935785" cy="4351340"/>
        </p:xfrm>
        <a:graphic>
          <a:graphicData uri="http://schemas.openxmlformats.org/drawingml/2006/table">
            <a:tbl>
              <a:tblPr/>
              <a:tblGrid>
                <a:gridCol w="1787157">
                  <a:extLst>
                    <a:ext uri="{9D8B030D-6E8A-4147-A177-3AD203B41FA5}">
                      <a16:colId xmlns:a16="http://schemas.microsoft.com/office/drawing/2014/main" val="3037698139"/>
                    </a:ext>
                  </a:extLst>
                </a:gridCol>
                <a:gridCol w="1787157">
                  <a:extLst>
                    <a:ext uri="{9D8B030D-6E8A-4147-A177-3AD203B41FA5}">
                      <a16:colId xmlns:a16="http://schemas.microsoft.com/office/drawing/2014/main" val="2088244248"/>
                    </a:ext>
                  </a:extLst>
                </a:gridCol>
                <a:gridCol w="1787157">
                  <a:extLst>
                    <a:ext uri="{9D8B030D-6E8A-4147-A177-3AD203B41FA5}">
                      <a16:colId xmlns:a16="http://schemas.microsoft.com/office/drawing/2014/main" val="1276266101"/>
                    </a:ext>
                  </a:extLst>
                </a:gridCol>
                <a:gridCol w="1787157">
                  <a:extLst>
                    <a:ext uri="{9D8B030D-6E8A-4147-A177-3AD203B41FA5}">
                      <a16:colId xmlns:a16="http://schemas.microsoft.com/office/drawing/2014/main" val="2040469134"/>
                    </a:ext>
                  </a:extLst>
                </a:gridCol>
                <a:gridCol w="1787157">
                  <a:extLst>
                    <a:ext uri="{9D8B030D-6E8A-4147-A177-3AD203B41FA5}">
                      <a16:colId xmlns:a16="http://schemas.microsoft.com/office/drawing/2014/main" val="2434392453"/>
                    </a:ext>
                  </a:extLst>
                </a:gridCol>
              </a:tblGrid>
              <a:tr h="310810"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effectLst/>
                        </a:rPr>
                        <a:t>company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effectLst/>
                        </a:rPr>
                        <a:t>Nintendo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effectLst/>
                        </a:rPr>
                        <a:t>PC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effectLst/>
                        </a:rPr>
                        <a:t>PlayStation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effectLst/>
                        </a:rPr>
                        <a:t>Xbox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200838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effectLst/>
                        </a:rPr>
                        <a:t>Genre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500" b="1" dirty="0">
                        <a:effectLst/>
                      </a:endParaRP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500" b="1">
                        <a:effectLst/>
                      </a:endParaRP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500" b="1">
                        <a:effectLst/>
                      </a:endParaRP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500" b="1">
                        <a:effectLst/>
                      </a:endParaRP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8434156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1">
                          <a:effectLst/>
                        </a:rPr>
                        <a:t>Action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500" dirty="0">
                          <a:effectLst/>
                        </a:rPr>
                        <a:t>1134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500" dirty="0">
                          <a:effectLst/>
                        </a:rPr>
                        <a:t>160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500" dirty="0">
                          <a:effectLst/>
                        </a:rPr>
                        <a:t>1344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500" dirty="0">
                          <a:effectLst/>
                        </a:rPr>
                        <a:t>538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5975794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1">
                          <a:effectLst/>
                        </a:rPr>
                        <a:t>Adventure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500" dirty="0">
                          <a:effectLst/>
                        </a:rPr>
                        <a:t>428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500">
                          <a:effectLst/>
                        </a:rPr>
                        <a:t>65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500" dirty="0">
                          <a:effectLst/>
                        </a:rPr>
                        <a:t>649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500">
                          <a:effectLst/>
                        </a:rPr>
                        <a:t>84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208451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1">
                          <a:effectLst/>
                        </a:rPr>
                        <a:t>Fighting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500" dirty="0">
                          <a:effectLst/>
                        </a:rPr>
                        <a:t>219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500" dirty="0">
                          <a:effectLst/>
                        </a:rPr>
                        <a:t>5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500" dirty="0">
                          <a:effectLst/>
                        </a:rPr>
                        <a:t>436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500">
                          <a:effectLst/>
                        </a:rPr>
                        <a:t>115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917120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1">
                          <a:effectLst/>
                        </a:rPr>
                        <a:t>Misc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500" dirty="0">
                          <a:effectLst/>
                        </a:rPr>
                        <a:t>897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500" dirty="0">
                          <a:effectLst/>
                        </a:rPr>
                        <a:t>22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500">
                          <a:effectLst/>
                        </a:rPr>
                        <a:t>557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500">
                          <a:effectLst/>
                        </a:rPr>
                        <a:t>182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81473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1">
                          <a:effectLst/>
                        </a:rPr>
                        <a:t>Platform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500" dirty="0">
                          <a:effectLst/>
                        </a:rPr>
                        <a:t>504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500" dirty="0">
                          <a:effectLst/>
                        </a:rPr>
                        <a:t>11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500" dirty="0">
                          <a:effectLst/>
                        </a:rPr>
                        <a:t>256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500">
                          <a:effectLst/>
                        </a:rPr>
                        <a:t>77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460971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1">
                          <a:effectLst/>
                        </a:rPr>
                        <a:t>Puzzle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500" dirty="0">
                          <a:effectLst/>
                        </a:rPr>
                        <a:t>415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500" dirty="0">
                          <a:effectLst/>
                        </a:rPr>
                        <a:t>25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500" dirty="0">
                          <a:effectLst/>
                        </a:rPr>
                        <a:t>99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500">
                          <a:effectLst/>
                        </a:rPr>
                        <a:t>13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984858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1">
                          <a:effectLst/>
                        </a:rPr>
                        <a:t>Racing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500">
                          <a:effectLst/>
                        </a:rPr>
                        <a:t>365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500" dirty="0">
                          <a:effectLst/>
                        </a:rPr>
                        <a:t>56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500" dirty="0">
                          <a:effectLst/>
                        </a:rPr>
                        <a:t>538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500" dirty="0">
                          <a:effectLst/>
                        </a:rPr>
                        <a:t>240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1157743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1" dirty="0">
                          <a:effectLst/>
                        </a:rPr>
                        <a:t>Role-Playing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500">
                          <a:effectLst/>
                        </a:rPr>
                        <a:t>507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500" dirty="0">
                          <a:effectLst/>
                        </a:rPr>
                        <a:t>103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500" dirty="0">
                          <a:effectLst/>
                        </a:rPr>
                        <a:t>714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500" dirty="0">
                          <a:effectLst/>
                        </a:rPr>
                        <a:t>111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6428299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1">
                          <a:effectLst/>
                        </a:rPr>
                        <a:t>Shooter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500">
                          <a:effectLst/>
                        </a:rPr>
                        <a:t>248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500">
                          <a:effectLst/>
                        </a:rPr>
                        <a:t>145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500" dirty="0">
                          <a:effectLst/>
                        </a:rPr>
                        <a:t>485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500" dirty="0">
                          <a:effectLst/>
                        </a:rPr>
                        <a:t>353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3985014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1">
                          <a:effectLst/>
                        </a:rPr>
                        <a:t>Simulation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500" dirty="0">
                          <a:effectLst/>
                        </a:rPr>
                        <a:t>445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500" dirty="0">
                          <a:effectLst/>
                        </a:rPr>
                        <a:t>111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500" dirty="0">
                          <a:effectLst/>
                        </a:rPr>
                        <a:t>216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500" dirty="0">
                          <a:effectLst/>
                        </a:rPr>
                        <a:t>63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3306077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1">
                          <a:effectLst/>
                        </a:rPr>
                        <a:t>Sports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500">
                          <a:effectLst/>
                        </a:rPr>
                        <a:t>780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500">
                          <a:effectLst/>
                        </a:rPr>
                        <a:t>49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500" dirty="0">
                          <a:effectLst/>
                        </a:rPr>
                        <a:t>1016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500" dirty="0">
                          <a:effectLst/>
                        </a:rPr>
                        <a:t>415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173481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1">
                          <a:effectLst/>
                        </a:rPr>
                        <a:t>Strategy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500" dirty="0">
                          <a:effectLst/>
                        </a:rPr>
                        <a:t>181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500">
                          <a:effectLst/>
                        </a:rPr>
                        <a:t>183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500" dirty="0">
                          <a:effectLst/>
                        </a:rPr>
                        <a:t>232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500" dirty="0">
                          <a:effectLst/>
                        </a:rPr>
                        <a:t>51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043543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7F2F396D-BE14-41E3-B08F-963A180A0C32}"/>
              </a:ext>
            </a:extLst>
          </p:cNvPr>
          <p:cNvSpPr txBox="1"/>
          <p:nvPr/>
        </p:nvSpPr>
        <p:spPr>
          <a:xfrm>
            <a:off x="995653" y="1505264"/>
            <a:ext cx="8935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2000</a:t>
            </a:r>
            <a:r>
              <a:rPr lang="ko-KR" altLang="en-US" dirty="0"/>
              <a:t>년대 이후 </a:t>
            </a:r>
            <a:r>
              <a:rPr lang="en-US" altLang="ko-KR" dirty="0"/>
              <a:t>Nintendo, PC, PlayStation, Xbox</a:t>
            </a:r>
            <a:r>
              <a:rPr lang="ko-KR" altLang="en-US" dirty="0"/>
              <a:t>에서 출시한 게임의 장르별 현황</a:t>
            </a:r>
          </a:p>
        </p:txBody>
      </p:sp>
    </p:spTree>
    <p:extLst>
      <p:ext uri="{BB962C8B-B14F-4D97-AF65-F5344CB8AC3E}">
        <p14:creationId xmlns:p14="http://schemas.microsoft.com/office/powerpoint/2010/main" val="5261666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F94E69-1653-4C18-BCAE-2D774437C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516777"/>
            <a:ext cx="10515600" cy="2045698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3. </a:t>
            </a:r>
            <a:r>
              <a:rPr lang="ko-KR" altLang="en-US" sz="2800" dirty="0"/>
              <a:t>출고량이 높은 게임과 아닌 게임 간의 차이가 무엇인가</a:t>
            </a:r>
            <a:r>
              <a:rPr lang="en-US" altLang="ko-KR" sz="2800" dirty="0"/>
              <a:t>?</a:t>
            </a:r>
            <a:r>
              <a:rPr lang="ko-KR" altLang="en-US" sz="2800" dirty="0"/>
              <a:t> </a:t>
            </a:r>
            <a:br>
              <a:rPr lang="en-US" altLang="ko-KR" sz="6000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185752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0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6F1C9D0-80B3-42F0-A69C-14FBB3ABA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0"/>
            <a:ext cx="10909640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ko-KR" altLang="en-US" sz="4100"/>
              <a:t>상위 </a:t>
            </a:r>
            <a:r>
              <a:rPr lang="en-US" altLang="ko-KR" sz="4100"/>
              <a:t>10%</a:t>
            </a:r>
            <a:r>
              <a:rPr lang="ko-KR" altLang="en-US" sz="4100"/>
              <a:t>의 게임과 하위 </a:t>
            </a:r>
            <a:r>
              <a:rPr lang="en-US" altLang="ko-KR" sz="4100"/>
              <a:t>90%</a:t>
            </a:r>
            <a:r>
              <a:rPr lang="ko-KR" altLang="en-US" sz="4100"/>
              <a:t>게임의 차이</a:t>
            </a:r>
            <a:br>
              <a:rPr lang="en-US" altLang="ko-KR" sz="4100"/>
            </a:br>
            <a:r>
              <a:rPr lang="en-US" altLang="ko-KR" sz="4100"/>
              <a:t>(Genre)</a:t>
            </a:r>
          </a:p>
        </p:txBody>
      </p:sp>
      <p:sp>
        <p:nvSpPr>
          <p:cNvPr id="16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DCB5E3B-4EFD-46D0-975E-1CAE505527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747" y="2642615"/>
            <a:ext cx="4557097" cy="3792269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9CA46CA8-0A58-43C8-B954-F8E05D585B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3155" y="2642616"/>
            <a:ext cx="4557097" cy="3605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0914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F1C9D0-80B3-42F0-A69C-14FBB3ABA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007" y="905068"/>
            <a:ext cx="10515599" cy="546453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ko-KR" altLang="en-US" sz="3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장르별 </a:t>
            </a:r>
            <a:r>
              <a:rPr lang="en-US" altLang="ko-KR" sz="3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TOP 10%</a:t>
            </a:r>
            <a:r>
              <a:rPr lang="ko-KR" altLang="en-US" sz="3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에 들어가 있는 게임의 비중</a:t>
            </a:r>
            <a:endParaRPr lang="en-US" altLang="ko-KR" sz="3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6F92F54-D532-4301-ABE4-B1599E7470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32" y="1802572"/>
            <a:ext cx="5976189" cy="4440746"/>
          </a:xfrm>
          <a:prstGeom prst="rect">
            <a:avLst/>
          </a:prstGeom>
        </p:spPr>
      </p:pic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64BB9874-5E4A-4617-9C3E-D8BB65FC4317}"/>
              </a:ext>
            </a:extLst>
          </p:cNvPr>
          <p:cNvSpPr/>
          <p:nvPr/>
        </p:nvSpPr>
        <p:spPr>
          <a:xfrm rot="10800000">
            <a:off x="6928721" y="3331866"/>
            <a:ext cx="690465" cy="5464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9081497-42C2-4555-BB97-D66942AA946D}"/>
                  </a:ext>
                </a:extLst>
              </p:cNvPr>
              <p:cNvSpPr txBox="1"/>
              <p:nvPr/>
            </p:nvSpPr>
            <p:spPr>
              <a:xfrm>
                <a:off x="7765508" y="3284374"/>
                <a:ext cx="4185441" cy="5939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장</m:t>
                          </m:r>
                          <m:r>
                            <a:rPr lang="ko-KR" altLang="en-US" i="1" smtClean="0">
                              <a:latin typeface="Cambria Math" panose="02040503050406030204" pitchFamily="18" charset="0"/>
                            </a:rPr>
                            <m:t>르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별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𝑇𝑂𝑃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10%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에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들</m:t>
                          </m:r>
                          <m:r>
                            <a:rPr lang="ko-KR" altLang="en-US" i="1" smtClean="0">
                              <a:latin typeface="Cambria Math" panose="02040503050406030204" pitchFamily="18" charset="0"/>
                            </a:rPr>
                            <m:t>어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가</m:t>
                          </m:r>
                          <m:r>
                            <a:rPr lang="ko-KR" altLang="en-US" i="1" smtClean="0">
                              <a:latin typeface="Cambria Math" panose="02040503050406030204" pitchFamily="18" charset="0"/>
                            </a:rPr>
                            <m:t>는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게</m:t>
                          </m:r>
                          <m:r>
                            <a:rPr lang="ko-KR" altLang="en-US" i="1" smtClean="0">
                              <a:latin typeface="Cambria Math" panose="02040503050406030204" pitchFamily="18" charset="0"/>
                            </a:rPr>
                            <m:t>임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의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갯</m:t>
                          </m:r>
                          <m:r>
                            <a:rPr lang="ko-KR" altLang="en-US" i="1" smtClean="0">
                              <a:latin typeface="Cambria Math" panose="02040503050406030204" pitchFamily="18" charset="0"/>
                            </a:rPr>
                            <m:t>수</m:t>
                          </m:r>
                        </m:num>
                        <m:den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장</m:t>
                          </m:r>
                          <m:r>
                            <a:rPr lang="ko-KR" altLang="en-US" i="1" smtClean="0">
                              <a:latin typeface="Cambria Math" panose="02040503050406030204" pitchFamily="18" charset="0"/>
                            </a:rPr>
                            <m:t>르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별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전</m:t>
                          </m:r>
                          <m:r>
                            <a:rPr lang="ko-KR" altLang="en-US" i="1" smtClean="0">
                              <a:latin typeface="Cambria Math" panose="02040503050406030204" pitchFamily="18" charset="0"/>
                            </a:rPr>
                            <m:t>체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게</m:t>
                          </m:r>
                          <m:r>
                            <a:rPr lang="ko-KR" altLang="en-US" i="1" smtClean="0">
                              <a:latin typeface="Cambria Math" panose="02040503050406030204" pitchFamily="18" charset="0"/>
                            </a:rPr>
                            <m:t>임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갯</m:t>
                          </m:r>
                          <m:r>
                            <a:rPr lang="ko-KR" altLang="en-US" i="1" smtClean="0">
                              <a:latin typeface="Cambria Math" panose="02040503050406030204" pitchFamily="18" charset="0"/>
                            </a:rPr>
                            <m:t>수</m:t>
                          </m:r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9081497-42C2-4555-BB97-D66942AA94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5508" y="3284374"/>
                <a:ext cx="4185441" cy="59394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16578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F1C9D0-80B3-42F0-A69C-14FBB3ABA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361" y="680224"/>
            <a:ext cx="10515600" cy="1092820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상위 </a:t>
            </a:r>
            <a:r>
              <a:rPr lang="en-US" altLang="ko-KR" sz="2800" dirty="0"/>
              <a:t>10%</a:t>
            </a:r>
            <a:r>
              <a:rPr lang="ko-KR" altLang="en-US" sz="2800" dirty="0"/>
              <a:t>의 게임을 배급한 </a:t>
            </a:r>
            <a:r>
              <a:rPr lang="en-US" altLang="ko-KR" sz="2800" dirty="0"/>
              <a:t>Publisher</a:t>
            </a:r>
            <a:endParaRPr lang="ko-KR" altLang="en-US" sz="2800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F6D20C3A-71A6-467F-A4FD-4F315DE024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0546923"/>
              </p:ext>
            </p:extLst>
          </p:nvPr>
        </p:nvGraphicFramePr>
        <p:xfrm>
          <a:off x="778049" y="1918931"/>
          <a:ext cx="9441584" cy="4351339"/>
        </p:xfrm>
        <a:graphic>
          <a:graphicData uri="http://schemas.openxmlformats.org/drawingml/2006/table">
            <a:tbl>
              <a:tblPr/>
              <a:tblGrid>
                <a:gridCol w="2360396">
                  <a:extLst>
                    <a:ext uri="{9D8B030D-6E8A-4147-A177-3AD203B41FA5}">
                      <a16:colId xmlns:a16="http://schemas.microsoft.com/office/drawing/2014/main" val="4219883280"/>
                    </a:ext>
                  </a:extLst>
                </a:gridCol>
                <a:gridCol w="2360396">
                  <a:extLst>
                    <a:ext uri="{9D8B030D-6E8A-4147-A177-3AD203B41FA5}">
                      <a16:colId xmlns:a16="http://schemas.microsoft.com/office/drawing/2014/main" val="3298312682"/>
                    </a:ext>
                  </a:extLst>
                </a:gridCol>
                <a:gridCol w="2360396">
                  <a:extLst>
                    <a:ext uri="{9D8B030D-6E8A-4147-A177-3AD203B41FA5}">
                      <a16:colId xmlns:a16="http://schemas.microsoft.com/office/drawing/2014/main" val="23887059"/>
                    </a:ext>
                  </a:extLst>
                </a:gridCol>
                <a:gridCol w="2360396">
                  <a:extLst>
                    <a:ext uri="{9D8B030D-6E8A-4147-A177-3AD203B41FA5}">
                      <a16:colId xmlns:a16="http://schemas.microsoft.com/office/drawing/2014/main" val="2298350476"/>
                    </a:ext>
                  </a:extLst>
                </a:gridCol>
              </a:tblGrid>
              <a:tr h="574705">
                <a:tc>
                  <a:txBody>
                    <a:bodyPr/>
                    <a:lstStyle/>
                    <a:p>
                      <a:pPr algn="ctr"/>
                      <a:br>
                        <a:rPr lang="ko-KR" altLang="en-US" sz="1600" b="1" dirty="0">
                          <a:effectLst/>
                        </a:rPr>
                      </a:br>
                      <a:r>
                        <a:rPr lang="en-US" altLang="ko-KR" sz="1600" b="1" dirty="0">
                          <a:effectLst/>
                        </a:rPr>
                        <a:t>Publisher</a:t>
                      </a:r>
                    </a:p>
                  </a:txBody>
                  <a:tcPr marL="82101" marR="82101" marT="41050" marB="41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1" dirty="0">
                          <a:effectLst/>
                        </a:rPr>
                        <a:t>10%</a:t>
                      </a:r>
                      <a:endParaRPr lang="en-US" sz="1600" b="1" dirty="0">
                        <a:effectLst/>
                      </a:endParaRPr>
                    </a:p>
                  </a:txBody>
                  <a:tcPr marL="82101" marR="82101" marT="41050" marB="41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1" dirty="0">
                          <a:effectLst/>
                        </a:rPr>
                        <a:t>total</a:t>
                      </a:r>
                    </a:p>
                  </a:txBody>
                  <a:tcPr marL="82101" marR="82101" marT="41050" marB="41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effectLst/>
                        </a:rPr>
                        <a:t>Success percentage</a:t>
                      </a:r>
                      <a:endParaRPr lang="ko-KR" altLang="en-US" sz="1600" dirty="0"/>
                    </a:p>
                  </a:txBody>
                  <a:tcPr marL="82101" marR="82101" marT="41050" marB="41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7589800"/>
                  </a:ext>
                </a:extLst>
              </a:tr>
              <a:tr h="32840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dirty="0">
                          <a:effectLst/>
                        </a:rPr>
                        <a:t>Nintendo</a:t>
                      </a:r>
                    </a:p>
                  </a:txBody>
                  <a:tcPr marL="82101" marR="82101" marT="41050" marB="41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>
                          <a:effectLst/>
                        </a:rPr>
                        <a:t>229.0</a:t>
                      </a:r>
                    </a:p>
                  </a:txBody>
                  <a:tcPr marL="82101" marR="82101" marT="41050" marB="41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>
                          <a:effectLst/>
                        </a:rPr>
                        <a:t>692</a:t>
                      </a:r>
                    </a:p>
                  </a:txBody>
                  <a:tcPr marL="82101" marR="82101" marT="41050" marB="41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>
                          <a:effectLst/>
                        </a:rPr>
                        <a:t>0.330925</a:t>
                      </a:r>
                    </a:p>
                  </a:txBody>
                  <a:tcPr marL="82101" marR="82101" marT="41050" marB="41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4213848"/>
                  </a:ext>
                </a:extLst>
              </a:tr>
              <a:tr h="5747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dirty="0">
                          <a:effectLst/>
                        </a:rPr>
                        <a:t>Microsoft Game Studios</a:t>
                      </a:r>
                    </a:p>
                  </a:txBody>
                  <a:tcPr marL="82101" marR="82101" marT="41050" marB="41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>
                          <a:effectLst/>
                        </a:rPr>
                        <a:t>38.0</a:t>
                      </a:r>
                    </a:p>
                  </a:txBody>
                  <a:tcPr marL="82101" marR="82101" marT="41050" marB="41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>
                          <a:effectLst/>
                        </a:rPr>
                        <a:t>189</a:t>
                      </a:r>
                    </a:p>
                  </a:txBody>
                  <a:tcPr marL="82101" marR="82101" marT="41050" marB="41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>
                          <a:effectLst/>
                        </a:rPr>
                        <a:t>0.201058</a:t>
                      </a:r>
                    </a:p>
                  </a:txBody>
                  <a:tcPr marL="82101" marR="82101" marT="41050" marB="41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5696522"/>
                  </a:ext>
                </a:extLst>
              </a:tr>
              <a:tr h="32840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>
                          <a:effectLst/>
                        </a:rPr>
                        <a:t>Enix Corporation</a:t>
                      </a:r>
                    </a:p>
                  </a:txBody>
                  <a:tcPr marL="82101" marR="82101" marT="41050" marB="41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>
                          <a:effectLst/>
                        </a:rPr>
                        <a:t>6.0</a:t>
                      </a:r>
                    </a:p>
                  </a:txBody>
                  <a:tcPr marL="82101" marR="82101" marT="41050" marB="41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>
                          <a:effectLst/>
                        </a:rPr>
                        <a:t>30</a:t>
                      </a:r>
                    </a:p>
                  </a:txBody>
                  <a:tcPr marL="82101" marR="82101" marT="41050" marB="41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>
                          <a:effectLst/>
                        </a:rPr>
                        <a:t>0.200000</a:t>
                      </a:r>
                    </a:p>
                  </a:txBody>
                  <a:tcPr marL="82101" marR="82101" marT="41050" marB="41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8624170"/>
                  </a:ext>
                </a:extLst>
              </a:tr>
              <a:tr h="32840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>
                          <a:effectLst/>
                        </a:rPr>
                        <a:t>SquareSoft</a:t>
                      </a:r>
                    </a:p>
                  </a:txBody>
                  <a:tcPr marL="82101" marR="82101" marT="41050" marB="41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>
                          <a:effectLst/>
                        </a:rPr>
                        <a:t>9.0</a:t>
                      </a:r>
                    </a:p>
                  </a:txBody>
                  <a:tcPr marL="82101" marR="82101" marT="41050" marB="41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>
                          <a:effectLst/>
                        </a:rPr>
                        <a:t>51</a:t>
                      </a:r>
                    </a:p>
                  </a:txBody>
                  <a:tcPr marL="82101" marR="82101" marT="41050" marB="41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>
                          <a:effectLst/>
                        </a:rPr>
                        <a:t>0.176471</a:t>
                      </a:r>
                    </a:p>
                  </a:txBody>
                  <a:tcPr marL="82101" marR="82101" marT="41050" marB="41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8934230"/>
                  </a:ext>
                </a:extLst>
              </a:tr>
              <a:tr h="32840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>
                          <a:effectLst/>
                        </a:rPr>
                        <a:t>LucasArts</a:t>
                      </a:r>
                    </a:p>
                  </a:txBody>
                  <a:tcPr marL="82101" marR="82101" marT="41050" marB="41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>
                          <a:effectLst/>
                        </a:rPr>
                        <a:t>15.0</a:t>
                      </a:r>
                    </a:p>
                  </a:txBody>
                  <a:tcPr marL="82101" marR="82101" marT="41050" marB="41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>
                          <a:effectLst/>
                        </a:rPr>
                        <a:t>89</a:t>
                      </a:r>
                    </a:p>
                  </a:txBody>
                  <a:tcPr marL="82101" marR="82101" marT="41050" marB="41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>
                          <a:effectLst/>
                        </a:rPr>
                        <a:t>0.168539</a:t>
                      </a:r>
                    </a:p>
                  </a:txBody>
                  <a:tcPr marL="82101" marR="82101" marT="41050" marB="41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6881773"/>
                  </a:ext>
                </a:extLst>
              </a:tr>
              <a:tr h="32840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>
                          <a:effectLst/>
                        </a:rPr>
                        <a:t>Bethesda Softworks</a:t>
                      </a:r>
                    </a:p>
                  </a:txBody>
                  <a:tcPr marL="82101" marR="82101" marT="41050" marB="41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>
                          <a:effectLst/>
                        </a:rPr>
                        <a:t>10.0</a:t>
                      </a:r>
                    </a:p>
                  </a:txBody>
                  <a:tcPr marL="82101" marR="82101" marT="41050" marB="41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>
                          <a:effectLst/>
                        </a:rPr>
                        <a:t>69</a:t>
                      </a:r>
                    </a:p>
                  </a:txBody>
                  <a:tcPr marL="82101" marR="82101" marT="41050" marB="41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>
                          <a:effectLst/>
                        </a:rPr>
                        <a:t>0.144928</a:t>
                      </a:r>
                    </a:p>
                  </a:txBody>
                  <a:tcPr marL="82101" marR="82101" marT="41050" marB="41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4773294"/>
                  </a:ext>
                </a:extLst>
              </a:tr>
              <a:tr h="32840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>
                          <a:effectLst/>
                        </a:rPr>
                        <a:t>Take-Two Interactive</a:t>
                      </a:r>
                    </a:p>
                  </a:txBody>
                  <a:tcPr marL="82101" marR="82101" marT="41050" marB="41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>
                          <a:effectLst/>
                        </a:rPr>
                        <a:t>53.0</a:t>
                      </a:r>
                    </a:p>
                  </a:txBody>
                  <a:tcPr marL="82101" marR="82101" marT="41050" marB="41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>
                          <a:effectLst/>
                        </a:rPr>
                        <a:t>411</a:t>
                      </a:r>
                    </a:p>
                  </a:txBody>
                  <a:tcPr marL="82101" marR="82101" marT="41050" marB="41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>
                          <a:effectLst/>
                        </a:rPr>
                        <a:t>0.128954</a:t>
                      </a:r>
                    </a:p>
                  </a:txBody>
                  <a:tcPr marL="82101" marR="82101" marT="41050" marB="41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8445652"/>
                  </a:ext>
                </a:extLst>
              </a:tr>
              <a:tr h="5747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>
                          <a:effectLst/>
                        </a:rPr>
                        <a:t>Sony Computer Entertainment</a:t>
                      </a:r>
                    </a:p>
                  </a:txBody>
                  <a:tcPr marL="82101" marR="82101" marT="41050" marB="41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>
                          <a:effectLst/>
                        </a:rPr>
                        <a:t>87.0</a:t>
                      </a:r>
                    </a:p>
                  </a:txBody>
                  <a:tcPr marL="82101" marR="82101" marT="41050" marB="41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>
                          <a:effectLst/>
                        </a:rPr>
                        <a:t>679</a:t>
                      </a:r>
                    </a:p>
                  </a:txBody>
                  <a:tcPr marL="82101" marR="82101" marT="41050" marB="41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>
                          <a:effectLst/>
                        </a:rPr>
                        <a:t>0.128130</a:t>
                      </a:r>
                    </a:p>
                  </a:txBody>
                  <a:tcPr marL="82101" marR="82101" marT="41050" marB="41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6438617"/>
                  </a:ext>
                </a:extLst>
              </a:tr>
              <a:tr h="32840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>
                          <a:effectLst/>
                        </a:rPr>
                        <a:t>Electronic Arts</a:t>
                      </a:r>
                    </a:p>
                  </a:txBody>
                  <a:tcPr marL="82101" marR="82101" marT="41050" marB="41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>
                          <a:effectLst/>
                        </a:rPr>
                        <a:t>149.0</a:t>
                      </a:r>
                    </a:p>
                  </a:txBody>
                  <a:tcPr marL="82101" marR="82101" marT="41050" marB="41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>
                          <a:effectLst/>
                        </a:rPr>
                        <a:t>1332</a:t>
                      </a:r>
                    </a:p>
                  </a:txBody>
                  <a:tcPr marL="82101" marR="82101" marT="41050" marB="41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>
                          <a:effectLst/>
                        </a:rPr>
                        <a:t>0.111862</a:t>
                      </a:r>
                    </a:p>
                  </a:txBody>
                  <a:tcPr marL="82101" marR="82101" marT="41050" marB="41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3254094"/>
                  </a:ext>
                </a:extLst>
              </a:tr>
              <a:tr h="32840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>
                          <a:effectLst/>
                        </a:rPr>
                        <a:t>Virgin Interactive</a:t>
                      </a:r>
                    </a:p>
                  </a:txBody>
                  <a:tcPr marL="82101" marR="82101" marT="41050" marB="41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>
                          <a:effectLst/>
                        </a:rPr>
                        <a:t>6.0</a:t>
                      </a:r>
                    </a:p>
                  </a:txBody>
                  <a:tcPr marL="82101" marR="82101" marT="41050" marB="41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>
                          <a:effectLst/>
                        </a:rPr>
                        <a:t>61</a:t>
                      </a:r>
                    </a:p>
                  </a:txBody>
                  <a:tcPr marL="82101" marR="82101" marT="41050" marB="41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>
                          <a:effectLst/>
                        </a:rPr>
                        <a:t>0.098361</a:t>
                      </a:r>
                    </a:p>
                  </a:txBody>
                  <a:tcPr marL="82101" marR="82101" marT="41050" marB="41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48209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33185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DD2466-E4C8-4FFD-813E-40670A4D6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 플랫폼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4C0D2B-5266-46AC-8997-2CDF53D2E6D5}"/>
              </a:ext>
            </a:extLst>
          </p:cNvPr>
          <p:cNvSpPr txBox="1"/>
          <p:nvPr/>
        </p:nvSpPr>
        <p:spPr>
          <a:xfrm>
            <a:off x="838200" y="1506022"/>
            <a:ext cx="9813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2000</a:t>
            </a:r>
            <a:r>
              <a:rPr lang="ko-KR" altLang="en-US" dirty="0"/>
              <a:t>년 이후 각 장르에 대해 </a:t>
            </a:r>
            <a:r>
              <a:rPr lang="en-US" altLang="ko-KR" dirty="0"/>
              <a:t>TOP10%</a:t>
            </a:r>
            <a:r>
              <a:rPr lang="ko-KR" altLang="en-US" dirty="0"/>
              <a:t>드는 게임에 대해 각 게임 플랫폼이 차지하는 수치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0AAE3FF9-5181-4A13-BB0E-68DDA0E362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8920315"/>
              </p:ext>
            </p:extLst>
          </p:nvPr>
        </p:nvGraphicFramePr>
        <p:xfrm>
          <a:off x="1194474" y="2021549"/>
          <a:ext cx="8935785" cy="4351340"/>
        </p:xfrm>
        <a:graphic>
          <a:graphicData uri="http://schemas.openxmlformats.org/drawingml/2006/table">
            <a:tbl>
              <a:tblPr/>
              <a:tblGrid>
                <a:gridCol w="1787157">
                  <a:extLst>
                    <a:ext uri="{9D8B030D-6E8A-4147-A177-3AD203B41FA5}">
                      <a16:colId xmlns:a16="http://schemas.microsoft.com/office/drawing/2014/main" val="4254111529"/>
                    </a:ext>
                  </a:extLst>
                </a:gridCol>
                <a:gridCol w="1787157">
                  <a:extLst>
                    <a:ext uri="{9D8B030D-6E8A-4147-A177-3AD203B41FA5}">
                      <a16:colId xmlns:a16="http://schemas.microsoft.com/office/drawing/2014/main" val="2652731346"/>
                    </a:ext>
                  </a:extLst>
                </a:gridCol>
                <a:gridCol w="1787157">
                  <a:extLst>
                    <a:ext uri="{9D8B030D-6E8A-4147-A177-3AD203B41FA5}">
                      <a16:colId xmlns:a16="http://schemas.microsoft.com/office/drawing/2014/main" val="3251036291"/>
                    </a:ext>
                  </a:extLst>
                </a:gridCol>
                <a:gridCol w="1787157">
                  <a:extLst>
                    <a:ext uri="{9D8B030D-6E8A-4147-A177-3AD203B41FA5}">
                      <a16:colId xmlns:a16="http://schemas.microsoft.com/office/drawing/2014/main" val="1641329942"/>
                    </a:ext>
                  </a:extLst>
                </a:gridCol>
                <a:gridCol w="1787157">
                  <a:extLst>
                    <a:ext uri="{9D8B030D-6E8A-4147-A177-3AD203B41FA5}">
                      <a16:colId xmlns:a16="http://schemas.microsoft.com/office/drawing/2014/main" val="2302451284"/>
                    </a:ext>
                  </a:extLst>
                </a:gridCol>
              </a:tblGrid>
              <a:tr h="310810"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effectLst/>
                        </a:rPr>
                        <a:t>company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effectLst/>
                        </a:rPr>
                        <a:t>Nintendo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effectLst/>
                        </a:rPr>
                        <a:t>PC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effectLst/>
                        </a:rPr>
                        <a:t>PlayStation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effectLst/>
                        </a:rPr>
                        <a:t>Xbox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3515211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effectLst/>
                        </a:rPr>
                        <a:t>Genre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500" b="1">
                        <a:effectLst/>
                      </a:endParaRP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500" b="1">
                        <a:effectLst/>
                      </a:endParaRP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500" b="1" dirty="0">
                        <a:effectLst/>
                      </a:endParaRP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500" b="1" dirty="0">
                        <a:effectLst/>
                      </a:endParaRP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8428758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1">
                          <a:effectLst/>
                        </a:rPr>
                        <a:t>Action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500" dirty="0">
                          <a:effectLst/>
                        </a:rPr>
                        <a:t>50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500">
                          <a:effectLst/>
                        </a:rPr>
                        <a:t>1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500" dirty="0">
                          <a:effectLst/>
                        </a:rPr>
                        <a:t>114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500">
                          <a:effectLst/>
                        </a:rPr>
                        <a:t>52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66029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1">
                          <a:effectLst/>
                        </a:rPr>
                        <a:t>Adventure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500" dirty="0">
                          <a:effectLst/>
                        </a:rPr>
                        <a:t>8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500">
                          <a:effectLst/>
                        </a:rPr>
                        <a:t>0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500">
                          <a:effectLst/>
                        </a:rPr>
                        <a:t>7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500">
                          <a:effectLst/>
                        </a:rPr>
                        <a:t>2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1988411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1">
                          <a:effectLst/>
                        </a:rPr>
                        <a:t>Fighting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500">
                          <a:effectLst/>
                        </a:rPr>
                        <a:t>5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500" dirty="0">
                          <a:effectLst/>
                        </a:rPr>
                        <a:t>0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500" dirty="0">
                          <a:effectLst/>
                        </a:rPr>
                        <a:t>34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500">
                          <a:effectLst/>
                        </a:rPr>
                        <a:t>7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2013753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1">
                          <a:effectLst/>
                        </a:rPr>
                        <a:t>Misc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500" dirty="0">
                          <a:effectLst/>
                        </a:rPr>
                        <a:t>62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500">
                          <a:effectLst/>
                        </a:rPr>
                        <a:t>0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500">
                          <a:effectLst/>
                        </a:rPr>
                        <a:t>22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500">
                          <a:effectLst/>
                        </a:rPr>
                        <a:t>11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2754324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1" dirty="0">
                          <a:effectLst/>
                        </a:rPr>
                        <a:t>Platform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500" dirty="0">
                          <a:effectLst/>
                        </a:rPr>
                        <a:t>49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500" dirty="0">
                          <a:effectLst/>
                        </a:rPr>
                        <a:t>0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500">
                          <a:effectLst/>
                        </a:rPr>
                        <a:t>25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500">
                          <a:effectLst/>
                        </a:rPr>
                        <a:t>0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3780131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1">
                          <a:effectLst/>
                        </a:rPr>
                        <a:t>Puzzle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500">
                          <a:effectLst/>
                        </a:rPr>
                        <a:t>20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500">
                          <a:effectLst/>
                        </a:rPr>
                        <a:t>0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500" dirty="0">
                          <a:effectLst/>
                        </a:rPr>
                        <a:t>1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500">
                          <a:effectLst/>
                        </a:rPr>
                        <a:t>0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8610684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1">
                          <a:effectLst/>
                        </a:rPr>
                        <a:t>Racing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500" dirty="0">
                          <a:effectLst/>
                        </a:rPr>
                        <a:t>8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500">
                          <a:effectLst/>
                        </a:rPr>
                        <a:t>0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500" dirty="0">
                          <a:effectLst/>
                        </a:rPr>
                        <a:t>39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500">
                          <a:effectLst/>
                        </a:rPr>
                        <a:t>18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4210331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1">
                          <a:effectLst/>
                        </a:rPr>
                        <a:t>Role-Playing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500" dirty="0">
                          <a:effectLst/>
                        </a:rPr>
                        <a:t>46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500">
                          <a:effectLst/>
                        </a:rPr>
                        <a:t>8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500" dirty="0">
                          <a:effectLst/>
                        </a:rPr>
                        <a:t>35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500">
                          <a:effectLst/>
                        </a:rPr>
                        <a:t>17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9923356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1" dirty="0">
                          <a:effectLst/>
                        </a:rPr>
                        <a:t>Shooter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500">
                          <a:effectLst/>
                        </a:rPr>
                        <a:t>7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500">
                          <a:effectLst/>
                        </a:rPr>
                        <a:t>4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500" dirty="0">
                          <a:effectLst/>
                        </a:rPr>
                        <a:t>71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500">
                          <a:effectLst/>
                        </a:rPr>
                        <a:t>66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3038613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1">
                          <a:effectLst/>
                        </a:rPr>
                        <a:t>Simulation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500" dirty="0">
                          <a:effectLst/>
                        </a:rPr>
                        <a:t>26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500">
                          <a:effectLst/>
                        </a:rPr>
                        <a:t>9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500">
                          <a:effectLst/>
                        </a:rPr>
                        <a:t>11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500" dirty="0">
                          <a:effectLst/>
                        </a:rPr>
                        <a:t>3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0326725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1">
                          <a:effectLst/>
                        </a:rPr>
                        <a:t>Sports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500">
                          <a:effectLst/>
                        </a:rPr>
                        <a:t>29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500">
                          <a:effectLst/>
                        </a:rPr>
                        <a:t>1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500" dirty="0">
                          <a:effectLst/>
                        </a:rPr>
                        <a:t>88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500" dirty="0">
                          <a:effectLst/>
                        </a:rPr>
                        <a:t>35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0847260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1">
                          <a:effectLst/>
                        </a:rPr>
                        <a:t>Strategy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500">
                          <a:effectLst/>
                        </a:rPr>
                        <a:t>3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500" dirty="0">
                          <a:effectLst/>
                        </a:rPr>
                        <a:t>5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500">
                          <a:effectLst/>
                        </a:rPr>
                        <a:t>0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500" dirty="0">
                          <a:effectLst/>
                        </a:rPr>
                        <a:t>1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06458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68051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DD2466-E4C8-4FFD-813E-40670A4D6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2668"/>
            <a:ext cx="10515600" cy="810776"/>
          </a:xfrm>
        </p:spPr>
        <p:txBody>
          <a:bodyPr/>
          <a:lstStyle/>
          <a:p>
            <a:r>
              <a:rPr lang="ko-KR" altLang="en-US" dirty="0"/>
              <a:t>배급사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220198-2E51-4129-A419-6039E2B89F8D}"/>
              </a:ext>
            </a:extLst>
          </p:cNvPr>
          <p:cNvSpPr txBox="1"/>
          <p:nvPr/>
        </p:nvSpPr>
        <p:spPr>
          <a:xfrm>
            <a:off x="838200" y="1363444"/>
            <a:ext cx="7749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2007</a:t>
            </a:r>
            <a:r>
              <a:rPr lang="ko-KR" altLang="en-US" dirty="0"/>
              <a:t>년 이후 각 장르별 상위 </a:t>
            </a:r>
            <a:r>
              <a:rPr lang="en-US" altLang="ko-KR" dirty="0"/>
              <a:t>10%</a:t>
            </a:r>
            <a:r>
              <a:rPr lang="ko-KR" altLang="en-US" dirty="0"/>
              <a:t>에 드는 게임을 배급한 회사</a:t>
            </a:r>
            <a:r>
              <a:rPr lang="en-US" altLang="ko-KR" dirty="0"/>
              <a:t>(</a:t>
            </a:r>
            <a:r>
              <a:rPr lang="ko-KR" altLang="en-US" dirty="0"/>
              <a:t>점유율</a:t>
            </a:r>
            <a:r>
              <a:rPr lang="en-US" altLang="ko-KR" dirty="0"/>
              <a:t>: %)</a:t>
            </a:r>
            <a:endParaRPr lang="ko-KR" altLang="en-US" dirty="0"/>
          </a:p>
        </p:txBody>
      </p: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8DDBADB5-9C3C-4C64-B51E-E4AA94C5F49A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2009775"/>
          <a:ext cx="10515600" cy="454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52721537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78175406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613512148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8075631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Genre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1st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2nd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3rd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5403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Action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Warner Bros. interactive entertainment</a:t>
                      </a:r>
                    </a:p>
                    <a:p>
                      <a:pPr algn="ctr" latinLnBrk="1"/>
                      <a:r>
                        <a:rPr lang="en-US" altLang="ko-KR" sz="1400" dirty="0"/>
                        <a:t>(14%)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Ubisoft</a:t>
                      </a:r>
                    </a:p>
                    <a:p>
                      <a:pPr algn="ctr" latinLnBrk="1"/>
                      <a:r>
                        <a:rPr lang="en-US" altLang="ko-KR" sz="1400" dirty="0"/>
                        <a:t>(13%)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Activision</a:t>
                      </a:r>
                    </a:p>
                    <a:p>
                      <a:pPr algn="ctr" latinLnBrk="1"/>
                      <a:r>
                        <a:rPr lang="en-US" altLang="ko-KR" sz="1400" dirty="0"/>
                        <a:t>(9%)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1444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Adventure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Nintendo</a:t>
                      </a:r>
                    </a:p>
                    <a:p>
                      <a:pPr algn="ctr" latinLnBrk="1"/>
                      <a:r>
                        <a:rPr lang="en-US" altLang="ko-KR" sz="1400" dirty="0"/>
                        <a:t>(15%)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Disney Interactive Studios</a:t>
                      </a:r>
                    </a:p>
                    <a:p>
                      <a:pPr algn="ctr" latinLnBrk="1"/>
                      <a:r>
                        <a:rPr lang="en-US" altLang="ko-KR" sz="1400" dirty="0"/>
                        <a:t>(15%)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Sony Computer Entertainment</a:t>
                      </a:r>
                    </a:p>
                    <a:p>
                      <a:pPr algn="ctr" latinLnBrk="1"/>
                      <a:r>
                        <a:rPr lang="en-US" altLang="ko-KR" sz="1400" dirty="0"/>
                        <a:t>(15%)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44346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Fighting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THQ</a:t>
                      </a:r>
                    </a:p>
                    <a:p>
                      <a:pPr algn="ctr" latinLnBrk="1"/>
                      <a:r>
                        <a:rPr lang="en-US" altLang="ko-KR" sz="1400" dirty="0"/>
                        <a:t>(30%)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Namco Bandai Games</a:t>
                      </a:r>
                    </a:p>
                    <a:p>
                      <a:pPr algn="ctr" latinLnBrk="1"/>
                      <a:r>
                        <a:rPr lang="en-US" altLang="ko-KR" sz="1400" dirty="0"/>
                        <a:t>(19%)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Warner Bros. interactive entertainment</a:t>
                      </a:r>
                    </a:p>
                    <a:p>
                      <a:pPr algn="ctr" latinLnBrk="1"/>
                      <a:r>
                        <a:rPr lang="en-US" altLang="ko-KR" sz="1400" dirty="0"/>
                        <a:t>(13%)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46686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Misc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Activision</a:t>
                      </a:r>
                    </a:p>
                    <a:p>
                      <a:pPr algn="ctr" latinLnBrk="1"/>
                      <a:r>
                        <a:rPr lang="en-US" altLang="ko-KR" sz="1400" dirty="0"/>
                        <a:t>(22%)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Ubisoft</a:t>
                      </a:r>
                    </a:p>
                    <a:p>
                      <a:pPr algn="ctr" latinLnBrk="1"/>
                      <a:r>
                        <a:rPr lang="en-US" altLang="ko-KR" sz="1400" dirty="0"/>
                        <a:t>(21%)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Nintendo</a:t>
                      </a:r>
                    </a:p>
                    <a:p>
                      <a:pPr algn="ctr" latinLnBrk="1"/>
                      <a:r>
                        <a:rPr lang="en-US" altLang="ko-KR" sz="1400" dirty="0"/>
                        <a:t>(11%)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3969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Platform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Nintendo</a:t>
                      </a:r>
                    </a:p>
                    <a:p>
                      <a:pPr algn="ctr" latinLnBrk="1"/>
                      <a:r>
                        <a:rPr lang="en-US" altLang="ko-KR" sz="1400" dirty="0"/>
                        <a:t>(48%)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Sega</a:t>
                      </a:r>
                    </a:p>
                    <a:p>
                      <a:pPr algn="ctr" latinLnBrk="1"/>
                      <a:r>
                        <a:rPr lang="en-US" altLang="ko-KR" sz="1400" dirty="0"/>
                        <a:t>(18%)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Sony Computer Entertainment</a:t>
                      </a:r>
                    </a:p>
                    <a:p>
                      <a:pPr algn="ctr" latinLnBrk="1"/>
                      <a:r>
                        <a:rPr lang="en-US" altLang="ko-KR" sz="1400" dirty="0"/>
                        <a:t>(16%)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5268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Puzzle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Nintendo</a:t>
                      </a:r>
                    </a:p>
                    <a:p>
                      <a:pPr algn="ctr" latinLnBrk="1"/>
                      <a:r>
                        <a:rPr lang="en-US" altLang="ko-KR" sz="1400" dirty="0"/>
                        <a:t>(38%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Warner Bros. interactive entertainment</a:t>
                      </a:r>
                    </a:p>
                    <a:p>
                      <a:pPr algn="ctr" latinLnBrk="1"/>
                      <a:r>
                        <a:rPr lang="en-US" altLang="ko-KR" sz="1400" dirty="0"/>
                        <a:t>(23%)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Ubisoft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(7%)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10184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9195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DBE1F4-907F-4D93-8CAD-85D3AE91C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352" y="2262003"/>
            <a:ext cx="11249722" cy="1166997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목표</a:t>
            </a:r>
            <a:r>
              <a:rPr lang="en-US" altLang="ko-KR" sz="2800" dirty="0"/>
              <a:t>: </a:t>
            </a:r>
            <a:r>
              <a:rPr lang="ko-KR" altLang="en-US" sz="2800" dirty="0"/>
              <a:t>주어진 데이터를 참고하여 다음 분기 개발할 게임을 선정</a:t>
            </a:r>
          </a:p>
        </p:txBody>
      </p:sp>
    </p:spTree>
    <p:extLst>
      <p:ext uri="{BB962C8B-B14F-4D97-AF65-F5344CB8AC3E}">
        <p14:creationId xmlns:p14="http://schemas.microsoft.com/office/powerpoint/2010/main" val="6406828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DD2466-E4C8-4FFD-813E-40670A4D6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3909"/>
            <a:ext cx="10515600" cy="847448"/>
          </a:xfrm>
        </p:spPr>
        <p:txBody>
          <a:bodyPr/>
          <a:lstStyle/>
          <a:p>
            <a:r>
              <a:rPr lang="ko-KR" altLang="en-US" dirty="0"/>
              <a:t>배급사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220198-2E51-4129-A419-6039E2B89F8D}"/>
              </a:ext>
            </a:extLst>
          </p:cNvPr>
          <p:cNvSpPr txBox="1"/>
          <p:nvPr/>
        </p:nvSpPr>
        <p:spPr>
          <a:xfrm>
            <a:off x="838200" y="1371465"/>
            <a:ext cx="7730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2007</a:t>
            </a:r>
            <a:r>
              <a:rPr lang="ko-KR" altLang="en-US" dirty="0"/>
              <a:t>년 이후 각 장르별 상위 </a:t>
            </a:r>
            <a:r>
              <a:rPr lang="en-US" altLang="ko-KR" dirty="0"/>
              <a:t>10%</a:t>
            </a:r>
            <a:r>
              <a:rPr lang="ko-KR" altLang="en-US" dirty="0"/>
              <a:t>에 드는 게임을 배급한 회사</a:t>
            </a:r>
            <a:r>
              <a:rPr lang="en-US" altLang="ko-KR" dirty="0"/>
              <a:t>(</a:t>
            </a:r>
            <a:r>
              <a:rPr lang="ko-KR" altLang="en-US" dirty="0"/>
              <a:t>점유율</a:t>
            </a:r>
            <a:r>
              <a:rPr lang="en-US" altLang="ko-KR" dirty="0"/>
              <a:t>: %)</a:t>
            </a:r>
            <a:endParaRPr lang="ko-KR" altLang="en-US" dirty="0"/>
          </a:p>
        </p:txBody>
      </p: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8DDBADB5-9C3C-4C64-B51E-E4AA94C5F49A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2057400"/>
          <a:ext cx="10515600" cy="3693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52721537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78175406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613512148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8075631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Genre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1st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2nd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3rd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5403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Racing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Electronic Arts</a:t>
                      </a:r>
                    </a:p>
                    <a:p>
                      <a:pPr algn="ctr" latinLnBrk="1"/>
                      <a:r>
                        <a:rPr lang="en-US" altLang="ko-KR" sz="1400" dirty="0"/>
                        <a:t>(26%)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Codemasters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(14%)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Microsoft Game Studios</a:t>
                      </a:r>
                    </a:p>
                    <a:p>
                      <a:pPr algn="ctr" latinLnBrk="1"/>
                      <a:r>
                        <a:rPr lang="en-US" altLang="ko-KR" sz="1400" dirty="0"/>
                        <a:t>(12%)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1444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Role-Playing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Nintendo</a:t>
                      </a:r>
                    </a:p>
                    <a:p>
                      <a:pPr algn="ctr" latinLnBrk="1"/>
                      <a:r>
                        <a:rPr lang="en-US" altLang="ko-KR" sz="1400" dirty="0"/>
                        <a:t>(25%)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Square </a:t>
                      </a:r>
                      <a:r>
                        <a:rPr lang="en-US" altLang="ko-KR" sz="1400" dirty="0" err="1"/>
                        <a:t>Enix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(19%)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Bethesda Software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(14%)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44346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Shooter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Activision</a:t>
                      </a:r>
                    </a:p>
                    <a:p>
                      <a:pPr algn="ctr" latinLnBrk="1"/>
                      <a:r>
                        <a:rPr lang="en-US" altLang="ko-KR" sz="1400" dirty="0"/>
                        <a:t>(24%)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Electronic Arts</a:t>
                      </a:r>
                    </a:p>
                    <a:p>
                      <a:pPr algn="ctr" latinLnBrk="1"/>
                      <a:r>
                        <a:rPr lang="en-US" altLang="ko-KR" sz="1400" dirty="0"/>
                        <a:t>(22%)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Ubisoft</a:t>
                      </a:r>
                    </a:p>
                    <a:p>
                      <a:pPr algn="ctr" latinLnBrk="1"/>
                      <a:r>
                        <a:rPr lang="en-US" altLang="ko-KR" sz="1400" dirty="0"/>
                        <a:t>(11%)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46686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Simulation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Electronic Arts</a:t>
                      </a:r>
                    </a:p>
                    <a:p>
                      <a:pPr algn="ctr" latinLnBrk="1"/>
                      <a:r>
                        <a:rPr lang="en-US" altLang="ko-KR" sz="1400" dirty="0"/>
                        <a:t>(31%)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Nintendo</a:t>
                      </a:r>
                    </a:p>
                    <a:p>
                      <a:pPr algn="ctr" latinLnBrk="1"/>
                      <a:r>
                        <a:rPr lang="en-US" altLang="ko-KR" sz="1400" dirty="0"/>
                        <a:t>(22%)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Konami Digital Entertainment</a:t>
                      </a:r>
                    </a:p>
                    <a:p>
                      <a:pPr algn="ctr" latinLnBrk="1"/>
                      <a:r>
                        <a:rPr lang="en-US" altLang="ko-KR" sz="1400" dirty="0"/>
                        <a:t>(11%)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3969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Sports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Electronic Arts</a:t>
                      </a:r>
                    </a:p>
                    <a:p>
                      <a:pPr algn="ctr" latinLnBrk="1"/>
                      <a:r>
                        <a:rPr lang="en-US" altLang="ko-KR" sz="1400" dirty="0"/>
                        <a:t>(49%)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Take-Two Interactive</a:t>
                      </a:r>
                    </a:p>
                    <a:p>
                      <a:pPr algn="ctr" latinLnBrk="1"/>
                      <a:r>
                        <a:rPr lang="en-US" altLang="ko-KR" sz="1400" dirty="0"/>
                        <a:t>(15%)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Sega</a:t>
                      </a:r>
                    </a:p>
                    <a:p>
                      <a:pPr algn="ctr" latinLnBrk="1"/>
                      <a:r>
                        <a:rPr lang="en-US" altLang="ko-KR" sz="1400" dirty="0"/>
                        <a:t>(7%)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5268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Strategy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Warner Bros. interactive entertainment</a:t>
                      </a:r>
                    </a:p>
                    <a:p>
                      <a:pPr algn="ctr" latinLnBrk="1"/>
                      <a:r>
                        <a:rPr lang="en-US" altLang="ko-KR" sz="1400" dirty="0"/>
                        <a:t>(16%)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Ubisoft</a:t>
                      </a:r>
                    </a:p>
                    <a:p>
                      <a:pPr algn="ctr" latinLnBrk="1"/>
                      <a:r>
                        <a:rPr lang="en-US" altLang="ko-KR" sz="1400" dirty="0"/>
                        <a:t>(12%)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Activision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(16%)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10184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64908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F94E69-1653-4C18-BCAE-2D774437C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516776"/>
            <a:ext cx="10515600" cy="2876317"/>
          </a:xfrm>
        </p:spPr>
        <p:txBody>
          <a:bodyPr anchor="ctr">
            <a:normAutofit/>
          </a:bodyPr>
          <a:lstStyle/>
          <a:p>
            <a:r>
              <a:rPr lang="en-US" altLang="ko-KR" sz="2800" dirty="0"/>
              <a:t>4. </a:t>
            </a:r>
            <a:r>
              <a:rPr lang="ko-KR" altLang="en-US" sz="2800" dirty="0"/>
              <a:t>다음 분기 개발할 게임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59776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01DA36-15BB-40CE-B64D-09B988FAC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북미 및 유럽 지역 진출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A99057-C3BE-413C-9822-8F042C791EC0}"/>
              </a:ext>
            </a:extLst>
          </p:cNvPr>
          <p:cNvSpPr txBox="1"/>
          <p:nvPr/>
        </p:nvSpPr>
        <p:spPr>
          <a:xfrm>
            <a:off x="838200" y="2551304"/>
            <a:ext cx="17471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장르</a:t>
            </a:r>
            <a:r>
              <a:rPr lang="en-US" altLang="ko-KR" dirty="0"/>
              <a:t>: </a:t>
            </a:r>
            <a:r>
              <a:rPr lang="en-US" altLang="ko-KR" sz="1800" b="1" dirty="0">
                <a:effectLst/>
              </a:rPr>
              <a:t>Platform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62BE0D-630F-489D-B0FE-4B4A3E88AB17}"/>
              </a:ext>
            </a:extLst>
          </p:cNvPr>
          <p:cNvSpPr txBox="1"/>
          <p:nvPr/>
        </p:nvSpPr>
        <p:spPr>
          <a:xfrm>
            <a:off x="838200" y="4854274"/>
            <a:ext cx="17471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장르</a:t>
            </a:r>
            <a:r>
              <a:rPr lang="en-US" altLang="ko-KR" dirty="0"/>
              <a:t>: </a:t>
            </a:r>
            <a:r>
              <a:rPr lang="en-US" altLang="ko-KR" sz="1800" b="1" dirty="0">
                <a:effectLst/>
              </a:rPr>
              <a:t>Shooter</a:t>
            </a:r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717F616B-EF91-4970-8B78-A0C413EF6302}"/>
              </a:ext>
            </a:extLst>
          </p:cNvPr>
          <p:cNvSpPr/>
          <p:nvPr/>
        </p:nvSpPr>
        <p:spPr>
          <a:xfrm>
            <a:off x="2743978" y="2660617"/>
            <a:ext cx="839755" cy="2146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35D267-A1F5-484D-86BA-91C566ABE47A}"/>
              </a:ext>
            </a:extLst>
          </p:cNvPr>
          <p:cNvSpPr txBox="1"/>
          <p:nvPr/>
        </p:nvSpPr>
        <p:spPr>
          <a:xfrm>
            <a:off x="3673931" y="2606580"/>
            <a:ext cx="3452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게임 플랫폼</a:t>
            </a:r>
            <a:r>
              <a:rPr lang="en-US" altLang="ko-KR" dirty="0"/>
              <a:t>: Nintendo (1</a:t>
            </a:r>
            <a:r>
              <a:rPr lang="ko-KR" altLang="en-US" dirty="0"/>
              <a:t>순위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50E4003-4F0E-4D00-9600-67B22D44DCA5}"/>
              </a:ext>
            </a:extLst>
          </p:cNvPr>
          <p:cNvSpPr txBox="1"/>
          <p:nvPr/>
        </p:nvSpPr>
        <p:spPr>
          <a:xfrm>
            <a:off x="3673933" y="3471211"/>
            <a:ext cx="3519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게임 플랫폼</a:t>
            </a:r>
            <a:r>
              <a:rPr lang="en-US" altLang="ko-KR" dirty="0"/>
              <a:t>: PlayStation (2</a:t>
            </a:r>
            <a:r>
              <a:rPr lang="ko-KR" altLang="en-US" dirty="0"/>
              <a:t>순위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1C47A635-580B-4FA6-A9B9-D964A2332A88}"/>
              </a:ext>
            </a:extLst>
          </p:cNvPr>
          <p:cNvSpPr/>
          <p:nvPr/>
        </p:nvSpPr>
        <p:spPr>
          <a:xfrm>
            <a:off x="2743978" y="4966241"/>
            <a:ext cx="839755" cy="2146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46C09D9-BA07-4795-8AAC-E90BBEC47C6A}"/>
              </a:ext>
            </a:extLst>
          </p:cNvPr>
          <p:cNvSpPr txBox="1"/>
          <p:nvPr/>
        </p:nvSpPr>
        <p:spPr>
          <a:xfrm>
            <a:off x="3673931" y="4922309"/>
            <a:ext cx="3452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게임 플랫폼</a:t>
            </a:r>
            <a:r>
              <a:rPr lang="en-US" altLang="ko-KR" dirty="0"/>
              <a:t>: PlayStation (1</a:t>
            </a:r>
            <a:r>
              <a:rPr lang="ko-KR" altLang="en-US" dirty="0"/>
              <a:t>순위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1C1E645-C031-4FD1-B685-00B2B5CB1A05}"/>
              </a:ext>
            </a:extLst>
          </p:cNvPr>
          <p:cNvSpPr txBox="1"/>
          <p:nvPr/>
        </p:nvSpPr>
        <p:spPr>
          <a:xfrm>
            <a:off x="3673931" y="5672618"/>
            <a:ext cx="2985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게임 플랫폼</a:t>
            </a:r>
            <a:r>
              <a:rPr lang="en-US" altLang="ko-KR" dirty="0"/>
              <a:t>: Xbox (2</a:t>
            </a:r>
            <a:r>
              <a:rPr lang="ko-KR" altLang="en-US" dirty="0"/>
              <a:t>순위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E16F678-C891-4289-964D-E1A8E2FB385E}"/>
              </a:ext>
            </a:extLst>
          </p:cNvPr>
          <p:cNvSpPr txBox="1"/>
          <p:nvPr/>
        </p:nvSpPr>
        <p:spPr>
          <a:xfrm>
            <a:off x="7962123" y="2660617"/>
            <a:ext cx="26778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Publisher:</a:t>
            </a:r>
            <a:r>
              <a:rPr lang="ko-KR" altLang="en-US" sz="1600" dirty="0"/>
              <a:t> </a:t>
            </a:r>
            <a:r>
              <a:rPr lang="en-US" altLang="ko-KR" sz="1600" dirty="0"/>
              <a:t>Nintendo</a:t>
            </a:r>
            <a:endParaRPr lang="ko-KR" altLang="en-US" sz="1600" dirty="0"/>
          </a:p>
        </p:txBody>
      </p: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D2F1E145-48E9-4B57-90A6-F20D3A496AA5}"/>
              </a:ext>
            </a:extLst>
          </p:cNvPr>
          <p:cNvSpPr/>
          <p:nvPr/>
        </p:nvSpPr>
        <p:spPr>
          <a:xfrm>
            <a:off x="7126257" y="2677125"/>
            <a:ext cx="795433" cy="2489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6F5AE6B-108A-4864-BA73-98E6914FCE5F}"/>
              </a:ext>
            </a:extLst>
          </p:cNvPr>
          <p:cNvSpPr txBox="1"/>
          <p:nvPr/>
        </p:nvSpPr>
        <p:spPr>
          <a:xfrm>
            <a:off x="8054653" y="5672618"/>
            <a:ext cx="3766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Publisher:</a:t>
            </a:r>
            <a:r>
              <a:rPr lang="ko-KR" altLang="en-US" sz="1600" dirty="0"/>
              <a:t> </a:t>
            </a:r>
            <a:r>
              <a:rPr lang="en-US" altLang="ko-KR" sz="1600" dirty="0"/>
              <a:t>Microsoft Game Studios</a:t>
            </a:r>
            <a:endParaRPr lang="ko-KR" altLang="en-US" sz="1600" dirty="0"/>
          </a:p>
        </p:txBody>
      </p:sp>
      <p:sp>
        <p:nvSpPr>
          <p:cNvPr id="26" name="화살표: 오른쪽 25">
            <a:extLst>
              <a:ext uri="{FF2B5EF4-FFF2-40B4-BE49-F238E27FC236}">
                <a16:creationId xmlns:a16="http://schemas.microsoft.com/office/drawing/2014/main" id="{8C785036-ADC3-4160-99BF-E6863F20AEA9}"/>
              </a:ext>
            </a:extLst>
          </p:cNvPr>
          <p:cNvSpPr/>
          <p:nvPr/>
        </p:nvSpPr>
        <p:spPr>
          <a:xfrm>
            <a:off x="7126257" y="5746013"/>
            <a:ext cx="795433" cy="2225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1292C50-3D89-42B2-B560-C365B230510A}"/>
              </a:ext>
            </a:extLst>
          </p:cNvPr>
          <p:cNvSpPr txBox="1"/>
          <p:nvPr/>
        </p:nvSpPr>
        <p:spPr>
          <a:xfrm>
            <a:off x="7763850" y="4957543"/>
            <a:ext cx="415134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/>
              <a:t>Publisher:</a:t>
            </a:r>
            <a:r>
              <a:rPr lang="ko-KR" altLang="en-US" sz="1600" dirty="0"/>
              <a:t> </a:t>
            </a:r>
            <a:r>
              <a:rPr lang="en-US" altLang="ko-KR" sz="1600" dirty="0"/>
              <a:t>Activision or Electronic Arts</a:t>
            </a:r>
          </a:p>
        </p:txBody>
      </p:sp>
      <p:sp>
        <p:nvSpPr>
          <p:cNvPr id="28" name="화살표: 오른쪽 27">
            <a:extLst>
              <a:ext uri="{FF2B5EF4-FFF2-40B4-BE49-F238E27FC236}">
                <a16:creationId xmlns:a16="http://schemas.microsoft.com/office/drawing/2014/main" id="{D2085237-9DCF-4CED-B65C-DDD45FA9A11E}"/>
              </a:ext>
            </a:extLst>
          </p:cNvPr>
          <p:cNvSpPr/>
          <p:nvPr/>
        </p:nvSpPr>
        <p:spPr>
          <a:xfrm>
            <a:off x="7126257" y="4995704"/>
            <a:ext cx="795433" cy="2225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533B9DB-995E-417B-87D2-ABB392028A24}"/>
              </a:ext>
            </a:extLst>
          </p:cNvPr>
          <p:cNvSpPr txBox="1"/>
          <p:nvPr/>
        </p:nvSpPr>
        <p:spPr>
          <a:xfrm>
            <a:off x="7862210" y="3453043"/>
            <a:ext cx="415134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en-US" altLang="ko-KR" sz="1600" dirty="0"/>
              <a:t>Publisher:  Sony Computer Entertainment</a:t>
            </a:r>
          </a:p>
        </p:txBody>
      </p:sp>
      <p:sp>
        <p:nvSpPr>
          <p:cNvPr id="31" name="화살표: 오른쪽 30">
            <a:extLst>
              <a:ext uri="{FF2B5EF4-FFF2-40B4-BE49-F238E27FC236}">
                <a16:creationId xmlns:a16="http://schemas.microsoft.com/office/drawing/2014/main" id="{47AB1361-6C1C-4B5E-9C28-753CB95D0869}"/>
              </a:ext>
            </a:extLst>
          </p:cNvPr>
          <p:cNvSpPr/>
          <p:nvPr/>
        </p:nvSpPr>
        <p:spPr>
          <a:xfrm>
            <a:off x="7126256" y="3502910"/>
            <a:ext cx="795433" cy="2489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72610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01DA36-15BB-40CE-B64D-09B988FAC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일본 지역 진출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A99057-C3BE-413C-9822-8F042C791EC0}"/>
              </a:ext>
            </a:extLst>
          </p:cNvPr>
          <p:cNvSpPr txBox="1"/>
          <p:nvPr/>
        </p:nvSpPr>
        <p:spPr>
          <a:xfrm>
            <a:off x="838200" y="5023917"/>
            <a:ext cx="17471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장르</a:t>
            </a:r>
            <a:r>
              <a:rPr lang="en-US" altLang="ko-KR" dirty="0"/>
              <a:t>: </a:t>
            </a:r>
            <a:r>
              <a:rPr lang="en-US" altLang="ko-KR" sz="1800" b="1" dirty="0">
                <a:effectLst/>
              </a:rPr>
              <a:t>Platform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62BE0D-630F-489D-B0FE-4B4A3E88AB17}"/>
              </a:ext>
            </a:extLst>
          </p:cNvPr>
          <p:cNvSpPr txBox="1"/>
          <p:nvPr/>
        </p:nvSpPr>
        <p:spPr>
          <a:xfrm>
            <a:off x="838200" y="2586935"/>
            <a:ext cx="24189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장르</a:t>
            </a:r>
            <a:r>
              <a:rPr lang="en-US" altLang="ko-KR" dirty="0"/>
              <a:t>: </a:t>
            </a:r>
            <a:r>
              <a:rPr lang="en-US" altLang="ko-KR" sz="1800" b="1" dirty="0">
                <a:effectLst/>
              </a:rPr>
              <a:t>Role-Playing</a:t>
            </a:r>
            <a:endParaRPr lang="en-US" altLang="ko-KR" dirty="0"/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D276C7BD-A8D5-421A-B3DF-E761B767D5CC}"/>
              </a:ext>
            </a:extLst>
          </p:cNvPr>
          <p:cNvSpPr/>
          <p:nvPr/>
        </p:nvSpPr>
        <p:spPr>
          <a:xfrm>
            <a:off x="3013788" y="2708326"/>
            <a:ext cx="793102" cy="2402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D60ECB-0BAB-4CC2-B6DA-AFCC65DF615A}"/>
              </a:ext>
            </a:extLst>
          </p:cNvPr>
          <p:cNvSpPr txBox="1"/>
          <p:nvPr/>
        </p:nvSpPr>
        <p:spPr>
          <a:xfrm>
            <a:off x="3806890" y="3466826"/>
            <a:ext cx="3853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게임 플랫폼</a:t>
            </a:r>
            <a:r>
              <a:rPr lang="en-US" altLang="ko-KR" dirty="0"/>
              <a:t>: Nintendo (2</a:t>
            </a:r>
            <a:r>
              <a:rPr lang="ko-KR" altLang="en-US" dirty="0"/>
              <a:t>순위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2BEB16E-2E8F-4B29-A741-9453E99E80CB}"/>
              </a:ext>
            </a:extLst>
          </p:cNvPr>
          <p:cNvSpPr txBox="1"/>
          <p:nvPr/>
        </p:nvSpPr>
        <p:spPr>
          <a:xfrm>
            <a:off x="3806890" y="2708326"/>
            <a:ext cx="3480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게임 플랫폼</a:t>
            </a:r>
            <a:r>
              <a:rPr lang="en-US" altLang="ko-KR" dirty="0"/>
              <a:t>: PlayStation (1</a:t>
            </a:r>
            <a:r>
              <a:rPr lang="ko-KR" altLang="en-US" dirty="0"/>
              <a:t>순위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367890E1-5C9F-4300-88F6-348DD7823827}"/>
              </a:ext>
            </a:extLst>
          </p:cNvPr>
          <p:cNvSpPr/>
          <p:nvPr/>
        </p:nvSpPr>
        <p:spPr>
          <a:xfrm>
            <a:off x="2659225" y="5101281"/>
            <a:ext cx="1033367" cy="2157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5C1315-87D7-40FD-B4D3-D52C1B10E449}"/>
              </a:ext>
            </a:extLst>
          </p:cNvPr>
          <p:cNvSpPr txBox="1"/>
          <p:nvPr/>
        </p:nvSpPr>
        <p:spPr>
          <a:xfrm>
            <a:off x="3706197" y="5056020"/>
            <a:ext cx="3750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게임 플랫폼</a:t>
            </a:r>
            <a:r>
              <a:rPr lang="en-US" altLang="ko-KR" dirty="0"/>
              <a:t>: Nintendo (1</a:t>
            </a:r>
            <a:r>
              <a:rPr lang="ko-KR" altLang="en-US" dirty="0"/>
              <a:t>순위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7175FAA-F761-40D4-9710-CA23569C80E1}"/>
              </a:ext>
            </a:extLst>
          </p:cNvPr>
          <p:cNvSpPr txBox="1"/>
          <p:nvPr/>
        </p:nvSpPr>
        <p:spPr>
          <a:xfrm>
            <a:off x="3806890" y="5803622"/>
            <a:ext cx="3480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게임 플랫폼</a:t>
            </a:r>
            <a:r>
              <a:rPr lang="en-US" altLang="ko-KR" dirty="0"/>
              <a:t>: PlayStation (2</a:t>
            </a:r>
            <a:r>
              <a:rPr lang="ko-KR" altLang="en-US" dirty="0"/>
              <a:t>순위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4239008-615A-4848-8630-954C131D277E}"/>
              </a:ext>
            </a:extLst>
          </p:cNvPr>
          <p:cNvSpPr txBox="1"/>
          <p:nvPr/>
        </p:nvSpPr>
        <p:spPr>
          <a:xfrm>
            <a:off x="8312020" y="3497604"/>
            <a:ext cx="26778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Publisher:</a:t>
            </a:r>
            <a:r>
              <a:rPr lang="ko-KR" altLang="en-US" sz="1600" dirty="0"/>
              <a:t> </a:t>
            </a:r>
            <a:r>
              <a:rPr lang="en-US" altLang="ko-KR" sz="1600" dirty="0"/>
              <a:t>Nintendo</a:t>
            </a:r>
            <a:endParaRPr lang="ko-KR" altLang="en-US" sz="1600" dirty="0"/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C4DDC134-884A-4770-B17D-02E7E4A22AD9}"/>
              </a:ext>
            </a:extLst>
          </p:cNvPr>
          <p:cNvSpPr/>
          <p:nvPr/>
        </p:nvSpPr>
        <p:spPr>
          <a:xfrm>
            <a:off x="7254550" y="3540002"/>
            <a:ext cx="939282" cy="2225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AD0C6E9-933A-47A3-B672-DBAC301CE647}"/>
              </a:ext>
            </a:extLst>
          </p:cNvPr>
          <p:cNvSpPr txBox="1"/>
          <p:nvPr/>
        </p:nvSpPr>
        <p:spPr>
          <a:xfrm>
            <a:off x="8193832" y="5071409"/>
            <a:ext cx="26778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Publisher:</a:t>
            </a:r>
            <a:r>
              <a:rPr lang="ko-KR" altLang="en-US" sz="1600" dirty="0"/>
              <a:t> </a:t>
            </a:r>
            <a:r>
              <a:rPr lang="en-US" altLang="ko-KR" sz="1600" dirty="0"/>
              <a:t>Nintendo</a:t>
            </a:r>
            <a:endParaRPr lang="ko-KR" altLang="en-US" sz="1600" dirty="0"/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F8EA5726-C897-495E-8969-EC503F62C0AF}"/>
              </a:ext>
            </a:extLst>
          </p:cNvPr>
          <p:cNvSpPr/>
          <p:nvPr/>
        </p:nvSpPr>
        <p:spPr>
          <a:xfrm>
            <a:off x="7242884" y="5142646"/>
            <a:ext cx="884078" cy="2066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9802942-FF99-4D09-B063-B0CA4389CBC0}"/>
              </a:ext>
            </a:extLst>
          </p:cNvPr>
          <p:cNvSpPr txBox="1"/>
          <p:nvPr/>
        </p:nvSpPr>
        <p:spPr>
          <a:xfrm>
            <a:off x="8082640" y="5834400"/>
            <a:ext cx="398922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en-US" altLang="ko-KR" sz="1600" dirty="0"/>
              <a:t>Publisher: Sony Computer Entertainment</a:t>
            </a:r>
          </a:p>
        </p:txBody>
      </p: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B55A0A39-812D-42F6-A554-567ECEBA1323}"/>
              </a:ext>
            </a:extLst>
          </p:cNvPr>
          <p:cNvSpPr/>
          <p:nvPr/>
        </p:nvSpPr>
        <p:spPr>
          <a:xfrm>
            <a:off x="7287207" y="5869451"/>
            <a:ext cx="795433" cy="2489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37AB276-FA4B-4524-8F21-1AD4B7269369}"/>
              </a:ext>
            </a:extLst>
          </p:cNvPr>
          <p:cNvSpPr txBox="1"/>
          <p:nvPr/>
        </p:nvSpPr>
        <p:spPr>
          <a:xfrm>
            <a:off x="8312020" y="2756662"/>
            <a:ext cx="226578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en-US" altLang="ko-KR" sz="1600" dirty="0"/>
              <a:t>Publisher:</a:t>
            </a:r>
            <a:r>
              <a:rPr lang="ko-KR" altLang="en-US" sz="1600" dirty="0"/>
              <a:t> </a:t>
            </a:r>
            <a:r>
              <a:rPr lang="en-US" altLang="ko-KR" sz="1600" dirty="0"/>
              <a:t>Square </a:t>
            </a:r>
            <a:r>
              <a:rPr lang="en-US" altLang="ko-KR" sz="1600" dirty="0" err="1"/>
              <a:t>Enix</a:t>
            </a:r>
            <a:endParaRPr lang="en-US" altLang="ko-KR" sz="1600" dirty="0"/>
          </a:p>
        </p:txBody>
      </p:sp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D3B63D7F-71AF-4E28-B6B0-8AE331D732A3}"/>
              </a:ext>
            </a:extLst>
          </p:cNvPr>
          <p:cNvSpPr/>
          <p:nvPr/>
        </p:nvSpPr>
        <p:spPr>
          <a:xfrm>
            <a:off x="7254550" y="2797320"/>
            <a:ext cx="939282" cy="2225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799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640FF1E-78BA-420D-856E-4032DE814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순서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E961A2-AC1F-497E-8E8F-C74508AF05A8}"/>
              </a:ext>
            </a:extLst>
          </p:cNvPr>
          <p:cNvSpPr txBox="1"/>
          <p:nvPr/>
        </p:nvSpPr>
        <p:spPr>
          <a:xfrm>
            <a:off x="838200" y="2589967"/>
            <a:ext cx="10143931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800" dirty="0"/>
              <a:t>지역에 따라 선호하는 게임 장르가 존재하는가</a:t>
            </a:r>
            <a:r>
              <a:rPr lang="en-US" altLang="ko-KR" sz="2800" dirty="0"/>
              <a:t>?</a:t>
            </a:r>
          </a:p>
          <a:p>
            <a:pPr marL="342900" indent="-342900">
              <a:buAutoNum type="arabicPeriod"/>
            </a:pPr>
            <a:endParaRPr lang="en-US" altLang="ko-KR" sz="2800" dirty="0"/>
          </a:p>
          <a:p>
            <a:pPr marL="342900" indent="-342900">
              <a:buAutoNum type="arabicPeriod"/>
            </a:pPr>
            <a:r>
              <a:rPr lang="ko-KR" altLang="en-US" sz="2800" dirty="0"/>
              <a:t>시대에 따라 게임의 트렌드가 존재하는가</a:t>
            </a:r>
            <a:r>
              <a:rPr lang="en-US" altLang="ko-KR" sz="2800" dirty="0"/>
              <a:t>?</a:t>
            </a:r>
          </a:p>
          <a:p>
            <a:pPr marL="342900" indent="-342900">
              <a:buAutoNum type="arabicPeriod"/>
            </a:pPr>
            <a:endParaRPr lang="en-US" altLang="ko-KR" sz="2800" dirty="0"/>
          </a:p>
          <a:p>
            <a:pPr marL="342900" indent="-342900">
              <a:buAutoNum type="arabicPeriod"/>
            </a:pPr>
            <a:r>
              <a:rPr lang="ko-KR" altLang="en-US" sz="2800" dirty="0"/>
              <a:t>출고량이 높은 게임과 아닌 게임 간의 차이가 무엇인가</a:t>
            </a:r>
            <a:r>
              <a:rPr lang="en-US" altLang="ko-KR" sz="2800" dirty="0"/>
              <a:t>?</a:t>
            </a:r>
          </a:p>
          <a:p>
            <a:pPr marL="342900" indent="-342900">
              <a:buAutoNum type="arabicPeriod"/>
            </a:pPr>
            <a:endParaRPr lang="en-US" altLang="ko-KR" sz="2800" dirty="0"/>
          </a:p>
          <a:p>
            <a:pPr marL="342900" indent="-342900">
              <a:buAutoNum type="arabicPeriod"/>
            </a:pPr>
            <a:r>
              <a:rPr lang="ko-KR" altLang="en-US" sz="2800" dirty="0"/>
              <a:t>다음 분기 개발할 게임 </a:t>
            </a:r>
          </a:p>
        </p:txBody>
      </p:sp>
    </p:spTree>
    <p:extLst>
      <p:ext uri="{BB962C8B-B14F-4D97-AF65-F5344CB8AC3E}">
        <p14:creationId xmlns:p14="http://schemas.microsoft.com/office/powerpoint/2010/main" val="2876262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F94E69-1653-4C18-BCAE-2D774437C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516777"/>
            <a:ext cx="10515600" cy="2045698"/>
          </a:xfrm>
        </p:spPr>
        <p:txBody>
          <a:bodyPr/>
          <a:lstStyle/>
          <a:p>
            <a:r>
              <a:rPr lang="en-US" altLang="ko-KR" sz="3600" dirty="0"/>
              <a:t>1. </a:t>
            </a:r>
            <a:r>
              <a:rPr lang="ko-KR" altLang="en-US" sz="3600" dirty="0"/>
              <a:t>지역에 따른 선호하는 게임 장르가 존재하는가</a:t>
            </a:r>
            <a:r>
              <a:rPr lang="en-US" altLang="ko-KR" sz="3600" dirty="0"/>
              <a:t>?</a:t>
            </a:r>
            <a:br>
              <a:rPr lang="en-US" altLang="ko-KR" sz="6000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57323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FC954B-F1DF-48FA-B71E-6693633D8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ko-KR" alt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선호도 </a:t>
            </a:r>
            <a:r>
              <a:rPr lang="en-US" altLang="ko-KR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= </a:t>
            </a:r>
            <a:r>
              <a:rPr lang="ko-KR" alt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출고량의 총합</a:t>
            </a:r>
            <a:r>
              <a:rPr lang="en-US" altLang="ko-KR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?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7AB73E6-2D73-48F2-BC9C-B563DD781E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149" y="1503614"/>
            <a:ext cx="11409697" cy="385077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38B9AB5-7C76-441B-A48F-9DAE0ED54C5D}"/>
              </a:ext>
            </a:extLst>
          </p:cNvPr>
          <p:cNvSpPr txBox="1"/>
          <p:nvPr/>
        </p:nvSpPr>
        <p:spPr>
          <a:xfrm>
            <a:off x="1019174" y="5424640"/>
            <a:ext cx="1514475" cy="1215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NA</a:t>
            </a:r>
            <a:r>
              <a:rPr lang="ko-KR" altLang="en-US" sz="1600" dirty="0"/>
              <a:t>지역</a:t>
            </a:r>
            <a:endParaRPr lang="en-US" altLang="ko-KR" sz="1600" dirty="0"/>
          </a:p>
          <a:p>
            <a:pPr algn="ctr"/>
            <a:endParaRPr lang="en-US" altLang="ko-KR" sz="900" dirty="0"/>
          </a:p>
          <a:p>
            <a:pPr marL="342900" indent="-342900">
              <a:buAutoNum type="arabicPeriod"/>
            </a:pPr>
            <a:r>
              <a:rPr lang="en-US" altLang="ko-KR" sz="1600" dirty="0"/>
              <a:t>Action</a:t>
            </a:r>
          </a:p>
          <a:p>
            <a:pPr marL="342900" indent="-342900">
              <a:buAutoNum type="arabicPeriod"/>
            </a:pPr>
            <a:r>
              <a:rPr lang="en-US" altLang="ko-KR" sz="1600" dirty="0"/>
              <a:t>Sports</a:t>
            </a:r>
          </a:p>
          <a:p>
            <a:pPr marL="342900" indent="-342900">
              <a:buAutoNum type="arabicPeriod"/>
            </a:pPr>
            <a:r>
              <a:rPr lang="en-US" altLang="ko-KR" sz="1600" dirty="0"/>
              <a:t>Shooter</a:t>
            </a:r>
            <a:endParaRPr lang="ko-KR" altLang="en-US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39905D-1F43-426C-986F-C93E9FDF3D28}"/>
              </a:ext>
            </a:extLst>
          </p:cNvPr>
          <p:cNvSpPr txBox="1"/>
          <p:nvPr/>
        </p:nvSpPr>
        <p:spPr>
          <a:xfrm>
            <a:off x="4048122" y="5424640"/>
            <a:ext cx="1514475" cy="1215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EU</a:t>
            </a:r>
            <a:r>
              <a:rPr lang="ko-KR" altLang="en-US" sz="1600" dirty="0"/>
              <a:t>지역</a:t>
            </a:r>
            <a:endParaRPr lang="en-US" altLang="ko-KR" sz="1600" dirty="0"/>
          </a:p>
          <a:p>
            <a:pPr algn="ctr"/>
            <a:endParaRPr lang="en-US" altLang="ko-KR" sz="900" dirty="0"/>
          </a:p>
          <a:p>
            <a:pPr marL="342900" indent="-342900">
              <a:buAutoNum type="arabicPeriod"/>
            </a:pPr>
            <a:r>
              <a:rPr lang="en-US" altLang="ko-KR" sz="1600" dirty="0"/>
              <a:t>Action</a:t>
            </a:r>
          </a:p>
          <a:p>
            <a:pPr marL="342900" indent="-342900">
              <a:buAutoNum type="arabicPeriod"/>
            </a:pPr>
            <a:r>
              <a:rPr lang="en-US" altLang="ko-KR" sz="1600" dirty="0"/>
              <a:t>Sports</a:t>
            </a:r>
          </a:p>
          <a:p>
            <a:pPr marL="342900" indent="-342900">
              <a:buAutoNum type="arabicPeriod"/>
            </a:pPr>
            <a:r>
              <a:rPr lang="en-US" altLang="ko-KR" sz="1600" dirty="0"/>
              <a:t>Shooter</a:t>
            </a:r>
            <a:endParaRPr lang="ko-KR" alt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FB4B46-4608-4B06-B44B-44BD57C3EDED}"/>
              </a:ext>
            </a:extLst>
          </p:cNvPr>
          <p:cNvSpPr txBox="1"/>
          <p:nvPr/>
        </p:nvSpPr>
        <p:spPr>
          <a:xfrm>
            <a:off x="6834185" y="5436470"/>
            <a:ext cx="1847851" cy="1215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JP</a:t>
            </a:r>
            <a:r>
              <a:rPr lang="ko-KR" altLang="en-US" sz="1600" dirty="0"/>
              <a:t>지역</a:t>
            </a:r>
            <a:endParaRPr lang="en-US" altLang="ko-KR" sz="1600" dirty="0"/>
          </a:p>
          <a:p>
            <a:pPr algn="ctr"/>
            <a:endParaRPr lang="en-US" altLang="ko-KR" sz="900" dirty="0"/>
          </a:p>
          <a:p>
            <a:pPr marL="342900" indent="-342900">
              <a:buAutoNum type="arabicPeriod"/>
            </a:pPr>
            <a:r>
              <a:rPr lang="en-US" altLang="ko-KR" sz="1600" dirty="0"/>
              <a:t>Role-Playing</a:t>
            </a:r>
          </a:p>
          <a:p>
            <a:pPr marL="342900" indent="-342900">
              <a:buAutoNum type="arabicPeriod"/>
            </a:pPr>
            <a:r>
              <a:rPr lang="en-US" altLang="ko-KR" sz="1600" dirty="0"/>
              <a:t>Action</a:t>
            </a:r>
          </a:p>
          <a:p>
            <a:pPr marL="342900" indent="-342900">
              <a:buAutoNum type="arabicPeriod"/>
            </a:pPr>
            <a:r>
              <a:rPr lang="en-US" altLang="ko-KR" sz="1600" dirty="0"/>
              <a:t>Sports</a:t>
            </a:r>
            <a:endParaRPr lang="ko-KR" altLang="en-US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B72AA1-15E3-47F8-9CA7-91901FAD5CF6}"/>
              </a:ext>
            </a:extLst>
          </p:cNvPr>
          <p:cNvSpPr txBox="1"/>
          <p:nvPr/>
        </p:nvSpPr>
        <p:spPr>
          <a:xfrm>
            <a:off x="9953624" y="5424640"/>
            <a:ext cx="1514475" cy="1215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이외 지역</a:t>
            </a:r>
            <a:endParaRPr lang="en-US" altLang="ko-KR" sz="1600" dirty="0"/>
          </a:p>
          <a:p>
            <a:pPr algn="ctr"/>
            <a:endParaRPr lang="en-US" altLang="ko-KR" sz="900" dirty="0"/>
          </a:p>
          <a:p>
            <a:pPr marL="342900" indent="-342900">
              <a:buAutoNum type="arabicPeriod"/>
            </a:pPr>
            <a:r>
              <a:rPr lang="en-US" altLang="ko-KR" sz="1600" dirty="0"/>
              <a:t>Action</a:t>
            </a:r>
          </a:p>
          <a:p>
            <a:pPr marL="342900" indent="-342900">
              <a:buAutoNum type="arabicPeriod"/>
            </a:pPr>
            <a:r>
              <a:rPr lang="en-US" altLang="ko-KR" sz="1600" dirty="0"/>
              <a:t>Sports</a:t>
            </a:r>
          </a:p>
          <a:p>
            <a:pPr marL="342900" indent="-342900">
              <a:buAutoNum type="arabicPeriod"/>
            </a:pPr>
            <a:r>
              <a:rPr lang="en-US" altLang="ko-KR" sz="1600" dirty="0"/>
              <a:t>Shooter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2626049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FC954B-F1DF-48FA-B71E-6693633D8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anchor="ctr">
            <a:normAutofit/>
          </a:bodyPr>
          <a:lstStyle/>
          <a:p>
            <a:r>
              <a:rPr lang="ko-KR" altLang="en-US" sz="5200" dirty="0"/>
              <a:t>선호도 </a:t>
            </a:r>
            <a:r>
              <a:rPr lang="en-US" altLang="ko-KR" sz="5200" dirty="0"/>
              <a:t>= </a:t>
            </a:r>
            <a:r>
              <a:rPr lang="ko-KR" altLang="en-US" sz="5200" dirty="0"/>
              <a:t>출고량의 총합</a:t>
            </a:r>
            <a:r>
              <a:rPr lang="en-US" altLang="ko-KR" sz="5200" dirty="0"/>
              <a:t>?</a:t>
            </a:r>
            <a:endParaRPr lang="ko-KR" altLang="en-US" sz="5200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609D5B30-00B6-4C50-A921-D3E59CA1E8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1130725"/>
              </p:ext>
            </p:extLst>
          </p:nvPr>
        </p:nvGraphicFramePr>
        <p:xfrm>
          <a:off x="1587935" y="1888478"/>
          <a:ext cx="3522708" cy="4557756"/>
        </p:xfrm>
        <a:graphic>
          <a:graphicData uri="http://schemas.openxmlformats.org/drawingml/2006/table">
            <a:tbl>
              <a:tblPr/>
              <a:tblGrid>
                <a:gridCol w="1761354">
                  <a:extLst>
                    <a:ext uri="{9D8B030D-6E8A-4147-A177-3AD203B41FA5}">
                      <a16:colId xmlns:a16="http://schemas.microsoft.com/office/drawing/2014/main" val="1241310395"/>
                    </a:ext>
                  </a:extLst>
                </a:gridCol>
                <a:gridCol w="1761354">
                  <a:extLst>
                    <a:ext uri="{9D8B030D-6E8A-4147-A177-3AD203B41FA5}">
                      <a16:colId xmlns:a16="http://schemas.microsoft.com/office/drawing/2014/main" val="4019352416"/>
                    </a:ext>
                  </a:extLst>
                </a:gridCol>
              </a:tblGrid>
              <a:tr h="332654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effectLst/>
                        </a:rPr>
                        <a:t>Genre</a:t>
                      </a:r>
                    </a:p>
                  </a:txBody>
                  <a:tcPr marL="83680" marR="83680" marT="41840" marB="418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Count</a:t>
                      </a:r>
                      <a:endParaRPr lang="ko-KR" altLang="en-US" sz="1600" b="1" dirty="0"/>
                    </a:p>
                  </a:txBody>
                  <a:tcPr marL="83680" marR="83680" marT="41840" marB="418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6616066"/>
                  </a:ext>
                </a:extLst>
              </a:tr>
              <a:tr h="33265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dirty="0">
                          <a:effectLst/>
                        </a:rPr>
                        <a:t>Action</a:t>
                      </a:r>
                    </a:p>
                  </a:txBody>
                  <a:tcPr marL="83680" marR="83680" marT="41840" marB="418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>
                          <a:effectLst/>
                        </a:rPr>
                        <a:t>3305</a:t>
                      </a:r>
                    </a:p>
                  </a:txBody>
                  <a:tcPr marL="83680" marR="83680" marT="41840" marB="418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2767194"/>
                  </a:ext>
                </a:extLst>
              </a:tr>
              <a:tr h="33265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dirty="0">
                          <a:effectLst/>
                        </a:rPr>
                        <a:t>Sports</a:t>
                      </a:r>
                    </a:p>
                  </a:txBody>
                  <a:tcPr marL="83680" marR="83680" marT="41840" marB="418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>
                          <a:effectLst/>
                        </a:rPr>
                        <a:t>2341</a:t>
                      </a:r>
                    </a:p>
                  </a:txBody>
                  <a:tcPr marL="83680" marR="83680" marT="41840" marB="418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2031795"/>
                  </a:ext>
                </a:extLst>
              </a:tr>
              <a:tr h="33265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dirty="0" err="1">
                          <a:effectLst/>
                        </a:rPr>
                        <a:t>Misc</a:t>
                      </a:r>
                      <a:endParaRPr lang="en-US" sz="1600" b="1" dirty="0">
                        <a:effectLst/>
                      </a:endParaRPr>
                    </a:p>
                  </a:txBody>
                  <a:tcPr marL="83680" marR="83680" marT="41840" marB="418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>
                          <a:effectLst/>
                        </a:rPr>
                        <a:t>1734</a:t>
                      </a:r>
                    </a:p>
                  </a:txBody>
                  <a:tcPr marL="83680" marR="83680" marT="41840" marB="418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1247909"/>
                  </a:ext>
                </a:extLst>
              </a:tr>
              <a:tr h="56590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dirty="0">
                          <a:effectLst/>
                        </a:rPr>
                        <a:t>Role-Playing</a:t>
                      </a:r>
                    </a:p>
                  </a:txBody>
                  <a:tcPr marL="83680" marR="83680" marT="41840" marB="418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>
                          <a:effectLst/>
                        </a:rPr>
                        <a:t>1483</a:t>
                      </a:r>
                    </a:p>
                  </a:txBody>
                  <a:tcPr marL="83680" marR="83680" marT="41840" marB="418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820120"/>
                  </a:ext>
                </a:extLst>
              </a:tr>
              <a:tr h="33265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dirty="0">
                          <a:effectLst/>
                        </a:rPr>
                        <a:t>Shooter</a:t>
                      </a:r>
                    </a:p>
                  </a:txBody>
                  <a:tcPr marL="83680" marR="83680" marT="41840" marB="418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>
                          <a:effectLst/>
                        </a:rPr>
                        <a:t>1308</a:t>
                      </a:r>
                    </a:p>
                  </a:txBody>
                  <a:tcPr marL="83680" marR="83680" marT="41840" marB="418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8743379"/>
                  </a:ext>
                </a:extLst>
              </a:tr>
              <a:tr h="33265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dirty="0">
                          <a:effectLst/>
                        </a:rPr>
                        <a:t>Adventure</a:t>
                      </a:r>
                    </a:p>
                  </a:txBody>
                  <a:tcPr marL="83680" marR="83680" marT="41840" marB="418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>
                          <a:effectLst/>
                        </a:rPr>
                        <a:t>1280</a:t>
                      </a:r>
                    </a:p>
                  </a:txBody>
                  <a:tcPr marL="83680" marR="83680" marT="41840" marB="418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690361"/>
                  </a:ext>
                </a:extLst>
              </a:tr>
              <a:tr h="33265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>
                          <a:effectLst/>
                        </a:rPr>
                        <a:t>Racing</a:t>
                      </a:r>
                    </a:p>
                  </a:txBody>
                  <a:tcPr marL="83680" marR="83680" marT="41840" marB="418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>
                          <a:effectLst/>
                        </a:rPr>
                        <a:t>1243</a:t>
                      </a:r>
                    </a:p>
                  </a:txBody>
                  <a:tcPr marL="83680" marR="83680" marT="41840" marB="418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699229"/>
                  </a:ext>
                </a:extLst>
              </a:tr>
              <a:tr h="33265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>
                          <a:effectLst/>
                        </a:rPr>
                        <a:t>Platform</a:t>
                      </a:r>
                    </a:p>
                  </a:txBody>
                  <a:tcPr marL="83680" marR="83680" marT="41840" marB="418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>
                          <a:effectLst/>
                        </a:rPr>
                        <a:t>884</a:t>
                      </a:r>
                    </a:p>
                  </a:txBody>
                  <a:tcPr marL="83680" marR="83680" marT="41840" marB="418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55367"/>
                  </a:ext>
                </a:extLst>
              </a:tr>
              <a:tr h="33265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>
                          <a:effectLst/>
                        </a:rPr>
                        <a:t>Simulation</a:t>
                      </a:r>
                    </a:p>
                  </a:txBody>
                  <a:tcPr marL="83680" marR="83680" marT="41840" marB="418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>
                          <a:effectLst/>
                        </a:rPr>
                        <a:t>865</a:t>
                      </a:r>
                    </a:p>
                  </a:txBody>
                  <a:tcPr marL="83680" marR="83680" marT="41840" marB="418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9986173"/>
                  </a:ext>
                </a:extLst>
              </a:tr>
              <a:tr h="33265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>
                          <a:effectLst/>
                        </a:rPr>
                        <a:t>Fighting</a:t>
                      </a:r>
                    </a:p>
                  </a:txBody>
                  <a:tcPr marL="83680" marR="83680" marT="41840" marB="418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>
                          <a:effectLst/>
                        </a:rPr>
                        <a:t>847</a:t>
                      </a:r>
                    </a:p>
                  </a:txBody>
                  <a:tcPr marL="83680" marR="83680" marT="41840" marB="418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7657805"/>
                  </a:ext>
                </a:extLst>
              </a:tr>
              <a:tr h="33265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>
                          <a:effectLst/>
                        </a:rPr>
                        <a:t>Strategy</a:t>
                      </a:r>
                    </a:p>
                  </a:txBody>
                  <a:tcPr marL="83680" marR="83680" marT="41840" marB="418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>
                          <a:effectLst/>
                        </a:rPr>
                        <a:t>680</a:t>
                      </a:r>
                    </a:p>
                  </a:txBody>
                  <a:tcPr marL="83680" marR="83680" marT="41840" marB="418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2041044"/>
                  </a:ext>
                </a:extLst>
              </a:tr>
              <a:tr h="33265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>
                          <a:effectLst/>
                        </a:rPr>
                        <a:t>Puzzle</a:t>
                      </a:r>
                    </a:p>
                  </a:txBody>
                  <a:tcPr marL="83680" marR="83680" marT="41840" marB="418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>
                          <a:effectLst/>
                        </a:rPr>
                        <a:t>578</a:t>
                      </a:r>
                    </a:p>
                  </a:txBody>
                  <a:tcPr marL="83680" marR="83680" marT="41840" marB="418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9227615"/>
                  </a:ext>
                </a:extLst>
              </a:tr>
            </a:tbl>
          </a:graphicData>
        </a:graphic>
      </p:graphicFrame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909B91E0-434D-4290-9045-D209624CA7CB}"/>
              </a:ext>
            </a:extLst>
          </p:cNvPr>
          <p:cNvSpPr/>
          <p:nvPr/>
        </p:nvSpPr>
        <p:spPr>
          <a:xfrm>
            <a:off x="5559490" y="3659932"/>
            <a:ext cx="1073020" cy="3965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911255-4F9F-4193-B67A-14DF55C7A206}"/>
              </a:ext>
            </a:extLst>
          </p:cNvPr>
          <p:cNvSpPr txBox="1"/>
          <p:nvPr/>
        </p:nvSpPr>
        <p:spPr>
          <a:xfrm>
            <a:off x="6792687" y="3717929"/>
            <a:ext cx="46808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장르별 출시된 게임의 개수가 총합에 영향을 준다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0090405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D821D6-A565-40AF-A4D5-6A1CF7956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ko-KR" alt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선호도 </a:t>
            </a:r>
            <a:r>
              <a:rPr lang="en-US" altLang="ko-KR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= </a:t>
            </a:r>
            <a:r>
              <a:rPr lang="ko-KR" alt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출고량의 평균</a:t>
            </a:r>
            <a:endParaRPr lang="en-US" altLang="ko-KR" sz="5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AAC7A86-1B13-4A5D-9129-58C18067B8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687" y="1431054"/>
            <a:ext cx="11752622" cy="399589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E557080-8657-49FF-8FFF-DCDBC6D25209}"/>
              </a:ext>
            </a:extLst>
          </p:cNvPr>
          <p:cNvSpPr txBox="1"/>
          <p:nvPr/>
        </p:nvSpPr>
        <p:spPr>
          <a:xfrm>
            <a:off x="971549" y="5415115"/>
            <a:ext cx="1514475" cy="1215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NA</a:t>
            </a:r>
            <a:r>
              <a:rPr lang="ko-KR" altLang="en-US" sz="1600" dirty="0"/>
              <a:t>지역</a:t>
            </a:r>
            <a:endParaRPr lang="en-US" altLang="ko-KR" sz="1600" dirty="0"/>
          </a:p>
          <a:p>
            <a:pPr algn="ctr"/>
            <a:endParaRPr lang="en-US" altLang="ko-KR" sz="900" dirty="0"/>
          </a:p>
          <a:p>
            <a:pPr marL="342900" indent="-342900">
              <a:buAutoNum type="arabicPeriod"/>
            </a:pPr>
            <a:r>
              <a:rPr lang="en-US" altLang="ko-KR" sz="1600" dirty="0"/>
              <a:t>Platform</a:t>
            </a:r>
          </a:p>
          <a:p>
            <a:pPr marL="342900" indent="-342900">
              <a:buAutoNum type="arabicPeriod"/>
            </a:pPr>
            <a:r>
              <a:rPr lang="en-US" altLang="ko-KR" sz="1600" dirty="0"/>
              <a:t>Shooter</a:t>
            </a:r>
          </a:p>
          <a:p>
            <a:pPr marL="342900" indent="-342900">
              <a:buAutoNum type="arabicPeriod"/>
            </a:pPr>
            <a:r>
              <a:rPr lang="en-US" altLang="ko-KR" sz="1600" dirty="0"/>
              <a:t>Racing</a:t>
            </a:r>
            <a:endParaRPr lang="ko-KR" altLang="en-US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74C514-EB62-4940-BA67-B84D972D053C}"/>
              </a:ext>
            </a:extLst>
          </p:cNvPr>
          <p:cNvSpPr txBox="1"/>
          <p:nvPr/>
        </p:nvSpPr>
        <p:spPr>
          <a:xfrm>
            <a:off x="4000497" y="5415115"/>
            <a:ext cx="1514475" cy="1215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EU</a:t>
            </a:r>
            <a:r>
              <a:rPr lang="ko-KR" altLang="en-US" sz="1600" dirty="0"/>
              <a:t>지역</a:t>
            </a:r>
            <a:endParaRPr lang="en-US" altLang="ko-KR" sz="1600" dirty="0"/>
          </a:p>
          <a:p>
            <a:pPr algn="ctr"/>
            <a:endParaRPr lang="en-US" altLang="ko-KR" sz="900" dirty="0"/>
          </a:p>
          <a:p>
            <a:pPr marL="342900" indent="-342900">
              <a:buAutoNum type="arabicPeriod"/>
            </a:pPr>
            <a:r>
              <a:rPr lang="en-US" altLang="ko-KR" sz="1600" dirty="0"/>
              <a:t>Shooter</a:t>
            </a:r>
          </a:p>
          <a:p>
            <a:pPr marL="342900" indent="-342900">
              <a:buAutoNum type="arabicPeriod"/>
            </a:pPr>
            <a:r>
              <a:rPr lang="en-US" altLang="ko-KR" sz="1600" dirty="0"/>
              <a:t>Platform</a:t>
            </a:r>
          </a:p>
          <a:p>
            <a:pPr marL="342900" indent="-342900">
              <a:buAutoNum type="arabicPeriod"/>
            </a:pPr>
            <a:r>
              <a:rPr lang="en-US" altLang="ko-KR" sz="1600" dirty="0"/>
              <a:t>Racing</a:t>
            </a:r>
            <a:endParaRPr lang="ko-KR" alt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9B7A23-8857-4C5A-B008-69291F97EB36}"/>
              </a:ext>
            </a:extLst>
          </p:cNvPr>
          <p:cNvSpPr txBox="1"/>
          <p:nvPr/>
        </p:nvSpPr>
        <p:spPr>
          <a:xfrm>
            <a:off x="6786560" y="5426945"/>
            <a:ext cx="1847851" cy="1215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JP</a:t>
            </a:r>
            <a:r>
              <a:rPr lang="ko-KR" altLang="en-US" sz="1600" dirty="0"/>
              <a:t>지역</a:t>
            </a:r>
            <a:endParaRPr lang="en-US" altLang="ko-KR" sz="1600" dirty="0"/>
          </a:p>
          <a:p>
            <a:pPr algn="ctr"/>
            <a:endParaRPr lang="en-US" altLang="ko-KR" sz="900" dirty="0"/>
          </a:p>
          <a:p>
            <a:pPr marL="342900" indent="-342900">
              <a:buAutoNum type="arabicPeriod"/>
            </a:pPr>
            <a:r>
              <a:rPr lang="en-US" altLang="ko-KR" sz="1600" dirty="0"/>
              <a:t>Role-Playing</a:t>
            </a:r>
          </a:p>
          <a:p>
            <a:pPr marL="342900" indent="-342900">
              <a:buAutoNum type="arabicPeriod"/>
            </a:pPr>
            <a:r>
              <a:rPr lang="en-US" altLang="ko-KR" sz="1600" dirty="0"/>
              <a:t>Platform</a:t>
            </a:r>
          </a:p>
          <a:p>
            <a:pPr marL="342900" indent="-342900">
              <a:buAutoNum type="arabicPeriod"/>
            </a:pPr>
            <a:r>
              <a:rPr lang="en-US" altLang="ko-KR" sz="1600" dirty="0"/>
              <a:t>Fighting</a:t>
            </a:r>
            <a:endParaRPr lang="ko-KR" altLang="en-US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E66A5D8-9CFE-430F-BDE7-5E76F579DCAE}"/>
              </a:ext>
            </a:extLst>
          </p:cNvPr>
          <p:cNvSpPr txBox="1"/>
          <p:nvPr/>
        </p:nvSpPr>
        <p:spPr>
          <a:xfrm>
            <a:off x="9905999" y="5415115"/>
            <a:ext cx="1514475" cy="1215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이외 지역</a:t>
            </a:r>
            <a:endParaRPr lang="en-US" altLang="ko-KR" sz="1600" dirty="0"/>
          </a:p>
          <a:p>
            <a:pPr algn="ctr"/>
            <a:endParaRPr lang="en-US" altLang="ko-KR" sz="900" dirty="0"/>
          </a:p>
          <a:p>
            <a:pPr marL="342900" indent="-342900">
              <a:buAutoNum type="arabicPeriod"/>
            </a:pPr>
            <a:r>
              <a:rPr lang="en-US" altLang="ko-KR" sz="1600" dirty="0"/>
              <a:t>Shooter</a:t>
            </a:r>
          </a:p>
          <a:p>
            <a:pPr marL="342900" indent="-342900">
              <a:buAutoNum type="arabicPeriod"/>
            </a:pPr>
            <a:r>
              <a:rPr lang="en-US" altLang="ko-KR" sz="1600" dirty="0"/>
              <a:t>Racing</a:t>
            </a:r>
          </a:p>
          <a:p>
            <a:pPr marL="342900" indent="-342900">
              <a:buAutoNum type="arabicPeriod"/>
            </a:pPr>
            <a:r>
              <a:rPr lang="en-US" altLang="ko-KR" sz="1600" dirty="0"/>
              <a:t>Platform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990669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DD2466-E4C8-4FFD-813E-40670A4D6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ko-KR" altLang="en-US" sz="5400" dirty="0"/>
              <a:t>지역간 선호도 연관</a:t>
            </a:r>
            <a:endParaRPr lang="ko-KR" altLang="en-US" sz="5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2FE8FCB5-BD7C-4A85-8EC8-27802ADCF750}"/>
              </a:ext>
            </a:extLst>
          </p:cNvPr>
          <p:cNvSpPr/>
          <p:nvPr/>
        </p:nvSpPr>
        <p:spPr>
          <a:xfrm>
            <a:off x="5695948" y="3284590"/>
            <a:ext cx="800100" cy="762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ED02719-99DF-4E65-BE44-4961381479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844" y="2059570"/>
            <a:ext cx="4278588" cy="321204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87B40E8-DF75-49A7-A15C-46589796E007}"/>
              </a:ext>
            </a:extLst>
          </p:cNvPr>
          <p:cNvSpPr txBox="1"/>
          <p:nvPr/>
        </p:nvSpPr>
        <p:spPr>
          <a:xfrm>
            <a:off x="6634065" y="3284590"/>
            <a:ext cx="543041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NA, EU, Other</a:t>
            </a:r>
            <a:r>
              <a:rPr lang="ko-KR" altLang="en-US" sz="1400" dirty="0"/>
              <a:t>간의 선호도의 유사성이 보인다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r>
              <a:rPr lang="en-US" altLang="ko-KR" sz="1400" dirty="0"/>
              <a:t>JP</a:t>
            </a:r>
            <a:r>
              <a:rPr lang="ko-KR" altLang="en-US" sz="1400" dirty="0"/>
              <a:t>의 경우 다른 지역과 상대적으로 선호도의 유사성이 떨어진다</a:t>
            </a:r>
            <a:r>
              <a:rPr lang="en-US" altLang="ko-KR" sz="1400" dirty="0"/>
              <a:t>.</a:t>
            </a:r>
            <a:r>
              <a:rPr lang="ko-KR" altLang="en-US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892139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F94E69-1653-4C18-BCAE-2D774437C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516777"/>
            <a:ext cx="10515600" cy="2045698"/>
          </a:xfrm>
        </p:spPr>
        <p:txBody>
          <a:bodyPr/>
          <a:lstStyle/>
          <a:p>
            <a:r>
              <a:rPr lang="en-US" altLang="ko-KR" sz="3600" dirty="0"/>
              <a:t>2. </a:t>
            </a:r>
            <a:r>
              <a:rPr lang="ko-KR" altLang="en-US" sz="3600" dirty="0"/>
              <a:t>시대에 따른 게임의 트렌드가 존재하는가</a:t>
            </a:r>
            <a:r>
              <a:rPr lang="en-US" altLang="ko-KR" sz="3600" dirty="0"/>
              <a:t>?</a:t>
            </a:r>
            <a:br>
              <a:rPr lang="en-US" altLang="ko-KR" sz="6000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632438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1274</TotalTime>
  <Words>1560</Words>
  <Application>Microsoft Office PowerPoint</Application>
  <PresentationFormat>와이드스크린</PresentationFormat>
  <Paragraphs>612</Paragraphs>
  <Slides>23</Slides>
  <Notes>23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7" baseType="lpstr">
      <vt:lpstr>맑은 고딕</vt:lpstr>
      <vt:lpstr>Arial</vt:lpstr>
      <vt:lpstr>Cambria Math</vt:lpstr>
      <vt:lpstr>Office 테마</vt:lpstr>
      <vt:lpstr>Section1 Project</vt:lpstr>
      <vt:lpstr>목표: 주어진 데이터를 참고하여 다음 분기 개발할 게임을 선정</vt:lpstr>
      <vt:lpstr>순서</vt:lpstr>
      <vt:lpstr>1. 지역에 따른 선호하는 게임 장르가 존재하는가? </vt:lpstr>
      <vt:lpstr>선호도 = 출고량의 총합?</vt:lpstr>
      <vt:lpstr>선호도 = 출고량의 총합?</vt:lpstr>
      <vt:lpstr>선호도 = 출고량의 평균</vt:lpstr>
      <vt:lpstr>지역간 선호도 연관</vt:lpstr>
      <vt:lpstr>2. 시대에 따른 게임의 트렌드가 존재하는가? </vt:lpstr>
      <vt:lpstr>장르의 시대적 트렌드</vt:lpstr>
      <vt:lpstr>장르의 시대적 트렌드</vt:lpstr>
      <vt:lpstr>게임 플랫폼</vt:lpstr>
      <vt:lpstr>게임 플랫폼</vt:lpstr>
      <vt:lpstr>3. 출고량이 높은 게임과 아닌 게임 간의 차이가 무엇인가?  </vt:lpstr>
      <vt:lpstr>상위 10%의 게임과 하위 90%게임의 차이 (Genre)</vt:lpstr>
      <vt:lpstr>장르별 TOP 10%에 들어가 있는 게임의 비중</vt:lpstr>
      <vt:lpstr>상위 10%의 게임을 배급한 Publisher</vt:lpstr>
      <vt:lpstr>게임 플랫폼</vt:lpstr>
      <vt:lpstr>배급사</vt:lpstr>
      <vt:lpstr>배급사</vt:lpstr>
      <vt:lpstr>4. 다음 분기 개발할 게임 </vt:lpstr>
      <vt:lpstr>북미 및 유럽 지역 진출</vt:lpstr>
      <vt:lpstr>일본 지역 진출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Section1 Project</dc:title>
  <dc:creator>김민석</dc:creator>
  <cp:lastModifiedBy>김민석</cp:lastModifiedBy>
  <cp:revision>33</cp:revision>
  <dcterms:created xsi:type="dcterms:W3CDTF">2021-10-10T04:24:00Z</dcterms:created>
  <dcterms:modified xsi:type="dcterms:W3CDTF">2021-10-12T07:34:21Z</dcterms:modified>
</cp:coreProperties>
</file>