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Barlow" pitchFamily="2" charset="77"/>
      <p:regular r:id="rId20"/>
      <p:bold r:id="rId21"/>
      <p:italic r:id="rId22"/>
      <p:boldItalic r:id="rId23"/>
    </p:embeddedFont>
    <p:embeddedFont>
      <p:font typeface="Barlow Medium" panose="020F0502020204030204" pitchFamily="3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Georgia" panose="02040502050405020303" pitchFamily="18" charset="0"/>
      <p:regular r:id="rId32"/>
      <p:bold r:id="rId33"/>
      <p:italic r:id="rId34"/>
      <p:boldItalic r:id="rId35"/>
    </p:embeddedFont>
    <p:embeddedFont>
      <p:font typeface="Permanent Marker" panose="02000000000000000000" pitchFamily="2"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9468"/>
    <p:restoredTop sz="86429"/>
  </p:normalViewPr>
  <p:slideViewPr>
    <p:cSldViewPr snapToGrid="0">
      <p:cViewPr varScale="1">
        <p:scale>
          <a:sx n="138" d="100"/>
          <a:sy n="138" d="100"/>
        </p:scale>
        <p:origin x="176" y="880"/>
      </p:cViewPr>
      <p:guideLst/>
    </p:cSldViewPr>
  </p:slideViewPr>
  <p:outlineViewPr>
    <p:cViewPr>
      <p:scale>
        <a:sx n="33" d="100"/>
        <a:sy n="33" d="100"/>
      </p:scale>
      <p:origin x="0" y="-50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823cbccaf7_1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823cbccaf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fb87c9a92b_0_8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team agreement covers the following topics:</a:t>
            </a:r>
            <a:endParaRPr/>
          </a:p>
          <a:p>
            <a:pPr marL="0" lvl="0" indent="0" algn="l" rtl="0">
              <a:spcBef>
                <a:spcPts val="0"/>
              </a:spcBef>
              <a:spcAft>
                <a:spcPts val="0"/>
              </a:spcAft>
              <a:buNone/>
            </a:pPr>
            <a:r>
              <a:rPr lang="en"/>
              <a:t>Authorship: ORCID, deciding author order</a:t>
            </a:r>
            <a:endParaRPr/>
          </a:p>
          <a:p>
            <a:pPr marL="0" lvl="0" indent="0" algn="l" rtl="0">
              <a:spcBef>
                <a:spcPts val="0"/>
              </a:spcBef>
              <a:spcAft>
                <a:spcPts val="0"/>
              </a:spcAft>
              <a:buNone/>
            </a:pPr>
            <a:r>
              <a:rPr lang="en"/>
              <a:t>Articles and materials: open access publishing, sharing presentations, preprints</a:t>
            </a:r>
            <a:endParaRPr/>
          </a:p>
          <a:p>
            <a:pPr marL="0" lvl="0" indent="0" algn="l" rtl="0">
              <a:spcBef>
                <a:spcPts val="0"/>
              </a:spcBef>
              <a:spcAft>
                <a:spcPts val="0"/>
              </a:spcAft>
              <a:buNone/>
            </a:pPr>
            <a:r>
              <a:rPr lang="en"/>
              <a:t>Data and Code: sharing data, publishing code and using open source tools</a:t>
            </a:r>
            <a:endParaRPr/>
          </a:p>
          <a:p>
            <a:pPr marL="0" lvl="0" indent="0" algn="l" rtl="0">
              <a:spcBef>
                <a:spcPts val="0"/>
              </a:spcBef>
              <a:spcAft>
                <a:spcPts val="0"/>
              </a:spcAft>
              <a:buNone/>
            </a:pPr>
            <a:r>
              <a:rPr lang="en"/>
              <a:t>Communication: promoting your work, opening science beyond academia</a:t>
            </a:r>
            <a:endParaRPr/>
          </a:p>
        </p:txBody>
      </p:sp>
      <p:sp>
        <p:nvSpPr>
          <p:cNvPr id="142" name="Google Shape;142;gfb87c9a92b_0_8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dc96826969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dc96826969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 quick screenshot to demonstrate what it looks like.</a:t>
            </a:r>
            <a:endParaRPr/>
          </a:p>
          <a:p>
            <a:pPr marL="457200" lvl="0" indent="-317500" algn="l" rtl="0">
              <a:spcBef>
                <a:spcPts val="0"/>
              </a:spcBef>
              <a:spcAft>
                <a:spcPts val="0"/>
              </a:spcAft>
              <a:buSzPts val="1400"/>
              <a:buChar char="-"/>
            </a:pPr>
            <a:r>
              <a:rPr lang="en"/>
              <a:t>Idea is that you will fill in the highlighted areas and delete other areas that don’t resonate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fb87c9a92b_0_9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You can access the team agreement in several places: Google doc, word doc and on overleaf for LaTeX users.</a:t>
            </a:r>
            <a:endParaRPr/>
          </a:p>
        </p:txBody>
      </p:sp>
      <p:sp>
        <p:nvSpPr>
          <p:cNvPr id="169" name="Google Shape;169;gfb87c9a92b_0_9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43fc34add5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43fc34add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pause for questions and then move into an exercise to try out the open science team agreement.</a:t>
            </a:r>
            <a:endParaRPr/>
          </a:p>
          <a:p>
            <a:pPr marL="0" lvl="0" indent="0" algn="l" rtl="0">
              <a:spcBef>
                <a:spcPts val="0"/>
              </a:spcBef>
              <a:spcAft>
                <a:spcPts val="0"/>
              </a:spcAft>
              <a:buNone/>
            </a:pPr>
            <a:endParaRPr/>
          </a:p>
          <a:p>
            <a:pPr marL="0" lvl="0" indent="0" algn="l" rtl="0">
              <a:spcBef>
                <a:spcPts val="0"/>
              </a:spcBef>
              <a:spcAft>
                <a:spcPts val="0"/>
              </a:spcAft>
              <a:buNone/>
            </a:pPr>
            <a:r>
              <a:rPr lang="en"/>
              <a:t>In this exercise, we will practice</a:t>
            </a:r>
            <a:endParaRPr/>
          </a:p>
          <a:p>
            <a:pPr marL="457200" lvl="0" indent="-317500" algn="l" rtl="0">
              <a:spcBef>
                <a:spcPts val="0"/>
              </a:spcBef>
              <a:spcAft>
                <a:spcPts val="0"/>
              </a:spcAft>
              <a:buSzPts val="1400"/>
              <a:buChar char="-"/>
            </a:pPr>
            <a:r>
              <a:rPr lang="en"/>
              <a:t>Downloading the team agreement</a:t>
            </a:r>
            <a:endParaRPr/>
          </a:p>
          <a:p>
            <a:pPr marL="457200" lvl="0" indent="-317500" algn="l" rtl="0">
              <a:spcBef>
                <a:spcPts val="0"/>
              </a:spcBef>
              <a:spcAft>
                <a:spcPts val="0"/>
              </a:spcAft>
              <a:buSzPts val="1400"/>
              <a:buChar char="-"/>
            </a:pPr>
            <a:r>
              <a:rPr lang="en"/>
              <a:t>Examining one section together and making one edit to add an appropriate data repository for your group’s work.</a:t>
            </a:r>
            <a:endParaRPr/>
          </a:p>
          <a:p>
            <a:pPr marL="457200" lvl="0" indent="-317500" algn="l" rtl="0">
              <a:spcBef>
                <a:spcPts val="0"/>
              </a:spcBef>
              <a:spcAft>
                <a:spcPts val="0"/>
              </a:spcAft>
              <a:buSzPts val="1400"/>
              <a:buChar char="-"/>
            </a:pPr>
            <a:r>
              <a:rPr lang="en"/>
              <a:t>One member of the team can then save and upload the revised document to a share workspace.</a:t>
            </a:r>
            <a:endParaRPr/>
          </a:p>
          <a:p>
            <a:pPr marL="457200" lvl="0" indent="-317500" algn="l" rtl="0">
              <a:spcBef>
                <a:spcPts val="0"/>
              </a:spcBef>
              <a:spcAft>
                <a:spcPts val="0"/>
              </a:spcAft>
              <a:buSzPts val="1400"/>
              <a:buChar char="-"/>
            </a:pPr>
            <a:r>
              <a:rPr lang="en"/>
              <a:t>Last we’ll make a plan for future, more thorough revisions.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43fc34add5_0_9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43fc34add5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595157367d_2_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595157367d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fb87c9a92b_0_10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fb87c9a92b_0_10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54bdb389e7_0_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54bdb389e7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fb87c9a92b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Introductions</a:t>
            </a:r>
            <a:endParaRPr/>
          </a:p>
        </p:txBody>
      </p:sp>
      <p:sp>
        <p:nvSpPr>
          <p:cNvPr id="64" name="Google Shape;64;gfb87c9a92b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4bdb389e7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54bdb389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Outline, edit/add as needed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85ab61b04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85ab61b04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start with a definition of Open Science to get everyone on the same page.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52be09a39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52be09a39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of the most important aspects of open science is that it is not just focused on outputs.</a:t>
            </a:r>
            <a:endParaRPr/>
          </a:p>
          <a:p>
            <a:pPr marL="0" lvl="0" indent="0" algn="l" rtl="0">
              <a:spcBef>
                <a:spcPts val="0"/>
              </a:spcBef>
              <a:spcAft>
                <a:spcPts val="0"/>
              </a:spcAft>
              <a:buNone/>
            </a:pPr>
            <a:r>
              <a:rPr lang="en"/>
              <a:t>Open science aims to acknowledge contributors in many roles, and values the people and processes that make research happen.</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95157367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95157367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many Open Science practices, and we won’t focus on all of them today, but this will give you a sense of the many ways your group/team could participate and open your workflows.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4ad7cfdb87_1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4ad7cfdb8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Feel free to pick 1-2 discussion questions to hear where people are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54bdb389e7_0_10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Today, I’d specifically like to introduce a tool called the Open Science Team Agreement template.</a:t>
            </a:r>
            <a:endParaRPr/>
          </a:p>
        </p:txBody>
      </p:sp>
      <p:sp>
        <p:nvSpPr>
          <p:cNvPr id="111" name="Google Shape;111;g254bdb389e7_0_10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dc96826969_0_8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dc96826969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Inspired by lab manuals, the Bay Area Open Science Group created this open science team agreement to codify a commitment to certain research practices. Intended for collaborations of any size, the Open Science team agreement allows group members to start conversations, learn about open science and commit to new open practices. Groups can return to and revise the agreement at regular intervals as needed. We recommend creating the team agreement for a new project or team.</a:t>
            </a:r>
            <a:endParaRPr/>
          </a:p>
          <a:p>
            <a:pPr marL="457200" lvl="0" indent="-317500" algn="l" rtl="0">
              <a:spcBef>
                <a:spcPts val="0"/>
              </a:spcBef>
              <a:spcAft>
                <a:spcPts val="0"/>
              </a:spcAft>
              <a:buSzPts val="1400"/>
              <a:buChar char="-"/>
            </a:pPr>
            <a:r>
              <a:rPr lang="en"/>
              <a:t>The template can be used individually as well but is most effective at the team level.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590675" y="-430404"/>
            <a:ext cx="6391200" cy="6391200"/>
          </a:xfrm>
          <a:prstGeom prst="chord">
            <a:avLst>
              <a:gd name="adj1" fmla="val 14385217"/>
              <a:gd name="adj2" fmla="val 7208317"/>
            </a:avLst>
          </a:prstGeom>
          <a:solidFill>
            <a:srgbClr val="7E458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1" name="Google Shape;11;p2"/>
          <p:cNvSpPr/>
          <p:nvPr/>
        </p:nvSpPr>
        <p:spPr>
          <a:xfrm>
            <a:off x="449540" y="784173"/>
            <a:ext cx="539646" cy="134911"/>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2" name="Google Shape;12;p2"/>
          <p:cNvSpPr txBox="1">
            <a:spLocks noGrp="1"/>
          </p:cNvSpPr>
          <p:nvPr>
            <p:ph type="ctrTitle"/>
          </p:nvPr>
        </p:nvSpPr>
        <p:spPr>
          <a:xfrm>
            <a:off x="514350" y="1838325"/>
            <a:ext cx="3497400" cy="1847100"/>
          </a:xfrm>
          <a:prstGeom prst="rect">
            <a:avLst/>
          </a:prstGeom>
        </p:spPr>
        <p:txBody>
          <a:bodyPr spcFirstLastPara="1" wrap="square" lIns="0" tIns="0" rIns="0" bIns="0"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3" name="Google Shape;13;p2"/>
          <p:cNvSpPr txBox="1">
            <a:spLocks noGrp="1"/>
          </p:cNvSpPr>
          <p:nvPr>
            <p:ph type="sldNum" idx="12"/>
          </p:nvPr>
        </p:nvSpPr>
        <p:spPr>
          <a:xfrm>
            <a:off x="314625" y="4788300"/>
            <a:ext cx="548700" cy="182700"/>
          </a:xfrm>
          <a:prstGeom prst="rect">
            <a:avLst/>
          </a:prstGeom>
        </p:spPr>
        <p:txBody>
          <a:bodyPr spcFirstLastPara="1" wrap="square" lIns="0" tIns="0" rIns="0" bIns="0" anchor="t" anchorCtr="0">
            <a:noAutofit/>
          </a:bodyPr>
          <a:lstStyle>
            <a:lvl1pPr lvl="0" algn="l" rtl="0">
              <a:buNone/>
              <a:defRPr/>
            </a:lvl1pPr>
            <a:lvl2pPr lvl="1" algn="l" rtl="0">
              <a:buNone/>
              <a:defRPr/>
            </a:lvl2pPr>
            <a:lvl3pPr lvl="2" algn="l" rtl="0">
              <a:buNone/>
              <a:defRPr/>
            </a:lvl3pPr>
            <a:lvl4pPr lvl="3" algn="l" rtl="0">
              <a:buNone/>
              <a:defRPr/>
            </a:lvl4pPr>
            <a:lvl5pPr lvl="4" algn="l" rtl="0">
              <a:buNone/>
              <a:defRPr/>
            </a:lvl5pPr>
            <a:lvl6pPr lvl="5" algn="l" rtl="0">
              <a:buNone/>
              <a:defRPr/>
            </a:lvl6pPr>
            <a:lvl7pPr lvl="6" algn="l" rtl="0">
              <a:buNone/>
              <a:defRPr/>
            </a:lvl7pPr>
            <a:lvl8pPr lvl="7" algn="l" rtl="0">
              <a:buNone/>
              <a:defRPr/>
            </a:lvl8pPr>
            <a:lvl9pPr lvl="8" algn="l"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1"/>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p:nvPr/>
        </p:nvSpPr>
        <p:spPr>
          <a:xfrm>
            <a:off x="100" y="0"/>
            <a:ext cx="9144000" cy="5151300"/>
          </a:xfrm>
          <a:prstGeom prst="rect">
            <a:avLst/>
          </a:prstGeom>
          <a:solidFill>
            <a:srgbClr val="363739">
              <a:alpha val="70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sldNum" idx="12"/>
          </p:nvPr>
        </p:nvSpPr>
        <p:spPr>
          <a:xfrm>
            <a:off x="8532425" y="4618200"/>
            <a:ext cx="611400" cy="525300"/>
          </a:xfrm>
          <a:prstGeom prst="rect">
            <a:avLst/>
          </a:prstGeom>
          <a:solidFill>
            <a:schemeClr val="accent1"/>
          </a:solidFill>
        </p:spPr>
        <p:txBody>
          <a:bodyPr spcFirstLastPara="1" wrap="square" lIns="0" tIns="0" rIns="0" bIns="0" anchor="ctr"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ctrTitle"/>
          </p:nvPr>
        </p:nvSpPr>
        <p:spPr>
          <a:xfrm>
            <a:off x="514350" y="2263175"/>
            <a:ext cx="5557200" cy="631200"/>
          </a:xfrm>
          <a:prstGeom prst="rect">
            <a:avLst/>
          </a:prstGeom>
        </p:spPr>
        <p:txBody>
          <a:bodyPr spcFirstLastPara="1" wrap="square" lIns="0" tIns="0" rIns="0" bIns="0" anchor="ctr" anchorCtr="0">
            <a:noAutofit/>
          </a:bodyPr>
          <a:lstStyle>
            <a:lvl1pPr lvl="0" rtl="0">
              <a:spcBef>
                <a:spcPts val="0"/>
              </a:spcBef>
              <a:spcAft>
                <a:spcPts val="0"/>
              </a:spcAft>
              <a:buClr>
                <a:schemeClr val="accent1"/>
              </a:buClr>
              <a:buSzPts val="4100"/>
              <a:buNone/>
              <a:defRPr>
                <a:solidFill>
                  <a:schemeClr val="accent1"/>
                </a:solidFill>
              </a:defRPr>
            </a:lvl1pPr>
            <a:lvl2pPr lvl="1" rtl="0">
              <a:spcBef>
                <a:spcPts val="0"/>
              </a:spcBef>
              <a:spcAft>
                <a:spcPts val="0"/>
              </a:spcAft>
              <a:buClr>
                <a:schemeClr val="accent1"/>
              </a:buClr>
              <a:buSzPts val="4100"/>
              <a:buNone/>
              <a:defRPr>
                <a:solidFill>
                  <a:schemeClr val="accent1"/>
                </a:solidFill>
              </a:defRPr>
            </a:lvl2pPr>
            <a:lvl3pPr lvl="2" rtl="0">
              <a:spcBef>
                <a:spcPts val="0"/>
              </a:spcBef>
              <a:spcAft>
                <a:spcPts val="0"/>
              </a:spcAft>
              <a:buClr>
                <a:schemeClr val="accent1"/>
              </a:buClr>
              <a:buSzPts val="4100"/>
              <a:buNone/>
              <a:defRPr>
                <a:solidFill>
                  <a:schemeClr val="accent1"/>
                </a:solidFill>
              </a:defRPr>
            </a:lvl3pPr>
            <a:lvl4pPr lvl="3" rtl="0">
              <a:spcBef>
                <a:spcPts val="0"/>
              </a:spcBef>
              <a:spcAft>
                <a:spcPts val="0"/>
              </a:spcAft>
              <a:buClr>
                <a:schemeClr val="accent1"/>
              </a:buClr>
              <a:buSzPts val="4100"/>
              <a:buNone/>
              <a:defRPr>
                <a:solidFill>
                  <a:schemeClr val="accent1"/>
                </a:solidFill>
              </a:defRPr>
            </a:lvl4pPr>
            <a:lvl5pPr lvl="4" rtl="0">
              <a:spcBef>
                <a:spcPts val="0"/>
              </a:spcBef>
              <a:spcAft>
                <a:spcPts val="0"/>
              </a:spcAft>
              <a:buClr>
                <a:schemeClr val="accent1"/>
              </a:buClr>
              <a:buSzPts val="4100"/>
              <a:buNone/>
              <a:defRPr>
                <a:solidFill>
                  <a:schemeClr val="accent1"/>
                </a:solidFill>
              </a:defRPr>
            </a:lvl5pPr>
            <a:lvl6pPr lvl="5" rtl="0">
              <a:spcBef>
                <a:spcPts val="0"/>
              </a:spcBef>
              <a:spcAft>
                <a:spcPts val="0"/>
              </a:spcAft>
              <a:buClr>
                <a:schemeClr val="accent1"/>
              </a:buClr>
              <a:buSzPts val="4100"/>
              <a:buNone/>
              <a:defRPr>
                <a:solidFill>
                  <a:schemeClr val="accent1"/>
                </a:solidFill>
              </a:defRPr>
            </a:lvl6pPr>
            <a:lvl7pPr lvl="6" rtl="0">
              <a:spcBef>
                <a:spcPts val="0"/>
              </a:spcBef>
              <a:spcAft>
                <a:spcPts val="0"/>
              </a:spcAft>
              <a:buClr>
                <a:schemeClr val="accent1"/>
              </a:buClr>
              <a:buSzPts val="4100"/>
              <a:buNone/>
              <a:defRPr>
                <a:solidFill>
                  <a:schemeClr val="accent1"/>
                </a:solidFill>
              </a:defRPr>
            </a:lvl7pPr>
            <a:lvl8pPr lvl="7" rtl="0">
              <a:spcBef>
                <a:spcPts val="0"/>
              </a:spcBef>
              <a:spcAft>
                <a:spcPts val="0"/>
              </a:spcAft>
              <a:buClr>
                <a:schemeClr val="accent1"/>
              </a:buClr>
              <a:buSzPts val="4100"/>
              <a:buNone/>
              <a:defRPr>
                <a:solidFill>
                  <a:schemeClr val="accent1"/>
                </a:solidFill>
              </a:defRPr>
            </a:lvl8pPr>
            <a:lvl9pPr lvl="8" rtl="0">
              <a:spcBef>
                <a:spcPts val="0"/>
              </a:spcBef>
              <a:spcAft>
                <a:spcPts val="0"/>
              </a:spcAft>
              <a:buClr>
                <a:schemeClr val="accent1"/>
              </a:buClr>
              <a:buSzPts val="4100"/>
              <a:buNone/>
              <a:defRPr>
                <a:solidFill>
                  <a:schemeClr val="accent1"/>
                </a:solidFill>
              </a:defRPr>
            </a:lvl9pPr>
          </a:lstStyle>
          <a:p>
            <a:endParaRPr/>
          </a:p>
        </p:txBody>
      </p:sp>
      <p:sp>
        <p:nvSpPr>
          <p:cNvPr id="18" name="Google Shape;18;p3"/>
          <p:cNvSpPr txBox="1">
            <a:spLocks noGrp="1"/>
          </p:cNvSpPr>
          <p:nvPr>
            <p:ph type="subTitle" idx="1"/>
          </p:nvPr>
        </p:nvSpPr>
        <p:spPr>
          <a:xfrm>
            <a:off x="514350" y="2894375"/>
            <a:ext cx="5557200" cy="2748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16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a:endParaRPr/>
          </a:p>
        </p:txBody>
      </p:sp>
      <p:sp>
        <p:nvSpPr>
          <p:cNvPr id="19" name="Google Shape;19;p3"/>
          <p:cNvSpPr/>
          <p:nvPr/>
        </p:nvSpPr>
        <p:spPr>
          <a:xfrm>
            <a:off x="342900" y="361950"/>
            <a:ext cx="539646" cy="134911"/>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1"/>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515525" y="2260775"/>
            <a:ext cx="4784400" cy="2346900"/>
          </a:xfrm>
          <a:prstGeom prst="rect">
            <a:avLst/>
          </a:prstGeom>
        </p:spPr>
        <p:txBody>
          <a:bodyPr spcFirstLastPara="1" wrap="square" lIns="0" tIns="0" rIns="0" bIns="0" anchor="b" anchorCtr="0">
            <a:noAutofit/>
          </a:bodyPr>
          <a:lstStyle>
            <a:lvl1pPr marL="457200" lvl="0" indent="-488950" rtl="0">
              <a:spcBef>
                <a:spcPts val="0"/>
              </a:spcBef>
              <a:spcAft>
                <a:spcPts val="0"/>
              </a:spcAft>
              <a:buSzPts val="4100"/>
              <a:buChar char="•"/>
              <a:defRPr sz="4100" b="1"/>
            </a:lvl1pPr>
            <a:lvl2pPr marL="914400" lvl="1" indent="-488950" rtl="0">
              <a:spcBef>
                <a:spcPts val="800"/>
              </a:spcBef>
              <a:spcAft>
                <a:spcPts val="0"/>
              </a:spcAft>
              <a:buSzPts val="4100"/>
              <a:buChar char="○"/>
              <a:defRPr sz="4100" b="1"/>
            </a:lvl2pPr>
            <a:lvl3pPr marL="1371600" lvl="2" indent="-488950" rtl="0">
              <a:spcBef>
                <a:spcPts val="800"/>
              </a:spcBef>
              <a:spcAft>
                <a:spcPts val="0"/>
              </a:spcAft>
              <a:buSzPts val="4100"/>
              <a:buChar char="■"/>
              <a:defRPr sz="4100" b="1"/>
            </a:lvl3pPr>
            <a:lvl4pPr marL="1828800" lvl="3" indent="-488950" rtl="0">
              <a:spcBef>
                <a:spcPts val="800"/>
              </a:spcBef>
              <a:spcAft>
                <a:spcPts val="0"/>
              </a:spcAft>
              <a:buSzPts val="4100"/>
              <a:buChar char="●"/>
              <a:defRPr sz="4100" b="1"/>
            </a:lvl4pPr>
            <a:lvl5pPr marL="2286000" lvl="4" indent="-488950" rtl="0">
              <a:spcBef>
                <a:spcPts val="800"/>
              </a:spcBef>
              <a:spcAft>
                <a:spcPts val="0"/>
              </a:spcAft>
              <a:buSzPts val="4100"/>
              <a:buChar char="○"/>
              <a:defRPr sz="4100" b="1"/>
            </a:lvl5pPr>
            <a:lvl6pPr marL="2743200" lvl="5" indent="-488950" rtl="0">
              <a:spcBef>
                <a:spcPts val="800"/>
              </a:spcBef>
              <a:spcAft>
                <a:spcPts val="0"/>
              </a:spcAft>
              <a:buSzPts val="4100"/>
              <a:buChar char="■"/>
              <a:defRPr sz="4100" b="1"/>
            </a:lvl6pPr>
            <a:lvl7pPr marL="3200400" lvl="6" indent="-488950" rtl="0">
              <a:spcBef>
                <a:spcPts val="800"/>
              </a:spcBef>
              <a:spcAft>
                <a:spcPts val="0"/>
              </a:spcAft>
              <a:buSzPts val="4100"/>
              <a:buChar char="●"/>
              <a:defRPr sz="4100" b="1"/>
            </a:lvl7pPr>
            <a:lvl8pPr marL="3657600" lvl="7" indent="-488950" rtl="0">
              <a:spcBef>
                <a:spcPts val="800"/>
              </a:spcBef>
              <a:spcAft>
                <a:spcPts val="0"/>
              </a:spcAft>
              <a:buSzPts val="4100"/>
              <a:buChar char="○"/>
              <a:defRPr sz="4100" b="1"/>
            </a:lvl8pPr>
            <a:lvl9pPr marL="4114800" lvl="8" indent="-488950" rtl="0">
              <a:spcBef>
                <a:spcPts val="800"/>
              </a:spcBef>
              <a:spcAft>
                <a:spcPts val="800"/>
              </a:spcAft>
              <a:buSzPts val="4100"/>
              <a:buChar char="■"/>
              <a:defRPr sz="4100" b="1"/>
            </a:lvl9pPr>
          </a:lstStyle>
          <a:p>
            <a:endParaRPr/>
          </a:p>
        </p:txBody>
      </p:sp>
      <p:sp>
        <p:nvSpPr>
          <p:cNvPr id="22" name="Google Shape;22;p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 name="Google Shape;23;p4"/>
          <p:cNvSpPr/>
          <p:nvPr/>
        </p:nvSpPr>
        <p:spPr>
          <a:xfrm>
            <a:off x="515532" y="604394"/>
            <a:ext cx="537342" cy="539750"/>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4" name="Google Shape;24;p4"/>
          <p:cNvSpPr/>
          <p:nvPr/>
        </p:nvSpPr>
        <p:spPr>
          <a:xfrm>
            <a:off x="6549307" y="869192"/>
            <a:ext cx="1810639" cy="1810639"/>
          </a:xfrm>
          <a:custGeom>
            <a:avLst/>
            <a:gdLst/>
            <a:ahLst/>
            <a:cxnLst/>
            <a:rect l="l" t="t" r="r" b="b"/>
            <a:pathLst>
              <a:path w="1708150" h="1708150" extrusionOk="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lt2"/>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5" name="Google Shape;25;p4"/>
          <p:cNvSpPr/>
          <p:nvPr/>
        </p:nvSpPr>
        <p:spPr>
          <a:xfrm>
            <a:off x="5817581" y="2205888"/>
            <a:ext cx="1467171" cy="734205"/>
          </a:xfrm>
          <a:custGeom>
            <a:avLst/>
            <a:gdLst/>
            <a:ahLst/>
            <a:cxnLst/>
            <a:rect l="l" t="t" r="r" b="b"/>
            <a:pathLst>
              <a:path w="2934342" h="1468410" extrusionOk="0">
                <a:moveTo>
                  <a:pt x="2934342" y="0"/>
                </a:moveTo>
                <a:cubicBezTo>
                  <a:pt x="2934342" y="811099"/>
                  <a:pt x="2277030" y="1468411"/>
                  <a:pt x="1465931" y="1468411"/>
                </a:cubicBezTo>
                <a:cubicBezTo>
                  <a:pt x="654832" y="1468411"/>
                  <a:pt x="0" y="811099"/>
                  <a:pt x="0" y="0"/>
                </a:cubicBezTo>
                <a:lnTo>
                  <a:pt x="2934342" y="0"/>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6" name="Google Shape;26;p4"/>
          <p:cNvSpPr/>
          <p:nvPr/>
        </p:nvSpPr>
        <p:spPr>
          <a:xfrm>
            <a:off x="697262" y="806038"/>
            <a:ext cx="173875" cy="136473"/>
          </a:xfrm>
          <a:prstGeom prst="rect">
            <a:avLst/>
          </a:prstGeom>
        </p:spPr>
        <p:txBody>
          <a:bodyPr>
            <a:prstTxWarp prst="textPlain">
              <a:avLst/>
            </a:prstTxWarp>
          </a:bodyPr>
          <a:lstStyle/>
          <a:p>
            <a:pPr lvl="0" algn="ctr"/>
            <a:r>
              <a:rPr b="1" i="0">
                <a:ln>
                  <a:noFill/>
                </a:ln>
                <a:solidFill>
                  <a:schemeClr val="lt2"/>
                </a:solidFill>
                <a:latin typeface="Georgia"/>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29" name="Google Shape;29;p5"/>
          <p:cNvSpPr txBox="1">
            <a:spLocks noGrp="1"/>
          </p:cNvSpPr>
          <p:nvPr>
            <p:ph type="body" idx="1"/>
          </p:nvPr>
        </p:nvSpPr>
        <p:spPr>
          <a:xfrm>
            <a:off x="516600" y="1967475"/>
            <a:ext cx="6768900" cy="24204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0" name="Google Shape;30;p5"/>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33" name="Google Shape;33;p6"/>
          <p:cNvSpPr txBox="1">
            <a:spLocks noGrp="1"/>
          </p:cNvSpPr>
          <p:nvPr>
            <p:ph type="body" idx="1"/>
          </p:nvPr>
        </p:nvSpPr>
        <p:spPr>
          <a:xfrm>
            <a:off x="516600" y="1967475"/>
            <a:ext cx="3162600" cy="24900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4" name="Google Shape;34;p6"/>
          <p:cNvSpPr txBox="1">
            <a:spLocks noGrp="1"/>
          </p:cNvSpPr>
          <p:nvPr>
            <p:ph type="body" idx="2"/>
          </p:nvPr>
        </p:nvSpPr>
        <p:spPr>
          <a:xfrm>
            <a:off x="4122876" y="1967475"/>
            <a:ext cx="3162600" cy="24900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5" name="Google Shape;35;p6"/>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38" name="Google Shape;38;p7"/>
          <p:cNvSpPr txBox="1">
            <a:spLocks noGrp="1"/>
          </p:cNvSpPr>
          <p:nvPr>
            <p:ph type="body" idx="1"/>
          </p:nvPr>
        </p:nvSpPr>
        <p:spPr>
          <a:xfrm>
            <a:off x="516600" y="1967475"/>
            <a:ext cx="2108700" cy="25533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39" name="Google Shape;39;p7"/>
          <p:cNvSpPr txBox="1">
            <a:spLocks noGrp="1"/>
          </p:cNvSpPr>
          <p:nvPr>
            <p:ph type="body" idx="2"/>
          </p:nvPr>
        </p:nvSpPr>
        <p:spPr>
          <a:xfrm>
            <a:off x="2846689" y="1967475"/>
            <a:ext cx="2108700" cy="25533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40" name="Google Shape;40;p7"/>
          <p:cNvSpPr txBox="1">
            <a:spLocks noGrp="1"/>
          </p:cNvSpPr>
          <p:nvPr>
            <p:ph type="body" idx="3"/>
          </p:nvPr>
        </p:nvSpPr>
        <p:spPr>
          <a:xfrm>
            <a:off x="5176777" y="1967475"/>
            <a:ext cx="2108700" cy="2553300"/>
          </a:xfrm>
          <a:prstGeom prst="rect">
            <a:avLst/>
          </a:prstGeom>
        </p:spPr>
        <p:txBody>
          <a:bodyPr spcFirstLastPara="1" wrap="square" lIns="0" tIns="0" rIns="0" bIns="0" anchor="t" anchorCtr="0">
            <a:noAutofit/>
          </a:bodyPr>
          <a:lstStyle>
            <a:lvl1pPr marL="457200" lvl="0" indent="-330200" rtl="0">
              <a:spcBef>
                <a:spcPts val="0"/>
              </a:spcBef>
              <a:spcAft>
                <a:spcPts val="0"/>
              </a:spcAft>
              <a:buSzPts val="1600"/>
              <a:buChar char="•"/>
              <a:defRPr/>
            </a:lvl1pPr>
            <a:lvl2pPr marL="914400" lvl="1" indent="-330200" rtl="0">
              <a:spcBef>
                <a:spcPts val="800"/>
              </a:spcBef>
              <a:spcAft>
                <a:spcPts val="0"/>
              </a:spcAft>
              <a:buSzPts val="1600"/>
              <a:buChar char="○"/>
              <a:defRPr/>
            </a:lvl2pPr>
            <a:lvl3pPr marL="1371600" lvl="2" indent="-330200" rtl="0">
              <a:spcBef>
                <a:spcPts val="800"/>
              </a:spcBef>
              <a:spcAft>
                <a:spcPts val="0"/>
              </a:spcAft>
              <a:buSzPts val="1600"/>
              <a:buChar char="■"/>
              <a:defRPr/>
            </a:lvl3pPr>
            <a:lvl4pPr marL="1828800" lvl="3" indent="-330200" rtl="0">
              <a:spcBef>
                <a:spcPts val="800"/>
              </a:spcBef>
              <a:spcAft>
                <a:spcPts val="0"/>
              </a:spcAft>
              <a:buSzPts val="1600"/>
              <a:buChar char="●"/>
              <a:defRPr/>
            </a:lvl4pPr>
            <a:lvl5pPr marL="2286000" lvl="4" indent="-330200" rtl="0">
              <a:spcBef>
                <a:spcPts val="800"/>
              </a:spcBef>
              <a:spcAft>
                <a:spcPts val="0"/>
              </a:spcAft>
              <a:buSzPts val="1600"/>
              <a:buChar char="○"/>
              <a:defRPr/>
            </a:lvl5pPr>
            <a:lvl6pPr marL="2743200" lvl="5" indent="-330200" rtl="0">
              <a:spcBef>
                <a:spcPts val="800"/>
              </a:spcBef>
              <a:spcAft>
                <a:spcPts val="0"/>
              </a:spcAft>
              <a:buSzPts val="1600"/>
              <a:buChar char="■"/>
              <a:defRPr/>
            </a:lvl6pPr>
            <a:lvl7pPr marL="3200400" lvl="6" indent="-330200" rtl="0">
              <a:spcBef>
                <a:spcPts val="800"/>
              </a:spcBef>
              <a:spcAft>
                <a:spcPts val="0"/>
              </a:spcAft>
              <a:buSzPts val="1600"/>
              <a:buChar char="●"/>
              <a:defRPr/>
            </a:lvl7pPr>
            <a:lvl8pPr marL="3657600" lvl="7" indent="-330200" rtl="0">
              <a:spcBef>
                <a:spcPts val="800"/>
              </a:spcBef>
              <a:spcAft>
                <a:spcPts val="0"/>
              </a:spcAft>
              <a:buSzPts val="1600"/>
              <a:buChar char="○"/>
              <a:defRPr/>
            </a:lvl8pPr>
            <a:lvl9pPr marL="4114800" lvl="8" indent="-330200" rtl="0">
              <a:spcBef>
                <a:spcPts val="800"/>
              </a:spcBef>
              <a:spcAft>
                <a:spcPts val="800"/>
              </a:spcAft>
              <a:buSzPts val="1600"/>
              <a:buChar char="■"/>
              <a:defRPr/>
            </a:lvl9pPr>
          </a:lstStyle>
          <a:p>
            <a:endParaRPr/>
          </a:p>
        </p:txBody>
      </p:sp>
      <p:sp>
        <p:nvSpPr>
          <p:cNvPr id="41" name="Google Shape;41;p7"/>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44" name="Google Shape;44;p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subtitle">
  <p:cSld name="TITLE_ONLY_1">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516600" y="1655400"/>
            <a:ext cx="3679200" cy="1411500"/>
          </a:xfrm>
          <a:prstGeom prst="rect">
            <a:avLst/>
          </a:prstGeom>
        </p:spPr>
        <p:txBody>
          <a:bodyPr spcFirstLastPara="1" wrap="square" lIns="0" tIns="0" rIns="0" bIns="0" anchor="b" anchorCtr="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a:endParaRPr/>
          </a:p>
        </p:txBody>
      </p:sp>
      <p:sp>
        <p:nvSpPr>
          <p:cNvPr id="47" name="Google Shape;47;p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9"/>
          <p:cNvSpPr/>
          <p:nvPr/>
        </p:nvSpPr>
        <p:spPr>
          <a:xfrm>
            <a:off x="244527" y="379439"/>
            <a:ext cx="539646" cy="134912"/>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49" name="Google Shape;49;p9"/>
          <p:cNvSpPr txBox="1">
            <a:spLocks noGrp="1"/>
          </p:cNvSpPr>
          <p:nvPr>
            <p:ph type="subTitle" idx="1"/>
          </p:nvPr>
        </p:nvSpPr>
        <p:spPr>
          <a:xfrm>
            <a:off x="516600" y="3066900"/>
            <a:ext cx="3679200" cy="268200"/>
          </a:xfrm>
          <a:prstGeom prst="rect">
            <a:avLst/>
          </a:prstGeom>
        </p:spPr>
        <p:txBody>
          <a:bodyPr spcFirstLastPara="1" wrap="square" lIns="0" tIns="0" rIns="0" bIns="0" anchor="t" anchorCtr="0">
            <a:noAutofit/>
          </a:bodyPr>
          <a:lstStyle>
            <a:lvl1pPr lvl="0" rtl="0">
              <a:spcBef>
                <a:spcPts val="0"/>
              </a:spcBef>
              <a:spcAft>
                <a:spcPts val="0"/>
              </a:spcAft>
              <a:buSzPts val="1600"/>
              <a:buFont typeface="Barlow Medium"/>
              <a:buNone/>
              <a:defRPr>
                <a:latin typeface="Barlow Medium"/>
                <a:ea typeface="Barlow Medium"/>
                <a:cs typeface="Barlow Medium"/>
                <a:sym typeface="Barlow Medium"/>
              </a:defRPr>
            </a:lvl1pPr>
            <a:lvl2pPr lvl="1" rtl="0">
              <a:spcBef>
                <a:spcPts val="800"/>
              </a:spcBef>
              <a:spcAft>
                <a:spcPts val="0"/>
              </a:spcAft>
              <a:buSzPts val="1600"/>
              <a:buFont typeface="Barlow Medium"/>
              <a:buNone/>
              <a:defRPr>
                <a:latin typeface="Barlow Medium"/>
                <a:ea typeface="Barlow Medium"/>
                <a:cs typeface="Barlow Medium"/>
                <a:sym typeface="Barlow Medium"/>
              </a:defRPr>
            </a:lvl2pPr>
            <a:lvl3pPr lvl="2" rtl="0">
              <a:spcBef>
                <a:spcPts val="800"/>
              </a:spcBef>
              <a:spcAft>
                <a:spcPts val="0"/>
              </a:spcAft>
              <a:buSzPts val="1600"/>
              <a:buFont typeface="Barlow Medium"/>
              <a:buNone/>
              <a:defRPr>
                <a:latin typeface="Barlow Medium"/>
                <a:ea typeface="Barlow Medium"/>
                <a:cs typeface="Barlow Medium"/>
                <a:sym typeface="Barlow Medium"/>
              </a:defRPr>
            </a:lvl3pPr>
            <a:lvl4pPr lvl="3" rtl="0">
              <a:spcBef>
                <a:spcPts val="800"/>
              </a:spcBef>
              <a:spcAft>
                <a:spcPts val="0"/>
              </a:spcAft>
              <a:buSzPts val="1600"/>
              <a:buFont typeface="Barlow Medium"/>
              <a:buNone/>
              <a:defRPr>
                <a:latin typeface="Barlow Medium"/>
                <a:ea typeface="Barlow Medium"/>
                <a:cs typeface="Barlow Medium"/>
                <a:sym typeface="Barlow Medium"/>
              </a:defRPr>
            </a:lvl4pPr>
            <a:lvl5pPr lvl="4" rtl="0">
              <a:spcBef>
                <a:spcPts val="800"/>
              </a:spcBef>
              <a:spcAft>
                <a:spcPts val="0"/>
              </a:spcAft>
              <a:buSzPts val="1600"/>
              <a:buFont typeface="Barlow Medium"/>
              <a:buNone/>
              <a:defRPr>
                <a:latin typeface="Barlow Medium"/>
                <a:ea typeface="Barlow Medium"/>
                <a:cs typeface="Barlow Medium"/>
                <a:sym typeface="Barlow Medium"/>
              </a:defRPr>
            </a:lvl5pPr>
            <a:lvl6pPr lvl="5" rtl="0">
              <a:spcBef>
                <a:spcPts val="800"/>
              </a:spcBef>
              <a:spcAft>
                <a:spcPts val="0"/>
              </a:spcAft>
              <a:buSzPts val="1600"/>
              <a:buFont typeface="Barlow Medium"/>
              <a:buNone/>
              <a:defRPr>
                <a:latin typeface="Barlow Medium"/>
                <a:ea typeface="Barlow Medium"/>
                <a:cs typeface="Barlow Medium"/>
                <a:sym typeface="Barlow Medium"/>
              </a:defRPr>
            </a:lvl6pPr>
            <a:lvl7pPr lvl="6" rtl="0">
              <a:spcBef>
                <a:spcPts val="800"/>
              </a:spcBef>
              <a:spcAft>
                <a:spcPts val="0"/>
              </a:spcAft>
              <a:buSzPts val="1600"/>
              <a:buFont typeface="Barlow Medium"/>
              <a:buNone/>
              <a:defRPr>
                <a:latin typeface="Barlow Medium"/>
                <a:ea typeface="Barlow Medium"/>
                <a:cs typeface="Barlow Medium"/>
                <a:sym typeface="Barlow Medium"/>
              </a:defRPr>
            </a:lvl7pPr>
            <a:lvl8pPr lvl="7" rtl="0">
              <a:spcBef>
                <a:spcPts val="800"/>
              </a:spcBef>
              <a:spcAft>
                <a:spcPts val="0"/>
              </a:spcAft>
              <a:buSzPts val="1600"/>
              <a:buFont typeface="Barlow Medium"/>
              <a:buNone/>
              <a:defRPr>
                <a:latin typeface="Barlow Medium"/>
                <a:ea typeface="Barlow Medium"/>
                <a:cs typeface="Barlow Medium"/>
                <a:sym typeface="Barlow Medium"/>
              </a:defRPr>
            </a:lvl8pPr>
            <a:lvl9pPr lvl="8" rtl="0">
              <a:spcBef>
                <a:spcPts val="800"/>
              </a:spcBef>
              <a:spcAft>
                <a:spcPts val="800"/>
              </a:spcAft>
              <a:buSzPts val="1600"/>
              <a:buFont typeface="Barlow Medium"/>
              <a:buNone/>
              <a:defRPr>
                <a:latin typeface="Barlow Medium"/>
                <a:ea typeface="Barlow Medium"/>
                <a:cs typeface="Barlow Medium"/>
                <a:sym typeface="Barlow Medium"/>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516600" y="4406300"/>
            <a:ext cx="7772100" cy="303900"/>
          </a:xfrm>
          <a:prstGeom prst="rect">
            <a:avLst/>
          </a:prstGeom>
        </p:spPr>
        <p:txBody>
          <a:bodyPr spcFirstLastPara="1" wrap="square" lIns="0" tIns="0" rIns="0" bIns="0" anchor="t" anchorCtr="0">
            <a:noAutofit/>
          </a:bodyPr>
          <a:lstStyle>
            <a:lvl1pPr marL="457200" lvl="0" indent="-228600" rtl="0">
              <a:spcBef>
                <a:spcPts val="0"/>
              </a:spcBef>
              <a:spcAft>
                <a:spcPts val="800"/>
              </a:spcAft>
              <a:buSzPts val="1800"/>
              <a:buNone/>
              <a:defRPr sz="1800"/>
            </a:lvl1pPr>
          </a:lstStyle>
          <a:p>
            <a:endParaRPr/>
          </a:p>
        </p:txBody>
      </p:sp>
      <p:sp>
        <p:nvSpPr>
          <p:cNvPr id="52" name="Google Shape;52;p10"/>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6600" y="514350"/>
            <a:ext cx="6480000" cy="717900"/>
          </a:xfrm>
          <a:prstGeom prst="rect">
            <a:avLst/>
          </a:prstGeom>
          <a:noFill/>
          <a:ln>
            <a:noFill/>
          </a:ln>
        </p:spPr>
        <p:txBody>
          <a:bodyPr spcFirstLastPara="1" wrap="square" lIns="0" tIns="0" rIns="0" bIns="0" anchor="t" anchorCtr="0">
            <a:noAutofit/>
          </a:bodyPr>
          <a:lstStyle>
            <a:lvl1pPr lvl="0"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1pPr>
            <a:lvl2pPr lvl="1"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2pPr>
            <a:lvl3pPr lvl="2"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3pPr>
            <a:lvl4pPr lvl="3"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4pPr>
            <a:lvl5pPr lvl="4"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5pPr>
            <a:lvl6pPr lvl="5"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6pPr>
            <a:lvl7pPr lvl="6"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7pPr>
            <a:lvl8pPr lvl="7"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8pPr>
            <a:lvl9pPr lvl="8" rtl="0">
              <a:lnSpc>
                <a:spcPct val="90000"/>
              </a:lnSpc>
              <a:spcBef>
                <a:spcPts val="0"/>
              </a:spcBef>
              <a:spcAft>
                <a:spcPts val="0"/>
              </a:spcAft>
              <a:buClr>
                <a:schemeClr val="dk1"/>
              </a:buClr>
              <a:buSzPts val="4100"/>
              <a:buFont typeface="Barlow"/>
              <a:buNone/>
              <a:defRPr sz="4100" b="1">
                <a:solidFill>
                  <a:schemeClr val="dk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516600" y="1967475"/>
            <a:ext cx="6768900" cy="24204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marL="914400" lvl="1"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marL="1371600" lvl="2"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marL="1828800" lvl="3"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marL="2286000" lvl="4"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marL="2743200" lvl="5"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marL="3200400" lvl="6"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marL="3657600" lvl="7" indent="-330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marL="4114800" lvl="8" indent="-330200" rtl="0">
              <a:lnSpc>
                <a:spcPct val="115000"/>
              </a:lnSpc>
              <a:spcBef>
                <a:spcPts val="800"/>
              </a:spcBef>
              <a:spcAft>
                <a:spcPts val="800"/>
              </a:spcAft>
              <a:buClr>
                <a:schemeClr val="dk1"/>
              </a:buClr>
              <a:buSzPts val="1600"/>
              <a:buFont typeface="Barlow"/>
              <a:buChar char="■"/>
              <a:defRPr sz="1600">
                <a:solidFill>
                  <a:schemeClr val="dk1"/>
                </a:solidFill>
                <a:latin typeface="Barlow"/>
                <a:ea typeface="Barlow"/>
                <a:cs typeface="Barlow"/>
                <a:sym typeface="Barlow"/>
              </a:defRPr>
            </a:lvl9pPr>
          </a:lstStyle>
          <a:p>
            <a:endParaRPr/>
          </a:p>
        </p:txBody>
      </p:sp>
      <p:sp>
        <p:nvSpPr>
          <p:cNvPr id="8" name="Google Shape;8;p1"/>
          <p:cNvSpPr txBox="1">
            <a:spLocks noGrp="1"/>
          </p:cNvSpPr>
          <p:nvPr>
            <p:ph type="sldNum" idx="12"/>
          </p:nvPr>
        </p:nvSpPr>
        <p:spPr>
          <a:xfrm>
            <a:off x="8376075" y="4749850"/>
            <a:ext cx="548700" cy="181800"/>
          </a:xfrm>
          <a:prstGeom prst="rect">
            <a:avLst/>
          </a:prstGeom>
          <a:noFill/>
          <a:ln>
            <a:noFill/>
          </a:ln>
        </p:spPr>
        <p:txBody>
          <a:bodyPr spcFirstLastPara="1" wrap="square" lIns="0" tIns="0" rIns="0" bIns="0" anchor="ctr" anchorCtr="0">
            <a:noAutofit/>
          </a:bodyPr>
          <a:lstStyle>
            <a:lvl1pPr lvl="0" algn="r" rtl="0">
              <a:buNone/>
              <a:defRPr sz="1100" b="1">
                <a:solidFill>
                  <a:schemeClr val="dk1"/>
                </a:solidFill>
                <a:latin typeface="Barlow"/>
                <a:ea typeface="Barlow"/>
                <a:cs typeface="Barlow"/>
                <a:sym typeface="Barlow"/>
              </a:defRPr>
            </a:lvl1pPr>
            <a:lvl2pPr lvl="1" algn="r" rtl="0">
              <a:buNone/>
              <a:defRPr sz="1100" b="1">
                <a:solidFill>
                  <a:schemeClr val="dk1"/>
                </a:solidFill>
                <a:latin typeface="Barlow"/>
                <a:ea typeface="Barlow"/>
                <a:cs typeface="Barlow"/>
                <a:sym typeface="Barlow"/>
              </a:defRPr>
            </a:lvl2pPr>
            <a:lvl3pPr lvl="2" algn="r" rtl="0">
              <a:buNone/>
              <a:defRPr sz="1100" b="1">
                <a:solidFill>
                  <a:schemeClr val="dk1"/>
                </a:solidFill>
                <a:latin typeface="Barlow"/>
                <a:ea typeface="Barlow"/>
                <a:cs typeface="Barlow"/>
                <a:sym typeface="Barlow"/>
              </a:defRPr>
            </a:lvl3pPr>
            <a:lvl4pPr lvl="3" algn="r" rtl="0">
              <a:buNone/>
              <a:defRPr sz="1100" b="1">
                <a:solidFill>
                  <a:schemeClr val="dk1"/>
                </a:solidFill>
                <a:latin typeface="Barlow"/>
                <a:ea typeface="Barlow"/>
                <a:cs typeface="Barlow"/>
                <a:sym typeface="Barlow"/>
              </a:defRPr>
            </a:lvl4pPr>
            <a:lvl5pPr lvl="4" algn="r" rtl="0">
              <a:buNone/>
              <a:defRPr sz="1100" b="1">
                <a:solidFill>
                  <a:schemeClr val="dk1"/>
                </a:solidFill>
                <a:latin typeface="Barlow"/>
                <a:ea typeface="Barlow"/>
                <a:cs typeface="Barlow"/>
                <a:sym typeface="Barlow"/>
              </a:defRPr>
            </a:lvl5pPr>
            <a:lvl6pPr lvl="5" algn="r" rtl="0">
              <a:buNone/>
              <a:defRPr sz="1100" b="1">
                <a:solidFill>
                  <a:schemeClr val="dk1"/>
                </a:solidFill>
                <a:latin typeface="Barlow"/>
                <a:ea typeface="Barlow"/>
                <a:cs typeface="Barlow"/>
                <a:sym typeface="Barlow"/>
              </a:defRPr>
            </a:lvl6pPr>
            <a:lvl7pPr lvl="6" algn="r" rtl="0">
              <a:buNone/>
              <a:defRPr sz="1100" b="1">
                <a:solidFill>
                  <a:schemeClr val="dk1"/>
                </a:solidFill>
                <a:latin typeface="Barlow"/>
                <a:ea typeface="Barlow"/>
                <a:cs typeface="Barlow"/>
                <a:sym typeface="Barlow"/>
              </a:defRPr>
            </a:lvl7pPr>
            <a:lvl8pPr lvl="7" algn="r" rtl="0">
              <a:buNone/>
              <a:defRPr sz="1100" b="1">
                <a:solidFill>
                  <a:schemeClr val="dk1"/>
                </a:solidFill>
                <a:latin typeface="Barlow"/>
                <a:ea typeface="Barlow"/>
                <a:cs typeface="Barlow"/>
                <a:sym typeface="Barlow"/>
              </a:defRPr>
            </a:lvl8pPr>
            <a:lvl9pPr lvl="8" algn="r" rtl="0">
              <a:buNone/>
              <a:defRPr sz="1100" b="1">
                <a:solidFill>
                  <a:schemeClr val="dk1"/>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5281/zenodo.7154100"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hyperlink" Target="https://docs.google.com/document/d/17QTxrYwb1MHbnnOaNjAu1ak7cFV6TcJByIHl9nlm-fA/copy" TargetMode="External"/><Relationship Id="rId4" Type="http://schemas.openxmlformats.org/officeDocument/2006/relationships/hyperlink" Target="https://www.overleaf.com/latex/templates/open-science-team-agreement/cqprjnqskhwc"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overleaf.com/latex/templates/open-science-team-agreement/cqprjnqskhwc"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s://doi.org/10.5281/zenodo.7587336"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zenodo.org/record/7154101#.Y-QD2cHMLMJ"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hyperlink" Target="https://doi.org/10.5281/zenodo.8136170" TargetMode="External"/><Relationship Id="rId4" Type="http://schemas.openxmlformats.org/officeDocument/2006/relationships/hyperlink" Target="http://ucberk.li/stemlib-slide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www.slidescarnival.com/?utm_source=template"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hyperlink" Target="https://www.pexels.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nasa.github.io/Transform-to-Open-Science/what-is-open-science/"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s://doi.org/10.5281/zenodo.7587336"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bayareaopensciencegroup.github.io/"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How to use this deck</a:t>
            </a:r>
            <a:endParaRPr dirty="0"/>
          </a:p>
        </p:txBody>
      </p:sp>
      <p:sp>
        <p:nvSpPr>
          <p:cNvPr id="60" name="Google Shape;60;p12"/>
          <p:cNvSpPr txBox="1">
            <a:spLocks noGrp="1"/>
          </p:cNvSpPr>
          <p:nvPr>
            <p:ph type="body" idx="1"/>
          </p:nvPr>
        </p:nvSpPr>
        <p:spPr>
          <a:xfrm>
            <a:off x="516600" y="1163650"/>
            <a:ext cx="6768900" cy="3224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This is an editable slide presentation to use for outreach related to the Open Science Team Agreement</a:t>
            </a:r>
            <a:endParaRPr/>
          </a:p>
          <a:p>
            <a:pPr marL="0" lvl="0" indent="0" algn="l" rtl="0">
              <a:spcBef>
                <a:spcPts val="800"/>
              </a:spcBef>
              <a:spcAft>
                <a:spcPts val="0"/>
              </a:spcAft>
              <a:buNone/>
            </a:pPr>
            <a:r>
              <a:rPr lang="en"/>
              <a:t>How to use:</a:t>
            </a:r>
            <a:endParaRPr/>
          </a:p>
          <a:p>
            <a:pPr marL="457200" lvl="0" indent="-330200" algn="l" rtl="0">
              <a:spcBef>
                <a:spcPts val="800"/>
              </a:spcBef>
              <a:spcAft>
                <a:spcPts val="0"/>
              </a:spcAft>
              <a:buSzPts val="1600"/>
              <a:buChar char="●"/>
            </a:pPr>
            <a:r>
              <a:rPr lang="en"/>
              <a:t>Make a copy of the google slide presentation</a:t>
            </a:r>
            <a:endParaRPr/>
          </a:p>
          <a:p>
            <a:pPr marL="457200" lvl="0" indent="-330200" algn="l" rtl="0">
              <a:spcBef>
                <a:spcPts val="0"/>
              </a:spcBef>
              <a:spcAft>
                <a:spcPts val="0"/>
              </a:spcAft>
              <a:buSzPts val="1600"/>
              <a:buChar char="●"/>
            </a:pPr>
            <a:r>
              <a:rPr lang="en"/>
              <a:t>Customize + adapt:</a:t>
            </a:r>
            <a:endParaRPr/>
          </a:p>
          <a:p>
            <a:pPr marL="914400" lvl="1" indent="-330200" algn="l" rtl="0">
              <a:spcBef>
                <a:spcPts val="0"/>
              </a:spcBef>
              <a:spcAft>
                <a:spcPts val="0"/>
              </a:spcAft>
              <a:buSzPts val="1600"/>
              <a:buChar char="○"/>
            </a:pPr>
            <a:r>
              <a:rPr lang="en"/>
              <a:t>Slide 1: Add your name, contact information and branding</a:t>
            </a:r>
            <a:endParaRPr/>
          </a:p>
          <a:p>
            <a:pPr marL="914400" lvl="1" indent="-330200" algn="l" rtl="0">
              <a:spcBef>
                <a:spcPts val="0"/>
              </a:spcBef>
              <a:spcAft>
                <a:spcPts val="0"/>
              </a:spcAft>
              <a:buSzPts val="1600"/>
              <a:buChar char="○"/>
            </a:pPr>
            <a:r>
              <a:rPr lang="en"/>
              <a:t>Slide 13: Optional exercise - choose to use, skip or delete</a:t>
            </a:r>
            <a:endParaRPr/>
          </a:p>
          <a:p>
            <a:pPr marL="914400" lvl="1" indent="-330200" algn="l" rtl="0">
              <a:spcBef>
                <a:spcPts val="0"/>
              </a:spcBef>
              <a:spcAft>
                <a:spcPts val="0"/>
              </a:spcAft>
              <a:buSzPts val="1600"/>
              <a:buChar char="○"/>
            </a:pPr>
            <a:r>
              <a:rPr lang="en"/>
              <a:t>Slide 14: Add related library services or workshops that you would like to promote</a:t>
            </a:r>
            <a:endParaRPr/>
          </a:p>
          <a:p>
            <a:pPr marL="457200" lvl="0" indent="-330200" algn="l" rtl="0">
              <a:spcBef>
                <a:spcPts val="0"/>
              </a:spcBef>
              <a:spcAft>
                <a:spcPts val="0"/>
              </a:spcAft>
              <a:buSzPts val="1600"/>
              <a:buChar char="●"/>
            </a:pPr>
            <a:r>
              <a:rPr lang="en"/>
              <a:t>Slides available as </a:t>
            </a:r>
            <a:r>
              <a:rPr lang="en" u="sng">
                <a:solidFill>
                  <a:schemeClr val="hlink"/>
                </a:solidFill>
                <a:hlinkClick r:id="rId3"/>
              </a:rPr>
              <a:t>CC BY 4.0</a:t>
            </a:r>
            <a:endParaRPr/>
          </a:p>
          <a:p>
            <a:pPr marL="457200" lvl="0" indent="-330200" algn="l" rtl="0">
              <a:spcBef>
                <a:spcPts val="0"/>
              </a:spcBef>
              <a:spcAft>
                <a:spcPts val="0"/>
              </a:spcAft>
              <a:buSzPts val="1600"/>
              <a:buChar char="●"/>
            </a:pPr>
            <a:r>
              <a:rPr lang="en"/>
              <a:t>Before you present, </a:t>
            </a:r>
            <a:r>
              <a:rPr lang="en" b="1"/>
              <a:t>delete this slide</a:t>
            </a:r>
            <a:endParaRPr b="1"/>
          </a:p>
          <a:p>
            <a:pPr marL="0" lvl="0" indent="0" algn="l" rtl="0">
              <a:spcBef>
                <a:spcPts val="800"/>
              </a:spcBef>
              <a:spcAft>
                <a:spcPts val="800"/>
              </a:spcAft>
              <a:buNone/>
            </a:pPr>
            <a:r>
              <a:rPr lang="en"/>
              <a:t>Estimated time: 15 minutes (without exercise); 30 minutes (with exercise)</a:t>
            </a:r>
            <a:endParaRPr/>
          </a:p>
        </p:txBody>
      </p:sp>
      <p:sp>
        <p:nvSpPr>
          <p:cNvPr id="61" name="Google Shape;61;p12"/>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516600" y="514350"/>
            <a:ext cx="80517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The Team Agreement covers</a:t>
            </a:r>
            <a:endParaRPr dirty="0"/>
          </a:p>
        </p:txBody>
      </p:sp>
      <p:sp>
        <p:nvSpPr>
          <p:cNvPr id="145" name="Google Shape;145;p21">
            <a:extLst>
              <a:ext uri="{C183D7F6-B498-43B3-948B-1728B52AA6E4}">
                <adec:decorative xmlns:adec="http://schemas.microsoft.com/office/drawing/2017/decorative" val="1"/>
              </a:ext>
            </a:extLst>
          </p:cNvPr>
          <p:cNvSpPr/>
          <p:nvPr/>
        </p:nvSpPr>
        <p:spPr>
          <a:xfrm>
            <a:off x="2859043" y="1815625"/>
            <a:ext cx="869229" cy="809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46" name="Google Shape;146;p21"/>
          <p:cNvSpPr txBox="1"/>
          <p:nvPr/>
        </p:nvSpPr>
        <p:spPr>
          <a:xfrm>
            <a:off x="3087993" y="2097278"/>
            <a:ext cx="411300" cy="246300"/>
          </a:xfrm>
          <a:prstGeom prst="rect">
            <a:avLst/>
          </a:prstGeom>
          <a:noFill/>
          <a:ln>
            <a:noFill/>
          </a:ln>
        </p:spPr>
        <p:txBody>
          <a:bodyPr spcFirstLastPara="1" wrap="square" lIns="0" tIns="0" rIns="0" bIns="0" anchor="t" anchorCtr="0">
            <a:spAutoFit/>
          </a:bodyPr>
          <a:lstStyle/>
          <a:p>
            <a:pPr marL="0" marR="0" lvl="0" indent="0" algn="ctr" rtl="0">
              <a:lnSpc>
                <a:spcPct val="124976"/>
              </a:lnSpc>
              <a:spcBef>
                <a:spcPts val="0"/>
              </a:spcBef>
              <a:spcAft>
                <a:spcPts val="0"/>
              </a:spcAft>
              <a:buNone/>
            </a:pPr>
            <a:r>
              <a:rPr lang="en" sz="1600" b="1">
                <a:solidFill>
                  <a:schemeClr val="lt1"/>
                </a:solidFill>
                <a:latin typeface="Barlow"/>
                <a:ea typeface="Barlow"/>
                <a:cs typeface="Barlow"/>
                <a:sym typeface="Barlow"/>
              </a:rPr>
              <a:t>2</a:t>
            </a:r>
            <a:endParaRPr sz="700">
              <a:solidFill>
                <a:schemeClr val="lt1"/>
              </a:solidFill>
              <a:highlight>
                <a:schemeClr val="lt1"/>
              </a:highlight>
              <a:latin typeface="Barlow"/>
              <a:ea typeface="Barlow"/>
              <a:cs typeface="Barlow"/>
              <a:sym typeface="Barlow"/>
            </a:endParaRPr>
          </a:p>
        </p:txBody>
      </p:sp>
      <p:sp>
        <p:nvSpPr>
          <p:cNvPr id="147" name="Google Shape;147;p21">
            <a:extLst>
              <a:ext uri="{C183D7F6-B498-43B3-948B-1728B52AA6E4}">
                <adec:decorative xmlns:adec="http://schemas.microsoft.com/office/drawing/2017/decorative" val="1"/>
              </a:ext>
            </a:extLst>
          </p:cNvPr>
          <p:cNvSpPr/>
          <p:nvPr/>
        </p:nvSpPr>
        <p:spPr>
          <a:xfrm>
            <a:off x="669725" y="1815613"/>
            <a:ext cx="869229" cy="809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48" name="Google Shape;148;p21"/>
          <p:cNvSpPr txBox="1"/>
          <p:nvPr/>
        </p:nvSpPr>
        <p:spPr>
          <a:xfrm>
            <a:off x="926137" y="2097278"/>
            <a:ext cx="411300" cy="246300"/>
          </a:xfrm>
          <a:prstGeom prst="rect">
            <a:avLst/>
          </a:prstGeom>
          <a:noFill/>
          <a:ln>
            <a:noFill/>
          </a:ln>
        </p:spPr>
        <p:txBody>
          <a:bodyPr spcFirstLastPara="1" wrap="square" lIns="0" tIns="0" rIns="0" bIns="0" anchor="t" anchorCtr="0">
            <a:spAutoFit/>
          </a:bodyPr>
          <a:lstStyle/>
          <a:p>
            <a:pPr marL="0" marR="0" lvl="0" indent="0" algn="ctr" rtl="0">
              <a:lnSpc>
                <a:spcPct val="124976"/>
              </a:lnSpc>
              <a:spcBef>
                <a:spcPts val="0"/>
              </a:spcBef>
              <a:spcAft>
                <a:spcPts val="0"/>
              </a:spcAft>
              <a:buNone/>
            </a:pPr>
            <a:r>
              <a:rPr lang="en" sz="1600" b="1">
                <a:solidFill>
                  <a:schemeClr val="lt1"/>
                </a:solidFill>
                <a:latin typeface="Barlow"/>
                <a:ea typeface="Barlow"/>
                <a:cs typeface="Barlow"/>
                <a:sym typeface="Barlow"/>
              </a:rPr>
              <a:t>1</a:t>
            </a:r>
            <a:endParaRPr sz="700">
              <a:solidFill>
                <a:schemeClr val="lt1"/>
              </a:solidFill>
              <a:latin typeface="Barlow"/>
              <a:ea typeface="Barlow"/>
              <a:cs typeface="Barlow"/>
              <a:sym typeface="Barlow"/>
            </a:endParaRPr>
          </a:p>
        </p:txBody>
      </p:sp>
      <p:sp>
        <p:nvSpPr>
          <p:cNvPr id="149" name="Google Shape;149;p21">
            <a:extLst>
              <a:ext uri="{C183D7F6-B498-43B3-948B-1728B52AA6E4}">
                <adec:decorative xmlns:adec="http://schemas.microsoft.com/office/drawing/2017/decorative" val="1"/>
              </a:ext>
            </a:extLst>
          </p:cNvPr>
          <p:cNvSpPr/>
          <p:nvPr/>
        </p:nvSpPr>
        <p:spPr>
          <a:xfrm>
            <a:off x="150" y="4493350"/>
            <a:ext cx="9144000" cy="650100"/>
          </a:xfrm>
          <a:prstGeom prst="rect">
            <a:avLst/>
          </a:prstGeom>
          <a:solidFill>
            <a:srgbClr val="30303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body" idx="1"/>
          </p:nvPr>
        </p:nvSpPr>
        <p:spPr>
          <a:xfrm>
            <a:off x="516600" y="2839750"/>
            <a:ext cx="1592100" cy="1617600"/>
          </a:xfrm>
          <a:prstGeom prst="rect">
            <a:avLst/>
          </a:prstGeom>
        </p:spPr>
        <p:txBody>
          <a:bodyPr spcFirstLastPara="1" wrap="square" lIns="0" tIns="0" rIns="0" bIns="0" anchor="t" anchorCtr="0">
            <a:noAutofit/>
          </a:bodyPr>
          <a:lstStyle/>
          <a:p>
            <a:pPr marL="0" lvl="0" indent="0" algn="l" rtl="0">
              <a:lnSpc>
                <a:spcPct val="140012"/>
              </a:lnSpc>
              <a:spcBef>
                <a:spcPts val="0"/>
              </a:spcBef>
              <a:spcAft>
                <a:spcPts val="0"/>
              </a:spcAft>
              <a:buClr>
                <a:srgbClr val="000000"/>
              </a:buClr>
              <a:buFont typeface="Arial"/>
              <a:buNone/>
            </a:pPr>
            <a:r>
              <a:rPr lang="en" sz="1800" dirty="0">
                <a:latin typeface="Barlow Medium"/>
                <a:ea typeface="Barlow Medium"/>
                <a:cs typeface="Barlow Medium"/>
                <a:sym typeface="Barlow Medium"/>
              </a:rPr>
              <a:t>Authorship and Collaboration</a:t>
            </a:r>
            <a:br>
              <a:rPr lang="en" sz="1800" dirty="0">
                <a:latin typeface="Barlow Medium"/>
                <a:ea typeface="Barlow Medium"/>
                <a:cs typeface="Barlow Medium"/>
                <a:sym typeface="Barlow Medium"/>
              </a:rPr>
            </a:br>
            <a:endParaRPr sz="1800" dirty="0">
              <a:latin typeface="Barlow Medium"/>
              <a:ea typeface="Barlow Medium"/>
              <a:cs typeface="Barlow Medium"/>
              <a:sym typeface="Barlow Medium"/>
            </a:endParaRPr>
          </a:p>
          <a:p>
            <a:pPr marL="0" lvl="0" indent="0" algn="l" rtl="0">
              <a:spcBef>
                <a:spcPts val="0"/>
              </a:spcBef>
              <a:spcAft>
                <a:spcPts val="800"/>
              </a:spcAft>
              <a:buNone/>
            </a:pPr>
            <a:endParaRPr sz="1800" dirty="0"/>
          </a:p>
        </p:txBody>
      </p:sp>
      <p:sp>
        <p:nvSpPr>
          <p:cNvPr id="151" name="Google Shape;151;p21"/>
          <p:cNvSpPr txBox="1">
            <a:spLocks noGrp="1"/>
          </p:cNvSpPr>
          <p:nvPr>
            <p:ph type="body" idx="2"/>
          </p:nvPr>
        </p:nvSpPr>
        <p:spPr>
          <a:xfrm>
            <a:off x="2681450" y="2839750"/>
            <a:ext cx="1816200" cy="1617600"/>
          </a:xfrm>
          <a:prstGeom prst="rect">
            <a:avLst/>
          </a:prstGeom>
        </p:spPr>
        <p:txBody>
          <a:bodyPr spcFirstLastPara="1" wrap="square" lIns="0" tIns="0" rIns="0" bIns="0" anchor="t" anchorCtr="0">
            <a:noAutofit/>
          </a:bodyPr>
          <a:lstStyle/>
          <a:p>
            <a:pPr marL="0" lvl="0" indent="0" algn="l" rtl="0">
              <a:lnSpc>
                <a:spcPct val="140012"/>
              </a:lnSpc>
              <a:spcBef>
                <a:spcPts val="0"/>
              </a:spcBef>
              <a:spcAft>
                <a:spcPts val="0"/>
              </a:spcAft>
              <a:buNone/>
            </a:pPr>
            <a:r>
              <a:rPr lang="en" sz="1800" dirty="0">
                <a:latin typeface="Barlow Medium"/>
                <a:ea typeface="Barlow Medium"/>
                <a:cs typeface="Barlow Medium"/>
                <a:sym typeface="Barlow Medium"/>
              </a:rPr>
              <a:t>Articles and Research Materials</a:t>
            </a:r>
            <a:br>
              <a:rPr lang="en" sz="1800" dirty="0">
                <a:latin typeface="Barlow Medium"/>
                <a:ea typeface="Barlow Medium"/>
                <a:cs typeface="Barlow Medium"/>
                <a:sym typeface="Barlow Medium"/>
              </a:rPr>
            </a:br>
            <a:endParaRPr sz="1800" dirty="0"/>
          </a:p>
        </p:txBody>
      </p:sp>
      <p:sp>
        <p:nvSpPr>
          <p:cNvPr id="152" name="Google Shape;152;p21"/>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53" name="Google Shape;153;p21">
            <a:extLst>
              <a:ext uri="{C183D7F6-B498-43B3-948B-1728B52AA6E4}">
                <adec:decorative xmlns:adec="http://schemas.microsoft.com/office/drawing/2017/decorative" val="1"/>
              </a:ext>
            </a:extLst>
          </p:cNvPr>
          <p:cNvSpPr/>
          <p:nvPr/>
        </p:nvSpPr>
        <p:spPr>
          <a:xfrm>
            <a:off x="5048386" y="1815600"/>
            <a:ext cx="869229" cy="809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54" name="Google Shape;154;p21">
            <a:extLst>
              <a:ext uri="{C183D7F6-B498-43B3-948B-1728B52AA6E4}">
                <adec:decorative xmlns:adec="http://schemas.microsoft.com/office/drawing/2017/decorative" val="1"/>
              </a:ext>
            </a:extLst>
          </p:cNvPr>
          <p:cNvSpPr/>
          <p:nvPr/>
        </p:nvSpPr>
        <p:spPr>
          <a:xfrm>
            <a:off x="7466703" y="1815613"/>
            <a:ext cx="869229" cy="809625"/>
          </a:xfrm>
          <a:custGeom>
            <a:avLst/>
            <a:gdLst/>
            <a:ahLst/>
            <a:cxnLst/>
            <a:rect l="l" t="t" r="r" b="b"/>
            <a:pathLst>
              <a:path w="6321665" h="6350000" extrusionOk="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55" name="Google Shape;155;p21"/>
          <p:cNvSpPr txBox="1"/>
          <p:nvPr/>
        </p:nvSpPr>
        <p:spPr>
          <a:xfrm>
            <a:off x="5277343" y="2097278"/>
            <a:ext cx="411300" cy="246300"/>
          </a:xfrm>
          <a:prstGeom prst="rect">
            <a:avLst/>
          </a:prstGeom>
          <a:noFill/>
          <a:ln>
            <a:noFill/>
          </a:ln>
        </p:spPr>
        <p:txBody>
          <a:bodyPr spcFirstLastPara="1" wrap="square" lIns="0" tIns="0" rIns="0" bIns="0" anchor="t" anchorCtr="0">
            <a:spAutoFit/>
          </a:bodyPr>
          <a:lstStyle/>
          <a:p>
            <a:pPr marL="0" marR="0" lvl="0" indent="0" algn="ctr" rtl="0">
              <a:lnSpc>
                <a:spcPct val="124976"/>
              </a:lnSpc>
              <a:spcBef>
                <a:spcPts val="0"/>
              </a:spcBef>
              <a:spcAft>
                <a:spcPts val="0"/>
              </a:spcAft>
              <a:buNone/>
            </a:pPr>
            <a:r>
              <a:rPr lang="en" sz="1600" b="1">
                <a:solidFill>
                  <a:schemeClr val="lt1"/>
                </a:solidFill>
                <a:latin typeface="Barlow"/>
                <a:ea typeface="Barlow"/>
                <a:cs typeface="Barlow"/>
                <a:sym typeface="Barlow"/>
              </a:rPr>
              <a:t>3</a:t>
            </a:r>
            <a:endParaRPr sz="700">
              <a:solidFill>
                <a:schemeClr val="lt1"/>
              </a:solidFill>
              <a:latin typeface="Barlow"/>
              <a:ea typeface="Barlow"/>
              <a:cs typeface="Barlow"/>
              <a:sym typeface="Barlow"/>
            </a:endParaRPr>
          </a:p>
        </p:txBody>
      </p:sp>
      <p:sp>
        <p:nvSpPr>
          <p:cNvPr id="156" name="Google Shape;156;p21"/>
          <p:cNvSpPr txBox="1"/>
          <p:nvPr/>
        </p:nvSpPr>
        <p:spPr>
          <a:xfrm>
            <a:off x="7717305" y="2097278"/>
            <a:ext cx="411300" cy="246300"/>
          </a:xfrm>
          <a:prstGeom prst="rect">
            <a:avLst/>
          </a:prstGeom>
          <a:noFill/>
          <a:ln>
            <a:noFill/>
          </a:ln>
        </p:spPr>
        <p:txBody>
          <a:bodyPr spcFirstLastPara="1" wrap="square" lIns="0" tIns="0" rIns="0" bIns="0" anchor="t" anchorCtr="0">
            <a:spAutoFit/>
          </a:bodyPr>
          <a:lstStyle/>
          <a:p>
            <a:pPr marL="0" marR="0" lvl="0" indent="0" algn="ctr" rtl="0">
              <a:lnSpc>
                <a:spcPct val="124976"/>
              </a:lnSpc>
              <a:spcBef>
                <a:spcPts val="0"/>
              </a:spcBef>
              <a:spcAft>
                <a:spcPts val="0"/>
              </a:spcAft>
              <a:buNone/>
            </a:pPr>
            <a:r>
              <a:rPr lang="en" sz="1600" b="1">
                <a:solidFill>
                  <a:schemeClr val="lt1"/>
                </a:solidFill>
                <a:latin typeface="Barlow"/>
                <a:ea typeface="Barlow"/>
                <a:cs typeface="Barlow"/>
                <a:sym typeface="Barlow"/>
              </a:rPr>
              <a:t>4</a:t>
            </a:r>
            <a:endParaRPr sz="700">
              <a:solidFill>
                <a:schemeClr val="lt1"/>
              </a:solidFill>
              <a:latin typeface="Barlow"/>
              <a:ea typeface="Barlow"/>
              <a:cs typeface="Barlow"/>
              <a:sym typeface="Barlow"/>
            </a:endParaRPr>
          </a:p>
        </p:txBody>
      </p:sp>
      <p:sp>
        <p:nvSpPr>
          <p:cNvPr id="157" name="Google Shape;157;p21"/>
          <p:cNvSpPr txBox="1">
            <a:spLocks noGrp="1"/>
          </p:cNvSpPr>
          <p:nvPr>
            <p:ph type="body" idx="2"/>
          </p:nvPr>
        </p:nvSpPr>
        <p:spPr>
          <a:xfrm>
            <a:off x="4909088" y="2839750"/>
            <a:ext cx="1816200" cy="1617600"/>
          </a:xfrm>
          <a:prstGeom prst="rect">
            <a:avLst/>
          </a:prstGeom>
        </p:spPr>
        <p:txBody>
          <a:bodyPr spcFirstLastPara="1" wrap="square" lIns="0" tIns="0" rIns="0" bIns="0" anchor="t" anchorCtr="0">
            <a:noAutofit/>
          </a:bodyPr>
          <a:lstStyle/>
          <a:p>
            <a:pPr marL="0" lvl="0" indent="0" algn="l" rtl="0">
              <a:lnSpc>
                <a:spcPct val="140012"/>
              </a:lnSpc>
              <a:spcBef>
                <a:spcPts val="0"/>
              </a:spcBef>
              <a:spcAft>
                <a:spcPts val="0"/>
              </a:spcAft>
              <a:buNone/>
            </a:pPr>
            <a:r>
              <a:rPr lang="en" sz="1800" dirty="0">
                <a:latin typeface="Barlow Medium"/>
                <a:ea typeface="Barlow Medium"/>
                <a:cs typeface="Barlow Medium"/>
                <a:sym typeface="Barlow Medium"/>
              </a:rPr>
              <a:t>Data and Code</a:t>
            </a:r>
            <a:br>
              <a:rPr lang="en" sz="1800" dirty="0">
                <a:latin typeface="Barlow Medium"/>
                <a:ea typeface="Barlow Medium"/>
                <a:cs typeface="Barlow Medium"/>
                <a:sym typeface="Barlow Medium"/>
              </a:rPr>
            </a:br>
            <a:endParaRPr sz="1800" dirty="0"/>
          </a:p>
        </p:txBody>
      </p:sp>
      <p:sp>
        <p:nvSpPr>
          <p:cNvPr id="158" name="Google Shape;158;p21"/>
          <p:cNvSpPr txBox="1">
            <a:spLocks noGrp="1"/>
          </p:cNvSpPr>
          <p:nvPr>
            <p:ph type="body" idx="2"/>
          </p:nvPr>
        </p:nvSpPr>
        <p:spPr>
          <a:xfrm>
            <a:off x="7289149" y="2839750"/>
            <a:ext cx="1693800" cy="1617600"/>
          </a:xfrm>
          <a:prstGeom prst="rect">
            <a:avLst/>
          </a:prstGeom>
        </p:spPr>
        <p:txBody>
          <a:bodyPr spcFirstLastPara="1" wrap="square" lIns="0" tIns="0" rIns="0" bIns="0" anchor="t" anchorCtr="0">
            <a:noAutofit/>
          </a:bodyPr>
          <a:lstStyle/>
          <a:p>
            <a:pPr marL="0" lvl="0" indent="0" algn="l" rtl="0">
              <a:lnSpc>
                <a:spcPct val="140012"/>
              </a:lnSpc>
              <a:spcBef>
                <a:spcPts val="0"/>
              </a:spcBef>
              <a:spcAft>
                <a:spcPts val="0"/>
              </a:spcAft>
              <a:buNone/>
            </a:pPr>
            <a:r>
              <a:rPr lang="en" sz="1800" dirty="0">
                <a:latin typeface="Barlow Medium"/>
                <a:ea typeface="Barlow Medium"/>
                <a:cs typeface="Barlow Medium"/>
                <a:sym typeface="Barlow Medium"/>
              </a:rPr>
              <a:t>Communication and Impact</a:t>
            </a:r>
            <a:br>
              <a:rPr lang="en" sz="1800" dirty="0">
                <a:latin typeface="Barlow Medium"/>
                <a:ea typeface="Barlow Medium"/>
                <a:cs typeface="Barlow Medium"/>
                <a:sym typeface="Barlow Medium"/>
              </a:rPr>
            </a:br>
            <a:endParaRPr sz="1800" dirty="0"/>
          </a:p>
        </p:txBody>
      </p:sp>
      <p:sp>
        <p:nvSpPr>
          <p:cNvPr id="159" name="Google Shape;159;p21"/>
          <p:cNvSpPr txBox="1"/>
          <p:nvPr/>
        </p:nvSpPr>
        <p:spPr>
          <a:xfrm>
            <a:off x="516600" y="1151525"/>
            <a:ext cx="8179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Barlow"/>
                <a:ea typeface="Barlow"/>
                <a:cs typeface="Barlow"/>
                <a:sym typeface="Barlow"/>
              </a:rPr>
              <a:t>Focus on both </a:t>
            </a:r>
            <a:r>
              <a:rPr lang="en" sz="1800" b="1">
                <a:latin typeface="Barlow"/>
                <a:ea typeface="Barlow"/>
                <a:cs typeface="Barlow"/>
                <a:sym typeface="Barlow"/>
              </a:rPr>
              <a:t>products</a:t>
            </a:r>
            <a:r>
              <a:rPr lang="en" sz="1800">
                <a:latin typeface="Barlow"/>
                <a:ea typeface="Barlow"/>
                <a:cs typeface="Barlow"/>
                <a:sym typeface="Barlow"/>
              </a:rPr>
              <a:t> and </a:t>
            </a:r>
            <a:r>
              <a:rPr lang="en" sz="1800" b="1">
                <a:latin typeface="Barlow"/>
                <a:ea typeface="Barlow"/>
                <a:cs typeface="Barlow"/>
                <a:sym typeface="Barlow"/>
              </a:rPr>
              <a:t>process</a:t>
            </a:r>
            <a:r>
              <a:rPr lang="en" sz="1800">
                <a:latin typeface="Barlow"/>
                <a:ea typeface="Barlow"/>
                <a:cs typeface="Barlow"/>
                <a:sym typeface="Barlow"/>
              </a:rPr>
              <a:t> of science</a:t>
            </a:r>
            <a:endParaRPr sz="1800">
              <a:latin typeface="Barlow"/>
              <a:ea typeface="Barlow"/>
              <a:cs typeface="Barlow"/>
              <a:sym typeface="Barlow"/>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22"/>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Title 1">
            <a:extLst>
              <a:ext uri="{FF2B5EF4-FFF2-40B4-BE49-F238E27FC236}">
                <a16:creationId xmlns:a16="http://schemas.microsoft.com/office/drawing/2014/main" id="{D8D3A18F-187B-2431-F5BE-D885209B36E0}"/>
              </a:ext>
            </a:extLst>
          </p:cNvPr>
          <p:cNvSpPr>
            <a:spLocks noGrp="1"/>
          </p:cNvSpPr>
          <p:nvPr>
            <p:ph type="title" idx="4294967295"/>
          </p:nvPr>
        </p:nvSpPr>
        <p:spPr>
          <a:xfrm>
            <a:off x="0" y="236538"/>
            <a:ext cx="6480175" cy="717550"/>
          </a:xfrm>
        </p:spPr>
        <p:txBody>
          <a:bodyPr/>
          <a:lstStyle/>
          <a:p>
            <a:r>
              <a:rPr lang="en-US" dirty="0">
                <a:solidFill>
                  <a:schemeClr val="bg1"/>
                </a:solidFill>
              </a:rPr>
              <a:t>Screenshot of the Open Science Team</a:t>
            </a:r>
            <a:r>
              <a:rPr lang="en-US" baseline="0" dirty="0">
                <a:solidFill>
                  <a:schemeClr val="bg1"/>
                </a:solidFill>
              </a:rPr>
              <a:t> Agreement</a:t>
            </a:r>
            <a:endParaRPr lang="en-US" dirty="0">
              <a:solidFill>
                <a:schemeClr val="bg1"/>
              </a:solidFill>
            </a:endParaRPr>
          </a:p>
        </p:txBody>
      </p:sp>
      <p:pic>
        <p:nvPicPr>
          <p:cNvPr id="165" name="Google Shape;165;p22">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4682829" y="67750"/>
            <a:ext cx="3854447" cy="5008026"/>
          </a:xfrm>
          <a:prstGeom prst="rect">
            <a:avLst/>
          </a:prstGeom>
          <a:noFill/>
          <a:ln>
            <a:noFill/>
          </a:ln>
        </p:spPr>
      </p:pic>
      <p:pic>
        <p:nvPicPr>
          <p:cNvPr id="166" name="Google Shape;166;p22">
            <a:extLst>
              <a:ext uri="{C183D7F6-B498-43B3-948B-1728B52AA6E4}">
                <adec:decorative xmlns:adec="http://schemas.microsoft.com/office/drawing/2017/decorative" val="1"/>
              </a:ext>
            </a:extLst>
          </p:cNvPr>
          <p:cNvPicPr preferRelativeResize="0"/>
          <p:nvPr/>
        </p:nvPicPr>
        <p:blipFill>
          <a:blip r:embed="rId4">
            <a:alphaModFix/>
          </a:blip>
          <a:stretch>
            <a:fillRect/>
          </a:stretch>
        </p:blipFill>
        <p:spPr>
          <a:xfrm>
            <a:off x="698225" y="143941"/>
            <a:ext cx="3724125" cy="48556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0"/>
        <p:cNvGrpSpPr/>
        <p:nvPr/>
      </p:nvGrpSpPr>
      <p:grpSpPr>
        <a:xfrm>
          <a:off x="0" y="0"/>
          <a:ext cx="0" cy="0"/>
          <a:chOff x="0" y="0"/>
          <a:chExt cx="0" cy="0"/>
        </a:xfrm>
      </p:grpSpPr>
      <p:sp>
        <p:nvSpPr>
          <p:cNvPr id="171" name="Google Shape;171;p23">
            <a:extLst>
              <a:ext uri="{C183D7F6-B498-43B3-948B-1728B52AA6E4}">
                <adec:decorative xmlns:adec="http://schemas.microsoft.com/office/drawing/2017/decorative" val="1"/>
              </a:ext>
            </a:extLst>
          </p:cNvPr>
          <p:cNvSpPr/>
          <p:nvPr/>
        </p:nvSpPr>
        <p:spPr>
          <a:xfrm>
            <a:off x="6129125" y="0"/>
            <a:ext cx="3015000" cy="5143500"/>
          </a:xfrm>
          <a:prstGeom prst="rect">
            <a:avLst/>
          </a:prstGeom>
          <a:solidFill>
            <a:schemeClr val="accent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2" name="Google Shape;172;p23"/>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
        <p:nvSpPr>
          <p:cNvPr id="173" name="Google Shape;173;p23"/>
          <p:cNvSpPr txBox="1">
            <a:spLocks noGrp="1"/>
          </p:cNvSpPr>
          <p:nvPr>
            <p:ph type="subTitle" idx="1"/>
          </p:nvPr>
        </p:nvSpPr>
        <p:spPr>
          <a:xfrm>
            <a:off x="516600" y="1692325"/>
            <a:ext cx="2167800" cy="796800"/>
          </a:xfrm>
          <a:prstGeom prst="rect">
            <a:avLst/>
          </a:prstGeom>
        </p:spPr>
        <p:txBody>
          <a:bodyPr spcFirstLastPara="1" wrap="square" lIns="0" tIns="0" rIns="0" bIns="0" anchor="t" anchorCtr="0">
            <a:noAutofit/>
          </a:bodyPr>
          <a:lstStyle/>
          <a:p>
            <a:pPr marL="457200" lvl="0" indent="-355600" algn="l" rtl="0">
              <a:spcBef>
                <a:spcPts val="0"/>
              </a:spcBef>
              <a:spcAft>
                <a:spcPts val="0"/>
              </a:spcAft>
              <a:buSzPts val="2000"/>
              <a:buChar char="-"/>
            </a:pPr>
            <a:r>
              <a:rPr lang="en" sz="2000" u="sng" dirty="0">
                <a:solidFill>
                  <a:schemeClr val="hlink"/>
                </a:solidFill>
                <a:hlinkClick r:id="rId3"/>
              </a:rPr>
              <a:t>Zenodo</a:t>
            </a:r>
            <a:endParaRPr sz="2000" dirty="0"/>
          </a:p>
          <a:p>
            <a:pPr marL="457200" lvl="0" indent="-355600" algn="l" rtl="0">
              <a:spcBef>
                <a:spcPts val="0"/>
              </a:spcBef>
              <a:spcAft>
                <a:spcPts val="0"/>
              </a:spcAft>
              <a:buSzPts val="2000"/>
              <a:buChar char="-"/>
            </a:pPr>
            <a:r>
              <a:rPr lang="en" sz="2000" u="sng" dirty="0">
                <a:solidFill>
                  <a:schemeClr val="hlink"/>
                </a:solidFill>
                <a:hlinkClick r:id="rId4"/>
              </a:rPr>
              <a:t>Overleaf</a:t>
            </a:r>
            <a:endParaRPr sz="2000" dirty="0"/>
          </a:p>
          <a:p>
            <a:pPr marL="457200" lvl="0" indent="-355600" algn="l" rtl="0">
              <a:spcBef>
                <a:spcPts val="0"/>
              </a:spcBef>
              <a:spcAft>
                <a:spcPts val="0"/>
              </a:spcAft>
              <a:buSzPts val="2000"/>
              <a:buChar char="-"/>
            </a:pPr>
            <a:r>
              <a:rPr lang="en" sz="2000" u="sng" dirty="0">
                <a:solidFill>
                  <a:schemeClr val="hlink"/>
                </a:solidFill>
                <a:hlinkClick r:id="rId5"/>
              </a:rPr>
              <a:t>Google Docs</a:t>
            </a:r>
            <a:endParaRPr sz="2000" dirty="0"/>
          </a:p>
          <a:p>
            <a:pPr marL="0" lvl="0" indent="0" algn="l" rtl="0">
              <a:spcBef>
                <a:spcPts val="800"/>
              </a:spcBef>
              <a:spcAft>
                <a:spcPts val="0"/>
              </a:spcAft>
              <a:buNone/>
            </a:pPr>
            <a:endParaRPr sz="1800" dirty="0"/>
          </a:p>
          <a:p>
            <a:pPr marL="0" lvl="0" indent="0" algn="l" rtl="0">
              <a:spcBef>
                <a:spcPts val="800"/>
              </a:spcBef>
              <a:spcAft>
                <a:spcPts val="0"/>
              </a:spcAft>
              <a:buNone/>
            </a:pPr>
            <a:endParaRPr sz="1800" dirty="0"/>
          </a:p>
          <a:p>
            <a:pPr marL="0" lvl="0" indent="0" algn="l" rtl="0">
              <a:spcBef>
                <a:spcPts val="800"/>
              </a:spcBef>
              <a:spcAft>
                <a:spcPts val="0"/>
              </a:spcAft>
              <a:buNone/>
            </a:pPr>
            <a:endParaRPr sz="1200" dirty="0"/>
          </a:p>
          <a:p>
            <a:pPr marL="0" lvl="0" indent="0" algn="l" rtl="0">
              <a:spcBef>
                <a:spcPts val="800"/>
              </a:spcBef>
              <a:spcAft>
                <a:spcPts val="0"/>
              </a:spcAft>
              <a:buNone/>
            </a:pPr>
            <a:endParaRPr sz="1200" dirty="0"/>
          </a:p>
          <a:p>
            <a:pPr marL="0" lvl="0" indent="0" algn="l" rtl="0">
              <a:spcBef>
                <a:spcPts val="800"/>
              </a:spcBef>
              <a:spcAft>
                <a:spcPts val="800"/>
              </a:spcAft>
              <a:buNone/>
            </a:pPr>
            <a:endParaRPr sz="1200" dirty="0"/>
          </a:p>
        </p:txBody>
      </p:sp>
      <p:sp>
        <p:nvSpPr>
          <p:cNvPr id="174" name="Google Shape;174;p23"/>
          <p:cNvSpPr txBox="1">
            <a:spLocks noGrp="1"/>
          </p:cNvSpPr>
          <p:nvPr>
            <p:ph type="title"/>
          </p:nvPr>
        </p:nvSpPr>
        <p:spPr>
          <a:xfrm>
            <a:off x="516600" y="835650"/>
            <a:ext cx="3679200" cy="533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Access:</a:t>
            </a:r>
            <a:endParaRPr dirty="0"/>
          </a:p>
        </p:txBody>
      </p:sp>
      <p:pic>
        <p:nvPicPr>
          <p:cNvPr id="175" name="Google Shape;175;p23" descr="A screenshot of the Zenodo record for the open science team agreement template. The content can be viewed by visiting https://doi.org/10.5281/zenodo.7154100 &#10;"/>
          <p:cNvPicPr preferRelativeResize="0"/>
          <p:nvPr/>
        </p:nvPicPr>
        <p:blipFill rotWithShape="1">
          <a:blip r:embed="rId6">
            <a:alphaModFix/>
          </a:blip>
          <a:srcRect t="14900"/>
          <a:stretch/>
        </p:blipFill>
        <p:spPr>
          <a:xfrm>
            <a:off x="3092800" y="835650"/>
            <a:ext cx="5729423" cy="2740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Exercise</a:t>
            </a:r>
            <a:endParaRPr dirty="0"/>
          </a:p>
        </p:txBody>
      </p:sp>
      <p:sp>
        <p:nvSpPr>
          <p:cNvPr id="181" name="Google Shape;181;p2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82" name="Google Shape;182;p24"/>
          <p:cNvSpPr txBox="1">
            <a:spLocks noGrp="1"/>
          </p:cNvSpPr>
          <p:nvPr>
            <p:ph type="body" idx="1"/>
          </p:nvPr>
        </p:nvSpPr>
        <p:spPr>
          <a:xfrm>
            <a:off x="1202400" y="2729475"/>
            <a:ext cx="2108700" cy="2249100"/>
          </a:xfrm>
          <a:prstGeom prst="rect">
            <a:avLst/>
          </a:prstGeom>
        </p:spPr>
        <p:txBody>
          <a:bodyPr spcFirstLastPara="1" wrap="square" lIns="0" tIns="0" rIns="0" bIns="0" anchor="t" anchorCtr="0">
            <a:noAutofit/>
          </a:bodyPr>
          <a:lstStyle/>
          <a:p>
            <a:pPr marL="0" lvl="0" indent="0" algn="ctr" rtl="0">
              <a:spcBef>
                <a:spcPts val="0"/>
              </a:spcBef>
              <a:spcAft>
                <a:spcPts val="800"/>
              </a:spcAft>
              <a:buNone/>
            </a:pPr>
            <a:r>
              <a:rPr lang="en" b="1" dirty="0"/>
              <a:t>Download</a:t>
            </a:r>
            <a:r>
              <a:rPr lang="en" dirty="0"/>
              <a:t> the Open Science Team Agreement in your preferred format.</a:t>
            </a:r>
            <a:endParaRPr dirty="0"/>
          </a:p>
        </p:txBody>
      </p:sp>
      <p:sp>
        <p:nvSpPr>
          <p:cNvPr id="183" name="Google Shape;183;p24"/>
          <p:cNvSpPr txBox="1">
            <a:spLocks noGrp="1"/>
          </p:cNvSpPr>
          <p:nvPr>
            <p:ph type="body" idx="2"/>
          </p:nvPr>
        </p:nvSpPr>
        <p:spPr>
          <a:xfrm>
            <a:off x="3532488" y="2729475"/>
            <a:ext cx="2108700" cy="2249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Examine the section on </a:t>
            </a:r>
            <a:r>
              <a:rPr lang="en" b="1" dirty="0"/>
              <a:t>data</a:t>
            </a:r>
            <a:r>
              <a:rPr lang="en" dirty="0"/>
              <a:t>. </a:t>
            </a:r>
            <a:endParaRPr dirty="0"/>
          </a:p>
          <a:p>
            <a:pPr marL="0" lvl="0" indent="0" algn="ctr" rtl="0">
              <a:spcBef>
                <a:spcPts val="800"/>
              </a:spcBef>
              <a:spcAft>
                <a:spcPts val="800"/>
              </a:spcAft>
              <a:buNone/>
            </a:pPr>
            <a:r>
              <a:rPr lang="en" dirty="0"/>
              <a:t>Make </a:t>
            </a:r>
            <a:r>
              <a:rPr lang="en" b="1" dirty="0"/>
              <a:t>one edit</a:t>
            </a:r>
            <a:r>
              <a:rPr lang="en" dirty="0"/>
              <a:t> to add an appropriate data repository for your group’s work.</a:t>
            </a:r>
            <a:endParaRPr dirty="0"/>
          </a:p>
        </p:txBody>
      </p:sp>
      <p:sp>
        <p:nvSpPr>
          <p:cNvPr id="184" name="Google Shape;184;p24"/>
          <p:cNvSpPr txBox="1">
            <a:spLocks noGrp="1"/>
          </p:cNvSpPr>
          <p:nvPr>
            <p:ph type="body" idx="3"/>
          </p:nvPr>
        </p:nvSpPr>
        <p:spPr>
          <a:xfrm>
            <a:off x="5862576" y="2729475"/>
            <a:ext cx="2108700" cy="2249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b="1" dirty="0"/>
              <a:t>Save</a:t>
            </a:r>
            <a:r>
              <a:rPr lang="en" dirty="0"/>
              <a:t> and upload the revised document to a </a:t>
            </a:r>
            <a:r>
              <a:rPr lang="en" b="1" dirty="0"/>
              <a:t>shared workspace</a:t>
            </a:r>
            <a:r>
              <a:rPr lang="en" dirty="0"/>
              <a:t>. </a:t>
            </a:r>
            <a:endParaRPr dirty="0"/>
          </a:p>
          <a:p>
            <a:pPr marL="0" lvl="0" indent="0" algn="ctr" rtl="0">
              <a:spcBef>
                <a:spcPts val="800"/>
              </a:spcBef>
              <a:spcAft>
                <a:spcPts val="800"/>
              </a:spcAft>
              <a:buNone/>
            </a:pPr>
            <a:r>
              <a:rPr lang="en" b="1" dirty="0"/>
              <a:t>Plan</a:t>
            </a:r>
            <a:r>
              <a:rPr lang="en" dirty="0"/>
              <a:t> for future revisions.</a:t>
            </a:r>
            <a:endParaRPr dirty="0"/>
          </a:p>
        </p:txBody>
      </p:sp>
      <p:cxnSp>
        <p:nvCxnSpPr>
          <p:cNvPr id="185" name="Google Shape;185;p24">
            <a:extLst>
              <a:ext uri="{C183D7F6-B498-43B3-948B-1728B52AA6E4}">
                <adec:decorative xmlns:adec="http://schemas.microsoft.com/office/drawing/2017/decorative" val="1"/>
              </a:ext>
            </a:extLst>
          </p:cNvPr>
          <p:cNvCxnSpPr/>
          <p:nvPr/>
        </p:nvCxnSpPr>
        <p:spPr>
          <a:xfrm>
            <a:off x="3311125" y="2542825"/>
            <a:ext cx="16200" cy="2423100"/>
          </a:xfrm>
          <a:prstGeom prst="straightConnector1">
            <a:avLst/>
          </a:prstGeom>
          <a:noFill/>
          <a:ln w="38100" cap="flat" cmpd="sng">
            <a:solidFill>
              <a:schemeClr val="dk2"/>
            </a:solidFill>
            <a:prstDash val="solid"/>
            <a:round/>
            <a:headEnd type="none" w="med" len="med"/>
            <a:tailEnd type="none" w="med" len="med"/>
          </a:ln>
        </p:spPr>
      </p:cxnSp>
      <p:sp>
        <p:nvSpPr>
          <p:cNvPr id="186" name="Google Shape;186;p24"/>
          <p:cNvSpPr txBox="1"/>
          <p:nvPr/>
        </p:nvSpPr>
        <p:spPr>
          <a:xfrm>
            <a:off x="1960950" y="1835575"/>
            <a:ext cx="5487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latin typeface="Barlow"/>
                <a:ea typeface="Barlow"/>
                <a:cs typeface="Barlow"/>
                <a:sym typeface="Barlow"/>
              </a:rPr>
              <a:t>1</a:t>
            </a:r>
            <a:endParaRPr sz="3600" b="1">
              <a:latin typeface="Barlow"/>
              <a:ea typeface="Barlow"/>
              <a:cs typeface="Barlow"/>
              <a:sym typeface="Barlow"/>
            </a:endParaRPr>
          </a:p>
        </p:txBody>
      </p:sp>
      <p:sp>
        <p:nvSpPr>
          <p:cNvPr id="187" name="Google Shape;187;p24"/>
          <p:cNvSpPr txBox="1"/>
          <p:nvPr/>
        </p:nvSpPr>
        <p:spPr>
          <a:xfrm>
            <a:off x="4282488" y="1835575"/>
            <a:ext cx="5487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latin typeface="Barlow"/>
                <a:ea typeface="Barlow"/>
                <a:cs typeface="Barlow"/>
                <a:sym typeface="Barlow"/>
              </a:rPr>
              <a:t>2</a:t>
            </a:r>
            <a:endParaRPr sz="3600" b="1">
              <a:latin typeface="Barlow"/>
              <a:ea typeface="Barlow"/>
              <a:cs typeface="Barlow"/>
              <a:sym typeface="Barlow"/>
            </a:endParaRPr>
          </a:p>
        </p:txBody>
      </p:sp>
      <p:sp>
        <p:nvSpPr>
          <p:cNvPr id="188" name="Google Shape;188;p24"/>
          <p:cNvSpPr txBox="1"/>
          <p:nvPr/>
        </p:nvSpPr>
        <p:spPr>
          <a:xfrm>
            <a:off x="6642575" y="1835575"/>
            <a:ext cx="548700" cy="48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latin typeface="Barlow"/>
                <a:ea typeface="Barlow"/>
                <a:cs typeface="Barlow"/>
                <a:sym typeface="Barlow"/>
              </a:rPr>
              <a:t>3</a:t>
            </a:r>
            <a:endParaRPr sz="3600" b="1">
              <a:latin typeface="Barlow"/>
              <a:ea typeface="Barlow"/>
              <a:cs typeface="Barlow"/>
              <a:sym typeface="Barlow"/>
            </a:endParaRPr>
          </a:p>
        </p:txBody>
      </p:sp>
      <p:cxnSp>
        <p:nvCxnSpPr>
          <p:cNvPr id="189" name="Google Shape;189;p24">
            <a:extLst>
              <a:ext uri="{C183D7F6-B498-43B3-948B-1728B52AA6E4}">
                <adec:decorative xmlns:adec="http://schemas.microsoft.com/office/drawing/2017/decorative" val="1"/>
              </a:ext>
            </a:extLst>
          </p:cNvPr>
          <p:cNvCxnSpPr/>
          <p:nvPr/>
        </p:nvCxnSpPr>
        <p:spPr>
          <a:xfrm>
            <a:off x="5825725" y="2542825"/>
            <a:ext cx="16200" cy="2423100"/>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3"/>
        <p:cNvGrpSpPr/>
        <p:nvPr/>
      </p:nvGrpSpPr>
      <p:grpSpPr>
        <a:xfrm>
          <a:off x="0" y="0"/>
          <a:ext cx="0" cy="0"/>
          <a:chOff x="0" y="0"/>
          <a:chExt cx="0" cy="0"/>
        </a:xfrm>
      </p:grpSpPr>
      <p:sp>
        <p:nvSpPr>
          <p:cNvPr id="194" name="Google Shape;194;p25"/>
          <p:cNvSpPr txBox="1">
            <a:spLocks noGrp="1"/>
          </p:cNvSpPr>
          <p:nvPr>
            <p:ph type="title"/>
          </p:nvPr>
        </p:nvSpPr>
        <p:spPr>
          <a:xfrm>
            <a:off x="516600" y="514350"/>
            <a:ext cx="77682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Library services for open science</a:t>
            </a:r>
            <a:endParaRPr dirty="0"/>
          </a:p>
        </p:txBody>
      </p:sp>
      <p:sp>
        <p:nvSpPr>
          <p:cNvPr id="195" name="Google Shape;195;p25"/>
          <p:cNvSpPr txBox="1">
            <a:spLocks noGrp="1"/>
          </p:cNvSpPr>
          <p:nvPr>
            <p:ph type="body" idx="1"/>
          </p:nvPr>
        </p:nvSpPr>
        <p:spPr>
          <a:xfrm>
            <a:off x="516600" y="1967475"/>
            <a:ext cx="6768900" cy="2420400"/>
          </a:xfrm>
          <a:prstGeom prst="rect">
            <a:avLst/>
          </a:prstGeom>
        </p:spPr>
        <p:txBody>
          <a:bodyPr spcFirstLastPara="1" wrap="square" lIns="0" tIns="0" rIns="0" bIns="0" anchor="t" anchorCtr="0">
            <a:noAutofit/>
          </a:bodyPr>
          <a:lstStyle/>
          <a:p>
            <a:pPr marL="0" lvl="0" indent="0" algn="l" rtl="0">
              <a:spcBef>
                <a:spcPts val="0"/>
              </a:spcBef>
              <a:spcAft>
                <a:spcPts val="800"/>
              </a:spcAft>
              <a:buNone/>
            </a:pPr>
            <a:r>
              <a:rPr lang="en">
                <a:highlight>
                  <a:srgbClr val="FFFF00"/>
                </a:highlight>
              </a:rPr>
              <a:t>Add links to library services and workshops</a:t>
            </a:r>
            <a:endParaRPr>
              <a:highlight>
                <a:srgbClr val="FFFF00"/>
              </a:highlight>
            </a:endParaRPr>
          </a:p>
        </p:txBody>
      </p:sp>
      <p:sp>
        <p:nvSpPr>
          <p:cNvPr id="196" name="Google Shape;196;p25"/>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0"/>
        <p:cNvGrpSpPr/>
        <p:nvPr/>
      </p:nvGrpSpPr>
      <p:grpSpPr>
        <a:xfrm>
          <a:off x="0" y="0"/>
          <a:ext cx="0" cy="0"/>
          <a:chOff x="0" y="0"/>
          <a:chExt cx="0" cy="0"/>
        </a:xfrm>
      </p:grpSpPr>
      <p:sp>
        <p:nvSpPr>
          <p:cNvPr id="201" name="Google Shape;201;p26"/>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References </a:t>
            </a:r>
            <a:endParaRPr/>
          </a:p>
        </p:txBody>
      </p:sp>
      <p:sp>
        <p:nvSpPr>
          <p:cNvPr id="202" name="Google Shape;202;p26"/>
          <p:cNvSpPr txBox="1">
            <a:spLocks noGrp="1"/>
          </p:cNvSpPr>
          <p:nvPr>
            <p:ph type="body" idx="1"/>
          </p:nvPr>
        </p:nvSpPr>
        <p:spPr>
          <a:xfrm>
            <a:off x="516600" y="1498050"/>
            <a:ext cx="7859400" cy="2889900"/>
          </a:xfrm>
          <a:prstGeom prst="rect">
            <a:avLst/>
          </a:prstGeom>
        </p:spPr>
        <p:txBody>
          <a:bodyPr spcFirstLastPara="1" wrap="square" lIns="0" tIns="0" rIns="0" bIns="0" anchor="t" anchorCtr="0">
            <a:noAutofit/>
          </a:bodyPr>
          <a:lstStyle/>
          <a:p>
            <a:pPr marL="457200" lvl="0" indent="-317500" algn="l" rtl="0">
              <a:spcBef>
                <a:spcPts val="0"/>
              </a:spcBef>
              <a:spcAft>
                <a:spcPts val="0"/>
              </a:spcAft>
              <a:buSzPts val="1400"/>
              <a:buChar char="-"/>
            </a:pPr>
            <a:r>
              <a:rPr lang="en" sz="1400" dirty="0"/>
              <a:t>Open Science Team Agreements Template:</a:t>
            </a:r>
            <a:endParaRPr sz="1400" dirty="0"/>
          </a:p>
          <a:p>
            <a:pPr marL="914400" lvl="1" indent="-317500" algn="l" rtl="0">
              <a:spcBef>
                <a:spcPts val="1000"/>
              </a:spcBef>
              <a:spcAft>
                <a:spcPts val="0"/>
              </a:spcAft>
              <a:buSzPts val="1400"/>
              <a:buChar char="-"/>
            </a:pPr>
            <a:r>
              <a:rPr lang="en" sz="1400" dirty="0" err="1"/>
              <a:t>Zenodo</a:t>
            </a:r>
            <a:r>
              <a:rPr lang="en" sz="1400" dirty="0"/>
              <a:t>: https://</a:t>
            </a:r>
            <a:r>
              <a:rPr lang="en" sz="1400" dirty="0" err="1"/>
              <a:t>doi.org</a:t>
            </a:r>
            <a:r>
              <a:rPr lang="en" sz="1400" dirty="0"/>
              <a:t>/10.5281/zenodo.7154101</a:t>
            </a:r>
            <a:endParaRPr sz="1400" dirty="0"/>
          </a:p>
          <a:p>
            <a:pPr marL="914400" lvl="1" indent="-317500" algn="l" rtl="0">
              <a:spcBef>
                <a:spcPts val="1000"/>
              </a:spcBef>
              <a:spcAft>
                <a:spcPts val="0"/>
              </a:spcAft>
              <a:buSzPts val="1400"/>
              <a:buChar char="-"/>
            </a:pPr>
            <a:r>
              <a:rPr lang="en" sz="1400" dirty="0"/>
              <a:t>Overleaf: </a:t>
            </a:r>
            <a:r>
              <a:rPr lang="en" sz="1400" u="sng" dirty="0">
                <a:solidFill>
                  <a:schemeClr val="hlink"/>
                </a:solidFill>
                <a:hlinkClick r:id="rId3"/>
              </a:rPr>
              <a:t>https://www.overleaf.com/latex/templates/open-science-team-agreement/cqprjnqskhwc</a:t>
            </a:r>
            <a:endParaRPr sz="1400" dirty="0"/>
          </a:p>
          <a:p>
            <a:pPr marL="457200" lvl="0" indent="-317500" algn="l" rtl="0">
              <a:spcBef>
                <a:spcPts val="1000"/>
              </a:spcBef>
              <a:spcAft>
                <a:spcPts val="0"/>
              </a:spcAft>
              <a:buSzPts val="1400"/>
              <a:buChar char="-"/>
            </a:pPr>
            <a:r>
              <a:rPr lang="en" sz="1400" dirty="0"/>
              <a:t>NASA TOPS - https://</a:t>
            </a:r>
            <a:r>
              <a:rPr lang="en" sz="1400" dirty="0" err="1"/>
              <a:t>nasa.github.io</a:t>
            </a:r>
            <a:r>
              <a:rPr lang="en" sz="1400" dirty="0"/>
              <a:t>/Transform-to-Open-Science/what-is-open-science/</a:t>
            </a:r>
            <a:endParaRPr sz="1400" dirty="0"/>
          </a:p>
          <a:p>
            <a:pPr marL="457200" lvl="0" indent="-317500" algn="l" rtl="0">
              <a:lnSpc>
                <a:spcPct val="100000"/>
              </a:lnSpc>
              <a:spcBef>
                <a:spcPts val="1000"/>
              </a:spcBef>
              <a:spcAft>
                <a:spcPts val="0"/>
              </a:spcAft>
              <a:buSzPts val="1400"/>
              <a:buChar char="-"/>
            </a:pPr>
            <a:r>
              <a:rPr lang="en" sz="1400" dirty="0"/>
              <a:t>The Turing Way Community, &amp; </a:t>
            </a:r>
            <a:r>
              <a:rPr lang="en" sz="1400" dirty="0" err="1"/>
              <a:t>Scriberia</a:t>
            </a:r>
            <a:r>
              <a:rPr lang="en" sz="1400" dirty="0"/>
              <a:t>. (2023). Illustrations from The Turing Way: Shared under CC-BY 4.0 for reuse. </a:t>
            </a:r>
            <a:r>
              <a:rPr lang="en" sz="1400" dirty="0" err="1"/>
              <a:t>Zenodo</a:t>
            </a:r>
            <a:r>
              <a:rPr lang="en" sz="1400" dirty="0"/>
              <a:t>. </a:t>
            </a:r>
            <a:r>
              <a:rPr lang="en" sz="1400" u="sng" dirty="0">
                <a:hlinkClick r:id="rId4"/>
              </a:rPr>
              <a:t>https://doi.org/10.5281/zenodo.7587336</a:t>
            </a:r>
            <a:r>
              <a:rPr lang="en" sz="1400" dirty="0"/>
              <a:t> </a:t>
            </a:r>
            <a:endParaRPr sz="1400" dirty="0"/>
          </a:p>
          <a:p>
            <a:pPr marL="457200" lvl="0" indent="-317500" algn="l" rtl="0">
              <a:spcBef>
                <a:spcPts val="1000"/>
              </a:spcBef>
              <a:spcAft>
                <a:spcPts val="0"/>
              </a:spcAft>
              <a:buSzPts val="1400"/>
              <a:buChar char="-"/>
            </a:pPr>
            <a:r>
              <a:rPr lang="en" sz="1400" dirty="0">
                <a:highlight>
                  <a:srgbClr val="FFFF00"/>
                </a:highlight>
              </a:rPr>
              <a:t>ADD ADDITIONAL REFERENCES</a:t>
            </a:r>
            <a:endParaRPr sz="1400" dirty="0">
              <a:highlight>
                <a:srgbClr val="FFFF00"/>
              </a:highlight>
            </a:endParaRPr>
          </a:p>
          <a:p>
            <a:pPr marL="457200" lvl="0" indent="0" algn="l" rtl="0">
              <a:spcBef>
                <a:spcPts val="1000"/>
              </a:spcBef>
              <a:spcAft>
                <a:spcPts val="800"/>
              </a:spcAft>
              <a:buNone/>
            </a:pPr>
            <a:endParaRPr sz="1200" dirty="0"/>
          </a:p>
        </p:txBody>
      </p:sp>
      <p:sp>
        <p:nvSpPr>
          <p:cNvPr id="203" name="Google Shape;203;p26"/>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7E4581"/>
        </a:solidFill>
        <a:effectLst/>
      </p:bgPr>
    </p:bg>
    <p:spTree>
      <p:nvGrpSpPr>
        <p:cNvPr id="1" name="Shape 207"/>
        <p:cNvGrpSpPr/>
        <p:nvPr/>
      </p:nvGrpSpPr>
      <p:grpSpPr>
        <a:xfrm>
          <a:off x="0" y="0"/>
          <a:ext cx="0" cy="0"/>
          <a:chOff x="0" y="0"/>
          <a:chExt cx="0" cy="0"/>
        </a:xfrm>
      </p:grpSpPr>
      <p:sp>
        <p:nvSpPr>
          <p:cNvPr id="210" name="Google Shape;210;p27">
            <a:extLst>
              <a:ext uri="{C183D7F6-B498-43B3-948B-1728B52AA6E4}">
                <adec:decorative xmlns:adec="http://schemas.microsoft.com/office/drawing/2017/decorative" val="1"/>
              </a:ext>
            </a:extLst>
          </p:cNvPr>
          <p:cNvSpPr txBox="1"/>
          <p:nvPr/>
        </p:nvSpPr>
        <p:spPr>
          <a:xfrm>
            <a:off x="2022225" y="3068450"/>
            <a:ext cx="5099513" cy="107775"/>
          </a:xfrm>
          <a:prstGeom prst="rect">
            <a:avLst/>
          </a:prstGeom>
          <a:noFill/>
          <a:ln>
            <a:noFill/>
          </a:ln>
        </p:spPr>
        <p:txBody>
          <a:bodyPr spcFirstLastPara="1" wrap="square" lIns="0" tIns="0" rIns="0" bIns="0" anchor="t" anchorCtr="0">
            <a:spAutoFit/>
          </a:bodyPr>
          <a:lstStyle/>
          <a:p>
            <a:pPr marL="0" marR="0" lvl="0" indent="0" algn="ctr" rtl="0">
              <a:lnSpc>
                <a:spcPct val="140012"/>
              </a:lnSpc>
              <a:spcBef>
                <a:spcPts val="0"/>
              </a:spcBef>
              <a:spcAft>
                <a:spcPts val="0"/>
              </a:spcAft>
              <a:buNone/>
            </a:pPr>
            <a:endParaRPr sz="700">
              <a:solidFill>
                <a:schemeClr val="dk1"/>
              </a:solidFill>
              <a:latin typeface="Barlow"/>
              <a:ea typeface="Barlow"/>
              <a:cs typeface="Barlow"/>
              <a:sym typeface="Barlow"/>
            </a:endParaRPr>
          </a:p>
        </p:txBody>
      </p:sp>
      <p:sp>
        <p:nvSpPr>
          <p:cNvPr id="211" name="Google Shape;211;p27">
            <a:extLst>
              <a:ext uri="{C183D7F6-B498-43B3-948B-1728B52AA6E4}">
                <adec:decorative xmlns:adec="http://schemas.microsoft.com/office/drawing/2017/decorative" val="1"/>
              </a:ext>
            </a:extLst>
          </p:cNvPr>
          <p:cNvSpPr/>
          <p:nvPr/>
        </p:nvSpPr>
        <p:spPr>
          <a:xfrm>
            <a:off x="244527" y="379439"/>
            <a:ext cx="539646" cy="134912"/>
          </a:xfrm>
          <a:custGeom>
            <a:avLst/>
            <a:gdLst/>
            <a:ahLst/>
            <a:cxnLst/>
            <a:rect l="l" t="t" r="r" b="b"/>
            <a:pathLst>
              <a:path w="1079292" h="269823" extrusionOk="0">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12" name="Google Shape;212;p27">
            <a:extLst>
              <a:ext uri="{C183D7F6-B498-43B3-948B-1728B52AA6E4}">
                <adec:decorative xmlns:adec="http://schemas.microsoft.com/office/drawing/2017/decorative" val="1"/>
              </a:ext>
            </a:extLst>
          </p:cNvPr>
          <p:cNvSpPr/>
          <p:nvPr/>
        </p:nvSpPr>
        <p:spPr>
          <a:xfrm rot="5400000">
            <a:off x="437555" y="3630626"/>
            <a:ext cx="1219200" cy="1219197"/>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lt2"/>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13" name="Google Shape;213;p27">
            <a:extLst>
              <a:ext uri="{C183D7F6-B498-43B3-948B-1728B52AA6E4}">
                <adec:decorative xmlns:adec="http://schemas.microsoft.com/office/drawing/2017/decorative" val="1"/>
              </a:ext>
            </a:extLst>
          </p:cNvPr>
          <p:cNvSpPr/>
          <p:nvPr/>
        </p:nvSpPr>
        <p:spPr>
          <a:xfrm>
            <a:off x="7446365" y="514350"/>
            <a:ext cx="1400232" cy="700708"/>
          </a:xfrm>
          <a:custGeom>
            <a:avLst/>
            <a:gdLst/>
            <a:ahLst/>
            <a:cxnLst/>
            <a:rect l="l" t="t" r="r" b="b"/>
            <a:pathLst>
              <a:path w="2800464" h="1401415" extrusionOk="0">
                <a:moveTo>
                  <a:pt x="2800465" y="0"/>
                </a:moveTo>
                <a:cubicBezTo>
                  <a:pt x="2800465" y="774093"/>
                  <a:pt x="2173142" y="1401416"/>
                  <a:pt x="1399049" y="1401416"/>
                </a:cubicBezTo>
                <a:cubicBezTo>
                  <a:pt x="624956" y="1401416"/>
                  <a:pt x="0" y="774093"/>
                  <a:pt x="0" y="0"/>
                </a:cubicBezTo>
                <a:lnTo>
                  <a:pt x="2800465" y="0"/>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14" name="Google Shape;214;p27"/>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16</a:t>
            </a:fld>
            <a:endParaRPr/>
          </a:p>
        </p:txBody>
      </p:sp>
      <p:sp>
        <p:nvSpPr>
          <p:cNvPr id="215" name="Google Shape;215;p27"/>
          <p:cNvSpPr txBox="1"/>
          <p:nvPr/>
        </p:nvSpPr>
        <p:spPr>
          <a:xfrm>
            <a:off x="2388925" y="1933025"/>
            <a:ext cx="55869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lt1"/>
                </a:solidFill>
                <a:latin typeface="Barlow"/>
                <a:ea typeface="Barlow"/>
                <a:cs typeface="Barlow"/>
                <a:sym typeface="Barlow"/>
              </a:rPr>
              <a:t>Learn More:</a:t>
            </a:r>
            <a:endParaRPr sz="2000" b="1">
              <a:solidFill>
                <a:schemeClr val="lt1"/>
              </a:solidFill>
              <a:latin typeface="Barlow"/>
              <a:ea typeface="Barlow"/>
              <a:cs typeface="Barlow"/>
              <a:sym typeface="Barlow"/>
            </a:endParaRPr>
          </a:p>
          <a:p>
            <a:pPr marL="0" lvl="0" indent="0" algn="l" rtl="0">
              <a:spcBef>
                <a:spcPts val="0"/>
              </a:spcBef>
              <a:spcAft>
                <a:spcPts val="0"/>
              </a:spcAft>
              <a:buNone/>
            </a:pPr>
            <a:r>
              <a:rPr lang="en" sz="1800" u="sng">
                <a:solidFill>
                  <a:schemeClr val="lt1"/>
                </a:solidFill>
                <a:latin typeface="Barlow"/>
                <a:ea typeface="Barlow"/>
                <a:cs typeface="Barlow"/>
                <a:sym typeface="Barlow"/>
                <a:hlinkClick r:id="rId3">
                  <a:extLst>
                    <a:ext uri="{A12FA001-AC4F-418D-AE19-62706E023703}">
                      <ahyp:hlinkClr xmlns:ahyp="http://schemas.microsoft.com/office/drawing/2018/hyperlinkcolor" val="tx"/>
                    </a:ext>
                  </a:extLst>
                </a:hlinkClick>
              </a:rPr>
              <a:t>Open Science Team Agreements Template</a:t>
            </a:r>
            <a:endParaRPr sz="1800">
              <a:solidFill>
                <a:schemeClr val="lt1"/>
              </a:solidFill>
              <a:latin typeface="Barlow"/>
              <a:ea typeface="Barlow"/>
              <a:cs typeface="Barlow"/>
              <a:sym typeface="Barlow"/>
            </a:endParaRPr>
          </a:p>
          <a:p>
            <a:pPr marL="0" lvl="0" indent="0" algn="l" rtl="0">
              <a:spcBef>
                <a:spcPts val="0"/>
              </a:spcBef>
              <a:spcAft>
                <a:spcPts val="0"/>
              </a:spcAft>
              <a:buNone/>
            </a:pPr>
            <a:endParaRPr/>
          </a:p>
          <a:p>
            <a:pPr marL="0" lvl="0" indent="0" algn="l" rtl="0">
              <a:spcBef>
                <a:spcPts val="0"/>
              </a:spcBef>
              <a:spcAft>
                <a:spcPts val="0"/>
              </a:spcAft>
              <a:buNone/>
            </a:pPr>
            <a:r>
              <a:rPr lang="en" sz="1800" u="sng">
                <a:solidFill>
                  <a:schemeClr val="lt1"/>
                </a:solidFill>
                <a:latin typeface="Barlow"/>
                <a:ea typeface="Barlow"/>
                <a:cs typeface="Barlow"/>
                <a:sym typeface="Barlow"/>
                <a:hlinkClick r:id="rId4">
                  <a:extLst>
                    <a:ext uri="{A12FA001-AC4F-418D-AE19-62706E023703}">
                      <ahyp:hlinkClr xmlns:ahyp="http://schemas.microsoft.com/office/drawing/2018/hyperlinkcolor" val="tx"/>
                    </a:ext>
                  </a:extLst>
                </a:hlinkClick>
              </a:rPr>
              <a:t>Slides</a:t>
            </a:r>
            <a:r>
              <a:rPr lang="en" sz="1800" u="sng">
                <a:solidFill>
                  <a:schemeClr val="lt1"/>
                </a:solidFill>
                <a:latin typeface="Barlow"/>
                <a:ea typeface="Barlow"/>
                <a:cs typeface="Barlow"/>
                <a:sym typeface="Barlow"/>
                <a:hlinkClick r:id="rId5">
                  <a:extLst>
                    <a:ext uri="{A12FA001-AC4F-418D-AE19-62706E023703}">
                      <ahyp:hlinkClr xmlns:ahyp="http://schemas.microsoft.com/office/drawing/2018/hyperlinkcolor" val="tx"/>
                    </a:ext>
                  </a:extLst>
                </a:hlinkClick>
              </a:rPr>
              <a:t> </a:t>
            </a:r>
            <a:r>
              <a:rPr lang="en" sz="1800">
                <a:solidFill>
                  <a:schemeClr val="lt1"/>
                </a:solidFill>
                <a:latin typeface="Barlow"/>
                <a:ea typeface="Barlow"/>
                <a:cs typeface="Barlow"/>
                <a:sym typeface="Barlow"/>
              </a:rPr>
              <a:t>- [Insert Link]</a:t>
            </a:r>
            <a:endParaRPr sz="1800">
              <a:solidFill>
                <a:schemeClr val="lt1"/>
              </a:solidFill>
              <a:latin typeface="Barlow"/>
              <a:ea typeface="Barlow"/>
              <a:cs typeface="Barlow"/>
              <a:sym typeface="Barlow"/>
            </a:endParaRPr>
          </a:p>
          <a:p>
            <a:pPr marL="0" lvl="0" indent="0" algn="l" rtl="0">
              <a:spcBef>
                <a:spcPts val="0"/>
              </a:spcBef>
              <a:spcAft>
                <a:spcPts val="0"/>
              </a:spcAft>
              <a:buNone/>
            </a:pPr>
            <a:endParaRPr sz="1800">
              <a:solidFill>
                <a:schemeClr val="lt1"/>
              </a:solidFill>
              <a:latin typeface="Barlow"/>
              <a:ea typeface="Barlow"/>
              <a:cs typeface="Barlow"/>
              <a:sym typeface="Barlow"/>
            </a:endParaRPr>
          </a:p>
          <a:p>
            <a:pPr marL="0" lvl="0" indent="0" algn="l" rtl="0">
              <a:spcBef>
                <a:spcPts val="0"/>
              </a:spcBef>
              <a:spcAft>
                <a:spcPts val="0"/>
              </a:spcAft>
              <a:buNone/>
            </a:pPr>
            <a:r>
              <a:rPr lang="en" sz="2000" b="1">
                <a:solidFill>
                  <a:schemeClr val="lt1"/>
                </a:solidFill>
                <a:latin typeface="Barlow"/>
                <a:ea typeface="Barlow"/>
                <a:cs typeface="Barlow"/>
                <a:sym typeface="Barlow"/>
              </a:rPr>
              <a:t>Questions? </a:t>
            </a:r>
            <a:endParaRPr sz="2000" b="1">
              <a:solidFill>
                <a:schemeClr val="lt1"/>
              </a:solidFill>
              <a:latin typeface="Barlow"/>
              <a:ea typeface="Barlow"/>
              <a:cs typeface="Barlow"/>
              <a:sym typeface="Barlow"/>
            </a:endParaRPr>
          </a:p>
          <a:p>
            <a:pPr marL="0" lvl="0" indent="0" algn="l" rtl="0">
              <a:spcBef>
                <a:spcPts val="0"/>
              </a:spcBef>
              <a:spcAft>
                <a:spcPts val="0"/>
              </a:spcAft>
              <a:buNone/>
            </a:pPr>
            <a:r>
              <a:rPr lang="en" sz="1800">
                <a:solidFill>
                  <a:schemeClr val="lt1"/>
                </a:solidFill>
                <a:latin typeface="Barlow"/>
                <a:ea typeface="Barlow"/>
                <a:cs typeface="Barlow"/>
                <a:sym typeface="Barlow"/>
              </a:rPr>
              <a:t>[Your email@institution.edu]</a:t>
            </a:r>
            <a:endParaRPr sz="1800">
              <a:solidFill>
                <a:schemeClr val="lt1"/>
              </a:solidFill>
              <a:latin typeface="Barlow"/>
              <a:ea typeface="Barlow"/>
              <a:cs typeface="Barlow"/>
              <a:sym typeface="Barlow"/>
            </a:endParaRPr>
          </a:p>
        </p:txBody>
      </p:sp>
      <p:sp>
        <p:nvSpPr>
          <p:cNvPr id="2" name="Title 1">
            <a:extLst>
              <a:ext uri="{FF2B5EF4-FFF2-40B4-BE49-F238E27FC236}">
                <a16:creationId xmlns:a16="http://schemas.microsoft.com/office/drawing/2014/main" id="{805E6676-4415-1F70-4352-828A9BBE2C77}"/>
              </a:ext>
            </a:extLst>
          </p:cNvPr>
          <p:cNvSpPr>
            <a:spLocks noGrp="1"/>
          </p:cNvSpPr>
          <p:nvPr>
            <p:ph type="title" idx="4294967295"/>
          </p:nvPr>
        </p:nvSpPr>
        <p:spPr>
          <a:xfrm>
            <a:off x="2388925" y="1215058"/>
            <a:ext cx="6480000" cy="717900"/>
          </a:xfrm>
        </p:spPr>
        <p:txBody>
          <a:bodyPr/>
          <a:lstStyle/>
          <a:p>
            <a:r>
              <a:rPr lang="en-US" sz="4800" dirty="0">
                <a:solidFill>
                  <a:schemeClr val="bg1"/>
                </a:solidFill>
              </a:rPr>
              <a:t>Thank you!</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9"/>
        <p:cNvGrpSpPr/>
        <p:nvPr/>
      </p:nvGrpSpPr>
      <p:grpSpPr>
        <a:xfrm>
          <a:off x="0" y="0"/>
          <a:ext cx="0" cy="0"/>
          <a:chOff x="0" y="0"/>
          <a:chExt cx="0" cy="0"/>
        </a:xfrm>
      </p:grpSpPr>
      <p:sp>
        <p:nvSpPr>
          <p:cNvPr id="220" name="Google Shape;220;p28"/>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Credits</a:t>
            </a:r>
            <a:endParaRPr dirty="0"/>
          </a:p>
        </p:txBody>
      </p:sp>
      <p:sp>
        <p:nvSpPr>
          <p:cNvPr id="221" name="Google Shape;221;p28"/>
          <p:cNvSpPr txBox="1">
            <a:spLocks noGrp="1"/>
          </p:cNvSpPr>
          <p:nvPr>
            <p:ph type="body" idx="1"/>
          </p:nvPr>
        </p:nvSpPr>
        <p:spPr>
          <a:xfrm>
            <a:off x="516600" y="1967475"/>
            <a:ext cx="6768900" cy="242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400" dirty="0"/>
              <a:t>Special thanks to all the people who made and released these awesome resources for free:</a:t>
            </a:r>
            <a:endParaRPr sz="2400" dirty="0"/>
          </a:p>
          <a:p>
            <a:pPr marL="457200" lvl="0" indent="-381000" algn="l" rtl="0">
              <a:lnSpc>
                <a:spcPct val="115000"/>
              </a:lnSpc>
              <a:spcBef>
                <a:spcPts val="800"/>
              </a:spcBef>
              <a:spcAft>
                <a:spcPts val="0"/>
              </a:spcAft>
              <a:buSzPts val="2400"/>
              <a:buChar char="•"/>
            </a:pPr>
            <a:r>
              <a:rPr lang="en" sz="2400" dirty="0"/>
              <a:t>Presentation template by </a:t>
            </a:r>
            <a:r>
              <a:rPr lang="en" sz="2400" u="sng" dirty="0">
                <a:solidFill>
                  <a:schemeClr val="hlink"/>
                </a:solidFill>
                <a:hlinkClick r:id="rId3"/>
              </a:rPr>
              <a:t>SlidesCarnival</a:t>
            </a:r>
            <a:endParaRPr sz="2400" dirty="0"/>
          </a:p>
          <a:p>
            <a:pPr marL="457200" lvl="0" indent="-381000" algn="l" rtl="0">
              <a:lnSpc>
                <a:spcPct val="115000"/>
              </a:lnSpc>
              <a:spcBef>
                <a:spcPts val="0"/>
              </a:spcBef>
              <a:spcAft>
                <a:spcPts val="0"/>
              </a:spcAft>
              <a:buSzPts val="2400"/>
              <a:buChar char="•"/>
            </a:pPr>
            <a:r>
              <a:rPr lang="en" sz="2400" dirty="0"/>
              <a:t>Photographs by </a:t>
            </a:r>
            <a:r>
              <a:rPr lang="en" sz="2400" u="sng" dirty="0">
                <a:solidFill>
                  <a:schemeClr val="hlink"/>
                </a:solidFill>
                <a:hlinkClick r:id="rId4"/>
              </a:rPr>
              <a:t>Pexels</a:t>
            </a:r>
            <a:endParaRPr sz="2400" dirty="0"/>
          </a:p>
        </p:txBody>
      </p:sp>
      <p:sp>
        <p:nvSpPr>
          <p:cNvPr id="222" name="Google Shape;222;p2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23" name="Google Shape;223;p28">
            <a:extLst>
              <a:ext uri="{C183D7F6-B498-43B3-948B-1728B52AA6E4}">
                <adec:decorative xmlns:adec="http://schemas.microsoft.com/office/drawing/2017/decorative" val="1"/>
              </a:ext>
            </a:extLst>
          </p:cNvPr>
          <p:cNvSpPr/>
          <p:nvPr/>
        </p:nvSpPr>
        <p:spPr>
          <a:xfrm>
            <a:off x="7154881" y="733894"/>
            <a:ext cx="1137488" cy="1137486"/>
          </a:xfrm>
          <a:custGeom>
            <a:avLst/>
            <a:gdLst/>
            <a:ahLst/>
            <a:cxnLst/>
            <a:rect l="l" t="t" r="r" b="b"/>
            <a:pathLst>
              <a:path w="2274977" h="2274971" extrusionOk="0">
                <a:moveTo>
                  <a:pt x="2274977" y="1013036"/>
                </a:moveTo>
                <a:lnTo>
                  <a:pt x="2274977" y="1013036"/>
                </a:lnTo>
                <a:lnTo>
                  <a:pt x="2274977" y="0"/>
                </a:lnTo>
                <a:lnTo>
                  <a:pt x="2274977" y="0"/>
                </a:lnTo>
                <a:cubicBezTo>
                  <a:pt x="1018536" y="0"/>
                  <a:pt x="0" y="1018530"/>
                  <a:pt x="0" y="2274971"/>
                </a:cubicBezTo>
                <a:lnTo>
                  <a:pt x="1013047" y="2274971"/>
                </a:lnTo>
                <a:cubicBezTo>
                  <a:pt x="1013047" y="1578027"/>
                  <a:pt x="1578038" y="1013036"/>
                  <a:pt x="2274977" y="1013036"/>
                </a:cubicBezTo>
                <a:close/>
              </a:path>
            </a:pathLst>
          </a:custGeom>
          <a:solidFill>
            <a:schemeClr val="accent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224" name="Google Shape;224;p28">
            <a:extLst>
              <a:ext uri="{C183D7F6-B498-43B3-948B-1728B52AA6E4}">
                <adec:decorative xmlns:adec="http://schemas.microsoft.com/office/drawing/2017/decorative" val="1"/>
              </a:ext>
            </a:extLst>
          </p:cNvPr>
          <p:cNvSpPr/>
          <p:nvPr/>
        </p:nvSpPr>
        <p:spPr>
          <a:xfrm>
            <a:off x="6477000" y="1123749"/>
            <a:ext cx="1106170" cy="276543"/>
          </a:xfrm>
          <a:custGeom>
            <a:avLst/>
            <a:gdLst/>
            <a:ahLst/>
            <a:cxnLst/>
            <a:rect l="l" t="t" r="r" b="b"/>
            <a:pathLst>
              <a:path w="2212339" h="553085" extrusionOk="0">
                <a:moveTo>
                  <a:pt x="276542" y="0"/>
                </a:moveTo>
                <a:cubicBezTo>
                  <a:pt x="123753" y="0"/>
                  <a:pt x="0" y="123753"/>
                  <a:pt x="0" y="276543"/>
                </a:cubicBezTo>
                <a:cubicBezTo>
                  <a:pt x="0" y="429332"/>
                  <a:pt x="123753" y="553085"/>
                  <a:pt x="276542" y="553085"/>
                </a:cubicBezTo>
                <a:cubicBezTo>
                  <a:pt x="429332" y="553085"/>
                  <a:pt x="553085" y="429332"/>
                  <a:pt x="553085" y="276543"/>
                </a:cubicBezTo>
                <a:cubicBezTo>
                  <a:pt x="553085" y="123753"/>
                  <a:pt x="429332" y="0"/>
                  <a:pt x="276542" y="0"/>
                </a:cubicBezTo>
                <a:close/>
                <a:moveTo>
                  <a:pt x="1935797" y="0"/>
                </a:moveTo>
                <a:cubicBezTo>
                  <a:pt x="1783007" y="0"/>
                  <a:pt x="1659254" y="123753"/>
                  <a:pt x="1659254" y="276543"/>
                </a:cubicBezTo>
                <a:cubicBezTo>
                  <a:pt x="1659254" y="429332"/>
                  <a:pt x="1783007" y="553085"/>
                  <a:pt x="1935797" y="553085"/>
                </a:cubicBezTo>
                <a:cubicBezTo>
                  <a:pt x="2088586" y="553085"/>
                  <a:pt x="2212339" y="429332"/>
                  <a:pt x="2212339" y="276543"/>
                </a:cubicBezTo>
                <a:cubicBezTo>
                  <a:pt x="2212339" y="123753"/>
                  <a:pt x="2088586" y="0"/>
                  <a:pt x="1935797" y="0"/>
                </a:cubicBezTo>
                <a:close/>
                <a:moveTo>
                  <a:pt x="1106170" y="0"/>
                </a:moveTo>
                <a:cubicBezTo>
                  <a:pt x="953380" y="0"/>
                  <a:pt x="829627" y="123753"/>
                  <a:pt x="829627" y="276543"/>
                </a:cubicBezTo>
                <a:cubicBezTo>
                  <a:pt x="829627" y="429332"/>
                  <a:pt x="953380" y="553085"/>
                  <a:pt x="1106170" y="553085"/>
                </a:cubicBezTo>
                <a:cubicBezTo>
                  <a:pt x="1258959" y="553085"/>
                  <a:pt x="1382712" y="429332"/>
                  <a:pt x="1382712" y="276543"/>
                </a:cubicBezTo>
                <a:cubicBezTo>
                  <a:pt x="1382712" y="123753"/>
                  <a:pt x="1258959" y="0"/>
                  <a:pt x="1106170" y="0"/>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7" name="Google Shape;67;p13"/>
          <p:cNvSpPr txBox="1"/>
          <p:nvPr/>
        </p:nvSpPr>
        <p:spPr>
          <a:xfrm>
            <a:off x="5384588" y="4567125"/>
            <a:ext cx="2124000" cy="3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7E4581"/>
                </a:solidFill>
                <a:latin typeface="Barlow"/>
                <a:ea typeface="Barlow"/>
                <a:cs typeface="Barlow"/>
                <a:sym typeface="Barlow"/>
              </a:rPr>
              <a:t>Date HERE</a:t>
            </a:r>
            <a:endParaRPr sz="2000" b="1">
              <a:solidFill>
                <a:srgbClr val="7E4581"/>
              </a:solidFill>
              <a:latin typeface="Barlow"/>
              <a:ea typeface="Barlow"/>
              <a:cs typeface="Barlow"/>
              <a:sym typeface="Barlow"/>
            </a:endParaRPr>
          </a:p>
        </p:txBody>
      </p:sp>
      <p:sp>
        <p:nvSpPr>
          <p:cNvPr id="68" name="Google Shape;68;p13">
            <a:extLst>
              <a:ext uri="{C183D7F6-B498-43B3-948B-1728B52AA6E4}">
                <adec:decorative xmlns:adec="http://schemas.microsoft.com/office/drawing/2017/decorative" val="1"/>
              </a:ext>
            </a:extLst>
          </p:cNvPr>
          <p:cNvSpPr txBox="1"/>
          <p:nvPr/>
        </p:nvSpPr>
        <p:spPr>
          <a:xfrm>
            <a:off x="5298575" y="335225"/>
            <a:ext cx="3409200" cy="3007200"/>
          </a:xfrm>
          <a:prstGeom prst="rect">
            <a:avLst/>
          </a:prstGeom>
          <a:solidFill>
            <a:srgbClr val="363739">
              <a:alpha val="7095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300">
              <a:solidFill>
                <a:schemeClr val="lt1"/>
              </a:solidFill>
              <a:latin typeface="Barlow"/>
              <a:ea typeface="Barlow"/>
              <a:cs typeface="Barlow"/>
              <a:sym typeface="Barlow"/>
            </a:endParaRPr>
          </a:p>
        </p:txBody>
      </p:sp>
      <p:sp>
        <p:nvSpPr>
          <p:cNvPr id="69" name="Google Shape;69;p13"/>
          <p:cNvSpPr txBox="1"/>
          <p:nvPr/>
        </p:nvSpPr>
        <p:spPr>
          <a:xfrm>
            <a:off x="7369350" y="3688550"/>
            <a:ext cx="1471200" cy="1345800"/>
          </a:xfrm>
          <a:prstGeom prst="rect">
            <a:avLst/>
          </a:prstGeom>
          <a:solidFill>
            <a:srgbClr val="363739">
              <a:alpha val="7095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solidFill>
                  <a:schemeClr val="lt1"/>
                </a:solidFill>
                <a:latin typeface="Barlow"/>
                <a:ea typeface="Barlow"/>
                <a:cs typeface="Barlow"/>
                <a:sym typeface="Barlow"/>
              </a:rPr>
              <a:t>Branding/</a:t>
            </a:r>
            <a:endParaRPr sz="2300">
              <a:solidFill>
                <a:schemeClr val="lt1"/>
              </a:solidFill>
              <a:latin typeface="Barlow"/>
              <a:ea typeface="Barlow"/>
              <a:cs typeface="Barlow"/>
              <a:sym typeface="Barlow"/>
            </a:endParaRPr>
          </a:p>
          <a:p>
            <a:pPr marL="0" lvl="0" indent="0" algn="ctr" rtl="0">
              <a:spcBef>
                <a:spcPts val="0"/>
              </a:spcBef>
              <a:spcAft>
                <a:spcPts val="0"/>
              </a:spcAft>
              <a:buNone/>
            </a:pPr>
            <a:r>
              <a:rPr lang="en" sz="2300">
                <a:solidFill>
                  <a:schemeClr val="lt1"/>
                </a:solidFill>
                <a:latin typeface="Barlow"/>
                <a:ea typeface="Barlow"/>
                <a:cs typeface="Barlow"/>
                <a:sym typeface="Barlow"/>
              </a:rPr>
              <a:t>Logo</a:t>
            </a:r>
            <a:endParaRPr sz="2300">
              <a:solidFill>
                <a:schemeClr val="lt1"/>
              </a:solidFill>
              <a:latin typeface="Barlow"/>
              <a:ea typeface="Barlow"/>
              <a:cs typeface="Barlow"/>
              <a:sym typeface="Barlow"/>
            </a:endParaRPr>
          </a:p>
        </p:txBody>
      </p:sp>
      <p:sp>
        <p:nvSpPr>
          <p:cNvPr id="70" name="Google Shape;70;p13"/>
          <p:cNvSpPr txBox="1"/>
          <p:nvPr/>
        </p:nvSpPr>
        <p:spPr>
          <a:xfrm>
            <a:off x="5879300" y="1195025"/>
            <a:ext cx="1976100" cy="94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Barlow"/>
                <a:ea typeface="Barlow"/>
                <a:cs typeface="Barlow"/>
                <a:sym typeface="Barlow"/>
              </a:rPr>
              <a:t>Image here</a:t>
            </a:r>
            <a:endParaRPr>
              <a:latin typeface="Barlow"/>
              <a:ea typeface="Barlow"/>
              <a:cs typeface="Barlow"/>
              <a:sym typeface="Barlow"/>
            </a:endParaRPr>
          </a:p>
        </p:txBody>
      </p:sp>
      <p:sp>
        <p:nvSpPr>
          <p:cNvPr id="66" name="Google Shape;66;p13"/>
          <p:cNvSpPr txBox="1">
            <a:spLocks noGrp="1"/>
          </p:cNvSpPr>
          <p:nvPr>
            <p:ph type="ctrTitle"/>
          </p:nvPr>
        </p:nvSpPr>
        <p:spPr>
          <a:xfrm>
            <a:off x="514350" y="1838325"/>
            <a:ext cx="3497400" cy="1847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3500" dirty="0">
                <a:solidFill>
                  <a:schemeClr val="lt1"/>
                </a:solidFill>
              </a:rPr>
              <a:t>Practicing Open Science with Team Agreements</a:t>
            </a:r>
            <a:endParaRPr sz="3500" dirty="0">
              <a:solidFill>
                <a:schemeClr val="lt1"/>
              </a:solidFill>
            </a:endParaRPr>
          </a:p>
          <a:p>
            <a:pPr marL="0" lvl="0" indent="0" algn="l" rtl="0">
              <a:spcBef>
                <a:spcPts val="0"/>
              </a:spcBef>
              <a:spcAft>
                <a:spcPts val="0"/>
              </a:spcAft>
              <a:buNone/>
            </a:pPr>
            <a:endParaRPr sz="4100" dirty="0">
              <a:solidFill>
                <a:schemeClr val="lt1"/>
              </a:solidFill>
            </a:endParaRPr>
          </a:p>
          <a:p>
            <a:pPr marL="0" lvl="0" indent="0" algn="l" rtl="0">
              <a:spcBef>
                <a:spcPts val="0"/>
              </a:spcBef>
              <a:spcAft>
                <a:spcPts val="0"/>
              </a:spcAft>
              <a:buNone/>
            </a:pPr>
            <a:r>
              <a:rPr lang="en" sz="2000" dirty="0">
                <a:solidFill>
                  <a:schemeClr val="lt1"/>
                </a:solidFill>
              </a:rPr>
              <a:t>Your name, role, institution </a:t>
            </a:r>
            <a:endParaRPr sz="2000" b="0" dirty="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Outline</a:t>
            </a:r>
            <a:endParaRPr dirty="0"/>
          </a:p>
        </p:txBody>
      </p:sp>
      <p:sp>
        <p:nvSpPr>
          <p:cNvPr id="76" name="Google Shape;76;p14"/>
          <p:cNvSpPr txBox="1">
            <a:spLocks noGrp="1"/>
          </p:cNvSpPr>
          <p:nvPr>
            <p:ph type="body" idx="1"/>
          </p:nvPr>
        </p:nvSpPr>
        <p:spPr>
          <a:xfrm>
            <a:off x="516600" y="1746575"/>
            <a:ext cx="7552200" cy="2420400"/>
          </a:xfrm>
          <a:prstGeom prst="rect">
            <a:avLst/>
          </a:prstGeom>
        </p:spPr>
        <p:txBody>
          <a:bodyPr spcFirstLastPara="1" wrap="square" lIns="0" tIns="0" rIns="0" bIns="0" anchor="t" anchorCtr="0">
            <a:noAutofit/>
          </a:bodyPr>
          <a:lstStyle/>
          <a:p>
            <a:pPr marL="457200" lvl="0" indent="-412750" algn="l" rtl="0">
              <a:spcBef>
                <a:spcPts val="0"/>
              </a:spcBef>
              <a:spcAft>
                <a:spcPts val="0"/>
              </a:spcAft>
              <a:buSzPts val="2900"/>
              <a:buAutoNum type="arabicPeriod"/>
            </a:pPr>
            <a:r>
              <a:rPr lang="en" sz="2900"/>
              <a:t>Defining Open Science and related practices</a:t>
            </a:r>
            <a:endParaRPr sz="2900"/>
          </a:p>
          <a:p>
            <a:pPr marL="457200" lvl="0" indent="-412750" algn="l" rtl="0">
              <a:spcBef>
                <a:spcPts val="0"/>
              </a:spcBef>
              <a:spcAft>
                <a:spcPts val="0"/>
              </a:spcAft>
              <a:buSzPts val="2900"/>
              <a:buAutoNum type="arabicPeriod"/>
            </a:pPr>
            <a:r>
              <a:rPr lang="en" sz="2900"/>
              <a:t>Introducing the Open Science Team Agreement Template</a:t>
            </a:r>
            <a:endParaRPr sz="2900"/>
          </a:p>
          <a:p>
            <a:pPr marL="457200" lvl="0" indent="-412750" algn="l" rtl="0">
              <a:spcBef>
                <a:spcPts val="0"/>
              </a:spcBef>
              <a:spcAft>
                <a:spcPts val="0"/>
              </a:spcAft>
              <a:buSzPts val="2900"/>
              <a:buAutoNum type="arabicPeriod"/>
            </a:pPr>
            <a:r>
              <a:rPr lang="en" sz="2900"/>
              <a:t>Discussion + Activity</a:t>
            </a:r>
            <a:endParaRPr sz="2900"/>
          </a:p>
        </p:txBody>
      </p:sp>
      <p:sp>
        <p:nvSpPr>
          <p:cNvPr id="77" name="Google Shape;77;p14"/>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4" name="Google Shape;84;p15" hidden="1"/>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82" name="Google Shape;82;p15"/>
          <p:cNvSpPr txBox="1">
            <a:spLocks noGrp="1"/>
          </p:cNvSpPr>
          <p:nvPr>
            <p:ph type="body" idx="1"/>
          </p:nvPr>
        </p:nvSpPr>
        <p:spPr>
          <a:xfrm>
            <a:off x="516600" y="1483200"/>
            <a:ext cx="7187400" cy="2904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b="1" dirty="0"/>
              <a:t>Open  science</a:t>
            </a:r>
            <a:r>
              <a:rPr lang="en" sz="1800" dirty="0"/>
              <a:t>  is the principle and practice of making research products and processes </a:t>
            </a:r>
            <a:r>
              <a:rPr lang="en" sz="1800" b="1" dirty="0"/>
              <a:t>available to all,</a:t>
            </a:r>
            <a:r>
              <a:rPr lang="en" sz="1800" dirty="0"/>
              <a:t> while </a:t>
            </a:r>
            <a:endParaRPr sz="1800" dirty="0"/>
          </a:p>
          <a:p>
            <a:pPr marL="457200" lvl="0" indent="-342900" algn="l" rtl="0">
              <a:spcBef>
                <a:spcPts val="800"/>
              </a:spcBef>
              <a:spcAft>
                <a:spcPts val="0"/>
              </a:spcAft>
              <a:buSzPts val="1800"/>
              <a:buChar char="-"/>
            </a:pPr>
            <a:r>
              <a:rPr lang="en" sz="1800" dirty="0"/>
              <a:t>respecting diverse cultures, </a:t>
            </a:r>
            <a:endParaRPr sz="1800" dirty="0"/>
          </a:p>
          <a:p>
            <a:pPr marL="457200" lvl="0" indent="-342900" algn="l" rtl="0">
              <a:spcBef>
                <a:spcPts val="0"/>
              </a:spcBef>
              <a:spcAft>
                <a:spcPts val="0"/>
              </a:spcAft>
              <a:buSzPts val="1800"/>
              <a:buChar char="-"/>
            </a:pPr>
            <a:r>
              <a:rPr lang="en" sz="1800" dirty="0"/>
              <a:t>maintaining security and privacy, and </a:t>
            </a:r>
            <a:endParaRPr sz="1800" dirty="0"/>
          </a:p>
          <a:p>
            <a:pPr marL="457200" lvl="0" indent="-342900" algn="l" rtl="0">
              <a:spcBef>
                <a:spcPts val="0"/>
              </a:spcBef>
              <a:spcAft>
                <a:spcPts val="0"/>
              </a:spcAft>
              <a:buSzPts val="1800"/>
              <a:buChar char="-"/>
            </a:pPr>
            <a:r>
              <a:rPr lang="en" sz="1800" dirty="0"/>
              <a:t>fostering collaborations, reproducibility, and equity.</a:t>
            </a:r>
            <a:endParaRPr sz="1800" dirty="0"/>
          </a:p>
          <a:p>
            <a:pPr marL="0" lvl="0" indent="0" algn="l" rtl="0">
              <a:spcBef>
                <a:spcPts val="800"/>
              </a:spcBef>
              <a:spcAft>
                <a:spcPts val="800"/>
              </a:spcAft>
              <a:buNone/>
            </a:pPr>
            <a:r>
              <a:rPr lang="en" b="1" dirty="0"/>
              <a:t>Source: </a:t>
            </a:r>
            <a:r>
              <a:rPr lang="en" b="1" u="sng" dirty="0">
                <a:solidFill>
                  <a:schemeClr val="hlink"/>
                </a:solidFill>
                <a:hlinkClick r:id="rId3"/>
              </a:rPr>
              <a:t>NASA Transform to Open Science</a:t>
            </a:r>
            <a:endParaRPr dirty="0"/>
          </a:p>
        </p:txBody>
      </p:sp>
      <p:sp>
        <p:nvSpPr>
          <p:cNvPr id="83" name="Google Shape;83;p15"/>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What is open science?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90" name="Google Shape;90;p16" hidden="1"/>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91" name="Google Shape;91;p16" descr="A Turing Way and Scriberia sketch of people working together to build a box demonstrating the need to move away from the concept of authorship to acknowledging all contributors. "/>
          <p:cNvPicPr preferRelativeResize="0"/>
          <p:nvPr/>
        </p:nvPicPr>
        <p:blipFill>
          <a:blip r:embed="rId3">
            <a:alphaModFix/>
          </a:blip>
          <a:stretch>
            <a:fillRect/>
          </a:stretch>
        </p:blipFill>
        <p:spPr>
          <a:xfrm>
            <a:off x="152400" y="1308450"/>
            <a:ext cx="4509164" cy="3606450"/>
          </a:xfrm>
          <a:prstGeom prst="rect">
            <a:avLst/>
          </a:prstGeom>
          <a:noFill/>
          <a:ln>
            <a:noFill/>
          </a:ln>
        </p:spPr>
      </p:pic>
      <p:sp>
        <p:nvSpPr>
          <p:cNvPr id="93" name="Google Shape;93;p16"/>
          <p:cNvSpPr txBox="1"/>
          <p:nvPr/>
        </p:nvSpPr>
        <p:spPr>
          <a:xfrm>
            <a:off x="4737775" y="4518400"/>
            <a:ext cx="3887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accent5"/>
                </a:solidFill>
              </a:rPr>
              <a:t>The Turing Way Community, &amp; Scriberia. (2023). Illustrations from The Turing Way: Shared under CC-BY 4.0 for reuse. Zenodo. </a:t>
            </a:r>
            <a:r>
              <a:rPr lang="en" sz="1000" u="sng">
                <a:solidFill>
                  <a:schemeClr val="accent5"/>
                </a:solidFill>
                <a:hlinkClick r:id="rId4">
                  <a:extLst>
                    <a:ext uri="{A12FA001-AC4F-418D-AE19-62706E023703}">
                      <ahyp:hlinkClr xmlns:ahyp="http://schemas.microsoft.com/office/drawing/2018/hyperlinkcolor" val="tx"/>
                    </a:ext>
                  </a:extLst>
                </a:hlinkClick>
              </a:rPr>
              <a:t>https://doi.org/10.5281/zenodo.7587336</a:t>
            </a:r>
            <a:r>
              <a:rPr lang="en" sz="1000">
                <a:solidFill>
                  <a:schemeClr val="accent5"/>
                </a:solidFill>
              </a:rPr>
              <a:t> </a:t>
            </a:r>
            <a:endParaRPr sz="1000">
              <a:solidFill>
                <a:schemeClr val="accent5"/>
              </a:solidFill>
            </a:endParaRPr>
          </a:p>
        </p:txBody>
      </p:sp>
      <p:pic>
        <p:nvPicPr>
          <p:cNvPr id="92" name="Google Shape;92;p16" descr="A Turing Way and Scriberia sketch of a sunflower being sustained by by three roots each showing a different person completing a research task. The image states, “valuing people and processes behind research.”"/>
          <p:cNvPicPr preferRelativeResize="0"/>
          <p:nvPr/>
        </p:nvPicPr>
        <p:blipFill>
          <a:blip r:embed="rId5">
            <a:alphaModFix/>
          </a:blip>
          <a:stretch>
            <a:fillRect/>
          </a:stretch>
        </p:blipFill>
        <p:spPr>
          <a:xfrm>
            <a:off x="4813964" y="1308450"/>
            <a:ext cx="4177638" cy="3171986"/>
          </a:xfrm>
          <a:prstGeom prst="rect">
            <a:avLst/>
          </a:prstGeom>
          <a:noFill/>
          <a:ln>
            <a:noFill/>
          </a:ln>
        </p:spPr>
      </p:pic>
      <p:sp>
        <p:nvSpPr>
          <p:cNvPr id="89" name="Google Shape;89;p16"/>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Not just focused on outputs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9" name="Google Shape;99;p17" hidden="1"/>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00" name="Google Shape;100;p17"/>
          <p:cNvSpPr txBox="1"/>
          <p:nvPr/>
        </p:nvSpPr>
        <p:spPr>
          <a:xfrm>
            <a:off x="516600" y="1540075"/>
            <a:ext cx="7536300" cy="2985000"/>
          </a:xfrm>
          <a:prstGeom prst="rect">
            <a:avLst/>
          </a:prstGeom>
          <a:noFill/>
          <a:ln>
            <a:noFill/>
          </a:ln>
        </p:spPr>
        <p:txBody>
          <a:bodyPr spcFirstLastPara="1" wrap="square" lIns="91425" tIns="91425" rIns="91425" bIns="91425" anchor="ctr" anchorCtr="0">
            <a:noAutofit/>
          </a:bodyPr>
          <a:lstStyle/>
          <a:p>
            <a:pPr marL="457200" lvl="0" indent="-342900" algn="l" rtl="0">
              <a:spcBef>
                <a:spcPts val="0"/>
              </a:spcBef>
              <a:spcAft>
                <a:spcPts val="0"/>
              </a:spcAft>
              <a:buClr>
                <a:schemeClr val="dk1"/>
              </a:buClr>
              <a:buSzPts val="1800"/>
              <a:buFont typeface="Barlow"/>
              <a:buChar char="●"/>
            </a:pPr>
            <a:r>
              <a:rPr lang="en" sz="1800" b="1">
                <a:solidFill>
                  <a:schemeClr val="dk1"/>
                </a:solidFill>
                <a:latin typeface="Barlow"/>
                <a:ea typeface="Barlow"/>
                <a:cs typeface="Barlow"/>
                <a:sym typeface="Barlow"/>
              </a:rPr>
              <a:t>Open Access</a:t>
            </a:r>
            <a:r>
              <a:rPr lang="en" sz="1800">
                <a:solidFill>
                  <a:schemeClr val="dk1"/>
                </a:solidFill>
                <a:latin typeface="Barlow"/>
                <a:ea typeface="Barlow"/>
                <a:cs typeface="Barlow"/>
                <a:sym typeface="Barlow"/>
              </a:rPr>
              <a:t> - accessible + readable publications with no restrictions</a:t>
            </a:r>
            <a:endParaRPr sz="1800">
              <a:solidFill>
                <a:schemeClr val="dk1"/>
              </a:solidFill>
              <a:latin typeface="Barlow"/>
              <a:ea typeface="Barlow"/>
              <a:cs typeface="Barlow"/>
              <a:sym typeface="Barlow"/>
            </a:endParaRPr>
          </a:p>
          <a:p>
            <a:pPr marL="457200" lvl="0" indent="-342900" algn="l" rtl="0">
              <a:spcBef>
                <a:spcPts val="0"/>
              </a:spcBef>
              <a:spcAft>
                <a:spcPts val="0"/>
              </a:spcAft>
              <a:buClr>
                <a:schemeClr val="dk1"/>
              </a:buClr>
              <a:buSzPts val="1800"/>
              <a:buFont typeface="Barlow"/>
              <a:buChar char="●"/>
            </a:pPr>
            <a:r>
              <a:rPr lang="en" sz="1800" b="1">
                <a:solidFill>
                  <a:schemeClr val="dk1"/>
                </a:solidFill>
                <a:latin typeface="Barlow"/>
                <a:ea typeface="Barlow"/>
                <a:cs typeface="Barlow"/>
                <a:sym typeface="Barlow"/>
              </a:rPr>
              <a:t>Open Data</a:t>
            </a:r>
            <a:r>
              <a:rPr lang="en" sz="1800">
                <a:solidFill>
                  <a:schemeClr val="dk1"/>
                </a:solidFill>
                <a:latin typeface="Barlow"/>
                <a:ea typeface="Barlow"/>
                <a:cs typeface="Barlow"/>
                <a:sym typeface="Barlow"/>
              </a:rPr>
              <a:t> - research data, often raw data, shared + licensed for reuse </a:t>
            </a:r>
            <a:endParaRPr sz="1800">
              <a:solidFill>
                <a:schemeClr val="dk1"/>
              </a:solidFill>
              <a:latin typeface="Barlow"/>
              <a:ea typeface="Barlow"/>
              <a:cs typeface="Barlow"/>
              <a:sym typeface="Barlow"/>
            </a:endParaRPr>
          </a:p>
          <a:p>
            <a:pPr marL="457200" lvl="0" indent="-342900" algn="l" rtl="0">
              <a:spcBef>
                <a:spcPts val="0"/>
              </a:spcBef>
              <a:spcAft>
                <a:spcPts val="0"/>
              </a:spcAft>
              <a:buClr>
                <a:schemeClr val="dk1"/>
              </a:buClr>
              <a:buSzPts val="1800"/>
              <a:buFont typeface="Barlow"/>
              <a:buChar char="●"/>
            </a:pPr>
            <a:r>
              <a:rPr lang="en" sz="1800" b="1">
                <a:solidFill>
                  <a:schemeClr val="dk1"/>
                </a:solidFill>
                <a:latin typeface="Barlow"/>
                <a:ea typeface="Barlow"/>
                <a:cs typeface="Barlow"/>
                <a:sym typeface="Barlow"/>
              </a:rPr>
              <a:t>Open Methods + Protocols </a:t>
            </a:r>
            <a:r>
              <a:rPr lang="en" sz="1800">
                <a:solidFill>
                  <a:schemeClr val="dk1"/>
                </a:solidFill>
                <a:latin typeface="Barlow"/>
                <a:ea typeface="Barlow"/>
                <a:cs typeface="Barlow"/>
                <a:sym typeface="Barlow"/>
              </a:rPr>
              <a:t>- step-by-step documents describing how research was performed</a:t>
            </a:r>
            <a:endParaRPr sz="1800">
              <a:solidFill>
                <a:schemeClr val="dk1"/>
              </a:solidFill>
              <a:latin typeface="Barlow"/>
              <a:ea typeface="Barlow"/>
              <a:cs typeface="Barlow"/>
              <a:sym typeface="Barlow"/>
            </a:endParaRPr>
          </a:p>
          <a:p>
            <a:pPr marL="457200" lvl="0" indent="-342900" algn="l" rtl="0">
              <a:spcBef>
                <a:spcPts val="0"/>
              </a:spcBef>
              <a:spcAft>
                <a:spcPts val="0"/>
              </a:spcAft>
              <a:buClr>
                <a:schemeClr val="dk1"/>
              </a:buClr>
              <a:buSzPts val="1800"/>
              <a:buFont typeface="Barlow"/>
              <a:buChar char="●"/>
            </a:pPr>
            <a:r>
              <a:rPr lang="en" sz="1800" b="1">
                <a:solidFill>
                  <a:schemeClr val="dk1"/>
                </a:solidFill>
                <a:latin typeface="Barlow"/>
                <a:ea typeface="Barlow"/>
                <a:cs typeface="Barlow"/>
                <a:sym typeface="Barlow"/>
              </a:rPr>
              <a:t>Open Code</a:t>
            </a:r>
            <a:r>
              <a:rPr lang="en" sz="1800">
                <a:solidFill>
                  <a:schemeClr val="dk1"/>
                </a:solidFill>
                <a:latin typeface="Barlow"/>
                <a:ea typeface="Barlow"/>
                <a:cs typeface="Barlow"/>
                <a:sym typeface="Barlow"/>
              </a:rPr>
              <a:t> - allows for computational reproducibility</a:t>
            </a:r>
            <a:endParaRPr sz="1800">
              <a:solidFill>
                <a:schemeClr val="dk1"/>
              </a:solidFill>
              <a:latin typeface="Barlow"/>
              <a:ea typeface="Barlow"/>
              <a:cs typeface="Barlow"/>
              <a:sym typeface="Barlow"/>
            </a:endParaRPr>
          </a:p>
          <a:p>
            <a:pPr marL="457200" lvl="0" indent="-342900" algn="l" rtl="0">
              <a:spcBef>
                <a:spcPts val="0"/>
              </a:spcBef>
              <a:spcAft>
                <a:spcPts val="0"/>
              </a:spcAft>
              <a:buClr>
                <a:schemeClr val="dk1"/>
              </a:buClr>
              <a:buSzPts val="1800"/>
              <a:buFont typeface="Barlow"/>
              <a:buChar char="●"/>
            </a:pPr>
            <a:r>
              <a:rPr lang="en" sz="1800" b="1">
                <a:solidFill>
                  <a:schemeClr val="dk1"/>
                </a:solidFill>
                <a:latin typeface="Barlow"/>
                <a:ea typeface="Barlow"/>
                <a:cs typeface="Barlow"/>
                <a:sym typeface="Barlow"/>
              </a:rPr>
              <a:t>Open Source</a:t>
            </a:r>
            <a:r>
              <a:rPr lang="en" sz="1800">
                <a:solidFill>
                  <a:schemeClr val="dk1"/>
                </a:solidFill>
                <a:latin typeface="Barlow"/>
                <a:ea typeface="Barlow"/>
                <a:cs typeface="Barlow"/>
                <a:sym typeface="Barlow"/>
              </a:rPr>
              <a:t> - software + source code licensed for sharing + distribution</a:t>
            </a:r>
            <a:endParaRPr sz="1800">
              <a:solidFill>
                <a:schemeClr val="dk1"/>
              </a:solidFill>
              <a:latin typeface="Barlow"/>
              <a:ea typeface="Barlow"/>
              <a:cs typeface="Barlow"/>
              <a:sym typeface="Barlow"/>
            </a:endParaRPr>
          </a:p>
          <a:p>
            <a:pPr marL="457200" lvl="0" indent="-342900" algn="l" rtl="0">
              <a:spcBef>
                <a:spcPts val="0"/>
              </a:spcBef>
              <a:spcAft>
                <a:spcPts val="0"/>
              </a:spcAft>
              <a:buClr>
                <a:schemeClr val="dk1"/>
              </a:buClr>
              <a:buSzPts val="1800"/>
              <a:buFont typeface="Barlow"/>
              <a:buChar char="●"/>
            </a:pPr>
            <a:r>
              <a:rPr lang="en" sz="1800" b="1">
                <a:solidFill>
                  <a:schemeClr val="dk1"/>
                </a:solidFill>
                <a:latin typeface="Barlow"/>
                <a:ea typeface="Barlow"/>
                <a:cs typeface="Barlow"/>
                <a:sym typeface="Barlow"/>
              </a:rPr>
              <a:t>Open Educational Resources</a:t>
            </a:r>
            <a:r>
              <a:rPr lang="en" sz="1800">
                <a:solidFill>
                  <a:schemeClr val="dk1"/>
                </a:solidFill>
                <a:latin typeface="Barlow"/>
                <a:ea typeface="Barlow"/>
                <a:cs typeface="Barlow"/>
                <a:sym typeface="Barlow"/>
              </a:rPr>
              <a:t> - teaching and learning materials in the public domain</a:t>
            </a:r>
            <a:endParaRPr sz="1800">
              <a:solidFill>
                <a:schemeClr val="dk1"/>
              </a:solidFill>
              <a:latin typeface="Barlow"/>
              <a:ea typeface="Barlow"/>
              <a:cs typeface="Barlow"/>
              <a:sym typeface="Barlow"/>
            </a:endParaRPr>
          </a:p>
          <a:p>
            <a:pPr marL="457200" lvl="0" indent="-342900" algn="l" rtl="0">
              <a:spcBef>
                <a:spcPts val="0"/>
              </a:spcBef>
              <a:spcAft>
                <a:spcPts val="0"/>
              </a:spcAft>
              <a:buClr>
                <a:schemeClr val="dk1"/>
              </a:buClr>
              <a:buSzPts val="1800"/>
              <a:buFont typeface="Barlow"/>
              <a:buChar char="●"/>
            </a:pPr>
            <a:r>
              <a:rPr lang="en" sz="1800" b="1">
                <a:solidFill>
                  <a:schemeClr val="dk1"/>
                </a:solidFill>
                <a:latin typeface="Barlow"/>
                <a:ea typeface="Barlow"/>
                <a:cs typeface="Barlow"/>
                <a:sym typeface="Barlow"/>
              </a:rPr>
              <a:t>Open Pedagogy</a:t>
            </a:r>
            <a:r>
              <a:rPr lang="en" sz="1800">
                <a:solidFill>
                  <a:schemeClr val="dk1"/>
                </a:solidFill>
                <a:latin typeface="Barlow"/>
                <a:ea typeface="Barlow"/>
                <a:cs typeface="Barlow"/>
                <a:sym typeface="Barlow"/>
              </a:rPr>
              <a:t> - students as co-creators</a:t>
            </a:r>
            <a:endParaRPr sz="1800">
              <a:solidFill>
                <a:schemeClr val="dk1"/>
              </a:solidFill>
              <a:latin typeface="Barlow"/>
              <a:ea typeface="Barlow"/>
              <a:cs typeface="Barlow"/>
              <a:sym typeface="Barlow"/>
            </a:endParaRPr>
          </a:p>
          <a:p>
            <a:pPr marL="457200" lvl="0" indent="-342900" algn="l" rtl="0">
              <a:spcBef>
                <a:spcPts val="0"/>
              </a:spcBef>
              <a:spcAft>
                <a:spcPts val="0"/>
              </a:spcAft>
              <a:buClr>
                <a:schemeClr val="dk1"/>
              </a:buClr>
              <a:buSzPts val="1800"/>
              <a:buFont typeface="Barlow"/>
              <a:buChar char="●"/>
            </a:pPr>
            <a:r>
              <a:rPr lang="en" sz="1800" b="1">
                <a:solidFill>
                  <a:schemeClr val="dk1"/>
                </a:solidFill>
                <a:latin typeface="Barlow"/>
                <a:ea typeface="Barlow"/>
                <a:cs typeface="Barlow"/>
                <a:sym typeface="Barlow"/>
              </a:rPr>
              <a:t>Open Authorship</a:t>
            </a:r>
            <a:r>
              <a:rPr lang="en" sz="1800">
                <a:solidFill>
                  <a:schemeClr val="dk1"/>
                </a:solidFill>
                <a:latin typeface="Barlow"/>
                <a:ea typeface="Barlow"/>
                <a:cs typeface="Barlow"/>
                <a:sym typeface="Barlow"/>
              </a:rPr>
              <a:t> - transparent roles + contributions in a scientific collaboration</a:t>
            </a:r>
            <a:endParaRPr sz="1800">
              <a:solidFill>
                <a:schemeClr val="dk1"/>
              </a:solidFill>
              <a:latin typeface="Barlow"/>
              <a:ea typeface="Barlow"/>
              <a:cs typeface="Barlow"/>
              <a:sym typeface="Barlow"/>
            </a:endParaRPr>
          </a:p>
        </p:txBody>
      </p:sp>
      <p:sp>
        <p:nvSpPr>
          <p:cNvPr id="101" name="Google Shape;101;p17"/>
          <p:cNvSpPr/>
          <p:nvPr/>
        </p:nvSpPr>
        <p:spPr>
          <a:xfrm rot="988593">
            <a:off x="7546148" y="317104"/>
            <a:ext cx="1382470" cy="1060783"/>
          </a:xfrm>
          <a:prstGeom prst="wedgeRoundRectCallout">
            <a:avLst>
              <a:gd name="adj1" fmla="val -20833"/>
              <a:gd name="adj2" fmla="val 62500"/>
              <a:gd name="adj3" fmla="val 0"/>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Permanent Marker"/>
                <a:ea typeface="Permanent Marker"/>
                <a:cs typeface="Permanent Marker"/>
                <a:sym typeface="Permanent Marker"/>
              </a:rPr>
              <a:t>Open science is a buffet of practices</a:t>
            </a:r>
            <a:endParaRPr>
              <a:latin typeface="Permanent Marker"/>
              <a:ea typeface="Permanent Marker"/>
              <a:cs typeface="Permanent Marker"/>
              <a:sym typeface="Permanent Marker"/>
            </a:endParaRPr>
          </a:p>
        </p:txBody>
      </p:sp>
      <p:sp>
        <p:nvSpPr>
          <p:cNvPr id="98" name="Google Shape;98;p17"/>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Open Science Practices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516600" y="514350"/>
            <a:ext cx="64800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Open Science in Your Work</a:t>
            </a:r>
            <a:endParaRPr dirty="0"/>
          </a:p>
        </p:txBody>
      </p:sp>
      <p:sp>
        <p:nvSpPr>
          <p:cNvPr id="107" name="Google Shape;107;p18"/>
          <p:cNvSpPr txBox="1">
            <a:spLocks noGrp="1"/>
          </p:cNvSpPr>
          <p:nvPr>
            <p:ph type="body" idx="1"/>
          </p:nvPr>
        </p:nvSpPr>
        <p:spPr>
          <a:xfrm>
            <a:off x="516600" y="1967475"/>
            <a:ext cx="6768900" cy="24204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1800" b="1"/>
              <a:t>Discussion Topics</a:t>
            </a:r>
            <a:endParaRPr sz="1800" b="1"/>
          </a:p>
          <a:p>
            <a:pPr marL="457200" lvl="0" indent="-342900" algn="l" rtl="0">
              <a:spcBef>
                <a:spcPts val="800"/>
              </a:spcBef>
              <a:spcAft>
                <a:spcPts val="0"/>
              </a:spcAft>
              <a:buSzPts val="1800"/>
              <a:buChar char="•"/>
            </a:pPr>
            <a:r>
              <a:rPr lang="en" sz="1800"/>
              <a:t>What does open science look like in your work?</a:t>
            </a:r>
            <a:endParaRPr sz="1800"/>
          </a:p>
          <a:p>
            <a:pPr marL="457200" lvl="0" indent="-342900" algn="l" rtl="0">
              <a:spcBef>
                <a:spcPts val="0"/>
              </a:spcBef>
              <a:spcAft>
                <a:spcPts val="0"/>
              </a:spcAft>
              <a:buSzPts val="1800"/>
              <a:buChar char="•"/>
            </a:pPr>
            <a:r>
              <a:rPr lang="en" sz="1800"/>
              <a:t>What open science practices are you excited about?</a:t>
            </a:r>
            <a:endParaRPr sz="1800"/>
          </a:p>
          <a:p>
            <a:pPr marL="457200" lvl="0" indent="-342900" algn="l" rtl="0">
              <a:spcBef>
                <a:spcPts val="0"/>
              </a:spcBef>
              <a:spcAft>
                <a:spcPts val="0"/>
              </a:spcAft>
              <a:buSzPts val="1800"/>
              <a:buChar char="•"/>
            </a:pPr>
            <a:r>
              <a:rPr lang="en" sz="1800"/>
              <a:t>Are these practices currently part of your work culture?</a:t>
            </a:r>
            <a:endParaRPr sz="1800"/>
          </a:p>
        </p:txBody>
      </p:sp>
      <p:sp>
        <p:nvSpPr>
          <p:cNvPr id="108" name="Google Shape;108;p18"/>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grpSp>
        <p:nvGrpSpPr>
          <p:cNvPr id="113" name="Google Shape;113;p19">
            <a:extLst>
              <a:ext uri="{C183D7F6-B498-43B3-948B-1728B52AA6E4}">
                <adec:decorative xmlns:adec="http://schemas.microsoft.com/office/drawing/2017/decorative" val="1"/>
              </a:ext>
            </a:extLst>
          </p:cNvPr>
          <p:cNvGrpSpPr/>
          <p:nvPr/>
        </p:nvGrpSpPr>
        <p:grpSpPr>
          <a:xfrm>
            <a:off x="513142" y="-90359"/>
            <a:ext cx="1908216" cy="5225404"/>
            <a:chOff x="1026284" y="-180719"/>
            <a:chExt cx="3816432" cy="10450808"/>
          </a:xfrm>
        </p:grpSpPr>
        <p:sp>
          <p:nvSpPr>
            <p:cNvPr id="114" name="Google Shape;114;p19"/>
            <p:cNvSpPr/>
            <p:nvPr/>
          </p:nvSpPr>
          <p:spPr>
            <a:xfrm>
              <a:off x="1026284" y="-180719"/>
              <a:ext cx="3814476" cy="10450808"/>
            </a:xfrm>
            <a:custGeom>
              <a:avLst/>
              <a:gdLst/>
              <a:ahLst/>
              <a:cxnLst/>
              <a:rect l="l" t="t" r="r" b="b"/>
              <a:pathLst>
                <a:path w="10450619" h="10450808" extrusionOk="0">
                  <a:moveTo>
                    <a:pt x="10450619" y="10450808"/>
                  </a:moveTo>
                  <a:lnTo>
                    <a:pt x="0" y="10450808"/>
                  </a:lnTo>
                  <a:lnTo>
                    <a:pt x="0" y="0"/>
                  </a:lnTo>
                  <a:lnTo>
                    <a:pt x="10450619" y="0"/>
                  </a:lnTo>
                  <a:lnTo>
                    <a:pt x="10450619" y="10450808"/>
                  </a:lnTo>
                  <a:close/>
                  <a:moveTo>
                    <a:pt x="14495" y="10436313"/>
                  </a:moveTo>
                  <a:lnTo>
                    <a:pt x="10436125" y="10436313"/>
                  </a:lnTo>
                  <a:lnTo>
                    <a:pt x="10436125" y="14495"/>
                  </a:lnTo>
                  <a:lnTo>
                    <a:pt x="14495" y="14495"/>
                  </a:lnTo>
                  <a:lnTo>
                    <a:pt x="14495"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15" name="Google Shape;115;p19"/>
            <p:cNvSpPr/>
            <p:nvPr/>
          </p:nvSpPr>
          <p:spPr>
            <a:xfrm>
              <a:off x="1033531" y="9306856"/>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16" name="Google Shape;116;p19"/>
            <p:cNvSpPr/>
            <p:nvPr/>
          </p:nvSpPr>
          <p:spPr>
            <a:xfrm>
              <a:off x="1033531" y="835811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17" name="Google Shape;117;p19"/>
            <p:cNvSpPr/>
            <p:nvPr/>
          </p:nvSpPr>
          <p:spPr>
            <a:xfrm>
              <a:off x="1033531" y="7409283"/>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18" name="Google Shape;118;p19"/>
            <p:cNvSpPr/>
            <p:nvPr/>
          </p:nvSpPr>
          <p:spPr>
            <a:xfrm>
              <a:off x="1033531" y="6460545"/>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19" name="Google Shape;119;p19"/>
            <p:cNvSpPr/>
            <p:nvPr/>
          </p:nvSpPr>
          <p:spPr>
            <a:xfrm>
              <a:off x="1033531" y="551180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20" name="Google Shape;120;p19"/>
            <p:cNvSpPr/>
            <p:nvPr/>
          </p:nvSpPr>
          <p:spPr>
            <a:xfrm>
              <a:off x="1033531" y="4563068"/>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21" name="Google Shape;121;p19"/>
            <p:cNvSpPr/>
            <p:nvPr/>
          </p:nvSpPr>
          <p:spPr>
            <a:xfrm>
              <a:off x="1033531" y="3614330"/>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22" name="Google Shape;122;p19"/>
            <p:cNvSpPr/>
            <p:nvPr/>
          </p:nvSpPr>
          <p:spPr>
            <a:xfrm>
              <a:off x="1033531" y="2665592"/>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23" name="Google Shape;123;p19"/>
            <p:cNvSpPr/>
            <p:nvPr/>
          </p:nvSpPr>
          <p:spPr>
            <a:xfrm>
              <a:off x="1033531" y="1716757"/>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24" name="Google Shape;124;p19"/>
            <p:cNvSpPr/>
            <p:nvPr/>
          </p:nvSpPr>
          <p:spPr>
            <a:xfrm>
              <a:off x="1033531" y="768019"/>
              <a:ext cx="3809185" cy="14494"/>
            </a:xfrm>
            <a:custGeom>
              <a:avLst/>
              <a:gdLst/>
              <a:ahLst/>
              <a:cxnLst/>
              <a:rect l="l" t="t" r="r" b="b"/>
              <a:pathLst>
                <a:path w="10436124" h="14494" extrusionOk="0">
                  <a:moveTo>
                    <a:pt x="0" y="0"/>
                  </a:moveTo>
                  <a:lnTo>
                    <a:pt x="10436125" y="0"/>
                  </a:lnTo>
                  <a:lnTo>
                    <a:pt x="10436125" y="14495"/>
                  </a:lnTo>
                  <a:lnTo>
                    <a:pt x="0" y="14495"/>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25" name="Google Shape;125;p19"/>
            <p:cNvSpPr/>
            <p:nvPr/>
          </p:nvSpPr>
          <p:spPr>
            <a:xfrm>
              <a:off x="482126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26" name="Google Shape;126;p19"/>
            <p:cNvSpPr/>
            <p:nvPr/>
          </p:nvSpPr>
          <p:spPr>
            <a:xfrm>
              <a:off x="3872543"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27" name="Google Shape;127;p19"/>
            <p:cNvSpPr/>
            <p:nvPr/>
          </p:nvSpPr>
          <p:spPr>
            <a:xfrm>
              <a:off x="2923726"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
          <p:nvSpPr>
            <p:cNvPr id="128" name="Google Shape;128;p19"/>
            <p:cNvSpPr/>
            <p:nvPr/>
          </p:nvSpPr>
          <p:spPr>
            <a:xfrm>
              <a:off x="1975005" y="-173471"/>
              <a:ext cx="14494" cy="10436313"/>
            </a:xfrm>
            <a:custGeom>
              <a:avLst/>
              <a:gdLst/>
              <a:ahLst/>
              <a:cxnLst/>
              <a:rect l="l" t="t" r="r" b="b"/>
              <a:pathLst>
                <a:path w="14494" h="10436313" extrusionOk="0">
                  <a:moveTo>
                    <a:pt x="0" y="0"/>
                  </a:moveTo>
                  <a:lnTo>
                    <a:pt x="14495" y="0"/>
                  </a:lnTo>
                  <a:lnTo>
                    <a:pt x="14495" y="10436313"/>
                  </a:lnTo>
                  <a:lnTo>
                    <a:pt x="0" y="10436313"/>
                  </a:ln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grpSp>
      <p:sp>
        <p:nvSpPr>
          <p:cNvPr id="129" name="Google Shape;129;p19"/>
          <p:cNvSpPr txBox="1">
            <a:spLocks noGrp="1"/>
          </p:cNvSpPr>
          <p:nvPr>
            <p:ph type="title"/>
          </p:nvPr>
        </p:nvSpPr>
        <p:spPr>
          <a:xfrm>
            <a:off x="3739900" y="1731600"/>
            <a:ext cx="4275600" cy="1411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Open Science Team Agreement </a:t>
            </a:r>
            <a:endParaRPr dirty="0"/>
          </a:p>
        </p:txBody>
      </p:sp>
      <p:sp>
        <p:nvSpPr>
          <p:cNvPr id="130" name="Google Shape;130;p19"/>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31" name="Google Shape;131;p19">
            <a:extLst>
              <a:ext uri="{C183D7F6-B498-43B3-948B-1728B52AA6E4}">
                <adec:decorative xmlns:adec="http://schemas.microsoft.com/office/drawing/2017/decorative" val="1"/>
              </a:ext>
            </a:extLst>
          </p:cNvPr>
          <p:cNvSpPr/>
          <p:nvPr/>
        </p:nvSpPr>
        <p:spPr>
          <a:xfrm>
            <a:off x="1563185" y="3363592"/>
            <a:ext cx="1268700" cy="1180500"/>
          </a:xfrm>
          <a:prstGeom prst="rect">
            <a:avLst/>
          </a:prstGeom>
          <a:solidFill>
            <a:srgbClr val="7E4581"/>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32" name="Google Shape;132;p19">
            <a:extLst>
              <a:ext uri="{C183D7F6-B498-43B3-948B-1728B52AA6E4}">
                <adec:decorative xmlns:adec="http://schemas.microsoft.com/office/drawing/2017/decorative" val="1"/>
              </a:ext>
            </a:extLst>
          </p:cNvPr>
          <p:cNvSpPr/>
          <p:nvPr/>
        </p:nvSpPr>
        <p:spPr>
          <a:xfrm>
            <a:off x="369100" y="1294000"/>
            <a:ext cx="1280160" cy="1280156"/>
          </a:xfrm>
          <a:custGeom>
            <a:avLst/>
            <a:gdLst/>
            <a:ahLst/>
            <a:cxnLst/>
            <a:rect l="l" t="t" r="r" b="b"/>
            <a:pathLst>
              <a:path w="2438400" h="2438393" extrusionOk="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spcFirstLastPara="1" wrap="square" lIns="45725" tIns="22850" rIns="45725" bIns="22850" anchor="ctr" anchorCtr="0">
            <a:noAutofit/>
          </a:bodyPr>
          <a:lstStyle/>
          <a:p>
            <a:pPr marL="0" marR="0" lvl="0" indent="0" algn="l" rtl="0">
              <a:spcBef>
                <a:spcPts val="0"/>
              </a:spcBef>
              <a:spcAft>
                <a:spcPts val="0"/>
              </a:spcAft>
              <a:buNone/>
            </a:pPr>
            <a:endParaRPr sz="9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6"/>
        <p:cNvGrpSpPr/>
        <p:nvPr/>
      </p:nvGrpSpPr>
      <p:grpSpPr>
        <a:xfrm>
          <a:off x="0" y="0"/>
          <a:ext cx="0" cy="0"/>
          <a:chOff x="0" y="0"/>
          <a:chExt cx="0" cy="0"/>
        </a:xfrm>
      </p:grpSpPr>
      <p:sp>
        <p:nvSpPr>
          <p:cNvPr id="137" name="Google Shape;137;p20"/>
          <p:cNvSpPr txBox="1">
            <a:spLocks noGrp="1"/>
          </p:cNvSpPr>
          <p:nvPr>
            <p:ph type="title"/>
          </p:nvPr>
        </p:nvSpPr>
        <p:spPr>
          <a:xfrm>
            <a:off x="516600" y="514350"/>
            <a:ext cx="7802400" cy="717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What is the Open Science Team Agreement? </a:t>
            </a:r>
            <a:endParaRPr dirty="0"/>
          </a:p>
        </p:txBody>
      </p:sp>
      <p:sp>
        <p:nvSpPr>
          <p:cNvPr id="138" name="Google Shape;138;p20"/>
          <p:cNvSpPr txBox="1">
            <a:spLocks noGrp="1"/>
          </p:cNvSpPr>
          <p:nvPr>
            <p:ph type="body" idx="1"/>
          </p:nvPr>
        </p:nvSpPr>
        <p:spPr>
          <a:xfrm>
            <a:off x="516600" y="1967475"/>
            <a:ext cx="7637400" cy="2420400"/>
          </a:xfrm>
          <a:prstGeom prst="rect">
            <a:avLst/>
          </a:prstGeom>
        </p:spPr>
        <p:txBody>
          <a:bodyPr spcFirstLastPara="1" wrap="square" lIns="0" tIns="0" rIns="0" bIns="0" anchor="t" anchorCtr="0">
            <a:noAutofit/>
          </a:bodyPr>
          <a:lstStyle/>
          <a:p>
            <a:pPr marL="457200" lvl="0" indent="-342900" algn="l" rtl="0">
              <a:spcBef>
                <a:spcPts val="0"/>
              </a:spcBef>
              <a:spcAft>
                <a:spcPts val="0"/>
              </a:spcAft>
              <a:buSzPts val="1800"/>
              <a:buChar char="•"/>
            </a:pPr>
            <a:r>
              <a:rPr lang="en" sz="1800"/>
              <a:t>Created by the </a:t>
            </a:r>
            <a:r>
              <a:rPr lang="en" sz="1800" u="sng">
                <a:solidFill>
                  <a:schemeClr val="hlink"/>
                </a:solidFill>
                <a:hlinkClick r:id="rId3"/>
              </a:rPr>
              <a:t>Bay Area Open Science Group</a:t>
            </a:r>
            <a:r>
              <a:rPr lang="en" sz="1800"/>
              <a:t> </a:t>
            </a:r>
            <a:endParaRPr sz="1800"/>
          </a:p>
          <a:p>
            <a:pPr marL="457200" lvl="0" indent="-342900" algn="l" rtl="0">
              <a:spcBef>
                <a:spcPts val="1000"/>
              </a:spcBef>
              <a:spcAft>
                <a:spcPts val="0"/>
              </a:spcAft>
              <a:buSzPts val="1800"/>
              <a:buChar char="•"/>
            </a:pPr>
            <a:r>
              <a:rPr lang="en" sz="1800"/>
              <a:t>Inspired by lab group manuals</a:t>
            </a:r>
            <a:endParaRPr sz="1800"/>
          </a:p>
          <a:p>
            <a:pPr marL="457200" lvl="0" indent="-342900" algn="l" rtl="0">
              <a:spcBef>
                <a:spcPts val="1000"/>
              </a:spcBef>
              <a:spcAft>
                <a:spcPts val="0"/>
              </a:spcAft>
              <a:buSzPts val="1800"/>
              <a:buChar char="•"/>
            </a:pPr>
            <a:r>
              <a:rPr lang="en" sz="1800"/>
              <a:t>Describes several open science practices, with a short blurb and link to learn more</a:t>
            </a:r>
            <a:endParaRPr sz="1800"/>
          </a:p>
          <a:p>
            <a:pPr marL="457200" lvl="0" indent="-342900" algn="l" rtl="0">
              <a:spcBef>
                <a:spcPts val="1000"/>
              </a:spcBef>
              <a:spcAft>
                <a:spcPts val="0"/>
              </a:spcAft>
              <a:buSzPts val="1800"/>
              <a:buChar char="•"/>
            </a:pPr>
            <a:r>
              <a:rPr lang="en" sz="1800"/>
              <a:t>Labs or teams can use it to start conversations, learn about open science, and commit to new practices</a:t>
            </a:r>
            <a:endParaRPr sz="1800"/>
          </a:p>
          <a:p>
            <a:pPr marL="457200" lvl="0" indent="-342900" algn="l" rtl="0">
              <a:spcBef>
                <a:spcPts val="1000"/>
              </a:spcBef>
              <a:spcAft>
                <a:spcPts val="1000"/>
              </a:spcAft>
              <a:buSzPts val="1800"/>
              <a:buChar char="•"/>
            </a:pPr>
            <a:r>
              <a:rPr lang="en" sz="1800"/>
              <a:t>Designed to be edited and revised as practices change</a:t>
            </a:r>
            <a:endParaRPr sz="1800"/>
          </a:p>
        </p:txBody>
      </p:sp>
      <p:sp>
        <p:nvSpPr>
          <p:cNvPr id="139" name="Google Shape;139;p20"/>
          <p:cNvSpPr txBox="1">
            <a:spLocks noGrp="1"/>
          </p:cNvSpPr>
          <p:nvPr>
            <p:ph type="sldNum" idx="12"/>
          </p:nvPr>
        </p:nvSpPr>
        <p:spPr>
          <a:xfrm>
            <a:off x="8376075" y="4749850"/>
            <a:ext cx="548700" cy="1818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Business Geometric Template">
  <a:themeElements>
    <a:clrScheme name="Custom 347">
      <a:dk1>
        <a:srgbClr val="0D0D0D"/>
      </a:dk1>
      <a:lt1>
        <a:srgbClr val="FFFFFF"/>
      </a:lt1>
      <a:dk2>
        <a:srgbClr val="888888"/>
      </a:dk2>
      <a:lt2>
        <a:srgbClr val="F5F5EF"/>
      </a:lt2>
      <a:accent1>
        <a:srgbClr val="7E4581"/>
      </a:accent1>
      <a:accent2>
        <a:srgbClr val="D8A530"/>
      </a:accent2>
      <a:accent3>
        <a:srgbClr val="AB8540"/>
      </a:accent3>
      <a:accent4>
        <a:srgbClr val="494F56"/>
      </a:accent4>
      <a:accent5>
        <a:srgbClr val="888888"/>
      </a:accent5>
      <a:accent6>
        <a:srgbClr val="B1B1B2"/>
      </a:accent6>
      <a:hlink>
        <a:srgbClr val="36373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1112</Words>
  <Application>Microsoft Macintosh PowerPoint</Application>
  <PresentationFormat>On-screen Show (16:9)</PresentationFormat>
  <Paragraphs>141</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Barlow Medium</vt:lpstr>
      <vt:lpstr>Permanent Marker</vt:lpstr>
      <vt:lpstr>Barlow</vt:lpstr>
      <vt:lpstr>Arial</vt:lpstr>
      <vt:lpstr>Georgia</vt:lpstr>
      <vt:lpstr>Business Geometric Template</vt:lpstr>
      <vt:lpstr>How to use this deck</vt:lpstr>
      <vt:lpstr>Practicing Open Science with Team Agreements  Your name, role, institution </vt:lpstr>
      <vt:lpstr>Outline</vt:lpstr>
      <vt:lpstr>What is open science?</vt:lpstr>
      <vt:lpstr>Not just focused on outputs</vt:lpstr>
      <vt:lpstr>Open Science Practices </vt:lpstr>
      <vt:lpstr>Open Science in Your Work</vt:lpstr>
      <vt:lpstr>Open Science Team Agreement </vt:lpstr>
      <vt:lpstr>What is the Open Science Team Agreement? </vt:lpstr>
      <vt:lpstr>The Team Agreement covers</vt:lpstr>
      <vt:lpstr>Screenshot of the Open Science Team Agreement</vt:lpstr>
      <vt:lpstr>Access:</vt:lpstr>
      <vt:lpstr>Exercise</vt:lpstr>
      <vt:lpstr>Library services for open science</vt:lpstr>
      <vt:lpstr>References </vt:lpstr>
      <vt:lpstr>Thank you!</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deck</dc:title>
  <cp:lastModifiedBy>Samantha Wilairat</cp:lastModifiedBy>
  <cp:revision>3</cp:revision>
  <dcterms:modified xsi:type="dcterms:W3CDTF">2023-11-06T23:27:57Z</dcterms:modified>
</cp:coreProperties>
</file>