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7620000" cy="19050000"/>
  <p:notesSz cx="6858000" cy="9144000"/>
  <p:embeddedFontLst>
    <p:embeddedFont>
      <p:font typeface="Calibri" panose="020F0502020204030204" pitchFamily="34" charset="0"/>
      <p:regular r:id="rId3"/>
      <p:bold r:id="rId4"/>
      <p:italic r:id="rId5"/>
      <p:boldItalic r:id="rId6"/>
    </p:embeddedFont>
    <p:embeddedFont>
      <p:font typeface="Evolventa" panose="020B0502020202020204" pitchFamily="34" charset="0"/>
      <p:regular r:id="rId7"/>
    </p:embeddedFont>
    <p:embeddedFont>
      <p:font typeface="Evolventa Bold" panose="020B0702020202020204" pitchFamily="34" charset="0"/>
      <p:regular r:id="rId8"/>
      <p:bold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6" autoAdjust="0"/>
    <p:restoredTop sz="94558" autoAdjust="0"/>
  </p:normalViewPr>
  <p:slideViewPr>
    <p:cSldViewPr>
      <p:cViewPr>
        <p:scale>
          <a:sx n="297" d="100"/>
          <a:sy n="297" d="100"/>
        </p:scale>
        <p:origin x="880" y="-300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5281/zenodo.7587336" TargetMode="External"/><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hyperlink" Target="http://creativecommons.org/licenses/by/4.0/?ref=chooser-v1"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hyperlink" Target="https://nasa.github.io/Transform-to-Open-Science/what-is-open-sc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14" name="TextBox 14"/>
          <p:cNvSpPr txBox="1"/>
          <p:nvPr/>
        </p:nvSpPr>
        <p:spPr>
          <a:xfrm>
            <a:off x="1676727" y="17420605"/>
            <a:ext cx="4258837" cy="495531"/>
          </a:xfrm>
          <a:prstGeom prst="rect">
            <a:avLst/>
          </a:prstGeom>
        </p:spPr>
        <p:txBody>
          <a:bodyPr lIns="0" tIns="0" rIns="0" bIns="0" rtlCol="0" anchor="t">
            <a:spAutoFit/>
          </a:bodyPr>
          <a:lstStyle/>
          <a:p>
            <a:pPr algn="ctr">
              <a:lnSpc>
                <a:spcPts val="1279"/>
              </a:lnSpc>
            </a:pPr>
            <a:r>
              <a:rPr lang="en-US" sz="999" spc="134" dirty="0">
                <a:solidFill>
                  <a:srgbClr val="D28FD9"/>
                </a:solidFill>
                <a:latin typeface="Evolventa Bold"/>
              </a:rPr>
              <a:t>Open Science Team Agreements Infographic © 2023 by  Samantha </a:t>
            </a:r>
            <a:r>
              <a:rPr lang="en-US" sz="999" spc="134" dirty="0" err="1">
                <a:solidFill>
                  <a:srgbClr val="D28FD9"/>
                </a:solidFill>
                <a:latin typeface="Evolventa Bold"/>
              </a:rPr>
              <a:t>Wilairat</a:t>
            </a:r>
            <a:r>
              <a:rPr lang="en-US" sz="999" spc="134" dirty="0">
                <a:solidFill>
                  <a:srgbClr val="D28FD9"/>
                </a:solidFill>
                <a:latin typeface="Evolventa Bold"/>
              </a:rPr>
              <a:t>, Sam </a:t>
            </a:r>
            <a:r>
              <a:rPr lang="en-US" sz="999" spc="134" dirty="0" err="1">
                <a:solidFill>
                  <a:srgbClr val="D28FD9"/>
                </a:solidFill>
                <a:latin typeface="Evolventa Bold"/>
              </a:rPr>
              <a:t>Teplitzky</a:t>
            </a:r>
            <a:r>
              <a:rPr lang="en-US" sz="999" spc="134" dirty="0">
                <a:solidFill>
                  <a:srgbClr val="D28FD9"/>
                </a:solidFill>
                <a:latin typeface="Evolventa Bold"/>
              </a:rPr>
              <a:t>, Ariel Deardorff is licensed under </a:t>
            </a:r>
            <a:r>
              <a:rPr lang="en-US" sz="999" u="sng" spc="134" dirty="0">
                <a:solidFill>
                  <a:schemeClr val="bg1"/>
                </a:solidFill>
                <a:latin typeface="Evolventa Bold"/>
                <a:hlinkClick r:id="rId2" tooltip="http://creativecommons.org/licenses/by/4.0/?ref=chooser-v1">
                  <a:extLst>
                    <a:ext uri="{A12FA001-AC4F-418D-AE19-62706E023703}">
                      <ahyp:hlinkClr xmlns:ahyp="http://schemas.microsoft.com/office/drawing/2018/hyperlinkcolor" val="tx"/>
                    </a:ext>
                  </a:extLst>
                </a:hlinkClick>
              </a:rPr>
              <a:t>CC BY 4.0 </a:t>
            </a:r>
          </a:p>
        </p:txBody>
      </p:sp>
      <p:sp>
        <p:nvSpPr>
          <p:cNvPr id="2" name="AutoShape 2">
            <a:extLst>
              <a:ext uri="{C183D7F6-B498-43B3-948B-1728B52AA6E4}">
                <adec:decorative xmlns:adec="http://schemas.microsoft.com/office/drawing/2017/decorative" val="1"/>
              </a:ext>
            </a:extLst>
          </p:cNvPr>
          <p:cNvSpPr/>
          <p:nvPr/>
        </p:nvSpPr>
        <p:spPr>
          <a:xfrm>
            <a:off x="1035236" y="3584576"/>
            <a:ext cx="5541818" cy="24288"/>
          </a:xfrm>
          <a:prstGeom prst="rect">
            <a:avLst/>
          </a:prstGeom>
          <a:solidFill>
            <a:srgbClr val="F5F5EF"/>
          </a:solidFill>
        </p:spPr>
      </p:sp>
      <p:sp>
        <p:nvSpPr>
          <p:cNvPr id="6" name="AutoShape 6">
            <a:extLst>
              <a:ext uri="{C183D7F6-B498-43B3-948B-1728B52AA6E4}">
                <adec:decorative xmlns:adec="http://schemas.microsoft.com/office/drawing/2017/decorative" val="1"/>
              </a:ext>
            </a:extLst>
          </p:cNvPr>
          <p:cNvSpPr/>
          <p:nvPr/>
        </p:nvSpPr>
        <p:spPr>
          <a:xfrm>
            <a:off x="1039091" y="17011030"/>
            <a:ext cx="5541818" cy="9525"/>
          </a:xfrm>
          <a:prstGeom prst="rect">
            <a:avLst/>
          </a:prstGeom>
          <a:solidFill>
            <a:srgbClr val="F5F5EF"/>
          </a:solidFill>
        </p:spPr>
      </p:sp>
      <p:sp>
        <p:nvSpPr>
          <p:cNvPr id="12" name="TextBox 12"/>
          <p:cNvSpPr txBox="1"/>
          <p:nvPr/>
        </p:nvSpPr>
        <p:spPr>
          <a:xfrm>
            <a:off x="999334" y="15757740"/>
            <a:ext cx="2793110" cy="681790"/>
          </a:xfrm>
          <a:prstGeom prst="rect">
            <a:avLst/>
          </a:prstGeom>
        </p:spPr>
        <p:txBody>
          <a:bodyPr lIns="0" tIns="0" rIns="0" bIns="0" rtlCol="0" anchor="t">
            <a:spAutoFit/>
          </a:bodyPr>
          <a:lstStyle/>
          <a:p>
            <a:pPr algn="ctr">
              <a:lnSpc>
                <a:spcPts val="1796"/>
              </a:lnSpc>
            </a:pPr>
            <a:r>
              <a:rPr lang="en-US" sz="1282">
                <a:solidFill>
                  <a:srgbClr val="FFFFFF"/>
                </a:solidFill>
                <a:latin typeface="Evolventa"/>
              </a:rPr>
              <a:t>To download and modify the template, scan the QR code or go to http://bit.ly/OSTeamAgreement</a:t>
            </a:r>
          </a:p>
        </p:txBody>
      </p:sp>
      <p:sp>
        <p:nvSpPr>
          <p:cNvPr id="7" name="Freeform 7" descr="A QR code that links to http://bit.ly/OSTeamAgreement "/>
          <p:cNvSpPr/>
          <p:nvPr/>
        </p:nvSpPr>
        <p:spPr>
          <a:xfrm>
            <a:off x="1329200" y="13462374"/>
            <a:ext cx="2133377" cy="2142966"/>
          </a:xfrm>
          <a:custGeom>
            <a:avLst/>
            <a:gdLst/>
            <a:ahLst/>
            <a:cxnLst/>
            <a:rect l="l" t="t" r="r" b="b"/>
            <a:pathLst>
              <a:path w="2133377" h="2142966">
                <a:moveTo>
                  <a:pt x="0" y="0"/>
                </a:moveTo>
                <a:lnTo>
                  <a:pt x="2133378" y="0"/>
                </a:lnTo>
                <a:lnTo>
                  <a:pt x="2133378" y="2142966"/>
                </a:lnTo>
                <a:lnTo>
                  <a:pt x="0" y="2142966"/>
                </a:lnTo>
                <a:lnTo>
                  <a:pt x="0" y="0"/>
                </a:lnTo>
                <a:close/>
              </a:path>
            </a:pathLst>
          </a:custGeom>
          <a:blipFill>
            <a:blip r:embed="rId3"/>
            <a:stretch>
              <a:fillRect/>
            </a:stretch>
          </a:blipFill>
        </p:spPr>
      </p:sp>
      <p:sp>
        <p:nvSpPr>
          <p:cNvPr id="22" name="TextBox 22"/>
          <p:cNvSpPr txBox="1"/>
          <p:nvPr/>
        </p:nvSpPr>
        <p:spPr>
          <a:xfrm>
            <a:off x="4066727" y="13214724"/>
            <a:ext cx="2536383" cy="3025443"/>
          </a:xfrm>
          <a:prstGeom prst="rect">
            <a:avLst/>
          </a:prstGeom>
        </p:spPr>
        <p:txBody>
          <a:bodyPr lIns="0" tIns="0" rIns="0" bIns="0" rtlCol="0" anchor="t">
            <a:spAutoFit/>
          </a:bodyPr>
          <a:lstStyle/>
          <a:p>
            <a:pPr>
              <a:lnSpc>
                <a:spcPts val="1638"/>
              </a:lnSpc>
            </a:pPr>
            <a:r>
              <a:rPr lang="en-US" sz="1092" spc="50">
                <a:solidFill>
                  <a:srgbClr val="FEFEFF"/>
                </a:solidFill>
                <a:latin typeface="Evolventa"/>
              </a:rPr>
              <a:t>Here are the steps to take when creating an Open Science Team Agreement:</a:t>
            </a:r>
          </a:p>
          <a:p>
            <a:pPr>
              <a:lnSpc>
                <a:spcPts val="1638"/>
              </a:lnSpc>
            </a:pPr>
            <a:endParaRPr lang="en-US" sz="1092" spc="50">
              <a:solidFill>
                <a:srgbClr val="FEFEFF"/>
              </a:solidFill>
              <a:latin typeface="Evolventa"/>
            </a:endParaRPr>
          </a:p>
          <a:p>
            <a:pPr marL="235771" lvl="1" indent="-117885">
              <a:lnSpc>
                <a:spcPts val="1638"/>
              </a:lnSpc>
              <a:buFont typeface="Arial"/>
              <a:buChar char="•"/>
            </a:pPr>
            <a:r>
              <a:rPr lang="en-US" sz="1092" spc="50">
                <a:solidFill>
                  <a:srgbClr val="FEFEFF"/>
                </a:solidFill>
                <a:latin typeface="Evolventa"/>
              </a:rPr>
              <a:t>Assemble your team </a:t>
            </a:r>
          </a:p>
          <a:p>
            <a:pPr marL="235771" lvl="1" indent="-117885">
              <a:lnSpc>
                <a:spcPts val="1638"/>
              </a:lnSpc>
              <a:buFont typeface="Arial"/>
              <a:buChar char="•"/>
            </a:pPr>
            <a:r>
              <a:rPr lang="en-US" sz="1092" spc="50">
                <a:solidFill>
                  <a:srgbClr val="FEFEFF"/>
                </a:solidFill>
                <a:latin typeface="Evolventa"/>
              </a:rPr>
              <a:t>Download a free copy of the Open Science Team Agreement Template </a:t>
            </a:r>
          </a:p>
          <a:p>
            <a:pPr marL="235771" lvl="1" indent="-117885">
              <a:lnSpc>
                <a:spcPts val="1638"/>
              </a:lnSpc>
              <a:buFont typeface="Arial"/>
              <a:buChar char="•"/>
            </a:pPr>
            <a:r>
              <a:rPr lang="en-US" sz="1092" spc="50">
                <a:solidFill>
                  <a:srgbClr val="FEFEFF"/>
                </a:solidFill>
                <a:latin typeface="Evolventa"/>
              </a:rPr>
              <a:t>Tailor the agreement to reflect your team's values by working together </a:t>
            </a:r>
          </a:p>
          <a:p>
            <a:pPr marL="235771" lvl="1" indent="-117885">
              <a:lnSpc>
                <a:spcPts val="1638"/>
              </a:lnSpc>
              <a:buFont typeface="Arial"/>
              <a:buChar char="•"/>
            </a:pPr>
            <a:r>
              <a:rPr lang="en-US" sz="1092" spc="50">
                <a:solidFill>
                  <a:srgbClr val="FEFEFF"/>
                </a:solidFill>
                <a:latin typeface="Evolventa"/>
              </a:rPr>
              <a:t>Share your revised agreement with others </a:t>
            </a:r>
          </a:p>
          <a:p>
            <a:pPr marL="235771" lvl="1" indent="-117885">
              <a:lnSpc>
                <a:spcPts val="1638"/>
              </a:lnSpc>
              <a:buFont typeface="Arial"/>
              <a:buChar char="•"/>
            </a:pPr>
            <a:r>
              <a:rPr lang="en-US" sz="1092" spc="50">
                <a:solidFill>
                  <a:srgbClr val="FEFEFF"/>
                </a:solidFill>
                <a:latin typeface="Evolventa"/>
              </a:rPr>
              <a:t>Establish a schedule to review the agreement periodically.</a:t>
            </a:r>
          </a:p>
        </p:txBody>
      </p:sp>
      <p:sp>
        <p:nvSpPr>
          <p:cNvPr id="5" name="AutoShape 5">
            <a:extLst>
              <a:ext uri="{C183D7F6-B498-43B3-948B-1728B52AA6E4}">
                <adec:decorative xmlns:adec="http://schemas.microsoft.com/office/drawing/2017/decorative" val="1"/>
              </a:ext>
            </a:extLst>
          </p:cNvPr>
          <p:cNvSpPr/>
          <p:nvPr/>
        </p:nvSpPr>
        <p:spPr>
          <a:xfrm>
            <a:off x="1039091" y="12636447"/>
            <a:ext cx="5541818" cy="9525"/>
          </a:xfrm>
          <a:prstGeom prst="rect">
            <a:avLst/>
          </a:prstGeom>
          <a:solidFill>
            <a:srgbClr val="F5F5EF"/>
          </a:solidFill>
        </p:spPr>
      </p:sp>
      <p:sp>
        <p:nvSpPr>
          <p:cNvPr id="23" name="TextBox 23"/>
          <p:cNvSpPr txBox="1"/>
          <p:nvPr/>
        </p:nvSpPr>
        <p:spPr>
          <a:xfrm>
            <a:off x="2834376" y="12796970"/>
            <a:ext cx="3746533" cy="227254"/>
          </a:xfrm>
          <a:prstGeom prst="rect">
            <a:avLst/>
          </a:prstGeom>
        </p:spPr>
        <p:txBody>
          <a:bodyPr lIns="0" tIns="0" rIns="0" bIns="0" rtlCol="0" anchor="t">
            <a:spAutoFit/>
          </a:bodyPr>
          <a:lstStyle/>
          <a:p>
            <a:pPr algn="r">
              <a:lnSpc>
                <a:spcPts val="1649"/>
              </a:lnSpc>
            </a:pPr>
            <a:r>
              <a:rPr lang="en-US" sz="1178" spc="91">
                <a:solidFill>
                  <a:srgbClr val="D28FD9"/>
                </a:solidFill>
                <a:latin typeface="Evolventa Bold"/>
              </a:rPr>
              <a:t>WHERE TO START</a:t>
            </a:r>
          </a:p>
        </p:txBody>
      </p:sp>
      <p:sp>
        <p:nvSpPr>
          <p:cNvPr id="11" name="Freeform 11">
            <a:extLst>
              <a:ext uri="{C183D7F6-B498-43B3-948B-1728B52AA6E4}">
                <adec:decorative xmlns:adec="http://schemas.microsoft.com/office/drawing/2017/decorative" val="1"/>
              </a:ext>
            </a:extLst>
          </p:cNvPr>
          <p:cNvSpPr/>
          <p:nvPr/>
        </p:nvSpPr>
        <p:spPr>
          <a:xfrm>
            <a:off x="4348480" y="9939347"/>
            <a:ext cx="2254630" cy="2201339"/>
          </a:xfrm>
          <a:custGeom>
            <a:avLst/>
            <a:gdLst/>
            <a:ahLst/>
            <a:cxnLst/>
            <a:rect l="l" t="t" r="r" b="b"/>
            <a:pathLst>
              <a:path w="2254630" h="2201339">
                <a:moveTo>
                  <a:pt x="0" y="0"/>
                </a:moveTo>
                <a:lnTo>
                  <a:pt x="2254630" y="0"/>
                </a:lnTo>
                <a:lnTo>
                  <a:pt x="2254630" y="2201339"/>
                </a:lnTo>
                <a:lnTo>
                  <a:pt x="0" y="22013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1035236" y="10433738"/>
            <a:ext cx="2899502" cy="1629266"/>
          </a:xfrm>
          <a:prstGeom prst="rect">
            <a:avLst/>
          </a:prstGeom>
        </p:spPr>
        <p:txBody>
          <a:bodyPr lIns="0" tIns="0" rIns="0" bIns="0" rtlCol="0" anchor="t">
            <a:spAutoFit/>
          </a:bodyPr>
          <a:lstStyle/>
          <a:p>
            <a:pPr>
              <a:lnSpc>
                <a:spcPts val="1872"/>
              </a:lnSpc>
            </a:pPr>
            <a:r>
              <a:rPr lang="en-US" sz="1248" spc="57">
                <a:solidFill>
                  <a:srgbClr val="FEFEFF"/>
                </a:solidFill>
                <a:latin typeface="Evolventa"/>
              </a:rPr>
              <a:t>A team’s commitment to open science practices in the areas of:</a:t>
            </a:r>
          </a:p>
          <a:p>
            <a:pPr marL="269525" lvl="1" indent="-134762">
              <a:lnSpc>
                <a:spcPts val="1872"/>
              </a:lnSpc>
              <a:buFont typeface="Arial"/>
              <a:buChar char="•"/>
            </a:pPr>
            <a:r>
              <a:rPr lang="en-US" sz="1248" spc="57">
                <a:solidFill>
                  <a:srgbClr val="FEFEFF"/>
                </a:solidFill>
                <a:latin typeface="Evolventa"/>
              </a:rPr>
              <a:t>Authorship and Collaboration</a:t>
            </a:r>
          </a:p>
          <a:p>
            <a:pPr marL="269525" lvl="1" indent="-134762">
              <a:lnSpc>
                <a:spcPts val="1872"/>
              </a:lnSpc>
              <a:buFont typeface="Arial"/>
              <a:buChar char="•"/>
            </a:pPr>
            <a:r>
              <a:rPr lang="en-US" sz="1248" spc="57">
                <a:solidFill>
                  <a:srgbClr val="FEFEFF"/>
                </a:solidFill>
                <a:latin typeface="Evolventa"/>
              </a:rPr>
              <a:t>Articles and Research Materials</a:t>
            </a:r>
          </a:p>
          <a:p>
            <a:pPr marL="269525" lvl="1" indent="-134762">
              <a:lnSpc>
                <a:spcPts val="1872"/>
              </a:lnSpc>
              <a:buFont typeface="Arial"/>
              <a:buChar char="•"/>
            </a:pPr>
            <a:r>
              <a:rPr lang="en-US" sz="1248" spc="57">
                <a:solidFill>
                  <a:srgbClr val="FEFEFF"/>
                </a:solidFill>
                <a:latin typeface="Evolventa"/>
              </a:rPr>
              <a:t>Data and Code</a:t>
            </a:r>
          </a:p>
          <a:p>
            <a:pPr marL="269525" lvl="1" indent="-134762">
              <a:lnSpc>
                <a:spcPts val="1872"/>
              </a:lnSpc>
              <a:buFont typeface="Arial"/>
              <a:buChar char="•"/>
            </a:pPr>
            <a:r>
              <a:rPr lang="en-US" sz="1248" spc="57">
                <a:solidFill>
                  <a:srgbClr val="FEFEFF"/>
                </a:solidFill>
                <a:latin typeface="Evolventa"/>
              </a:rPr>
              <a:t>Communication and Impact</a:t>
            </a:r>
          </a:p>
        </p:txBody>
      </p:sp>
      <p:sp>
        <p:nvSpPr>
          <p:cNvPr id="21" name="TextBox 21"/>
          <p:cNvSpPr txBox="1"/>
          <p:nvPr/>
        </p:nvSpPr>
        <p:spPr>
          <a:xfrm>
            <a:off x="1047123" y="9882197"/>
            <a:ext cx="3746533" cy="438646"/>
          </a:xfrm>
          <a:prstGeom prst="rect">
            <a:avLst/>
          </a:prstGeom>
        </p:spPr>
        <p:txBody>
          <a:bodyPr lIns="0" tIns="0" rIns="0" bIns="0" rtlCol="0" anchor="t">
            <a:spAutoFit/>
          </a:bodyPr>
          <a:lstStyle/>
          <a:p>
            <a:pPr>
              <a:lnSpc>
                <a:spcPts val="1649"/>
              </a:lnSpc>
            </a:pPr>
            <a:r>
              <a:rPr lang="en-US" sz="1178" spc="91">
                <a:solidFill>
                  <a:srgbClr val="D28FD9"/>
                </a:solidFill>
                <a:latin typeface="Evolventa Bold"/>
              </a:rPr>
              <a:t>WHAT DOES THE OPEN SCIENCE TEAM AGREEMENT COVER? </a:t>
            </a:r>
          </a:p>
        </p:txBody>
      </p:sp>
      <p:sp>
        <p:nvSpPr>
          <p:cNvPr id="4" name="AutoShape 4">
            <a:extLst>
              <a:ext uri="{C183D7F6-B498-43B3-948B-1728B52AA6E4}">
                <adec:decorative xmlns:adec="http://schemas.microsoft.com/office/drawing/2017/decorative" val="1"/>
              </a:ext>
            </a:extLst>
          </p:cNvPr>
          <p:cNvSpPr/>
          <p:nvPr/>
        </p:nvSpPr>
        <p:spPr>
          <a:xfrm>
            <a:off x="1039091" y="9587749"/>
            <a:ext cx="5541818" cy="18223"/>
          </a:xfrm>
          <a:prstGeom prst="rect">
            <a:avLst/>
          </a:prstGeom>
          <a:solidFill>
            <a:srgbClr val="F5F5EF"/>
          </a:solidFill>
        </p:spPr>
      </p:sp>
      <p:sp>
        <p:nvSpPr>
          <p:cNvPr id="15" name="TextBox 15"/>
          <p:cNvSpPr txBox="1"/>
          <p:nvPr/>
        </p:nvSpPr>
        <p:spPr>
          <a:xfrm>
            <a:off x="4044526" y="7218250"/>
            <a:ext cx="2536383" cy="2025318"/>
          </a:xfrm>
          <a:prstGeom prst="rect">
            <a:avLst/>
          </a:prstGeom>
        </p:spPr>
        <p:txBody>
          <a:bodyPr lIns="0" tIns="0" rIns="0" bIns="0" rtlCol="0" anchor="t">
            <a:spAutoFit/>
          </a:bodyPr>
          <a:lstStyle/>
          <a:p>
            <a:pPr algn="r">
              <a:lnSpc>
                <a:spcPts val="1638"/>
              </a:lnSpc>
            </a:pPr>
            <a:r>
              <a:rPr lang="en-US" sz="1092" spc="50">
                <a:solidFill>
                  <a:srgbClr val="FEFEFF"/>
                </a:solidFill>
                <a:latin typeface="Evolventa"/>
              </a:rPr>
              <a:t>An Open Science Team Agreement gives researchers and other stakeholders the tools they need to understand and advocate for open science practices at a broader scale - within their laboratory, department, or the broader community.</a:t>
            </a:r>
          </a:p>
          <a:p>
            <a:pPr algn="r">
              <a:lnSpc>
                <a:spcPts val="1638"/>
              </a:lnSpc>
            </a:pPr>
            <a:endParaRPr lang="en-US" sz="1092" spc="50">
              <a:solidFill>
                <a:srgbClr val="FEFEFF"/>
              </a:solidFill>
              <a:latin typeface="Evolventa"/>
            </a:endParaRPr>
          </a:p>
        </p:txBody>
      </p:sp>
      <p:sp>
        <p:nvSpPr>
          <p:cNvPr id="8" name="Freeform 8" descr="a black and white image of four hands holding a piece of puzzle"/>
          <p:cNvSpPr/>
          <p:nvPr/>
        </p:nvSpPr>
        <p:spPr>
          <a:xfrm>
            <a:off x="1151872" y="6846317"/>
            <a:ext cx="2294962" cy="1965322"/>
          </a:xfrm>
          <a:custGeom>
            <a:avLst/>
            <a:gdLst/>
            <a:ahLst/>
            <a:cxnLst/>
            <a:rect l="l" t="t" r="r" b="b"/>
            <a:pathLst>
              <a:path w="2294962" h="1965322">
                <a:moveTo>
                  <a:pt x="0" y="0"/>
                </a:moveTo>
                <a:lnTo>
                  <a:pt x="2294962" y="0"/>
                </a:lnTo>
                <a:lnTo>
                  <a:pt x="2294962" y="1965322"/>
                </a:lnTo>
                <a:lnTo>
                  <a:pt x="0" y="19653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TextBox 16"/>
          <p:cNvSpPr txBox="1"/>
          <p:nvPr/>
        </p:nvSpPr>
        <p:spPr>
          <a:xfrm>
            <a:off x="2834376" y="6733822"/>
            <a:ext cx="3746533" cy="427279"/>
          </a:xfrm>
          <a:prstGeom prst="rect">
            <a:avLst/>
          </a:prstGeom>
        </p:spPr>
        <p:txBody>
          <a:bodyPr lIns="0" tIns="0" rIns="0" bIns="0" rtlCol="0" anchor="t">
            <a:spAutoFit/>
          </a:bodyPr>
          <a:lstStyle/>
          <a:p>
            <a:pPr algn="r">
              <a:lnSpc>
                <a:spcPts val="1649"/>
              </a:lnSpc>
            </a:pPr>
            <a:r>
              <a:rPr lang="en-US" sz="1178" spc="91">
                <a:solidFill>
                  <a:srgbClr val="D28FD9"/>
                </a:solidFill>
                <a:latin typeface="Evolventa Bold"/>
              </a:rPr>
              <a:t>WHAT IS THE OPEN SCIENCE TEAM AGREEMENT?</a:t>
            </a:r>
          </a:p>
        </p:txBody>
      </p:sp>
      <p:sp>
        <p:nvSpPr>
          <p:cNvPr id="3" name="AutoShape 3">
            <a:extLst>
              <a:ext uri="{C183D7F6-B498-43B3-948B-1728B52AA6E4}">
                <adec:decorative xmlns:adec="http://schemas.microsoft.com/office/drawing/2017/decorative" val="1"/>
              </a:ext>
            </a:extLst>
          </p:cNvPr>
          <p:cNvSpPr/>
          <p:nvPr/>
        </p:nvSpPr>
        <p:spPr>
          <a:xfrm>
            <a:off x="1061292" y="6428568"/>
            <a:ext cx="5541818" cy="24288"/>
          </a:xfrm>
          <a:prstGeom prst="rect">
            <a:avLst/>
          </a:prstGeom>
          <a:solidFill>
            <a:srgbClr val="F5F5EF"/>
          </a:solidFill>
        </p:spPr>
      </p:sp>
      <p:sp>
        <p:nvSpPr>
          <p:cNvPr id="19" name="TextBox 19"/>
          <p:cNvSpPr txBox="1"/>
          <p:nvPr/>
        </p:nvSpPr>
        <p:spPr>
          <a:xfrm>
            <a:off x="3879604" y="6033849"/>
            <a:ext cx="2497406" cy="300275"/>
          </a:xfrm>
          <a:prstGeom prst="rect">
            <a:avLst/>
          </a:prstGeom>
        </p:spPr>
        <p:txBody>
          <a:bodyPr lIns="0" tIns="0" rIns="0" bIns="0" rtlCol="0" anchor="t">
            <a:spAutoFit/>
          </a:bodyPr>
          <a:lstStyle/>
          <a:p>
            <a:pPr algn="ctr">
              <a:lnSpc>
                <a:spcPts val="825"/>
              </a:lnSpc>
            </a:pPr>
            <a:r>
              <a:rPr lang="en-US" sz="589" dirty="0">
                <a:solidFill>
                  <a:srgbClr val="FFFFFF"/>
                </a:solidFill>
                <a:latin typeface="Evolventa"/>
              </a:rPr>
              <a:t>The Turing Way Community, &amp; </a:t>
            </a:r>
            <a:r>
              <a:rPr lang="en-US" sz="589" dirty="0" err="1">
                <a:solidFill>
                  <a:srgbClr val="FFFFFF"/>
                </a:solidFill>
                <a:latin typeface="Evolventa"/>
              </a:rPr>
              <a:t>Scriberia</a:t>
            </a:r>
            <a:r>
              <a:rPr lang="en-US" sz="589" dirty="0">
                <a:solidFill>
                  <a:srgbClr val="FFFFFF"/>
                </a:solidFill>
                <a:latin typeface="Evolventa"/>
              </a:rPr>
              <a:t>. (2023). Illustrations from The Turing Way: Shared under CC-BY 4.0 for reuse. </a:t>
            </a:r>
            <a:r>
              <a:rPr lang="en-US" sz="589" dirty="0" err="1">
                <a:solidFill>
                  <a:srgbClr val="FFFFFF"/>
                </a:solidFill>
                <a:latin typeface="Evolventa"/>
              </a:rPr>
              <a:t>Zenodo</a:t>
            </a:r>
            <a:r>
              <a:rPr lang="en-US" sz="589" dirty="0">
                <a:solidFill>
                  <a:srgbClr val="FFFFFF"/>
                </a:solidFill>
                <a:latin typeface="Evolventa"/>
              </a:rPr>
              <a:t>. </a:t>
            </a:r>
            <a:r>
              <a:rPr lang="en-US" sz="589" u="sng" dirty="0">
                <a:solidFill>
                  <a:schemeClr val="bg1"/>
                </a:solidFill>
                <a:latin typeface="Evolventa"/>
                <a:hlinkClick r:id="rId8" tooltip="https://doi.org/10.5281/zenodo.7587336">
                  <a:extLst>
                    <a:ext uri="{A12FA001-AC4F-418D-AE19-62706E023703}">
                      <ahyp:hlinkClr xmlns:ahyp="http://schemas.microsoft.com/office/drawing/2018/hyperlinkcolor" val="tx"/>
                    </a:ext>
                  </a:extLst>
                </a:hlinkClick>
              </a:rPr>
              <a:t>https://doi.org/10.5281/zenodo.7587336</a:t>
            </a:r>
            <a:r>
              <a:rPr lang="en-US" sz="589" dirty="0">
                <a:solidFill>
                  <a:schemeClr val="bg1"/>
                </a:solidFill>
                <a:latin typeface="Evolventa"/>
              </a:rPr>
              <a:t> </a:t>
            </a:r>
          </a:p>
        </p:txBody>
      </p:sp>
      <p:sp>
        <p:nvSpPr>
          <p:cNvPr id="18" name="TextBox 18"/>
          <p:cNvSpPr txBox="1"/>
          <p:nvPr/>
        </p:nvSpPr>
        <p:spPr>
          <a:xfrm>
            <a:off x="1035236" y="4272878"/>
            <a:ext cx="2585345" cy="1717540"/>
          </a:xfrm>
          <a:prstGeom prst="rect">
            <a:avLst/>
          </a:prstGeom>
        </p:spPr>
        <p:txBody>
          <a:bodyPr lIns="0" tIns="0" rIns="0" bIns="0" rtlCol="0" anchor="t">
            <a:spAutoFit/>
          </a:bodyPr>
          <a:lstStyle/>
          <a:p>
            <a:pPr>
              <a:lnSpc>
                <a:spcPts val="1669"/>
              </a:lnSpc>
            </a:pPr>
            <a:r>
              <a:rPr lang="en-US" sz="1113" spc="51" dirty="0">
                <a:solidFill>
                  <a:srgbClr val="FEFEFF"/>
                </a:solidFill>
                <a:latin typeface="Evolventa"/>
              </a:rPr>
              <a:t>Open Science is the principle and practice of making research products and processes available to all, while respecting diverse cultures, maintaining security and privacy, and fostering collaborations, reproducibility, and equity. -</a:t>
            </a:r>
            <a:r>
              <a:rPr lang="en-US" sz="1113" u="sng" spc="51" dirty="0">
                <a:solidFill>
                  <a:schemeClr val="bg1"/>
                </a:solidFill>
                <a:latin typeface="Evolventa"/>
                <a:hlinkClick r:id="rId9" tooltip="https://nasa.github.io/Transform-to-Open-Science/what-is-open-science/">
                  <a:extLst>
                    <a:ext uri="{A12FA001-AC4F-418D-AE19-62706E023703}">
                      <ahyp:hlinkClr xmlns:ahyp="http://schemas.microsoft.com/office/drawing/2018/hyperlinkcolor" val="tx"/>
                    </a:ext>
                  </a:extLst>
                </a:hlinkClick>
              </a:rPr>
              <a:t>NASA TOPS</a:t>
            </a:r>
          </a:p>
        </p:txBody>
      </p:sp>
      <p:sp>
        <p:nvSpPr>
          <p:cNvPr id="10" name="Freeform 10" descr="A Turing Way and Scriberia sketch showing five stills of the same woman walking across the screen, becoming more comfortable with sharing her research. She is standing on the statement, “Evolving towards an era of open research.” "/>
          <p:cNvSpPr/>
          <p:nvPr/>
        </p:nvSpPr>
        <p:spPr>
          <a:xfrm>
            <a:off x="3687621" y="3735038"/>
            <a:ext cx="2889433" cy="2308336"/>
          </a:xfrm>
          <a:custGeom>
            <a:avLst/>
            <a:gdLst/>
            <a:ahLst/>
            <a:cxnLst/>
            <a:rect l="l" t="t" r="r" b="b"/>
            <a:pathLst>
              <a:path w="2889433" h="2308336">
                <a:moveTo>
                  <a:pt x="0" y="0"/>
                </a:moveTo>
                <a:lnTo>
                  <a:pt x="2889433" y="0"/>
                </a:lnTo>
                <a:lnTo>
                  <a:pt x="2889433" y="2308336"/>
                </a:lnTo>
                <a:lnTo>
                  <a:pt x="0" y="2308336"/>
                </a:lnTo>
                <a:lnTo>
                  <a:pt x="0" y="0"/>
                </a:lnTo>
                <a:close/>
              </a:path>
            </a:pathLst>
          </a:custGeom>
          <a:blipFill>
            <a:blip r:embed="rId10"/>
            <a:stretch>
              <a:fillRect/>
            </a:stretch>
          </a:blipFill>
        </p:spPr>
      </p:sp>
      <p:sp>
        <p:nvSpPr>
          <p:cNvPr id="9" name="TextBox 9"/>
          <p:cNvSpPr txBox="1"/>
          <p:nvPr/>
        </p:nvSpPr>
        <p:spPr>
          <a:xfrm>
            <a:off x="999334" y="3809159"/>
            <a:ext cx="3746533" cy="232937"/>
          </a:xfrm>
          <a:prstGeom prst="rect">
            <a:avLst/>
          </a:prstGeom>
        </p:spPr>
        <p:txBody>
          <a:bodyPr lIns="0" tIns="0" rIns="0" bIns="0" rtlCol="0" anchor="t">
            <a:spAutoFit/>
          </a:bodyPr>
          <a:lstStyle/>
          <a:p>
            <a:pPr>
              <a:lnSpc>
                <a:spcPts val="1649"/>
              </a:lnSpc>
            </a:pPr>
            <a:r>
              <a:rPr lang="en-US" sz="1178" spc="91">
                <a:solidFill>
                  <a:srgbClr val="D28FD9"/>
                </a:solidFill>
                <a:latin typeface="Evolventa Bold"/>
              </a:rPr>
              <a:t>WHAT IS OPEN SCIENCE?</a:t>
            </a:r>
          </a:p>
        </p:txBody>
      </p:sp>
      <p:sp>
        <p:nvSpPr>
          <p:cNvPr id="13" name="TextBox 13"/>
          <p:cNvSpPr txBox="1"/>
          <p:nvPr/>
        </p:nvSpPr>
        <p:spPr>
          <a:xfrm>
            <a:off x="861489" y="2301240"/>
            <a:ext cx="5680552" cy="779633"/>
          </a:xfrm>
          <a:prstGeom prst="rect">
            <a:avLst/>
          </a:prstGeom>
        </p:spPr>
        <p:txBody>
          <a:bodyPr lIns="0" tIns="0" rIns="0" bIns="0" rtlCol="0" anchor="t">
            <a:spAutoFit/>
          </a:bodyPr>
          <a:lstStyle/>
          <a:p>
            <a:pPr algn="ctr">
              <a:lnSpc>
                <a:spcPts val="5093"/>
              </a:lnSpc>
            </a:pPr>
            <a:r>
              <a:rPr lang="en-US" sz="4548" spc="127">
                <a:solidFill>
                  <a:srgbClr val="FEFEFF"/>
                </a:solidFill>
                <a:latin typeface="Evolventa Bold"/>
              </a:rPr>
              <a:t>TEAM AGREEMENT</a:t>
            </a:r>
          </a:p>
        </p:txBody>
      </p:sp>
      <p:sp>
        <p:nvSpPr>
          <p:cNvPr id="17" name="TextBox 17"/>
          <p:cNvSpPr txBox="1"/>
          <p:nvPr/>
        </p:nvSpPr>
        <p:spPr>
          <a:xfrm>
            <a:off x="1070966" y="1425286"/>
            <a:ext cx="5478069" cy="949964"/>
          </a:xfrm>
          <a:prstGeom prst="rect">
            <a:avLst/>
          </a:prstGeom>
        </p:spPr>
        <p:txBody>
          <a:bodyPr lIns="0" tIns="0" rIns="0" bIns="0" rtlCol="0" anchor="t">
            <a:spAutoFit/>
          </a:bodyPr>
          <a:lstStyle/>
          <a:p>
            <a:pPr algn="ctr">
              <a:lnSpc>
                <a:spcPts val="6020"/>
              </a:lnSpc>
            </a:pPr>
            <a:r>
              <a:rPr lang="en-US" sz="5375" spc="150">
                <a:solidFill>
                  <a:srgbClr val="D28FD9"/>
                </a:solidFill>
                <a:latin typeface="Evolventa"/>
              </a:rPr>
              <a:t>OPEN SCIENCE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265</Words>
  <Application>Microsoft Macintosh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Evolventa</vt:lpstr>
      <vt:lpstr>Evolventa Bold</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Open Science</dc:title>
  <cp:lastModifiedBy>Samantha Wilairat</cp:lastModifiedBy>
  <cp:revision>2</cp:revision>
  <dcterms:created xsi:type="dcterms:W3CDTF">2006-08-16T00:00:00Z</dcterms:created>
  <dcterms:modified xsi:type="dcterms:W3CDTF">2023-11-06T23:46:21Z</dcterms:modified>
  <dc:identifier>DAFyYZOQUtE</dc:identifier>
</cp:coreProperties>
</file>