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 Id="rId3" Type="http://schemas.openxmlformats.org/officeDocument/2006/relationships/hyperlink" Target="http://bit.ly/lc-wk4-data" TargetMode="Externa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Introduce yourself!</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http://bit.ly/lc-wk4-data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OpenRefine is described as a tool for working with ‘messy’ data - but what does this mean? It is probably easiest to describe the kinds of data OpenRefine is good at working with and the sorts of problems it can help you solve.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OpenRefine is most useful where you have data in a simple tabular format but with internal inconsistencies either in data formats, or where data appears, or in terminology used. It can help you: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These are some of the things OpenRefine can help you with.</a:t>
            </a:r>
          </a:p>
          <a:p>
            <a:pPr/>
            <a:r>
              <a:t>Some common scenarios might be: </a:t>
            </a:r>
          </a:p>
          <a:p>
            <a:pPr/>
            <a:r>
              <a:t>1. Where you want to know how many times a particular value appears in a column in your data </a:t>
            </a:r>
          </a:p>
          <a:p>
            <a:pPr/>
            <a:r>
              <a:t>2. Where you want to know how values are distributed across your whole data set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Where you have a list of dates which are formatted in different ways, and want to change all the dates in the list to a single common date format: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Where you have a list of names or terms that differ from each other but refer to the same people, places or concepts: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Where you have several bits of data combined together in a single column, and you want to separate them out into individual bits of data with one column for each bit of the data: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Where you want to add to your data from an external data source - in this example starting with information about authors, and adding dates of birth/death from the Virtual International Authority File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OpenRefine vs Google Refine (I’ll probably just say ‘Refine’)</a:t>
            </a:r>
          </a:p>
          <a:p>
            <a:pPr/>
            <a:r>
              <a:t>Start Open/Google Refine on your laptops</a:t>
            </a:r>
          </a:p>
          <a:p>
            <a:pPr/>
            <a:r>
              <a:t>Refine is a web application which runs locally on your PC. You access the interface through the browser. Recommend using Chrome</a:t>
            </a:r>
          </a:p>
          <a:p>
            <a:pPr/>
            <a:r>
              <a:t>[switch to notes and walk through - get them using Refine at this point]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pic>
        <p:nvPicPr>
          <p:cNvPr id="13" name="88x31-2.png"/>
          <p:cNvPicPr>
            <a:picLocks noChangeAspect="1"/>
          </p:cNvPicPr>
          <p:nvPr/>
        </p:nvPicPr>
        <p:blipFill>
          <a:blip r:embed="rId2">
            <a:extLst/>
          </a:blip>
          <a:stretch>
            <a:fillRect/>
          </a:stretch>
        </p:blipFill>
        <p:spPr>
          <a:xfrm>
            <a:off x="11772900" y="9232900"/>
            <a:ext cx="1117600" cy="393700"/>
          </a:xfrm>
          <a:prstGeom prst="rect">
            <a:avLst/>
          </a:prstGeom>
          <a:ln w="12700">
            <a:miter lim="400000"/>
          </a:ln>
        </p:spPr>
      </p:pic>
      <p:sp>
        <p:nvSpPr>
          <p:cNvPr id="14" name="Shape 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4" name="Shape 94"/>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5" name="Shape 95"/>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3" name="Shape 103"/>
          <p:cNvSpPr/>
          <p:nvPr>
            <p:ph type="pic" idx="13"/>
          </p:nvPr>
        </p:nvSpPr>
        <p:spPr>
          <a:xfrm>
            <a:off x="0" y="0"/>
            <a:ext cx="12999418" cy="9753600"/>
          </a:xfrm>
          <a:prstGeom prst="rect">
            <a:avLst/>
          </a:prstGeom>
        </p:spPr>
        <p:txBody>
          <a:bodyPr lIns="91439" tIns="45719" rIns="91439" bIns="45719" anchor="t">
            <a:noAutofit/>
          </a:bodyPr>
          <a:lstStyle/>
          <a:p>
            <a:pP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118" name="Shape 118"/>
          <p:cNvSpPr/>
          <p:nvPr>
            <p:ph type="title"/>
          </p:nvPr>
        </p:nvSpPr>
        <p:spPr>
          <a:xfrm>
            <a:off x="1270000" y="1638300"/>
            <a:ext cx="10464800" cy="3302000"/>
          </a:xfrm>
          <a:prstGeom prst="rect">
            <a:avLst/>
          </a:prstGeom>
        </p:spPr>
        <p:txBody>
          <a:bodyPr anchor="b">
            <a:noAutofit/>
          </a:bodyPr>
          <a:lstStyle>
            <a:lvl1pPr>
              <a:defRPr sz="8400">
                <a:latin typeface="Gill Sans"/>
                <a:ea typeface="Gill Sans"/>
                <a:cs typeface="Gill Sans"/>
                <a:sym typeface="Gill Sans"/>
              </a:defRPr>
            </a:lvl1pPr>
          </a:lstStyle>
          <a:p>
            <a:pPr/>
            <a:r>
              <a:t>Title Text</a:t>
            </a:r>
          </a:p>
        </p:txBody>
      </p:sp>
      <p:sp>
        <p:nvSpPr>
          <p:cNvPr id="119" name="Shape 119"/>
          <p:cNvSpPr/>
          <p:nvPr>
            <p:ph type="body" sz="quarter" idx="1"/>
          </p:nvPr>
        </p:nvSpPr>
        <p:spPr>
          <a:xfrm>
            <a:off x="1270000" y="5029200"/>
            <a:ext cx="10464800" cy="1130300"/>
          </a:xfrm>
          <a:prstGeom prst="rect">
            <a:avLst/>
          </a:prstGeom>
        </p:spPr>
        <p:txBody>
          <a:bodyPr anchor="t">
            <a:noAutofit/>
          </a:bodyPr>
          <a:lstStyle>
            <a:lvl1pPr marL="0" indent="0" algn="ctr">
              <a:spcBef>
                <a:spcPts val="0"/>
              </a:spcBef>
              <a:buSzTx/>
              <a:buNone/>
              <a:defRPr>
                <a:latin typeface="Gill Sans"/>
                <a:ea typeface="Gill Sans"/>
                <a:cs typeface="Gill Sans"/>
                <a:sym typeface="Gill Sans"/>
              </a:defRPr>
            </a:lvl1pPr>
            <a:lvl2pPr marL="0" indent="0" algn="ctr">
              <a:spcBef>
                <a:spcPts val="0"/>
              </a:spcBef>
              <a:buSzTx/>
              <a:buNone/>
              <a:defRPr>
                <a:latin typeface="Gill Sans"/>
                <a:ea typeface="Gill Sans"/>
                <a:cs typeface="Gill Sans"/>
                <a:sym typeface="Gill Sans"/>
              </a:defRPr>
            </a:lvl2pPr>
            <a:lvl3pPr marL="0" indent="0" algn="ctr">
              <a:spcBef>
                <a:spcPts val="0"/>
              </a:spcBef>
              <a:buSzTx/>
              <a:buNone/>
              <a:defRPr>
                <a:latin typeface="Gill Sans"/>
                <a:ea typeface="Gill Sans"/>
                <a:cs typeface="Gill Sans"/>
                <a:sym typeface="Gill Sans"/>
              </a:defRPr>
            </a:lvl3pPr>
            <a:lvl4pPr marL="0" indent="0" algn="ctr">
              <a:spcBef>
                <a:spcPts val="0"/>
              </a:spcBef>
              <a:buSzTx/>
              <a:buNone/>
              <a:defRPr>
                <a:latin typeface="Gill Sans"/>
                <a:ea typeface="Gill Sans"/>
                <a:cs typeface="Gill Sans"/>
                <a:sym typeface="Gill Sans"/>
              </a:defRPr>
            </a:lvl4pPr>
            <a:lvl5pPr marL="0" indent="0" algn="ctr">
              <a:spcBef>
                <a:spcPts val="0"/>
              </a:spcBef>
              <a:buSzTx/>
              <a:buNone/>
              <a:defRPr>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pic>
        <p:nvPicPr>
          <p:cNvPr id="120" name="88x31-2.png"/>
          <p:cNvPicPr>
            <a:picLocks noChangeAspect="1"/>
          </p:cNvPicPr>
          <p:nvPr/>
        </p:nvPicPr>
        <p:blipFill>
          <a:blip r:embed="rId2">
            <a:extLst/>
          </a:blip>
          <a:stretch>
            <a:fillRect/>
          </a:stretch>
        </p:blipFill>
        <p:spPr>
          <a:xfrm>
            <a:off x="11772900" y="9232900"/>
            <a:ext cx="1117600" cy="393700"/>
          </a:xfrm>
          <a:prstGeom prst="rect">
            <a:avLst/>
          </a:prstGeom>
          <a:ln w="12700">
            <a:miter lim="400000"/>
          </a:ln>
        </p:spPr>
      </p:pic>
      <p:sp>
        <p:nvSpPr>
          <p:cNvPr id="121" name="Shape 121"/>
          <p:cNvSpPr/>
          <p:nvPr>
            <p:ph type="sldNum" sz="quarter" idx="2"/>
          </p:nvPr>
        </p:nvSpPr>
        <p:spPr>
          <a:xfrm>
            <a:off x="6324600" y="9258300"/>
            <a:ext cx="342900" cy="368300"/>
          </a:xfrm>
          <a:prstGeom prst="rect">
            <a:avLst/>
          </a:prstGeom>
        </p:spPr>
        <p:txBody>
          <a:bodyPr/>
          <a:lstStyle>
            <a:lvl1pPr>
              <a:defRPr>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1" name="Shape 21"/>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2" name="Shape 22"/>
          <p:cNvSpPr/>
          <p:nvPr>
            <p:ph type="title"/>
          </p:nvPr>
        </p:nvSpPr>
        <p:spPr>
          <a:xfrm>
            <a:off x="1270000" y="6718300"/>
            <a:ext cx="10464800" cy="1422400"/>
          </a:xfrm>
          <a:prstGeom prst="rect">
            <a:avLst/>
          </a:prstGeom>
        </p:spPr>
        <p:txBody>
          <a:bodyPr anchor="b"/>
          <a:lstStyle/>
          <a:p>
            <a:pPr/>
            <a:r>
              <a:t>Title Text</a:t>
            </a:r>
          </a:p>
        </p:txBody>
      </p:sp>
      <p:sp>
        <p:nvSpPr>
          <p:cNvPr id="23" name="Shape 23"/>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1" name="Shape 31"/>
          <p:cNvSpPr/>
          <p:nvPr>
            <p:ph type="title"/>
          </p:nvPr>
        </p:nvSpPr>
        <p:spPr>
          <a:xfrm>
            <a:off x="1270000" y="3225800"/>
            <a:ext cx="10464800" cy="3302000"/>
          </a:xfrm>
          <a:prstGeom prst="rect">
            <a:avLst/>
          </a:prstGeom>
        </p:spPr>
        <p:txBody>
          <a:bodyPr/>
          <a:lstStyle/>
          <a:p>
            <a:pPr/>
            <a:r>
              <a:t>Title Text</a:t>
            </a:r>
          </a:p>
        </p:txBody>
      </p:sp>
      <p:sp>
        <p:nvSpPr>
          <p:cNvPr id="32" name="Shape 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9" name="Shape 39"/>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40" name="Shape 40"/>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1" name="Shape 4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a:r>
              <a:t>Title Text</a:t>
            </a: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6" name="Shape 66"/>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7" name="Shape 67"/>
          <p:cNvSpPr/>
          <p:nvPr>
            <p:ph type="title"/>
          </p:nvPr>
        </p:nvSpPr>
        <p:spPr>
          <a:prstGeom prst="rect">
            <a:avLst/>
          </a:prstGeom>
        </p:spPr>
        <p:txBody>
          <a:bodyPr/>
          <a:lstStyle/>
          <a:p>
            <a:pPr/>
            <a:r>
              <a:t>Title Text</a:t>
            </a:r>
          </a:p>
        </p:txBody>
      </p:sp>
      <p:sp>
        <p:nvSpPr>
          <p:cNvPr id="68" name="Shape 68"/>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9" name="Shape 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6" name="Shape 76"/>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Shape 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4" name="Shape 84"/>
          <p:cNvSpPr/>
          <p:nvPr>
            <p:ph type="pic" sz="half" idx="13"/>
          </p:nvPr>
        </p:nvSpPr>
        <p:spPr>
          <a:xfrm>
            <a:off x="952500" y="889000"/>
            <a:ext cx="5334000" cy="7975600"/>
          </a:xfrm>
          <a:prstGeom prst="rect">
            <a:avLst/>
          </a:prstGeom>
        </p:spPr>
        <p:txBody>
          <a:bodyPr lIns="91439" tIns="45719" rIns="91439" bIns="45719" anchor="t">
            <a:noAutofit/>
          </a:bodyPr>
          <a:lstStyle/>
          <a:p>
            <a:pPr/>
          </a:p>
        </p:txBody>
      </p:sp>
      <p:sp>
        <p:nvSpPr>
          <p:cNvPr id="85" name="Shape 85"/>
          <p:cNvSpPr/>
          <p:nvPr>
            <p:ph type="pic" sz="quarter" idx="14"/>
          </p:nvPr>
        </p:nvSpPr>
        <p:spPr>
          <a:xfrm>
            <a:off x="6718300" y="5092700"/>
            <a:ext cx="5334000" cy="3771900"/>
          </a:xfrm>
          <a:prstGeom prst="rect">
            <a:avLst/>
          </a:prstGeom>
        </p:spPr>
        <p:txBody>
          <a:bodyPr lIns="91439" tIns="45719" rIns="91439" bIns="45719" anchor="t">
            <a:noAutofit/>
          </a:bodyPr>
          <a:lstStyle/>
          <a:p>
            <a:pPr/>
          </a:p>
        </p:txBody>
      </p:sp>
      <p:sp>
        <p:nvSpPr>
          <p:cNvPr id="86" name="Shape 86"/>
          <p:cNvSpPr/>
          <p:nvPr>
            <p:ph type="pic" sz="quarter" idx="15"/>
          </p:nvPr>
        </p:nvSpPr>
        <p:spPr>
          <a:xfrm>
            <a:off x="6724518" y="889000"/>
            <a:ext cx="5334001" cy="3771900"/>
          </a:xfrm>
          <a:prstGeom prst="rect">
            <a:avLst/>
          </a:prstGeom>
        </p:spPr>
        <p:txBody>
          <a:bodyPr lIns="91439" tIns="45719" rIns="91439" bIns="45719" anchor="t">
            <a:noAutofit/>
          </a:bodyPr>
          <a:lstStyle/>
          <a:p>
            <a:pPr/>
          </a:p>
        </p:txBody>
      </p:sp>
      <p:sp>
        <p:nvSpPr>
          <p:cNvPr id="87" name="Shape 8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freeyourmetadata.org/" TargetMode="External"/><Relationship Id="rId3" Type="http://schemas.openxmlformats.org/officeDocument/2006/relationships/hyperlink" Target="http://book.freeyourmetadata.org" TargetMode="External"/><Relationship Id="rId4" Type="http://schemas.openxmlformats.org/officeDocument/2006/relationships/hyperlink" Target="http://groups.google.com/d/forum/openrefine"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it.ly/lc-wk4-data"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bit.ly/lc-wk4-data"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ctrTitle"/>
          </p:nvPr>
        </p:nvSpPr>
        <p:spPr>
          <a:prstGeom prst="rect">
            <a:avLst/>
          </a:prstGeom>
        </p:spPr>
        <p:txBody>
          <a:bodyPr/>
          <a:lstStyle/>
          <a:p>
            <a:pPr/>
            <a:r>
              <a:t>Working with Data using OpenRefine</a:t>
            </a:r>
          </a:p>
        </p:txBody>
      </p:sp>
      <p:sp>
        <p:nvSpPr>
          <p:cNvPr id="131" name="Shape 131"/>
          <p:cNvSpPr/>
          <p:nvPr/>
        </p:nvSpPr>
        <p:spPr>
          <a:xfrm>
            <a:off x="9169400" y="7670800"/>
            <a:ext cx="3046363" cy="166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latin typeface="Gill Sans"/>
                <a:ea typeface="Gill Sans"/>
                <a:cs typeface="Gill Sans"/>
                <a:sym typeface="Gill Sans"/>
              </a:defRPr>
            </a:lvl1pPr>
          </a:lstStyle>
          <a:p>
            <a:pPr/>
            <a:r>
              <a:t>Owen Stephens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Getting help</a:t>
            </a:r>
          </a:p>
        </p:txBody>
      </p:sp>
      <p:sp>
        <p:nvSpPr>
          <p:cNvPr id="174" name="Shape 174"/>
          <p:cNvSpPr/>
          <p:nvPr>
            <p:ph type="body" idx="1"/>
          </p:nvPr>
        </p:nvSpPr>
        <p:spPr>
          <a:prstGeom prst="rect">
            <a:avLst/>
          </a:prstGeom>
        </p:spPr>
        <p:txBody>
          <a:bodyPr/>
          <a:lstStyle/>
          <a:p>
            <a:pPr/>
            <a:r>
              <a:t>The OpenRefine Wiki https://github.com/OpenRefine/OpenRefine/wiki</a:t>
            </a:r>
          </a:p>
          <a:p>
            <a:pPr/>
            <a:r>
              <a:t>The ‘Free your metadata’ site </a:t>
            </a:r>
            <a:r>
              <a:rPr u="sng">
                <a:hlinkClick r:id="rId2" invalidUrl="" action="" tgtFrame="" tooltip="" history="1" highlightClick="0" endSnd="0"/>
              </a:rPr>
              <a:t>http://freeyourmetadata.org/</a:t>
            </a:r>
            <a:r>
              <a:t> and book </a:t>
            </a:r>
            <a:r>
              <a:rPr u="sng">
                <a:hlinkClick r:id="rId3" invalidUrl="" action="" tgtFrame="" tooltip="" history="1" highlightClick="0" endSnd="0"/>
              </a:rPr>
              <a:t>http://book.freeyourmetadata.org</a:t>
            </a:r>
            <a:r>
              <a:t> </a:t>
            </a:r>
          </a:p>
          <a:p>
            <a:pPr/>
            <a:r>
              <a:t>The OpenRefine mailing list and forum </a:t>
            </a:r>
            <a:r>
              <a:rPr u="sng">
                <a:hlinkClick r:id="rId4" invalidUrl="" action="" tgtFrame="" tooltip="" history="1" highlightClick="0" endSnd="0"/>
              </a:rPr>
              <a:t>http://groups.google.com/d/forum/openrefine</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Start using OpenRefine</a:t>
            </a:r>
          </a:p>
        </p:txBody>
      </p:sp>
      <p:pic>
        <p:nvPicPr>
          <p:cNvPr id="177" name="Screen Shot 2014-07-10 at 14.33.27.png"/>
          <p:cNvPicPr>
            <a:picLocks noChangeAspect="1"/>
          </p:cNvPicPr>
          <p:nvPr/>
        </p:nvPicPr>
        <p:blipFill>
          <a:blip r:embed="rId3">
            <a:extLst/>
          </a:blip>
          <a:stretch>
            <a:fillRect/>
          </a:stretch>
        </p:blipFill>
        <p:spPr>
          <a:xfrm>
            <a:off x="995876" y="2448062"/>
            <a:ext cx="10798617" cy="5553223"/>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ctrTitle"/>
          </p:nvPr>
        </p:nvSpPr>
        <p:spPr>
          <a:prstGeom prst="rect">
            <a:avLst/>
          </a:prstGeom>
        </p:spPr>
        <p:txBody>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http://bit.ly/lc-wk4-data</a:t>
            </a:r>
          </a:p>
        </p:txBody>
      </p:sp>
      <p:sp>
        <p:nvSpPr>
          <p:cNvPr id="182" name="Shape 182"/>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Demonstrations and follow-along</a:t>
            </a:r>
          </a:p>
        </p:txBody>
      </p:sp>
      <p:sp>
        <p:nvSpPr>
          <p:cNvPr id="185" name="Shape 185"/>
          <p:cNvSpPr/>
          <p:nvPr/>
        </p:nvSpPr>
        <p:spPr>
          <a:xfrm>
            <a:off x="2363494" y="6527800"/>
            <a:ext cx="8277812"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Gill Sans"/>
                <a:ea typeface="Gill Sans"/>
                <a:cs typeface="Gill Sans"/>
                <a:sym typeface="Gill Sans"/>
              </a:defRPr>
            </a:pPr>
            <a:r>
              <a:t>Download file from: </a:t>
            </a:r>
            <a:r>
              <a:rPr u="sng">
                <a:hlinkClick r:id="rId3" invalidUrl="" action="" tgtFrame="" tooltip="" history="1" highlightClick="0" endSnd="0"/>
              </a:rPr>
              <a:t>http://bit.ly/lc-wk4-data</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body" idx="1"/>
          </p:nvPr>
        </p:nvSpPr>
        <p:spPr>
          <a:xfrm>
            <a:off x="1325523" y="2415265"/>
            <a:ext cx="10297725" cy="5985485"/>
          </a:xfrm>
          <a:prstGeom prst="rect">
            <a:avLst/>
          </a:prstGeom>
        </p:spPr>
        <p:txBody>
          <a:bodyPr/>
          <a:lstStyle/>
          <a:p>
            <a:pPr>
              <a:defRPr sz="3000"/>
            </a:pPr>
            <a:r>
              <a:t>These slides were developed by Owen Stephens (owen@ostephens.com) on </a:t>
            </a:r>
          </a:p>
          <a:p>
            <a:pPr>
              <a:defRPr sz="3000"/>
            </a:pPr>
            <a:r>
              <a:t>behalf of the British Library.</a:t>
            </a:r>
          </a:p>
          <a:p>
            <a:pPr>
              <a:defRPr sz="3000"/>
            </a:pPr>
          </a:p>
          <a:p>
            <a:pPr>
              <a:defRPr sz="3000"/>
            </a:pPr>
            <a:r>
              <a:t>Unless otherwise stated, all images, audio or video content are separate works with their own licence, and should not be assumed to be CC-BY in their own right</a:t>
            </a:r>
          </a:p>
          <a:p>
            <a:pPr>
              <a:defRPr sz="3000"/>
            </a:pPr>
          </a:p>
          <a:p>
            <a:pPr>
              <a:defRPr sz="3000"/>
            </a:pPr>
            <a:r>
              <a:t>This work is licensed under a Creative Commons Attribution 4.0 International License http://creativecommons.org/licenses/by/4.0/.</a:t>
            </a:r>
            <a:br/>
            <a:br/>
            <a:r>
              <a:t>It is suggested when crediting this work, you include the phrase “Developed by Owen Stephens on behalf of the British Library”</a:t>
            </a:r>
          </a:p>
          <a:p>
            <a:pPr>
              <a:defRPr sz="3000"/>
            </a:pPr>
          </a:p>
          <a:p>
            <a:pPr>
              <a:defRPr sz="3000"/>
            </a:pPr>
          </a:p>
        </p:txBody>
      </p:sp>
      <p:sp>
        <p:nvSpPr>
          <p:cNvPr id="190" name="Shape 190"/>
          <p:cNvSpPr/>
          <p:nvPr>
            <p:ph type="title"/>
          </p:nvPr>
        </p:nvSpPr>
        <p:spPr>
          <a:xfrm>
            <a:off x="1270000" y="254000"/>
            <a:ext cx="10464800" cy="2438400"/>
          </a:xfrm>
          <a:prstGeom prst="rect">
            <a:avLst/>
          </a:prstGeom>
        </p:spPr>
        <p:txBody>
          <a:bodyPr anchor="ctr"/>
          <a:lstStyle/>
          <a:p>
            <a:pPr/>
            <a:r>
              <a:t>Using these slides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r>
              <a:t>Schedule</a:t>
            </a:r>
          </a:p>
        </p:txBody>
      </p:sp>
      <p:sp>
        <p:nvSpPr>
          <p:cNvPr id="136" name="Shape 136"/>
          <p:cNvSpPr/>
          <p:nvPr>
            <p:ph type="body" idx="1"/>
          </p:nvPr>
        </p:nvSpPr>
        <p:spPr>
          <a:xfrm>
            <a:off x="703652" y="2184848"/>
            <a:ext cx="11597496" cy="6705152"/>
          </a:xfrm>
          <a:prstGeom prst="rect">
            <a:avLst/>
          </a:prstGeom>
        </p:spPr>
        <p:txBody>
          <a:bodyPr/>
          <a:lstStyle/>
          <a:p>
            <a:pPr marL="444499" indent="-444499">
              <a:spcBef>
                <a:spcPts val="900"/>
              </a:spcBef>
              <a:defRPr sz="3800"/>
            </a:pPr>
            <a:r>
              <a:t>Introduction to OpenRefine (slides)</a:t>
            </a:r>
          </a:p>
          <a:p>
            <a:pPr marL="444499" indent="-444499">
              <a:spcBef>
                <a:spcPts val="900"/>
              </a:spcBef>
              <a:defRPr sz="3800"/>
            </a:pPr>
            <a:r>
              <a:t>Basic OpenRefine functions I (demonstrations and follow-along)</a:t>
            </a:r>
          </a:p>
          <a:p>
            <a:pPr marL="444499" indent="-444499">
              <a:spcBef>
                <a:spcPts val="900"/>
              </a:spcBef>
              <a:defRPr sz="3800"/>
            </a:pPr>
            <a:r>
              <a:t>Basic OpenRefine functions II (demonstrations and follow-along)</a:t>
            </a:r>
          </a:p>
          <a:p>
            <a:pPr marL="444499" indent="-444499">
              <a:spcBef>
                <a:spcPts val="900"/>
              </a:spcBef>
              <a:defRPr sz="3800"/>
            </a:pPr>
            <a:r>
              <a:t>Advanced OpenRefine functions (demonstrations and follow-along)</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800100" y="3314700"/>
            <a:ext cx="11099800" cy="2159000"/>
          </a:xfrm>
          <a:prstGeom prst="rect">
            <a:avLst/>
          </a:prstGeom>
        </p:spPr>
        <p:txBody>
          <a:bodyPr/>
          <a:lstStyle>
            <a:lvl1pPr defTabSz="490727">
              <a:defRPr sz="6719"/>
            </a:lvl1pPr>
          </a:lstStyle>
          <a:p>
            <a:pPr/>
            <a:r>
              <a:t>“a tool for working with messy data”</a:t>
            </a:r>
          </a:p>
        </p:txBody>
      </p:sp>
      <p:sp>
        <p:nvSpPr>
          <p:cNvPr id="139" name="Shape 139"/>
          <p:cNvSpPr/>
          <p:nvPr/>
        </p:nvSpPr>
        <p:spPr>
          <a:xfrm>
            <a:off x="8137575" y="8477250"/>
            <a:ext cx="4273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http://openrefine.org</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defTabSz="490727">
              <a:defRPr sz="6719"/>
            </a:lvl1pPr>
          </a:lstStyle>
          <a:p>
            <a:pPr/>
            <a:r>
              <a:t>OpenRefine can help when…</a:t>
            </a:r>
          </a:p>
        </p:txBody>
      </p:sp>
      <p:sp>
        <p:nvSpPr>
          <p:cNvPr id="144" name="Shape 144"/>
          <p:cNvSpPr/>
          <p:nvPr>
            <p:ph type="body" idx="1"/>
          </p:nvPr>
        </p:nvSpPr>
        <p:spPr>
          <a:prstGeom prst="rect">
            <a:avLst/>
          </a:prstGeom>
        </p:spPr>
        <p:txBody>
          <a:bodyPr/>
          <a:lstStyle/>
          <a:p>
            <a:pPr/>
            <a:r>
              <a:t> you have data in a simple tabular format</a:t>
            </a:r>
          </a:p>
          <a:p>
            <a:pPr/>
            <a:r>
              <a:t>there are inconsistencies in how the data is formatted</a:t>
            </a:r>
          </a:p>
          <a:p>
            <a:pPr/>
            <a:r>
              <a:t>there are inconsistencies in where data appears</a:t>
            </a:r>
          </a:p>
          <a:p>
            <a:pPr/>
            <a:r>
              <a:t>there are inconsistencies in terminology used in the data</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lvl1pPr defTabSz="508254">
              <a:defRPr sz="6960"/>
            </a:lvl1pPr>
          </a:lstStyle>
          <a:p>
            <a:pPr/>
            <a:r>
              <a:t>OpenRefine can help you…</a:t>
            </a:r>
          </a:p>
        </p:txBody>
      </p:sp>
      <p:sp>
        <p:nvSpPr>
          <p:cNvPr id="149" name="Shape 149"/>
          <p:cNvSpPr/>
          <p:nvPr>
            <p:ph type="body" idx="1"/>
          </p:nvPr>
        </p:nvSpPr>
        <p:spPr>
          <a:prstGeom prst="rect">
            <a:avLst/>
          </a:prstGeom>
        </p:spPr>
        <p:txBody>
          <a:bodyPr/>
          <a:lstStyle/>
          <a:p>
            <a:pPr/>
            <a:r>
              <a:t>Get an overview of a data set</a:t>
            </a:r>
          </a:p>
          <a:p>
            <a:pPr/>
            <a:r>
              <a:t>Resolve inconsistencies in a data set</a:t>
            </a:r>
          </a:p>
          <a:p>
            <a:pPr/>
            <a:r>
              <a:t>Help you split data up into more granular parts</a:t>
            </a:r>
          </a:p>
          <a:p>
            <a:pPr/>
            <a:r>
              <a:t>Match local data up to other data sets</a:t>
            </a:r>
          </a:p>
          <a:p>
            <a:pPr/>
            <a:r>
              <a:t>Enhance a data set with data from other sources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For example…</a:t>
            </a:r>
          </a:p>
        </p:txBody>
      </p:sp>
      <p:graphicFrame>
        <p:nvGraphicFramePr>
          <p:cNvPr id="154" name="Table 154"/>
          <p:cNvGraphicFramePr/>
          <p:nvPr/>
        </p:nvGraphicFramePr>
        <p:xfrm>
          <a:off x="1974850" y="3168650"/>
          <a:ext cx="8836472" cy="139382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28951"/>
                <a:gridCol w="4607520"/>
              </a:tblGrid>
              <a:tr h="278765">
                <a:tc>
                  <a:txBody>
                    <a:bodyPr/>
                    <a:lstStyle/>
                    <a:p>
                      <a:pPr algn="l" defTabSz="457200">
                        <a:defRPr b="0">
                          <a:solidFill>
                            <a:srgbClr val="000000"/>
                          </a:solidFill>
                        </a:defRPr>
                      </a:pPr>
                      <a:r>
                        <a:rPr b="1" sz="3600">
                          <a:sym typeface="Helvetica"/>
                        </a:rPr>
                        <a:t>Data you have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a:txBody>
                    <a:bodyPr/>
                    <a:lstStyle/>
                    <a:p>
                      <a:pPr algn="l" defTabSz="457200">
                        <a:defRPr b="0">
                          <a:solidFill>
                            <a:srgbClr val="000000"/>
                          </a:solidFill>
                        </a:defRPr>
                      </a:pPr>
                      <a:r>
                        <a:rPr b="1" sz="3600">
                          <a:sym typeface="Helvetica"/>
                        </a:rPr>
                        <a:t>Desired data</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r>
              <a:tr h="278765">
                <a:tc>
                  <a:txBody>
                    <a:bodyPr/>
                    <a:lstStyle/>
                    <a:p>
                      <a:pPr algn="l" defTabSz="457200"/>
                      <a:r>
                        <a:rPr sz="3600">
                          <a:latin typeface="Helvetica"/>
                          <a:ea typeface="Helvetica"/>
                          <a:cs typeface="Helvetica"/>
                          <a:sym typeface="Helvetica"/>
                        </a:rPr>
                        <a:t>1st January 2014</a:t>
                      </a:r>
                    </a:p>
                  </a:txBody>
                  <a:tcPr marL="50800" marR="50800" marT="50800" marB="50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c>
                  <a:txBody>
                    <a:bodyPr/>
                    <a:lstStyle/>
                    <a:p>
                      <a:pPr algn="l" defTabSz="457200"/>
                      <a:r>
                        <a:rPr sz="3600">
                          <a:latin typeface="Helvetica"/>
                          <a:ea typeface="Helvetica"/>
                          <a:cs typeface="Helvetica"/>
                          <a:sym typeface="Helvetica"/>
                        </a:rPr>
                        <a:t>2014-01-01</a:t>
                      </a:r>
                    </a:p>
                  </a:txBody>
                  <a:tcPr marL="50800" marR="50800" marT="50800" marB="50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r>
              <a:tr h="278765">
                <a:tc>
                  <a:txBody>
                    <a:bodyPr/>
                    <a:lstStyle/>
                    <a:p>
                      <a:pPr algn="l" defTabSz="457200"/>
                      <a:r>
                        <a:rPr sz="3600">
                          <a:latin typeface="Helvetica"/>
                          <a:ea typeface="Helvetica"/>
                          <a:cs typeface="Helvetica"/>
                          <a:sym typeface="Helvetica"/>
                        </a:rPr>
                        <a:t>01/01/2014</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r>
                        <a:rPr sz="3600">
                          <a:latin typeface="Helvetica"/>
                          <a:ea typeface="Helvetica"/>
                          <a:cs typeface="Helvetica"/>
                          <a:sym typeface="Helvetica"/>
                        </a:rPr>
                        <a:t>2014-01-01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78765">
                <a:tc>
                  <a:txBody>
                    <a:bodyPr/>
                    <a:lstStyle/>
                    <a:p>
                      <a:pPr algn="l" defTabSz="457200"/>
                      <a:r>
                        <a:rPr sz="3600">
                          <a:latin typeface="Helvetica"/>
                          <a:ea typeface="Helvetica"/>
                          <a:cs typeface="Helvetica"/>
                          <a:sym typeface="Helvetica"/>
                        </a:rPr>
                        <a:t>2014-01-01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algn="l" defTabSz="457200"/>
                      <a:r>
                        <a:rPr sz="3600">
                          <a:latin typeface="Helvetica"/>
                          <a:ea typeface="Helvetica"/>
                          <a:cs typeface="Helvetica"/>
                          <a:sym typeface="Helvetica"/>
                        </a:rPr>
                        <a:t>2014-01-01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278765">
                <a:tc>
                  <a:txBody>
                    <a:bodyPr/>
                    <a:lstStyle/>
                    <a:p>
                      <a:pPr algn="l" defTabSz="457200"/>
                      <a:r>
                        <a:rPr sz="3600">
                          <a:latin typeface="Helvetica"/>
                          <a:ea typeface="Helvetica"/>
                          <a:cs typeface="Helvetica"/>
                          <a:sym typeface="Helvetica"/>
                        </a:rPr>
                        <a:t>Jan 1 2014</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r>
                        <a:rPr sz="3600">
                          <a:latin typeface="Helvetica"/>
                          <a:ea typeface="Helvetica"/>
                          <a:cs typeface="Helvetica"/>
                          <a:sym typeface="Helvetica"/>
                        </a:rPr>
                        <a:t>2014-01-01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bl>
          </a:graphicData>
        </a:graphic>
      </p:graphicFrame>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For example…</a:t>
            </a:r>
          </a:p>
        </p:txBody>
      </p:sp>
      <p:graphicFrame>
        <p:nvGraphicFramePr>
          <p:cNvPr id="159" name="Table 159"/>
          <p:cNvGraphicFramePr/>
          <p:nvPr/>
        </p:nvGraphicFramePr>
        <p:xfrm>
          <a:off x="1974850" y="3168650"/>
          <a:ext cx="8836472" cy="139382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28951"/>
                <a:gridCol w="4607520"/>
              </a:tblGrid>
              <a:tr h="278765">
                <a:tc>
                  <a:txBody>
                    <a:bodyPr/>
                    <a:lstStyle/>
                    <a:p>
                      <a:pPr algn="l" defTabSz="457200">
                        <a:defRPr b="0">
                          <a:solidFill>
                            <a:srgbClr val="000000"/>
                          </a:solidFill>
                        </a:defRPr>
                      </a:pPr>
                      <a:r>
                        <a:rPr b="1" sz="3600">
                          <a:sym typeface="Helvetica"/>
                        </a:rPr>
                        <a:t>Data you have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a:txBody>
                    <a:bodyPr/>
                    <a:lstStyle/>
                    <a:p>
                      <a:pPr algn="l" defTabSz="457200">
                        <a:defRPr b="0">
                          <a:solidFill>
                            <a:srgbClr val="000000"/>
                          </a:solidFill>
                        </a:defRPr>
                      </a:pPr>
                      <a:r>
                        <a:rPr b="1" sz="3600">
                          <a:sym typeface="Helvetica"/>
                        </a:rPr>
                        <a:t>Desired data</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r>
              <a:tr h="278765">
                <a:tc>
                  <a:txBody>
                    <a:bodyPr/>
                    <a:lstStyle/>
                    <a:p>
                      <a:pPr algn="l" defTabSz="457200"/>
                      <a:r>
                        <a:rPr sz="3600">
                          <a:latin typeface="Helvetica"/>
                          <a:ea typeface="Helvetica"/>
                          <a:cs typeface="Helvetica"/>
                          <a:sym typeface="Helvetica"/>
                        </a:rPr>
                        <a:t>London</a:t>
                      </a:r>
                    </a:p>
                  </a:txBody>
                  <a:tcPr marL="50800" marR="50800" marT="50800" marB="50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c>
                  <a:txBody>
                    <a:bodyPr/>
                    <a:lstStyle/>
                    <a:p>
                      <a:pPr algn="l" defTabSz="457200"/>
                      <a:r>
                        <a:rPr sz="3600">
                          <a:latin typeface="Helvetica"/>
                          <a:ea typeface="Helvetica"/>
                          <a:cs typeface="Helvetica"/>
                          <a:sym typeface="Helvetica"/>
                        </a:rPr>
                        <a:t>London</a:t>
                      </a:r>
                    </a:p>
                  </a:txBody>
                  <a:tcPr marL="50800" marR="50800" marT="50800" marB="50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r>
              <a:tr h="278765">
                <a:tc>
                  <a:txBody>
                    <a:bodyPr/>
                    <a:lstStyle/>
                    <a:p>
                      <a:pPr algn="l" defTabSz="457200"/>
                      <a:r>
                        <a:rPr sz="3600">
                          <a:latin typeface="Helvetica"/>
                          <a:ea typeface="Helvetica"/>
                          <a:cs typeface="Helvetica"/>
                          <a:sym typeface="Helvetica"/>
                        </a:rPr>
                        <a:t>London]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r>
                        <a:rPr sz="3600">
                          <a:latin typeface="Helvetica"/>
                          <a:ea typeface="Helvetica"/>
                          <a:cs typeface="Helvetica"/>
                          <a:sym typeface="Helvetica"/>
                        </a:rPr>
                        <a:t>London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78765">
                <a:tc>
                  <a:txBody>
                    <a:bodyPr/>
                    <a:lstStyle/>
                    <a:p>
                      <a:pPr algn="l" defTabSz="457200"/>
                      <a:r>
                        <a:rPr sz="3600">
                          <a:latin typeface="Helvetica"/>
                          <a:ea typeface="Helvetica"/>
                          <a:cs typeface="Helvetica"/>
                          <a:sym typeface="Helvetica"/>
                        </a:rPr>
                        <a:t>London,]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algn="l" defTabSz="457200"/>
                      <a:r>
                        <a:rPr sz="3600">
                          <a:latin typeface="Helvetica"/>
                          <a:ea typeface="Helvetica"/>
                          <a:cs typeface="Helvetica"/>
                          <a:sym typeface="Helvetica"/>
                        </a:rPr>
                        <a:t>London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278765">
                <a:tc>
                  <a:txBody>
                    <a:bodyPr/>
                    <a:lstStyle/>
                    <a:p>
                      <a:pPr algn="l" defTabSz="457200"/>
                      <a:r>
                        <a:rPr sz="3600">
                          <a:latin typeface="Helvetica"/>
                          <a:ea typeface="Helvetica"/>
                          <a:cs typeface="Helvetica"/>
                          <a:sym typeface="Helvetica"/>
                        </a:rPr>
                        <a:t>london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r>
                        <a:rPr sz="3600">
                          <a:latin typeface="Helvetica"/>
                          <a:ea typeface="Helvetica"/>
                          <a:cs typeface="Helvetica"/>
                          <a:sym typeface="Helvetica"/>
                        </a:rPr>
                        <a:t>London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bl>
          </a:graphicData>
        </a:graphic>
      </p:graphicFrame>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For example…</a:t>
            </a:r>
          </a:p>
        </p:txBody>
      </p:sp>
      <p:graphicFrame>
        <p:nvGraphicFramePr>
          <p:cNvPr id="164" name="Table 164"/>
          <p:cNvGraphicFramePr/>
          <p:nvPr/>
        </p:nvGraphicFramePr>
        <p:xfrm>
          <a:off x="609600" y="2514600"/>
          <a:ext cx="12172436" cy="710313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132310"/>
                <a:gridCol w="1272889"/>
                <a:gridCol w="1261238"/>
                <a:gridCol w="1261238"/>
                <a:gridCol w="1261238"/>
                <a:gridCol w="1261238"/>
                <a:gridCol w="1261238"/>
                <a:gridCol w="1261238"/>
                <a:gridCol w="1199805"/>
              </a:tblGrid>
              <a:tr h="417067">
                <a:tc>
                  <a:txBody>
                    <a:bodyPr/>
                    <a:lstStyle/>
                    <a:p>
                      <a:pPr defTabSz="914400"/>
                      <a:r>
                        <a:rPr b="1" sz="1400">
                          <a:solidFill>
                            <a:srgbClr val="FFFFFF"/>
                          </a:solidFill>
                          <a:latin typeface="Helvetica"/>
                          <a:ea typeface="Helvetica"/>
                          <a:cs typeface="Helvetica"/>
                          <a:sym typeface="Helvetica"/>
                        </a:rPr>
                        <a:t>Data you have</a:t>
                      </a:r>
                    </a:p>
                  </a:txBody>
                  <a:tcPr marL="50800" marR="50800" marT="50800" marB="50800" anchor="ctr" anchorCtr="0" horzOverflow="overflow">
                    <a:solidFill>
                      <a:schemeClr val="accent1"/>
                    </a:solidFill>
                  </a:tcPr>
                </a:tc>
                <a:tc>
                  <a:txBody>
                    <a:bodyPr/>
                    <a:lstStyle/>
                    <a:p>
                      <a:pPr defTabSz="914400"/>
                      <a:r>
                        <a:rPr b="1" sz="1400">
                          <a:solidFill>
                            <a:srgbClr val="FFFFFF"/>
                          </a:solidFill>
                          <a:latin typeface="Helvetica"/>
                          <a:ea typeface="Helvetica"/>
                          <a:cs typeface="Helvetica"/>
                          <a:sym typeface="Helvetica"/>
                        </a:rPr>
                        <a:t>Desired data</a:t>
                      </a:r>
                    </a:p>
                  </a:txBody>
                  <a:tcPr marL="50800" marR="50800" marT="50800" marB="50800" anchor="ctr" anchorCtr="0" horzOverflow="overflow">
                    <a:solidFill>
                      <a:schemeClr val="accent1"/>
                    </a:solidFill>
                  </a:tcPr>
                </a:tc>
                <a:tc>
                  <a:txBody>
                    <a:bodyPr/>
                    <a:lstStyle/>
                    <a:p>
                      <a:pPr defTabSz="914400">
                        <a:defRPr b="1" sz="1400">
                          <a:solidFill>
                            <a:srgbClr val="FFFFFF"/>
                          </a:solidFill>
                          <a:latin typeface="Helvetica"/>
                          <a:ea typeface="Helvetica"/>
                          <a:cs typeface="Helvetica"/>
                          <a:sym typeface="Helvetica"/>
                        </a:defRPr>
                      </a:pPr>
                    </a:p>
                  </a:txBody>
                  <a:tcPr marL="50800" marR="50800" marT="50800" marB="50800" anchor="ctr" anchorCtr="0" horzOverflow="overflow">
                    <a:solidFill>
                      <a:schemeClr val="accent1"/>
                    </a:solidFill>
                  </a:tcPr>
                </a:tc>
                <a:tc>
                  <a:txBody>
                    <a:bodyPr/>
                    <a:lstStyle/>
                    <a:p>
                      <a:pPr defTabSz="914400">
                        <a:defRPr b="1" sz="1400">
                          <a:solidFill>
                            <a:srgbClr val="FFFFFF"/>
                          </a:solidFill>
                          <a:latin typeface="Helvetica"/>
                          <a:ea typeface="Helvetica"/>
                          <a:cs typeface="Helvetica"/>
                          <a:sym typeface="Helvetica"/>
                        </a:defRPr>
                      </a:pPr>
                    </a:p>
                  </a:txBody>
                  <a:tcPr marL="50800" marR="50800" marT="50800" marB="50800" anchor="ctr" anchorCtr="0" horzOverflow="overflow">
                    <a:solidFill>
                      <a:schemeClr val="accent1"/>
                    </a:solidFill>
                  </a:tcPr>
                </a:tc>
                <a:tc>
                  <a:txBody>
                    <a:bodyPr/>
                    <a:lstStyle/>
                    <a:p>
                      <a:pPr defTabSz="914400">
                        <a:defRPr b="1" sz="1400">
                          <a:solidFill>
                            <a:srgbClr val="FFFFFF"/>
                          </a:solidFill>
                          <a:latin typeface="Helvetica"/>
                          <a:ea typeface="Helvetica"/>
                          <a:cs typeface="Helvetica"/>
                          <a:sym typeface="Helvetica"/>
                        </a:defRPr>
                      </a:pPr>
                    </a:p>
                  </a:txBody>
                  <a:tcPr marL="50800" marR="50800" marT="50800" marB="50800" anchor="ctr" anchorCtr="0" horzOverflow="overflow">
                    <a:solidFill>
                      <a:schemeClr val="accent1"/>
                    </a:solidFill>
                  </a:tcPr>
                </a:tc>
                <a:tc>
                  <a:txBody>
                    <a:bodyPr/>
                    <a:lstStyle/>
                    <a:p>
                      <a:pPr defTabSz="914400">
                        <a:defRPr b="1" sz="1400">
                          <a:solidFill>
                            <a:srgbClr val="FFFFFF"/>
                          </a:solidFill>
                          <a:latin typeface="Helvetica"/>
                          <a:ea typeface="Helvetica"/>
                          <a:cs typeface="Helvetica"/>
                          <a:sym typeface="Helvetica"/>
                        </a:defRPr>
                      </a:pPr>
                    </a:p>
                  </a:txBody>
                  <a:tcPr marL="50800" marR="50800" marT="50800" marB="50800" anchor="ctr" anchorCtr="0" horzOverflow="overflow">
                    <a:solidFill>
                      <a:schemeClr val="accent1"/>
                    </a:solidFill>
                  </a:tcPr>
                </a:tc>
                <a:tc>
                  <a:txBody>
                    <a:bodyPr/>
                    <a:lstStyle/>
                    <a:p>
                      <a:pPr defTabSz="914400">
                        <a:defRPr b="1" sz="1400">
                          <a:solidFill>
                            <a:srgbClr val="FFFFFF"/>
                          </a:solidFill>
                          <a:latin typeface="Helvetica"/>
                          <a:ea typeface="Helvetica"/>
                          <a:cs typeface="Helvetica"/>
                          <a:sym typeface="Helvetica"/>
                        </a:defRPr>
                      </a:pPr>
                    </a:p>
                  </a:txBody>
                  <a:tcPr marL="50800" marR="50800" marT="50800" marB="50800" anchor="ctr" anchorCtr="0" horzOverflow="overflow">
                    <a:solidFill>
                      <a:schemeClr val="accent1"/>
                    </a:solidFill>
                  </a:tcPr>
                </a:tc>
                <a:tc>
                  <a:txBody>
                    <a:bodyPr/>
                    <a:lstStyle/>
                    <a:p>
                      <a:pPr defTabSz="914400">
                        <a:defRPr b="1" sz="1400">
                          <a:solidFill>
                            <a:srgbClr val="FFFFFF"/>
                          </a:solidFill>
                          <a:latin typeface="Helvetica"/>
                          <a:ea typeface="Helvetica"/>
                          <a:cs typeface="Helvetica"/>
                          <a:sym typeface="Helvetica"/>
                        </a:defRPr>
                      </a:pPr>
                    </a:p>
                  </a:txBody>
                  <a:tcPr marL="50800" marR="50800" marT="50800" marB="50800" anchor="ctr" anchorCtr="0" horzOverflow="overflow">
                    <a:solidFill>
                      <a:schemeClr val="accent1"/>
                    </a:solidFill>
                  </a:tcPr>
                </a:tc>
                <a:tc>
                  <a:txBody>
                    <a:bodyPr/>
                    <a:lstStyle/>
                    <a:p>
                      <a:pPr defTabSz="914400">
                        <a:defRPr b="1" sz="1400">
                          <a:solidFill>
                            <a:srgbClr val="FFFFFF"/>
                          </a:solidFill>
                          <a:latin typeface="Helvetica"/>
                          <a:ea typeface="Helvetica"/>
                          <a:cs typeface="Helvetica"/>
                          <a:sym typeface="Helvetica"/>
                        </a:defRPr>
                      </a:pPr>
                    </a:p>
                  </a:txBody>
                  <a:tcPr marL="50800" marR="50800" marT="50800" marB="50800" anchor="ctr" anchorCtr="0" horzOverflow="overflow">
                    <a:solidFill>
                      <a:schemeClr val="accent1"/>
                    </a:solidFill>
                  </a:tcPr>
                </a:tc>
              </a:tr>
              <a:tr h="417067">
                <a:tc>
                  <a:txBody>
                    <a:bodyPr/>
                    <a:lstStyle/>
                    <a:p>
                      <a:pPr defTabSz="914400">
                        <a:defRPr b="1" sz="1400">
                          <a:solidFill>
                            <a:srgbClr val="FFFFFF"/>
                          </a:solidFill>
                          <a:latin typeface="Helvetica"/>
                          <a:ea typeface="Helvetica"/>
                          <a:cs typeface="Helvetica"/>
                          <a:sym typeface="Helvetica"/>
                        </a:defRPr>
                      </a:pPr>
                    </a:p>
                  </a:txBody>
                  <a:tcPr marL="50800" marR="50800" marT="50800" marB="50800" anchor="ctr" anchorCtr="0" horzOverflow="overflow">
                    <a:solidFill>
                      <a:schemeClr val="accent1"/>
                    </a:solidFill>
                  </a:tcPr>
                </a:tc>
                <a:tc>
                  <a:txBody>
                    <a:bodyPr/>
                    <a:lstStyle/>
                    <a:p>
                      <a:pPr defTabSz="914400"/>
                      <a:r>
                        <a:rPr b="1" sz="1400">
                          <a:solidFill>
                            <a:srgbClr val="FFFFFF"/>
                          </a:solidFill>
                          <a:latin typeface="Helvetica"/>
                          <a:ea typeface="Helvetica"/>
                          <a:cs typeface="Helvetica"/>
                          <a:sym typeface="Helvetica"/>
                        </a:rPr>
                        <a:t>Institution</a:t>
                      </a:r>
                    </a:p>
                  </a:txBody>
                  <a:tcPr marL="50800" marR="50800" marT="50800" marB="50800" anchor="ctr" anchorCtr="0" horzOverflow="overflow">
                    <a:solidFill>
                      <a:schemeClr val="accent1"/>
                    </a:solidFill>
                  </a:tcPr>
                </a:tc>
                <a:tc>
                  <a:txBody>
                    <a:bodyPr/>
                    <a:lstStyle/>
                    <a:p>
                      <a:pPr defTabSz="914400"/>
                      <a:r>
                        <a:rPr b="1" sz="1400">
                          <a:solidFill>
                            <a:srgbClr val="FFFFFF"/>
                          </a:solidFill>
                          <a:latin typeface="Helvetica"/>
                          <a:ea typeface="Helvetica"/>
                          <a:cs typeface="Helvetica"/>
                          <a:sym typeface="Helvetica"/>
                        </a:rPr>
                        <a:t>Library name</a:t>
                      </a:r>
                    </a:p>
                  </a:txBody>
                  <a:tcPr marL="50800" marR="50800" marT="50800" marB="50800" anchor="ctr" anchorCtr="0" horzOverflow="overflow">
                    <a:solidFill>
                      <a:schemeClr val="accent1"/>
                    </a:solidFill>
                  </a:tcPr>
                </a:tc>
                <a:tc>
                  <a:txBody>
                    <a:bodyPr/>
                    <a:lstStyle/>
                    <a:p>
                      <a:pPr defTabSz="914400"/>
                      <a:r>
                        <a:rPr b="1" sz="1400">
                          <a:solidFill>
                            <a:srgbClr val="FFFFFF"/>
                          </a:solidFill>
                          <a:latin typeface="Helvetica"/>
                          <a:ea typeface="Helvetica"/>
                          <a:cs typeface="Helvetica"/>
                          <a:sym typeface="Helvetica"/>
                        </a:rPr>
                        <a:t>Address 1</a:t>
                      </a:r>
                    </a:p>
                  </a:txBody>
                  <a:tcPr marL="50800" marR="50800" marT="50800" marB="50800" anchor="ctr" anchorCtr="0" horzOverflow="overflow">
                    <a:solidFill>
                      <a:schemeClr val="accent1"/>
                    </a:solidFill>
                  </a:tcPr>
                </a:tc>
                <a:tc>
                  <a:txBody>
                    <a:bodyPr/>
                    <a:lstStyle/>
                    <a:p>
                      <a:pPr defTabSz="914400"/>
                      <a:r>
                        <a:rPr b="1" sz="1400">
                          <a:solidFill>
                            <a:srgbClr val="FFFFFF"/>
                          </a:solidFill>
                          <a:latin typeface="Helvetica"/>
                          <a:ea typeface="Helvetica"/>
                          <a:cs typeface="Helvetica"/>
                          <a:sym typeface="Helvetica"/>
                        </a:rPr>
                        <a:t>Address 2</a:t>
                      </a:r>
                    </a:p>
                  </a:txBody>
                  <a:tcPr marL="50800" marR="50800" marT="50800" marB="50800" anchor="ctr" anchorCtr="0" horzOverflow="overflow">
                    <a:solidFill>
                      <a:schemeClr val="accent1"/>
                    </a:solidFill>
                  </a:tcPr>
                </a:tc>
                <a:tc>
                  <a:txBody>
                    <a:bodyPr/>
                    <a:lstStyle/>
                    <a:p>
                      <a:pPr defTabSz="914400"/>
                      <a:r>
                        <a:rPr b="1" sz="1400">
                          <a:solidFill>
                            <a:srgbClr val="FFFFFF"/>
                          </a:solidFill>
                          <a:latin typeface="Helvetica"/>
                          <a:ea typeface="Helvetica"/>
                          <a:cs typeface="Helvetica"/>
                          <a:sym typeface="Helvetica"/>
                        </a:rPr>
                        <a:t>Town/City</a:t>
                      </a:r>
                    </a:p>
                  </a:txBody>
                  <a:tcPr marL="50800" marR="50800" marT="50800" marB="50800" anchor="ctr" anchorCtr="0" horzOverflow="overflow">
                    <a:solidFill>
                      <a:schemeClr val="accent1"/>
                    </a:solidFill>
                  </a:tcPr>
                </a:tc>
                <a:tc>
                  <a:txBody>
                    <a:bodyPr/>
                    <a:lstStyle/>
                    <a:p>
                      <a:pPr defTabSz="914400"/>
                      <a:r>
                        <a:rPr b="1" sz="1400">
                          <a:solidFill>
                            <a:srgbClr val="FFFFFF"/>
                          </a:solidFill>
                          <a:latin typeface="Helvetica"/>
                          <a:ea typeface="Helvetica"/>
                          <a:cs typeface="Helvetica"/>
                          <a:sym typeface="Helvetica"/>
                        </a:rPr>
                        <a:t>Region</a:t>
                      </a:r>
                    </a:p>
                  </a:txBody>
                  <a:tcPr marL="50800" marR="50800" marT="50800" marB="50800" anchor="ctr" anchorCtr="0" horzOverflow="overflow">
                    <a:solidFill>
                      <a:schemeClr val="accent1"/>
                    </a:solidFill>
                  </a:tcPr>
                </a:tc>
                <a:tc>
                  <a:txBody>
                    <a:bodyPr/>
                    <a:lstStyle/>
                    <a:p>
                      <a:pPr defTabSz="914400"/>
                      <a:r>
                        <a:rPr b="1" sz="1400">
                          <a:solidFill>
                            <a:srgbClr val="FFFFFF"/>
                          </a:solidFill>
                          <a:latin typeface="Helvetica"/>
                          <a:ea typeface="Helvetica"/>
                          <a:cs typeface="Helvetica"/>
                          <a:sym typeface="Helvetica"/>
                        </a:rPr>
                        <a:t>Country</a:t>
                      </a:r>
                    </a:p>
                  </a:txBody>
                  <a:tcPr marL="50800" marR="50800" marT="50800" marB="50800" anchor="ctr" anchorCtr="0" horzOverflow="overflow">
                    <a:solidFill>
                      <a:schemeClr val="accent1"/>
                    </a:solidFill>
                  </a:tcPr>
                </a:tc>
                <a:tc>
                  <a:txBody>
                    <a:bodyPr/>
                    <a:lstStyle/>
                    <a:p>
                      <a:pPr defTabSz="914400"/>
                      <a:r>
                        <a:rPr b="1" sz="1400">
                          <a:solidFill>
                            <a:srgbClr val="FFFFFF"/>
                          </a:solidFill>
                          <a:latin typeface="Helvetica"/>
                          <a:ea typeface="Helvetica"/>
                          <a:cs typeface="Helvetica"/>
                          <a:sym typeface="Helvetica"/>
                        </a:rPr>
                        <a:t>Postcode</a:t>
                      </a:r>
                    </a:p>
                  </a:txBody>
                  <a:tcPr marL="50800" marR="50800" marT="50800" marB="50800" anchor="ctr" anchorCtr="0" horzOverflow="overflow">
                    <a:solidFill>
                      <a:schemeClr val="accent1"/>
                    </a:solidFill>
                  </a:tcPr>
                </a:tc>
              </a:tr>
              <a:tr h="1567248">
                <a:tc>
                  <a:txBody>
                    <a:bodyPr/>
                    <a:lstStyle/>
                    <a:p>
                      <a:pPr defTabSz="914400"/>
                      <a:r>
                        <a:rPr sz="1400"/>
                        <a:t>University of Wales, Llyfrgell Thomas Parry Library, Llanbadarn Fawr, ABERYSTWYTH, Ceredigion, SY23 3AS, United Kingdom</a:t>
                      </a:r>
                    </a:p>
                  </a:txBody>
                  <a:tcPr marL="50800" marR="50800" marT="50800" marB="50800" anchor="ctr" anchorCtr="0" horzOverflow="overflow"/>
                </a:tc>
                <a:tc>
                  <a:txBody>
                    <a:bodyPr/>
                    <a:lstStyle/>
                    <a:p>
                      <a:pPr defTabSz="914400"/>
                      <a:r>
                        <a:rPr sz="1400"/>
                        <a:t>University of Wales</a:t>
                      </a:r>
                    </a:p>
                  </a:txBody>
                  <a:tcPr marL="50800" marR="50800" marT="50800" marB="50800" anchor="ctr" anchorCtr="0" horzOverflow="overflow"/>
                </a:tc>
                <a:tc>
                  <a:txBody>
                    <a:bodyPr/>
                    <a:lstStyle/>
                    <a:p>
                      <a:pPr defTabSz="914400"/>
                      <a:r>
                        <a:rPr sz="1400"/>
                        <a:t>Llyfrgell Thomas Parry Library</a:t>
                      </a:r>
                    </a:p>
                  </a:txBody>
                  <a:tcPr marL="50800" marR="50800" marT="50800" marB="50800" anchor="ctr" anchorCtr="0" horzOverflow="overflow"/>
                </a:tc>
                <a:tc>
                  <a:txBody>
                    <a:bodyPr/>
                    <a:lstStyle/>
                    <a:p>
                      <a:pPr defTabSz="914400"/>
                      <a:r>
                        <a:rPr sz="1400"/>
                        <a:t>Llanbadarn Fawr</a:t>
                      </a:r>
                    </a:p>
                  </a:txBody>
                  <a:tcPr marL="50800" marR="50800" marT="50800" marB="50800" anchor="ctr" anchorCtr="0" horzOverflow="overflow"/>
                </a:tc>
                <a:tc>
                  <a:txBody>
                    <a:bodyPr/>
                    <a:lstStyle/>
                    <a:p>
                      <a:pPr defTabSz="914400">
                        <a:defRPr sz="1400"/>
                      </a:pPr>
                    </a:p>
                  </a:txBody>
                  <a:tcPr marL="50800" marR="50800" marT="50800" marB="50800" anchor="ctr" anchorCtr="0" horzOverflow="overflow"/>
                </a:tc>
                <a:tc>
                  <a:txBody>
                    <a:bodyPr/>
                    <a:lstStyle/>
                    <a:p>
                      <a:pPr defTabSz="914400"/>
                      <a:r>
                        <a:rPr sz="1400"/>
                        <a:t>Aberystwyth</a:t>
                      </a:r>
                    </a:p>
                  </a:txBody>
                  <a:tcPr marL="50800" marR="50800" marT="50800" marB="50800" anchor="ctr" anchorCtr="0" horzOverflow="overflow"/>
                </a:tc>
                <a:tc>
                  <a:txBody>
                    <a:bodyPr/>
                    <a:lstStyle/>
                    <a:p>
                      <a:pPr defTabSz="914400"/>
                      <a:r>
                        <a:rPr sz="1400"/>
                        <a:t>Ceredigion</a:t>
                      </a:r>
                    </a:p>
                  </a:txBody>
                  <a:tcPr marL="50800" marR="50800" marT="50800" marB="50800" anchor="ctr" anchorCtr="0" horzOverflow="overflow"/>
                </a:tc>
                <a:tc>
                  <a:txBody>
                    <a:bodyPr/>
                    <a:lstStyle/>
                    <a:p>
                      <a:pPr defTabSz="914400"/>
                      <a:r>
                        <a:rPr sz="1400"/>
                        <a:t>United Kingdom</a:t>
                      </a:r>
                    </a:p>
                  </a:txBody>
                  <a:tcPr marL="50800" marR="50800" marT="50800" marB="50800" anchor="ctr" anchorCtr="0" horzOverflow="overflow"/>
                </a:tc>
                <a:tc>
                  <a:txBody>
                    <a:bodyPr/>
                    <a:lstStyle/>
                    <a:p>
                      <a:pPr defTabSz="914400"/>
                      <a:r>
                        <a:rPr sz="1400"/>
                        <a:t>SY23 3AS</a:t>
                      </a:r>
                    </a:p>
                  </a:txBody>
                  <a:tcPr marL="50800" marR="50800" marT="50800" marB="50800" anchor="ctr" anchorCtr="0" horzOverflow="overflow"/>
                </a:tc>
              </a:tr>
              <a:tr h="1567248">
                <a:tc>
                  <a:txBody>
                    <a:bodyPr/>
                    <a:lstStyle/>
                    <a:p>
                      <a:pPr defTabSz="914400"/>
                      <a:r>
                        <a:rPr sz="1400"/>
                        <a:t>University of Aberdeen, Queen Mother Library, Meston Walk, ABERDEEN, AB24 3UE, United Kingdom</a:t>
                      </a:r>
                    </a:p>
                  </a:txBody>
                  <a:tcPr marL="50800" marR="50800" marT="50800" marB="50800" anchor="ctr" anchorCtr="0" horzOverflow="overflow"/>
                </a:tc>
                <a:tc>
                  <a:txBody>
                    <a:bodyPr/>
                    <a:lstStyle/>
                    <a:p>
                      <a:pPr defTabSz="914400"/>
                      <a:r>
                        <a:rPr sz="1400"/>
                        <a:t>University of Abderdeen</a:t>
                      </a:r>
                    </a:p>
                  </a:txBody>
                  <a:tcPr marL="50800" marR="50800" marT="50800" marB="50800" anchor="ctr" anchorCtr="0" horzOverflow="overflow"/>
                </a:tc>
                <a:tc>
                  <a:txBody>
                    <a:bodyPr/>
                    <a:lstStyle/>
                    <a:p>
                      <a:pPr defTabSz="914400"/>
                      <a:r>
                        <a:rPr sz="1400"/>
                        <a:t>Queen Mother Library</a:t>
                      </a:r>
                    </a:p>
                  </a:txBody>
                  <a:tcPr marL="50800" marR="50800" marT="50800" marB="50800" anchor="ctr" anchorCtr="0" horzOverflow="overflow"/>
                </a:tc>
                <a:tc>
                  <a:txBody>
                    <a:bodyPr/>
                    <a:lstStyle/>
                    <a:p>
                      <a:pPr defTabSz="914400"/>
                      <a:r>
                        <a:rPr sz="1400"/>
                        <a:t>Meston Walk</a:t>
                      </a:r>
                    </a:p>
                  </a:txBody>
                  <a:tcPr marL="50800" marR="50800" marT="50800" marB="50800" anchor="ctr" anchorCtr="0" horzOverflow="overflow"/>
                </a:tc>
                <a:tc>
                  <a:txBody>
                    <a:bodyPr/>
                    <a:lstStyle/>
                    <a:p>
                      <a:pPr defTabSz="914400">
                        <a:defRPr sz="1400"/>
                      </a:pPr>
                    </a:p>
                  </a:txBody>
                  <a:tcPr marL="50800" marR="50800" marT="50800" marB="50800" anchor="ctr" anchorCtr="0" horzOverflow="overflow"/>
                </a:tc>
                <a:tc>
                  <a:txBody>
                    <a:bodyPr/>
                    <a:lstStyle/>
                    <a:p>
                      <a:pPr defTabSz="914400"/>
                      <a:r>
                        <a:rPr sz="1400"/>
                        <a:t>Aberdeen</a:t>
                      </a:r>
                    </a:p>
                  </a:txBody>
                  <a:tcPr marL="50800" marR="50800" marT="50800" marB="50800" anchor="ctr" anchorCtr="0" horzOverflow="overflow"/>
                </a:tc>
                <a:tc>
                  <a:txBody>
                    <a:bodyPr/>
                    <a:lstStyle/>
                    <a:p>
                      <a:pPr defTabSz="914400">
                        <a:defRPr sz="1400"/>
                      </a:pPr>
                    </a:p>
                  </a:txBody>
                  <a:tcPr marL="50800" marR="50800" marT="50800" marB="50800" anchor="ctr" anchorCtr="0" horzOverflow="overflow"/>
                </a:tc>
                <a:tc>
                  <a:txBody>
                    <a:bodyPr/>
                    <a:lstStyle/>
                    <a:p>
                      <a:pPr defTabSz="914400"/>
                      <a:r>
                        <a:rPr sz="1400"/>
                        <a:t>United Kingdom</a:t>
                      </a:r>
                    </a:p>
                  </a:txBody>
                  <a:tcPr marL="50800" marR="50800" marT="50800" marB="50800" anchor="ctr" anchorCtr="0" horzOverflow="overflow"/>
                </a:tc>
                <a:tc>
                  <a:txBody>
                    <a:bodyPr/>
                    <a:lstStyle/>
                    <a:p>
                      <a:pPr defTabSz="914400"/>
                      <a:r>
                        <a:rPr sz="1400"/>
                        <a:t>AB24 3UE</a:t>
                      </a:r>
                    </a:p>
                  </a:txBody>
                  <a:tcPr marL="50800" marR="50800" marT="50800" marB="50800" anchor="ctr" anchorCtr="0" horzOverflow="overflow"/>
                </a:tc>
              </a:tr>
              <a:tr h="1567248">
                <a:tc>
                  <a:txBody>
                    <a:bodyPr/>
                    <a:lstStyle/>
                    <a:p>
                      <a:pPr defTabSz="914400"/>
                      <a:r>
                        <a:rPr sz="1400"/>
                        <a:t>University of Birmingham, Barnes Library, Medical School, Edgbaston, BIRMINGHAM, West Midlands, B15 2TT, United Kingdom</a:t>
                      </a:r>
                    </a:p>
                  </a:txBody>
                  <a:tcPr marL="50800" marR="50800" marT="50800" marB="50800" anchor="ctr" anchorCtr="0" horzOverflow="overflow"/>
                </a:tc>
                <a:tc>
                  <a:txBody>
                    <a:bodyPr/>
                    <a:lstStyle/>
                    <a:p>
                      <a:pPr defTabSz="914400"/>
                      <a:r>
                        <a:rPr sz="1400"/>
                        <a:t>University of Birmingham</a:t>
                      </a:r>
                    </a:p>
                  </a:txBody>
                  <a:tcPr marL="50800" marR="50800" marT="50800" marB="50800" anchor="ctr" anchorCtr="0" horzOverflow="overflow"/>
                </a:tc>
                <a:tc>
                  <a:txBody>
                    <a:bodyPr/>
                    <a:lstStyle/>
                    <a:p>
                      <a:pPr defTabSz="914400"/>
                      <a:r>
                        <a:rPr sz="1400"/>
                        <a:t>Barnes Library</a:t>
                      </a:r>
                    </a:p>
                  </a:txBody>
                  <a:tcPr marL="50800" marR="50800" marT="50800" marB="50800" anchor="ctr" anchorCtr="0" horzOverflow="overflow"/>
                </a:tc>
                <a:tc>
                  <a:txBody>
                    <a:bodyPr/>
                    <a:lstStyle/>
                    <a:p>
                      <a:pPr defTabSz="914400"/>
                      <a:r>
                        <a:rPr sz="1400"/>
                        <a:t>Medical School</a:t>
                      </a:r>
                    </a:p>
                  </a:txBody>
                  <a:tcPr marL="50800" marR="50800" marT="50800" marB="50800" anchor="ctr" anchorCtr="0" horzOverflow="overflow"/>
                </a:tc>
                <a:tc>
                  <a:txBody>
                    <a:bodyPr/>
                    <a:lstStyle/>
                    <a:p>
                      <a:pPr defTabSz="914400"/>
                      <a:r>
                        <a:rPr sz="1400"/>
                        <a:t>Edgbaston</a:t>
                      </a:r>
                    </a:p>
                  </a:txBody>
                  <a:tcPr marL="50800" marR="50800" marT="50800" marB="50800" anchor="ctr" anchorCtr="0" horzOverflow="overflow"/>
                </a:tc>
                <a:tc>
                  <a:txBody>
                    <a:bodyPr/>
                    <a:lstStyle/>
                    <a:p>
                      <a:pPr defTabSz="914400"/>
                      <a:r>
                        <a:rPr sz="1400"/>
                        <a:t>Birmingham</a:t>
                      </a:r>
                    </a:p>
                  </a:txBody>
                  <a:tcPr marL="50800" marR="50800" marT="50800" marB="50800" anchor="ctr" anchorCtr="0" horzOverflow="overflow"/>
                </a:tc>
                <a:tc>
                  <a:txBody>
                    <a:bodyPr/>
                    <a:lstStyle/>
                    <a:p>
                      <a:pPr defTabSz="914400"/>
                      <a:r>
                        <a:rPr sz="1400"/>
                        <a:t>West Midlands</a:t>
                      </a:r>
                    </a:p>
                  </a:txBody>
                  <a:tcPr marL="50800" marR="50800" marT="50800" marB="50800" anchor="ctr" anchorCtr="0" horzOverflow="overflow"/>
                </a:tc>
                <a:tc>
                  <a:txBody>
                    <a:bodyPr/>
                    <a:lstStyle/>
                    <a:p>
                      <a:pPr defTabSz="914400"/>
                      <a:r>
                        <a:rPr sz="1400"/>
                        <a:t>United Kingdom</a:t>
                      </a:r>
                    </a:p>
                  </a:txBody>
                  <a:tcPr marL="50800" marR="50800" marT="50800" marB="50800" anchor="ctr" anchorCtr="0" horzOverflow="overflow"/>
                </a:tc>
                <a:tc>
                  <a:txBody>
                    <a:bodyPr/>
                    <a:lstStyle/>
                    <a:p>
                      <a:pPr defTabSz="914400"/>
                      <a:r>
                        <a:rPr sz="1400"/>
                        <a:t>B15 2TT</a:t>
                      </a:r>
                    </a:p>
                  </a:txBody>
                  <a:tcPr marL="50800" marR="50800" marT="50800" marB="50800" anchor="ctr" anchorCtr="0" horzOverflow="overflow"/>
                </a:tc>
              </a:tr>
              <a:tr h="1567248">
                <a:tc>
                  <a:txBody>
                    <a:bodyPr/>
                    <a:lstStyle/>
                    <a:p>
                      <a:pPr defTabSz="914400"/>
                      <a:r>
                        <a:rPr sz="1400"/>
                        <a:t>University of Warwick, Library, Gibbett Hill Road, COVENTRY, CV4 7AL, United Kingdom</a:t>
                      </a:r>
                    </a:p>
                  </a:txBody>
                  <a:tcPr marL="50800" marR="50800" marT="50800" marB="50800" anchor="ctr" anchorCtr="0" horzOverflow="overflow"/>
                </a:tc>
                <a:tc>
                  <a:txBody>
                    <a:bodyPr/>
                    <a:lstStyle/>
                    <a:p>
                      <a:pPr defTabSz="914400"/>
                      <a:r>
                        <a:rPr sz="1400"/>
                        <a:t>University of Warwick</a:t>
                      </a:r>
                    </a:p>
                  </a:txBody>
                  <a:tcPr marL="50800" marR="50800" marT="50800" marB="50800" anchor="ctr" anchorCtr="0" horzOverflow="overflow"/>
                </a:tc>
                <a:tc>
                  <a:txBody>
                    <a:bodyPr/>
                    <a:lstStyle/>
                    <a:p>
                      <a:pPr defTabSz="914400"/>
                      <a:r>
                        <a:rPr sz="1400"/>
                        <a:t>Library</a:t>
                      </a:r>
                    </a:p>
                  </a:txBody>
                  <a:tcPr marL="50800" marR="50800" marT="50800" marB="50800" anchor="ctr" anchorCtr="0" horzOverflow="overflow"/>
                </a:tc>
                <a:tc>
                  <a:txBody>
                    <a:bodyPr/>
                    <a:lstStyle/>
                    <a:p>
                      <a:pPr defTabSz="914400"/>
                      <a:r>
                        <a:rPr sz="1400"/>
                        <a:t>Gibbett Hill Road</a:t>
                      </a:r>
                    </a:p>
                  </a:txBody>
                  <a:tcPr marL="50800" marR="50800" marT="50800" marB="50800" anchor="ctr" anchorCtr="0" horzOverflow="overflow"/>
                </a:tc>
                <a:tc>
                  <a:txBody>
                    <a:bodyPr/>
                    <a:lstStyle/>
                    <a:p>
                      <a:pPr defTabSz="914400">
                        <a:defRPr sz="1400"/>
                      </a:pPr>
                    </a:p>
                  </a:txBody>
                  <a:tcPr marL="50800" marR="50800" marT="50800" marB="50800" anchor="ctr" anchorCtr="0" horzOverflow="overflow"/>
                </a:tc>
                <a:tc>
                  <a:txBody>
                    <a:bodyPr/>
                    <a:lstStyle/>
                    <a:p>
                      <a:pPr defTabSz="914400"/>
                      <a:r>
                        <a:rPr sz="1400"/>
                        <a:t>Coventry</a:t>
                      </a:r>
                    </a:p>
                  </a:txBody>
                  <a:tcPr marL="50800" marR="50800" marT="50800" marB="50800" anchor="ctr" anchorCtr="0" horzOverflow="overflow"/>
                </a:tc>
                <a:tc>
                  <a:txBody>
                    <a:bodyPr/>
                    <a:lstStyle/>
                    <a:p>
                      <a:pPr defTabSz="914400">
                        <a:defRPr sz="1400"/>
                      </a:pPr>
                    </a:p>
                  </a:txBody>
                  <a:tcPr marL="50800" marR="50800" marT="50800" marB="50800" anchor="ctr" anchorCtr="0" horzOverflow="overflow"/>
                </a:tc>
                <a:tc>
                  <a:txBody>
                    <a:bodyPr/>
                    <a:lstStyle/>
                    <a:p>
                      <a:pPr defTabSz="914400"/>
                      <a:r>
                        <a:rPr sz="1400"/>
                        <a:t>United Kingdom</a:t>
                      </a:r>
                    </a:p>
                  </a:txBody>
                  <a:tcPr marL="50800" marR="50800" marT="50800" marB="50800" anchor="ctr" anchorCtr="0" horzOverflow="overflow"/>
                </a:tc>
                <a:tc>
                  <a:txBody>
                    <a:bodyPr/>
                    <a:lstStyle/>
                    <a:p>
                      <a:pPr defTabSz="914400"/>
                      <a:r>
                        <a:rPr sz="1400"/>
                        <a:t>CV4 7AL</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For example…</a:t>
            </a:r>
          </a:p>
        </p:txBody>
      </p:sp>
      <p:graphicFrame>
        <p:nvGraphicFramePr>
          <p:cNvPr id="169" name="Table 169"/>
          <p:cNvGraphicFramePr/>
          <p:nvPr/>
        </p:nvGraphicFramePr>
        <p:xfrm>
          <a:off x="895350" y="2635250"/>
          <a:ext cx="11268919" cy="111506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28951"/>
                <a:gridCol w="3250009"/>
                <a:gridCol w="3789957"/>
              </a:tblGrid>
              <a:tr h="278765">
                <a:tc>
                  <a:txBody>
                    <a:bodyPr/>
                    <a:lstStyle/>
                    <a:p>
                      <a:pPr algn="l" defTabSz="457200">
                        <a:defRPr b="0">
                          <a:solidFill>
                            <a:srgbClr val="000000"/>
                          </a:solidFill>
                        </a:defRPr>
                      </a:pPr>
                      <a:r>
                        <a:rPr b="1" sz="3600">
                          <a:sym typeface="Helvetica"/>
                        </a:rPr>
                        <a:t>Data you have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a:txBody>
                    <a:bodyPr/>
                    <a:lstStyle/>
                    <a:p>
                      <a:pPr algn="l" defTabSz="457200">
                        <a:defRPr b="0">
                          <a:solidFill>
                            <a:srgbClr val="000000"/>
                          </a:solidFill>
                        </a:defRPr>
                      </a:pPr>
                      <a:r>
                        <a:rPr b="1" sz="3600">
                          <a:sym typeface="Helvetica"/>
                        </a:rPr>
                        <a:t>Date of Birth from VIAF (Virtual International Authority File)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a:txBody>
                    <a:bodyPr/>
                    <a:lstStyle/>
                    <a:p>
                      <a:pPr algn="l" defTabSz="457200">
                        <a:defRPr b="0">
                          <a:solidFill>
                            <a:srgbClr val="000000"/>
                          </a:solidFill>
                        </a:defRPr>
                      </a:pPr>
                      <a:r>
                        <a:rPr b="1" sz="3600">
                          <a:sym typeface="Helvetica"/>
                        </a:rPr>
                        <a:t>Date of Death from VIAF (Virtual International Authority File)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r>
              <a:tr h="278765">
                <a:tc>
                  <a:txBody>
                    <a:bodyPr/>
                    <a:lstStyle/>
                    <a:p>
                      <a:pPr algn="l" defTabSz="457200"/>
                      <a:r>
                        <a:rPr sz="3600">
                          <a:latin typeface="Helvetica"/>
                          <a:ea typeface="Helvetica"/>
                          <a:cs typeface="Helvetica"/>
                          <a:sym typeface="Helvetica"/>
                        </a:rPr>
                        <a:t>Braddon, M. E. (Mary Elizabeth)</a:t>
                      </a:r>
                    </a:p>
                  </a:txBody>
                  <a:tcPr marL="50800" marR="50800" marT="50800" marB="50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c>
                  <a:txBody>
                    <a:bodyPr/>
                    <a:lstStyle/>
                    <a:p>
                      <a:pPr algn="r" defTabSz="457200"/>
                      <a:r>
                        <a:rPr sz="3600">
                          <a:latin typeface="Helvetica"/>
                          <a:ea typeface="Helvetica"/>
                          <a:cs typeface="Helvetica"/>
                          <a:sym typeface="Helvetica"/>
                        </a:rPr>
                        <a:t>1835</a:t>
                      </a:r>
                    </a:p>
                  </a:txBody>
                  <a:tcPr marL="50800" marR="50800" marT="50800" marB="50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c>
                  <a:txBody>
                    <a:bodyPr/>
                    <a:lstStyle/>
                    <a:p>
                      <a:pPr algn="r" defTabSz="457200"/>
                      <a:r>
                        <a:rPr sz="3600">
                          <a:latin typeface="Helvetica"/>
                          <a:ea typeface="Helvetica"/>
                          <a:cs typeface="Helvetica"/>
                          <a:sym typeface="Helvetica"/>
                        </a:rPr>
                        <a:t>1915</a:t>
                      </a:r>
                    </a:p>
                  </a:txBody>
                  <a:tcPr marL="50800" marR="50800" marT="50800" marB="50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r>
              <a:tr h="278765">
                <a:tc>
                  <a:txBody>
                    <a:bodyPr/>
                    <a:lstStyle/>
                    <a:p>
                      <a:pPr algn="l" defTabSz="457200"/>
                      <a:r>
                        <a:rPr sz="3600">
                          <a:latin typeface="Helvetica"/>
                          <a:ea typeface="Helvetica"/>
                          <a:cs typeface="Helvetica"/>
                          <a:sym typeface="Helvetica"/>
                        </a:rPr>
                        <a:t>Rossetti, William Michael</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r" defTabSz="457200"/>
                      <a:r>
                        <a:rPr sz="3600">
                          <a:latin typeface="Helvetica"/>
                          <a:ea typeface="Helvetica"/>
                          <a:cs typeface="Helvetica"/>
                          <a:sym typeface="Helvetica"/>
                        </a:rPr>
                        <a:t>1829</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r" defTabSz="457200"/>
                      <a:r>
                        <a:rPr sz="3600">
                          <a:latin typeface="Helvetica"/>
                          <a:ea typeface="Helvetica"/>
                          <a:cs typeface="Helvetica"/>
                          <a:sym typeface="Helvetica"/>
                        </a:rPr>
                        <a:t>1919</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78765">
                <a:tc>
                  <a:txBody>
                    <a:bodyPr/>
                    <a:lstStyle/>
                    <a:p>
                      <a:pPr algn="l" defTabSz="457200"/>
                      <a:r>
                        <a:rPr sz="3600">
                          <a:latin typeface="Helvetica"/>
                          <a:ea typeface="Helvetica"/>
                          <a:cs typeface="Helvetica"/>
                          <a:sym typeface="Helvetica"/>
                        </a:rPr>
                        <a:t>Prest, Thomas Peckett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algn="r" defTabSz="457200"/>
                      <a:r>
                        <a:rPr sz="3600">
                          <a:latin typeface="Helvetica"/>
                          <a:ea typeface="Helvetica"/>
                          <a:cs typeface="Helvetica"/>
                          <a:sym typeface="Helvetica"/>
                        </a:rPr>
                        <a:t>1810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algn="r" defTabSz="457200"/>
                      <a:r>
                        <a:rPr sz="3600">
                          <a:latin typeface="Helvetica"/>
                          <a:ea typeface="Helvetica"/>
                          <a:cs typeface="Helvetica"/>
                          <a:sym typeface="Helvetica"/>
                        </a:rPr>
                        <a:t>1879</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bl>
          </a:graphicData>
        </a:graphic>
      </p:graphicFrame>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