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Schoolbook" panose="02040604050505020304" pitchFamily="18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22" name="Google Shape;22;p2"/>
            <p:cNvSpPr/>
            <p:nvPr/>
          </p:nvSpPr>
          <p:spPr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l" t="t" r="r" b="b"/>
              <a:pathLst>
                <a:path w="2882" h="2160" extrusionOk="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l" t="t" r="r" b="b"/>
              <a:pathLst>
                <a:path w="2882" h="1833" extrusionOk="0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l" t="t" r="r" b="b"/>
              <a:pathLst>
                <a:path w="2726" h="2162" extrusionOk="0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26" name="Google Shape;26;p2"/>
            <p:cNvSpPr/>
            <p:nvPr/>
          </p:nvSpPr>
          <p:spPr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l" t="t" r="r" b="b"/>
              <a:pathLst>
                <a:path w="1152" h="1865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474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6010049" y="4714230"/>
              <a:ext cx="521208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" name="Google Shape;28;p2"/>
            <p:cNvSpPr/>
            <p:nvPr/>
          </p:nvSpPr>
          <p:spPr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l" t="t" r="r" b="b"/>
              <a:pathLst>
                <a:path w="1093" h="1745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6729989" y="64425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3024158" y="64425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349824" y="6442525"/>
            <a:ext cx="2066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Century Schoolbook"/>
              <a:buNone/>
              <a:defRPr sz="3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1pPr>
            <a:lvl2pPr lvl="1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/>
            </a:lvl2pPr>
            <a:lvl3pPr lvl="2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/>
            </a:lvl3pPr>
            <a:lvl4pPr lvl="3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4pPr>
            <a:lvl5pPr lvl="4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 rot="5400000">
            <a:off x="3663488" y="975188"/>
            <a:ext cx="3651504" cy="657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08" name="Google Shape;108;p12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 rot="5400000">
            <a:off x="4685681" y="2395191"/>
            <a:ext cx="5339932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 rot="5400000">
            <a:off x="1582666" y="1141981"/>
            <a:ext cx="5322596" cy="408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dt" idx="10"/>
          </p:nvPr>
        </p:nvSpPr>
        <p:spPr>
          <a:xfrm>
            <a:off x="6958474" y="6296616"/>
            <a:ext cx="1879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ftr" idx="11"/>
          </p:nvPr>
        </p:nvSpPr>
        <p:spPr>
          <a:xfrm>
            <a:off x="2200275" y="6296616"/>
            <a:ext cx="4469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 rot="5400000">
            <a:off x="5878074" y="2928735"/>
            <a:ext cx="5383267" cy="45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5" name="Google Shape;115;p12" title="Rule Line"/>
          <p:cNvCxnSpPr/>
          <p:nvPr/>
        </p:nvCxnSpPr>
        <p:spPr>
          <a:xfrm>
            <a:off x="6476240" y="571503"/>
            <a:ext cx="0" cy="527546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46" name="Google Shape;46;p4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>
            <a:spLocks noGrp="1"/>
          </p:cNvSpPr>
          <p:nvPr>
            <p:ph type="pic" idx="2"/>
          </p:nvPr>
        </p:nvSpPr>
        <p:spPr>
          <a:xfrm>
            <a:off x="1" y="1"/>
            <a:ext cx="6076988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orbel"/>
              <a:buNone/>
              <a:defRPr sz="24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100"/>
              <a:buFont typeface="Corbel"/>
              <a:buNone/>
              <a:defRPr sz="21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None/>
              <a:defRPr sz="18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sz="15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sz="15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355080" y="3223806"/>
            <a:ext cx="2423160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6350194" y="6296616"/>
            <a:ext cx="2428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365798" y="6296616"/>
            <a:ext cx="57111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6355080" y="373607"/>
            <a:ext cx="2423160" cy="81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1" y="1"/>
            <a:ext cx="9149366" cy="6858000"/>
          </a:xfrm>
          <a:custGeom>
            <a:avLst/>
            <a:gdLst/>
            <a:ahLst/>
            <a:cxnLst/>
            <a:rect l="l" t="t" r="r" b="b"/>
            <a:pathLst>
              <a:path w="2884" h="2161" extrusionOk="0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62" name="Google Shape;62;p6"/>
            <p:cNvSpPr/>
            <p:nvPr/>
          </p:nvSpPr>
          <p:spPr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l" t="t" r="r" b="b"/>
              <a:pathLst>
                <a:path w="1728" h="1364" extrusionOk="0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6"/>
            <p:cNvCxnSpPr/>
            <p:nvPr/>
          </p:nvCxnSpPr>
          <p:spPr>
            <a:xfrm>
              <a:off x="4057650" y="3862794"/>
              <a:ext cx="1028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Google Shape;64;p6"/>
            <p:cNvSpPr/>
            <p:nvPr/>
          </p:nvSpPr>
          <p:spPr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l" t="t" r="r" b="b"/>
              <a:pathLst>
                <a:path w="1608" h="1244" extrusionOk="0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" name="Google Shape;65;p6"/>
          <p:cNvCxnSpPr/>
          <p:nvPr/>
        </p:nvCxnSpPr>
        <p:spPr>
          <a:xfrm>
            <a:off x="4057650" y="3862794"/>
            <a:ext cx="1028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6738557" y="629673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3030683" y="629673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348057" y="6296731"/>
            <a:ext cx="2086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  <a:defRPr sz="3300">
                <a:solidFill>
                  <a:srgbClr val="464B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 sz="1800">
                <a:solidFill>
                  <a:srgbClr val="464B56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2212609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2"/>
          </p:nvPr>
        </p:nvSpPr>
        <p:spPr>
          <a:xfrm>
            <a:off x="5650955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2200276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3"/>
          </p:nvPr>
        </p:nvSpPr>
        <p:spPr>
          <a:xfrm>
            <a:off x="5641811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4"/>
          </p:nvPr>
        </p:nvSpPr>
        <p:spPr>
          <a:xfrm>
            <a:off x="5641811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365798" y="441414"/>
            <a:ext cx="5697780" cy="565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385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  <a:defRPr sz="1500"/>
            </a:lvl1pPr>
            <a:lvl2pPr marL="914400" lvl="1" indent="-31432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Char char="–"/>
              <a:defRPr sz="1350"/>
            </a:lvl2pPr>
            <a:lvl3pPr marL="1371600" lvl="2" indent="-30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Char char="–"/>
              <a:defRPr sz="1200"/>
            </a:lvl3pPr>
            <a:lvl4pPr marL="1828800" lvl="3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4pPr>
            <a:lvl5pPr marL="2286000" lvl="4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5pPr>
            <a:lvl6pPr marL="2743200" lvl="5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6pPr>
            <a:lvl7pPr marL="3200400" lvl="6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7pPr>
            <a:lvl8pPr marL="3657600" lvl="7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8pPr>
            <a:lvl9pPr marL="4114800" lvl="8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6355080" y="3223804"/>
            <a:ext cx="2420786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6357417" y="6286501"/>
            <a:ext cx="2420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365798" y="6286501"/>
            <a:ext cx="56977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6355080" y="373605"/>
            <a:ext cx="2420786" cy="8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1" name="Google Shape;11;p1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800"/>
              <a:buFont typeface="Century Schoolbook"/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Char char="–"/>
              <a:defRPr sz="20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Font typeface="Corbel"/>
              <a:buChar char="–"/>
              <a:defRPr sz="16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1" title="Rule Line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ctrTitle"/>
          </p:nvPr>
        </p:nvSpPr>
        <p:spPr>
          <a:xfrm>
            <a:off x="5715000" y="1023868"/>
            <a:ext cx="3070823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Arial"/>
              <a:buNone/>
            </a:pPr>
            <a:r>
              <a:rPr lang="en-US" sz="2900" b="1">
                <a:latin typeface="Arial"/>
                <a:ea typeface="Arial"/>
                <a:cs typeface="Arial"/>
                <a:sym typeface="Arial"/>
              </a:rPr>
              <a:t>ONLINE LIBRARY MANAGEMENT SYSTEM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r>
              <a:rPr lang="en-US" b="1">
                <a:solidFill>
                  <a:srgbClr val="55837F"/>
                </a:solidFill>
              </a:rPr>
              <a:t>Open Source Programming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7 - Feedback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Feedback will be taken from the user related to our system and all the feedback will be stored in a database and will be displayed in admin login which will help us to remove all the bugs and improve our library management system.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3962400"/>
            <a:ext cx="6248400" cy="263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Other Functionalities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Like in Facebook until and unless  the user logs out whenever he goes on the website his/her session remains active. Similarly in our management system the user will not be logged out from the system until he clicks on  the logout button .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191000"/>
            <a:ext cx="616898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ER DIAGRAM 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is clear that the physical objects from the previous section – the member, books, library – correspond to entities in the Entity-Relationship model, and the operations to be done on those entities – holds, checkouts, and so on – correspond to relationships. However, a good design will minimize redundancy and attempt to store all the required information in as small a space as possible.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16025"/>
          <a:stretch/>
        </p:blipFill>
        <p:spPr>
          <a:xfrm>
            <a:off x="152400" y="76200"/>
            <a:ext cx="89154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981200" y="2057400"/>
            <a:ext cx="4648200" cy="206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5400"/>
              <a:buFont typeface="Arial Black"/>
              <a:buNone/>
            </a:pPr>
            <a:r>
              <a:rPr lang="en-US" sz="5400" b="1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GROUP MEMBERS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 dirty="0" err="1"/>
              <a:t>SAUMY</a:t>
            </a:r>
            <a:r>
              <a:rPr lang="en-US" dirty="0"/>
              <a:t> </a:t>
            </a:r>
            <a:r>
              <a:rPr lang="en-US" dirty="0" err="1"/>
              <a:t>BHADAURIA</a:t>
            </a:r>
            <a:r>
              <a:rPr lang="en-US" dirty="0"/>
              <a:t> - 496</a:t>
            </a:r>
            <a:endParaRPr dirty="0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 dirty="0" err="1"/>
              <a:t>ADIT</a:t>
            </a:r>
            <a:r>
              <a:rPr lang="en-US" dirty="0"/>
              <a:t> MAHAJAN – 497</a:t>
            </a:r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 dirty="0"/>
              <a:t>YASH MUDGIL - 498</a:t>
            </a:r>
            <a:endParaRPr dirty="0"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2070" y="2895600"/>
            <a:ext cx="2213203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OVERVIEW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1981200" y="2438400"/>
            <a:ext cx="6797004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/>
              <a:buAutoNum type="arabicPeriod"/>
            </a:pPr>
            <a:r>
              <a:rPr lang="en-US"/>
              <a:t>To build a library management which contains two login :- student and admin(librarian).</a:t>
            </a:r>
            <a:endParaRPr/>
          </a:p>
          <a:p>
            <a:pPr marL="457200" lvl="0" indent="-457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/>
              <a:buAutoNum type="arabicPeriod"/>
            </a:pPr>
            <a:r>
              <a:rPr lang="en-US"/>
              <a:t>There will be various features like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Searching of books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Issuing and returning books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Paying fine(if any) online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Librarian can read information about any member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Librarian can track the books issued by a particular student</a:t>
            </a:r>
            <a:endParaRPr/>
          </a:p>
          <a:p>
            <a:pPr marL="240030" lvl="0" indent="-113029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420"/>
              <a:buFont typeface="Arial Black"/>
              <a:buNone/>
            </a:pPr>
            <a:r>
              <a:rPr lang="en-US" sz="3420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1 - Student Login / Admin Login</a:t>
            </a:r>
            <a:br>
              <a:rPr lang="en-US" sz="3420"/>
            </a:br>
            <a:endParaRPr sz="3420"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Authentication of the user will be there.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Username and password will be matched from our database. Once both username and password matches, then only a user is allowed to enter into the system.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Similarly for admin there will be a authentication system.</a:t>
            </a: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4648201"/>
            <a:ext cx="47053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2 - Signup For New Uses</a:t>
            </a: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For new users there will be sign up option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like registration number , username , password etc. will be taken from the user and then it will be updated in our database.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this , the user will be redirected to the login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3 - Student Profile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into system, user can see its details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which will be shown are:-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    Issued books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Date of issue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When to return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Current fine the user has to pay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Searching book in the library.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4 - Admin Panel 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admin can keep track of the books issued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can also track various other details such as 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 Fine of all students.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Which book is issued by the student 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The number of copies of book which can help the librarian to know which book to order.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5 – Book Search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Books present in the library can be searched 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The books can be searched on various parameters such as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Subject wise Search- If a student wants a book related to open source programming then system will show all the books related to osp present in the library .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Author Wise Search- Can search a book on particular author. The system will show all the books on that author available in the library 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Year Wise Search- Searching a book based on particular edition will be available.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6 - Book Recommendation 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In this , user will be allowed to recommend any book he/she require .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This information will go into the admin login where he can inform the higher authorities for  supply of the books.</a:t>
            </a:r>
            <a:endParaRPr/>
          </a:p>
          <a:p>
            <a:pPr marL="240030" lvl="0" indent="-113029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rgbClr val="000000"/>
      </a:dk1>
      <a:lt1>
        <a:srgbClr val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(4:3)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Black</vt:lpstr>
      <vt:lpstr>Calibri</vt:lpstr>
      <vt:lpstr>Century Schoolbook</vt:lpstr>
      <vt:lpstr>Arial</vt:lpstr>
      <vt:lpstr>Corbel</vt:lpstr>
      <vt:lpstr>Feathered</vt:lpstr>
      <vt:lpstr>ONLINE LIBRARY MANAGEMENT SYSTEM</vt:lpstr>
      <vt:lpstr>GROUP MEMBERS</vt:lpstr>
      <vt:lpstr>OVERVIEW  </vt:lpstr>
      <vt:lpstr>Module 1 - Student Login / Admin Login </vt:lpstr>
      <vt:lpstr>Module 2 - Signup For New Uses</vt:lpstr>
      <vt:lpstr>Module 3 - Student Profile</vt:lpstr>
      <vt:lpstr>Module 4 - Admin Panel </vt:lpstr>
      <vt:lpstr>Module 5 – Book Search</vt:lpstr>
      <vt:lpstr>Module 6 - Book Recommendation </vt:lpstr>
      <vt:lpstr>Module 7 - Feedback</vt:lpstr>
      <vt:lpstr>Other Functionalities</vt:lpstr>
      <vt:lpstr>ER DIAGRAM 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 MANAGEMENT SYSTEM</dc:title>
  <cp:lastModifiedBy>Yash Mudgil</cp:lastModifiedBy>
  <cp:revision>1</cp:revision>
  <dcterms:modified xsi:type="dcterms:W3CDTF">2022-03-23T08:27:38Z</dcterms:modified>
</cp:coreProperties>
</file>