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18" r:id="rId1"/>
  </p:sldMasterIdLst>
  <p:sldIdLst>
    <p:sldId id="256" r:id="rId2"/>
    <p:sldId id="257" r:id="rId3"/>
    <p:sldId id="258" r:id="rId4"/>
    <p:sldId id="259" r:id="rId5"/>
    <p:sldId id="265" r:id="rId6"/>
    <p:sldId id="266"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1598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9227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49447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2784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30640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5769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0445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3748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370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4716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356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2988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3496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983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8208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3403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5/15/2015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8076538"/>
      </p:ext>
    </p:extLst>
  </p:cSld>
  <p:clrMap bg1="lt1" tx1="dk1" bg2="lt2" tx2="dk2" accent1="accent1" accent2="accent2" accent3="accent3" accent4="accent4" accent5="accent5" accent6="accent6" hlink="hlink" folHlink="folHlink"/>
  <p:sldLayoutIdLst>
    <p:sldLayoutId id="2147484119" r:id="rId1"/>
    <p:sldLayoutId id="2147484120" r:id="rId2"/>
    <p:sldLayoutId id="2147484121" r:id="rId3"/>
    <p:sldLayoutId id="2147484122" r:id="rId4"/>
    <p:sldLayoutId id="2147484123" r:id="rId5"/>
    <p:sldLayoutId id="2147484124" r:id="rId6"/>
    <p:sldLayoutId id="2147484125" r:id="rId7"/>
    <p:sldLayoutId id="2147484126" r:id="rId8"/>
    <p:sldLayoutId id="2147484127" r:id="rId9"/>
    <p:sldLayoutId id="2147484128" r:id="rId10"/>
    <p:sldLayoutId id="2147484129" r:id="rId11"/>
    <p:sldLayoutId id="2147484130" r:id="rId12"/>
    <p:sldLayoutId id="2147484131" r:id="rId13"/>
    <p:sldLayoutId id="2147484132" r:id="rId14"/>
    <p:sldLayoutId id="2147484133" r:id="rId15"/>
    <p:sldLayoutId id="214748413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2246" y="1398493"/>
            <a:ext cx="8833130" cy="1021975"/>
          </a:xfrm>
        </p:spPr>
        <p:txBody>
          <a:bodyPr>
            <a:normAutofit fontScale="90000"/>
          </a:bodyPr>
          <a:lstStyle/>
          <a:p>
            <a:r>
              <a:rPr lang="vi-VN" smtClean="0">
                <a:latin typeface="Arial" panose="020B0604020202020204" pitchFamily="34" charset="0"/>
                <a:cs typeface="Arial" panose="020B0604020202020204" pitchFamily="34" charset="0"/>
              </a:rPr>
              <a:t>Hệ </a:t>
            </a:r>
            <a:r>
              <a:rPr lang="en-US" smtClean="0">
                <a:latin typeface="Arial" panose="020B0604020202020204" pitchFamily="34" charset="0"/>
                <a:cs typeface="Arial" panose="020B0604020202020204" pitchFamily="34" charset="0"/>
              </a:rPr>
              <a:t>T</a:t>
            </a:r>
            <a:r>
              <a:rPr lang="vi-VN" smtClean="0">
                <a:latin typeface="Arial" panose="020B0604020202020204" pitchFamily="34" charset="0"/>
                <a:cs typeface="Arial" panose="020B0604020202020204" pitchFamily="34" charset="0"/>
              </a:rPr>
              <a:t>hống </a:t>
            </a:r>
            <a:r>
              <a:rPr lang="en-US">
                <a:latin typeface="Arial" panose="020B0604020202020204" pitchFamily="34" charset="0"/>
                <a:cs typeface="Arial" panose="020B0604020202020204" pitchFamily="34" charset="0"/>
              </a:rPr>
              <a:t>Q</a:t>
            </a:r>
            <a:r>
              <a:rPr lang="vi-VN" smtClean="0">
                <a:latin typeface="Arial" panose="020B0604020202020204" pitchFamily="34" charset="0"/>
                <a:cs typeface="Arial" panose="020B0604020202020204" pitchFamily="34" charset="0"/>
              </a:rPr>
              <a:t>uản </a:t>
            </a:r>
            <a:r>
              <a:rPr lang="en-US">
                <a:latin typeface="Arial" panose="020B0604020202020204" pitchFamily="34" charset="0"/>
                <a:cs typeface="Arial" panose="020B0604020202020204" pitchFamily="34" charset="0"/>
              </a:rPr>
              <a:t>L</a:t>
            </a:r>
            <a:r>
              <a:rPr lang="vi-VN" smtClean="0">
                <a:latin typeface="Arial" panose="020B0604020202020204" pitchFamily="34" charset="0"/>
                <a:cs typeface="Arial" panose="020B0604020202020204" pitchFamily="34" charset="0"/>
              </a:rPr>
              <a:t>ý </a:t>
            </a:r>
            <a:r>
              <a:rPr lang="en-US">
                <a:latin typeface="Arial" panose="020B0604020202020204" pitchFamily="34" charset="0"/>
                <a:cs typeface="Arial" panose="020B0604020202020204" pitchFamily="34" charset="0"/>
              </a:rPr>
              <a:t>T</a:t>
            </a:r>
            <a:r>
              <a:rPr lang="vi-VN" smtClean="0">
                <a:latin typeface="Arial" panose="020B0604020202020204" pitchFamily="34" charset="0"/>
                <a:cs typeface="Arial" panose="020B0604020202020204" pitchFamily="34" charset="0"/>
              </a:rPr>
              <a:t>hư </a:t>
            </a:r>
            <a:r>
              <a:rPr lang="en-US">
                <a:latin typeface="Arial" panose="020B0604020202020204" pitchFamily="34" charset="0"/>
                <a:cs typeface="Arial" panose="020B0604020202020204" pitchFamily="34" charset="0"/>
              </a:rPr>
              <a:t>V</a:t>
            </a:r>
            <a:r>
              <a:rPr lang="vi-VN" smtClean="0">
                <a:latin typeface="Arial" panose="020B0604020202020204" pitchFamily="34" charset="0"/>
                <a:cs typeface="Arial" panose="020B0604020202020204" pitchFamily="34" charset="0"/>
              </a:rPr>
              <a:t>iện </a:t>
            </a:r>
            <a:endParaRPr lang="en-US">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7449671" y="2985248"/>
            <a:ext cx="4164106" cy="3133164"/>
          </a:xfrm>
        </p:spPr>
        <p:txBody>
          <a:bodyPr>
            <a:noAutofit/>
          </a:bodyPr>
          <a:lstStyle/>
          <a:p>
            <a:r>
              <a:rPr lang="vi-VN" smtClean="0">
                <a:solidFill>
                  <a:schemeClr val="tx1"/>
                </a:solidFill>
                <a:latin typeface="Arial" panose="020B0604020202020204" pitchFamily="34" charset="0"/>
                <a:cs typeface="Arial" panose="020B0604020202020204" pitchFamily="34" charset="0"/>
              </a:rPr>
              <a:t>Giảng viên: Ths. Dư Phương Hạnh</a:t>
            </a:r>
          </a:p>
          <a:p>
            <a:r>
              <a:rPr lang="vi-VN" smtClean="0">
                <a:solidFill>
                  <a:schemeClr val="tx1"/>
                </a:solidFill>
                <a:latin typeface="Arial" panose="020B0604020202020204" pitchFamily="34" charset="0"/>
                <a:cs typeface="Arial" panose="020B0604020202020204" pitchFamily="34" charset="0"/>
              </a:rPr>
              <a:t>Nhóm 4</a:t>
            </a:r>
          </a:p>
          <a:p>
            <a:pPr lvl="1" algn="l"/>
            <a:r>
              <a:rPr lang="vi-VN" sz="1800" smtClean="0">
                <a:solidFill>
                  <a:schemeClr val="tx1"/>
                </a:solidFill>
                <a:latin typeface="Arial" panose="020B0604020202020204" pitchFamily="34" charset="0"/>
                <a:cs typeface="Arial" panose="020B0604020202020204" pitchFamily="34" charset="0"/>
              </a:rPr>
              <a:t>Phạm Phú Đông</a:t>
            </a:r>
          </a:p>
          <a:p>
            <a:pPr lvl="1" algn="l"/>
            <a:r>
              <a:rPr lang="vi-VN" sz="1800" smtClean="0">
                <a:solidFill>
                  <a:schemeClr val="tx1"/>
                </a:solidFill>
                <a:latin typeface="Arial" panose="020B0604020202020204" pitchFamily="34" charset="0"/>
                <a:cs typeface="Arial" panose="020B0604020202020204" pitchFamily="34" charset="0"/>
              </a:rPr>
              <a:t>Bùi Xuân Hiền</a:t>
            </a:r>
          </a:p>
          <a:p>
            <a:pPr lvl="1" algn="l"/>
            <a:r>
              <a:rPr lang="vi-VN" sz="1800" smtClean="0">
                <a:solidFill>
                  <a:schemeClr val="tx1"/>
                </a:solidFill>
                <a:latin typeface="Arial" panose="020B0604020202020204" pitchFamily="34" charset="0"/>
                <a:cs typeface="Arial" panose="020B0604020202020204" pitchFamily="34" charset="0"/>
              </a:rPr>
              <a:t>Mai Văn Hiến</a:t>
            </a:r>
          </a:p>
          <a:p>
            <a:pPr lvl="1" algn="l"/>
            <a:r>
              <a:rPr lang="vi-VN" sz="1800" smtClean="0">
                <a:solidFill>
                  <a:schemeClr val="tx1"/>
                </a:solidFill>
                <a:latin typeface="Arial" panose="020B0604020202020204" pitchFamily="34" charset="0"/>
                <a:cs typeface="Arial" panose="020B0604020202020204" pitchFamily="34" charset="0"/>
              </a:rPr>
              <a:t>Nguyễn Văn Hiển</a:t>
            </a:r>
          </a:p>
          <a:p>
            <a:pPr lvl="1" algn="l"/>
            <a:r>
              <a:rPr lang="vi-VN" sz="1800" smtClean="0">
                <a:solidFill>
                  <a:schemeClr val="tx1"/>
                </a:solidFill>
                <a:latin typeface="Arial" panose="020B0604020202020204" pitchFamily="34" charset="0"/>
                <a:cs typeface="Arial" panose="020B0604020202020204" pitchFamily="34" charset="0"/>
              </a:rPr>
              <a:t>Ngô Văn Hiếu</a:t>
            </a:r>
            <a:endParaRPr lang="en-US" sz="18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51264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518" y="608110"/>
            <a:ext cx="8534400" cy="1180351"/>
          </a:xfrm>
        </p:spPr>
        <p:txBody>
          <a:bodyPr/>
          <a:lstStyle/>
          <a:p>
            <a:r>
              <a:rPr lang="vi-VN" smtClean="0">
                <a:latin typeface="Arial" panose="020B0604020202020204" pitchFamily="34" charset="0"/>
                <a:cs typeface="Arial" panose="020B0604020202020204" pitchFamily="34" charset="0"/>
              </a:rPr>
              <a:t>Giới thiệu hệ thống </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519518" y="1438837"/>
            <a:ext cx="9991164" cy="4504764"/>
          </a:xfrm>
        </p:spPr>
        <p:txBody>
          <a:bodyPr>
            <a:noAutofit/>
          </a:bodyPr>
          <a:lstStyle/>
          <a:p>
            <a:pPr lvl="1"/>
            <a:r>
              <a:rPr lang="vi-VN" sz="2600" smtClean="0">
                <a:solidFill>
                  <a:schemeClr val="tx1"/>
                </a:solidFill>
                <a:latin typeface="Arial" panose="020B0604020202020204" pitchFamily="34" charset="0"/>
                <a:cs typeface="Arial" panose="020B0604020202020204" pitchFamily="34" charset="0"/>
              </a:rPr>
              <a:t>Thư </a:t>
            </a:r>
            <a:r>
              <a:rPr lang="vi-VN" sz="2600">
                <a:solidFill>
                  <a:schemeClr val="tx1"/>
                </a:solidFill>
                <a:latin typeface="Arial" panose="020B0604020202020204" pitchFamily="34" charset="0"/>
                <a:cs typeface="Arial" panose="020B0604020202020204" pitchFamily="34" charset="0"/>
              </a:rPr>
              <a:t>viện trường Đại học Công Nghệ có nhu cầu quản lý việc sử dụng sách. Thư viện làm các áp phích sách gồm các thông tin sau: mã sách, tên sách, tên tác giả, nhà xuất bản, năm xuất bản, số trang, tóm tắt nội dung, số </a:t>
            </a:r>
            <a:r>
              <a:rPr lang="vi-VN" sz="2600" smtClean="0">
                <a:solidFill>
                  <a:schemeClr val="tx1"/>
                </a:solidFill>
                <a:latin typeface="Arial" panose="020B0604020202020204" pitchFamily="34" charset="0"/>
                <a:cs typeface="Arial" panose="020B0604020202020204" pitchFamily="34" charset="0"/>
              </a:rPr>
              <a:t>bản…</a:t>
            </a:r>
            <a:endParaRPr lang="en-US" sz="2600" smtClean="0">
              <a:solidFill>
                <a:schemeClr val="tx1"/>
              </a:solidFill>
              <a:latin typeface="Arial" panose="020B0604020202020204" pitchFamily="34" charset="0"/>
              <a:cs typeface="Arial" panose="020B0604020202020204" pitchFamily="34" charset="0"/>
            </a:endParaRPr>
          </a:p>
          <a:p>
            <a:pPr lvl="1"/>
            <a:r>
              <a:rPr lang="vi-VN" sz="2600" smtClean="0">
                <a:solidFill>
                  <a:schemeClr val="tx1"/>
                </a:solidFill>
                <a:latin typeface="Arial" panose="020B0604020202020204" pitchFamily="34" charset="0"/>
                <a:cs typeface="Arial" panose="020B0604020202020204" pitchFamily="34" charset="0"/>
              </a:rPr>
              <a:t>Sinh </a:t>
            </a:r>
            <a:r>
              <a:rPr lang="vi-VN" sz="2600">
                <a:solidFill>
                  <a:schemeClr val="tx1"/>
                </a:solidFill>
                <a:latin typeface="Arial" panose="020B0604020202020204" pitchFamily="34" charset="0"/>
                <a:cs typeface="Arial" panose="020B0604020202020204" pitchFamily="34" charset="0"/>
              </a:rPr>
              <a:t>viên muốn đăng kí mượn sách thì tra cứu phích sách rồi ghi vào phiếu yêu cầu mượn. Khi mượn, sinh viên phải sử dụng thẻ thư viện chứa các thông tin về tên, ngày sinh, địa chỉ, lớp, chuyên ngành của người đọc. Mỗi lần mượn sách được ghi nhận bằng phiếu mượn. Khi sinh viên trả sách, việc trả sách được ghi nhận vào dòng ngày trả, tình trạng trên phiếu mượn và phiếu mượn được lưu để theo dõi.</a:t>
            </a:r>
            <a:endParaRPr lang="en-US" sz="26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8191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400" y="635493"/>
            <a:ext cx="8534400" cy="891492"/>
          </a:xfrm>
        </p:spPr>
        <p:txBody>
          <a:bodyPr/>
          <a:lstStyle/>
          <a:p>
            <a:r>
              <a:rPr lang="vi-VN" smtClean="0">
                <a:latin typeface="Arial" panose="020B0604020202020204" pitchFamily="34" charset="0"/>
                <a:cs typeface="Arial" panose="020B0604020202020204" pitchFamily="34" charset="0"/>
              </a:rPr>
              <a:t>Yêu Cầu chức năng hệ thống</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149942" y="1769032"/>
            <a:ext cx="8782517" cy="4685556"/>
          </a:xfrm>
        </p:spPr>
        <p:txBody>
          <a:bodyPr>
            <a:normAutofit/>
          </a:bodyPr>
          <a:lstStyle/>
          <a:p>
            <a:pPr marL="0" indent="0">
              <a:buNone/>
            </a:pPr>
            <a:r>
              <a:rPr lang="vi-VN" sz="2600" smtClean="0">
                <a:solidFill>
                  <a:schemeClr val="tx1"/>
                </a:solidFill>
                <a:latin typeface="Arial" panose="020B0604020202020204" pitchFamily="34" charset="0"/>
                <a:cs typeface="Arial" panose="020B0604020202020204" pitchFamily="34" charset="0"/>
              </a:rPr>
              <a:t>Các </a:t>
            </a:r>
            <a:r>
              <a:rPr lang="vi-VN" sz="2600">
                <a:solidFill>
                  <a:schemeClr val="tx1"/>
                </a:solidFill>
                <a:latin typeface="Arial" panose="020B0604020202020204" pitchFamily="34" charset="0"/>
                <a:cs typeface="Arial" panose="020B0604020202020204" pitchFamily="34" charset="0"/>
              </a:rPr>
              <a:t>thông tin quản lý bao gồm:</a:t>
            </a:r>
          </a:p>
          <a:p>
            <a:r>
              <a:rPr lang="vi-VN" sz="2600" smtClean="0">
                <a:solidFill>
                  <a:schemeClr val="tx1"/>
                </a:solidFill>
                <a:latin typeface="Arial" panose="020B0604020202020204" pitchFamily="34" charset="0"/>
                <a:cs typeface="Arial" panose="020B0604020202020204" pitchFamily="34" charset="0"/>
              </a:rPr>
              <a:t> Quản </a:t>
            </a:r>
            <a:r>
              <a:rPr lang="vi-VN" sz="2600">
                <a:solidFill>
                  <a:schemeClr val="tx1"/>
                </a:solidFill>
                <a:latin typeface="Arial" panose="020B0604020202020204" pitchFamily="34" charset="0"/>
                <a:cs typeface="Arial" panose="020B0604020202020204" pitchFamily="34" charset="0"/>
              </a:rPr>
              <a:t>lý các đầu sách và nhà xuất bản</a:t>
            </a:r>
          </a:p>
          <a:p>
            <a:r>
              <a:rPr lang="vi-VN" sz="2600" smtClean="0">
                <a:solidFill>
                  <a:schemeClr val="tx1"/>
                </a:solidFill>
                <a:latin typeface="Arial" panose="020B0604020202020204" pitchFamily="34" charset="0"/>
                <a:cs typeface="Arial" panose="020B0604020202020204" pitchFamily="34" charset="0"/>
              </a:rPr>
              <a:t> Quản </a:t>
            </a:r>
            <a:r>
              <a:rPr lang="vi-VN" sz="2600">
                <a:solidFill>
                  <a:schemeClr val="tx1"/>
                </a:solidFill>
                <a:latin typeface="Arial" panose="020B0604020202020204" pitchFamily="34" charset="0"/>
                <a:cs typeface="Arial" panose="020B0604020202020204" pitchFamily="34" charset="0"/>
              </a:rPr>
              <a:t>lý bạn đọc</a:t>
            </a:r>
          </a:p>
          <a:p>
            <a:r>
              <a:rPr lang="vi-VN" sz="2600" smtClean="0">
                <a:solidFill>
                  <a:schemeClr val="tx1"/>
                </a:solidFill>
                <a:latin typeface="Arial" panose="020B0604020202020204" pitchFamily="34" charset="0"/>
                <a:cs typeface="Arial" panose="020B0604020202020204" pitchFamily="34" charset="0"/>
              </a:rPr>
              <a:t> Quản </a:t>
            </a:r>
            <a:r>
              <a:rPr lang="vi-VN" sz="2600">
                <a:solidFill>
                  <a:schemeClr val="tx1"/>
                </a:solidFill>
                <a:latin typeface="Arial" panose="020B0604020202020204" pitchFamily="34" charset="0"/>
                <a:cs typeface="Arial" panose="020B0604020202020204" pitchFamily="34" charset="0"/>
              </a:rPr>
              <a:t>lý việc mượn, trả sách</a:t>
            </a:r>
          </a:p>
          <a:p>
            <a:r>
              <a:rPr lang="vi-VN" sz="2600" smtClean="0">
                <a:solidFill>
                  <a:schemeClr val="tx1"/>
                </a:solidFill>
                <a:latin typeface="Arial" panose="020B0604020202020204" pitchFamily="34" charset="0"/>
                <a:cs typeface="Arial" panose="020B0604020202020204" pitchFamily="34" charset="0"/>
              </a:rPr>
              <a:t> Tạo </a:t>
            </a:r>
            <a:r>
              <a:rPr lang="vi-VN" sz="2600">
                <a:solidFill>
                  <a:schemeClr val="tx1"/>
                </a:solidFill>
                <a:latin typeface="Arial" panose="020B0604020202020204" pitchFamily="34" charset="0"/>
                <a:cs typeface="Arial" panose="020B0604020202020204" pitchFamily="34" charset="0"/>
              </a:rPr>
              <a:t>ra các báo cáo thông kê: In thẻ thư viện, thống kê (theo đầu sách, theo tác giả, theo ngày mượn, theo NXB,…), lượng sách mượn</a:t>
            </a:r>
            <a:r>
              <a:rPr lang="vi-VN" sz="2600" smtClean="0">
                <a:solidFill>
                  <a:schemeClr val="tx1"/>
                </a:solidFill>
                <a:latin typeface="Arial" panose="020B0604020202020204" pitchFamily="34" charset="0"/>
                <a:cs typeface="Arial" panose="020B0604020202020204" pitchFamily="34" charset="0"/>
              </a:rPr>
              <a:t>,…</a:t>
            </a:r>
            <a:endParaRPr lang="vi-VN" sz="26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1942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400" y="603682"/>
            <a:ext cx="8534400" cy="743575"/>
          </a:xfrm>
        </p:spPr>
        <p:txBody>
          <a:bodyPr/>
          <a:lstStyle/>
          <a:p>
            <a:r>
              <a:rPr lang="vi-VN" smtClean="0">
                <a:latin typeface="Arial" panose="020B0604020202020204" pitchFamily="34" charset="0"/>
                <a:cs typeface="Arial" panose="020B0604020202020204" pitchFamily="34" charset="0"/>
              </a:rPr>
              <a:t>Phân tích chức năng hệ thống</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652400" y="1244410"/>
            <a:ext cx="5393859" cy="544050"/>
          </a:xfrm>
        </p:spPr>
        <p:txBody>
          <a:bodyPr>
            <a:normAutofit/>
          </a:bodyPr>
          <a:lstStyle/>
          <a:p>
            <a:r>
              <a:rPr lang="en-US" sz="2600">
                <a:solidFill>
                  <a:schemeClr val="tx1"/>
                </a:solidFill>
                <a:latin typeface="Arial" panose="020B0604020202020204" pitchFamily="34" charset="0"/>
                <a:cs typeface="Arial" panose="020B0604020202020204" pitchFamily="34" charset="0"/>
              </a:rPr>
              <a:t>Biểu đồ phân cấp </a:t>
            </a:r>
            <a:r>
              <a:rPr lang="en-US" sz="2600" smtClean="0">
                <a:solidFill>
                  <a:schemeClr val="tx1"/>
                </a:solidFill>
                <a:latin typeface="Arial" panose="020B0604020202020204" pitchFamily="34" charset="0"/>
                <a:cs typeface="Arial" panose="020B0604020202020204" pitchFamily="34" charset="0"/>
              </a:rPr>
              <a:t>chức năng</a:t>
            </a:r>
            <a:endParaRPr lang="vi-VN" sz="2600" smtClean="0">
              <a:solidFill>
                <a:schemeClr val="tx1"/>
              </a:solidFill>
              <a:latin typeface="Arial" panose="020B0604020202020204" pitchFamily="34" charset="0"/>
              <a:cs typeface="Arial" panose="020B0604020202020204" pitchFamily="34" charset="0"/>
            </a:endParaRPr>
          </a:p>
        </p:txBody>
      </p:sp>
      <p:pic>
        <p:nvPicPr>
          <p:cNvPr id="1026" name="Picture 2" descr="Untitled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828" y="1788460"/>
            <a:ext cx="7283543" cy="50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74565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7842" y="624110"/>
            <a:ext cx="8911687" cy="720596"/>
          </a:xfrm>
        </p:spPr>
        <p:txBody>
          <a:bodyPr/>
          <a:lstStyle/>
          <a:p>
            <a:r>
              <a:rPr lang="en-US" smtClean="0">
                <a:latin typeface="Arial" panose="020B0604020202020204" pitchFamily="34" charset="0"/>
                <a:cs typeface="Arial" panose="020B0604020202020204" pitchFamily="34" charset="0"/>
              </a:rPr>
              <a:t>Mô tả chi tiết chức năng</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597842" y="1559858"/>
            <a:ext cx="7667182" cy="4464423"/>
          </a:xfrm>
        </p:spPr>
        <p:txBody>
          <a:bodyPr>
            <a:noAutofit/>
          </a:bodyPr>
          <a:lstStyle/>
          <a:p>
            <a:r>
              <a:rPr lang="en-US" sz="2600" smtClean="0">
                <a:solidFill>
                  <a:schemeClr val="tx1"/>
                </a:solidFill>
                <a:latin typeface="Arial" panose="020B0604020202020204" pitchFamily="34" charset="0"/>
                <a:cs typeface="Arial" panose="020B0604020202020204" pitchFamily="34" charset="0"/>
              </a:rPr>
              <a:t>Quản lý bạn đọc:</a:t>
            </a:r>
          </a:p>
          <a:p>
            <a:pPr lvl="1"/>
            <a:r>
              <a:rPr lang="en-US" sz="2400" smtClean="0">
                <a:solidFill>
                  <a:schemeClr val="tx1"/>
                </a:solidFill>
                <a:latin typeface="Arial" panose="020B0604020202020204" pitchFamily="34" charset="0"/>
                <a:cs typeface="Arial" panose="020B0604020202020204" pitchFamily="34" charset="0"/>
              </a:rPr>
              <a:t> Tra cứu bạn đọc: mã </a:t>
            </a:r>
            <a:r>
              <a:rPr lang="en-US" sz="2400">
                <a:solidFill>
                  <a:schemeClr val="tx1"/>
                </a:solidFill>
                <a:latin typeface="Arial" panose="020B0604020202020204" pitchFamily="34" charset="0"/>
                <a:cs typeface="Arial" panose="020B0604020202020204" pitchFamily="34" charset="0"/>
              </a:rPr>
              <a:t>bạn đọc, họ tên, ngày sinh, địa chỉ, email, số </a:t>
            </a:r>
            <a:r>
              <a:rPr lang="en-US" sz="2400" smtClean="0">
                <a:solidFill>
                  <a:schemeClr val="tx1"/>
                </a:solidFill>
                <a:latin typeface="Arial" panose="020B0604020202020204" pitchFamily="34" charset="0"/>
                <a:cs typeface="Arial" panose="020B0604020202020204" pitchFamily="34" charset="0"/>
              </a:rPr>
              <a:t>điện thoại…</a:t>
            </a:r>
          </a:p>
          <a:p>
            <a:pPr lvl="1"/>
            <a:r>
              <a:rPr lang="en-US" sz="2400" smtClean="0">
                <a:solidFill>
                  <a:schemeClr val="tx1"/>
                </a:solidFill>
                <a:latin typeface="Arial" panose="020B0604020202020204" pitchFamily="34" charset="0"/>
                <a:cs typeface="Arial" panose="020B0604020202020204" pitchFamily="34" charset="0"/>
              </a:rPr>
              <a:t>Chức năng cập nhật bạn đọc: thêm mới, sửa, xóa.</a:t>
            </a:r>
          </a:p>
          <a:p>
            <a:r>
              <a:rPr lang="en-US" sz="2600" smtClean="0">
                <a:solidFill>
                  <a:schemeClr val="tx1"/>
                </a:solidFill>
                <a:latin typeface="Arial" panose="020B0604020202020204" pitchFamily="34" charset="0"/>
                <a:cs typeface="Arial" panose="020B0604020202020204" pitchFamily="34" charset="0"/>
              </a:rPr>
              <a:t>Quản lý sách:</a:t>
            </a:r>
          </a:p>
          <a:p>
            <a:pPr lvl="1"/>
            <a:r>
              <a:rPr lang="en-US" sz="2400">
                <a:solidFill>
                  <a:schemeClr val="tx1"/>
                </a:solidFill>
                <a:latin typeface="Arial" panose="020B0604020202020204" pitchFamily="34" charset="0"/>
                <a:cs typeface="Arial" panose="020B0604020202020204" pitchFamily="34" charset="0"/>
              </a:rPr>
              <a:t> </a:t>
            </a:r>
            <a:r>
              <a:rPr lang="en-US" sz="2400" smtClean="0">
                <a:solidFill>
                  <a:schemeClr val="tx1"/>
                </a:solidFill>
                <a:latin typeface="Arial" panose="020B0604020202020204" pitchFamily="34" charset="0"/>
                <a:cs typeface="Arial" panose="020B0604020202020204" pitchFamily="34" charset="0"/>
              </a:rPr>
              <a:t>Tra cức thông tin sách theo các tiêu chí: mã đầu sách, tên đầu sách, mã sách.</a:t>
            </a:r>
          </a:p>
          <a:p>
            <a:pPr lvl="1"/>
            <a:r>
              <a:rPr lang="en-US" sz="2400" smtClean="0">
                <a:solidFill>
                  <a:schemeClr val="tx1"/>
                </a:solidFill>
                <a:latin typeface="Arial" panose="020B0604020202020204" pitchFamily="34" charset="0"/>
                <a:cs typeface="Arial" panose="020B0604020202020204" pitchFamily="34" charset="0"/>
              </a:rPr>
              <a:t> Chức năng cập nhật sách.</a:t>
            </a:r>
          </a:p>
        </p:txBody>
      </p:sp>
    </p:spTree>
    <p:extLst>
      <p:ext uri="{BB962C8B-B14F-4D97-AF65-F5344CB8AC3E}">
        <p14:creationId xmlns:p14="http://schemas.microsoft.com/office/powerpoint/2010/main" val="2159841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377" y="1609165"/>
            <a:ext cx="8915400" cy="3777622"/>
          </a:xfrm>
        </p:spPr>
        <p:txBody>
          <a:bodyPr>
            <a:noAutofit/>
          </a:bodyPr>
          <a:lstStyle/>
          <a:p>
            <a:r>
              <a:rPr lang="en-US" sz="2600" dirty="0" smtClean="0">
                <a:solidFill>
                  <a:schemeClr val="tx1"/>
                </a:solidFill>
                <a:latin typeface="Arial" panose="020B0604020202020204" pitchFamily="34" charset="0"/>
                <a:cs typeface="Arial" panose="020B0604020202020204" pitchFamily="34" charset="0"/>
              </a:rPr>
              <a:t>Quản </a:t>
            </a:r>
            <a:r>
              <a:rPr lang="en-US" sz="2600" dirty="0">
                <a:solidFill>
                  <a:schemeClr val="tx1"/>
                </a:solidFill>
                <a:latin typeface="Arial" panose="020B0604020202020204" pitchFamily="34" charset="0"/>
                <a:cs typeface="Arial" panose="020B0604020202020204" pitchFamily="34" charset="0"/>
              </a:rPr>
              <a:t>lý mượn trả</a:t>
            </a:r>
            <a:r>
              <a:rPr lang="en-US" sz="2600" dirty="0" smtClean="0">
                <a:solidFill>
                  <a:schemeClr val="tx1"/>
                </a:solidFill>
                <a:latin typeface="Arial" panose="020B0604020202020204" pitchFamily="34" charset="0"/>
                <a:cs typeface="Arial" panose="020B0604020202020204" pitchFamily="34" charset="0"/>
              </a:rPr>
              <a:t>:</a:t>
            </a:r>
          </a:p>
          <a:p>
            <a:pPr lvl="1"/>
            <a:r>
              <a:rPr lang="en-US" sz="2400" dirty="0" smtClean="0">
                <a:solidFill>
                  <a:schemeClr val="tx1"/>
                </a:solidFill>
                <a:latin typeface="Arial" panose="020B0604020202020204" pitchFamily="34" charset="0"/>
                <a:cs typeface="Arial" panose="020B0604020202020204" pitchFamily="34" charset="0"/>
              </a:rPr>
              <a:t> Mượn sách.</a:t>
            </a:r>
          </a:p>
          <a:p>
            <a:pPr lvl="1"/>
            <a:r>
              <a:rPr lang="en-US" sz="2400" dirty="0" smtClean="0">
                <a:solidFill>
                  <a:schemeClr val="tx1"/>
                </a:solidFill>
                <a:latin typeface="Arial" panose="020B0604020202020204" pitchFamily="34" charset="0"/>
                <a:cs typeface="Arial" panose="020B0604020202020204" pitchFamily="34" charset="0"/>
              </a:rPr>
              <a:t> Trả sách.</a:t>
            </a:r>
          </a:p>
          <a:p>
            <a:pPr lvl="1"/>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Báo mất.</a:t>
            </a:r>
            <a:endParaRPr lang="en-US" sz="2400" dirty="0">
              <a:solidFill>
                <a:schemeClr val="tx1"/>
              </a:solidFill>
              <a:latin typeface="Arial" panose="020B0604020202020204" pitchFamily="34" charset="0"/>
              <a:cs typeface="Arial" panose="020B0604020202020204" pitchFamily="34" charset="0"/>
            </a:endParaRPr>
          </a:p>
          <a:p>
            <a:r>
              <a:rPr lang="en-US" sz="2600" dirty="0">
                <a:solidFill>
                  <a:schemeClr val="tx1"/>
                </a:solidFill>
                <a:latin typeface="Arial" panose="020B0604020202020204" pitchFamily="34" charset="0"/>
                <a:cs typeface="Arial" panose="020B0604020202020204" pitchFamily="34" charset="0"/>
              </a:rPr>
              <a:t>Báo cáo thống kê</a:t>
            </a:r>
            <a:r>
              <a:rPr lang="en-US" sz="2600" dirty="0" smtClean="0">
                <a:solidFill>
                  <a:schemeClr val="tx1"/>
                </a:solidFill>
                <a:latin typeface="Arial" panose="020B0604020202020204" pitchFamily="34" charset="0"/>
                <a:cs typeface="Arial" panose="020B0604020202020204" pitchFamily="34" charset="0"/>
              </a:rPr>
              <a:t>:</a:t>
            </a:r>
          </a:p>
          <a:p>
            <a:pPr lvl="1"/>
            <a:r>
              <a:rPr lang="en-US" sz="2400" dirty="0" smtClean="0">
                <a:solidFill>
                  <a:schemeClr val="tx1"/>
                </a:solidFill>
                <a:latin typeface="Arial" panose="020B0604020202020204" pitchFamily="34" charset="0"/>
                <a:cs typeface="Arial" panose="020B0604020202020204" pitchFamily="34" charset="0"/>
              </a:rPr>
              <a:t> Chức năng in thẻ thư viện.</a:t>
            </a:r>
          </a:p>
          <a:p>
            <a:pPr lvl="1"/>
            <a:r>
              <a:rPr lang="en-US" sz="2400" dirty="0" smtClean="0">
                <a:solidFill>
                  <a:schemeClr val="tx1"/>
                </a:solidFill>
                <a:latin typeface="Arial" panose="020B0604020202020204" pitchFamily="34" charset="0"/>
                <a:cs typeface="Arial" panose="020B0604020202020204" pitchFamily="34" charset="0"/>
              </a:rPr>
              <a:t> Chức năng thống kê theo đầu sách, tác giả, nhà xuất bản, số lượng sách mượn.</a:t>
            </a:r>
            <a:endParaRPr lang="vi-VN" sz="2400" dirty="0">
              <a:solidFill>
                <a:schemeClr val="tx1"/>
              </a:solidFill>
              <a:latin typeface="Arial" panose="020B0604020202020204" pitchFamily="34" charset="0"/>
              <a:cs typeface="Arial" panose="020B0604020202020204" pitchFamily="34" charset="0"/>
            </a:endParaRPr>
          </a:p>
          <a:p>
            <a:endParaRPr lang="en-US" sz="2600" dirty="0">
              <a:solidFill>
                <a:schemeClr val="tx1"/>
              </a:solidFill>
              <a:latin typeface="Arial" panose="020B0604020202020204" pitchFamily="34" charset="0"/>
              <a:cs typeface="Arial" panose="020B0604020202020204" pitchFamily="34" charset="0"/>
            </a:endParaRPr>
          </a:p>
          <a:p>
            <a:endParaRPr lang="en-US" sz="2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0135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1377" y="671703"/>
            <a:ext cx="8534400" cy="738094"/>
          </a:xfrm>
        </p:spPr>
        <p:txBody>
          <a:bodyPr/>
          <a:lstStyle/>
          <a:p>
            <a:r>
              <a:rPr lang="vi-VN" smtClean="0">
                <a:latin typeface="Arial" panose="020B0604020202020204" pitchFamily="34" charset="0"/>
                <a:cs typeface="Arial" panose="020B0604020202020204" pitchFamily="34" charset="0"/>
              </a:rPr>
              <a:t>Phân tích thiết kế cơ sở dữ liệu</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531377" y="1366973"/>
            <a:ext cx="2865811" cy="513132"/>
          </a:xfrm>
        </p:spPr>
        <p:txBody>
          <a:bodyPr>
            <a:normAutofit/>
          </a:bodyPr>
          <a:lstStyle/>
          <a:p>
            <a:r>
              <a:rPr lang="vi-VN" sz="2600" smtClean="0">
                <a:solidFill>
                  <a:schemeClr val="tx1"/>
                </a:solidFill>
                <a:latin typeface="Arial" panose="020B0604020202020204" pitchFamily="34" charset="0"/>
                <a:cs typeface="Arial" panose="020B0604020202020204" pitchFamily="34" charset="0"/>
              </a:rPr>
              <a:t>Mô hình ER</a:t>
            </a: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2102224" y="1880105"/>
            <a:ext cx="7848600" cy="4977895"/>
          </a:xfrm>
          <a:prstGeom prst="rect">
            <a:avLst/>
          </a:prstGeom>
        </p:spPr>
      </p:pic>
    </p:spTree>
    <p:extLst>
      <p:ext uri="{BB962C8B-B14F-4D97-AF65-F5344CB8AC3E}">
        <p14:creationId xmlns:p14="http://schemas.microsoft.com/office/powerpoint/2010/main" val="34406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4106" y="706626"/>
            <a:ext cx="4694611" cy="589679"/>
          </a:xfrm>
        </p:spPr>
        <p:txBody>
          <a:bodyPr>
            <a:normAutofit/>
          </a:bodyPr>
          <a:lstStyle/>
          <a:p>
            <a:r>
              <a:rPr lang="vi-VN" sz="2600" smtClean="0">
                <a:solidFill>
                  <a:schemeClr val="tx1"/>
                </a:solidFill>
                <a:latin typeface="Arial" panose="020B0604020202020204" pitchFamily="34" charset="0"/>
                <a:cs typeface="Arial" panose="020B0604020202020204" pitchFamily="34" charset="0"/>
              </a:rPr>
              <a:t>Sơ đồ thực thể quan hệ</a:t>
            </a:r>
            <a:endParaRPr lang="en-US" sz="2600">
              <a:solidFill>
                <a:schemeClr val="tx1"/>
              </a:solidFill>
              <a:latin typeface="Arial" panose="020B0604020202020204" pitchFamily="34" charset="0"/>
              <a:cs typeface="Arial" panose="020B0604020202020204"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371163" y="1112725"/>
            <a:ext cx="8009965" cy="5745275"/>
          </a:xfrm>
          <a:prstGeom prst="rect">
            <a:avLst/>
          </a:prstGeom>
        </p:spPr>
      </p:pic>
    </p:spTree>
    <p:extLst>
      <p:ext uri="{BB962C8B-B14F-4D97-AF65-F5344CB8AC3E}">
        <p14:creationId xmlns:p14="http://schemas.microsoft.com/office/powerpoint/2010/main" val="421491198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681</TotalTime>
  <Words>429</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Hệ Thống Quản Lý Thư Viện </vt:lpstr>
      <vt:lpstr>Giới thiệu hệ thống </vt:lpstr>
      <vt:lpstr>Yêu Cầu chức năng hệ thống</vt:lpstr>
      <vt:lpstr>Phân tích chức năng hệ thống</vt:lpstr>
      <vt:lpstr>Mô tả chi tiết chức năng</vt:lpstr>
      <vt:lpstr>PowerPoint Presentation</vt:lpstr>
      <vt:lpstr>Phân tích thiết kế cơ sở dữ liệu</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quản lý thư viện</dc:title>
  <dc:creator>King</dc:creator>
  <cp:lastModifiedBy>Bui Hien</cp:lastModifiedBy>
  <cp:revision>22</cp:revision>
  <dcterms:created xsi:type="dcterms:W3CDTF">2015-05-13T14:16:42Z</dcterms:created>
  <dcterms:modified xsi:type="dcterms:W3CDTF">2015-05-15T01:48:09Z</dcterms:modified>
</cp:coreProperties>
</file>