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3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9899303-373E-47A1-966C-F1DA1AEB7E37}" type="datetimeFigureOut">
              <a:rPr lang="en-NZ" smtClean="0"/>
              <a:t>26/10/2016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278221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899303-373E-47A1-966C-F1DA1AEB7E37}" type="datetimeFigureOut">
              <a:rPr lang="en-NZ" smtClean="0"/>
              <a:t>26/10/2016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200120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899303-373E-47A1-966C-F1DA1AEB7E37}" type="datetimeFigureOut">
              <a:rPr lang="en-NZ" smtClean="0"/>
              <a:t>26/10/2016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112375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899303-373E-47A1-966C-F1DA1AEB7E37}" type="datetimeFigureOut">
              <a:rPr lang="en-NZ" smtClean="0"/>
              <a:t>26/10/2016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310090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99303-373E-47A1-966C-F1DA1AEB7E37}" type="datetimeFigureOut">
              <a:rPr lang="en-NZ" smtClean="0"/>
              <a:t>26/10/2016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351768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9899303-373E-47A1-966C-F1DA1AEB7E37}" type="datetimeFigureOut">
              <a:rPr lang="en-NZ" smtClean="0"/>
              <a:t>26/10/2016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422760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9899303-373E-47A1-966C-F1DA1AEB7E37}" type="datetimeFigureOut">
              <a:rPr lang="en-NZ" smtClean="0"/>
              <a:t>26/10/2016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210181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9899303-373E-47A1-966C-F1DA1AEB7E37}" type="datetimeFigureOut">
              <a:rPr lang="en-NZ" smtClean="0"/>
              <a:t>26/10/2016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15853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99303-373E-47A1-966C-F1DA1AEB7E37}" type="datetimeFigureOut">
              <a:rPr lang="en-NZ" smtClean="0"/>
              <a:t>26/10/2016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49479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99303-373E-47A1-966C-F1DA1AEB7E37}" type="datetimeFigureOut">
              <a:rPr lang="en-NZ" smtClean="0"/>
              <a:t>26/10/2016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53092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99303-373E-47A1-966C-F1DA1AEB7E37}" type="datetimeFigureOut">
              <a:rPr lang="en-NZ" smtClean="0"/>
              <a:t>26/10/2016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564D4A0-B654-4665-8CDA-C42297D7BF1F}" type="slidenum">
              <a:rPr lang="en-NZ" smtClean="0"/>
              <a:t>‹#›</a:t>
            </a:fld>
            <a:endParaRPr lang="en-NZ"/>
          </a:p>
        </p:txBody>
      </p:sp>
    </p:spTree>
    <p:extLst>
      <p:ext uri="{BB962C8B-B14F-4D97-AF65-F5344CB8AC3E}">
        <p14:creationId xmlns:p14="http://schemas.microsoft.com/office/powerpoint/2010/main" val="94033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99303-373E-47A1-966C-F1DA1AEB7E37}" type="datetimeFigureOut">
              <a:rPr lang="en-NZ" smtClean="0"/>
              <a:t>26/10/2016</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D4A0-B654-4665-8CDA-C42297D7BF1F}" type="slidenum">
              <a:rPr lang="en-NZ" smtClean="0"/>
              <a:t>‹#›</a:t>
            </a:fld>
            <a:endParaRPr lang="en-NZ"/>
          </a:p>
        </p:txBody>
      </p:sp>
    </p:spTree>
    <p:extLst>
      <p:ext uri="{BB962C8B-B14F-4D97-AF65-F5344CB8AC3E}">
        <p14:creationId xmlns:p14="http://schemas.microsoft.com/office/powerpoint/2010/main" val="1089934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youtube.com/watch?v=_LCCGFSMOr4"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092" y="247134"/>
            <a:ext cx="12192000" cy="646331"/>
          </a:xfrm>
          <a:prstGeom prst="rect">
            <a:avLst/>
          </a:prstGeom>
          <a:noFill/>
        </p:spPr>
        <p:txBody>
          <a:bodyPr wrap="square" rtlCol="0">
            <a:spAutoFit/>
          </a:bodyPr>
          <a:lstStyle/>
          <a:p>
            <a:pPr algn="ctr"/>
            <a:r>
              <a:rPr lang="en-NZ" sz="3600" dirty="0" smtClean="0">
                <a:solidFill>
                  <a:srgbClr val="0070C0"/>
                </a:solidFill>
              </a:rPr>
              <a:t>Arduino button press circuits……Amazing!</a:t>
            </a:r>
            <a:endParaRPr lang="en-NZ" sz="3600"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301" y="1185749"/>
            <a:ext cx="4742857" cy="2295238"/>
          </a:xfrm>
          <a:prstGeom prst="rect">
            <a:avLst/>
          </a:prstGeom>
        </p:spPr>
      </p:pic>
      <p:sp>
        <p:nvSpPr>
          <p:cNvPr id="6" name="TextBox 5"/>
          <p:cNvSpPr txBox="1"/>
          <p:nvPr/>
        </p:nvSpPr>
        <p:spPr>
          <a:xfrm>
            <a:off x="9934834" y="1001083"/>
            <a:ext cx="1692308" cy="369332"/>
          </a:xfrm>
          <a:prstGeom prst="rect">
            <a:avLst/>
          </a:prstGeom>
          <a:noFill/>
        </p:spPr>
        <p:txBody>
          <a:bodyPr wrap="square" rtlCol="0">
            <a:spAutoFit/>
          </a:bodyPr>
          <a:lstStyle/>
          <a:p>
            <a:r>
              <a:rPr lang="en-NZ" dirty="0" smtClean="0">
                <a:solidFill>
                  <a:srgbClr val="0070C0"/>
                </a:solidFill>
              </a:rPr>
              <a:t>Build this circuit</a:t>
            </a:r>
            <a:endParaRPr lang="en-NZ" dirty="0">
              <a:solidFill>
                <a:srgbClr val="0070C0"/>
              </a:solidFill>
            </a:endParaRPr>
          </a:p>
        </p:txBody>
      </p:sp>
      <p:sp>
        <p:nvSpPr>
          <p:cNvPr id="7" name="Down Arrow 6"/>
          <p:cNvSpPr/>
          <p:nvPr/>
        </p:nvSpPr>
        <p:spPr>
          <a:xfrm rot="2858229">
            <a:off x="9794432" y="1359793"/>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449527" y="1491048"/>
            <a:ext cx="5222790" cy="1754326"/>
          </a:xfrm>
          <a:prstGeom prst="rect">
            <a:avLst/>
          </a:prstGeom>
          <a:noFill/>
        </p:spPr>
        <p:txBody>
          <a:bodyPr wrap="square" rtlCol="0">
            <a:spAutoFit/>
          </a:bodyPr>
          <a:lstStyle/>
          <a:p>
            <a:r>
              <a:rPr lang="en-NZ" dirty="0" smtClean="0">
                <a:solidFill>
                  <a:srgbClr val="0070C0"/>
                </a:solidFill>
              </a:rPr>
              <a:t>We are going to build Arduino button circuits. Button circuits allow us to gather user input for devices we might like to build. We will build two types button circuit, one that uses the Arduino on-board “pull-up resistor” and one </a:t>
            </a:r>
            <a:r>
              <a:rPr lang="en-NZ" dirty="0" smtClean="0">
                <a:solidFill>
                  <a:srgbClr val="0070C0"/>
                </a:solidFill>
              </a:rPr>
              <a:t>that </a:t>
            </a:r>
            <a:r>
              <a:rPr lang="en-NZ" dirty="0" smtClean="0">
                <a:solidFill>
                  <a:srgbClr val="0070C0"/>
                </a:solidFill>
              </a:rPr>
              <a:t>we add a </a:t>
            </a:r>
            <a:r>
              <a:rPr lang="en-NZ" dirty="0" smtClean="0">
                <a:solidFill>
                  <a:srgbClr val="0070C0"/>
                </a:solidFill>
              </a:rPr>
              <a:t>pull-down </a:t>
            </a:r>
            <a:r>
              <a:rPr lang="en-NZ" dirty="0" smtClean="0">
                <a:solidFill>
                  <a:srgbClr val="0070C0"/>
                </a:solidFill>
              </a:rPr>
              <a:t>resistor ourselves.  </a:t>
            </a:r>
            <a:endParaRPr lang="en-NZ" dirty="0">
              <a:solidFill>
                <a:srgbClr val="0070C0"/>
              </a:solidFill>
            </a:endParaRPr>
          </a:p>
        </p:txBody>
      </p:sp>
      <p:sp>
        <p:nvSpPr>
          <p:cNvPr id="9" name="TextBox 8"/>
          <p:cNvSpPr txBox="1"/>
          <p:nvPr/>
        </p:nvSpPr>
        <p:spPr>
          <a:xfrm>
            <a:off x="10181968" y="3642277"/>
            <a:ext cx="1902940" cy="369332"/>
          </a:xfrm>
          <a:prstGeom prst="rect">
            <a:avLst/>
          </a:prstGeom>
          <a:noFill/>
        </p:spPr>
        <p:txBody>
          <a:bodyPr wrap="square" rtlCol="0">
            <a:spAutoFit/>
          </a:bodyPr>
          <a:lstStyle/>
          <a:p>
            <a:r>
              <a:rPr lang="en-NZ" dirty="0" smtClean="0">
                <a:solidFill>
                  <a:srgbClr val="0070C0"/>
                </a:solidFill>
              </a:rPr>
              <a:t>Pull-down resistor</a:t>
            </a:r>
            <a:endParaRPr lang="en-NZ" dirty="0">
              <a:solidFill>
                <a:srgbClr val="0070C0"/>
              </a:solidFill>
            </a:endParaRPr>
          </a:p>
        </p:txBody>
      </p:sp>
      <p:sp>
        <p:nvSpPr>
          <p:cNvPr id="10" name="Right Arrow 9"/>
          <p:cNvSpPr/>
          <p:nvPr/>
        </p:nvSpPr>
        <p:spPr>
          <a:xfrm rot="12992089">
            <a:off x="9755264" y="2839621"/>
            <a:ext cx="1372352" cy="3518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436" y="3842957"/>
            <a:ext cx="4866225" cy="2194225"/>
          </a:xfrm>
          <a:prstGeom prst="rect">
            <a:avLst/>
          </a:prstGeom>
        </p:spPr>
      </p:pic>
      <p:sp>
        <p:nvSpPr>
          <p:cNvPr id="12" name="TextBox 11"/>
          <p:cNvSpPr txBox="1"/>
          <p:nvPr/>
        </p:nvSpPr>
        <p:spPr>
          <a:xfrm>
            <a:off x="3764692" y="3826943"/>
            <a:ext cx="1207575" cy="369332"/>
          </a:xfrm>
          <a:prstGeom prst="rect">
            <a:avLst/>
          </a:prstGeom>
          <a:noFill/>
        </p:spPr>
        <p:txBody>
          <a:bodyPr wrap="none" rtlCol="0">
            <a:spAutoFit/>
          </a:bodyPr>
          <a:lstStyle/>
          <a:p>
            <a:r>
              <a:rPr lang="en-NZ" dirty="0" smtClean="0">
                <a:solidFill>
                  <a:srgbClr val="0070C0"/>
                </a:solidFill>
              </a:rPr>
              <a:t>No resistor</a:t>
            </a:r>
            <a:endParaRPr lang="en-NZ" dirty="0">
              <a:solidFill>
                <a:srgbClr val="0070C0"/>
              </a:solidFill>
            </a:endParaRPr>
          </a:p>
        </p:txBody>
      </p:sp>
      <p:sp>
        <p:nvSpPr>
          <p:cNvPr id="13" name="TextBox 12"/>
          <p:cNvSpPr txBox="1"/>
          <p:nvPr/>
        </p:nvSpPr>
        <p:spPr>
          <a:xfrm>
            <a:off x="3855309" y="5784148"/>
            <a:ext cx="2891481" cy="646331"/>
          </a:xfrm>
          <a:prstGeom prst="rect">
            <a:avLst/>
          </a:prstGeom>
          <a:noFill/>
        </p:spPr>
        <p:txBody>
          <a:bodyPr wrap="square" rtlCol="0">
            <a:spAutoFit/>
          </a:bodyPr>
          <a:lstStyle/>
          <a:p>
            <a:r>
              <a:rPr lang="en-NZ" dirty="0" smtClean="0">
                <a:solidFill>
                  <a:srgbClr val="0070C0"/>
                </a:solidFill>
              </a:rPr>
              <a:t>This circuit will need to use the on-board pull-up resistor</a:t>
            </a:r>
            <a:endParaRPr lang="en-NZ" dirty="0">
              <a:solidFill>
                <a:srgbClr val="0070C0"/>
              </a:solidFill>
            </a:endParaRPr>
          </a:p>
        </p:txBody>
      </p:sp>
      <p:sp>
        <p:nvSpPr>
          <p:cNvPr id="14" name="Right Arrow 13"/>
          <p:cNvSpPr/>
          <p:nvPr/>
        </p:nvSpPr>
        <p:spPr>
          <a:xfrm rot="7638561">
            <a:off x="3473240" y="4628326"/>
            <a:ext cx="1194320" cy="2179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Down Arrow 14"/>
          <p:cNvSpPr/>
          <p:nvPr/>
        </p:nvSpPr>
        <p:spPr>
          <a:xfrm rot="14598286">
            <a:off x="7295825" y="2893942"/>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Down Arrow 15"/>
          <p:cNvSpPr/>
          <p:nvPr/>
        </p:nvSpPr>
        <p:spPr>
          <a:xfrm rot="14174659">
            <a:off x="7396596" y="3291658"/>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p:cNvSpPr txBox="1"/>
          <p:nvPr/>
        </p:nvSpPr>
        <p:spPr>
          <a:xfrm>
            <a:off x="5679817" y="3196090"/>
            <a:ext cx="1444563" cy="369332"/>
          </a:xfrm>
          <a:prstGeom prst="rect">
            <a:avLst/>
          </a:prstGeom>
          <a:noFill/>
        </p:spPr>
        <p:txBody>
          <a:bodyPr wrap="none" rtlCol="0">
            <a:spAutoFit/>
          </a:bodyPr>
          <a:lstStyle/>
          <a:p>
            <a:r>
              <a:rPr lang="en-NZ" dirty="0" smtClean="0">
                <a:solidFill>
                  <a:srgbClr val="0070C0"/>
                </a:solidFill>
              </a:rPr>
              <a:t>Power 5 volts</a:t>
            </a:r>
            <a:endParaRPr lang="en-NZ" dirty="0">
              <a:solidFill>
                <a:srgbClr val="0070C0"/>
              </a:solidFill>
            </a:endParaRPr>
          </a:p>
        </p:txBody>
      </p:sp>
      <p:sp>
        <p:nvSpPr>
          <p:cNvPr id="18" name="TextBox 17"/>
          <p:cNvSpPr txBox="1"/>
          <p:nvPr/>
        </p:nvSpPr>
        <p:spPr>
          <a:xfrm>
            <a:off x="6273189" y="3696885"/>
            <a:ext cx="894284" cy="369332"/>
          </a:xfrm>
          <a:prstGeom prst="rect">
            <a:avLst/>
          </a:prstGeom>
          <a:noFill/>
        </p:spPr>
        <p:txBody>
          <a:bodyPr wrap="none" rtlCol="0">
            <a:spAutoFit/>
          </a:bodyPr>
          <a:lstStyle/>
          <a:p>
            <a:r>
              <a:rPr lang="en-NZ" dirty="0" smtClean="0">
                <a:solidFill>
                  <a:srgbClr val="0070C0"/>
                </a:solidFill>
              </a:rPr>
              <a:t>Ground</a:t>
            </a:r>
            <a:endParaRPr lang="en-NZ" dirty="0">
              <a:solidFill>
                <a:srgbClr val="0070C0"/>
              </a:solidFill>
            </a:endParaRPr>
          </a:p>
        </p:txBody>
      </p:sp>
      <p:sp>
        <p:nvSpPr>
          <p:cNvPr id="19" name="TextBox 18"/>
          <p:cNvSpPr txBox="1"/>
          <p:nvPr/>
        </p:nvSpPr>
        <p:spPr>
          <a:xfrm>
            <a:off x="6310035" y="1029999"/>
            <a:ext cx="1241237" cy="369332"/>
          </a:xfrm>
          <a:prstGeom prst="rect">
            <a:avLst/>
          </a:prstGeom>
          <a:noFill/>
        </p:spPr>
        <p:txBody>
          <a:bodyPr wrap="none" rtlCol="0">
            <a:spAutoFit/>
          </a:bodyPr>
          <a:lstStyle/>
          <a:p>
            <a:r>
              <a:rPr lang="en-NZ" dirty="0" smtClean="0">
                <a:solidFill>
                  <a:srgbClr val="0070C0"/>
                </a:solidFill>
              </a:rPr>
              <a:t>Signal Wire</a:t>
            </a:r>
            <a:endParaRPr lang="en-NZ" dirty="0">
              <a:solidFill>
                <a:srgbClr val="0070C0"/>
              </a:solidFill>
            </a:endParaRPr>
          </a:p>
        </p:txBody>
      </p:sp>
      <p:sp>
        <p:nvSpPr>
          <p:cNvPr id="20" name="Down Arrow 19"/>
          <p:cNvSpPr/>
          <p:nvPr/>
        </p:nvSpPr>
        <p:spPr>
          <a:xfrm rot="16200000">
            <a:off x="7826003" y="894250"/>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TextBox 20"/>
          <p:cNvSpPr txBox="1"/>
          <p:nvPr/>
        </p:nvSpPr>
        <p:spPr>
          <a:xfrm>
            <a:off x="356143" y="3562286"/>
            <a:ext cx="1241237" cy="369332"/>
          </a:xfrm>
          <a:prstGeom prst="rect">
            <a:avLst/>
          </a:prstGeom>
          <a:noFill/>
        </p:spPr>
        <p:txBody>
          <a:bodyPr wrap="none" rtlCol="0">
            <a:spAutoFit/>
          </a:bodyPr>
          <a:lstStyle/>
          <a:p>
            <a:r>
              <a:rPr lang="en-NZ" dirty="0" smtClean="0">
                <a:solidFill>
                  <a:srgbClr val="0070C0"/>
                </a:solidFill>
              </a:rPr>
              <a:t>Signal Wire</a:t>
            </a:r>
            <a:endParaRPr lang="en-NZ" dirty="0">
              <a:solidFill>
                <a:srgbClr val="0070C0"/>
              </a:solidFill>
            </a:endParaRPr>
          </a:p>
        </p:txBody>
      </p:sp>
      <p:sp>
        <p:nvSpPr>
          <p:cNvPr id="22" name="TextBox 21"/>
          <p:cNvSpPr txBox="1"/>
          <p:nvPr/>
        </p:nvSpPr>
        <p:spPr>
          <a:xfrm>
            <a:off x="1105440" y="6265433"/>
            <a:ext cx="894284" cy="369332"/>
          </a:xfrm>
          <a:prstGeom prst="rect">
            <a:avLst/>
          </a:prstGeom>
          <a:noFill/>
        </p:spPr>
        <p:txBody>
          <a:bodyPr wrap="none" rtlCol="0">
            <a:spAutoFit/>
          </a:bodyPr>
          <a:lstStyle/>
          <a:p>
            <a:r>
              <a:rPr lang="en-NZ" dirty="0" smtClean="0">
                <a:solidFill>
                  <a:srgbClr val="0070C0"/>
                </a:solidFill>
              </a:rPr>
              <a:t>Ground</a:t>
            </a:r>
            <a:endParaRPr lang="en-NZ" dirty="0">
              <a:solidFill>
                <a:srgbClr val="0070C0"/>
              </a:solidFill>
            </a:endParaRPr>
          </a:p>
        </p:txBody>
      </p:sp>
      <p:sp>
        <p:nvSpPr>
          <p:cNvPr id="23" name="Down Arrow 22"/>
          <p:cNvSpPr/>
          <p:nvPr/>
        </p:nvSpPr>
        <p:spPr>
          <a:xfrm rot="16939125">
            <a:off x="1859322" y="3530933"/>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Down Arrow 23"/>
          <p:cNvSpPr/>
          <p:nvPr/>
        </p:nvSpPr>
        <p:spPr>
          <a:xfrm rot="13852816">
            <a:off x="2046829" y="5960791"/>
            <a:ext cx="280804" cy="4995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TextBox 24"/>
          <p:cNvSpPr txBox="1"/>
          <p:nvPr/>
        </p:nvSpPr>
        <p:spPr>
          <a:xfrm>
            <a:off x="6939443" y="4703208"/>
            <a:ext cx="4530811" cy="1200329"/>
          </a:xfrm>
          <a:prstGeom prst="rect">
            <a:avLst/>
          </a:prstGeom>
          <a:noFill/>
        </p:spPr>
        <p:txBody>
          <a:bodyPr wrap="square" rtlCol="0">
            <a:spAutoFit/>
          </a:bodyPr>
          <a:lstStyle/>
          <a:p>
            <a:r>
              <a:rPr lang="en-NZ" dirty="0" smtClean="0">
                <a:solidFill>
                  <a:srgbClr val="0070C0"/>
                </a:solidFill>
              </a:rPr>
              <a:t>Why two different Circuits? Well, just because we can. Many microcontrollers don’t have and on-board pull-up but the Arduino does so we will use it.</a:t>
            </a:r>
            <a:endParaRPr lang="en-NZ" dirty="0">
              <a:solidFill>
                <a:srgbClr val="0070C0"/>
              </a:solidFill>
            </a:endParaRPr>
          </a:p>
        </p:txBody>
      </p:sp>
      <p:sp>
        <p:nvSpPr>
          <p:cNvPr id="27" name="TextBox 26"/>
          <p:cNvSpPr txBox="1"/>
          <p:nvPr/>
        </p:nvSpPr>
        <p:spPr>
          <a:xfrm>
            <a:off x="120215" y="5966642"/>
            <a:ext cx="1573316" cy="369332"/>
          </a:xfrm>
          <a:prstGeom prst="rect">
            <a:avLst/>
          </a:prstGeom>
          <a:noFill/>
        </p:spPr>
        <p:txBody>
          <a:bodyPr wrap="none" rtlCol="0">
            <a:spAutoFit/>
          </a:bodyPr>
          <a:lstStyle/>
          <a:p>
            <a:r>
              <a:rPr lang="en-NZ" dirty="0" smtClean="0">
                <a:solidFill>
                  <a:srgbClr val="0070C0"/>
                </a:solidFill>
              </a:rPr>
              <a:t>No power wire</a:t>
            </a:r>
            <a:endParaRPr lang="en-NZ" dirty="0">
              <a:solidFill>
                <a:srgbClr val="0070C0"/>
              </a:solidFill>
            </a:endParaRPr>
          </a:p>
        </p:txBody>
      </p:sp>
      <p:sp>
        <p:nvSpPr>
          <p:cNvPr id="28" name="Down Arrow 27"/>
          <p:cNvSpPr/>
          <p:nvPr/>
        </p:nvSpPr>
        <p:spPr>
          <a:xfrm rot="14864286">
            <a:off x="1200182" y="5574802"/>
            <a:ext cx="279767" cy="60355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Right Arrow 1"/>
          <p:cNvSpPr/>
          <p:nvPr/>
        </p:nvSpPr>
        <p:spPr>
          <a:xfrm rot="7760861">
            <a:off x="2767500" y="3726802"/>
            <a:ext cx="569183" cy="204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ight Arrow 28"/>
          <p:cNvSpPr/>
          <p:nvPr/>
        </p:nvSpPr>
        <p:spPr>
          <a:xfrm rot="18825287">
            <a:off x="8584983" y="3575214"/>
            <a:ext cx="569183" cy="204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TextBox 3"/>
          <p:cNvSpPr txBox="1"/>
          <p:nvPr/>
        </p:nvSpPr>
        <p:spPr>
          <a:xfrm>
            <a:off x="2297880" y="3220060"/>
            <a:ext cx="2226892" cy="369332"/>
          </a:xfrm>
          <a:prstGeom prst="rect">
            <a:avLst/>
          </a:prstGeom>
          <a:noFill/>
        </p:spPr>
        <p:txBody>
          <a:bodyPr wrap="none" rtlCol="0">
            <a:spAutoFit/>
          </a:bodyPr>
          <a:lstStyle/>
          <a:p>
            <a:r>
              <a:rPr lang="en-NZ" dirty="0" smtClean="0">
                <a:solidFill>
                  <a:srgbClr val="0070C0"/>
                </a:solidFill>
              </a:rPr>
              <a:t>Pull-up resistor circuit</a:t>
            </a:r>
            <a:endParaRPr lang="en-NZ" dirty="0">
              <a:solidFill>
                <a:srgbClr val="0070C0"/>
              </a:solidFill>
            </a:endParaRPr>
          </a:p>
        </p:txBody>
      </p:sp>
      <p:sp>
        <p:nvSpPr>
          <p:cNvPr id="30" name="TextBox 29"/>
          <p:cNvSpPr txBox="1"/>
          <p:nvPr/>
        </p:nvSpPr>
        <p:spPr>
          <a:xfrm>
            <a:off x="7485417" y="3929383"/>
            <a:ext cx="2512932" cy="369332"/>
          </a:xfrm>
          <a:prstGeom prst="rect">
            <a:avLst/>
          </a:prstGeom>
          <a:noFill/>
        </p:spPr>
        <p:txBody>
          <a:bodyPr wrap="none" rtlCol="0">
            <a:spAutoFit/>
          </a:bodyPr>
          <a:lstStyle/>
          <a:p>
            <a:r>
              <a:rPr lang="en-NZ" dirty="0" smtClean="0">
                <a:solidFill>
                  <a:srgbClr val="0070C0"/>
                </a:solidFill>
              </a:rPr>
              <a:t>Pull-down resistor circuit</a:t>
            </a:r>
            <a:endParaRPr lang="en-NZ" dirty="0">
              <a:solidFill>
                <a:srgbClr val="0070C0"/>
              </a:solidFill>
            </a:endParaRPr>
          </a:p>
        </p:txBody>
      </p:sp>
    </p:spTree>
    <p:extLst>
      <p:ext uri="{BB962C8B-B14F-4D97-AF65-F5344CB8AC3E}">
        <p14:creationId xmlns:p14="http://schemas.microsoft.com/office/powerpoint/2010/main" val="241820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421" y="16020"/>
            <a:ext cx="7883611" cy="1077218"/>
          </a:xfrm>
          <a:prstGeom prst="rect">
            <a:avLst/>
          </a:prstGeom>
          <a:noFill/>
        </p:spPr>
        <p:txBody>
          <a:bodyPr wrap="square" rtlCol="0">
            <a:spAutoFit/>
          </a:bodyPr>
          <a:lstStyle/>
          <a:p>
            <a:pPr algn="ctr"/>
            <a:r>
              <a:rPr lang="en-NZ" sz="3200" dirty="0" smtClean="0">
                <a:solidFill>
                  <a:srgbClr val="0070C0"/>
                </a:solidFill>
              </a:rPr>
              <a:t>First up what does a resistor do</a:t>
            </a:r>
            <a:r>
              <a:rPr lang="en-NZ" sz="3200" dirty="0">
                <a:solidFill>
                  <a:srgbClr val="0070C0"/>
                </a:solidFill>
              </a:rPr>
              <a:t> </a:t>
            </a:r>
            <a:r>
              <a:rPr lang="en-NZ" sz="3200" dirty="0" smtClean="0">
                <a:solidFill>
                  <a:srgbClr val="0070C0"/>
                </a:solidFill>
              </a:rPr>
              <a:t>and why do we need them in our circuit?</a:t>
            </a:r>
            <a:endParaRPr lang="en-NZ" sz="3200" dirty="0">
              <a:solidFill>
                <a:srgbClr val="0070C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4753" y="1194374"/>
            <a:ext cx="3145390" cy="2430275"/>
          </a:xfrm>
          <a:prstGeom prst="rect">
            <a:avLst/>
          </a:prstGeom>
        </p:spPr>
      </p:pic>
      <p:sp>
        <p:nvSpPr>
          <p:cNvPr id="5" name="TextBox 4"/>
          <p:cNvSpPr txBox="1"/>
          <p:nvPr/>
        </p:nvSpPr>
        <p:spPr>
          <a:xfrm>
            <a:off x="774356" y="1194374"/>
            <a:ext cx="6400800" cy="923330"/>
          </a:xfrm>
          <a:prstGeom prst="rect">
            <a:avLst/>
          </a:prstGeom>
          <a:noFill/>
        </p:spPr>
        <p:txBody>
          <a:bodyPr wrap="square" rtlCol="0">
            <a:spAutoFit/>
          </a:bodyPr>
          <a:lstStyle/>
          <a:p>
            <a:r>
              <a:rPr lang="en-NZ" dirty="0" smtClean="0">
                <a:solidFill>
                  <a:srgbClr val="0070C0"/>
                </a:solidFill>
              </a:rPr>
              <a:t>Resistors limit the amount of current that can flow through a circuit like using different size straws to drink water from a cup. They are very useful.</a:t>
            </a:r>
            <a:endParaRPr lang="en-NZ" dirty="0">
              <a:solidFill>
                <a:srgbClr val="0070C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28" y="2685535"/>
            <a:ext cx="3038732" cy="3356403"/>
          </a:xfrm>
          <a:prstGeom prst="rect">
            <a:avLst/>
          </a:prstGeom>
        </p:spPr>
      </p:pic>
      <p:sp>
        <p:nvSpPr>
          <p:cNvPr id="7" name="TextBox 6"/>
          <p:cNvSpPr txBox="1"/>
          <p:nvPr/>
        </p:nvSpPr>
        <p:spPr>
          <a:xfrm>
            <a:off x="3790505" y="2672727"/>
            <a:ext cx="3929449" cy="2031325"/>
          </a:xfrm>
          <a:prstGeom prst="rect">
            <a:avLst/>
          </a:prstGeom>
          <a:noFill/>
        </p:spPr>
        <p:txBody>
          <a:bodyPr wrap="square" rtlCol="0">
            <a:spAutoFit/>
          </a:bodyPr>
          <a:lstStyle/>
          <a:p>
            <a:r>
              <a:rPr lang="en-NZ" dirty="0" smtClean="0">
                <a:solidFill>
                  <a:srgbClr val="0070C0"/>
                </a:solidFill>
              </a:rPr>
              <a:t>A push button switch is simple yet a little inaccurate. They tend to “float” somewhere between ground and the voltage you supply (5 volts from the Arduino). A resistor can be used to force our buttons to be either 0 volts (pull-down) or 5 volts (pull-up).</a:t>
            </a:r>
            <a:endParaRPr lang="en-NZ" dirty="0">
              <a:solidFill>
                <a:srgbClr val="0070C0"/>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0053" y="3947590"/>
            <a:ext cx="2413558" cy="2738291"/>
          </a:xfrm>
          <a:prstGeom prst="rect">
            <a:avLst/>
          </a:prstGeom>
        </p:spPr>
      </p:pic>
      <p:sp>
        <p:nvSpPr>
          <p:cNvPr id="9" name="TextBox 8"/>
          <p:cNvSpPr txBox="1"/>
          <p:nvPr/>
        </p:nvSpPr>
        <p:spPr>
          <a:xfrm>
            <a:off x="5319307" y="1916700"/>
            <a:ext cx="1848711" cy="369332"/>
          </a:xfrm>
          <a:prstGeom prst="rect">
            <a:avLst/>
          </a:prstGeom>
          <a:noFill/>
        </p:spPr>
        <p:txBody>
          <a:bodyPr wrap="none" rtlCol="0">
            <a:spAutoFit/>
          </a:bodyPr>
          <a:lstStyle/>
          <a:p>
            <a:r>
              <a:rPr lang="en-NZ" dirty="0" smtClean="0">
                <a:solidFill>
                  <a:srgbClr val="0070C0"/>
                </a:solidFill>
              </a:rPr>
              <a:t>Assorted resistors</a:t>
            </a:r>
            <a:endParaRPr lang="en-NZ" dirty="0">
              <a:solidFill>
                <a:srgbClr val="0070C0"/>
              </a:solidFill>
            </a:endParaRPr>
          </a:p>
        </p:txBody>
      </p:sp>
      <p:sp>
        <p:nvSpPr>
          <p:cNvPr id="10" name="Right Arrow 9"/>
          <p:cNvSpPr/>
          <p:nvPr/>
        </p:nvSpPr>
        <p:spPr>
          <a:xfrm>
            <a:off x="7168018" y="1825194"/>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ight Arrow 10"/>
          <p:cNvSpPr/>
          <p:nvPr/>
        </p:nvSpPr>
        <p:spPr>
          <a:xfrm>
            <a:off x="7587048" y="5623209"/>
            <a:ext cx="1738183"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4344430" y="5461510"/>
            <a:ext cx="2902141" cy="646331"/>
          </a:xfrm>
          <a:prstGeom prst="rect">
            <a:avLst/>
          </a:prstGeom>
          <a:noFill/>
        </p:spPr>
        <p:txBody>
          <a:bodyPr wrap="none" rtlCol="0">
            <a:spAutoFit/>
          </a:bodyPr>
          <a:lstStyle/>
          <a:p>
            <a:r>
              <a:rPr lang="en-NZ" dirty="0" smtClean="0">
                <a:solidFill>
                  <a:srgbClr val="0070C0"/>
                </a:solidFill>
              </a:rPr>
              <a:t>This is how a resistor looks in</a:t>
            </a:r>
          </a:p>
          <a:p>
            <a:r>
              <a:rPr lang="en-NZ" dirty="0" smtClean="0">
                <a:solidFill>
                  <a:srgbClr val="0070C0"/>
                </a:solidFill>
              </a:rPr>
              <a:t>A circuit diagram.</a:t>
            </a:r>
            <a:endParaRPr lang="en-NZ" dirty="0">
              <a:solidFill>
                <a:srgbClr val="0070C0"/>
              </a:solidFill>
            </a:endParaRPr>
          </a:p>
        </p:txBody>
      </p:sp>
    </p:spTree>
    <p:extLst>
      <p:ext uri="{BB962C8B-B14F-4D97-AF65-F5344CB8AC3E}">
        <p14:creationId xmlns:p14="http://schemas.microsoft.com/office/powerpoint/2010/main" val="228957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291" y="3832542"/>
            <a:ext cx="4742857" cy="2295238"/>
          </a:xfrm>
          <a:prstGeom prst="rect">
            <a:avLst/>
          </a:prstGeom>
        </p:spPr>
      </p:pic>
      <p:sp>
        <p:nvSpPr>
          <p:cNvPr id="3" name="TextBox 2"/>
          <p:cNvSpPr txBox="1"/>
          <p:nvPr/>
        </p:nvSpPr>
        <p:spPr>
          <a:xfrm>
            <a:off x="10429104" y="3657396"/>
            <a:ext cx="1692308" cy="369332"/>
          </a:xfrm>
          <a:prstGeom prst="rect">
            <a:avLst/>
          </a:prstGeom>
          <a:noFill/>
        </p:spPr>
        <p:txBody>
          <a:bodyPr wrap="square" rtlCol="0">
            <a:spAutoFit/>
          </a:bodyPr>
          <a:lstStyle/>
          <a:p>
            <a:r>
              <a:rPr lang="en-NZ" dirty="0" smtClean="0">
                <a:solidFill>
                  <a:srgbClr val="0070C0"/>
                </a:solidFill>
              </a:rPr>
              <a:t>Build this circuit</a:t>
            </a:r>
            <a:endParaRPr lang="en-NZ" dirty="0">
              <a:solidFill>
                <a:srgbClr val="0070C0"/>
              </a:solidFill>
            </a:endParaRPr>
          </a:p>
        </p:txBody>
      </p:sp>
      <p:sp>
        <p:nvSpPr>
          <p:cNvPr id="4" name="Down Arrow 3"/>
          <p:cNvSpPr/>
          <p:nvPr/>
        </p:nvSpPr>
        <p:spPr>
          <a:xfrm rot="2858229">
            <a:off x="10140422" y="4006586"/>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ight Arrow 4"/>
          <p:cNvSpPr/>
          <p:nvPr/>
        </p:nvSpPr>
        <p:spPr>
          <a:xfrm rot="12992089">
            <a:off x="10101254" y="5486414"/>
            <a:ext cx="1372352" cy="3518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Down Arrow 5"/>
          <p:cNvSpPr/>
          <p:nvPr/>
        </p:nvSpPr>
        <p:spPr>
          <a:xfrm rot="14598286">
            <a:off x="7641815" y="5540735"/>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Down Arrow 6"/>
          <p:cNvSpPr/>
          <p:nvPr/>
        </p:nvSpPr>
        <p:spPr>
          <a:xfrm rot="14174659">
            <a:off x="7742586" y="5938451"/>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6619179" y="6343678"/>
            <a:ext cx="894284" cy="369332"/>
          </a:xfrm>
          <a:prstGeom prst="rect">
            <a:avLst/>
          </a:prstGeom>
          <a:noFill/>
        </p:spPr>
        <p:txBody>
          <a:bodyPr wrap="none" rtlCol="0">
            <a:spAutoFit/>
          </a:bodyPr>
          <a:lstStyle/>
          <a:p>
            <a:r>
              <a:rPr lang="en-NZ" dirty="0" smtClean="0">
                <a:solidFill>
                  <a:srgbClr val="0070C0"/>
                </a:solidFill>
              </a:rPr>
              <a:t>Ground</a:t>
            </a:r>
            <a:endParaRPr lang="en-NZ" dirty="0">
              <a:solidFill>
                <a:srgbClr val="0070C0"/>
              </a:solidFill>
            </a:endParaRPr>
          </a:p>
        </p:txBody>
      </p:sp>
      <p:sp>
        <p:nvSpPr>
          <p:cNvPr id="9" name="TextBox 8"/>
          <p:cNvSpPr txBox="1"/>
          <p:nvPr/>
        </p:nvSpPr>
        <p:spPr>
          <a:xfrm>
            <a:off x="6656025" y="3676792"/>
            <a:ext cx="1241237" cy="369332"/>
          </a:xfrm>
          <a:prstGeom prst="rect">
            <a:avLst/>
          </a:prstGeom>
          <a:noFill/>
        </p:spPr>
        <p:txBody>
          <a:bodyPr wrap="none" rtlCol="0">
            <a:spAutoFit/>
          </a:bodyPr>
          <a:lstStyle/>
          <a:p>
            <a:r>
              <a:rPr lang="en-NZ" dirty="0" smtClean="0">
                <a:solidFill>
                  <a:srgbClr val="0070C0"/>
                </a:solidFill>
              </a:rPr>
              <a:t>Signal Wire</a:t>
            </a:r>
            <a:endParaRPr lang="en-NZ" dirty="0">
              <a:solidFill>
                <a:srgbClr val="0070C0"/>
              </a:solidFill>
            </a:endParaRPr>
          </a:p>
        </p:txBody>
      </p:sp>
      <p:sp>
        <p:nvSpPr>
          <p:cNvPr id="10" name="Down Arrow 9"/>
          <p:cNvSpPr/>
          <p:nvPr/>
        </p:nvSpPr>
        <p:spPr>
          <a:xfrm rot="16200000">
            <a:off x="8171993" y="3541043"/>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0" y="518984"/>
            <a:ext cx="12192000" cy="584775"/>
          </a:xfrm>
          <a:prstGeom prst="rect">
            <a:avLst/>
          </a:prstGeom>
          <a:noFill/>
        </p:spPr>
        <p:txBody>
          <a:bodyPr wrap="square" rtlCol="0">
            <a:spAutoFit/>
          </a:bodyPr>
          <a:lstStyle/>
          <a:p>
            <a:pPr algn="ctr"/>
            <a:r>
              <a:rPr lang="en-NZ" sz="3200" dirty="0" smtClean="0">
                <a:solidFill>
                  <a:srgbClr val="0070C0"/>
                </a:solidFill>
              </a:rPr>
              <a:t> </a:t>
            </a:r>
            <a:r>
              <a:rPr lang="en-NZ" sz="3200" dirty="0">
                <a:solidFill>
                  <a:srgbClr val="0070C0"/>
                </a:solidFill>
              </a:rPr>
              <a:t>W</a:t>
            </a:r>
            <a:r>
              <a:rPr lang="en-NZ" sz="3200" dirty="0" smtClean="0">
                <a:solidFill>
                  <a:srgbClr val="0070C0"/>
                </a:solidFill>
              </a:rPr>
              <a:t>e will start with a button circuit that uses a pull-down resistor</a:t>
            </a:r>
            <a:endParaRPr lang="en-NZ" sz="3200" dirty="0">
              <a:solidFill>
                <a:srgbClr val="0070C0"/>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65" y="1225711"/>
            <a:ext cx="1665338" cy="166533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740" y="3186268"/>
            <a:ext cx="1410787" cy="1410787"/>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40" y="5028023"/>
            <a:ext cx="1876038" cy="1405218"/>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8432" y="4736805"/>
            <a:ext cx="1863820" cy="1863820"/>
          </a:xfrm>
          <a:prstGeom prst="rect">
            <a:avLst/>
          </a:prstGeom>
        </p:spPr>
      </p:pic>
      <p:sp>
        <p:nvSpPr>
          <p:cNvPr id="17" name="TextBox 16"/>
          <p:cNvSpPr txBox="1"/>
          <p:nvPr/>
        </p:nvSpPr>
        <p:spPr>
          <a:xfrm>
            <a:off x="3299466" y="1970794"/>
            <a:ext cx="2687339" cy="1754326"/>
          </a:xfrm>
          <a:prstGeom prst="rect">
            <a:avLst/>
          </a:prstGeom>
          <a:noFill/>
        </p:spPr>
        <p:txBody>
          <a:bodyPr wrap="none" rtlCol="0">
            <a:spAutoFit/>
          </a:bodyPr>
          <a:lstStyle/>
          <a:p>
            <a:r>
              <a:rPr lang="en-NZ" dirty="0" smtClean="0">
                <a:solidFill>
                  <a:srgbClr val="0070C0"/>
                </a:solidFill>
              </a:rPr>
              <a:t>You will need these things:</a:t>
            </a:r>
          </a:p>
          <a:p>
            <a:r>
              <a:rPr lang="en-NZ" dirty="0" smtClean="0">
                <a:solidFill>
                  <a:srgbClr val="0070C0"/>
                </a:solidFill>
              </a:rPr>
              <a:t>Breadboard</a:t>
            </a:r>
          </a:p>
          <a:p>
            <a:r>
              <a:rPr lang="en-NZ" dirty="0" smtClean="0">
                <a:solidFill>
                  <a:srgbClr val="0070C0"/>
                </a:solidFill>
              </a:rPr>
              <a:t>1X 10k resistor</a:t>
            </a:r>
          </a:p>
          <a:p>
            <a:r>
              <a:rPr lang="en-NZ" dirty="0" smtClean="0">
                <a:solidFill>
                  <a:srgbClr val="0070C0"/>
                </a:solidFill>
              </a:rPr>
              <a:t>A bunch of jumper wires</a:t>
            </a:r>
          </a:p>
          <a:p>
            <a:r>
              <a:rPr lang="en-NZ" dirty="0" smtClean="0">
                <a:solidFill>
                  <a:srgbClr val="0070C0"/>
                </a:solidFill>
              </a:rPr>
              <a:t>A button</a:t>
            </a:r>
          </a:p>
          <a:p>
            <a:r>
              <a:rPr lang="en-NZ" dirty="0" smtClean="0">
                <a:solidFill>
                  <a:srgbClr val="0070C0"/>
                </a:solidFill>
              </a:rPr>
              <a:t>An Arduino.</a:t>
            </a:r>
            <a:endParaRPr lang="en-NZ" dirty="0">
              <a:solidFill>
                <a:srgbClr val="0070C0"/>
              </a:solidFill>
            </a:endParaRPr>
          </a:p>
        </p:txBody>
      </p:sp>
      <p:sp>
        <p:nvSpPr>
          <p:cNvPr id="18" name="Down Arrow 17"/>
          <p:cNvSpPr/>
          <p:nvPr/>
        </p:nvSpPr>
        <p:spPr>
          <a:xfrm rot="20828822">
            <a:off x="4260357" y="4003488"/>
            <a:ext cx="280804" cy="94846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Down Arrow 18"/>
          <p:cNvSpPr/>
          <p:nvPr/>
        </p:nvSpPr>
        <p:spPr>
          <a:xfrm rot="2696494">
            <a:off x="2821183" y="3765029"/>
            <a:ext cx="280804" cy="145245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Down Arrow 19"/>
          <p:cNvSpPr/>
          <p:nvPr/>
        </p:nvSpPr>
        <p:spPr>
          <a:xfrm rot="18106283">
            <a:off x="5797939" y="3815109"/>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Down Arrow 20"/>
          <p:cNvSpPr/>
          <p:nvPr/>
        </p:nvSpPr>
        <p:spPr>
          <a:xfrm rot="6997200">
            <a:off x="2601739" y="2540430"/>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Down Arrow 21"/>
          <p:cNvSpPr/>
          <p:nvPr/>
        </p:nvSpPr>
        <p:spPr>
          <a:xfrm rot="5400000">
            <a:off x="2447562" y="3221861"/>
            <a:ext cx="280804" cy="7012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TextBox 22"/>
          <p:cNvSpPr txBox="1"/>
          <p:nvPr/>
        </p:nvSpPr>
        <p:spPr>
          <a:xfrm>
            <a:off x="7513463" y="1693266"/>
            <a:ext cx="3640569" cy="1477328"/>
          </a:xfrm>
          <a:prstGeom prst="rect">
            <a:avLst/>
          </a:prstGeom>
          <a:noFill/>
        </p:spPr>
        <p:txBody>
          <a:bodyPr wrap="square" rtlCol="0">
            <a:spAutoFit/>
          </a:bodyPr>
          <a:lstStyle/>
          <a:p>
            <a:r>
              <a:rPr lang="en-NZ" dirty="0" smtClean="0">
                <a:solidFill>
                  <a:srgbClr val="0070C0"/>
                </a:solidFill>
              </a:rPr>
              <a:t>Grab the parts from the parts list and copy the circuit below. If you need to know how a breadboard works watch Jeremy’s video (on the next page. </a:t>
            </a:r>
            <a:r>
              <a:rPr lang="en-NZ" dirty="0">
                <a:solidFill>
                  <a:srgbClr val="0070C0"/>
                </a:solidFill>
              </a:rPr>
              <a:t>H</a:t>
            </a:r>
            <a:r>
              <a:rPr lang="en-NZ" dirty="0" smtClean="0">
                <a:solidFill>
                  <a:srgbClr val="0070C0"/>
                </a:solidFill>
              </a:rPr>
              <a:t>e explains it well.</a:t>
            </a:r>
            <a:endParaRPr lang="en-NZ" dirty="0">
              <a:solidFill>
                <a:srgbClr val="0070C0"/>
              </a:solidFill>
            </a:endParaRPr>
          </a:p>
        </p:txBody>
      </p:sp>
      <p:sp>
        <p:nvSpPr>
          <p:cNvPr id="24" name="TextBox 23"/>
          <p:cNvSpPr txBox="1"/>
          <p:nvPr/>
        </p:nvSpPr>
        <p:spPr>
          <a:xfrm>
            <a:off x="5820764" y="5914198"/>
            <a:ext cx="1444563" cy="369332"/>
          </a:xfrm>
          <a:prstGeom prst="rect">
            <a:avLst/>
          </a:prstGeom>
          <a:noFill/>
        </p:spPr>
        <p:txBody>
          <a:bodyPr wrap="none" rtlCol="0">
            <a:spAutoFit/>
          </a:bodyPr>
          <a:lstStyle/>
          <a:p>
            <a:r>
              <a:rPr lang="en-NZ" dirty="0" smtClean="0">
                <a:solidFill>
                  <a:srgbClr val="0070C0"/>
                </a:solidFill>
              </a:rPr>
              <a:t>Power 5 volts</a:t>
            </a:r>
            <a:endParaRPr lang="en-NZ" dirty="0">
              <a:solidFill>
                <a:srgbClr val="0070C0"/>
              </a:solidFill>
            </a:endParaRPr>
          </a:p>
        </p:txBody>
      </p:sp>
    </p:spTree>
    <p:extLst>
      <p:ext uri="{BB962C8B-B14F-4D97-AF65-F5344CB8AC3E}">
        <p14:creationId xmlns:p14="http://schemas.microsoft.com/office/powerpoint/2010/main" val="34697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935"/>
            <a:ext cx="12192000" cy="1138773"/>
          </a:xfrm>
          <a:prstGeom prst="rect">
            <a:avLst/>
          </a:prstGeom>
          <a:noFill/>
        </p:spPr>
        <p:txBody>
          <a:bodyPr wrap="square" rtlCol="0">
            <a:spAutoFit/>
          </a:bodyPr>
          <a:lstStyle/>
          <a:p>
            <a:pPr algn="ctr"/>
            <a:r>
              <a:rPr lang="en-NZ" sz="2800" dirty="0" smtClean="0">
                <a:solidFill>
                  <a:srgbClr val="0070C0"/>
                </a:solidFill>
              </a:rPr>
              <a:t>When you have a circuit ready you’ll probably want to test it</a:t>
            </a:r>
          </a:p>
          <a:p>
            <a:pPr algn="ctr"/>
            <a:r>
              <a:rPr lang="en-NZ" sz="2800" dirty="0" smtClean="0">
                <a:solidFill>
                  <a:srgbClr val="0070C0"/>
                </a:solidFill>
              </a:rPr>
              <a:t>For that we’ll need some code</a:t>
            </a:r>
            <a:r>
              <a:rPr lang="en-NZ" sz="2800" dirty="0" smtClean="0">
                <a:solidFill>
                  <a:srgbClr val="0070C0"/>
                </a:solidFill>
              </a:rPr>
              <a:t>!</a:t>
            </a:r>
          </a:p>
          <a:p>
            <a:pPr algn="ctr"/>
            <a:r>
              <a:rPr lang="en-NZ" sz="1200" dirty="0" smtClean="0">
                <a:solidFill>
                  <a:srgbClr val="0070C0"/>
                </a:solidFill>
              </a:rPr>
              <a:t>(read next page also for an explanation of the code)</a:t>
            </a:r>
            <a:endParaRPr lang="en-NZ" sz="1200" dirty="0">
              <a:solidFill>
                <a:srgbClr val="0070C0"/>
              </a:solidFill>
            </a:endParaRPr>
          </a:p>
        </p:txBody>
      </p:sp>
      <p:sp>
        <p:nvSpPr>
          <p:cNvPr id="3" name="TextBox 2"/>
          <p:cNvSpPr txBox="1"/>
          <p:nvPr/>
        </p:nvSpPr>
        <p:spPr>
          <a:xfrm>
            <a:off x="546140" y="1511237"/>
            <a:ext cx="6183185" cy="923330"/>
          </a:xfrm>
          <a:prstGeom prst="rect">
            <a:avLst/>
          </a:prstGeom>
          <a:noFill/>
        </p:spPr>
        <p:txBody>
          <a:bodyPr wrap="square" rtlCol="0">
            <a:spAutoFit/>
          </a:bodyPr>
          <a:lstStyle/>
          <a:p>
            <a:r>
              <a:rPr lang="en-NZ" dirty="0" smtClean="0">
                <a:solidFill>
                  <a:srgbClr val="0070C0"/>
                </a:solidFill>
                <a:hlinkClick r:id="rId2"/>
              </a:rPr>
              <a:t>Jeremy Blum has a great tutorial on Arduino button circuits</a:t>
            </a:r>
          </a:p>
          <a:p>
            <a:r>
              <a:rPr lang="en-NZ" dirty="0" smtClean="0">
                <a:solidFill>
                  <a:srgbClr val="0070C0"/>
                </a:solidFill>
                <a:hlinkClick r:id="rId2"/>
              </a:rPr>
              <a:t>https://www.youtube.com/watch?v=_LCCGFSMOr4</a:t>
            </a:r>
            <a:r>
              <a:rPr lang="en-NZ" dirty="0" smtClean="0">
                <a:solidFill>
                  <a:srgbClr val="0070C0"/>
                </a:solidFill>
              </a:rPr>
              <a:t> (you can stop watching around 8min in).</a:t>
            </a:r>
          </a:p>
        </p:txBody>
      </p:sp>
      <p:sp>
        <p:nvSpPr>
          <p:cNvPr id="4" name="Right Arrow 3"/>
          <p:cNvSpPr/>
          <p:nvPr/>
        </p:nvSpPr>
        <p:spPr>
          <a:xfrm rot="13298009">
            <a:off x="4114010" y="2175253"/>
            <a:ext cx="424687" cy="135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p:cNvSpPr txBox="1"/>
          <p:nvPr/>
        </p:nvSpPr>
        <p:spPr>
          <a:xfrm>
            <a:off x="4530016" y="2296067"/>
            <a:ext cx="1753878" cy="276999"/>
          </a:xfrm>
          <a:prstGeom prst="rect">
            <a:avLst/>
          </a:prstGeom>
          <a:noFill/>
        </p:spPr>
        <p:txBody>
          <a:bodyPr wrap="none" rtlCol="0">
            <a:spAutoFit/>
          </a:bodyPr>
          <a:lstStyle/>
          <a:p>
            <a:r>
              <a:rPr lang="en-NZ" sz="1200" dirty="0" smtClean="0">
                <a:solidFill>
                  <a:srgbClr val="0070C0"/>
                </a:solidFill>
              </a:rPr>
              <a:t>Underscore here like: “_”</a:t>
            </a:r>
            <a:endParaRPr lang="en-NZ" sz="1200" dirty="0">
              <a:solidFill>
                <a:srgbClr val="0070C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87" y="3477085"/>
            <a:ext cx="2860590" cy="2860590"/>
          </a:xfrm>
          <a:prstGeom prst="rect">
            <a:avLst/>
          </a:prstGeom>
        </p:spPr>
      </p:pic>
      <p:sp>
        <p:nvSpPr>
          <p:cNvPr id="7" name="Right Arrow 6"/>
          <p:cNvSpPr/>
          <p:nvPr/>
        </p:nvSpPr>
        <p:spPr>
          <a:xfrm rot="7031714">
            <a:off x="1807149" y="3463616"/>
            <a:ext cx="426547" cy="223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2125361" y="3011993"/>
            <a:ext cx="850617" cy="369332"/>
          </a:xfrm>
          <a:prstGeom prst="rect">
            <a:avLst/>
          </a:prstGeom>
          <a:noFill/>
        </p:spPr>
        <p:txBody>
          <a:bodyPr wrap="none" rtlCol="0">
            <a:spAutoFit/>
          </a:bodyPr>
          <a:lstStyle/>
          <a:p>
            <a:r>
              <a:rPr lang="en-NZ" dirty="0" smtClean="0">
                <a:solidFill>
                  <a:srgbClr val="0070C0"/>
                </a:solidFill>
              </a:rPr>
              <a:t>Jeremy</a:t>
            </a:r>
            <a:endParaRPr lang="en-NZ" dirty="0">
              <a:solidFill>
                <a:srgbClr val="0070C0"/>
              </a:solidFill>
            </a:endParaRPr>
          </a:p>
        </p:txBody>
      </p:sp>
      <p:sp>
        <p:nvSpPr>
          <p:cNvPr id="11" name="TextBox 10"/>
          <p:cNvSpPr txBox="1"/>
          <p:nvPr/>
        </p:nvSpPr>
        <p:spPr>
          <a:xfrm>
            <a:off x="3623093" y="2967530"/>
            <a:ext cx="3355721" cy="3693319"/>
          </a:xfrm>
          <a:prstGeom prst="rect">
            <a:avLst/>
          </a:prstGeom>
          <a:noFill/>
        </p:spPr>
        <p:txBody>
          <a:bodyPr wrap="square" rtlCol="0">
            <a:spAutoFit/>
          </a:bodyPr>
          <a:lstStyle/>
          <a:p>
            <a:r>
              <a:rPr lang="en-NZ" dirty="0" smtClean="0">
                <a:solidFill>
                  <a:srgbClr val="0070C0"/>
                </a:solidFill>
              </a:rPr>
              <a:t>This is some simple code. All it does is to set </a:t>
            </a:r>
            <a:r>
              <a:rPr lang="en-NZ" dirty="0" smtClean="0">
                <a:solidFill>
                  <a:srgbClr val="0070C0"/>
                </a:solidFill>
              </a:rPr>
              <a:t>pin </a:t>
            </a:r>
            <a:r>
              <a:rPr lang="en-NZ" dirty="0" smtClean="0">
                <a:solidFill>
                  <a:srgbClr val="0070C0"/>
                </a:solidFill>
              </a:rPr>
              <a:t>2 as our button and 13 as our LED. </a:t>
            </a:r>
          </a:p>
          <a:p>
            <a:endParaRPr lang="en-NZ" dirty="0" smtClean="0">
              <a:solidFill>
                <a:srgbClr val="0070C0"/>
              </a:solidFill>
            </a:endParaRPr>
          </a:p>
          <a:p>
            <a:r>
              <a:rPr lang="en-NZ" dirty="0" smtClean="0">
                <a:solidFill>
                  <a:srgbClr val="0070C0"/>
                </a:solidFill>
              </a:rPr>
              <a:t>Then in setup it sets the button low (i.e. off). And the </a:t>
            </a:r>
            <a:r>
              <a:rPr lang="en-NZ" dirty="0" smtClean="0">
                <a:solidFill>
                  <a:srgbClr val="0070C0"/>
                </a:solidFill>
              </a:rPr>
              <a:t>LED</a:t>
            </a:r>
            <a:r>
              <a:rPr lang="en-NZ" dirty="0" smtClean="0">
                <a:solidFill>
                  <a:srgbClr val="0070C0"/>
                </a:solidFill>
              </a:rPr>
              <a:t> </a:t>
            </a:r>
            <a:r>
              <a:rPr lang="en-NZ" dirty="0" smtClean="0">
                <a:solidFill>
                  <a:srgbClr val="0070C0"/>
                </a:solidFill>
              </a:rPr>
              <a:t>as an OUTPUT.</a:t>
            </a:r>
          </a:p>
          <a:p>
            <a:endParaRPr lang="en-NZ" dirty="0" smtClean="0">
              <a:solidFill>
                <a:srgbClr val="0070C0"/>
              </a:solidFill>
            </a:endParaRPr>
          </a:p>
          <a:p>
            <a:r>
              <a:rPr lang="en-NZ" dirty="0" smtClean="0">
                <a:solidFill>
                  <a:srgbClr val="0070C0"/>
                </a:solidFill>
              </a:rPr>
              <a:t>Then in the loop it reads the button and IF it is pressed (i.e. HIGH) turns on the LED. Otherwise the LED is set to off </a:t>
            </a:r>
            <a:r>
              <a:rPr lang="en-NZ" dirty="0" smtClean="0">
                <a:solidFill>
                  <a:srgbClr val="0070C0"/>
                </a:solidFill>
              </a:rPr>
              <a:t>(</a:t>
            </a:r>
            <a:r>
              <a:rPr lang="en-NZ" dirty="0" smtClean="0">
                <a:solidFill>
                  <a:srgbClr val="0070C0"/>
                </a:solidFill>
              </a:rPr>
              <a:t>LOW</a:t>
            </a:r>
            <a:r>
              <a:rPr lang="en-NZ" dirty="0" smtClean="0">
                <a:solidFill>
                  <a:srgbClr val="0070C0"/>
                </a:solidFill>
              </a:rPr>
              <a:t>)</a:t>
            </a:r>
            <a:endParaRPr lang="en-NZ" dirty="0">
              <a:solidFill>
                <a:srgbClr val="0070C0"/>
              </a:solidFill>
            </a:endParaRPr>
          </a:p>
        </p:txBody>
      </p:sp>
      <p:pic>
        <p:nvPicPr>
          <p:cNvPr id="16" name="Picture 15"/>
          <p:cNvPicPr>
            <a:picLocks noChangeAspect="1"/>
          </p:cNvPicPr>
          <p:nvPr/>
        </p:nvPicPr>
        <p:blipFill>
          <a:blip r:embed="rId4"/>
          <a:stretch>
            <a:fillRect/>
          </a:stretch>
        </p:blipFill>
        <p:spPr>
          <a:xfrm>
            <a:off x="7027766" y="2346683"/>
            <a:ext cx="4968915" cy="4356521"/>
          </a:xfrm>
          <a:prstGeom prst="rect">
            <a:avLst/>
          </a:prstGeom>
        </p:spPr>
      </p:pic>
      <p:sp>
        <p:nvSpPr>
          <p:cNvPr id="17" name="Right Arrow 16"/>
          <p:cNvSpPr/>
          <p:nvPr/>
        </p:nvSpPr>
        <p:spPr>
          <a:xfrm rot="19743672">
            <a:off x="6736894" y="3387351"/>
            <a:ext cx="542086" cy="179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ight Arrow 17"/>
          <p:cNvSpPr/>
          <p:nvPr/>
        </p:nvSpPr>
        <p:spPr>
          <a:xfrm rot="19743672">
            <a:off x="6596739" y="4214489"/>
            <a:ext cx="749612" cy="185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ight Arrow 18"/>
          <p:cNvSpPr/>
          <p:nvPr/>
        </p:nvSpPr>
        <p:spPr>
          <a:xfrm rot="19743672">
            <a:off x="6400730" y="5047737"/>
            <a:ext cx="960308" cy="187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16200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5309" y="1256270"/>
            <a:ext cx="8048625" cy="4724400"/>
          </a:xfrm>
          <a:prstGeom prst="rect">
            <a:avLst/>
          </a:prstGeom>
        </p:spPr>
      </p:pic>
      <p:sp>
        <p:nvSpPr>
          <p:cNvPr id="5" name="TextBox 4"/>
          <p:cNvSpPr txBox="1"/>
          <p:nvPr/>
        </p:nvSpPr>
        <p:spPr>
          <a:xfrm>
            <a:off x="576649" y="156928"/>
            <a:ext cx="11615351" cy="815608"/>
          </a:xfrm>
          <a:prstGeom prst="rect">
            <a:avLst/>
          </a:prstGeom>
          <a:noFill/>
        </p:spPr>
        <p:txBody>
          <a:bodyPr wrap="square" rtlCol="0">
            <a:spAutoFit/>
          </a:bodyPr>
          <a:lstStyle/>
          <a:p>
            <a:pPr algn="ctr"/>
            <a:r>
              <a:rPr lang="en-NZ" sz="3600" dirty="0" smtClean="0">
                <a:solidFill>
                  <a:srgbClr val="0070C0"/>
                </a:solidFill>
              </a:rPr>
              <a:t>Some of the Arduino </a:t>
            </a:r>
            <a:r>
              <a:rPr lang="en-NZ" sz="3600" dirty="0" smtClean="0">
                <a:solidFill>
                  <a:srgbClr val="0070C0"/>
                </a:solidFill>
              </a:rPr>
              <a:t>code </a:t>
            </a:r>
            <a:r>
              <a:rPr lang="en-NZ" sz="3600" dirty="0" smtClean="0">
                <a:solidFill>
                  <a:srgbClr val="0070C0"/>
                </a:solidFill>
              </a:rPr>
              <a:t>explained (see next page also)</a:t>
            </a:r>
          </a:p>
          <a:p>
            <a:pPr algn="ctr"/>
            <a:r>
              <a:rPr lang="en-NZ" sz="1100" dirty="0" smtClean="0">
                <a:solidFill>
                  <a:srgbClr val="0070C0"/>
                </a:solidFill>
              </a:rPr>
              <a:t>(We will explain more as we go along in other tutorials)</a:t>
            </a:r>
            <a:endParaRPr lang="en-NZ" sz="1100" dirty="0" smtClean="0">
              <a:solidFill>
                <a:srgbClr val="0070C0"/>
              </a:solidFill>
            </a:endParaRPr>
          </a:p>
        </p:txBody>
      </p:sp>
      <p:sp>
        <p:nvSpPr>
          <p:cNvPr id="6" name="Right Arrow 5"/>
          <p:cNvSpPr/>
          <p:nvPr/>
        </p:nvSpPr>
        <p:spPr>
          <a:xfrm rot="10400199">
            <a:off x="2079802" y="1828676"/>
            <a:ext cx="6557229" cy="1294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0000"/>
              </a:solidFill>
            </a:endParaRPr>
          </a:p>
        </p:txBody>
      </p:sp>
      <p:sp>
        <p:nvSpPr>
          <p:cNvPr id="7" name="Right Arrow 6"/>
          <p:cNvSpPr/>
          <p:nvPr/>
        </p:nvSpPr>
        <p:spPr>
          <a:xfrm rot="12806400">
            <a:off x="2761630" y="5129676"/>
            <a:ext cx="467637" cy="15862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0070C0"/>
              </a:solidFill>
            </a:endParaRPr>
          </a:p>
        </p:txBody>
      </p:sp>
      <p:sp>
        <p:nvSpPr>
          <p:cNvPr id="8" name="Right Arrow 7"/>
          <p:cNvSpPr/>
          <p:nvPr/>
        </p:nvSpPr>
        <p:spPr>
          <a:xfrm rot="9161061">
            <a:off x="4934464" y="2820196"/>
            <a:ext cx="978408" cy="1468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0070C0"/>
              </a:solidFill>
            </a:endParaRPr>
          </a:p>
        </p:txBody>
      </p:sp>
      <p:sp>
        <p:nvSpPr>
          <p:cNvPr id="9" name="Right Arrow 8"/>
          <p:cNvSpPr/>
          <p:nvPr/>
        </p:nvSpPr>
        <p:spPr>
          <a:xfrm rot="10501045">
            <a:off x="1960570" y="2848248"/>
            <a:ext cx="633118" cy="133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0070C0"/>
              </a:solidFill>
            </a:endParaRPr>
          </a:p>
        </p:txBody>
      </p:sp>
      <p:sp>
        <p:nvSpPr>
          <p:cNvPr id="10" name="Right Arrow 9"/>
          <p:cNvSpPr/>
          <p:nvPr/>
        </p:nvSpPr>
        <p:spPr>
          <a:xfrm rot="11408984" flipV="1">
            <a:off x="1688964" y="4730677"/>
            <a:ext cx="6853466" cy="1592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0070C0"/>
              </a:solidFill>
            </a:endParaRPr>
          </a:p>
        </p:txBody>
      </p:sp>
      <p:sp>
        <p:nvSpPr>
          <p:cNvPr id="11" name="TextBox 10"/>
          <p:cNvSpPr txBox="1"/>
          <p:nvPr/>
        </p:nvSpPr>
        <p:spPr>
          <a:xfrm>
            <a:off x="3234268" y="5478162"/>
            <a:ext cx="3204632" cy="430887"/>
          </a:xfrm>
          <a:prstGeom prst="rect">
            <a:avLst/>
          </a:prstGeom>
          <a:noFill/>
        </p:spPr>
        <p:txBody>
          <a:bodyPr wrap="square" rtlCol="0">
            <a:spAutoFit/>
          </a:bodyPr>
          <a:lstStyle/>
          <a:p>
            <a:r>
              <a:rPr lang="en-NZ" sz="1100" dirty="0" smtClean="0">
                <a:solidFill>
                  <a:srgbClr val="0070C0"/>
                </a:solidFill>
              </a:rPr>
              <a:t>Every line </a:t>
            </a:r>
            <a:r>
              <a:rPr lang="en-NZ" sz="1100" dirty="0" smtClean="0">
                <a:solidFill>
                  <a:srgbClr val="0070C0"/>
                </a:solidFill>
              </a:rPr>
              <a:t>like this one must end with a semicolon. Look and see where semicolons are used.</a:t>
            </a:r>
            <a:endParaRPr lang="en-NZ" sz="1100" dirty="0">
              <a:solidFill>
                <a:srgbClr val="0070C0"/>
              </a:solidFill>
            </a:endParaRPr>
          </a:p>
        </p:txBody>
      </p:sp>
      <p:sp>
        <p:nvSpPr>
          <p:cNvPr id="12" name="TextBox 11"/>
          <p:cNvSpPr txBox="1"/>
          <p:nvPr/>
        </p:nvSpPr>
        <p:spPr>
          <a:xfrm>
            <a:off x="5955957" y="2451676"/>
            <a:ext cx="2511938" cy="461665"/>
          </a:xfrm>
          <a:prstGeom prst="rect">
            <a:avLst/>
          </a:prstGeom>
          <a:noFill/>
        </p:spPr>
        <p:txBody>
          <a:bodyPr wrap="square" rtlCol="0">
            <a:spAutoFit/>
          </a:bodyPr>
          <a:lstStyle/>
          <a:p>
            <a:r>
              <a:rPr lang="en-NZ" sz="1200" dirty="0" smtClean="0">
                <a:solidFill>
                  <a:srgbClr val="0070C0"/>
                </a:solidFill>
              </a:rPr>
              <a:t>Comments, ignored by the Arduino but helpful for us</a:t>
            </a:r>
            <a:endParaRPr lang="en-NZ" sz="1200" dirty="0">
              <a:solidFill>
                <a:srgbClr val="0070C0"/>
              </a:solidFill>
            </a:endParaRPr>
          </a:p>
        </p:txBody>
      </p:sp>
      <p:sp>
        <p:nvSpPr>
          <p:cNvPr id="13" name="TextBox 12"/>
          <p:cNvSpPr txBox="1"/>
          <p:nvPr/>
        </p:nvSpPr>
        <p:spPr>
          <a:xfrm>
            <a:off x="2670734" y="2639957"/>
            <a:ext cx="2587065" cy="461665"/>
          </a:xfrm>
          <a:prstGeom prst="rect">
            <a:avLst/>
          </a:prstGeom>
          <a:noFill/>
        </p:spPr>
        <p:txBody>
          <a:bodyPr wrap="square" rtlCol="0">
            <a:spAutoFit/>
          </a:bodyPr>
          <a:lstStyle/>
          <a:p>
            <a:r>
              <a:rPr lang="en-NZ" sz="1200" dirty="0" smtClean="0">
                <a:solidFill>
                  <a:srgbClr val="0070C0"/>
                </a:solidFill>
              </a:rPr>
              <a:t>Every Arduino programme must have a setup function and a loop function. </a:t>
            </a:r>
            <a:endParaRPr lang="en-NZ" sz="1200" dirty="0">
              <a:solidFill>
                <a:srgbClr val="0070C0"/>
              </a:solidFill>
            </a:endParaRPr>
          </a:p>
        </p:txBody>
      </p:sp>
      <p:sp>
        <p:nvSpPr>
          <p:cNvPr id="14" name="TextBox 13"/>
          <p:cNvSpPr txBox="1"/>
          <p:nvPr/>
        </p:nvSpPr>
        <p:spPr>
          <a:xfrm>
            <a:off x="8622393" y="1363161"/>
            <a:ext cx="3273045" cy="2123658"/>
          </a:xfrm>
          <a:prstGeom prst="rect">
            <a:avLst/>
          </a:prstGeom>
          <a:noFill/>
        </p:spPr>
        <p:txBody>
          <a:bodyPr wrap="square" rtlCol="0">
            <a:spAutoFit/>
          </a:bodyPr>
          <a:lstStyle/>
          <a:p>
            <a:r>
              <a:rPr lang="en-NZ" sz="1200" dirty="0" smtClean="0">
                <a:solidFill>
                  <a:srgbClr val="0070C0"/>
                </a:solidFill>
              </a:rPr>
              <a:t>At the top is where we need to assign a name for pins. </a:t>
            </a:r>
          </a:p>
          <a:p>
            <a:endParaRPr lang="en-NZ" sz="1200" dirty="0" smtClean="0">
              <a:solidFill>
                <a:srgbClr val="0070C0"/>
              </a:solidFill>
            </a:endParaRPr>
          </a:p>
          <a:p>
            <a:r>
              <a:rPr lang="en-NZ" sz="1200" dirty="0" smtClean="0">
                <a:solidFill>
                  <a:srgbClr val="0070C0"/>
                </a:solidFill>
              </a:rPr>
              <a:t>These are called VARIABLES and </a:t>
            </a:r>
            <a:r>
              <a:rPr lang="en-NZ" sz="1200" dirty="0" smtClean="0">
                <a:solidFill>
                  <a:srgbClr val="0070C0"/>
                </a:solidFill>
              </a:rPr>
              <a:t>they </a:t>
            </a:r>
            <a:r>
              <a:rPr lang="en-NZ" sz="1200" dirty="0" smtClean="0">
                <a:solidFill>
                  <a:srgbClr val="0070C0"/>
                </a:solidFill>
              </a:rPr>
              <a:t>must have a </a:t>
            </a:r>
            <a:r>
              <a:rPr lang="en-NZ" sz="1200" dirty="0" smtClean="0">
                <a:solidFill>
                  <a:srgbClr val="0070C0"/>
                </a:solidFill>
              </a:rPr>
              <a:t>type </a:t>
            </a:r>
            <a:r>
              <a:rPr lang="en-NZ" sz="1200" dirty="0" smtClean="0">
                <a:solidFill>
                  <a:srgbClr val="0070C0"/>
                </a:solidFill>
              </a:rPr>
              <a:t>such as a</a:t>
            </a:r>
            <a:r>
              <a:rPr lang="en-NZ" sz="1200" dirty="0" smtClean="0">
                <a:solidFill>
                  <a:srgbClr val="0070C0"/>
                </a:solidFill>
              </a:rPr>
              <a:t> number or a word (string). There are other types which we will see as we do more projects.</a:t>
            </a:r>
            <a:endParaRPr lang="en-NZ" sz="1200" dirty="0" smtClean="0">
              <a:solidFill>
                <a:srgbClr val="0070C0"/>
              </a:solidFill>
            </a:endParaRPr>
          </a:p>
          <a:p>
            <a:r>
              <a:rPr lang="en-NZ" sz="1200" dirty="0" smtClean="0">
                <a:solidFill>
                  <a:srgbClr val="0070C0"/>
                </a:solidFill>
              </a:rPr>
              <a:t> </a:t>
            </a:r>
          </a:p>
          <a:p>
            <a:r>
              <a:rPr lang="en-NZ" sz="1200" dirty="0" err="1" smtClean="0">
                <a:solidFill>
                  <a:srgbClr val="0070C0"/>
                </a:solidFill>
              </a:rPr>
              <a:t>buttonPin</a:t>
            </a:r>
            <a:r>
              <a:rPr lang="en-NZ" sz="1200" dirty="0" smtClean="0">
                <a:solidFill>
                  <a:srgbClr val="0070C0"/>
                </a:solidFill>
              </a:rPr>
              <a:t> </a:t>
            </a:r>
            <a:r>
              <a:rPr lang="en-NZ" sz="1200" dirty="0" smtClean="0">
                <a:solidFill>
                  <a:srgbClr val="0070C0"/>
                </a:solidFill>
              </a:rPr>
              <a:t>is an integer (a number) so “</a:t>
            </a:r>
            <a:r>
              <a:rPr lang="en-NZ" sz="1200" dirty="0" err="1" smtClean="0">
                <a:solidFill>
                  <a:srgbClr val="0070C0"/>
                </a:solidFill>
              </a:rPr>
              <a:t>int</a:t>
            </a:r>
            <a:r>
              <a:rPr lang="en-NZ" sz="1200" dirty="0" smtClean="0">
                <a:solidFill>
                  <a:srgbClr val="0070C0"/>
                </a:solidFill>
              </a:rPr>
              <a:t>” comes </a:t>
            </a:r>
            <a:r>
              <a:rPr lang="en-NZ" sz="1200" dirty="0" smtClean="0">
                <a:solidFill>
                  <a:srgbClr val="0070C0"/>
                </a:solidFill>
              </a:rPr>
              <a:t>before the name </a:t>
            </a:r>
            <a:r>
              <a:rPr lang="en-NZ" sz="1200" dirty="0" err="1" smtClean="0">
                <a:solidFill>
                  <a:srgbClr val="0070C0"/>
                </a:solidFill>
              </a:rPr>
              <a:t>buttonPin</a:t>
            </a:r>
            <a:r>
              <a:rPr lang="en-NZ" sz="1200" dirty="0" smtClean="0">
                <a:solidFill>
                  <a:srgbClr val="0070C0"/>
                </a:solidFill>
              </a:rPr>
              <a:t> and the “=“ sign makes it equal to the </a:t>
            </a:r>
            <a:r>
              <a:rPr lang="en-NZ" sz="1200" dirty="0" smtClean="0">
                <a:solidFill>
                  <a:srgbClr val="0070C0"/>
                </a:solidFill>
              </a:rPr>
              <a:t>number</a:t>
            </a:r>
            <a:r>
              <a:rPr lang="en-NZ" sz="1200" dirty="0" smtClean="0">
                <a:solidFill>
                  <a:srgbClr val="0070C0"/>
                </a:solidFill>
              </a:rPr>
              <a:t> 2 (which is pin 2). </a:t>
            </a:r>
            <a:endParaRPr lang="en-NZ" sz="1200" dirty="0">
              <a:solidFill>
                <a:srgbClr val="0070C0"/>
              </a:solidFill>
            </a:endParaRPr>
          </a:p>
        </p:txBody>
      </p:sp>
      <p:sp>
        <p:nvSpPr>
          <p:cNvPr id="15" name="TextBox 14"/>
          <p:cNvSpPr txBox="1"/>
          <p:nvPr/>
        </p:nvSpPr>
        <p:spPr>
          <a:xfrm>
            <a:off x="8622393" y="5293496"/>
            <a:ext cx="3165446" cy="1015663"/>
          </a:xfrm>
          <a:prstGeom prst="rect">
            <a:avLst/>
          </a:prstGeom>
          <a:noFill/>
        </p:spPr>
        <p:txBody>
          <a:bodyPr wrap="square" rtlCol="0">
            <a:spAutoFit/>
          </a:bodyPr>
          <a:lstStyle/>
          <a:p>
            <a:r>
              <a:rPr lang="en-NZ" sz="1200" dirty="0" smtClean="0">
                <a:solidFill>
                  <a:srgbClr val="0070C0"/>
                </a:solidFill>
              </a:rPr>
              <a:t>Loops run as long as the Arduino has </a:t>
            </a:r>
            <a:r>
              <a:rPr lang="en-NZ" sz="1200" dirty="0" smtClean="0">
                <a:solidFill>
                  <a:srgbClr val="0070C0"/>
                </a:solidFill>
              </a:rPr>
              <a:t>power. This </a:t>
            </a:r>
            <a:r>
              <a:rPr lang="en-NZ" sz="1200" dirty="0" smtClean="0">
                <a:solidFill>
                  <a:srgbClr val="0070C0"/>
                </a:solidFill>
              </a:rPr>
              <a:t>is where all the “action” code goes. This is where you make things </a:t>
            </a:r>
            <a:r>
              <a:rPr lang="en-NZ" sz="1200" dirty="0" smtClean="0">
                <a:solidFill>
                  <a:srgbClr val="0070C0"/>
                </a:solidFill>
              </a:rPr>
              <a:t>happen like take </a:t>
            </a:r>
            <a:r>
              <a:rPr lang="en-NZ" sz="1200" dirty="0" smtClean="0">
                <a:solidFill>
                  <a:srgbClr val="0070C0"/>
                </a:solidFill>
              </a:rPr>
              <a:t>user input or send information to other programmes or controllers.</a:t>
            </a:r>
            <a:endParaRPr lang="en-NZ" sz="1200" dirty="0">
              <a:solidFill>
                <a:srgbClr val="0070C0"/>
              </a:solidFill>
            </a:endParaRPr>
          </a:p>
        </p:txBody>
      </p:sp>
      <p:sp>
        <p:nvSpPr>
          <p:cNvPr id="16" name="Right Arrow 15"/>
          <p:cNvSpPr/>
          <p:nvPr/>
        </p:nvSpPr>
        <p:spPr>
          <a:xfrm rot="11408984" flipV="1">
            <a:off x="1705618" y="3658079"/>
            <a:ext cx="6853466" cy="1592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0070C0"/>
              </a:solidFill>
            </a:endParaRPr>
          </a:p>
        </p:txBody>
      </p:sp>
      <p:sp>
        <p:nvSpPr>
          <p:cNvPr id="17" name="TextBox 16"/>
          <p:cNvSpPr txBox="1"/>
          <p:nvPr/>
        </p:nvSpPr>
        <p:spPr>
          <a:xfrm>
            <a:off x="8622393" y="4077001"/>
            <a:ext cx="3154261" cy="830997"/>
          </a:xfrm>
          <a:prstGeom prst="rect">
            <a:avLst/>
          </a:prstGeom>
          <a:noFill/>
        </p:spPr>
        <p:txBody>
          <a:bodyPr wrap="square" rtlCol="0">
            <a:spAutoFit/>
          </a:bodyPr>
          <a:lstStyle/>
          <a:p>
            <a:r>
              <a:rPr lang="en-NZ" sz="1200" dirty="0" smtClean="0">
                <a:solidFill>
                  <a:srgbClr val="0070C0"/>
                </a:solidFill>
              </a:rPr>
              <a:t>Setup runs just once when you power on the Arduino. This is where you set pins as inputs or outputs and any code that just needs to run once.</a:t>
            </a:r>
            <a:endParaRPr lang="en-NZ" sz="1200" dirty="0">
              <a:solidFill>
                <a:srgbClr val="0070C0"/>
              </a:solidFill>
            </a:endParaRPr>
          </a:p>
        </p:txBody>
      </p:sp>
      <p:sp>
        <p:nvSpPr>
          <p:cNvPr id="18" name="Right Arrow 17"/>
          <p:cNvSpPr/>
          <p:nvPr/>
        </p:nvSpPr>
        <p:spPr>
          <a:xfrm rot="12806400">
            <a:off x="863117" y="5450038"/>
            <a:ext cx="467637" cy="15862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0070C0"/>
              </a:solidFill>
            </a:endParaRPr>
          </a:p>
        </p:txBody>
      </p:sp>
      <p:sp>
        <p:nvSpPr>
          <p:cNvPr id="19" name="TextBox 18"/>
          <p:cNvSpPr txBox="1"/>
          <p:nvPr/>
        </p:nvSpPr>
        <p:spPr>
          <a:xfrm>
            <a:off x="1015068" y="5981350"/>
            <a:ext cx="5947707" cy="646331"/>
          </a:xfrm>
          <a:prstGeom prst="rect">
            <a:avLst/>
          </a:prstGeom>
          <a:noFill/>
        </p:spPr>
        <p:txBody>
          <a:bodyPr wrap="square" rtlCol="0">
            <a:spAutoFit/>
          </a:bodyPr>
          <a:lstStyle/>
          <a:p>
            <a:r>
              <a:rPr lang="en-NZ" sz="1200" dirty="0" smtClean="0">
                <a:solidFill>
                  <a:srgbClr val="0070C0"/>
                </a:solidFill>
              </a:rPr>
              <a:t>Curly </a:t>
            </a:r>
            <a:r>
              <a:rPr lang="en-NZ" sz="1200" dirty="0" smtClean="0">
                <a:solidFill>
                  <a:srgbClr val="0070C0"/>
                </a:solidFill>
              </a:rPr>
              <a:t>braces { }  </a:t>
            </a:r>
            <a:r>
              <a:rPr lang="en-NZ" sz="1200" dirty="0" smtClean="0">
                <a:solidFill>
                  <a:srgbClr val="0070C0"/>
                </a:solidFill>
              </a:rPr>
              <a:t>“wrap” code inside </a:t>
            </a:r>
            <a:r>
              <a:rPr lang="en-NZ" sz="1200" dirty="0" smtClean="0">
                <a:solidFill>
                  <a:srgbClr val="0070C0"/>
                </a:solidFill>
              </a:rPr>
              <a:t>functions like the setup() and loop(). The also wrap code inside other </a:t>
            </a:r>
            <a:r>
              <a:rPr lang="en-NZ" sz="1200" dirty="0" smtClean="0">
                <a:solidFill>
                  <a:srgbClr val="0070C0"/>
                </a:solidFill>
              </a:rPr>
              <a:t>stuff like </a:t>
            </a:r>
            <a:r>
              <a:rPr lang="en-NZ" sz="1200" dirty="0" smtClean="0">
                <a:solidFill>
                  <a:srgbClr val="0070C0"/>
                </a:solidFill>
              </a:rPr>
              <a:t>IF and else </a:t>
            </a:r>
            <a:r>
              <a:rPr lang="en-NZ" sz="1200" dirty="0" smtClean="0">
                <a:solidFill>
                  <a:srgbClr val="0070C0"/>
                </a:solidFill>
              </a:rPr>
              <a:t>statements. Think of them like hands holding the code inside them.</a:t>
            </a:r>
            <a:endParaRPr lang="en-NZ" sz="1200" dirty="0">
              <a:solidFill>
                <a:srgbClr val="0070C0"/>
              </a:solidFill>
            </a:endParaRPr>
          </a:p>
        </p:txBody>
      </p:sp>
    </p:spTree>
    <p:extLst>
      <p:ext uri="{BB962C8B-B14F-4D97-AF65-F5344CB8AC3E}">
        <p14:creationId xmlns:p14="http://schemas.microsoft.com/office/powerpoint/2010/main" val="400437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9705" y="2439897"/>
            <a:ext cx="5696910" cy="4088773"/>
          </a:xfrm>
          <a:prstGeom prst="rect">
            <a:avLst/>
          </a:prstGeom>
        </p:spPr>
      </p:pic>
      <p:sp>
        <p:nvSpPr>
          <p:cNvPr id="3" name="TextBox 2"/>
          <p:cNvSpPr txBox="1"/>
          <p:nvPr/>
        </p:nvSpPr>
        <p:spPr>
          <a:xfrm>
            <a:off x="0" y="327091"/>
            <a:ext cx="12191999" cy="523220"/>
          </a:xfrm>
          <a:prstGeom prst="rect">
            <a:avLst/>
          </a:prstGeom>
          <a:noFill/>
        </p:spPr>
        <p:txBody>
          <a:bodyPr wrap="square" rtlCol="0">
            <a:spAutoFit/>
          </a:bodyPr>
          <a:lstStyle/>
          <a:p>
            <a:pPr algn="ctr"/>
            <a:r>
              <a:rPr lang="en-NZ" sz="2800" dirty="0">
                <a:solidFill>
                  <a:srgbClr val="0070C0"/>
                </a:solidFill>
              </a:rPr>
              <a:t>L</a:t>
            </a:r>
            <a:r>
              <a:rPr lang="en-NZ" sz="2800" dirty="0" smtClean="0">
                <a:solidFill>
                  <a:srgbClr val="0070C0"/>
                </a:solidFill>
              </a:rPr>
              <a:t>oop function and if-else statements explained</a:t>
            </a:r>
            <a:endParaRPr lang="en-NZ" sz="2800" dirty="0">
              <a:solidFill>
                <a:srgbClr val="0070C0"/>
              </a:solidFill>
            </a:endParaRPr>
          </a:p>
        </p:txBody>
      </p:sp>
      <p:sp>
        <p:nvSpPr>
          <p:cNvPr id="5" name="Left-Up Arrow 4"/>
          <p:cNvSpPr/>
          <p:nvPr/>
        </p:nvSpPr>
        <p:spPr>
          <a:xfrm rot="5400000">
            <a:off x="-1724573" y="3894175"/>
            <a:ext cx="4447765" cy="565485"/>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Left-Up Arrow 6"/>
          <p:cNvSpPr/>
          <p:nvPr/>
        </p:nvSpPr>
        <p:spPr>
          <a:xfrm>
            <a:off x="2417821" y="1953035"/>
            <a:ext cx="602630" cy="973723"/>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216567" y="1055374"/>
            <a:ext cx="5005138" cy="1200329"/>
          </a:xfrm>
          <a:prstGeom prst="rect">
            <a:avLst/>
          </a:prstGeom>
          <a:noFill/>
        </p:spPr>
        <p:txBody>
          <a:bodyPr wrap="square" rtlCol="0">
            <a:spAutoFit/>
          </a:bodyPr>
          <a:lstStyle/>
          <a:p>
            <a:r>
              <a:rPr lang="en-NZ" dirty="0" smtClean="0">
                <a:solidFill>
                  <a:srgbClr val="0070C0"/>
                </a:solidFill>
              </a:rPr>
              <a:t>These 2 curly braces { } wrap this block of code.</a:t>
            </a:r>
          </a:p>
          <a:p>
            <a:r>
              <a:rPr lang="en-NZ" dirty="0" smtClean="0">
                <a:solidFill>
                  <a:srgbClr val="0070C0"/>
                </a:solidFill>
              </a:rPr>
              <a:t>Everything inside them is part of the loop() function</a:t>
            </a:r>
          </a:p>
          <a:p>
            <a:r>
              <a:rPr lang="en-NZ" dirty="0" smtClean="0">
                <a:solidFill>
                  <a:srgbClr val="0070C0"/>
                </a:solidFill>
              </a:rPr>
              <a:t>It is the same for setup().</a:t>
            </a:r>
          </a:p>
          <a:p>
            <a:endParaRPr lang="en-NZ" dirty="0"/>
          </a:p>
        </p:txBody>
      </p:sp>
      <p:sp>
        <p:nvSpPr>
          <p:cNvPr id="9" name="TextBox 8"/>
          <p:cNvSpPr txBox="1"/>
          <p:nvPr/>
        </p:nvSpPr>
        <p:spPr>
          <a:xfrm>
            <a:off x="6346615" y="1034505"/>
            <a:ext cx="5636838" cy="1323439"/>
          </a:xfrm>
          <a:prstGeom prst="rect">
            <a:avLst/>
          </a:prstGeom>
          <a:noFill/>
        </p:spPr>
        <p:txBody>
          <a:bodyPr wrap="square" rtlCol="0">
            <a:spAutoFit/>
          </a:bodyPr>
          <a:lstStyle/>
          <a:p>
            <a:r>
              <a:rPr lang="en-NZ" sz="2000" dirty="0" smtClean="0">
                <a:solidFill>
                  <a:srgbClr val="0070C0"/>
                </a:solidFill>
              </a:rPr>
              <a:t>A loop() function begins at the “{“ (open curly brace) then reads and executes all the code inside and then goes back to the top and starts again. This continues forever while the power is on.</a:t>
            </a:r>
            <a:endParaRPr lang="en-NZ" sz="2000" dirty="0">
              <a:solidFill>
                <a:srgbClr val="0070C0"/>
              </a:solidFill>
            </a:endParaRPr>
          </a:p>
        </p:txBody>
      </p:sp>
      <p:sp>
        <p:nvSpPr>
          <p:cNvPr id="11" name="Right Arrow 10"/>
          <p:cNvSpPr/>
          <p:nvPr/>
        </p:nvSpPr>
        <p:spPr>
          <a:xfrm rot="10800000">
            <a:off x="5077325" y="3220893"/>
            <a:ext cx="649706" cy="258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6095999" y="2733180"/>
            <a:ext cx="5035785" cy="2308324"/>
          </a:xfrm>
          <a:prstGeom prst="rect">
            <a:avLst/>
          </a:prstGeom>
          <a:noFill/>
        </p:spPr>
        <p:txBody>
          <a:bodyPr wrap="square" rtlCol="0">
            <a:spAutoFit/>
          </a:bodyPr>
          <a:lstStyle/>
          <a:p>
            <a:r>
              <a:rPr lang="en-NZ" dirty="0" smtClean="0">
                <a:solidFill>
                  <a:srgbClr val="0070C0"/>
                </a:solidFill>
              </a:rPr>
              <a:t>If statements are a question. They ask the question that you give them to ask. In this case we say “read the </a:t>
            </a:r>
            <a:r>
              <a:rPr lang="en-NZ" dirty="0" err="1" smtClean="0">
                <a:solidFill>
                  <a:srgbClr val="0070C0"/>
                </a:solidFill>
              </a:rPr>
              <a:t>buttonPin</a:t>
            </a:r>
            <a:r>
              <a:rPr lang="en-NZ" dirty="0" smtClean="0">
                <a:solidFill>
                  <a:srgbClr val="0070C0"/>
                </a:solidFill>
              </a:rPr>
              <a:t> and IF (and only if) it is being pressed (this is code from the pull-up project so pressed = LOW) do something i.e. turn on the led. The answer to the IF question will be either TRUE or FALSE. If TRUE the code inside will run otherwise the program moves on.</a:t>
            </a:r>
            <a:endParaRPr lang="en-NZ" dirty="0">
              <a:solidFill>
                <a:srgbClr val="0070C0"/>
              </a:solidFill>
            </a:endParaRPr>
          </a:p>
        </p:txBody>
      </p:sp>
      <p:sp>
        <p:nvSpPr>
          <p:cNvPr id="14" name="TextBox 13"/>
          <p:cNvSpPr txBox="1"/>
          <p:nvPr/>
        </p:nvSpPr>
        <p:spPr>
          <a:xfrm>
            <a:off x="2592804" y="5502697"/>
            <a:ext cx="5618747" cy="1200329"/>
          </a:xfrm>
          <a:prstGeom prst="rect">
            <a:avLst/>
          </a:prstGeom>
          <a:noFill/>
        </p:spPr>
        <p:txBody>
          <a:bodyPr wrap="square" rtlCol="0">
            <a:spAutoFit/>
          </a:bodyPr>
          <a:lstStyle/>
          <a:p>
            <a:r>
              <a:rPr lang="en-NZ" dirty="0" smtClean="0">
                <a:solidFill>
                  <a:srgbClr val="0070C0"/>
                </a:solidFill>
              </a:rPr>
              <a:t>An ELSE statement can only be used after an IF statement. Here we can say what to do if the answer to the IF question is FALSE. In this case if it is FALSE we keep the light off.</a:t>
            </a:r>
            <a:endParaRPr lang="en-NZ" dirty="0">
              <a:solidFill>
                <a:srgbClr val="0070C0"/>
              </a:solidFill>
            </a:endParaRPr>
          </a:p>
        </p:txBody>
      </p:sp>
      <p:sp>
        <p:nvSpPr>
          <p:cNvPr id="17" name="Right Arrow 16"/>
          <p:cNvSpPr/>
          <p:nvPr/>
        </p:nvSpPr>
        <p:spPr>
          <a:xfrm rot="9253217">
            <a:off x="972389" y="4964676"/>
            <a:ext cx="1166920" cy="10962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ight Arrow 17"/>
          <p:cNvSpPr/>
          <p:nvPr/>
        </p:nvSpPr>
        <p:spPr>
          <a:xfrm rot="9253217">
            <a:off x="1490942" y="4638893"/>
            <a:ext cx="392975" cy="1284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p>
        </p:txBody>
      </p:sp>
      <p:sp>
        <p:nvSpPr>
          <p:cNvPr id="19" name="TextBox 18"/>
          <p:cNvSpPr txBox="1"/>
          <p:nvPr/>
        </p:nvSpPr>
        <p:spPr>
          <a:xfrm>
            <a:off x="2105078" y="4161117"/>
            <a:ext cx="2777996" cy="646331"/>
          </a:xfrm>
          <a:prstGeom prst="rect">
            <a:avLst/>
          </a:prstGeom>
          <a:noFill/>
        </p:spPr>
        <p:txBody>
          <a:bodyPr wrap="square" rtlCol="0">
            <a:spAutoFit/>
          </a:bodyPr>
          <a:lstStyle/>
          <a:p>
            <a:r>
              <a:rPr lang="en-NZ" sz="1200" dirty="0" smtClean="0">
                <a:solidFill>
                  <a:srgbClr val="0070C0"/>
                </a:solidFill>
              </a:rPr>
              <a:t>Notice the curly braces wrapping this ELSE statement. See also curly braces on the IF statement.</a:t>
            </a:r>
            <a:endParaRPr lang="en-NZ" sz="1200" dirty="0">
              <a:solidFill>
                <a:srgbClr val="0070C0"/>
              </a:solidFill>
            </a:endParaRPr>
          </a:p>
        </p:txBody>
      </p:sp>
    </p:spTree>
    <p:extLst>
      <p:ext uri="{BB962C8B-B14F-4D97-AF65-F5344CB8AC3E}">
        <p14:creationId xmlns:p14="http://schemas.microsoft.com/office/powerpoint/2010/main" val="55606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3317"/>
            <a:ext cx="11854249" cy="584775"/>
          </a:xfrm>
          <a:prstGeom prst="rect">
            <a:avLst/>
          </a:prstGeom>
          <a:noFill/>
        </p:spPr>
        <p:txBody>
          <a:bodyPr wrap="square" rtlCol="0">
            <a:spAutoFit/>
          </a:bodyPr>
          <a:lstStyle/>
          <a:p>
            <a:pPr algn="ctr"/>
            <a:r>
              <a:rPr lang="en-NZ" sz="3200" dirty="0" smtClean="0">
                <a:solidFill>
                  <a:srgbClr val="0070C0"/>
                </a:solidFill>
              </a:rPr>
              <a:t>Wasn’t that the most fun thing!</a:t>
            </a:r>
            <a:endParaRPr lang="en-NZ" sz="3200" dirty="0">
              <a:solidFill>
                <a:srgbClr val="0070C0"/>
              </a:solidFill>
            </a:endParaRPr>
          </a:p>
        </p:txBody>
      </p:sp>
      <p:sp>
        <p:nvSpPr>
          <p:cNvPr id="4" name="TextBox 3"/>
          <p:cNvSpPr txBox="1"/>
          <p:nvPr/>
        </p:nvSpPr>
        <p:spPr>
          <a:xfrm>
            <a:off x="223782" y="1892754"/>
            <a:ext cx="5592131" cy="646331"/>
          </a:xfrm>
          <a:prstGeom prst="rect">
            <a:avLst/>
          </a:prstGeom>
          <a:noFill/>
        </p:spPr>
        <p:txBody>
          <a:bodyPr wrap="square" rtlCol="0">
            <a:spAutoFit/>
          </a:bodyPr>
          <a:lstStyle/>
          <a:p>
            <a:r>
              <a:rPr lang="en-NZ" dirty="0" smtClean="0">
                <a:solidFill>
                  <a:srgbClr val="0070C0"/>
                </a:solidFill>
              </a:rPr>
              <a:t>Okay, so now we do the same thing but using the on-board resistor. Make a circuit that looks like this one</a:t>
            </a:r>
            <a:endParaRPr lang="en-NZ" dirty="0">
              <a:solidFill>
                <a:srgbClr val="0070C0"/>
              </a:solidFill>
            </a:endParaRPr>
          </a:p>
        </p:txBody>
      </p:sp>
      <p:sp>
        <p:nvSpPr>
          <p:cNvPr id="5" name="Right Arrow 4"/>
          <p:cNvSpPr/>
          <p:nvPr/>
        </p:nvSpPr>
        <p:spPr>
          <a:xfrm rot="8129404">
            <a:off x="3805043" y="3029078"/>
            <a:ext cx="1435749" cy="261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p:cNvSpPr txBox="1"/>
          <p:nvPr/>
        </p:nvSpPr>
        <p:spPr>
          <a:xfrm>
            <a:off x="6520841" y="4848993"/>
            <a:ext cx="4869771" cy="1754326"/>
          </a:xfrm>
          <a:prstGeom prst="rect">
            <a:avLst/>
          </a:prstGeom>
          <a:noFill/>
        </p:spPr>
        <p:txBody>
          <a:bodyPr wrap="square" rtlCol="0">
            <a:spAutoFit/>
          </a:bodyPr>
          <a:lstStyle/>
          <a:p>
            <a:r>
              <a:rPr lang="en-NZ" dirty="0" smtClean="0">
                <a:solidFill>
                  <a:srgbClr val="0070C0"/>
                </a:solidFill>
              </a:rPr>
              <a:t>So, the difference? Well when we use the on board pull-up we set the button pin to HIGH i.e. “pull it up” to 5 volts. So when we press the button it will go LOW. That’s no problem though. We can just say: “IF button is LOW, turn led on by setting it to HIGH.</a:t>
            </a:r>
            <a:endParaRPr lang="en-NZ" dirty="0">
              <a:solidFill>
                <a:srgbClr val="0070C0"/>
              </a:solidFill>
            </a:endParaRPr>
          </a:p>
        </p:txBody>
      </p:sp>
      <p:sp>
        <p:nvSpPr>
          <p:cNvPr id="7" name="TextBox 6"/>
          <p:cNvSpPr txBox="1"/>
          <p:nvPr/>
        </p:nvSpPr>
        <p:spPr>
          <a:xfrm>
            <a:off x="310393" y="3531765"/>
            <a:ext cx="2471510" cy="276999"/>
          </a:xfrm>
          <a:prstGeom prst="rect">
            <a:avLst/>
          </a:prstGeom>
          <a:noFill/>
        </p:spPr>
        <p:txBody>
          <a:bodyPr wrap="none" rtlCol="0">
            <a:spAutoFit/>
          </a:bodyPr>
          <a:lstStyle/>
          <a:p>
            <a:r>
              <a:rPr lang="en-NZ" sz="1200" dirty="0" smtClean="0">
                <a:solidFill>
                  <a:srgbClr val="0070C0"/>
                </a:solidFill>
              </a:rPr>
              <a:t>Different board but ignore that, okay</a:t>
            </a:r>
            <a:endParaRPr lang="en-NZ" sz="1200" dirty="0">
              <a:solidFill>
                <a:srgbClr val="0070C0"/>
              </a:solidFill>
            </a:endParaRPr>
          </a:p>
        </p:txBody>
      </p:sp>
      <p:pic>
        <p:nvPicPr>
          <p:cNvPr id="8" name="Picture 7"/>
          <p:cNvPicPr>
            <a:picLocks noChangeAspect="1"/>
          </p:cNvPicPr>
          <p:nvPr/>
        </p:nvPicPr>
        <p:blipFill>
          <a:blip r:embed="rId2"/>
          <a:stretch>
            <a:fillRect/>
          </a:stretch>
        </p:blipFill>
        <p:spPr>
          <a:xfrm>
            <a:off x="5363799" y="828008"/>
            <a:ext cx="6129119" cy="3745573"/>
          </a:xfrm>
          <a:prstGeom prst="rect">
            <a:avLst/>
          </a:prstGeom>
        </p:spPr>
      </p:pic>
      <p:sp>
        <p:nvSpPr>
          <p:cNvPr id="15" name="Right Arrow 14"/>
          <p:cNvSpPr/>
          <p:nvPr/>
        </p:nvSpPr>
        <p:spPr>
          <a:xfrm rot="14043344">
            <a:off x="7673318" y="4138808"/>
            <a:ext cx="1269832" cy="39038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393" y="3978895"/>
            <a:ext cx="6164544" cy="2677271"/>
          </a:xfrm>
          <a:prstGeom prst="rect">
            <a:avLst/>
          </a:prstGeom>
        </p:spPr>
      </p:pic>
      <p:sp>
        <p:nvSpPr>
          <p:cNvPr id="17" name="Right Arrow 16"/>
          <p:cNvSpPr/>
          <p:nvPr/>
        </p:nvSpPr>
        <p:spPr>
          <a:xfrm rot="2615233">
            <a:off x="1437683" y="4103069"/>
            <a:ext cx="904199" cy="2610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78415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1041</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Nelson City Council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Nickalls</dc:creator>
  <cp:lastModifiedBy>Melanie Humphries</cp:lastModifiedBy>
  <cp:revision>61</cp:revision>
  <dcterms:created xsi:type="dcterms:W3CDTF">2016-10-24T23:19:13Z</dcterms:created>
  <dcterms:modified xsi:type="dcterms:W3CDTF">2016-10-26T08:43:34Z</dcterms:modified>
</cp:coreProperties>
</file>