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1C2-1890-4C0D-A336-5E36C0C8E078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C8BF-0AB5-4985-8AB9-7634628FFD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556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1C2-1890-4C0D-A336-5E36C0C8E078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C8BF-0AB5-4985-8AB9-7634628FFD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1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1C2-1890-4C0D-A336-5E36C0C8E078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C8BF-0AB5-4985-8AB9-7634628FFD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4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1C2-1890-4C0D-A336-5E36C0C8E078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C8BF-0AB5-4985-8AB9-7634628FFD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4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1C2-1890-4C0D-A336-5E36C0C8E078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C8BF-0AB5-4985-8AB9-7634628FFD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6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1C2-1890-4C0D-A336-5E36C0C8E078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C8BF-0AB5-4985-8AB9-7634628FFD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676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1C2-1890-4C0D-A336-5E36C0C8E078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C8BF-0AB5-4985-8AB9-7634628FFD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908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1C2-1890-4C0D-A336-5E36C0C8E078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C8BF-0AB5-4985-8AB9-7634628FFD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985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1C2-1890-4C0D-A336-5E36C0C8E078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C8BF-0AB5-4985-8AB9-7634628FFD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12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1C2-1890-4C0D-A336-5E36C0C8E078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C8BF-0AB5-4985-8AB9-7634628FFD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35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1C2-1890-4C0D-A336-5E36C0C8E078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C8BF-0AB5-4985-8AB9-7634628FFD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162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61C2-1890-4C0D-A336-5E36C0C8E078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C8BF-0AB5-4985-8AB9-7634628FFD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23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CxzA9_kg6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373" y="313038"/>
            <a:ext cx="117636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smtClean="0">
                <a:solidFill>
                  <a:srgbClr val="0070C0"/>
                </a:solidFill>
              </a:rPr>
              <a:t>Your mission (with permission from a parent or guardian): </a:t>
            </a:r>
          </a:p>
          <a:p>
            <a:pPr algn="ctr"/>
            <a:endParaRPr lang="en-NZ" sz="2000" dirty="0" smtClean="0">
              <a:solidFill>
                <a:srgbClr val="0070C0"/>
              </a:solidFill>
            </a:endParaRPr>
          </a:p>
          <a:p>
            <a:r>
              <a:rPr lang="en-NZ" sz="2000" dirty="0" smtClean="0">
                <a:solidFill>
                  <a:srgbClr val="0070C0"/>
                </a:solidFill>
              </a:rPr>
              <a:t>T</a:t>
            </a:r>
            <a:r>
              <a:rPr lang="en-NZ" sz="2000" dirty="0" smtClean="0">
                <a:solidFill>
                  <a:srgbClr val="0070C0"/>
                </a:solidFill>
              </a:rPr>
              <a:t>o download and install the </a:t>
            </a:r>
            <a:r>
              <a:rPr lang="en-NZ" sz="2000" u="sng" dirty="0" smtClean="0">
                <a:solidFill>
                  <a:srgbClr val="0070C0"/>
                </a:solidFill>
              </a:rPr>
              <a:t>Arduino IDE</a:t>
            </a:r>
            <a:r>
              <a:rPr lang="en-NZ" sz="2000" dirty="0" smtClean="0">
                <a:solidFill>
                  <a:srgbClr val="0070C0"/>
                </a:solidFill>
              </a:rPr>
              <a:t> (Windows, Mac or Linux only), write your first Arduino program (to blink and LED) and upload that programme to the microcontroller. </a:t>
            </a:r>
            <a:endParaRPr lang="en-NZ" sz="2000" dirty="0" smtClean="0">
              <a:solidFill>
                <a:srgbClr val="0070C0"/>
              </a:solidFill>
            </a:endParaRPr>
          </a:p>
          <a:p>
            <a:endParaRPr lang="en-NZ" dirty="0">
              <a:solidFill>
                <a:srgbClr val="0070C0"/>
              </a:solidFill>
            </a:endParaRPr>
          </a:p>
        </p:txBody>
      </p:sp>
      <p:pic>
        <p:nvPicPr>
          <p:cNvPr id="2052" name="Picture 4" descr="Image result for arduino uno onboard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695" y="2729084"/>
            <a:ext cx="6885305" cy="38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5373" y="2908714"/>
            <a:ext cx="49387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Jeremy Blum gives a great YouTube tutorial.</a:t>
            </a:r>
            <a:endParaRPr lang="en-NZ" u="sng" dirty="0">
              <a:solidFill>
                <a:srgbClr val="0070C0"/>
              </a:solidFill>
              <a:hlinkClick r:id="rId3"/>
            </a:endParaRPr>
          </a:p>
          <a:p>
            <a:r>
              <a:rPr lang="en-NZ" u="sng" dirty="0" smtClean="0">
                <a:solidFill>
                  <a:srgbClr val="0070C0"/>
                </a:solidFill>
                <a:hlinkClick r:id="rId3"/>
              </a:rPr>
              <a:t>(https</a:t>
            </a:r>
            <a:r>
              <a:rPr lang="en-NZ" u="sng" dirty="0">
                <a:solidFill>
                  <a:srgbClr val="0070C0"/>
                </a:solidFill>
                <a:hlinkClick r:id="rId3"/>
              </a:rPr>
              <a:t>://</a:t>
            </a:r>
            <a:r>
              <a:rPr lang="en-NZ" u="sng" dirty="0" smtClean="0">
                <a:solidFill>
                  <a:srgbClr val="0070C0"/>
                </a:solidFill>
                <a:hlinkClick r:id="rId3"/>
              </a:rPr>
              <a:t>www.youtube.com/watch?v=fCxzA9_kg6s</a:t>
            </a:r>
            <a:r>
              <a:rPr lang="en-NZ" dirty="0" smtClean="0">
                <a:solidFill>
                  <a:srgbClr val="0070C0"/>
                </a:solidFill>
              </a:rPr>
              <a:t>)</a:t>
            </a:r>
          </a:p>
          <a:p>
            <a:endParaRPr lang="en-NZ" dirty="0">
              <a:solidFill>
                <a:srgbClr val="0070C0"/>
              </a:solidFill>
            </a:endParaRPr>
          </a:p>
          <a:p>
            <a:r>
              <a:rPr lang="en-NZ" dirty="0" smtClean="0">
                <a:solidFill>
                  <a:srgbClr val="0070C0"/>
                </a:solidFill>
              </a:rPr>
              <a:t>His tutorial will walk you through the process so follow along. Only, ignore his installation instructions. His Arduino IDE is older </a:t>
            </a:r>
            <a:r>
              <a:rPr lang="en-NZ" dirty="0" smtClean="0">
                <a:solidFill>
                  <a:srgbClr val="0070C0"/>
                </a:solidFill>
              </a:rPr>
              <a:t>and </a:t>
            </a:r>
            <a:r>
              <a:rPr lang="en-NZ" dirty="0" smtClean="0">
                <a:solidFill>
                  <a:srgbClr val="0070C0"/>
                </a:solidFill>
              </a:rPr>
              <a:t>therefore </a:t>
            </a:r>
            <a:r>
              <a:rPr lang="en-NZ" dirty="0" smtClean="0">
                <a:solidFill>
                  <a:srgbClr val="0070C0"/>
                </a:solidFill>
              </a:rPr>
              <a:t>different</a:t>
            </a:r>
            <a:r>
              <a:rPr lang="en-NZ" dirty="0" smtClean="0">
                <a:solidFill>
                  <a:srgbClr val="0070C0"/>
                </a:solidFill>
              </a:rPr>
              <a:t>. My instructions are on the next page, follow those.</a:t>
            </a:r>
          </a:p>
          <a:p>
            <a:endParaRPr lang="en-NZ" dirty="0">
              <a:solidFill>
                <a:srgbClr val="0070C0"/>
              </a:solidFill>
            </a:endParaRPr>
          </a:p>
          <a:p>
            <a:r>
              <a:rPr lang="en-NZ" dirty="0" smtClean="0">
                <a:solidFill>
                  <a:srgbClr val="0070C0"/>
                </a:solidFill>
              </a:rPr>
              <a:t>The following pages contain the code and some helpful hints. Good luck! This is step one toward your world domination</a:t>
            </a:r>
            <a:r>
              <a:rPr lang="en-NZ" dirty="0" smtClean="0">
                <a:solidFill>
                  <a:srgbClr val="0070C0"/>
                </a:solidFill>
              </a:rPr>
              <a:t>.  </a:t>
            </a:r>
            <a:r>
              <a:rPr lang="en-NZ" dirty="0" smtClean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NZ" dirty="0">
              <a:solidFill>
                <a:srgbClr val="0070C0"/>
              </a:soli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659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87" y="65709"/>
            <a:ext cx="7464552" cy="3365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73" y="126381"/>
            <a:ext cx="333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Google Arduino and navigate to this page.</a:t>
            </a:r>
            <a:endParaRPr lang="en-NZ" dirty="0">
              <a:solidFill>
                <a:srgbClr val="0070C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211833" y="470921"/>
            <a:ext cx="14245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0070C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19263" y="1166865"/>
            <a:ext cx="142456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0070C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319263" y="1674354"/>
            <a:ext cx="142456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917" y="1339807"/>
            <a:ext cx="3827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You will most likely need one of the </a:t>
            </a:r>
          </a:p>
          <a:p>
            <a:r>
              <a:rPr lang="en-NZ" dirty="0">
                <a:solidFill>
                  <a:srgbClr val="0070C0"/>
                </a:solidFill>
              </a:rPr>
              <a:t>v</a:t>
            </a:r>
            <a:r>
              <a:rPr lang="en-NZ" dirty="0" smtClean="0">
                <a:solidFill>
                  <a:srgbClr val="0070C0"/>
                </a:solidFill>
              </a:rPr>
              <a:t>ersions with red arrows. If you are</a:t>
            </a:r>
          </a:p>
          <a:p>
            <a:r>
              <a:rPr lang="en-NZ" dirty="0">
                <a:solidFill>
                  <a:srgbClr val="0070C0"/>
                </a:solidFill>
              </a:rPr>
              <a:t>o</a:t>
            </a:r>
            <a:r>
              <a:rPr lang="en-NZ" dirty="0" smtClean="0">
                <a:solidFill>
                  <a:srgbClr val="0070C0"/>
                </a:solidFill>
              </a:rPr>
              <a:t>n </a:t>
            </a:r>
            <a:r>
              <a:rPr lang="en-NZ" dirty="0" smtClean="0">
                <a:solidFill>
                  <a:srgbClr val="0070C0"/>
                </a:solidFill>
              </a:rPr>
              <a:t>Linux then select the one you need.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4" y="2647391"/>
            <a:ext cx="6876585" cy="389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3890" y="4246010"/>
            <a:ext cx="4372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When you click on the download link you will be greeted by this page. </a:t>
            </a:r>
            <a:r>
              <a:rPr lang="en-NZ" dirty="0">
                <a:solidFill>
                  <a:srgbClr val="0070C0"/>
                </a:solidFill>
              </a:rPr>
              <a:t>S</a:t>
            </a:r>
            <a:r>
              <a:rPr lang="en-NZ" dirty="0" smtClean="0">
                <a:solidFill>
                  <a:srgbClr val="0070C0"/>
                </a:solidFill>
              </a:rPr>
              <a:t>elect ‘just download’, this will begin the download.</a:t>
            </a:r>
          </a:p>
          <a:p>
            <a:r>
              <a:rPr lang="en-NZ" dirty="0" smtClean="0">
                <a:solidFill>
                  <a:srgbClr val="0070C0"/>
                </a:solidFill>
              </a:rPr>
              <a:t>It will take about 25 minutes. When finished</a:t>
            </a:r>
            <a:r>
              <a:rPr lang="en-NZ" dirty="0">
                <a:solidFill>
                  <a:srgbClr val="0070C0"/>
                </a:solidFill>
              </a:rPr>
              <a:t> </a:t>
            </a:r>
            <a:endParaRPr lang="en-NZ" dirty="0" smtClean="0">
              <a:solidFill>
                <a:srgbClr val="0070C0"/>
              </a:solidFill>
            </a:endParaRPr>
          </a:p>
          <a:p>
            <a:r>
              <a:rPr lang="en-NZ" dirty="0" smtClean="0">
                <a:solidFill>
                  <a:srgbClr val="0070C0"/>
                </a:solidFill>
              </a:rPr>
              <a:t>double click the file to begin </a:t>
            </a:r>
            <a:r>
              <a:rPr lang="en-NZ" dirty="0" smtClean="0">
                <a:solidFill>
                  <a:srgbClr val="0070C0"/>
                </a:solidFill>
              </a:rPr>
              <a:t>installation </a:t>
            </a:r>
            <a:r>
              <a:rPr lang="en-NZ" dirty="0" smtClean="0">
                <a:solidFill>
                  <a:srgbClr val="0070C0"/>
                </a:solidFill>
              </a:rPr>
              <a:t>(click through using default settings). When that is done you can begin the </a:t>
            </a:r>
            <a:r>
              <a:rPr lang="en-NZ" dirty="0" err="1">
                <a:solidFill>
                  <a:srgbClr val="0070C0"/>
                </a:solidFill>
              </a:rPr>
              <a:t>Y</a:t>
            </a:r>
            <a:r>
              <a:rPr lang="en-NZ" dirty="0" err="1" smtClean="0">
                <a:solidFill>
                  <a:srgbClr val="0070C0"/>
                </a:solidFill>
              </a:rPr>
              <a:t>outube</a:t>
            </a:r>
            <a:r>
              <a:rPr lang="en-NZ" dirty="0" smtClean="0">
                <a:solidFill>
                  <a:srgbClr val="0070C0"/>
                </a:solidFill>
              </a:rPr>
              <a:t> tutorial with Jeremy.</a:t>
            </a:r>
          </a:p>
        </p:txBody>
      </p:sp>
      <p:sp>
        <p:nvSpPr>
          <p:cNvPr id="14" name="Right Arrow 13"/>
          <p:cNvSpPr/>
          <p:nvPr/>
        </p:nvSpPr>
        <p:spPr>
          <a:xfrm rot="9206568">
            <a:off x="5171171" y="5260699"/>
            <a:ext cx="24101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9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6445" y="283680"/>
            <a:ext cx="6333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Jeremy’s version of the Arduino IDE is older and so looks a little different. Don’t worry about it. He also runs into a problem that will not happen to you (red arrow). Ignore that part.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251" y="2068831"/>
            <a:ext cx="5152973" cy="467584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757209">
            <a:off x="6190408" y="2026722"/>
            <a:ext cx="8761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4703747" y="1577774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This is the code.</a:t>
            </a:r>
            <a:endParaRPr lang="en-NZ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83" y="72314"/>
            <a:ext cx="4289317" cy="324457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9705402">
            <a:off x="4137100" y="837023"/>
            <a:ext cx="140763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315136" y="3316892"/>
            <a:ext cx="26255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So, you've written your program but you now get rude messages like this one. This is the IDE trying to help. It is saying you've missed something. In this case a semicolon is missing. If this happens check all your code for mistakes and try to upload again.</a:t>
            </a:r>
            <a:endParaRPr lang="en-NZ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35" y="2687203"/>
            <a:ext cx="3543527" cy="405747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2159537">
            <a:off x="2644534" y="4092008"/>
            <a:ext cx="552015" cy="252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ight Arrow 13"/>
          <p:cNvSpPr/>
          <p:nvPr/>
        </p:nvSpPr>
        <p:spPr>
          <a:xfrm rot="8148820">
            <a:off x="3995174" y="3830923"/>
            <a:ext cx="915211" cy="221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4747020" y="3395157"/>
            <a:ext cx="1840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 smtClean="0">
                <a:solidFill>
                  <a:srgbClr val="FF0000"/>
                </a:solidFill>
              </a:rPr>
              <a:t>Semicolon missing from here</a:t>
            </a:r>
            <a:endParaRPr lang="en-NZ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4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373" y="313038"/>
            <a:ext cx="11763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</a:rPr>
              <a:t>You may also get an error saying that there was a problem uploading to the board. If this happens there are two things to check: </a:t>
            </a:r>
          </a:p>
          <a:p>
            <a:endParaRPr lang="en-NZ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1" y="1450453"/>
            <a:ext cx="3184987" cy="3199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05" y="1485157"/>
            <a:ext cx="2925089" cy="283733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42957">
            <a:off x="7649159" y="2128471"/>
            <a:ext cx="166750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0070C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2662268">
            <a:off x="3160130" y="2825390"/>
            <a:ext cx="13463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7699" y="3299257"/>
            <a:ext cx="349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Make sure you have “Arduino Uno” or “Arduino/</a:t>
            </a:r>
            <a:r>
              <a:rPr lang="en-NZ" dirty="0" err="1" smtClean="0">
                <a:solidFill>
                  <a:srgbClr val="0070C0"/>
                </a:solidFill>
              </a:rPr>
              <a:t>Genuino</a:t>
            </a:r>
            <a:r>
              <a:rPr lang="en-NZ" dirty="0" smtClean="0">
                <a:solidFill>
                  <a:srgbClr val="0070C0"/>
                </a:solidFill>
              </a:rPr>
              <a:t> Uno” </a:t>
            </a:r>
          </a:p>
          <a:p>
            <a:r>
              <a:rPr lang="en-NZ" dirty="0">
                <a:solidFill>
                  <a:srgbClr val="0070C0"/>
                </a:solidFill>
              </a:rPr>
              <a:t>s</a:t>
            </a:r>
            <a:r>
              <a:rPr lang="en-NZ" dirty="0" smtClean="0">
                <a:solidFill>
                  <a:srgbClr val="0070C0"/>
                </a:solidFill>
              </a:rPr>
              <a:t>elected in this list.</a:t>
            </a:r>
            <a:endParaRPr lang="en-NZ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6457" y="1450453"/>
            <a:ext cx="377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Try changing the COM port in this list. </a:t>
            </a:r>
          </a:p>
          <a:p>
            <a:r>
              <a:rPr lang="en-NZ" dirty="0" smtClean="0">
                <a:solidFill>
                  <a:srgbClr val="0070C0"/>
                </a:solidFill>
              </a:rPr>
              <a:t>These change depending on what USB</a:t>
            </a:r>
          </a:p>
          <a:p>
            <a:r>
              <a:rPr lang="en-NZ" dirty="0" smtClean="0">
                <a:solidFill>
                  <a:srgbClr val="0070C0"/>
                </a:solidFill>
              </a:rPr>
              <a:t>port you plugged the board into.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0893" y="5067896"/>
            <a:ext cx="7885685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800" dirty="0" smtClean="0">
                <a:solidFill>
                  <a:srgbClr val="0070C0"/>
                </a:solidFill>
              </a:rPr>
              <a:t>This exercise teaches you way more than you realise!</a:t>
            </a:r>
          </a:p>
          <a:p>
            <a:pPr algn="ctr"/>
            <a:r>
              <a:rPr lang="en-NZ" dirty="0" smtClean="0">
                <a:solidFill>
                  <a:srgbClr val="0070C0"/>
                </a:solidFill>
              </a:rPr>
              <a:t>If you struggle that’s a good thing, you learn loads more that way.</a:t>
            </a:r>
          </a:p>
          <a:p>
            <a:pPr algn="ctr"/>
            <a:endParaRPr lang="en-NZ" sz="1100" dirty="0" smtClean="0">
              <a:solidFill>
                <a:srgbClr val="0070C0"/>
              </a:solidFill>
            </a:endParaRPr>
          </a:p>
          <a:p>
            <a:pPr algn="ctr"/>
            <a:r>
              <a:rPr lang="en-NZ" sz="1400" dirty="0" smtClean="0">
                <a:solidFill>
                  <a:srgbClr val="0070C0"/>
                </a:solidFill>
              </a:rPr>
              <a:t>If you get really very stuck email: steve.nickalls@ncc.govt.nz</a:t>
            </a:r>
          </a:p>
        </p:txBody>
      </p:sp>
    </p:spTree>
    <p:extLst>
      <p:ext uri="{BB962C8B-B14F-4D97-AF65-F5344CB8AC3E}">
        <p14:creationId xmlns:p14="http://schemas.microsoft.com/office/powerpoint/2010/main" val="77620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420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Nelson City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Nickalls</dc:creator>
  <cp:lastModifiedBy>Melanie Humphries</cp:lastModifiedBy>
  <cp:revision>42</cp:revision>
  <dcterms:created xsi:type="dcterms:W3CDTF">2016-10-13T22:21:09Z</dcterms:created>
  <dcterms:modified xsi:type="dcterms:W3CDTF">2016-10-19T17:40:09Z</dcterms:modified>
</cp:coreProperties>
</file>