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notesMasterIdLst>
    <p:notesMasterId r:id="rId23"/>
  </p:notesMasterIdLst>
  <p:handoutMasterIdLst>
    <p:handoutMasterId r:id="rId24"/>
  </p:handoutMasterIdLst>
  <p:sldIdLst>
    <p:sldId id="351" r:id="rId2"/>
    <p:sldId id="354" r:id="rId3"/>
    <p:sldId id="352" r:id="rId4"/>
    <p:sldId id="276" r:id="rId5"/>
    <p:sldId id="353" r:id="rId6"/>
    <p:sldId id="357" r:id="rId7"/>
    <p:sldId id="358" r:id="rId8"/>
    <p:sldId id="359" r:id="rId9"/>
    <p:sldId id="360" r:id="rId10"/>
    <p:sldId id="361" r:id="rId11"/>
    <p:sldId id="364" r:id="rId12"/>
    <p:sldId id="365" r:id="rId13"/>
    <p:sldId id="366" r:id="rId14"/>
    <p:sldId id="368" r:id="rId15"/>
    <p:sldId id="369" r:id="rId16"/>
    <p:sldId id="367" r:id="rId17"/>
    <p:sldId id="370" r:id="rId18"/>
    <p:sldId id="371" r:id="rId19"/>
    <p:sldId id="372" r:id="rId20"/>
    <p:sldId id="363" r:id="rId21"/>
    <p:sldId id="339" r:id="rId22"/>
  </p:sldIdLst>
  <p:sldSz cx="22464713" cy="8640763"/>
  <p:notesSz cx="6858000" cy="9144000"/>
  <p:defaultTextStyle>
    <a:defPPr>
      <a:defRPr lang="ko-KR"/>
    </a:defPPr>
    <a:lvl1pPr marL="0" algn="l" defTabSz="1468709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7" userDrawn="1">
          <p15:clr>
            <a:srgbClr val="A4A3A4"/>
          </p15:clr>
        </p15:guide>
        <p15:guide id="2" pos="70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EF1"/>
    <a:srgbClr val="1EBAE0"/>
    <a:srgbClr val="2659D0"/>
    <a:srgbClr val="BDD6F0"/>
    <a:srgbClr val="BFD3F0"/>
    <a:srgbClr val="1057D8"/>
    <a:srgbClr val="7B818A"/>
    <a:srgbClr val="00E2ED"/>
    <a:srgbClr val="F6F3F8"/>
    <a:srgbClr val="00C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2" y="317"/>
      </p:cViewPr>
      <p:guideLst>
        <p:guide orient="horz" pos="2607"/>
        <p:guide pos="70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7A70D-E85F-4222-B49A-95B76B0DBF6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8E02F3-BA76-4ACE-A2AA-4A45D8CF04F5}">
      <dgm:prSet phldrT="[文本]"/>
      <dgm:spPr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altLang="zh-CN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LGB</a:t>
          </a:r>
          <a:endParaRPr lang="zh-CN" altLang="en-US" dirty="0">
            <a:solidFill>
              <a:schemeClr val="accent4">
                <a:lumMod val="40000"/>
                <a:lumOff val="6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947700-F791-42DF-8779-0D01BE0D974D}" type="parTrans" cxnId="{7CB8B53C-6B8E-45F9-9025-0BE437198561}">
      <dgm:prSet/>
      <dgm:spPr/>
      <dgm:t>
        <a:bodyPr/>
        <a:lstStyle/>
        <a:p>
          <a:endParaRPr lang="zh-CN" altLang="en-US"/>
        </a:p>
      </dgm:t>
    </dgm:pt>
    <dgm:pt modelId="{107B8C2A-8C79-47E5-996F-31F51541A287}" type="sibTrans" cxnId="{7CB8B53C-6B8E-45F9-9025-0BE437198561}">
      <dgm:prSet/>
      <dgm:spPr/>
      <dgm:t>
        <a:bodyPr/>
        <a:lstStyle/>
        <a:p>
          <a:endParaRPr lang="zh-CN" altLang="en-US"/>
        </a:p>
      </dgm:t>
    </dgm:pt>
    <dgm:pt modelId="{5E22DDE0-FD75-489F-B02E-457A87D67173}">
      <dgm:prSet phldrT="[文本]"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Feature</a:t>
          </a:r>
          <a:endParaRPr lang="zh-CN" altLang="en-US" sz="2800" b="1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8BC4B05D-9B2E-414D-861D-A8232C4A6465}" type="parTrans" cxnId="{6E6D1B07-BCDC-4044-96A3-F1E05F7E0637}">
      <dgm:prSet/>
      <dgm:spPr>
        <a:effectLst>
          <a:glow rad="1397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A0AAD5F3-90D5-437B-BDBF-346A273F1507}" type="sibTrans" cxnId="{6E6D1B07-BCDC-4044-96A3-F1E05F7E0637}">
      <dgm:prSet/>
      <dgm:spPr/>
      <dgm:t>
        <a:bodyPr/>
        <a:lstStyle/>
        <a:p>
          <a:endParaRPr lang="zh-CN" altLang="en-US"/>
        </a:p>
      </dgm:t>
    </dgm:pt>
    <dgm:pt modelId="{50BCC90A-9E24-40FA-8CF3-D080C65D1FB9}">
      <dgm:prSet phldrT="[文本]"/>
      <dgm:spPr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altLang="zh-CN" dirty="0"/>
            <a:t>Label2</a:t>
          </a:r>
          <a:endParaRPr lang="zh-CN" altLang="en-US" dirty="0"/>
        </a:p>
      </dgm:t>
    </dgm:pt>
    <dgm:pt modelId="{56ABD433-1052-44FC-BFC3-1DE4ED271169}" type="parTrans" cxnId="{B7FC2A2E-2301-4D6C-8511-CA2D2F5A7378}">
      <dgm:prSet/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3FD29F87-CC2F-4AF2-BBB8-D119872E39B6}" type="sibTrans" cxnId="{B7FC2A2E-2301-4D6C-8511-CA2D2F5A7378}">
      <dgm:prSet/>
      <dgm:spPr/>
      <dgm:t>
        <a:bodyPr/>
        <a:lstStyle/>
        <a:p>
          <a:endParaRPr lang="zh-CN" altLang="en-US"/>
        </a:p>
      </dgm:t>
    </dgm:pt>
    <dgm:pt modelId="{680CF772-CEFC-4DF9-884C-703D8942C0F8}">
      <dgm:prSet phldrT="[文本]"/>
      <dgm:spPr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altLang="zh-CN" dirty="0"/>
            <a:t>Label1</a:t>
          </a:r>
          <a:endParaRPr lang="zh-CN" altLang="en-US" dirty="0"/>
        </a:p>
      </dgm:t>
    </dgm:pt>
    <dgm:pt modelId="{FDA7A316-C74F-4AB0-AF69-FF4185C743A4}" type="parTrans" cxnId="{2C2BB872-7A95-4579-8EE3-7CF60B25EFB9}">
      <dgm:prSet/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6A3BC5FD-B421-4E87-BF43-C220C0980417}" type="sibTrans" cxnId="{2C2BB872-7A95-4579-8EE3-7CF60B25EFB9}">
      <dgm:prSet/>
      <dgm:spPr/>
      <dgm:t>
        <a:bodyPr/>
        <a:lstStyle/>
        <a:p>
          <a:endParaRPr lang="zh-CN" altLang="en-US"/>
        </a:p>
      </dgm:t>
    </dgm:pt>
    <dgm:pt modelId="{94ADAA93-7A43-467F-9886-6CC6726201FD}" type="pres">
      <dgm:prSet presAssocID="{80C7A70D-E85F-4222-B49A-95B76B0DBF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E737DE0-C797-4354-A2B0-EB974D9274D2}" type="pres">
      <dgm:prSet presAssocID="{C28E02F3-BA76-4ACE-A2AA-4A45D8CF04F5}" presName="singleCycle" presStyleCnt="0"/>
      <dgm:spPr/>
    </dgm:pt>
    <dgm:pt modelId="{318F609F-AFFC-48CA-BAE7-E21368FDF75B}" type="pres">
      <dgm:prSet presAssocID="{C28E02F3-BA76-4ACE-A2AA-4A45D8CF04F5}" presName="singleCenter" presStyleLbl="node1" presStyleIdx="0" presStyleCnt="4">
        <dgm:presLayoutVars>
          <dgm:chMax val="7"/>
          <dgm:chPref val="7"/>
        </dgm:presLayoutVars>
      </dgm:prSet>
      <dgm:spPr/>
    </dgm:pt>
    <dgm:pt modelId="{86059458-34FE-4CFB-8001-5740885BF274}" type="pres">
      <dgm:prSet presAssocID="{8BC4B05D-9B2E-414D-861D-A8232C4A6465}" presName="Name56" presStyleLbl="parChTrans1D2" presStyleIdx="0" presStyleCnt="3"/>
      <dgm:spPr/>
    </dgm:pt>
    <dgm:pt modelId="{89588707-F58F-45AB-945B-177255DBBA71}" type="pres">
      <dgm:prSet presAssocID="{5E22DDE0-FD75-489F-B02E-457A87D67173}" presName="text0" presStyleLbl="node1" presStyleIdx="1" presStyleCnt="4" custScaleX="146499">
        <dgm:presLayoutVars>
          <dgm:bulletEnabled val="1"/>
        </dgm:presLayoutVars>
      </dgm:prSet>
      <dgm:spPr/>
    </dgm:pt>
    <dgm:pt modelId="{196AAD04-6B41-4D77-92AE-513239AD4C1A}" type="pres">
      <dgm:prSet presAssocID="{56ABD433-1052-44FC-BFC3-1DE4ED271169}" presName="Name56" presStyleLbl="parChTrans1D2" presStyleIdx="1" presStyleCnt="3"/>
      <dgm:spPr/>
    </dgm:pt>
    <dgm:pt modelId="{C240A9F3-E8F3-4727-9B85-8E68CCE1A4B6}" type="pres">
      <dgm:prSet presAssocID="{50BCC90A-9E24-40FA-8CF3-D080C65D1FB9}" presName="text0" presStyleLbl="node1" presStyleIdx="2" presStyleCnt="4">
        <dgm:presLayoutVars>
          <dgm:bulletEnabled val="1"/>
        </dgm:presLayoutVars>
      </dgm:prSet>
      <dgm:spPr/>
    </dgm:pt>
    <dgm:pt modelId="{A1EC9DB4-37C2-4764-BEC8-D91E65C1BB62}" type="pres">
      <dgm:prSet presAssocID="{FDA7A316-C74F-4AB0-AF69-FF4185C743A4}" presName="Name56" presStyleLbl="parChTrans1D2" presStyleIdx="2" presStyleCnt="3"/>
      <dgm:spPr/>
    </dgm:pt>
    <dgm:pt modelId="{580E8635-B108-481B-8409-A3A14381F8F4}" type="pres">
      <dgm:prSet presAssocID="{680CF772-CEFC-4DF9-884C-703D8942C0F8}" presName="text0" presStyleLbl="node1" presStyleIdx="3" presStyleCnt="4">
        <dgm:presLayoutVars>
          <dgm:bulletEnabled val="1"/>
        </dgm:presLayoutVars>
      </dgm:prSet>
      <dgm:spPr/>
    </dgm:pt>
  </dgm:ptLst>
  <dgm:cxnLst>
    <dgm:cxn modelId="{BF0CD605-972D-4019-AEF6-964D6F104C4B}" type="presOf" srcId="{80C7A70D-E85F-4222-B49A-95B76B0DBF6A}" destId="{94ADAA93-7A43-467F-9886-6CC6726201FD}" srcOrd="0" destOrd="0" presId="urn:microsoft.com/office/officeart/2008/layout/RadialCluster"/>
    <dgm:cxn modelId="{6E6D1B07-BCDC-4044-96A3-F1E05F7E0637}" srcId="{C28E02F3-BA76-4ACE-A2AA-4A45D8CF04F5}" destId="{5E22DDE0-FD75-489F-B02E-457A87D67173}" srcOrd="0" destOrd="0" parTransId="{8BC4B05D-9B2E-414D-861D-A8232C4A6465}" sibTransId="{A0AAD5F3-90D5-437B-BDBF-346A273F1507}"/>
    <dgm:cxn modelId="{A724B513-6CF5-4270-8BF5-7791ACB0DAC4}" type="presOf" srcId="{680CF772-CEFC-4DF9-884C-703D8942C0F8}" destId="{580E8635-B108-481B-8409-A3A14381F8F4}" srcOrd="0" destOrd="0" presId="urn:microsoft.com/office/officeart/2008/layout/RadialCluster"/>
    <dgm:cxn modelId="{B7FC2A2E-2301-4D6C-8511-CA2D2F5A7378}" srcId="{C28E02F3-BA76-4ACE-A2AA-4A45D8CF04F5}" destId="{50BCC90A-9E24-40FA-8CF3-D080C65D1FB9}" srcOrd="1" destOrd="0" parTransId="{56ABD433-1052-44FC-BFC3-1DE4ED271169}" sibTransId="{3FD29F87-CC2F-4AF2-BBB8-D119872E39B6}"/>
    <dgm:cxn modelId="{7CB8B53C-6B8E-45F9-9025-0BE437198561}" srcId="{80C7A70D-E85F-4222-B49A-95B76B0DBF6A}" destId="{C28E02F3-BA76-4ACE-A2AA-4A45D8CF04F5}" srcOrd="0" destOrd="0" parTransId="{AE947700-F791-42DF-8779-0D01BE0D974D}" sibTransId="{107B8C2A-8C79-47E5-996F-31F51541A287}"/>
    <dgm:cxn modelId="{4346FB5D-57CD-40D2-A35A-5AFE544879D2}" type="presOf" srcId="{5E22DDE0-FD75-489F-B02E-457A87D67173}" destId="{89588707-F58F-45AB-945B-177255DBBA71}" srcOrd="0" destOrd="0" presId="urn:microsoft.com/office/officeart/2008/layout/RadialCluster"/>
    <dgm:cxn modelId="{2C2BB872-7A95-4579-8EE3-7CF60B25EFB9}" srcId="{C28E02F3-BA76-4ACE-A2AA-4A45D8CF04F5}" destId="{680CF772-CEFC-4DF9-884C-703D8942C0F8}" srcOrd="2" destOrd="0" parTransId="{FDA7A316-C74F-4AB0-AF69-FF4185C743A4}" sibTransId="{6A3BC5FD-B421-4E87-BF43-C220C0980417}"/>
    <dgm:cxn modelId="{AEADFC85-7FE1-432F-9265-114D43B4A1F5}" type="presOf" srcId="{50BCC90A-9E24-40FA-8CF3-D080C65D1FB9}" destId="{C240A9F3-E8F3-4727-9B85-8E68CCE1A4B6}" srcOrd="0" destOrd="0" presId="urn:microsoft.com/office/officeart/2008/layout/RadialCluster"/>
    <dgm:cxn modelId="{02525F87-3ACF-4EF6-885D-FB559D143046}" type="presOf" srcId="{8BC4B05D-9B2E-414D-861D-A8232C4A6465}" destId="{86059458-34FE-4CFB-8001-5740885BF274}" srcOrd="0" destOrd="0" presId="urn:microsoft.com/office/officeart/2008/layout/RadialCluster"/>
    <dgm:cxn modelId="{F9FB33A0-62C5-43B4-9B69-619D81C14FB1}" type="presOf" srcId="{C28E02F3-BA76-4ACE-A2AA-4A45D8CF04F5}" destId="{318F609F-AFFC-48CA-BAE7-E21368FDF75B}" srcOrd="0" destOrd="0" presId="urn:microsoft.com/office/officeart/2008/layout/RadialCluster"/>
    <dgm:cxn modelId="{5E4C4FD8-A044-4965-909C-EDE63C6F4FB8}" type="presOf" srcId="{FDA7A316-C74F-4AB0-AF69-FF4185C743A4}" destId="{A1EC9DB4-37C2-4764-BEC8-D91E65C1BB62}" srcOrd="0" destOrd="0" presId="urn:microsoft.com/office/officeart/2008/layout/RadialCluster"/>
    <dgm:cxn modelId="{1228FFF2-8FAB-4400-95C1-B43F16C9FE3A}" type="presOf" srcId="{56ABD433-1052-44FC-BFC3-1DE4ED271169}" destId="{196AAD04-6B41-4D77-92AE-513239AD4C1A}" srcOrd="0" destOrd="0" presId="urn:microsoft.com/office/officeart/2008/layout/RadialCluster"/>
    <dgm:cxn modelId="{DAEEE876-4164-4794-AF5E-93566BE9C0F3}" type="presParOf" srcId="{94ADAA93-7A43-467F-9886-6CC6726201FD}" destId="{FE737DE0-C797-4354-A2B0-EB974D9274D2}" srcOrd="0" destOrd="0" presId="urn:microsoft.com/office/officeart/2008/layout/RadialCluster"/>
    <dgm:cxn modelId="{9FA66777-4F40-4DD2-A348-24C21E413867}" type="presParOf" srcId="{FE737DE0-C797-4354-A2B0-EB974D9274D2}" destId="{318F609F-AFFC-48CA-BAE7-E21368FDF75B}" srcOrd="0" destOrd="0" presId="urn:microsoft.com/office/officeart/2008/layout/RadialCluster"/>
    <dgm:cxn modelId="{9B89A483-0AAD-439F-978C-2D36588F5D73}" type="presParOf" srcId="{FE737DE0-C797-4354-A2B0-EB974D9274D2}" destId="{86059458-34FE-4CFB-8001-5740885BF274}" srcOrd="1" destOrd="0" presId="urn:microsoft.com/office/officeart/2008/layout/RadialCluster"/>
    <dgm:cxn modelId="{54ADBC14-7796-4BD7-814E-3598C93E4EA1}" type="presParOf" srcId="{FE737DE0-C797-4354-A2B0-EB974D9274D2}" destId="{89588707-F58F-45AB-945B-177255DBBA71}" srcOrd="2" destOrd="0" presId="urn:microsoft.com/office/officeart/2008/layout/RadialCluster"/>
    <dgm:cxn modelId="{35A9438D-1642-481B-A3BF-051C5325FD26}" type="presParOf" srcId="{FE737DE0-C797-4354-A2B0-EB974D9274D2}" destId="{196AAD04-6B41-4D77-92AE-513239AD4C1A}" srcOrd="3" destOrd="0" presId="urn:microsoft.com/office/officeart/2008/layout/RadialCluster"/>
    <dgm:cxn modelId="{E9A1D083-62B4-42E7-A719-D667C952FD1C}" type="presParOf" srcId="{FE737DE0-C797-4354-A2B0-EB974D9274D2}" destId="{C240A9F3-E8F3-4727-9B85-8E68CCE1A4B6}" srcOrd="4" destOrd="0" presId="urn:microsoft.com/office/officeart/2008/layout/RadialCluster"/>
    <dgm:cxn modelId="{BC46B936-93B9-41A8-A57C-431C70DEF118}" type="presParOf" srcId="{FE737DE0-C797-4354-A2B0-EB974D9274D2}" destId="{A1EC9DB4-37C2-4764-BEC8-D91E65C1BB62}" srcOrd="5" destOrd="0" presId="urn:microsoft.com/office/officeart/2008/layout/RadialCluster"/>
    <dgm:cxn modelId="{7BCCB7D6-9F70-4B30-9B23-8D3EBE80E471}" type="presParOf" srcId="{FE737DE0-C797-4354-A2B0-EB974D9274D2}" destId="{580E8635-B108-481B-8409-A3A14381F8F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7A70D-E85F-4222-B49A-95B76B0DBF6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8E02F3-BA76-4ACE-A2AA-4A45D8CF04F5}">
      <dgm:prSet phldrT="[文本]"/>
      <dgm:spPr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altLang="zh-CN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LGB</a:t>
          </a:r>
          <a:endParaRPr lang="zh-CN" altLang="en-US" dirty="0">
            <a:solidFill>
              <a:schemeClr val="accent4">
                <a:lumMod val="40000"/>
                <a:lumOff val="6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947700-F791-42DF-8779-0D01BE0D974D}" type="parTrans" cxnId="{7CB8B53C-6B8E-45F9-9025-0BE437198561}">
      <dgm:prSet/>
      <dgm:spPr/>
      <dgm:t>
        <a:bodyPr/>
        <a:lstStyle/>
        <a:p>
          <a:endParaRPr lang="zh-CN" altLang="en-US"/>
        </a:p>
      </dgm:t>
    </dgm:pt>
    <dgm:pt modelId="{107B8C2A-8C79-47E5-996F-31F51541A287}" type="sibTrans" cxnId="{7CB8B53C-6B8E-45F9-9025-0BE437198561}">
      <dgm:prSet/>
      <dgm:spPr/>
      <dgm:t>
        <a:bodyPr/>
        <a:lstStyle/>
        <a:p>
          <a:endParaRPr lang="zh-CN" altLang="en-US"/>
        </a:p>
      </dgm:t>
    </dgm:pt>
    <dgm:pt modelId="{5E22DDE0-FD75-489F-B02E-457A87D67173}">
      <dgm:prSet phldrT="[文本]"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Feature</a:t>
          </a:r>
          <a:endParaRPr lang="zh-CN" altLang="en-US" sz="2800" b="1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8BC4B05D-9B2E-414D-861D-A8232C4A6465}" type="parTrans" cxnId="{6E6D1B07-BCDC-4044-96A3-F1E05F7E0637}">
      <dgm:prSet/>
      <dgm:spPr>
        <a:effectLst>
          <a:glow rad="1397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A0AAD5F3-90D5-437B-BDBF-346A273F1507}" type="sibTrans" cxnId="{6E6D1B07-BCDC-4044-96A3-F1E05F7E0637}">
      <dgm:prSet/>
      <dgm:spPr/>
      <dgm:t>
        <a:bodyPr/>
        <a:lstStyle/>
        <a:p>
          <a:endParaRPr lang="zh-CN" altLang="en-US"/>
        </a:p>
      </dgm:t>
    </dgm:pt>
    <dgm:pt modelId="{50BCC90A-9E24-40FA-8CF3-D080C65D1FB9}">
      <dgm:prSet phldrT="[文本]"/>
      <dgm:spPr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zh-CN" altLang="en-US" dirty="0"/>
            <a:t>不还款</a:t>
          </a:r>
        </a:p>
      </dgm:t>
    </dgm:pt>
    <dgm:pt modelId="{56ABD433-1052-44FC-BFC3-1DE4ED271169}" type="parTrans" cxnId="{B7FC2A2E-2301-4D6C-8511-CA2D2F5A7378}">
      <dgm:prSet/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3FD29F87-CC2F-4AF2-BBB8-D119872E39B6}" type="sibTrans" cxnId="{B7FC2A2E-2301-4D6C-8511-CA2D2F5A7378}">
      <dgm:prSet/>
      <dgm:spPr/>
      <dgm:t>
        <a:bodyPr/>
        <a:lstStyle/>
        <a:p>
          <a:endParaRPr lang="zh-CN" altLang="en-US"/>
        </a:p>
      </dgm:t>
    </dgm:pt>
    <dgm:pt modelId="{680CF772-CEFC-4DF9-884C-703D8942C0F8}">
      <dgm:prSet phldrT="[文本]"/>
      <dgm:spPr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zh-CN" altLang="en-US" dirty="0"/>
            <a:t>还款</a:t>
          </a:r>
        </a:p>
      </dgm:t>
    </dgm:pt>
    <dgm:pt modelId="{FDA7A316-C74F-4AB0-AF69-FF4185C743A4}" type="parTrans" cxnId="{2C2BB872-7A95-4579-8EE3-7CF60B25EFB9}">
      <dgm:prSet/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6A3BC5FD-B421-4E87-BF43-C220C0980417}" type="sibTrans" cxnId="{2C2BB872-7A95-4579-8EE3-7CF60B25EFB9}">
      <dgm:prSet/>
      <dgm:spPr/>
      <dgm:t>
        <a:bodyPr/>
        <a:lstStyle/>
        <a:p>
          <a:endParaRPr lang="zh-CN" altLang="en-US"/>
        </a:p>
      </dgm:t>
    </dgm:pt>
    <dgm:pt modelId="{94ADAA93-7A43-467F-9886-6CC6726201FD}" type="pres">
      <dgm:prSet presAssocID="{80C7A70D-E85F-4222-B49A-95B76B0DBF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E737DE0-C797-4354-A2B0-EB974D9274D2}" type="pres">
      <dgm:prSet presAssocID="{C28E02F3-BA76-4ACE-A2AA-4A45D8CF04F5}" presName="singleCycle" presStyleCnt="0"/>
      <dgm:spPr/>
    </dgm:pt>
    <dgm:pt modelId="{318F609F-AFFC-48CA-BAE7-E21368FDF75B}" type="pres">
      <dgm:prSet presAssocID="{C28E02F3-BA76-4ACE-A2AA-4A45D8CF04F5}" presName="singleCenter" presStyleLbl="node1" presStyleIdx="0" presStyleCnt="4">
        <dgm:presLayoutVars>
          <dgm:chMax val="7"/>
          <dgm:chPref val="7"/>
        </dgm:presLayoutVars>
      </dgm:prSet>
      <dgm:spPr/>
    </dgm:pt>
    <dgm:pt modelId="{86059458-34FE-4CFB-8001-5740885BF274}" type="pres">
      <dgm:prSet presAssocID="{8BC4B05D-9B2E-414D-861D-A8232C4A6465}" presName="Name56" presStyleLbl="parChTrans1D2" presStyleIdx="0" presStyleCnt="3"/>
      <dgm:spPr/>
    </dgm:pt>
    <dgm:pt modelId="{89588707-F58F-45AB-945B-177255DBBA71}" type="pres">
      <dgm:prSet presAssocID="{5E22DDE0-FD75-489F-B02E-457A87D67173}" presName="text0" presStyleLbl="node1" presStyleIdx="1" presStyleCnt="4" custScaleX="146499">
        <dgm:presLayoutVars>
          <dgm:bulletEnabled val="1"/>
        </dgm:presLayoutVars>
      </dgm:prSet>
      <dgm:spPr/>
    </dgm:pt>
    <dgm:pt modelId="{196AAD04-6B41-4D77-92AE-513239AD4C1A}" type="pres">
      <dgm:prSet presAssocID="{56ABD433-1052-44FC-BFC3-1DE4ED271169}" presName="Name56" presStyleLbl="parChTrans1D2" presStyleIdx="1" presStyleCnt="3"/>
      <dgm:spPr/>
    </dgm:pt>
    <dgm:pt modelId="{C240A9F3-E8F3-4727-9B85-8E68CCE1A4B6}" type="pres">
      <dgm:prSet presAssocID="{50BCC90A-9E24-40FA-8CF3-D080C65D1FB9}" presName="text0" presStyleLbl="node1" presStyleIdx="2" presStyleCnt="4" custScaleX="131741">
        <dgm:presLayoutVars>
          <dgm:bulletEnabled val="1"/>
        </dgm:presLayoutVars>
      </dgm:prSet>
      <dgm:spPr/>
    </dgm:pt>
    <dgm:pt modelId="{A1EC9DB4-37C2-4764-BEC8-D91E65C1BB62}" type="pres">
      <dgm:prSet presAssocID="{FDA7A316-C74F-4AB0-AF69-FF4185C743A4}" presName="Name56" presStyleLbl="parChTrans1D2" presStyleIdx="2" presStyleCnt="3"/>
      <dgm:spPr/>
    </dgm:pt>
    <dgm:pt modelId="{580E8635-B108-481B-8409-A3A14381F8F4}" type="pres">
      <dgm:prSet presAssocID="{680CF772-CEFC-4DF9-884C-703D8942C0F8}" presName="text0" presStyleLbl="node1" presStyleIdx="3" presStyleCnt="4">
        <dgm:presLayoutVars>
          <dgm:bulletEnabled val="1"/>
        </dgm:presLayoutVars>
      </dgm:prSet>
      <dgm:spPr/>
    </dgm:pt>
  </dgm:ptLst>
  <dgm:cxnLst>
    <dgm:cxn modelId="{BF0CD605-972D-4019-AEF6-964D6F104C4B}" type="presOf" srcId="{80C7A70D-E85F-4222-B49A-95B76B0DBF6A}" destId="{94ADAA93-7A43-467F-9886-6CC6726201FD}" srcOrd="0" destOrd="0" presId="urn:microsoft.com/office/officeart/2008/layout/RadialCluster"/>
    <dgm:cxn modelId="{6E6D1B07-BCDC-4044-96A3-F1E05F7E0637}" srcId="{C28E02F3-BA76-4ACE-A2AA-4A45D8CF04F5}" destId="{5E22DDE0-FD75-489F-B02E-457A87D67173}" srcOrd="0" destOrd="0" parTransId="{8BC4B05D-9B2E-414D-861D-A8232C4A6465}" sibTransId="{A0AAD5F3-90D5-437B-BDBF-346A273F1507}"/>
    <dgm:cxn modelId="{A724B513-6CF5-4270-8BF5-7791ACB0DAC4}" type="presOf" srcId="{680CF772-CEFC-4DF9-884C-703D8942C0F8}" destId="{580E8635-B108-481B-8409-A3A14381F8F4}" srcOrd="0" destOrd="0" presId="urn:microsoft.com/office/officeart/2008/layout/RadialCluster"/>
    <dgm:cxn modelId="{B7FC2A2E-2301-4D6C-8511-CA2D2F5A7378}" srcId="{C28E02F3-BA76-4ACE-A2AA-4A45D8CF04F5}" destId="{50BCC90A-9E24-40FA-8CF3-D080C65D1FB9}" srcOrd="1" destOrd="0" parTransId="{56ABD433-1052-44FC-BFC3-1DE4ED271169}" sibTransId="{3FD29F87-CC2F-4AF2-BBB8-D119872E39B6}"/>
    <dgm:cxn modelId="{7CB8B53C-6B8E-45F9-9025-0BE437198561}" srcId="{80C7A70D-E85F-4222-B49A-95B76B0DBF6A}" destId="{C28E02F3-BA76-4ACE-A2AA-4A45D8CF04F5}" srcOrd="0" destOrd="0" parTransId="{AE947700-F791-42DF-8779-0D01BE0D974D}" sibTransId="{107B8C2A-8C79-47E5-996F-31F51541A287}"/>
    <dgm:cxn modelId="{4346FB5D-57CD-40D2-A35A-5AFE544879D2}" type="presOf" srcId="{5E22DDE0-FD75-489F-B02E-457A87D67173}" destId="{89588707-F58F-45AB-945B-177255DBBA71}" srcOrd="0" destOrd="0" presId="urn:microsoft.com/office/officeart/2008/layout/RadialCluster"/>
    <dgm:cxn modelId="{2C2BB872-7A95-4579-8EE3-7CF60B25EFB9}" srcId="{C28E02F3-BA76-4ACE-A2AA-4A45D8CF04F5}" destId="{680CF772-CEFC-4DF9-884C-703D8942C0F8}" srcOrd="2" destOrd="0" parTransId="{FDA7A316-C74F-4AB0-AF69-FF4185C743A4}" sibTransId="{6A3BC5FD-B421-4E87-BF43-C220C0980417}"/>
    <dgm:cxn modelId="{AEADFC85-7FE1-432F-9265-114D43B4A1F5}" type="presOf" srcId="{50BCC90A-9E24-40FA-8CF3-D080C65D1FB9}" destId="{C240A9F3-E8F3-4727-9B85-8E68CCE1A4B6}" srcOrd="0" destOrd="0" presId="urn:microsoft.com/office/officeart/2008/layout/RadialCluster"/>
    <dgm:cxn modelId="{02525F87-3ACF-4EF6-885D-FB559D143046}" type="presOf" srcId="{8BC4B05D-9B2E-414D-861D-A8232C4A6465}" destId="{86059458-34FE-4CFB-8001-5740885BF274}" srcOrd="0" destOrd="0" presId="urn:microsoft.com/office/officeart/2008/layout/RadialCluster"/>
    <dgm:cxn modelId="{F9FB33A0-62C5-43B4-9B69-619D81C14FB1}" type="presOf" srcId="{C28E02F3-BA76-4ACE-A2AA-4A45D8CF04F5}" destId="{318F609F-AFFC-48CA-BAE7-E21368FDF75B}" srcOrd="0" destOrd="0" presId="urn:microsoft.com/office/officeart/2008/layout/RadialCluster"/>
    <dgm:cxn modelId="{5E4C4FD8-A044-4965-909C-EDE63C6F4FB8}" type="presOf" srcId="{FDA7A316-C74F-4AB0-AF69-FF4185C743A4}" destId="{A1EC9DB4-37C2-4764-BEC8-D91E65C1BB62}" srcOrd="0" destOrd="0" presId="urn:microsoft.com/office/officeart/2008/layout/RadialCluster"/>
    <dgm:cxn modelId="{1228FFF2-8FAB-4400-95C1-B43F16C9FE3A}" type="presOf" srcId="{56ABD433-1052-44FC-BFC3-1DE4ED271169}" destId="{196AAD04-6B41-4D77-92AE-513239AD4C1A}" srcOrd="0" destOrd="0" presId="urn:microsoft.com/office/officeart/2008/layout/RadialCluster"/>
    <dgm:cxn modelId="{DAEEE876-4164-4794-AF5E-93566BE9C0F3}" type="presParOf" srcId="{94ADAA93-7A43-467F-9886-6CC6726201FD}" destId="{FE737DE0-C797-4354-A2B0-EB974D9274D2}" srcOrd="0" destOrd="0" presId="urn:microsoft.com/office/officeart/2008/layout/RadialCluster"/>
    <dgm:cxn modelId="{9FA66777-4F40-4DD2-A348-24C21E413867}" type="presParOf" srcId="{FE737DE0-C797-4354-A2B0-EB974D9274D2}" destId="{318F609F-AFFC-48CA-BAE7-E21368FDF75B}" srcOrd="0" destOrd="0" presId="urn:microsoft.com/office/officeart/2008/layout/RadialCluster"/>
    <dgm:cxn modelId="{9B89A483-0AAD-439F-978C-2D36588F5D73}" type="presParOf" srcId="{FE737DE0-C797-4354-A2B0-EB974D9274D2}" destId="{86059458-34FE-4CFB-8001-5740885BF274}" srcOrd="1" destOrd="0" presId="urn:microsoft.com/office/officeart/2008/layout/RadialCluster"/>
    <dgm:cxn modelId="{54ADBC14-7796-4BD7-814E-3598C93E4EA1}" type="presParOf" srcId="{FE737DE0-C797-4354-A2B0-EB974D9274D2}" destId="{89588707-F58F-45AB-945B-177255DBBA71}" srcOrd="2" destOrd="0" presId="urn:microsoft.com/office/officeart/2008/layout/RadialCluster"/>
    <dgm:cxn modelId="{35A9438D-1642-481B-A3BF-051C5325FD26}" type="presParOf" srcId="{FE737DE0-C797-4354-A2B0-EB974D9274D2}" destId="{196AAD04-6B41-4D77-92AE-513239AD4C1A}" srcOrd="3" destOrd="0" presId="urn:microsoft.com/office/officeart/2008/layout/RadialCluster"/>
    <dgm:cxn modelId="{E9A1D083-62B4-42E7-A719-D667C952FD1C}" type="presParOf" srcId="{FE737DE0-C797-4354-A2B0-EB974D9274D2}" destId="{C240A9F3-E8F3-4727-9B85-8E68CCE1A4B6}" srcOrd="4" destOrd="0" presId="urn:microsoft.com/office/officeart/2008/layout/RadialCluster"/>
    <dgm:cxn modelId="{BC46B936-93B9-41A8-A57C-431C70DEF118}" type="presParOf" srcId="{FE737DE0-C797-4354-A2B0-EB974D9274D2}" destId="{A1EC9DB4-37C2-4764-BEC8-D91E65C1BB62}" srcOrd="5" destOrd="0" presId="urn:microsoft.com/office/officeart/2008/layout/RadialCluster"/>
    <dgm:cxn modelId="{7BCCB7D6-9F70-4B30-9B23-8D3EBE80E471}" type="presParOf" srcId="{FE737DE0-C797-4354-A2B0-EB974D9274D2}" destId="{580E8635-B108-481B-8409-A3A14381F8F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F609F-AFFC-48CA-BAE7-E21368FDF75B}">
      <dsp:nvSpPr>
        <dsp:cNvPr id="0" name=""/>
        <dsp:cNvSpPr/>
      </dsp:nvSpPr>
      <dsp:spPr>
        <a:xfrm>
          <a:off x="3061102" y="2149305"/>
          <a:ext cx="1385949" cy="1385949"/>
        </a:xfrm>
        <a:prstGeom prst="roundRect">
          <a:avLst/>
        </a:prstGeom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LGB</a:t>
          </a:r>
          <a:endParaRPr lang="zh-CN" altLang="en-US" sz="3600" kern="1200" dirty="0">
            <a:solidFill>
              <a:schemeClr val="accent4">
                <a:lumMod val="40000"/>
                <a:lumOff val="6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28758" y="2216961"/>
        <a:ext cx="1250637" cy="1250637"/>
      </dsp:txXfrm>
    </dsp:sp>
    <dsp:sp modelId="{86059458-34FE-4CFB-8001-5740885BF274}">
      <dsp:nvSpPr>
        <dsp:cNvPr id="0" name=""/>
        <dsp:cNvSpPr/>
      </dsp:nvSpPr>
      <dsp:spPr>
        <a:xfrm rot="16200000">
          <a:off x="3267983" y="1663212"/>
          <a:ext cx="9721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21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88707-F58F-45AB-945B-177255DBBA71}">
      <dsp:nvSpPr>
        <dsp:cNvPr id="0" name=""/>
        <dsp:cNvSpPr/>
      </dsp:nvSpPr>
      <dsp:spPr>
        <a:xfrm>
          <a:off x="3073892" y="248532"/>
          <a:ext cx="1360369" cy="928586"/>
        </a:xfrm>
        <a:prstGeom prst="round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Feature</a:t>
          </a:r>
          <a:endParaRPr lang="zh-CN" altLang="en-US" sz="2800" b="1" kern="1200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sp:txBody>
      <dsp:txXfrm>
        <a:off x="3119222" y="293862"/>
        <a:ext cx="1269709" cy="837926"/>
      </dsp:txXfrm>
    </dsp:sp>
    <dsp:sp modelId="{196AAD04-6B41-4D77-92AE-513239AD4C1A}">
      <dsp:nvSpPr>
        <dsp:cNvPr id="0" name=""/>
        <dsp:cNvSpPr/>
      </dsp:nvSpPr>
      <dsp:spPr>
        <a:xfrm rot="1800000">
          <a:off x="4393920" y="3440658"/>
          <a:ext cx="7931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1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0A9F3-E8F3-4727-9B85-8E68CCE1A4B6}">
      <dsp:nvSpPr>
        <dsp:cNvPr id="0" name=""/>
        <dsp:cNvSpPr/>
      </dsp:nvSpPr>
      <dsp:spPr>
        <a:xfrm>
          <a:off x="5133945" y="3442713"/>
          <a:ext cx="928586" cy="928586"/>
        </a:xfrm>
        <a:prstGeom prst="roundRect">
          <a:avLst/>
        </a:prstGeom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Label2</a:t>
          </a:r>
          <a:endParaRPr lang="zh-CN" altLang="en-US" sz="2100" kern="1200" dirty="0"/>
        </a:p>
      </dsp:txBody>
      <dsp:txXfrm>
        <a:off x="5179275" y="3488043"/>
        <a:ext cx="837926" cy="837926"/>
      </dsp:txXfrm>
    </dsp:sp>
    <dsp:sp modelId="{A1EC9DB4-37C2-4764-BEC8-D91E65C1BB62}">
      <dsp:nvSpPr>
        <dsp:cNvPr id="0" name=""/>
        <dsp:cNvSpPr/>
      </dsp:nvSpPr>
      <dsp:spPr>
        <a:xfrm rot="9000000">
          <a:off x="2321077" y="3440658"/>
          <a:ext cx="7931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1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E8635-B108-481B-8409-A3A14381F8F4}">
      <dsp:nvSpPr>
        <dsp:cNvPr id="0" name=""/>
        <dsp:cNvSpPr/>
      </dsp:nvSpPr>
      <dsp:spPr>
        <a:xfrm>
          <a:off x="1445622" y="3442713"/>
          <a:ext cx="928586" cy="928586"/>
        </a:xfrm>
        <a:prstGeom prst="roundRect">
          <a:avLst/>
        </a:prstGeom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Label1</a:t>
          </a:r>
          <a:endParaRPr lang="zh-CN" altLang="en-US" sz="2100" kern="1200" dirty="0"/>
        </a:p>
      </dsp:txBody>
      <dsp:txXfrm>
        <a:off x="1490952" y="3488043"/>
        <a:ext cx="837926" cy="837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F609F-AFFC-48CA-BAE7-E21368FDF75B}">
      <dsp:nvSpPr>
        <dsp:cNvPr id="0" name=""/>
        <dsp:cNvSpPr/>
      </dsp:nvSpPr>
      <dsp:spPr>
        <a:xfrm>
          <a:off x="2557010" y="2450830"/>
          <a:ext cx="1580384" cy="1580384"/>
        </a:xfrm>
        <a:prstGeom prst="roundRect">
          <a:avLst/>
        </a:prstGeom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LGB</a:t>
          </a:r>
          <a:endParaRPr lang="zh-CN" altLang="en-US" sz="3600" kern="1200" dirty="0">
            <a:solidFill>
              <a:schemeClr val="accent4">
                <a:lumMod val="40000"/>
                <a:lumOff val="6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34158" y="2527978"/>
        <a:ext cx="1426088" cy="1426088"/>
      </dsp:txXfrm>
    </dsp:sp>
    <dsp:sp modelId="{86059458-34FE-4CFB-8001-5740885BF274}">
      <dsp:nvSpPr>
        <dsp:cNvPr id="0" name=""/>
        <dsp:cNvSpPr/>
      </dsp:nvSpPr>
      <dsp:spPr>
        <a:xfrm rot="16200000">
          <a:off x="2792916" y="1896543"/>
          <a:ext cx="11085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85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397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88707-F58F-45AB-945B-177255DBBA71}">
      <dsp:nvSpPr>
        <dsp:cNvPr id="0" name=""/>
        <dsp:cNvSpPr/>
      </dsp:nvSpPr>
      <dsp:spPr>
        <a:xfrm>
          <a:off x="2571595" y="283399"/>
          <a:ext cx="1551215" cy="1058857"/>
        </a:xfrm>
        <a:prstGeom prst="round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Feature</a:t>
          </a:r>
          <a:endParaRPr lang="zh-CN" altLang="en-US" sz="2800" b="1" kern="1200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sp:txBody>
      <dsp:txXfrm>
        <a:off x="2623284" y="335088"/>
        <a:ext cx="1447837" cy="955479"/>
      </dsp:txXfrm>
    </dsp:sp>
    <dsp:sp modelId="{196AAD04-6B41-4D77-92AE-513239AD4C1A}">
      <dsp:nvSpPr>
        <dsp:cNvPr id="0" name=""/>
        <dsp:cNvSpPr/>
      </dsp:nvSpPr>
      <dsp:spPr>
        <a:xfrm rot="1800000">
          <a:off x="4089808" y="3874835"/>
          <a:ext cx="7103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038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0A9F3-E8F3-4727-9B85-8E68CCE1A4B6}">
      <dsp:nvSpPr>
        <dsp:cNvPr id="0" name=""/>
        <dsp:cNvSpPr/>
      </dsp:nvSpPr>
      <dsp:spPr>
        <a:xfrm>
          <a:off x="4752606" y="3925690"/>
          <a:ext cx="1394949" cy="1058857"/>
        </a:xfrm>
        <a:prstGeom prst="roundRect">
          <a:avLst/>
        </a:prstGeom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不还款</a:t>
          </a:r>
        </a:p>
      </dsp:txBody>
      <dsp:txXfrm>
        <a:off x="4804295" y="3977379"/>
        <a:ext cx="1291571" cy="955479"/>
      </dsp:txXfrm>
    </dsp:sp>
    <dsp:sp modelId="{A1EC9DB4-37C2-4764-BEC8-D91E65C1BB62}">
      <dsp:nvSpPr>
        <dsp:cNvPr id="0" name=""/>
        <dsp:cNvSpPr/>
      </dsp:nvSpPr>
      <dsp:spPr>
        <a:xfrm rot="9000000">
          <a:off x="1713168" y="3923346"/>
          <a:ext cx="9044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44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E8635-B108-481B-8409-A3A14381F8F4}">
      <dsp:nvSpPr>
        <dsp:cNvPr id="0" name=""/>
        <dsp:cNvSpPr/>
      </dsp:nvSpPr>
      <dsp:spPr>
        <a:xfrm>
          <a:off x="714896" y="3925690"/>
          <a:ext cx="1058857" cy="1058857"/>
        </a:xfrm>
        <a:prstGeom prst="roundRect">
          <a:avLst/>
        </a:prstGeom>
        <a:gradFill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还款</a:t>
          </a:r>
        </a:p>
      </dsp:txBody>
      <dsp:txXfrm>
        <a:off x="766585" y="3977379"/>
        <a:ext cx="955479" cy="955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6A9FE-452C-6E45-ABF3-EF7B6CED0250}" type="datetimeFigureOut">
              <a:rPr kumimoji="1" lang="zh-CN" altLang="en-US" smtClean="0"/>
              <a:t>2019/7/22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B1C29-3883-9A45-BBF4-299A5F7CC5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07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B175-F814-4F53-B8E0-1C5A2A083ED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2613" y="1143000"/>
            <a:ext cx="8023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F1251-5FD2-45C3-99F5-F440BDBD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59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1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1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1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1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1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1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1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1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1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8089" y="1414125"/>
            <a:ext cx="16848535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8089" y="4538401"/>
            <a:ext cx="16848535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076310" y="460041"/>
            <a:ext cx="4843954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44449" y="460041"/>
            <a:ext cx="14251052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61412" cy="864076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6045" y="1524135"/>
            <a:ext cx="15472624" cy="5499438"/>
          </a:xfrm>
        </p:spPr>
        <p:txBody>
          <a:bodyPr/>
          <a:lstStyle>
            <a:lvl1pPr>
              <a:defRPr b="0" i="0">
                <a:solidFill>
                  <a:schemeClr val="accent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6045" y="460042"/>
            <a:ext cx="15472624" cy="950397"/>
          </a:xfrm>
        </p:spPr>
        <p:txBody>
          <a:bodyPr>
            <a:normAutofit/>
          </a:bodyPr>
          <a:lstStyle>
            <a:lvl1pPr>
              <a:defRPr sz="5201" b="1" i="0"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6" y="412570"/>
            <a:ext cx="2721864" cy="9509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677" y="483488"/>
            <a:ext cx="3078466" cy="6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6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61412" cy="8640763"/>
          </a:xfrm>
          <a:prstGeom prst="rect">
            <a:avLst/>
          </a:prstGeom>
        </p:spPr>
      </p:pic>
      <p:sp>
        <p:nvSpPr>
          <p:cNvPr id="114" name="内容占位符 2"/>
          <p:cNvSpPr>
            <a:spLocks noGrp="1"/>
          </p:cNvSpPr>
          <p:nvPr>
            <p:ph idx="1"/>
          </p:nvPr>
        </p:nvSpPr>
        <p:spPr>
          <a:xfrm>
            <a:off x="3496045" y="1524135"/>
            <a:ext cx="15472624" cy="5499438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3496045" y="460042"/>
            <a:ext cx="15472624" cy="950397"/>
          </a:xfrm>
        </p:spPr>
        <p:txBody>
          <a:bodyPr>
            <a:normAutofit/>
          </a:bodyPr>
          <a:lstStyle>
            <a:lvl1pPr>
              <a:defRPr sz="5201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9" y="413149"/>
            <a:ext cx="2713591" cy="950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461" y="492371"/>
            <a:ext cx="3078466" cy="6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749" y="2154191"/>
            <a:ext cx="19375815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749" y="5782512"/>
            <a:ext cx="19375815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4449" y="2300203"/>
            <a:ext cx="954750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2761" y="2300203"/>
            <a:ext cx="954750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375" y="460041"/>
            <a:ext cx="19375815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376" y="2118188"/>
            <a:ext cx="950362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376" y="3156278"/>
            <a:ext cx="9503626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72761" y="2118188"/>
            <a:ext cx="9550429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72761" y="3156278"/>
            <a:ext cx="9550429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376" y="576051"/>
            <a:ext cx="724545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0429" y="1244111"/>
            <a:ext cx="11372761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7376" y="2592229"/>
            <a:ext cx="724545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376" y="576051"/>
            <a:ext cx="724545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0429" y="1244111"/>
            <a:ext cx="11372761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7376" y="2592229"/>
            <a:ext cx="724545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4449" y="460041"/>
            <a:ext cx="1937581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4449" y="2300203"/>
            <a:ext cx="1937581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4449" y="8008708"/>
            <a:ext cx="505456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41436" y="8008708"/>
            <a:ext cx="758184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65704" y="8008708"/>
            <a:ext cx="505456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</p:sldLayoutIdLst>
  <p:hf hdr="0" dt="0"/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85" y="3894076"/>
            <a:ext cx="11815694" cy="4260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732" y="7127546"/>
            <a:ext cx="6012399" cy="1192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58062" cy="86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6045" y="1545891"/>
            <a:ext cx="15041337" cy="624036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日期相关：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本日日期、星期、是否法定节日、该月第几周、</a:t>
            </a: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成交后第几天、距离结束剩余几天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、剩余日期是否小于一周、成交后第几周、一共多少天。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注册日、信息输入日、成交日、截止日的年月日差值。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金额相关：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利率*本金、金额大于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、金额大于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</a:p>
          <a:p>
            <a:pPr lvl="1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金额除以天数、金额除以根号天数、</a:t>
            </a:r>
            <a:r>
              <a:rPr kumimoji="1"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金额基于年龄、城市、成交后天数的组合统计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行为相关：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三类行为的个数统计，是否大于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人物相关：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是否存在肖像，个人的地区、年龄等基础信息。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Repay_log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基础统计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统计提前还款、借款金额的最大最小值、均值方差、峰值偏向等。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基础特征</a:t>
            </a:r>
          </a:p>
        </p:txBody>
      </p:sp>
    </p:spTree>
    <p:extLst>
      <p:ext uri="{BB962C8B-B14F-4D97-AF65-F5344CB8AC3E}">
        <p14:creationId xmlns:p14="http://schemas.microsoft.com/office/powerpoint/2010/main" val="10248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496045" y="1545891"/>
                <a:ext cx="15041337" cy="624036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kumimoji="1" lang="zh-CN" altLang="en-US" sz="4400" dirty="0"/>
                  <a:t>统计、转化率特征：</a:t>
                </a:r>
                <a:endParaRPr kumimoji="1" lang="en-US" altLang="zh-CN" sz="4400" dirty="0"/>
              </a:p>
              <a:p>
                <a:pPr lvl="2"/>
                <a:r>
                  <a:rPr kumimoji="1" lang="zh-CN" altLang="en-US" sz="4400" dirty="0"/>
                  <a:t>特征总次数</a:t>
                </a:r>
                <a:r>
                  <a:rPr kumimoji="1" lang="en-US" altLang="zh-CN" sz="4400" dirty="0"/>
                  <a:t>N</a:t>
                </a:r>
              </a:p>
              <a:p>
                <a:pPr lvl="2"/>
                <a:r>
                  <a:rPr kumimoji="1" lang="zh-CN" altLang="en-US" sz="4400" dirty="0"/>
                  <a:t>该特征出现次数</a:t>
                </a:r>
                <a:r>
                  <a:rPr kumimoji="1" lang="en-US" altLang="zh-CN" sz="4400" dirty="0"/>
                  <a:t>m</a:t>
                </a:r>
              </a:p>
              <a:p>
                <a:pPr lvl="2"/>
                <a:r>
                  <a:rPr kumimoji="1" lang="zh-CN" altLang="en-US" sz="4400" dirty="0">
                    <a:solidFill>
                      <a:srgbClr val="FFFF00"/>
                    </a:solidFill>
                  </a:rPr>
                  <a:t>转化率（平滑）：</a:t>
                </a:r>
                <a:endParaRPr kumimoji="1" lang="en-US" altLang="zh-CN" sz="40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44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rate</m:t>
                    </m:r>
                    <m:r>
                      <a:rPr kumimoji="1" lang="en-US" altLang="zh-CN" sz="44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kumimoji="1" lang="en-US" altLang="zh-CN" sz="44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0.000001</m:t>
                        </m:r>
                        <m:r>
                          <a:rPr kumimoji="1" lang="en-US" altLang="zh-CN" sz="44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zh-CN" alt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kumimoji="1" lang="en-US" altLang="zh-CN" sz="44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sz="4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kumimoji="1" lang="zh-CN" alt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num>
                      <m:den>
                        <m:r>
                          <a:rPr kumimoji="1" lang="en-US" altLang="zh-CN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0.000001</m:t>
                        </m:r>
                        <m:r>
                          <a:rPr kumimoji="1" lang="en-US" altLang="zh-CN" sz="4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zh-CN" alt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kumimoji="1" lang="en-US" altLang="zh-CN" sz="4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44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zh-CN" altLang="en-US" sz="44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den>
                    </m:f>
                  </m:oMath>
                </a14:m>
                <a:endParaRPr kumimoji="1" lang="en-US" altLang="zh-CN" sz="4148" dirty="0">
                  <a:solidFill>
                    <a:srgbClr val="FFFF00"/>
                  </a:solidFill>
                </a:endParaRPr>
              </a:p>
              <a:p>
                <a:pPr lvl="3"/>
                <a:r>
                  <a:rPr kumimoji="1" lang="zh-CN" altLang="en-US" sz="4000" dirty="0">
                    <a:solidFill>
                      <a:srgbClr val="FFFF00"/>
                    </a:solidFill>
                  </a:rPr>
                  <a:t>过滤</a:t>
                </a:r>
                <a:r>
                  <a:rPr kumimoji="1" lang="en-US" altLang="zh-CN" sz="4000" dirty="0">
                    <a:solidFill>
                      <a:srgbClr val="FFFF00"/>
                    </a:solidFill>
                  </a:rPr>
                  <a:t>N&lt;4</a:t>
                </a:r>
                <a:r>
                  <a:rPr kumimoji="1" lang="zh-CN" altLang="en-US" sz="4000" dirty="0">
                    <a:solidFill>
                      <a:srgbClr val="FFFF00"/>
                    </a:solidFill>
                  </a:rPr>
                  <a:t>的特征，上下增加的系数保证即使</a:t>
                </a:r>
                <a:r>
                  <a:rPr kumimoji="1" lang="en-US" altLang="zh-CN" sz="4000" dirty="0">
                    <a:solidFill>
                      <a:srgbClr val="FFFF00"/>
                    </a:solidFill>
                  </a:rPr>
                  <a:t>m</a:t>
                </a:r>
                <a:r>
                  <a:rPr kumimoji="1" lang="zh-CN" altLang="en-US" sz="4000" dirty="0">
                    <a:solidFill>
                      <a:srgbClr val="FFFF00"/>
                    </a:solidFill>
                  </a:rPr>
                  <a:t>不存在也能具备</a:t>
                </a:r>
                <a:r>
                  <a:rPr kumimoji="1" lang="en-US" altLang="zh-CN" sz="4000" dirty="0">
                    <a:solidFill>
                      <a:srgbClr val="FFFF00"/>
                    </a:solidFill>
                  </a:rPr>
                  <a:t>N</a:t>
                </a:r>
                <a:r>
                  <a:rPr kumimoji="1" lang="zh-CN" altLang="en-US" sz="4000" dirty="0">
                    <a:solidFill>
                      <a:srgbClr val="FFFF00"/>
                    </a:solidFill>
                  </a:rPr>
                  <a:t>的区分度。</a:t>
                </a:r>
                <a:endParaRPr kumimoji="1" lang="en-US" altLang="zh-CN" sz="4000" dirty="0">
                  <a:solidFill>
                    <a:srgbClr val="FFFF00"/>
                  </a:solidFill>
                </a:endParaRPr>
              </a:p>
              <a:p>
                <a:pPr lvl="2"/>
                <a:endParaRPr kumimoji="1" lang="en-US" altLang="zh-CN" sz="3200" dirty="0"/>
              </a:p>
              <a:p>
                <a:pPr lvl="2"/>
                <a:endParaRPr kumimoji="1" lang="en-US" altLang="zh-CN" dirty="0"/>
              </a:p>
              <a:p>
                <a:pPr lvl="2"/>
                <a:endParaRPr kumimoji="1" lang="en-US" altLang="zh-CN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6045" y="1545891"/>
                <a:ext cx="15041337" cy="6240364"/>
              </a:xfrm>
              <a:blipFill>
                <a:blip r:embed="rId2"/>
                <a:stretch>
                  <a:fillRect t="-3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基于历史</a:t>
            </a:r>
          </a:p>
        </p:txBody>
      </p:sp>
    </p:spTree>
    <p:extLst>
      <p:ext uri="{BB962C8B-B14F-4D97-AF65-F5344CB8AC3E}">
        <p14:creationId xmlns:p14="http://schemas.microsoft.com/office/powerpoint/2010/main" val="189899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6045" y="1545891"/>
            <a:ext cx="15041337" cy="2000873"/>
          </a:xfrm>
        </p:spPr>
        <p:txBody>
          <a:bodyPr>
            <a:normAutofit/>
          </a:bodyPr>
          <a:lstStyle/>
          <a:p>
            <a:r>
              <a:rPr kumimoji="1" lang="zh-CN" altLang="en-US" sz="4208" dirty="0"/>
              <a:t>数据使用：</a:t>
            </a:r>
            <a:endParaRPr kumimoji="1" lang="en-US" altLang="zh-CN" sz="4208" dirty="0"/>
          </a:p>
          <a:p>
            <a:pPr lvl="1"/>
            <a:r>
              <a:rPr kumimoji="1" lang="zh-CN" altLang="en-US" sz="3704" dirty="0"/>
              <a:t>由于</a:t>
            </a:r>
            <a:r>
              <a:rPr kumimoji="1" lang="en-US" altLang="zh-CN" sz="3704" dirty="0"/>
              <a:t>FAQ</a:t>
            </a:r>
            <a:r>
              <a:rPr kumimoji="1" lang="zh-CN" altLang="en-US" sz="3704" dirty="0"/>
              <a:t>限制，除了</a:t>
            </a:r>
            <a:r>
              <a:rPr kumimoji="1" lang="en-US" altLang="zh-CN" sz="3704" dirty="0" err="1"/>
              <a:t>user_id</a:t>
            </a:r>
            <a:r>
              <a:rPr kumimoji="1" lang="zh-CN" altLang="en-US" sz="3704" dirty="0"/>
              <a:t>以外的统计不能使用全部的</a:t>
            </a:r>
            <a:r>
              <a:rPr kumimoji="1" lang="en-US" altLang="zh-CN" sz="3704" dirty="0"/>
              <a:t>repay log</a:t>
            </a:r>
            <a:r>
              <a:rPr kumimoji="1" lang="zh-CN" altLang="en-US" sz="3704" dirty="0"/>
              <a:t>。因此使用时需要对数据进行筛选。</a:t>
            </a:r>
            <a:endParaRPr kumimoji="1" lang="en-US" altLang="zh-CN" sz="3704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基于历史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250F37-A98D-4A47-B42C-4A20386D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24" y="4106154"/>
            <a:ext cx="6426995" cy="23077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523135-8D3D-4B2F-8B80-D12ED7C23E4D}"/>
              </a:ext>
            </a:extLst>
          </p:cNvPr>
          <p:cNvSpPr txBox="1"/>
          <p:nvPr/>
        </p:nvSpPr>
        <p:spPr>
          <a:xfrm>
            <a:off x="3496045" y="3879273"/>
            <a:ext cx="9541082" cy="276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全数据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8705" lvl="1" indent="-5143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部分对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order1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分别编码。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筛选后的数据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8705" lvl="1" indent="-5143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Id_city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部分对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order1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分别编码。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筛选后数据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order1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8705" lvl="1" indent="-5143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前后天数统计，总天数，利率，总期数。</a:t>
            </a:r>
          </a:p>
        </p:txBody>
      </p:sp>
    </p:spTree>
    <p:extLst>
      <p:ext uri="{BB962C8B-B14F-4D97-AF65-F5344CB8AC3E}">
        <p14:creationId xmlns:p14="http://schemas.microsoft.com/office/powerpoint/2010/main" val="163044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3496045" y="1545891"/>
                <a:ext cx="15041337" cy="624036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kumimoji="1" lang="zh-CN" altLang="en-US" sz="4400" dirty="0"/>
                  <a:t>平均数编码特征：</a:t>
                </a:r>
                <a:endParaRPr kumimoji="1" lang="en-US" altLang="zh-CN" sz="4400" dirty="0"/>
              </a:p>
              <a:p>
                <a:pPr lvl="2"/>
                <a:r>
                  <a:rPr kumimoji="1" lang="zh-CN" altLang="en-US" sz="4400" dirty="0"/>
                  <a:t>根据训练集该特征出现的次数进行加权</a:t>
                </a:r>
                <a:endParaRPr kumimoji="1" lang="en-US" altLang="zh-CN" sz="4400" dirty="0"/>
              </a:p>
              <a:p>
                <a:pPr lvl="2"/>
                <a:r>
                  <a:rPr kumimoji="1" lang="zh-CN" altLang="en-US" sz="4400" dirty="0"/>
                  <a:t>先验概率</a:t>
                </a:r>
                <a:r>
                  <a:rPr kumimoji="1" lang="en-US" altLang="zh-CN" sz="4400" dirty="0"/>
                  <a:t>p</a:t>
                </a:r>
                <a:r>
                  <a:rPr kumimoji="1" lang="zh-CN" altLang="en-US" sz="4400" dirty="0"/>
                  <a:t>：标签为</a:t>
                </a:r>
                <a:r>
                  <a:rPr kumimoji="1" lang="en-US" altLang="zh-CN" sz="4400" dirty="0"/>
                  <a:t>1</a:t>
                </a:r>
                <a:r>
                  <a:rPr kumimoji="1" lang="zh-CN" altLang="en-US" sz="4400" dirty="0"/>
                  <a:t>数</a:t>
                </a:r>
                <a:r>
                  <a:rPr kumimoji="1" lang="en-US" altLang="zh-CN" sz="4400" dirty="0"/>
                  <a:t>/</a:t>
                </a:r>
                <a:r>
                  <a:rPr kumimoji="1" lang="zh-CN" altLang="en-US" sz="4400" dirty="0"/>
                  <a:t>总个数</a:t>
                </a:r>
                <a:endParaRPr kumimoji="1" lang="en-US" altLang="zh-CN" sz="4400" dirty="0"/>
              </a:p>
              <a:p>
                <a:pPr lvl="2"/>
                <a:r>
                  <a:rPr kumimoji="1" lang="zh-CN" altLang="en-US" sz="4400" dirty="0"/>
                  <a:t>后验概率</a:t>
                </a:r>
                <a:r>
                  <a:rPr kumimoji="1" lang="en-US" altLang="zh-CN" sz="4400" dirty="0" err="1"/>
                  <a:t>pt</a:t>
                </a:r>
                <a:r>
                  <a:rPr kumimoji="1" lang="zh-CN" altLang="en-US" sz="4400" dirty="0"/>
                  <a:t>：该特征出现时的标签为</a:t>
                </a:r>
                <a:r>
                  <a:rPr kumimoji="1" lang="en-US" altLang="zh-CN" sz="4400" dirty="0"/>
                  <a:t>1</a:t>
                </a:r>
                <a:r>
                  <a:rPr kumimoji="1" lang="zh-CN" altLang="en-US" sz="4400" dirty="0"/>
                  <a:t>数</a:t>
                </a:r>
                <a:r>
                  <a:rPr kumimoji="1" lang="en-US" altLang="zh-CN" sz="4400" dirty="0"/>
                  <a:t>m/</a:t>
                </a:r>
                <a:r>
                  <a:rPr kumimoji="1" lang="zh-CN" altLang="en-US" sz="4400" dirty="0"/>
                  <a:t>总个数</a:t>
                </a:r>
                <a:r>
                  <a:rPr kumimoji="1" lang="en-US" altLang="zh-CN" sz="4400" dirty="0"/>
                  <a:t>N</a:t>
                </a:r>
              </a:p>
              <a:p>
                <a:pPr lvl="2"/>
                <a:r>
                  <a:rPr kumimoji="1" lang="zh-CN" altLang="en-US" sz="4400" dirty="0">
                    <a:solidFill>
                      <a:srgbClr val="FFFF00"/>
                    </a:solidFill>
                  </a:rPr>
                  <a:t>平均数编码（平滑）：</a:t>
                </a:r>
                <a:endParaRPr kumimoji="1" lang="en-US" altLang="zh-CN" sz="4400" dirty="0">
                  <a:solidFill>
                    <a:srgbClr val="FFFF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6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rate</m:t>
                    </m:r>
                    <m:r>
                      <a:rPr kumimoji="1" lang="en-US" altLang="zh-CN" sz="6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kumimoji="1" lang="en-US" altLang="zh-CN" sz="6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6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sz="6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6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𝑝𝑡</m:t>
                        </m:r>
                        <m:r>
                          <a:rPr kumimoji="1" lang="en-US" altLang="zh-CN" sz="6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6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10∗</m:t>
                        </m:r>
                        <m:r>
                          <a:rPr kumimoji="1" lang="en-US" altLang="zh-CN" sz="6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kumimoji="1" lang="en-US" altLang="zh-CN" sz="6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6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6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+10)</m:t>
                        </m:r>
                      </m:den>
                    </m:f>
                  </m:oMath>
                </a14:m>
                <a:endParaRPr kumimoji="1" lang="en-US" altLang="zh-CN" sz="4148" dirty="0">
                  <a:solidFill>
                    <a:srgbClr val="FFFF00"/>
                  </a:solidFill>
                </a:endParaRPr>
              </a:p>
              <a:p>
                <a:pPr lvl="4"/>
                <a:r>
                  <a:rPr kumimoji="1" lang="en-US" altLang="zh-CN" sz="4148" dirty="0">
                    <a:solidFill>
                      <a:srgbClr val="FFFF00"/>
                    </a:solidFill>
                  </a:rPr>
                  <a:t>10</a:t>
                </a:r>
                <a:r>
                  <a:rPr kumimoji="1" lang="zh-CN" altLang="en-US" sz="4148" dirty="0">
                    <a:solidFill>
                      <a:srgbClr val="FFFF00"/>
                    </a:solidFill>
                  </a:rPr>
                  <a:t>为平滑系数</a:t>
                </a:r>
                <a:endParaRPr kumimoji="1" lang="en-US" altLang="zh-CN" sz="4148" dirty="0">
                  <a:solidFill>
                    <a:srgbClr val="FFFF00"/>
                  </a:solidFill>
                </a:endParaRPr>
              </a:p>
              <a:p>
                <a:pPr lvl="2"/>
                <a:endParaRPr kumimoji="1" lang="en-US" altLang="zh-CN" sz="3200" dirty="0"/>
              </a:p>
              <a:p>
                <a:pPr lvl="2"/>
                <a:endParaRPr kumimoji="1" lang="en-US" altLang="zh-CN" dirty="0"/>
              </a:p>
              <a:p>
                <a:pPr lvl="2"/>
                <a:endParaRPr kumimoji="1" lang="en-US" altLang="zh-CN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6045" y="1545891"/>
                <a:ext cx="15041337" cy="6240364"/>
              </a:xfrm>
              <a:blipFill>
                <a:blip r:embed="rId2"/>
                <a:stretch>
                  <a:fillRect t="-3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基于训练集</a:t>
            </a:r>
          </a:p>
        </p:txBody>
      </p:sp>
    </p:spTree>
    <p:extLst>
      <p:ext uri="{BB962C8B-B14F-4D97-AF65-F5344CB8AC3E}">
        <p14:creationId xmlns:p14="http://schemas.microsoft.com/office/powerpoint/2010/main" val="397951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6045" y="1545891"/>
            <a:ext cx="15041337" cy="624036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平均数编码特征使用：</a:t>
            </a:r>
            <a:endParaRPr kumimoji="1"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38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我们将以下特征与</a:t>
            </a:r>
            <a:r>
              <a:rPr kumimoji="1" lang="zh-CN" altLang="en-US" sz="3896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开始日期差、剩余日期差</a:t>
            </a:r>
            <a:r>
              <a:rPr kumimoji="1" lang="zh-CN" altLang="en-US" sz="38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组合得到与日期相关的编码特征。</a:t>
            </a:r>
            <a:endParaRPr kumimoji="1" lang="en-US" altLang="zh-CN" sz="38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38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个人信息：</a:t>
            </a:r>
            <a:endParaRPr kumimoji="1" lang="en-US" altLang="zh-CN" sz="38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kumimoji="1" lang="zh-CN" altLang="en-US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kumimoji="1" lang="en-US" altLang="zh-CN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省份</a:t>
            </a:r>
            <a:r>
              <a:rPr kumimoji="1" lang="en-US" altLang="zh-CN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手机号所属省</a:t>
            </a:r>
            <a:r>
              <a:rPr kumimoji="1" lang="en-US" altLang="zh-CN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kumimoji="1" lang="en-US" altLang="zh-CN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3644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城市与年龄组合</a:t>
            </a:r>
            <a:endParaRPr kumimoji="1" lang="en-US" altLang="zh-CN" sz="3644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kumimoji="1" lang="en-US" altLang="zh-CN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type3</a:t>
            </a:r>
            <a:r>
              <a:rPr kumimoji="1" lang="zh-CN" altLang="en-US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kumimoji="1" lang="en-US" altLang="zh-CN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</a:t>
            </a:r>
            <a:r>
              <a:rPr kumimoji="1" lang="en-US" altLang="zh-CN" sz="3644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</a:p>
          <a:p>
            <a:pPr lvl="2"/>
            <a:r>
              <a:rPr kumimoji="1" lang="zh-CN" altLang="en-US" sz="38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标信息：</a:t>
            </a:r>
            <a:endParaRPr kumimoji="1" lang="en-US" altLang="zh-CN" sz="38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kumimoji="1" lang="zh-CN" altLang="en-US" sz="3644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总期数</a:t>
            </a:r>
            <a:r>
              <a:rPr kumimoji="1" lang="en-US" altLang="zh-CN" sz="3644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3644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利率</a:t>
            </a:r>
            <a:endParaRPr kumimoji="1" lang="en-US" altLang="zh-CN" sz="3644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38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endParaRPr kumimoji="1" lang="en-US" altLang="zh-CN" sz="38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kumimoji="1" lang="zh-CN" altLang="en-US" sz="3644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当月第几周</a:t>
            </a:r>
            <a:endParaRPr kumimoji="1" lang="en-US" altLang="zh-CN" sz="3644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endParaRPr kumimoji="1" lang="en-US" altLang="zh-CN" sz="3644" dirty="0"/>
          </a:p>
          <a:p>
            <a:pPr lvl="2"/>
            <a:endParaRPr kumimoji="1" lang="en-US" altLang="zh-CN" sz="3896" dirty="0"/>
          </a:p>
          <a:p>
            <a:pPr lvl="2"/>
            <a:endParaRPr kumimoji="1" lang="en-US" altLang="zh-CN" sz="3896" dirty="0"/>
          </a:p>
          <a:p>
            <a:pPr lvl="2"/>
            <a:endParaRPr kumimoji="1" lang="en-US" altLang="zh-CN" sz="3200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基于训练集</a:t>
            </a:r>
          </a:p>
        </p:txBody>
      </p:sp>
    </p:spTree>
    <p:extLst>
      <p:ext uri="{BB962C8B-B14F-4D97-AF65-F5344CB8AC3E}">
        <p14:creationId xmlns:p14="http://schemas.microsoft.com/office/powerpoint/2010/main" val="162554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21817013" y="8315325"/>
            <a:ext cx="647700" cy="49847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879077" y="2483114"/>
            <a:ext cx="10430254" cy="1409474"/>
          </a:xfrm>
          <a:prstGeom prst="rect">
            <a:avLst/>
          </a:prstGeom>
          <a:noFill/>
        </p:spPr>
        <p:txBody>
          <a:bodyPr wrap="square" lIns="122835" tIns="63874" rIns="122835" bIns="63874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8321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规则研究</a:t>
            </a:r>
            <a:endParaRPr lang="zh-CN" altLang="en-US" sz="6006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50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6045" y="2604655"/>
            <a:ext cx="15041337" cy="4391890"/>
          </a:xfrm>
        </p:spPr>
        <p:txBody>
          <a:bodyPr>
            <a:normAutofit/>
          </a:bodyPr>
          <a:lstStyle/>
          <a:p>
            <a:r>
              <a:rPr kumimoji="1" lang="zh-CN" altLang="en-US" sz="4208" dirty="0"/>
              <a:t>规则思路：</a:t>
            </a:r>
            <a:endParaRPr kumimoji="1" lang="en-US" altLang="zh-CN" sz="4208" dirty="0"/>
          </a:p>
          <a:p>
            <a:pPr lvl="1"/>
            <a:r>
              <a:rPr kumimoji="1" lang="zh-CN" altLang="en-US" sz="3200" dirty="0"/>
              <a:t>由于模型的概率最终需要归一化，即使判断正确也会产生一定的损失，同时由于考虑不周全，一些特征也会带来干扰。因此我们希望通过规则来减少这部分的损失。</a:t>
            </a:r>
            <a:endParaRPr kumimoji="1" lang="en-US" altLang="zh-CN" sz="3200" dirty="0"/>
          </a:p>
          <a:p>
            <a:pPr lvl="1"/>
            <a:r>
              <a:rPr kumimoji="1" lang="zh-CN" altLang="en-US" sz="3200" dirty="0"/>
              <a:t>我们的规则一共总结了四条，均根据</a:t>
            </a:r>
            <a:r>
              <a:rPr kumimoji="1" lang="en-US" altLang="zh-CN" sz="3200" dirty="0"/>
              <a:t>repay</a:t>
            </a:r>
            <a:r>
              <a:rPr kumimoji="1" lang="zh-CN" altLang="en-US" sz="3200" dirty="0"/>
              <a:t>历史和模型的输出进行调整。</a:t>
            </a:r>
            <a:endParaRPr kumimoji="1" lang="en-US" altLang="zh-CN" sz="3200" dirty="0"/>
          </a:p>
          <a:p>
            <a:pPr lvl="1"/>
            <a:endParaRPr kumimoji="1"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规则研究</a:t>
            </a:r>
          </a:p>
        </p:txBody>
      </p:sp>
    </p:spTree>
    <p:extLst>
      <p:ext uri="{BB962C8B-B14F-4D97-AF65-F5344CB8AC3E}">
        <p14:creationId xmlns:p14="http://schemas.microsoft.com/office/powerpoint/2010/main" val="21241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88228" y="1607128"/>
            <a:ext cx="11217482" cy="6359236"/>
          </a:xfrm>
        </p:spPr>
        <p:txBody>
          <a:bodyPr>
            <a:normAutofit/>
          </a:bodyPr>
          <a:lstStyle/>
          <a:p>
            <a:r>
              <a:rPr kumimoji="1" lang="zh-CN" altLang="en-US" sz="4208" dirty="0"/>
              <a:t>规则一：</a:t>
            </a:r>
            <a:endParaRPr kumimoji="1" lang="en-US" altLang="zh-CN" sz="4208" dirty="0"/>
          </a:p>
          <a:p>
            <a:pPr lvl="1"/>
            <a:r>
              <a:rPr kumimoji="1" lang="zh-CN" altLang="en-US" sz="3600" dirty="0">
                <a:solidFill>
                  <a:srgbClr val="FFFF00"/>
                </a:solidFill>
              </a:rPr>
              <a:t>模型在最后一天得分高于</a:t>
            </a:r>
            <a:r>
              <a:rPr kumimoji="1" lang="en-US" altLang="zh-CN" sz="3600" dirty="0">
                <a:solidFill>
                  <a:srgbClr val="FFFF00"/>
                </a:solidFill>
              </a:rPr>
              <a:t>75%</a:t>
            </a:r>
            <a:r>
              <a:rPr kumimoji="1" lang="zh-CN" altLang="en-US" sz="3600" dirty="0">
                <a:solidFill>
                  <a:srgbClr val="FFFF00"/>
                </a:solidFill>
              </a:rPr>
              <a:t>的概率提高至</a:t>
            </a:r>
            <a:r>
              <a:rPr kumimoji="1" lang="en-US" altLang="zh-CN" sz="3600" dirty="0">
                <a:solidFill>
                  <a:srgbClr val="FFFF00"/>
                </a:solidFill>
              </a:rPr>
              <a:t>95%</a:t>
            </a:r>
            <a:r>
              <a:rPr kumimoji="1" lang="zh-CN" altLang="en-US" sz="3600" dirty="0">
                <a:solidFill>
                  <a:srgbClr val="FFFF00"/>
                </a:solidFill>
              </a:rPr>
              <a:t>。</a:t>
            </a:r>
            <a:endParaRPr kumimoji="1" lang="en-US" altLang="zh-CN" sz="3600" dirty="0">
              <a:solidFill>
                <a:srgbClr val="FFFF00"/>
              </a:solidFill>
            </a:endParaRPr>
          </a:p>
          <a:p>
            <a:pPr lvl="2"/>
            <a:r>
              <a:rPr kumimoji="1" lang="zh-CN" altLang="en-US" sz="3200" dirty="0"/>
              <a:t>根据训练集信息我们画图可以看出，大部分人都是在最后一天进行还款的，这也是模型得分最高的地方，而我们希望将这部分优势进一步强化，于是得到了第一条规则。</a:t>
            </a:r>
            <a:endParaRPr kumimoji="1" lang="en-US" altLang="zh-CN" sz="3200" dirty="0"/>
          </a:p>
          <a:p>
            <a:r>
              <a:rPr kumimoji="1" lang="zh-CN" altLang="en-US" sz="4208" dirty="0"/>
              <a:t>规则二：</a:t>
            </a:r>
            <a:endParaRPr kumimoji="1" lang="en-US" altLang="zh-CN" sz="4208" dirty="0"/>
          </a:p>
          <a:p>
            <a:pPr lvl="1"/>
            <a:r>
              <a:rPr kumimoji="1" lang="zh-CN" altLang="en-US" sz="3600" dirty="0">
                <a:solidFill>
                  <a:srgbClr val="FFFF00"/>
                </a:solidFill>
              </a:rPr>
              <a:t>模型在成交当天得分高于</a:t>
            </a:r>
            <a:r>
              <a:rPr kumimoji="1" lang="en-US" altLang="zh-CN" sz="3600" dirty="0">
                <a:solidFill>
                  <a:srgbClr val="FFFF00"/>
                </a:solidFill>
              </a:rPr>
              <a:t>20%</a:t>
            </a:r>
            <a:r>
              <a:rPr kumimoji="1" lang="zh-CN" altLang="en-US" sz="3600" dirty="0">
                <a:solidFill>
                  <a:srgbClr val="FFFF00"/>
                </a:solidFill>
              </a:rPr>
              <a:t>且有过当天还款历史的概率提高至</a:t>
            </a:r>
            <a:r>
              <a:rPr kumimoji="1" lang="en-US" altLang="zh-CN" sz="3600" dirty="0">
                <a:solidFill>
                  <a:srgbClr val="FFFF00"/>
                </a:solidFill>
              </a:rPr>
              <a:t>95%</a:t>
            </a:r>
            <a:r>
              <a:rPr kumimoji="1" lang="zh-CN" altLang="en-US" sz="3600" dirty="0">
                <a:solidFill>
                  <a:srgbClr val="FFFF00"/>
                </a:solidFill>
              </a:rPr>
              <a:t>。</a:t>
            </a:r>
            <a:endParaRPr kumimoji="1" lang="en-US" altLang="zh-CN" sz="3600" dirty="0">
              <a:solidFill>
                <a:srgbClr val="FFFF00"/>
              </a:solidFill>
            </a:endParaRPr>
          </a:p>
          <a:p>
            <a:pPr lvl="2"/>
            <a:r>
              <a:rPr kumimoji="1" lang="zh-CN" altLang="en-US" sz="3200" dirty="0"/>
              <a:t>根据数据分布，我们发现当天还款是很难预测到的，但有过当天还款历史的人有更高的倾向，模型会根据其它信息来综合判定概率的趋势。</a:t>
            </a:r>
            <a:endParaRPr kumimoji="1" lang="en-US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规则研究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7DFC1B-923C-450B-952C-F916BC4C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873" y="2022082"/>
            <a:ext cx="4443036" cy="30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2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88227" y="1607128"/>
            <a:ext cx="15318427" cy="6359236"/>
          </a:xfrm>
        </p:spPr>
        <p:txBody>
          <a:bodyPr>
            <a:normAutofit/>
          </a:bodyPr>
          <a:lstStyle/>
          <a:p>
            <a:r>
              <a:rPr kumimoji="1" lang="zh-CN" altLang="en-US" sz="4208" dirty="0"/>
              <a:t>规则三：</a:t>
            </a:r>
            <a:endParaRPr kumimoji="1" lang="en-US" altLang="zh-CN" sz="4208" dirty="0"/>
          </a:p>
          <a:p>
            <a:pPr lvl="1"/>
            <a:r>
              <a:rPr kumimoji="1" lang="zh-CN" altLang="en-US" sz="3600" dirty="0">
                <a:solidFill>
                  <a:srgbClr val="FFFF00"/>
                </a:solidFill>
              </a:rPr>
              <a:t>对于较多次有同一天还款历史的人，使用历史概率与模型概率的平均。</a:t>
            </a:r>
            <a:endParaRPr kumimoji="1" lang="en-US" altLang="zh-CN" sz="3600" dirty="0">
              <a:solidFill>
                <a:srgbClr val="FFFF00"/>
              </a:solidFill>
            </a:endParaRPr>
          </a:p>
          <a:p>
            <a:pPr lvl="2"/>
            <a:r>
              <a:rPr kumimoji="1" lang="zh-CN" altLang="en-US" sz="3200" dirty="0"/>
              <a:t>我们假设多次同一相对日期还款的人，在其他日子还款的可能性很小，模型也难也确定。因此在未出现过还款状况的日期与历史概率（</a:t>
            </a:r>
            <a:r>
              <a:rPr kumimoji="1" lang="en-US" altLang="zh-CN" sz="3200" dirty="0"/>
              <a:t>0%</a:t>
            </a:r>
            <a:r>
              <a:rPr kumimoji="1" lang="zh-CN" altLang="en-US" sz="3200" dirty="0"/>
              <a:t>）平均，只会减小其他日期错分的概率，也是为了减少多余的损失。</a:t>
            </a:r>
            <a:endParaRPr kumimoji="1" lang="en-US" altLang="zh-CN" sz="3200" dirty="0"/>
          </a:p>
          <a:p>
            <a:pPr lvl="2"/>
            <a:endParaRPr kumimoji="1" lang="en-US" altLang="zh-CN" sz="2696" dirty="0"/>
          </a:p>
          <a:p>
            <a:r>
              <a:rPr kumimoji="1" lang="zh-CN" altLang="en-US" sz="4208" dirty="0"/>
              <a:t>规则四：</a:t>
            </a:r>
            <a:endParaRPr kumimoji="1" lang="en-US" altLang="zh-CN" sz="4208" dirty="0"/>
          </a:p>
          <a:p>
            <a:pPr lvl="1"/>
            <a:r>
              <a:rPr kumimoji="1" lang="zh-CN" altLang="en-US" sz="3600" dirty="0">
                <a:solidFill>
                  <a:srgbClr val="FFFF00"/>
                </a:solidFill>
              </a:rPr>
              <a:t>习惯于</a:t>
            </a:r>
            <a:r>
              <a:rPr kumimoji="1" lang="en-US" altLang="zh-CN" sz="3600" dirty="0">
                <a:solidFill>
                  <a:srgbClr val="FFFF00"/>
                </a:solidFill>
              </a:rPr>
              <a:t>1</a:t>
            </a:r>
            <a:r>
              <a:rPr kumimoji="1" lang="zh-CN" altLang="en-US" sz="3600" dirty="0">
                <a:solidFill>
                  <a:srgbClr val="FFFF00"/>
                </a:solidFill>
              </a:rPr>
              <a:t>号还款且有历史逾期记录的在一号还款概率提高至</a:t>
            </a:r>
            <a:r>
              <a:rPr kumimoji="1" lang="en-US" altLang="zh-CN" sz="3600" dirty="0">
                <a:solidFill>
                  <a:srgbClr val="FFFF00"/>
                </a:solidFill>
              </a:rPr>
              <a:t>99%</a:t>
            </a:r>
            <a:r>
              <a:rPr kumimoji="1" lang="zh-CN" altLang="en-US" sz="3600" dirty="0">
                <a:solidFill>
                  <a:srgbClr val="FFFF00"/>
                </a:solidFill>
              </a:rPr>
              <a:t>。</a:t>
            </a:r>
            <a:endParaRPr kumimoji="1" lang="en-US" altLang="zh-CN" sz="3600" dirty="0">
              <a:solidFill>
                <a:srgbClr val="FFFF00"/>
              </a:solidFill>
            </a:endParaRPr>
          </a:p>
          <a:p>
            <a:pPr lvl="2"/>
            <a:r>
              <a:rPr kumimoji="1" lang="zh-CN" altLang="en-US" sz="3200" dirty="0"/>
              <a:t>根据数据分布，我们发现有过逾期记录的人有在下个月一号还款的倾向，我们认为这是与业务相联系的，预期的人可能会被提醒，或采取一些措施导致的。而本身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号成交的人也最有可能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号还款。为了提高规则准确性，我们将这两部分取交集，提升了该部分的概率。</a:t>
            </a:r>
            <a:endParaRPr kumimoji="1" lang="en-US" altLang="zh-CN" sz="32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规则研究</a:t>
            </a:r>
          </a:p>
        </p:txBody>
      </p:sp>
    </p:spTree>
    <p:extLst>
      <p:ext uri="{BB962C8B-B14F-4D97-AF65-F5344CB8AC3E}">
        <p14:creationId xmlns:p14="http://schemas.microsoft.com/office/powerpoint/2010/main" val="155517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21817013" y="8315325"/>
            <a:ext cx="647700" cy="49847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879077" y="2483114"/>
            <a:ext cx="10430254" cy="1409474"/>
          </a:xfrm>
          <a:prstGeom prst="rect">
            <a:avLst/>
          </a:prstGeom>
          <a:noFill/>
        </p:spPr>
        <p:txBody>
          <a:bodyPr wrap="square" lIns="122835" tIns="63874" rIns="122835" bIns="63874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8321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总结</a:t>
            </a:r>
            <a:endParaRPr lang="zh-CN" altLang="en-US" sz="6006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7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49399" y="530380"/>
            <a:ext cx="7054726" cy="950397"/>
          </a:xfrm>
        </p:spPr>
        <p:txBody>
          <a:bodyPr/>
          <a:lstStyle/>
          <a:p>
            <a:pPr algn="dist"/>
            <a:r>
              <a:rPr lang="en-US" altLang="zh-CN" sz="5400" dirty="0"/>
              <a:t>CONTENTS</a:t>
            </a:r>
            <a:endParaRPr lang="en-US" altLang="ko-KR" sz="5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85302" y="2794107"/>
            <a:ext cx="4406900" cy="71006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01. </a:t>
            </a:r>
            <a:r>
              <a:rPr lang="zh-CN" altLang="en-US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团队介绍</a:t>
            </a:r>
            <a:endParaRPr lang="en-US" altLang="ko-KR" sz="4000" b="0" dirty="0">
              <a:effectLst/>
              <a:latin typeface="Microsoft YaHei Regular" charset="-122"/>
              <a:ea typeface="Microsoft YaHei Regular" charset="-122"/>
              <a:cs typeface="Microsoft YaHei Regular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985302" y="3596176"/>
            <a:ext cx="4406900" cy="71006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0</a:t>
            </a:r>
            <a:r>
              <a:rPr lang="en-US" altLang="zh-CN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2</a:t>
            </a:r>
            <a:r>
              <a:rPr lang="en-US" altLang="ko-KR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. </a:t>
            </a:r>
            <a:r>
              <a:rPr lang="zh-CN" altLang="en-US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模型思路</a:t>
            </a:r>
            <a:endParaRPr lang="en-US" altLang="ko-KR" sz="4000" b="0" dirty="0">
              <a:effectLst/>
              <a:latin typeface="Microsoft YaHei Regular" charset="-122"/>
              <a:ea typeface="Microsoft YaHei Regular" charset="-122"/>
              <a:cs typeface="Microsoft YaHei Regular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985302" y="4445770"/>
            <a:ext cx="4406900" cy="71006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0</a:t>
            </a:r>
            <a:r>
              <a:rPr lang="en-US" altLang="zh-CN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3</a:t>
            </a:r>
            <a:r>
              <a:rPr lang="en-US" altLang="ko-KR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. </a:t>
            </a:r>
            <a:r>
              <a:rPr lang="zh-CN" altLang="en-US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特征设计</a:t>
            </a:r>
            <a:endParaRPr lang="en-US" altLang="ko-KR" sz="4000" b="0" dirty="0">
              <a:effectLst/>
              <a:latin typeface="Microsoft YaHei Regular" charset="-122"/>
              <a:ea typeface="Microsoft YaHei Regular" charset="-122"/>
              <a:cs typeface="Microsoft YaHei Regular" charset="-122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374F27F-7E2E-4F45-96BB-FEB3B9E7E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02" y="5336976"/>
            <a:ext cx="4406900" cy="71006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04. </a:t>
            </a:r>
            <a:r>
              <a:rPr lang="zh-CN" altLang="en-US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规则研究</a:t>
            </a:r>
            <a:endParaRPr lang="en-US" altLang="ko-KR" sz="4000" b="0" dirty="0">
              <a:effectLst/>
              <a:latin typeface="Microsoft YaHei Regular" charset="-122"/>
              <a:ea typeface="Microsoft YaHei Regular" charset="-122"/>
              <a:cs typeface="Microsoft YaHei Regular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C813817-321D-4EE5-8113-50FAD4E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00" y="6154395"/>
            <a:ext cx="4406900" cy="710067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05. </a:t>
            </a:r>
            <a:r>
              <a:rPr lang="zh-CN" altLang="en-US" sz="4000" b="0" dirty="0">
                <a:effectLst/>
                <a:latin typeface="Microsoft YaHei Regular" charset="-122"/>
                <a:ea typeface="Microsoft YaHei Regular" charset="-122"/>
                <a:cs typeface="Microsoft YaHei Regular" charset="-122"/>
              </a:rPr>
              <a:t>总结</a:t>
            </a:r>
            <a:endParaRPr lang="en-US" altLang="ko-KR" sz="4000" b="0" dirty="0">
              <a:effectLst/>
              <a:latin typeface="Microsoft YaHei Regular" charset="-122"/>
              <a:ea typeface="Microsoft YaHei Regular" charset="-122"/>
              <a:cs typeface="Microsoft YaHei Regula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2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6045" y="1545891"/>
            <a:ext cx="15041337" cy="624036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</a:pPr>
            <a:r>
              <a:rPr kumimoji="1"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</a:t>
            </a:r>
            <a:endParaRPr kumimoji="1" lang="en-US" altLang="zh-CN" sz="3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单模型二分类</a:t>
            </a:r>
            <a:r>
              <a:rPr kumimoji="1" lang="en-US" altLang="zh-CN" sz="28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kumimoji="1"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r>
              <a:rPr kumimoji="1"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数据集）</a:t>
            </a:r>
            <a:r>
              <a:rPr kumimoji="1"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规则后处理</a:t>
            </a:r>
            <a:endParaRPr kumimoji="1"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</a:pP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优势：</a:t>
            </a: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二分类模型复杂度低，收敛快，对每一个类别和每个特征都可以充分利用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数据需求量小，效果较好，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数据集即可达到前几名成绩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模型简便，方便进一步改进，潜力较大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针对性强，可以对每一天单独预测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</a:pP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</a:t>
            </a: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未来得及基于全数据集进行调整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对特征没来得及深入挖掘，还仅使用了当天的特征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特征未经过筛选、提炼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规则较为简单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3206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45280" cy="86407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43" y="6738488"/>
            <a:ext cx="4548242" cy="584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18" y="885815"/>
            <a:ext cx="2695320" cy="9439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91634" y="3399692"/>
            <a:ext cx="69060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0" dirty="0">
                <a:solidFill>
                  <a:schemeClr val="bg1"/>
                </a:solidFill>
                <a:latin typeface="Alibaba PuHuiTi Medium" charset="-122"/>
                <a:ea typeface="Alibaba PuHuiTi Medium" charset="-122"/>
                <a:cs typeface="Alibaba PuHuiTi Medium" charset="-122"/>
              </a:rPr>
              <a:t>THANK YOU</a:t>
            </a:r>
            <a:endParaRPr kumimoji="1" lang="zh-CN" altLang="en-US" sz="9000" dirty="0">
              <a:solidFill>
                <a:schemeClr val="bg1"/>
              </a:solidFill>
              <a:latin typeface="Alibaba PuHuiTi Medium" charset="-122"/>
              <a:ea typeface="Alibaba PuHuiTi Medium" charset="-122"/>
              <a:cs typeface="Alibaba PuHuiTi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94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D90856B-B5D7-4748-83BE-2D90C1AD9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13" b="95418" l="3792" r="97443">
                        <a14:foregroundMark x1="44885" y1="17790" x2="47266" y2="17430"/>
                        <a14:foregroundMark x1="53351" y1="4313" x2="51323" y2="5121"/>
                        <a14:foregroundMark x1="80600" y1="41509" x2="78131" y2="54178"/>
                        <a14:foregroundMark x1="50882" y1="17790" x2="52469" y2="23091"/>
                        <a14:foregroundMark x1="20459" y1="52111" x2="36067" y2="49236"/>
                        <a14:foregroundMark x1="5203" y1="53369" x2="3968" y2="53369"/>
                        <a14:foregroundMark x1="18430" y1="84816" x2="34832" y2="72147"/>
                        <a14:foregroundMark x1="17196" y1="91285" x2="16843" y2="92543"/>
                        <a14:foregroundMark x1="93034" y1="35400" x2="89771" y2="35400"/>
                        <a14:foregroundMark x1="96208" y1="31267" x2="97443" y2="31267"/>
                        <a14:foregroundMark x1="79365" y1="95418" x2="80600" y2="95418"/>
                        <a14:backgroundMark x1="17196" y1="12129" x2="17196" y2="12129"/>
                        <a14:backgroundMark x1="18078" y1="19407" x2="22487" y2="211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91" y="2330339"/>
            <a:ext cx="4055179" cy="398008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0073" y="1730882"/>
            <a:ext cx="8818780" cy="5730683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队长：周鸿宇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（深圳先进技术研究院）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天池雪浪瑕疵检测大赛亚军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与优必选科技举办的中国机器人大赛金奖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云从科技举办的生物特征识别开发者大赛冠军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京东金融 登录识别赛道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TOP3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Fashion 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属性识别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18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（中国科学院博士）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与优必选科技举办的中国机器人大赛金奖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云从科技举办的生物特征识别开发者大赛冠军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京东金融 登录识别赛道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TOP3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Fashion 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属性识别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TOP10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团队介绍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21817013" y="8315325"/>
            <a:ext cx="647700" cy="49847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E148A2B-A85D-4DCF-912C-9A439B8737FD}"/>
              </a:ext>
            </a:extLst>
          </p:cNvPr>
          <p:cNvSpPr txBox="1">
            <a:spLocks/>
          </p:cNvSpPr>
          <p:nvPr/>
        </p:nvSpPr>
        <p:spPr>
          <a:xfrm>
            <a:off x="12451549" y="1730882"/>
            <a:ext cx="8680236" cy="573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8036" indent="-288036" algn="l" defTabSz="1152144" rtl="0" eaLnBrk="1" latinLnBrk="0" hangingPunct="1">
              <a:lnSpc>
                <a:spcPct val="90000"/>
              </a:lnSpc>
              <a:spcBef>
                <a:spcPts val="1260"/>
              </a:spcBef>
              <a:buFont typeface="Arial" panose="020B0604020202020204" pitchFamily="34" charset="0"/>
              <a:buChar char="•"/>
              <a:defRPr sz="3528" b="0" i="0" kern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64108" indent="-288036" algn="l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3024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440180" indent="-288036" algn="l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16252" indent="-288036" algn="l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226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592324" indent="-288036" algn="l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226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68396" indent="-288036" algn="l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468" indent="-288036" algn="l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540" indent="-288036" algn="l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612" indent="-288036" algn="l" defTabSz="1152144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张元梵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（重庆大学）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DataFountain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钢筋数量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TOP2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Alibaba Cloud German AI Challenge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季军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DataFountain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虚拟交通标志物检测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TOP3</a:t>
            </a:r>
            <a:endParaRPr lang="en-US" altLang="zh-CN" sz="18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张曙晖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通信行业，在职，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老工程师，自学机器学习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有点秃（秀）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oGeek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kumimoji="1" lang="zh-CN" altLang="en-US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23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21817013" y="8315325"/>
            <a:ext cx="647700" cy="49847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879077" y="2483114"/>
            <a:ext cx="10430254" cy="1409474"/>
          </a:xfrm>
          <a:prstGeom prst="rect">
            <a:avLst/>
          </a:prstGeom>
          <a:noFill/>
        </p:spPr>
        <p:txBody>
          <a:bodyPr wrap="square" lIns="122835" tIns="63874" rIns="122835" bIns="63874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8321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模型思路</a:t>
            </a:r>
            <a:endParaRPr lang="zh-CN" altLang="en-US" sz="6006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6359464" y="4320381"/>
            <a:ext cx="9839027" cy="559883"/>
          </a:xfrm>
          <a:prstGeom prst="rect">
            <a:avLst/>
          </a:prstGeom>
          <a:noFill/>
        </p:spPr>
        <p:txBody>
          <a:bodyPr wrap="square" lIns="122835" tIns="63874" rIns="122835" bIns="63874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题目解析</a:t>
            </a:r>
            <a:r>
              <a:rPr lang="en-US" altLang="zh-CN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初步思路</a:t>
            </a:r>
            <a:r>
              <a:rPr lang="en-US" altLang="zh-CN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模型构建</a:t>
            </a:r>
            <a:r>
              <a:rPr lang="en-US" altLang="zh-CN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lang="en-US" altLang="ko-KR" sz="2800" b="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88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6045" y="1781419"/>
            <a:ext cx="7587591" cy="385738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题目以资金组合为单位，目标为精准的预测每一天用户还款的金额，数据中每个用户皆为一次性还款。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由于不知道组合的构成，如何准确的预测每个人的还款概率分布就成为了该问题的核心。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题目解析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EF4E37-500B-4716-B86F-0943DE50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078" y="1584985"/>
            <a:ext cx="6508989" cy="33528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05D14D-CC45-4E39-89F6-FD7AF00A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626" y="5317054"/>
            <a:ext cx="5561337" cy="189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9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6045" y="1781419"/>
            <a:ext cx="15041337" cy="54783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从目标开始考虑：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lang="zh-CN" altLang="en-US" sz="39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人为什么会突然还钱呢？</a:t>
            </a:r>
            <a:endParaRPr lang="en-US" altLang="zh-CN" sz="39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7894" lvl="2" indent="-285750">
              <a:lnSpc>
                <a:spcPct val="100000"/>
              </a:lnSpc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截止日期快到了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7894" lvl="2" indent="-285750">
              <a:lnSpc>
                <a:spcPct val="100000"/>
              </a:lnSpc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发工资了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7894" lvl="2" indent="-285750">
              <a:lnSpc>
                <a:spcPct val="100000"/>
              </a:lnSpc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习惯还钱了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37894" lvl="2" indent="-285750">
              <a:lnSpc>
                <a:spcPct val="100000"/>
              </a:lnSpc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想结束贷款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/>
              <a:t>从这些原因看来，我们认为日期是该问题的主要原因。从日期的特殊性入手可能对该问题有很好的效果。</a:t>
            </a:r>
          </a:p>
          <a:p>
            <a:endParaRPr kumimoji="1"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题目解析</a:t>
            </a:r>
          </a:p>
        </p:txBody>
      </p:sp>
    </p:spTree>
    <p:extLst>
      <p:ext uri="{BB962C8B-B14F-4D97-AF65-F5344CB8AC3E}">
        <p14:creationId xmlns:p14="http://schemas.microsoft.com/office/powerpoint/2010/main" val="51225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6044" y="1751961"/>
            <a:ext cx="9277847" cy="54783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按日期分类：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一个月最多</a:t>
            </a:r>
            <a:r>
              <a:rPr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当天</a:t>
            </a:r>
            <a:r>
              <a:rPr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逾期还款</a:t>
            </a:r>
            <a:r>
              <a:rPr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=33</a:t>
            </a:r>
            <a:r>
              <a:rPr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个分类类别</a:t>
            </a:r>
            <a:endParaRPr kumimoji="1"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由此得到每天一个</a:t>
            </a:r>
            <a:r>
              <a:rPr kumimoji="1"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的日期预测模型。</a:t>
            </a:r>
            <a:endParaRPr kumimoji="1"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72" lvl="1" indent="0">
              <a:lnSpc>
                <a:spcPct val="100000"/>
              </a:lnSpc>
              <a:buNone/>
            </a:pP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但这样又存在问题：</a:t>
            </a:r>
            <a:endParaRPr kumimoji="1"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0422" lvl="1" indent="-514350">
              <a:lnSpc>
                <a:spcPct val="100000"/>
              </a:lnSpc>
              <a:buFont typeface="+mj-ea"/>
              <a:buAutoNum type="circleNumDbPlain"/>
            </a:pPr>
            <a:r>
              <a:rPr kumimoji="1"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不是每个月都有</a:t>
            </a:r>
            <a:r>
              <a:rPr kumimoji="1"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</a:t>
            </a:r>
            <a:r>
              <a:rPr kumimoji="1"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30,31</a:t>
            </a: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类别数据会格外的少。</a:t>
            </a:r>
            <a:endParaRPr kumimoji="1"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0422" lvl="1" indent="-514350">
              <a:lnSpc>
                <a:spcPct val="100000"/>
              </a:lnSpc>
              <a:buFont typeface="+mj-ea"/>
              <a:buAutoNum type="circleNumDbPlain"/>
            </a:pP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模型真的理解了</a:t>
            </a:r>
            <a:r>
              <a:rPr kumimoji="1"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个分类吗，对于</a:t>
            </a:r>
            <a:r>
              <a:rPr kumimoji="1" lang="en-US" altLang="zh-CN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个类别使用相同的特征。</a:t>
            </a:r>
            <a:endParaRPr kumimoji="1"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72" lvl="1" indent="0">
              <a:lnSpc>
                <a:spcPct val="100000"/>
              </a:lnSpc>
              <a:buNone/>
            </a:pP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模型会缺乏对每个类别的敏感性和特异性，变成单纯的拟合分布。</a:t>
            </a:r>
            <a:endParaRPr kumimoji="1"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72" lvl="1" indent="0">
              <a:lnSpc>
                <a:spcPct val="100000"/>
              </a:lnSpc>
              <a:buNone/>
            </a:pPr>
            <a:r>
              <a:rPr kumimoji="1" lang="zh-CN" altLang="en-US" sz="269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由此提出思路，使用对应特定类别有特定效果的特征，以此来增加模型对每个类别判断的能力。</a:t>
            </a:r>
            <a:endParaRPr kumimoji="1"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6072" lvl="1" indent="0">
              <a:lnSpc>
                <a:spcPct val="100000"/>
              </a:lnSpc>
              <a:buNone/>
            </a:pPr>
            <a:endParaRPr kumimoji="1"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endParaRPr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96045" y="460042"/>
            <a:ext cx="15472624" cy="950397"/>
          </a:xfrm>
        </p:spPr>
        <p:txBody>
          <a:bodyPr/>
          <a:lstStyle/>
          <a:p>
            <a:r>
              <a:rPr kumimoji="1" lang="zh-CN" altLang="en-US" dirty="0"/>
              <a:t>初步思路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86EFC0B8-9770-45C6-A7B2-B46C304E6B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941792"/>
              </p:ext>
            </p:extLst>
          </p:nvPr>
        </p:nvGraphicFramePr>
        <p:xfrm>
          <a:off x="12383511" y="1615295"/>
          <a:ext cx="7508154" cy="461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标注: 上箭头 9">
            <a:extLst>
              <a:ext uri="{FF2B5EF4-FFF2-40B4-BE49-F238E27FC236}">
                <a16:creationId xmlns:a16="http://schemas.microsoft.com/office/drawing/2014/main" id="{B1BA302D-E5FB-443A-98B1-3E29E989F62F}"/>
              </a:ext>
            </a:extLst>
          </p:cNvPr>
          <p:cNvSpPr/>
          <p:nvPr/>
        </p:nvSpPr>
        <p:spPr>
          <a:xfrm>
            <a:off x="12773891" y="6235128"/>
            <a:ext cx="2961903" cy="1260131"/>
          </a:xfrm>
          <a:prstGeom prst="upArrowCallou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星期六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还款日倒数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天</a:t>
            </a:r>
            <a:r>
              <a:rPr lang="zh-CN" altLang="en-US" dirty="0"/>
              <a:t>，</a:t>
            </a:r>
          </a:p>
        </p:txBody>
      </p:sp>
      <p:sp>
        <p:nvSpPr>
          <p:cNvPr id="11" name="标注: 上箭头 10">
            <a:extLst>
              <a:ext uri="{FF2B5EF4-FFF2-40B4-BE49-F238E27FC236}">
                <a16:creationId xmlns:a16="http://schemas.microsoft.com/office/drawing/2014/main" id="{40F36618-BD47-4236-8040-1F29EEB96AA4}"/>
              </a:ext>
            </a:extLst>
          </p:cNvPr>
          <p:cNvSpPr/>
          <p:nvPr/>
        </p:nvSpPr>
        <p:spPr>
          <a:xfrm>
            <a:off x="16359253" y="6264051"/>
            <a:ext cx="2961902" cy="1260131"/>
          </a:xfrm>
          <a:prstGeom prst="upArrowCallou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星期日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还款日倒数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天</a:t>
            </a:r>
            <a:r>
              <a:rPr lang="zh-CN" altLang="en-US" dirty="0"/>
              <a:t>，</a:t>
            </a:r>
          </a:p>
        </p:txBody>
      </p:sp>
      <p:sp>
        <p:nvSpPr>
          <p:cNvPr id="12" name="标注: 右箭头 11">
            <a:extLst>
              <a:ext uri="{FF2B5EF4-FFF2-40B4-BE49-F238E27FC236}">
                <a16:creationId xmlns:a16="http://schemas.microsoft.com/office/drawing/2014/main" id="{82852EA9-FEA1-4CFA-9C56-F0520CEA6202}"/>
              </a:ext>
            </a:extLst>
          </p:cNvPr>
          <p:cNvSpPr/>
          <p:nvPr/>
        </p:nvSpPr>
        <p:spPr>
          <a:xfrm>
            <a:off x="12773891" y="929410"/>
            <a:ext cx="2586843" cy="24486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0599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星期六还款统计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倒数第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天还款统计</a:t>
            </a:r>
          </a:p>
        </p:txBody>
      </p:sp>
    </p:spTree>
    <p:extLst>
      <p:ext uri="{BB962C8B-B14F-4D97-AF65-F5344CB8AC3E}">
        <p14:creationId xmlns:p14="http://schemas.microsoft.com/office/powerpoint/2010/main" val="427344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96045" y="1751961"/>
            <a:ext cx="8197191" cy="54783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进一步简化：</a:t>
            </a:r>
            <a:endParaRPr kumimoji="1"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分类简化为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分类，原本增加的每一天的特征统计均变为本日的统计特征。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数据集由原本的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扩展为针对每一天的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3200w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，大量增加针对每一天的处理。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模型从多分类变为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分类问题，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针对性强更易收敛。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分类器训练过程脱离多分类的约束更好的拟合单独类别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——sigmoid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endParaRPr kumimoji="1" lang="en-US" altLang="zh-CN" sz="219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61822" lvl="1" indent="-285750">
              <a:lnSpc>
                <a:spcPct val="100000"/>
              </a:lnSpc>
            </a:pPr>
            <a:endParaRPr lang="en-US" altLang="zh-CN" sz="269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96045" y="460042"/>
            <a:ext cx="15472624" cy="950397"/>
          </a:xfrm>
        </p:spPr>
        <p:txBody>
          <a:bodyPr/>
          <a:lstStyle/>
          <a:p>
            <a:r>
              <a:rPr kumimoji="1" lang="zh-CN" altLang="en-US" dirty="0"/>
              <a:t>模型构建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86EFC0B8-9770-45C6-A7B2-B46C304E6B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944903"/>
              </p:ext>
            </p:extLst>
          </p:nvPr>
        </p:nvGraphicFramePr>
        <p:xfrm>
          <a:off x="12023268" y="616753"/>
          <a:ext cx="6862452" cy="526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标注: 右箭头 11">
            <a:extLst>
              <a:ext uri="{FF2B5EF4-FFF2-40B4-BE49-F238E27FC236}">
                <a16:creationId xmlns:a16="http://schemas.microsoft.com/office/drawing/2014/main" id="{82852EA9-FEA1-4CFA-9C56-F0520CEA6202}"/>
              </a:ext>
            </a:extLst>
          </p:cNvPr>
          <p:cNvSpPr/>
          <p:nvPr/>
        </p:nvSpPr>
        <p:spPr>
          <a:xfrm>
            <a:off x="11304811" y="966842"/>
            <a:ext cx="3069771" cy="103350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340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本日还款统计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E040221-B03A-49E8-8ED1-2201784ACDAD}"/>
                  </a:ext>
                </a:extLst>
              </p:cNvPr>
              <p:cNvSpPr/>
              <p:nvPr/>
            </p:nvSpPr>
            <p:spPr>
              <a:xfrm>
                <a:off x="3403106" y="6306994"/>
                <a:ext cx="4163192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5400" b="1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5400" b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5400" b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5400" b="1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5400" b="1" i="1" cap="none" spc="0" smtClean="0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54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5400" b="1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5400" b="1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zh-CN" altLang="en-US" sz="54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5400" b="1" i="1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5400" b="1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5400" b="1" i="1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E040221-B03A-49E8-8ED1-2201784AC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106" y="6306994"/>
                <a:ext cx="416319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E9F1947B-E837-4FA3-87D4-B3B8568E69F3}"/>
              </a:ext>
            </a:extLst>
          </p:cNvPr>
          <p:cNvSpPr/>
          <p:nvPr/>
        </p:nvSpPr>
        <p:spPr>
          <a:xfrm>
            <a:off x="7946895" y="6547756"/>
            <a:ext cx="1061357" cy="633581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B889F3B-9989-4D89-A535-CD72F7CCA517}"/>
                  </a:ext>
                </a:extLst>
              </p:cNvPr>
              <p:cNvSpPr/>
              <p:nvPr/>
            </p:nvSpPr>
            <p:spPr>
              <a:xfrm>
                <a:off x="9616433" y="6337565"/>
                <a:ext cx="323184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5400" b="1" i="1" cap="none" spc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5400" b="1" i="0" cap="none" spc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5400" b="1" i="0" cap="none" spc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5400" b="1" i="0" cap="none" spc="0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54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54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54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5400" b="1" i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zh-CN" alt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B889F3B-9989-4D89-A535-CD72F7CCA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33" y="6337565"/>
                <a:ext cx="323184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36088D9-4956-44C8-B8DC-8FAD87F85971}"/>
              </a:ext>
            </a:extLst>
          </p:cNvPr>
          <p:cNvSpPr/>
          <p:nvPr/>
        </p:nvSpPr>
        <p:spPr>
          <a:xfrm>
            <a:off x="13164456" y="5929651"/>
            <a:ext cx="523427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仅使用</a:t>
            </a:r>
            <a:r>
              <a:rPr lang="en-US" altLang="zh-CN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1/3</a:t>
            </a:r>
            <a:r>
              <a:rPr lang="zh-CN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数据量，</a:t>
            </a:r>
            <a:endParaRPr lang="en-US" altLang="zh-CN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</a:t>
            </a:r>
            <a:r>
              <a:rPr lang="en-US" altLang="zh-CN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59xx</a:t>
            </a:r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，复赛</a:t>
            </a:r>
            <a:r>
              <a:rPr lang="en-US" altLang="zh-CN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57xx</a:t>
            </a:r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</a:t>
            </a:r>
            <a:endParaRPr lang="en-US" altLang="zh-CN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均在</a:t>
            </a:r>
            <a:r>
              <a:rPr lang="en-US" altLang="zh-CN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TOP10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63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21817013" y="8315325"/>
            <a:ext cx="647700" cy="498475"/>
          </a:xfrm>
        </p:spPr>
        <p:txBody>
          <a:bodyPr/>
          <a:lstStyle/>
          <a:p>
            <a:fld id="{18AF668F-848C-4CC0-8143-F2E483CC778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5879077" y="2483114"/>
            <a:ext cx="10430254" cy="1409474"/>
          </a:xfrm>
          <a:prstGeom prst="rect">
            <a:avLst/>
          </a:prstGeom>
          <a:noFill/>
        </p:spPr>
        <p:txBody>
          <a:bodyPr wrap="square" lIns="122835" tIns="63874" rIns="122835" bIns="63874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8321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特征设计</a:t>
            </a:r>
            <a:endParaRPr lang="zh-CN" altLang="en-US" sz="6006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6982919" y="4331998"/>
            <a:ext cx="9839027" cy="559883"/>
          </a:xfrm>
          <a:prstGeom prst="rect">
            <a:avLst/>
          </a:prstGeom>
          <a:noFill/>
        </p:spPr>
        <p:txBody>
          <a:bodyPr wrap="square" lIns="122835" tIns="63874" rIns="122835" bIns="63874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基础特征</a:t>
            </a:r>
            <a:r>
              <a:rPr lang="en-US" altLang="zh-CN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基于历史</a:t>
            </a:r>
            <a:r>
              <a:rPr lang="en-US" altLang="zh-CN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基于训练集</a:t>
            </a:r>
            <a:r>
              <a:rPr lang="en-US" altLang="zh-CN" sz="2800" b="0" dirty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lang="en-US" altLang="ko-KR" sz="2800" b="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83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10340</TotalTime>
  <Words>1382</Words>
  <Application>Microsoft Office PowerPoint</Application>
  <PresentationFormat>自定义</PresentationFormat>
  <Paragraphs>175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Alibaba PuHuiTi Medium</vt:lpstr>
      <vt:lpstr>맑은 고딕</vt:lpstr>
      <vt:lpstr>Microsoft YaHei Regular</vt:lpstr>
      <vt:lpstr>DengXian</vt:lpstr>
      <vt:lpstr>微软雅黑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CONTENTS</vt:lpstr>
      <vt:lpstr>团队介绍</vt:lpstr>
      <vt:lpstr>PowerPoint 演示文稿</vt:lpstr>
      <vt:lpstr>题目解析</vt:lpstr>
      <vt:lpstr>题目解析</vt:lpstr>
      <vt:lpstr>初步思路</vt:lpstr>
      <vt:lpstr>模型构建</vt:lpstr>
      <vt:lpstr>PowerPoint 演示文稿</vt:lpstr>
      <vt:lpstr>基础特征</vt:lpstr>
      <vt:lpstr>基于历史</vt:lpstr>
      <vt:lpstr>基于历史</vt:lpstr>
      <vt:lpstr>基于训练集</vt:lpstr>
      <vt:lpstr>基于训练集</vt:lpstr>
      <vt:lpstr>PowerPoint 演示文稿</vt:lpstr>
      <vt:lpstr>规则研究</vt:lpstr>
      <vt:lpstr>规则研究</vt:lpstr>
      <vt:lpstr>规则研究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炫酷点线</dc:title>
  <dc:creator>第一PPT</dc:creator>
  <cp:keywords>www.1ppt.com</cp:keywords>
  <cp:lastModifiedBy>hongyu zhou</cp:lastModifiedBy>
  <cp:revision>289</cp:revision>
  <dcterms:created xsi:type="dcterms:W3CDTF">2015-12-02T02:04:02Z</dcterms:created>
  <dcterms:modified xsi:type="dcterms:W3CDTF">2019-07-21T17:37:56Z</dcterms:modified>
</cp:coreProperties>
</file>