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3" r:id="rId8"/>
    <p:sldId id="260" r:id="rId9"/>
    <p:sldId id="262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838"/>
    <a:srgbClr val="BDB7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2"/>
    <p:restoredTop sz="91244"/>
  </p:normalViewPr>
  <p:slideViewPr>
    <p:cSldViewPr snapToGrid="0" showGuides="1">
      <p:cViewPr varScale="1">
        <p:scale>
          <a:sx n="75" d="100"/>
          <a:sy n="75" d="100"/>
        </p:scale>
        <p:origin x="1242" y="60"/>
      </p:cViewPr>
      <p:guideLst>
        <p:guide orient="horz" pos="2198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C2CB1D8-0152-4142-8A63-B0850D80085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28A58-797A-41A3-9F55-D5AF281251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panose="02080604020202020204" charset="0"/>
      <a:defRPr sz="1400"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04875" y="1566863"/>
            <a:ext cx="4921250" cy="1660525"/>
          </a:xfrm>
        </p:spPr>
        <p:txBody>
          <a:bodyPr wrap="square" numCol="1" anchorCtr="0" compatLnSpc="1"/>
          <a:lstStyle>
            <a:lvl1pPr algn="ctr">
              <a:lnSpc>
                <a:spcPct val="100000"/>
              </a:lnSpc>
              <a:defRPr sz="3800" smtClean="0"/>
            </a:lvl1pPr>
          </a:lstStyle>
          <a:p>
            <a:pPr lvl="0"/>
            <a:r>
              <a:rPr lang="zh-CN" altLang="en-US" noProof="0" dirty="0" smtClean="0"/>
              <a:t>单击此处</a:t>
            </a:r>
            <a:br>
              <a:rPr lang="zh-CN" altLang="en-US" noProof="0" dirty="0" smtClean="0"/>
            </a:br>
            <a:r>
              <a:rPr lang="zh-CN" altLang="en-US" noProof="0" dirty="0" smtClean="0"/>
              <a:t>编辑母版标题样式</a:t>
            </a:r>
          </a:p>
        </p:txBody>
      </p:sp>
      <p:sp>
        <p:nvSpPr>
          <p:cNvPr id="16391" name="KSO_BC1"/>
          <p:cNvSpPr>
            <a:spLocks noGrp="1"/>
          </p:cNvSpPr>
          <p:nvPr>
            <p:ph type="subTitle" idx="1"/>
          </p:nvPr>
        </p:nvSpPr>
        <p:spPr>
          <a:xfrm>
            <a:off x="893763" y="3332163"/>
            <a:ext cx="4929187" cy="630237"/>
          </a:xfrm>
        </p:spPr>
        <p:txBody>
          <a:bodyPr anchor="ctr"/>
          <a:lstStyle>
            <a:lvl1pPr marL="0" indent="0" algn="ctr">
              <a:buFont typeface="Wingdings 2" pitchFamily="18" charset="2"/>
              <a:buNone/>
              <a:defRPr smtClean="0">
                <a:solidFill>
                  <a:srgbClr val="AEA838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10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FA404C36-686F-4E64-B60C-6D6A2B26232E}" type="datetime1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58EB15CD-1B43-44F5-8A54-D68EA520A325}" type="slidenum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ED7E86-FADA-463E-913F-D3BD15B29AC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67692D-1966-4BDD-BE2E-09E311A70D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6" y="2031999"/>
            <a:ext cx="5995988" cy="123507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13164" y="3337608"/>
            <a:ext cx="3117673" cy="363537"/>
          </a:xfrm>
          <a:prstGeom prst="roundRect">
            <a:avLst>
              <a:gd name="adj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ED7E86-FADA-463E-913F-D3BD15B29AC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67692D-1966-4BDD-BE2E-09E311A70D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6" y="2031999"/>
            <a:ext cx="5995988" cy="123507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13164" y="3337608"/>
            <a:ext cx="3117673" cy="363537"/>
          </a:xfrm>
          <a:prstGeom prst="roundRect">
            <a:avLst>
              <a:gd name="adj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9213128" y="-43185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ED7E86-FADA-463E-913F-D3BD15B29AC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67692D-1966-4BDD-BE2E-09E311A70D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ED7E86-FADA-463E-913F-D3BD15B29AC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67692D-1966-4BDD-BE2E-09E311A70D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ED7E86-FADA-463E-913F-D3BD15B29AC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67692D-1966-4BDD-BE2E-09E311A70D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ED7E86-FADA-463E-913F-D3BD15B29AC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67692D-1966-4BDD-BE2E-09E311A70D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ED7E86-FADA-463E-913F-D3BD15B29AC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67692D-1966-4BDD-BE2E-09E311A70D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820" y="432518"/>
            <a:ext cx="7948786" cy="69959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/>
          </p:nvPr>
        </p:nvSpPr>
        <p:spPr>
          <a:xfrm>
            <a:off x="489820" y="1428209"/>
            <a:ext cx="7861700" cy="4528461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ED7E86-FADA-463E-913F-D3BD15B29AC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67692D-1966-4BDD-BE2E-09E311A70D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9144000" cy="687391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94000"/>
                </a:schemeClr>
              </a:gs>
              <a:gs pos="11000">
                <a:srgbClr val="FFFFFF">
                  <a:shade val="100000"/>
                  <a:satMod val="115000"/>
                  <a:alpha val="39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7513" y="101600"/>
            <a:ext cx="8293100" cy="700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31" name="KSO_BC1"/>
          <p:cNvSpPr>
            <a:spLocks noGrp="1"/>
          </p:cNvSpPr>
          <p:nvPr>
            <p:ph type="body" idx="1"/>
          </p:nvPr>
        </p:nvSpPr>
        <p:spPr>
          <a:xfrm>
            <a:off x="417513" y="1044575"/>
            <a:ext cx="8283575" cy="51323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ED7E86-FADA-463E-913F-D3BD15B29AC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67692D-1966-4BDD-BE2E-09E311A70D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lang="en-US" altLang="en-US" sz="3000" b="1" kern="1200" dirty="0">
          <a:solidFill>
            <a:srgbClr val="826925"/>
          </a:solidFill>
          <a:latin typeface="Arial Rounded MT Bold" pitchFamily="34" charset="0"/>
          <a:ea typeface="微软雅黑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826925"/>
          </a:solidFill>
          <a:latin typeface="Arial Rounded MT Bold" pitchFamily="34" charset="0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826925"/>
          </a:solidFill>
          <a:latin typeface="Arial Rounded MT Bold" pitchFamily="34" charset="0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826925"/>
          </a:solidFill>
          <a:latin typeface="Arial Rounded MT Bold" pitchFamily="34" charset="0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826925"/>
          </a:solidFill>
          <a:latin typeface="Arial Rounded MT Bold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826925"/>
          </a:solidFill>
          <a:latin typeface="Arial Rounded MT Bold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826925"/>
          </a:solidFill>
          <a:latin typeface="Arial Rounded MT Bold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826925"/>
          </a:solidFill>
          <a:latin typeface="Arial Rounded MT Bold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826925"/>
          </a:solidFill>
          <a:latin typeface="Arial Rounded MT Bold" pitchFamily="34" charset="0"/>
          <a:ea typeface="微软雅黑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C39E38"/>
        </a:buClr>
        <a:buSzPct val="60000"/>
        <a:buFont typeface="Wingdings 2" pitchFamily="18" charset="2"/>
        <a:buChar char=""/>
        <a:defRPr sz="2000" kern="1200">
          <a:solidFill>
            <a:srgbClr val="826925"/>
          </a:solidFill>
          <a:latin typeface="Arial" panose="02080604020202020204" charset="0"/>
          <a:ea typeface="微软雅黑" pitchFamily="34" charset="-122"/>
          <a:cs typeface="+mn-cs"/>
        </a:defRPr>
      </a:lvl1pPr>
      <a:lvl2pPr marL="357505" indent="-357505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DFDC9A"/>
        </a:buClr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7" name="Rectangle 5"/>
          <p:cNvSpPr>
            <a:spLocks noChangeArrowheads="1"/>
          </p:cNvSpPr>
          <p:nvPr>
            <p:ph type="title" hasCustomPrompt="1"/>
          </p:nvPr>
        </p:nvSpPr>
        <p:spPr bwMode="auto">
          <a:xfrm>
            <a:off x="469900" y="1116965"/>
            <a:ext cx="8194675" cy="2203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Autofit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x-none" sz="5400" noProof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  <a:sym typeface="+mn-ea"/>
              </a:rPr>
              <a:t>KVStore Roadmap</a:t>
            </a:r>
            <a:br>
              <a:rPr lang="x-none" sz="5400" noProof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  <a:sym typeface="+mn-ea"/>
              </a:rPr>
            </a:br>
            <a:r>
              <a:rPr lang="x-none" sz="5400" noProof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  <a:sym typeface="+mn-ea"/>
              </a:rPr>
              <a:t>(1)</a:t>
            </a:r>
            <a:endParaRPr kumimoji="0" lang="x-none" altLang="en-US" sz="5400" b="1" i="0" u="none" strike="noStrike" kern="1200" cap="none" spc="0" normalizeH="0" baseline="0" noProof="0" dirty="0" smtClean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Microsoft New Tai Lue" pitchFamily="34" charset="0"/>
              <a:ea typeface="+mj-ea"/>
              <a:cs typeface="Microsoft New Tai Lue" pitchFamily="34" charset="0"/>
              <a:sym typeface="+mn-ea"/>
            </a:endParaRPr>
          </a:p>
        </p:txBody>
      </p:sp>
      <p:sp>
        <p:nvSpPr>
          <p:cNvPr id="4099" name="Rectangle 6"/>
          <p:cNvSpPr>
            <a:spLocks noGrp="1"/>
          </p:cNvSpPr>
          <p:nvPr>
            <p:ph type="subTitle" idx="1"/>
          </p:nvPr>
        </p:nvSpPr>
        <p:spPr>
          <a:xfrm>
            <a:off x="1064895" y="4149090"/>
            <a:ext cx="6972935" cy="1340485"/>
          </a:xfrm>
        </p:spPr>
        <p:txBody>
          <a:bodyPr vert="horz" wrap="square" lIns="91440" tIns="45720" rIns="91440" bIns="45720" anchor="ctr"/>
          <a:p>
            <a:pPr eaLnBrk="1" hangingPunct="1">
              <a:buSzPct val="60000"/>
              <a:buFont typeface="Wingdings 2" pitchFamily="18" charset="2"/>
              <a:buNone/>
            </a:pPr>
            <a:r>
              <a:rPr lang="x-none" altLang="zh-CN" sz="3600" kern="1200" dirty="0">
                <a:solidFill>
                  <a:srgbClr val="AEA838"/>
                </a:solidFill>
                <a:latin typeface="Arial" panose="02080604020202020204" charset="0"/>
                <a:ea typeface="微软雅黑" pitchFamily="34" charset="-122"/>
                <a:cs typeface="+mn-cs"/>
              </a:rPr>
              <a:t>Hao Liu</a:t>
            </a:r>
            <a:endParaRPr lang="x-none" altLang="zh-CN" sz="3600" kern="1200" dirty="0">
              <a:solidFill>
                <a:srgbClr val="AEA838"/>
              </a:solidFill>
              <a:latin typeface="Arial" panose="02080604020202020204" charset="0"/>
              <a:ea typeface="微软雅黑" pitchFamily="34" charset="-122"/>
              <a:cs typeface="+mn-cs"/>
            </a:endParaRPr>
          </a:p>
          <a:p>
            <a:pPr eaLnBrk="1" hangingPunct="1">
              <a:buSzPct val="60000"/>
              <a:buFont typeface="Wingdings 2" pitchFamily="18" charset="2"/>
              <a:buNone/>
            </a:pPr>
            <a:r>
              <a:rPr lang="x-none" altLang="zh-CN" sz="3600" kern="1200" dirty="0">
                <a:solidFill>
                  <a:srgbClr val="AEA838"/>
                </a:solidFill>
                <a:latin typeface="Arial" panose="02080604020202020204" charset="0"/>
                <a:ea typeface="微软雅黑" pitchFamily="34" charset="-122"/>
                <a:cs typeface="+mn-cs"/>
              </a:rPr>
              <a:t>Oct 21,2016</a:t>
            </a:r>
            <a:endParaRPr lang="x-none" altLang="zh-CN" sz="3600" kern="1200" dirty="0">
              <a:solidFill>
                <a:srgbClr val="AEA838"/>
              </a:solidFill>
              <a:latin typeface="Arial" panose="0208060402020202020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Rectangle 5"/>
          <p:cNvSpPr>
            <a:spLocks noChangeArrowheads="1"/>
          </p:cNvSpPr>
          <p:nvPr>
            <p:ph type="title"/>
          </p:nvPr>
        </p:nvSpPr>
        <p:spPr bwMode="auto">
          <a:xfrm>
            <a:off x="290513" y="101600"/>
            <a:ext cx="8293100" cy="700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Source structure and process</a:t>
            </a:r>
            <a:endParaRPr kumimoji="0" lang="x-none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263525" y="825500"/>
          <a:ext cx="8540115" cy="474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165"/>
                <a:gridCol w="1473200"/>
                <a:gridCol w="4349750"/>
              </a:tblGrid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Functional module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Source</a:t>
                      </a:r>
                      <a:endParaRPr lang="x-none"/>
                    </a:p>
                    <a:p>
                      <a:pPr algn="ctr">
                        <a:buNone/>
                      </a:pPr>
                      <a:r>
                        <a:rPr lang="x-none"/>
                        <a:t>code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Process</a:t>
                      </a:r>
                      <a:endParaRPr lang="x-none"/>
                    </a:p>
                  </a:txBody>
                  <a:tcPr/>
                </a:tc>
              </a:tr>
              <a:tr h="16960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NVM persistent memory area reserve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nvmmap.c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1. Rely on 4.2+ kernel version;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2. Modify the grub file, </a:t>
                      </a:r>
                      <a:r>
                        <a:rPr lang="x-none" sz="1800">
                          <a:sym typeface="+mn-ea"/>
                        </a:rPr>
                        <a:t>reserve a fixed-size memory area, this area is considered as PM by kernel;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/>
                        <a:t>3. Map the KVStore address space to reserved area and can read/write the memory content successfully.</a:t>
                      </a:r>
                      <a:endParaRPr lang="x-none"/>
                    </a:p>
                  </a:txBody>
                  <a:tcPr/>
                </a:tc>
              </a:tr>
              <a:tr h="767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Cuckoo hash table in DRAM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cuckoo.c cuckoo.h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1. Compl</a:t>
                      </a:r>
                      <a:r>
                        <a:rPr lang="x-none" sz="1800">
                          <a:sym typeface="+mn-ea"/>
                        </a:rPr>
                        <a:t>e</a:t>
                      </a:r>
                      <a:r>
                        <a:rPr lang="x-none"/>
                        <a:t>te the related data structure definition;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2. Complete 3 functions of 7.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City hash function 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city.c city.h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1. Reused the cityhash source code by google;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2. Used a test case to check the correctness of the source code.</a:t>
                      </a:r>
                      <a:endParaRPr lang="x-none"/>
                    </a:p>
                  </a:txBody>
                  <a:tcPr/>
                </a:tc>
              </a:tr>
              <a:tr h="4565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System head files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kv.h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common.h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1. Define some  global variables in KVStore, and will be extended during the following development;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/>
        </p:nvGraphicFramePr>
        <p:xfrm>
          <a:off x="263525" y="825500"/>
          <a:ext cx="8540115" cy="249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970"/>
                <a:gridCol w="1382395"/>
                <a:gridCol w="434975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Functional module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Source</a:t>
                      </a:r>
                      <a:endParaRPr lang="x-none"/>
                    </a:p>
                    <a:p>
                      <a:pPr algn="ctr">
                        <a:buNone/>
                      </a:pPr>
                      <a:r>
                        <a:rPr lang="x-none"/>
                        <a:t>code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Process</a:t>
                      </a:r>
                      <a:endParaRPr lang="x-none"/>
                    </a:p>
                  </a:txBody>
                  <a:tcPr/>
                </a:tc>
              </a:tr>
              <a:tr h="94551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Some basic functions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util.c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util.h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1. Define some macros and fundamental functions, such as memcpy.</a:t>
                      </a:r>
                      <a:endParaRPr lang="x-none"/>
                    </a:p>
                  </a:txBody>
                  <a:tcPr/>
                </a:tc>
              </a:tr>
              <a:tr h="767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System format in NVM 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super.c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1. Define the structure of superblock, next will fill the format function.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88913" y="101600"/>
            <a:ext cx="82931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3000" b="1" kern="1200" dirty="0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Source structure and process</a:t>
            </a:r>
            <a:endParaRPr kumimoji="0" lang="x-none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143" y="200025"/>
            <a:ext cx="82931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3000" b="1" kern="1200" dirty="0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Source status</a:t>
            </a:r>
            <a:endParaRPr kumimoji="0" lang="x-none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0843" y="857885"/>
            <a:ext cx="82931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 fontScale="70000"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3000" b="1" kern="1200" dirty="0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1. Compilable</a:t>
            </a:r>
            <a:endParaRPr kumimoji="0" lang="x-none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2. 1122 LoC</a:t>
            </a:r>
            <a:endParaRPr kumimoji="0" lang="x-none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1892935"/>
            <a:ext cx="9117965" cy="3070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143" y="200025"/>
            <a:ext cx="82931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3000" b="1" kern="1200" dirty="0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Plan of next week</a:t>
            </a:r>
            <a:endParaRPr kumimoji="0" lang="x-none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1450" y="885190"/>
            <a:ext cx="8952230" cy="72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 fontScale="70000"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3000" b="1" kern="1200" dirty="0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1. Complete cuckoo hash table and functional test </a:t>
            </a:r>
            <a:endParaRPr kumimoji="0" lang="x-none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2. Linear hash table(basic functions, simple case test) </a:t>
            </a:r>
            <a:endParaRPr kumimoji="0" lang="x-none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143" y="200025"/>
            <a:ext cx="82931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3000" b="1" kern="1200" dirty="0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Open issues</a:t>
            </a:r>
            <a:endParaRPr kumimoji="0" lang="x-none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" y="1001395"/>
            <a:ext cx="8809990" cy="253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3000" b="1" kern="1200" dirty="0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1. Format in NVM may be a tough task;</a:t>
            </a:r>
            <a:endParaRPr kumimoji="0" lang="x-none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2. Functional test after each small module then </a:t>
            </a:r>
            <a:endParaRPr kumimoji="0" lang="x-none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    continue;</a:t>
            </a:r>
            <a:endParaRPr kumimoji="0" lang="x-none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3. Good progr</a:t>
            </a:r>
            <a:r>
              <a:rPr lang="x-none" altLang="zh-CN" sz="2400" noProof="0" smtClean="0">
                <a:ln>
                  <a:noFill/>
                </a:ln>
                <a:uLnTx/>
                <a:uFillTx/>
                <a:sym typeface="+mn-ea"/>
              </a:rPr>
              <a:t>a</a:t>
            </a:r>
            <a:r>
              <a:rPr kumimoji="0" lang="x-none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mming habits, target to be </a:t>
            </a:r>
            <a:endParaRPr kumimoji="0" lang="x-none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    professional;</a:t>
            </a:r>
            <a:endParaRPr kumimoji="0" lang="x-none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4. New idea needs to be inspired during the </a:t>
            </a:r>
            <a:endParaRPr kumimoji="0" lang="x-none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    development.</a:t>
            </a:r>
            <a:endParaRPr kumimoji="0" lang="x-none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7" name="Rectangle 5"/>
          <p:cNvSpPr>
            <a:spLocks noChangeArrowheads="1"/>
          </p:cNvSpPr>
          <p:nvPr>
            <p:ph type="title" hasCustomPrompt="1"/>
          </p:nvPr>
        </p:nvSpPr>
        <p:spPr bwMode="auto">
          <a:xfrm>
            <a:off x="496570" y="2670175"/>
            <a:ext cx="8194675" cy="12204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Autofit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x-none" sz="7200" noProof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  <a:sym typeface="+mn-ea"/>
              </a:rPr>
              <a:t>Thanks!</a:t>
            </a:r>
            <a:endParaRPr kumimoji="0" lang="x-none" altLang="en-US" sz="7200" b="1" i="0" u="none" strike="noStrike" kern="1200" cap="none" spc="0" normalizeH="0" baseline="0" noProof="0" dirty="0" smtClean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Microsoft New Tai Lue" pitchFamily="34" charset="0"/>
              <a:ea typeface="+mj-ea"/>
              <a:cs typeface="Microsoft New Tai Lue" pitchFamily="3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33PPBG">
  <a:themeElements>
    <a:clrScheme name="KSO_YELLOW7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D8BE76"/>
      </a:accent1>
      <a:accent2>
        <a:srgbClr val="C9C457"/>
      </a:accent2>
      <a:accent3>
        <a:srgbClr val="ABC068"/>
      </a:accent3>
      <a:accent4>
        <a:srgbClr val="B0CC98"/>
      </a:accent4>
      <a:accent5>
        <a:srgbClr val="72A4B6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19">
      <a:majorFont>
        <a:latin typeface="Arial Rounded MT Bold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8060402020202020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A000120140530A33PPBG</Template>
  <TotalTime>0</TotalTime>
  <Words>1416</Words>
  <Application>Kingsoft Office WPP</Application>
  <PresentationFormat>On-screen Show (4:3)</PresentationFormat>
  <Paragraphs>87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A000120140530A33PPBG</vt:lpstr>
      <vt:lpstr>KVStore Roadmap (1)</vt:lpstr>
      <vt:lpstr>Source structure and process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liuhao</cp:lastModifiedBy>
  <cp:revision>374</cp:revision>
  <dcterms:created xsi:type="dcterms:W3CDTF">2016-10-21T01:52:12Z</dcterms:created>
  <dcterms:modified xsi:type="dcterms:W3CDTF">2016-10-21T01:52:12Z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Բ_A000120140530A33PPBG</vt:lpwstr>
  </property>
  <property fmtid="{D5CDD505-2E9C-101B-9397-08002B2CF9AE}" pid="4" name="关键字">
    <vt:lpwstr> 4:3  ɫ  ɫ Բ Բ    V1</vt:lpwstr>
  </property>
  <property fmtid="{D5CDD505-2E9C-101B-9397-08002B2CF9AE}" pid="5" name="KSOProductBuildVer">
    <vt:lpwstr>1033-10.1.0.5672</vt:lpwstr>
  </property>
</Properties>
</file>