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3"/>
    <p:sldId id="264" r:id="rId4"/>
    <p:sldId id="270" r:id="rId5"/>
    <p:sldId id="271" r:id="rId6"/>
    <p:sldId id="272" r:id="rId7"/>
    <p:sldId id="273" r:id="rId8"/>
    <p:sldId id="274" r:id="rId9"/>
    <p:sldId id="275" r:id="rId10"/>
    <p:sldId id="280" r:id="rId11"/>
    <p:sldId id="281" r:id="rId12"/>
    <p:sldId id="282" r:id="rId13"/>
    <p:sldId id="283" r:id="rId14"/>
    <p:sldId id="284" r:id="rId15"/>
    <p:sldId id="285" r:id="rId16"/>
    <p:sldId id="26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D4DC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>
        <p:scale>
          <a:sx n="50" d="100"/>
          <a:sy n="50" d="100"/>
        </p:scale>
        <p:origin x="1416" y="588"/>
      </p:cViewPr>
      <p:guideLst>
        <p:guide orient="horz" pos="2743"/>
        <p:guide pos="3885"/>
        <p:guide pos="58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BC0D4-9BCA-4A8F-A544-4795A7088D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0FBDC-868A-43EC-964B-07486E21FE8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80210" y="1003300"/>
            <a:ext cx="8866505" cy="2261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x-none" sz="5400" b="1" noProof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rgbClr val="FF0000"/>
                </a:solidFill>
                <a:uLnTx/>
                <a:uFillTx/>
                <a:latin typeface="Microsoft New Tai Lue" pitchFamily="34" charset="0"/>
                <a:ea typeface="+mj-ea"/>
                <a:cs typeface="Microsoft New Tai Lue" pitchFamily="34" charset="0"/>
                <a:sym typeface="+mn-ea"/>
              </a:rPr>
              <a:t>KVStore Roadmap (3)</a:t>
            </a:r>
            <a:endParaRPr lang="x-none" sz="5400" b="1" noProof="0"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FF0000"/>
              </a:solidFill>
              <a:uLnTx/>
              <a:uFillTx/>
              <a:latin typeface="Microsoft New Tai Lue" pitchFamily="34" charset="0"/>
              <a:ea typeface="+mj-ea"/>
              <a:cs typeface="Microsoft New Tai Lue" pitchFamily="34" charset="0"/>
              <a:sym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lang="x-none" sz="2400" b="1" noProof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rgbClr val="FF0000"/>
                </a:solidFill>
                <a:uLnTx/>
                <a:uFillTx/>
                <a:latin typeface="Microsoft New Tai Lue" pitchFamily="34" charset="0"/>
                <a:ea typeface="+mj-ea"/>
                <a:cs typeface="Microsoft New Tai Lue" pitchFamily="34" charset="0"/>
                <a:sym typeface="+mn-ea"/>
              </a:rPr>
            </a:br>
            <a:r>
              <a:rPr lang="x-none" sz="5400" b="1" noProof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rgbClr val="FF0000"/>
                </a:solidFill>
                <a:uLnTx/>
                <a:uFillTx/>
                <a:latin typeface="Microsoft New Tai Lue" pitchFamily="34" charset="0"/>
                <a:ea typeface="+mj-ea"/>
                <a:cs typeface="Microsoft New Tai Lue" pitchFamily="34" charset="0"/>
                <a:sym typeface="+mn-ea"/>
              </a:rPr>
              <a:t>Is it a new idea?</a:t>
            </a:r>
            <a:endParaRPr lang="x-none" sz="5400" b="1" noProof="0"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FF0000"/>
              </a:solidFill>
              <a:uLnTx/>
              <a:uFillTx/>
              <a:latin typeface="Microsoft New Tai Lue" pitchFamily="34" charset="0"/>
              <a:ea typeface="+mj-ea"/>
              <a:cs typeface="Microsoft New Tai Lue" pitchFamily="34" charset="0"/>
              <a:sym typeface="+mn-ea"/>
            </a:endParaRPr>
          </a:p>
        </p:txBody>
      </p:sp>
      <p:sp>
        <p:nvSpPr>
          <p:cNvPr id="4099" name="Rectangle 6"/>
          <p:cNvSpPr>
            <a:spLocks noGrp="1"/>
          </p:cNvSpPr>
          <p:nvPr>
            <p:ph type="subTitle" idx="1"/>
          </p:nvPr>
        </p:nvSpPr>
        <p:spPr>
          <a:xfrm>
            <a:off x="4062730" y="3992245"/>
            <a:ext cx="3897630" cy="1005840"/>
          </a:xfrm>
        </p:spPr>
        <p:txBody>
          <a:bodyPr vert="horz" wrap="square" lIns="68592" tIns="34296" rIns="68592" bIns="34296" anchor="ctr">
            <a:noAutofit/>
          </a:bodyPr>
          <a:p>
            <a:pPr algn="ctr" eaLnBrk="1" hangingPunct="1">
              <a:buSzPct val="60000"/>
              <a:buFont typeface="Wingdings 2" pitchFamily="18" charset="2"/>
              <a:buNone/>
            </a:pPr>
            <a:r>
              <a:rPr lang="x-none" altLang="zh-CN" sz="3600" kern="1200" dirty="0">
                <a:solidFill>
                  <a:srgbClr val="0070C0"/>
                </a:solidFill>
                <a:latin typeface="Arial" panose="02080604020202020204" charset="0"/>
                <a:ea typeface="微软雅黑" panose="020B0503020204020204" pitchFamily="34" charset="-122"/>
                <a:cs typeface="+mn-cs"/>
              </a:rPr>
              <a:t>Hao Liu</a:t>
            </a:r>
            <a:endParaRPr lang="x-none" altLang="zh-CN" sz="3600" kern="1200" dirty="0">
              <a:solidFill>
                <a:srgbClr val="0070C0"/>
              </a:solidFill>
              <a:latin typeface="Arial" panose="02080604020202020204" charset="0"/>
              <a:ea typeface="微软雅黑" panose="020B0503020204020204" pitchFamily="34" charset="-122"/>
              <a:cs typeface="+mn-cs"/>
            </a:endParaRPr>
          </a:p>
          <a:p>
            <a:pPr algn="ctr" eaLnBrk="1" hangingPunct="1">
              <a:buSzPct val="60000"/>
              <a:buFont typeface="Wingdings 2" pitchFamily="18" charset="2"/>
              <a:buNone/>
            </a:pPr>
            <a:r>
              <a:rPr lang="x-none" altLang="zh-CN" sz="3600" kern="1200" dirty="0">
                <a:solidFill>
                  <a:srgbClr val="0070C0"/>
                </a:solidFill>
                <a:latin typeface="Arial" panose="02080604020202020204" charset="0"/>
                <a:ea typeface="微软雅黑" panose="020B0503020204020204" pitchFamily="34" charset="-122"/>
                <a:cs typeface="+mn-cs"/>
              </a:rPr>
              <a:t>Nov 11, 2016</a:t>
            </a:r>
            <a:endParaRPr lang="x-none" altLang="zh-CN" sz="3600" kern="1200" dirty="0">
              <a:solidFill>
                <a:srgbClr val="0070C0"/>
              </a:solidFill>
              <a:latin typeface="Arial" panose="0208060402020202020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51743"/>
            <a:ext cx="12192000" cy="255451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702593" y="2405057"/>
            <a:ext cx="2043566" cy="2047885"/>
            <a:chOff x="1033463" y="3729038"/>
            <a:chExt cx="750888" cy="752475"/>
          </a:xfrm>
          <a:solidFill>
            <a:schemeClr val="bg1"/>
          </a:solidFill>
        </p:grpSpPr>
        <p:sp>
          <p:nvSpPr>
            <p:cNvPr id="8" name="Freeform 16"/>
            <p:cNvSpPr>
              <a:spLocks noEditPoints="1"/>
            </p:cNvSpPr>
            <p:nvPr/>
          </p:nvSpPr>
          <p:spPr bwMode="auto">
            <a:xfrm>
              <a:off x="1033463" y="3729038"/>
              <a:ext cx="750888" cy="752475"/>
            </a:xfrm>
            <a:custGeom>
              <a:avLst/>
              <a:gdLst>
                <a:gd name="T0" fmla="*/ 100 w 200"/>
                <a:gd name="T1" fmla="*/ 0 h 200"/>
                <a:gd name="T2" fmla="*/ 100 w 200"/>
                <a:gd name="T3" fmla="*/ 0 h 200"/>
                <a:gd name="T4" fmla="*/ 100 w 200"/>
                <a:gd name="T5" fmla="*/ 0 h 200"/>
                <a:gd name="T6" fmla="*/ 100 w 200"/>
                <a:gd name="T7" fmla="*/ 0 h 200"/>
                <a:gd name="T8" fmla="*/ 0 w 200"/>
                <a:gd name="T9" fmla="*/ 100 h 200"/>
                <a:gd name="T10" fmla="*/ 100 w 200"/>
                <a:gd name="T11" fmla="*/ 200 h 200"/>
                <a:gd name="T12" fmla="*/ 100 w 200"/>
                <a:gd name="T13" fmla="*/ 200 h 200"/>
                <a:gd name="T14" fmla="*/ 100 w 200"/>
                <a:gd name="T15" fmla="*/ 200 h 200"/>
                <a:gd name="T16" fmla="*/ 100 w 200"/>
                <a:gd name="T17" fmla="*/ 200 h 200"/>
                <a:gd name="T18" fmla="*/ 200 w 200"/>
                <a:gd name="T19" fmla="*/ 100 h 200"/>
                <a:gd name="T20" fmla="*/ 100 w 200"/>
                <a:gd name="T21" fmla="*/ 0 h 200"/>
                <a:gd name="T22" fmla="*/ 100 w 200"/>
                <a:gd name="T23" fmla="*/ 192 h 200"/>
                <a:gd name="T24" fmla="*/ 100 w 200"/>
                <a:gd name="T25" fmla="*/ 192 h 200"/>
                <a:gd name="T26" fmla="*/ 100 w 200"/>
                <a:gd name="T27" fmla="*/ 192 h 200"/>
                <a:gd name="T28" fmla="*/ 100 w 200"/>
                <a:gd name="T29" fmla="*/ 192 h 200"/>
                <a:gd name="T30" fmla="*/ 8 w 200"/>
                <a:gd name="T31" fmla="*/ 100 h 200"/>
                <a:gd name="T32" fmla="*/ 100 w 200"/>
                <a:gd name="T33" fmla="*/ 8 h 200"/>
                <a:gd name="T34" fmla="*/ 100 w 200"/>
                <a:gd name="T35" fmla="*/ 8 h 200"/>
                <a:gd name="T36" fmla="*/ 100 w 200"/>
                <a:gd name="T37" fmla="*/ 8 h 200"/>
                <a:gd name="T38" fmla="*/ 100 w 200"/>
                <a:gd name="T39" fmla="*/ 8 h 200"/>
                <a:gd name="T40" fmla="*/ 192 w 200"/>
                <a:gd name="T41" fmla="*/ 100 h 200"/>
                <a:gd name="T42" fmla="*/ 100 w 200"/>
                <a:gd name="T43" fmla="*/ 19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200">
                  <a:moveTo>
                    <a:pt x="10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55"/>
                    <a:pt x="45" y="200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56" y="200"/>
                    <a:pt x="200" y="155"/>
                    <a:pt x="200" y="100"/>
                  </a:cubicBezTo>
                  <a:cubicBezTo>
                    <a:pt x="200" y="45"/>
                    <a:pt x="156" y="0"/>
                    <a:pt x="100" y="0"/>
                  </a:cubicBezTo>
                  <a:close/>
                  <a:moveTo>
                    <a:pt x="100" y="192"/>
                  </a:moveTo>
                  <a:cubicBezTo>
                    <a:pt x="100" y="192"/>
                    <a:pt x="100" y="192"/>
                    <a:pt x="100" y="192"/>
                  </a:cubicBezTo>
                  <a:cubicBezTo>
                    <a:pt x="100" y="192"/>
                    <a:pt x="100" y="192"/>
                    <a:pt x="100" y="192"/>
                  </a:cubicBezTo>
                  <a:cubicBezTo>
                    <a:pt x="100" y="192"/>
                    <a:pt x="100" y="192"/>
                    <a:pt x="100" y="192"/>
                  </a:cubicBezTo>
                  <a:cubicBezTo>
                    <a:pt x="50" y="192"/>
                    <a:pt x="8" y="151"/>
                    <a:pt x="8" y="100"/>
                  </a:cubicBezTo>
                  <a:cubicBezTo>
                    <a:pt x="8" y="49"/>
                    <a:pt x="5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51" y="8"/>
                    <a:pt x="192" y="49"/>
                    <a:pt x="192" y="100"/>
                  </a:cubicBezTo>
                  <a:cubicBezTo>
                    <a:pt x="192" y="151"/>
                    <a:pt x="151" y="192"/>
                    <a:pt x="100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7"/>
            <p:cNvSpPr/>
            <p:nvPr/>
          </p:nvSpPr>
          <p:spPr bwMode="auto">
            <a:xfrm>
              <a:off x="1423988" y="3951288"/>
              <a:ext cx="123825" cy="139700"/>
            </a:xfrm>
            <a:custGeom>
              <a:avLst/>
              <a:gdLst>
                <a:gd name="T0" fmla="*/ 28 w 33"/>
                <a:gd name="T1" fmla="*/ 0 h 37"/>
                <a:gd name="T2" fmla="*/ 0 w 33"/>
                <a:gd name="T3" fmla="*/ 4 h 37"/>
                <a:gd name="T4" fmla="*/ 0 w 33"/>
                <a:gd name="T5" fmla="*/ 37 h 37"/>
                <a:gd name="T6" fmla="*/ 33 w 33"/>
                <a:gd name="T7" fmla="*/ 37 h 37"/>
                <a:gd name="T8" fmla="*/ 28 w 33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7">
                  <a:moveTo>
                    <a:pt x="28" y="0"/>
                  </a:moveTo>
                  <a:cubicBezTo>
                    <a:pt x="19" y="3"/>
                    <a:pt x="10" y="4"/>
                    <a:pt x="0" y="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23"/>
                    <a:pt x="31" y="11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8"/>
            <p:cNvSpPr/>
            <p:nvPr/>
          </p:nvSpPr>
          <p:spPr bwMode="auto">
            <a:xfrm>
              <a:off x="1423988" y="3794126"/>
              <a:ext cx="96838" cy="146050"/>
            </a:xfrm>
            <a:custGeom>
              <a:avLst/>
              <a:gdLst>
                <a:gd name="T0" fmla="*/ 0 w 26"/>
                <a:gd name="T1" fmla="*/ 0 h 39"/>
                <a:gd name="T2" fmla="*/ 0 w 26"/>
                <a:gd name="T3" fmla="*/ 39 h 39"/>
                <a:gd name="T4" fmla="*/ 26 w 26"/>
                <a:gd name="T5" fmla="*/ 35 h 39"/>
                <a:gd name="T6" fmla="*/ 0 w 2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0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9" y="39"/>
                    <a:pt x="18" y="37"/>
                    <a:pt x="26" y="35"/>
                  </a:cubicBezTo>
                  <a:cubicBezTo>
                    <a:pt x="20" y="15"/>
                    <a:pt x="10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9"/>
            <p:cNvSpPr/>
            <p:nvPr/>
          </p:nvSpPr>
          <p:spPr bwMode="auto">
            <a:xfrm>
              <a:off x="1295400" y="3789363"/>
              <a:ext cx="98425" cy="150813"/>
            </a:xfrm>
            <a:custGeom>
              <a:avLst/>
              <a:gdLst>
                <a:gd name="T0" fmla="*/ 0 w 26"/>
                <a:gd name="T1" fmla="*/ 36 h 40"/>
                <a:gd name="T2" fmla="*/ 26 w 26"/>
                <a:gd name="T3" fmla="*/ 40 h 40"/>
                <a:gd name="T4" fmla="*/ 26 w 26"/>
                <a:gd name="T5" fmla="*/ 0 h 40"/>
                <a:gd name="T6" fmla="*/ 0 w 26"/>
                <a:gd name="T7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40">
                  <a:moveTo>
                    <a:pt x="0" y="36"/>
                  </a:moveTo>
                  <a:cubicBezTo>
                    <a:pt x="9" y="38"/>
                    <a:pt x="17" y="40"/>
                    <a:pt x="26" y="4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7" y="3"/>
                    <a:pt x="7" y="16"/>
                    <a:pt x="0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20"/>
            <p:cNvSpPr/>
            <p:nvPr/>
          </p:nvSpPr>
          <p:spPr bwMode="auto">
            <a:xfrm>
              <a:off x="1484313" y="3797301"/>
              <a:ext cx="149225" cy="120650"/>
            </a:xfrm>
            <a:custGeom>
              <a:avLst/>
              <a:gdLst>
                <a:gd name="T0" fmla="*/ 40 w 40"/>
                <a:gd name="T1" fmla="*/ 23 h 32"/>
                <a:gd name="T2" fmla="*/ 0 w 40"/>
                <a:gd name="T3" fmla="*/ 0 h 32"/>
                <a:gd name="T4" fmla="*/ 17 w 40"/>
                <a:gd name="T5" fmla="*/ 32 h 32"/>
                <a:gd name="T6" fmla="*/ 40 w 40"/>
                <a:gd name="T7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2">
                  <a:moveTo>
                    <a:pt x="40" y="23"/>
                  </a:moveTo>
                  <a:cubicBezTo>
                    <a:pt x="29" y="12"/>
                    <a:pt x="16" y="4"/>
                    <a:pt x="0" y="0"/>
                  </a:cubicBezTo>
                  <a:cubicBezTo>
                    <a:pt x="7" y="8"/>
                    <a:pt x="13" y="19"/>
                    <a:pt x="17" y="32"/>
                  </a:cubicBezTo>
                  <a:cubicBezTo>
                    <a:pt x="25" y="30"/>
                    <a:pt x="33" y="27"/>
                    <a:pt x="40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21"/>
            <p:cNvSpPr/>
            <p:nvPr/>
          </p:nvSpPr>
          <p:spPr bwMode="auto">
            <a:xfrm>
              <a:off x="1554163" y="3906838"/>
              <a:ext cx="169863" cy="184150"/>
            </a:xfrm>
            <a:custGeom>
              <a:avLst/>
              <a:gdLst>
                <a:gd name="T0" fmla="*/ 5 w 45"/>
                <a:gd name="T1" fmla="*/ 49 h 49"/>
                <a:gd name="T2" fmla="*/ 45 w 45"/>
                <a:gd name="T3" fmla="*/ 49 h 49"/>
                <a:gd name="T4" fmla="*/ 26 w 45"/>
                <a:gd name="T5" fmla="*/ 0 h 49"/>
                <a:gd name="T6" fmla="*/ 0 w 45"/>
                <a:gd name="T7" fmla="*/ 11 h 49"/>
                <a:gd name="T8" fmla="*/ 5 w 45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9">
                  <a:moveTo>
                    <a:pt x="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5" y="30"/>
                    <a:pt x="38" y="13"/>
                    <a:pt x="26" y="0"/>
                  </a:cubicBezTo>
                  <a:cubicBezTo>
                    <a:pt x="18" y="4"/>
                    <a:pt x="9" y="8"/>
                    <a:pt x="0" y="11"/>
                  </a:cubicBezTo>
                  <a:cubicBezTo>
                    <a:pt x="3" y="22"/>
                    <a:pt x="5" y="35"/>
                    <a:pt x="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22"/>
            <p:cNvSpPr/>
            <p:nvPr/>
          </p:nvSpPr>
          <p:spPr bwMode="auto">
            <a:xfrm>
              <a:off x="1273175" y="3951288"/>
              <a:ext cx="120650" cy="139700"/>
            </a:xfrm>
            <a:custGeom>
              <a:avLst/>
              <a:gdLst>
                <a:gd name="T0" fmla="*/ 0 w 32"/>
                <a:gd name="T1" fmla="*/ 37 h 37"/>
                <a:gd name="T2" fmla="*/ 32 w 32"/>
                <a:gd name="T3" fmla="*/ 37 h 37"/>
                <a:gd name="T4" fmla="*/ 32 w 32"/>
                <a:gd name="T5" fmla="*/ 4 h 37"/>
                <a:gd name="T6" fmla="*/ 4 w 32"/>
                <a:gd name="T7" fmla="*/ 0 h 37"/>
                <a:gd name="T8" fmla="*/ 0 w 32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7">
                  <a:moveTo>
                    <a:pt x="0" y="37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3" y="4"/>
                    <a:pt x="13" y="3"/>
                    <a:pt x="4" y="0"/>
                  </a:cubicBezTo>
                  <a:cubicBezTo>
                    <a:pt x="2" y="11"/>
                    <a:pt x="0" y="23"/>
                    <a:pt x="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3"/>
            <p:cNvSpPr/>
            <p:nvPr/>
          </p:nvSpPr>
          <p:spPr bwMode="auto">
            <a:xfrm>
              <a:off x="1423988" y="4121151"/>
              <a:ext cx="123825" cy="134938"/>
            </a:xfrm>
            <a:custGeom>
              <a:avLst/>
              <a:gdLst>
                <a:gd name="T0" fmla="*/ 33 w 33"/>
                <a:gd name="T1" fmla="*/ 0 h 36"/>
                <a:gd name="T2" fmla="*/ 0 w 33"/>
                <a:gd name="T3" fmla="*/ 0 h 36"/>
                <a:gd name="T4" fmla="*/ 0 w 33"/>
                <a:gd name="T5" fmla="*/ 33 h 36"/>
                <a:gd name="T6" fmla="*/ 28 w 33"/>
                <a:gd name="T7" fmla="*/ 36 h 36"/>
                <a:gd name="T8" fmla="*/ 33 w 33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6">
                  <a:moveTo>
                    <a:pt x="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0" y="33"/>
                    <a:pt x="19" y="34"/>
                    <a:pt x="28" y="36"/>
                  </a:cubicBezTo>
                  <a:cubicBezTo>
                    <a:pt x="31" y="26"/>
                    <a:pt x="33" y="13"/>
                    <a:pt x="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4"/>
            <p:cNvSpPr/>
            <p:nvPr/>
          </p:nvSpPr>
          <p:spPr bwMode="auto">
            <a:xfrm>
              <a:off x="1273175" y="4121151"/>
              <a:ext cx="120650" cy="134938"/>
            </a:xfrm>
            <a:custGeom>
              <a:avLst/>
              <a:gdLst>
                <a:gd name="T0" fmla="*/ 4 w 32"/>
                <a:gd name="T1" fmla="*/ 36 h 36"/>
                <a:gd name="T2" fmla="*/ 32 w 32"/>
                <a:gd name="T3" fmla="*/ 33 h 36"/>
                <a:gd name="T4" fmla="*/ 32 w 32"/>
                <a:gd name="T5" fmla="*/ 0 h 36"/>
                <a:gd name="T6" fmla="*/ 0 w 32"/>
                <a:gd name="T7" fmla="*/ 0 h 36"/>
                <a:gd name="T8" fmla="*/ 4 w 32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6">
                  <a:moveTo>
                    <a:pt x="4" y="36"/>
                  </a:moveTo>
                  <a:cubicBezTo>
                    <a:pt x="13" y="34"/>
                    <a:pt x="23" y="33"/>
                    <a:pt x="32" y="3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2" y="26"/>
                    <a:pt x="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5"/>
            <p:cNvSpPr/>
            <p:nvPr/>
          </p:nvSpPr>
          <p:spPr bwMode="auto">
            <a:xfrm>
              <a:off x="1295400" y="4270376"/>
              <a:ext cx="98425" cy="147638"/>
            </a:xfrm>
            <a:custGeom>
              <a:avLst/>
              <a:gdLst>
                <a:gd name="T0" fmla="*/ 26 w 26"/>
                <a:gd name="T1" fmla="*/ 39 h 39"/>
                <a:gd name="T2" fmla="*/ 26 w 26"/>
                <a:gd name="T3" fmla="*/ 0 h 39"/>
                <a:gd name="T4" fmla="*/ 0 w 26"/>
                <a:gd name="T5" fmla="*/ 3 h 39"/>
                <a:gd name="T6" fmla="*/ 26 w 26"/>
                <a:gd name="T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26" y="39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7" y="0"/>
                    <a:pt x="9" y="1"/>
                    <a:pt x="0" y="3"/>
                  </a:cubicBezTo>
                  <a:cubicBezTo>
                    <a:pt x="7" y="23"/>
                    <a:pt x="17" y="37"/>
                    <a:pt x="26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26"/>
            <p:cNvSpPr/>
            <p:nvPr/>
          </p:nvSpPr>
          <p:spPr bwMode="auto">
            <a:xfrm>
              <a:off x="1484313" y="4289426"/>
              <a:ext cx="149225" cy="123825"/>
            </a:xfrm>
            <a:custGeom>
              <a:avLst/>
              <a:gdLst>
                <a:gd name="T0" fmla="*/ 0 w 40"/>
                <a:gd name="T1" fmla="*/ 33 h 33"/>
                <a:gd name="T2" fmla="*/ 40 w 40"/>
                <a:gd name="T3" fmla="*/ 10 h 33"/>
                <a:gd name="T4" fmla="*/ 17 w 40"/>
                <a:gd name="T5" fmla="*/ 0 h 33"/>
                <a:gd name="T6" fmla="*/ 0 w 40"/>
                <a:gd name="T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3">
                  <a:moveTo>
                    <a:pt x="0" y="33"/>
                  </a:moveTo>
                  <a:cubicBezTo>
                    <a:pt x="16" y="29"/>
                    <a:pt x="30" y="21"/>
                    <a:pt x="40" y="10"/>
                  </a:cubicBezTo>
                  <a:cubicBezTo>
                    <a:pt x="33" y="6"/>
                    <a:pt x="25" y="3"/>
                    <a:pt x="17" y="0"/>
                  </a:cubicBezTo>
                  <a:cubicBezTo>
                    <a:pt x="13" y="14"/>
                    <a:pt x="7" y="25"/>
                    <a:pt x="0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27"/>
            <p:cNvSpPr/>
            <p:nvPr/>
          </p:nvSpPr>
          <p:spPr bwMode="auto">
            <a:xfrm>
              <a:off x="1187450" y="3797301"/>
              <a:ext cx="149225" cy="120650"/>
            </a:xfrm>
            <a:custGeom>
              <a:avLst/>
              <a:gdLst>
                <a:gd name="T0" fmla="*/ 40 w 40"/>
                <a:gd name="T1" fmla="*/ 0 h 32"/>
                <a:gd name="T2" fmla="*/ 0 w 40"/>
                <a:gd name="T3" fmla="*/ 23 h 32"/>
                <a:gd name="T4" fmla="*/ 22 w 40"/>
                <a:gd name="T5" fmla="*/ 32 h 32"/>
                <a:gd name="T6" fmla="*/ 40 w 40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2">
                  <a:moveTo>
                    <a:pt x="40" y="0"/>
                  </a:moveTo>
                  <a:cubicBezTo>
                    <a:pt x="24" y="4"/>
                    <a:pt x="10" y="12"/>
                    <a:pt x="0" y="23"/>
                  </a:cubicBezTo>
                  <a:cubicBezTo>
                    <a:pt x="7" y="27"/>
                    <a:pt x="14" y="30"/>
                    <a:pt x="22" y="32"/>
                  </a:cubicBezTo>
                  <a:cubicBezTo>
                    <a:pt x="27" y="19"/>
                    <a:pt x="33" y="8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8"/>
            <p:cNvSpPr/>
            <p:nvPr/>
          </p:nvSpPr>
          <p:spPr bwMode="auto">
            <a:xfrm>
              <a:off x="1554163" y="4121151"/>
              <a:ext cx="169863" cy="184150"/>
            </a:xfrm>
            <a:custGeom>
              <a:avLst/>
              <a:gdLst>
                <a:gd name="T0" fmla="*/ 0 w 45"/>
                <a:gd name="T1" fmla="*/ 38 h 49"/>
                <a:gd name="T2" fmla="*/ 26 w 45"/>
                <a:gd name="T3" fmla="*/ 49 h 49"/>
                <a:gd name="T4" fmla="*/ 45 w 45"/>
                <a:gd name="T5" fmla="*/ 0 h 49"/>
                <a:gd name="T6" fmla="*/ 5 w 45"/>
                <a:gd name="T7" fmla="*/ 0 h 49"/>
                <a:gd name="T8" fmla="*/ 0 w 45"/>
                <a:gd name="T9" fmla="*/ 3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9">
                  <a:moveTo>
                    <a:pt x="0" y="38"/>
                  </a:moveTo>
                  <a:cubicBezTo>
                    <a:pt x="10" y="41"/>
                    <a:pt x="18" y="45"/>
                    <a:pt x="26" y="49"/>
                  </a:cubicBezTo>
                  <a:cubicBezTo>
                    <a:pt x="38" y="36"/>
                    <a:pt x="45" y="19"/>
                    <a:pt x="4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4"/>
                    <a:pt x="3" y="27"/>
                    <a:pt x="0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9"/>
            <p:cNvSpPr/>
            <p:nvPr/>
          </p:nvSpPr>
          <p:spPr bwMode="auto">
            <a:xfrm>
              <a:off x="1423988" y="4270376"/>
              <a:ext cx="96838" cy="147638"/>
            </a:xfrm>
            <a:custGeom>
              <a:avLst/>
              <a:gdLst>
                <a:gd name="T0" fmla="*/ 0 w 26"/>
                <a:gd name="T1" fmla="*/ 0 h 39"/>
                <a:gd name="T2" fmla="*/ 0 w 26"/>
                <a:gd name="T3" fmla="*/ 39 h 39"/>
                <a:gd name="T4" fmla="*/ 26 w 26"/>
                <a:gd name="T5" fmla="*/ 3 h 39"/>
                <a:gd name="T6" fmla="*/ 0 w 2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0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10" y="36"/>
                    <a:pt x="20" y="23"/>
                    <a:pt x="26" y="3"/>
                  </a:cubicBezTo>
                  <a:cubicBezTo>
                    <a:pt x="18" y="1"/>
                    <a:pt x="9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30"/>
            <p:cNvSpPr/>
            <p:nvPr/>
          </p:nvSpPr>
          <p:spPr bwMode="auto">
            <a:xfrm>
              <a:off x="1093788" y="3906838"/>
              <a:ext cx="168275" cy="184150"/>
            </a:xfrm>
            <a:custGeom>
              <a:avLst/>
              <a:gdLst>
                <a:gd name="T0" fmla="*/ 45 w 45"/>
                <a:gd name="T1" fmla="*/ 10 h 49"/>
                <a:gd name="T2" fmla="*/ 19 w 45"/>
                <a:gd name="T3" fmla="*/ 0 h 49"/>
                <a:gd name="T4" fmla="*/ 0 w 45"/>
                <a:gd name="T5" fmla="*/ 49 h 49"/>
                <a:gd name="T6" fmla="*/ 40 w 45"/>
                <a:gd name="T7" fmla="*/ 49 h 49"/>
                <a:gd name="T8" fmla="*/ 45 w 45"/>
                <a:gd name="T9" fmla="*/ 1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9">
                  <a:moveTo>
                    <a:pt x="45" y="10"/>
                  </a:moveTo>
                  <a:cubicBezTo>
                    <a:pt x="36" y="8"/>
                    <a:pt x="28" y="4"/>
                    <a:pt x="19" y="0"/>
                  </a:cubicBezTo>
                  <a:cubicBezTo>
                    <a:pt x="8" y="13"/>
                    <a:pt x="1" y="30"/>
                    <a:pt x="0" y="49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35"/>
                    <a:pt x="42" y="22"/>
                    <a:pt x="4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1"/>
            <p:cNvSpPr/>
            <p:nvPr/>
          </p:nvSpPr>
          <p:spPr bwMode="auto">
            <a:xfrm>
              <a:off x="1093788" y="4121151"/>
              <a:ext cx="168275" cy="184150"/>
            </a:xfrm>
            <a:custGeom>
              <a:avLst/>
              <a:gdLst>
                <a:gd name="T0" fmla="*/ 40 w 45"/>
                <a:gd name="T1" fmla="*/ 0 h 49"/>
                <a:gd name="T2" fmla="*/ 0 w 45"/>
                <a:gd name="T3" fmla="*/ 0 h 49"/>
                <a:gd name="T4" fmla="*/ 19 w 45"/>
                <a:gd name="T5" fmla="*/ 49 h 49"/>
                <a:gd name="T6" fmla="*/ 45 w 45"/>
                <a:gd name="T7" fmla="*/ 38 h 49"/>
                <a:gd name="T8" fmla="*/ 40 w 45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9">
                  <a:moveTo>
                    <a:pt x="4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9"/>
                    <a:pt x="8" y="36"/>
                    <a:pt x="19" y="49"/>
                  </a:cubicBezTo>
                  <a:cubicBezTo>
                    <a:pt x="28" y="45"/>
                    <a:pt x="36" y="41"/>
                    <a:pt x="45" y="38"/>
                  </a:cubicBezTo>
                  <a:cubicBezTo>
                    <a:pt x="42" y="27"/>
                    <a:pt x="41" y="14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32"/>
            <p:cNvSpPr/>
            <p:nvPr/>
          </p:nvSpPr>
          <p:spPr bwMode="auto">
            <a:xfrm>
              <a:off x="1182688" y="4289426"/>
              <a:ext cx="153988" cy="123825"/>
            </a:xfrm>
            <a:custGeom>
              <a:avLst/>
              <a:gdLst>
                <a:gd name="T0" fmla="*/ 0 w 41"/>
                <a:gd name="T1" fmla="*/ 10 h 33"/>
                <a:gd name="T2" fmla="*/ 41 w 41"/>
                <a:gd name="T3" fmla="*/ 33 h 33"/>
                <a:gd name="T4" fmla="*/ 23 w 41"/>
                <a:gd name="T5" fmla="*/ 0 h 33"/>
                <a:gd name="T6" fmla="*/ 0 w 41"/>
                <a:gd name="T7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3">
                  <a:moveTo>
                    <a:pt x="0" y="10"/>
                  </a:moveTo>
                  <a:cubicBezTo>
                    <a:pt x="11" y="21"/>
                    <a:pt x="25" y="29"/>
                    <a:pt x="41" y="33"/>
                  </a:cubicBezTo>
                  <a:cubicBezTo>
                    <a:pt x="33" y="25"/>
                    <a:pt x="28" y="14"/>
                    <a:pt x="23" y="0"/>
                  </a:cubicBezTo>
                  <a:cubicBezTo>
                    <a:pt x="15" y="3"/>
                    <a:pt x="8" y="6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5969273" y="2932732"/>
            <a:ext cx="4151085" cy="81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8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Motivation </a:t>
            </a:r>
            <a:r>
              <a:rPr lang="x-none" altLang="zh-CN" sz="48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3</a:t>
            </a:r>
            <a:endParaRPr lang="x-none" altLang="zh-CN" sz="4800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j-cs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08195" y="349250"/>
            <a:ext cx="3544570" cy="755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4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Motivation </a:t>
            </a:r>
            <a:r>
              <a:rPr lang="x-none" altLang="zh-CN" sz="44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3</a:t>
            </a:r>
            <a:endParaRPr lang="x-none" altLang="zh-CN" sz="4400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j-cs"/>
              <a:sym typeface="+mn-ea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686435" y="1064260"/>
            <a:ext cx="10900410" cy="3808095"/>
          </a:xfrm>
          <a:prstGeom prst="roundRect">
            <a:avLst>
              <a:gd name="adj" fmla="val 7685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06120" y="1131570"/>
            <a:ext cx="10798810" cy="3508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1. </a:t>
            </a:r>
            <a:r>
              <a:rPr lang="x-none" altLang="zh-CN" sz="3200" b="1" kern="0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Consistency </a:t>
            </a:r>
            <a:r>
              <a:rPr lang="x-none" altLang="zh-CN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is a </a:t>
            </a:r>
            <a:r>
              <a:rPr lang="x-none" altLang="zh-CN" sz="3200" b="1" kern="0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big-trouble</a:t>
            </a:r>
            <a:r>
              <a:rPr lang="x-none" altLang="zh-CN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 in KVS. </a:t>
            </a:r>
            <a:endParaRPr lang="x-none" altLang="zh-CN" sz="3200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j-cs"/>
              <a:sym typeface="+mn-ea"/>
            </a:endParaRPr>
          </a:p>
          <a:p>
            <a:r>
              <a:rPr lang="x-none" altLang="zh-CN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2. Traditional consistency mechanism not only needs special methods, such as </a:t>
            </a:r>
            <a:r>
              <a:rPr lang="x-none" altLang="zh-CN" sz="3200" b="1" kern="0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journaling</a:t>
            </a:r>
            <a:r>
              <a:rPr lang="x-none" altLang="zh-CN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, </a:t>
            </a:r>
            <a:r>
              <a:rPr lang="x-none" altLang="zh-CN" sz="3200" b="1" kern="0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checkpointing </a:t>
            </a:r>
            <a:r>
              <a:rPr lang="x-none" altLang="zh-CN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or </a:t>
            </a:r>
            <a:r>
              <a:rPr lang="x-none" altLang="zh-CN" sz="3200" b="1" kern="0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COW </a:t>
            </a:r>
            <a:r>
              <a:rPr lang="x-none" altLang="zh-CN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, but also needs </a:t>
            </a:r>
            <a:r>
              <a:rPr lang="x-none" altLang="zh-CN" sz="3200" b="1" kern="0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strict writing order </a:t>
            </a:r>
            <a:r>
              <a:rPr lang="x-none" altLang="zh-CN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ensurrance by using costly primitives.(clflush, mfence, clwb)</a:t>
            </a:r>
            <a:endParaRPr lang="x-none" altLang="zh-CN" sz="3200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j-cs"/>
              <a:sym typeface="+mn-ea"/>
            </a:endParaRPr>
          </a:p>
          <a:p>
            <a:r>
              <a:rPr lang="x-none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3. </a:t>
            </a:r>
            <a:r>
              <a:rPr lang="x-none" sz="3200" b="1" kern="0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Simpler </a:t>
            </a:r>
            <a:r>
              <a:rPr lang="x-none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and </a:t>
            </a:r>
            <a:r>
              <a:rPr lang="x-none" sz="3200" b="1" kern="0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more effective </a:t>
            </a:r>
            <a:r>
              <a:rPr lang="x-none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consistency mechansim is eager.</a:t>
            </a:r>
            <a:endParaRPr lang="x-none" sz="3200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21180" y="276225"/>
            <a:ext cx="8928735" cy="755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x-none" altLang="zh-CN" sz="44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Idea 3</a:t>
            </a:r>
            <a:r>
              <a:rPr lang="zh-CN" altLang="en-US" sz="44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  </a:t>
            </a:r>
            <a:r>
              <a:rPr lang="x-none" altLang="zh-CN" sz="44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Self-consistent Mechanism</a:t>
            </a:r>
            <a:endParaRPr sz="4400"/>
          </a:p>
        </p:txBody>
      </p:sp>
      <p:sp>
        <p:nvSpPr>
          <p:cNvPr id="3" name="Text Box 2"/>
          <p:cNvSpPr txBox="1"/>
          <p:nvPr/>
        </p:nvSpPr>
        <p:spPr>
          <a:xfrm>
            <a:off x="1762125" y="1061085"/>
            <a:ext cx="1177925" cy="805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800">
                <a:solidFill>
                  <a:schemeClr val="bg1"/>
                </a:solidFill>
              </a:rPr>
              <a:t>DRAM</a:t>
            </a:r>
            <a:endParaRPr lang="x-none" altLang="en-US" sz="2800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378065" y="1059180"/>
            <a:ext cx="988695" cy="805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800">
                <a:solidFill>
                  <a:schemeClr val="bg1"/>
                </a:solidFill>
              </a:rPr>
              <a:t>NVM</a:t>
            </a:r>
            <a:endParaRPr lang="x-none" altLang="en-US" sz="28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83690" y="1615440"/>
            <a:ext cx="1684655" cy="1221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x-none" altLang="en-US" b="1">
                <a:solidFill>
                  <a:schemeClr val="tx1"/>
                </a:solidFill>
              </a:rPr>
              <a:t>Static</a:t>
            </a:r>
            <a:endParaRPr lang="x-none" altLang="en-US" b="1">
              <a:solidFill>
                <a:schemeClr val="tx1"/>
              </a:solidFill>
            </a:endParaRPr>
          </a:p>
          <a:p>
            <a:pPr algn="ctr"/>
            <a:r>
              <a:rPr lang="x-none" altLang="en-US" b="1">
                <a:solidFill>
                  <a:schemeClr val="tx1"/>
                </a:solidFill>
              </a:rPr>
              <a:t>Hash Table</a:t>
            </a:r>
            <a:endParaRPr lang="x-none" altLang="en-US" b="1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7940" y="2019935"/>
            <a:ext cx="1539240" cy="4445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-12065" y="1233170"/>
            <a:ext cx="1420495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x-none" altLang="en-US" sz="2400">
                <a:solidFill>
                  <a:schemeClr val="bg1"/>
                </a:solidFill>
              </a:rPr>
              <a:t>I/O </a:t>
            </a:r>
            <a:endParaRPr lang="x-none" altLang="en-US" sz="2400">
              <a:solidFill>
                <a:schemeClr val="bg1"/>
              </a:solidFill>
            </a:endParaRPr>
          </a:p>
          <a:p>
            <a:r>
              <a:rPr lang="x-none" altLang="en-US" sz="2400">
                <a:solidFill>
                  <a:schemeClr val="bg1"/>
                </a:solidFill>
              </a:rPr>
              <a:t>Request</a:t>
            </a:r>
            <a:endParaRPr lang="x-none" altLang="en-US" sz="240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57015" y="1842770"/>
            <a:ext cx="1640840" cy="915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x-none" altLang="en-US" b="1">
                <a:solidFill>
                  <a:schemeClr val="tx1"/>
                </a:solidFill>
              </a:rPr>
              <a:t>Dynamic </a:t>
            </a:r>
            <a:endParaRPr lang="x-none" altLang="en-US" b="1">
              <a:solidFill>
                <a:schemeClr val="tx1"/>
              </a:solidFill>
            </a:endParaRPr>
          </a:p>
          <a:p>
            <a:pPr algn="ctr"/>
            <a:r>
              <a:rPr lang="x-none" altLang="en-US" b="1">
                <a:solidFill>
                  <a:schemeClr val="tx1"/>
                </a:solidFill>
              </a:rPr>
              <a:t>Hash Table</a:t>
            </a:r>
            <a:endParaRPr lang="x-none" altLang="en-US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60870" y="1842135"/>
            <a:ext cx="4949190" cy="915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x-none" altLang="en-US" b="1">
                <a:solidFill>
                  <a:schemeClr val="tx1"/>
                </a:solidFill>
              </a:rPr>
              <a:t>Key/Value Data Zone</a:t>
            </a:r>
            <a:endParaRPr lang="x-none" altLang="en-US" b="1">
              <a:solidFill>
                <a:schemeClr val="tx1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>
            <a:off x="1226820" y="2521585"/>
            <a:ext cx="354965" cy="1519555"/>
          </a:xfrm>
          <a:prstGeom prst="curved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Up Arrow 16"/>
          <p:cNvSpPr/>
          <p:nvPr/>
        </p:nvSpPr>
        <p:spPr>
          <a:xfrm rot="19920000">
            <a:off x="2985770" y="3279775"/>
            <a:ext cx="2152650" cy="410210"/>
          </a:xfrm>
          <a:prstGeom prst="curved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3282950" y="3234690"/>
            <a:ext cx="303149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800">
                <a:solidFill>
                  <a:schemeClr val="bg1"/>
                </a:solidFill>
              </a:rPr>
              <a:t>dump &amp; merge</a:t>
            </a:r>
            <a:endParaRPr lang="x-none" altLang="en-US" sz="2800">
              <a:solidFill>
                <a:schemeClr val="bg1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393065" y="2903855"/>
            <a:ext cx="873760" cy="702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400">
                <a:solidFill>
                  <a:schemeClr val="bg1"/>
                </a:solidFill>
              </a:rPr>
              <a:t>fixing</a:t>
            </a:r>
            <a:endParaRPr lang="x-none" altLang="en-US" sz="240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95755" y="3358515"/>
            <a:ext cx="1683385" cy="1221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x-none" altLang="en-US" b="1">
                <a:solidFill>
                  <a:schemeClr val="tx1"/>
                </a:solidFill>
              </a:rPr>
              <a:t>Immutable</a:t>
            </a:r>
            <a:endParaRPr lang="x-none" altLang="en-US" b="1">
              <a:solidFill>
                <a:schemeClr val="tx1"/>
              </a:solidFill>
            </a:endParaRPr>
          </a:p>
          <a:p>
            <a:pPr algn="ctr"/>
            <a:r>
              <a:rPr lang="x-none" altLang="en-US" b="1">
                <a:solidFill>
                  <a:schemeClr val="tx1"/>
                </a:solidFill>
              </a:rPr>
              <a:t>Hash Table</a:t>
            </a:r>
            <a:endParaRPr lang="x-none" altLang="en-US" b="1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653155" y="1044575"/>
            <a:ext cx="0" cy="3596640"/>
          </a:xfrm>
          <a:prstGeom prst="line">
            <a:avLst/>
          </a:prstGeom>
          <a:ln w="28575" cmpd="sng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ightning Bolt 5"/>
          <p:cNvSpPr/>
          <p:nvPr/>
        </p:nvSpPr>
        <p:spPr>
          <a:xfrm>
            <a:off x="1569720" y="1553845"/>
            <a:ext cx="1318260" cy="2857500"/>
          </a:xfrm>
          <a:prstGeom prst="lightningBolt">
            <a:avLst/>
          </a:prstGeom>
          <a:solidFill>
            <a:srgbClr val="FF000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2460" y="1842770"/>
            <a:ext cx="1253490" cy="9150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x-none" altLang="en-US" b="1">
                <a:solidFill>
                  <a:schemeClr val="tx1"/>
                </a:solidFill>
              </a:rPr>
              <a:t>Log</a:t>
            </a:r>
            <a:endParaRPr lang="x-none" altLang="en-US" b="1">
              <a:solidFill>
                <a:schemeClr val="tx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134610" y="2994660"/>
            <a:ext cx="1219200" cy="5505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chemeClr val="bg1"/>
                </a:solidFill>
              </a:rPr>
              <a:t>Log Entry :</a:t>
            </a:r>
            <a:endParaRPr lang="x-none" altLang="en-US">
              <a:solidFill>
                <a:schemeClr val="bg1"/>
              </a:solidFill>
            </a:endParaRPr>
          </a:p>
        </p:txBody>
      </p:sp>
      <p:graphicFrame>
        <p:nvGraphicFramePr>
          <p:cNvPr id="19" name="Table 18"/>
          <p:cNvGraphicFramePr/>
          <p:nvPr/>
        </p:nvGraphicFramePr>
        <p:xfrm>
          <a:off x="6511925" y="3002280"/>
          <a:ext cx="5456555" cy="1038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535"/>
                <a:gridCol w="753110"/>
                <a:gridCol w="1049655"/>
                <a:gridCol w="781685"/>
                <a:gridCol w="1131570"/>
              </a:tblGrid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Operation Type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Key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Offset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Size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>
                          <a:sym typeface="+mn-ea"/>
                        </a:rPr>
                        <a:t>Flag</a:t>
                      </a:r>
                      <a:endParaRPr lang="x-none"/>
                    </a:p>
                  </a:txBody>
                  <a:tcPr/>
                </a:tc>
              </a:tr>
              <a:tr h="3981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put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k1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offset1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size1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>
                          <a:sym typeface="+mn-ea"/>
                        </a:rPr>
                        <a:t>(in)valid</a:t>
                      </a:r>
                      <a:endParaRPr lang="x-none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0" name="Text Box 19"/>
          <p:cNvSpPr txBox="1"/>
          <p:nvPr/>
        </p:nvSpPr>
        <p:spPr>
          <a:xfrm>
            <a:off x="5311140" y="4311650"/>
            <a:ext cx="953770" cy="5505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chemeClr val="bg1"/>
                </a:solidFill>
              </a:rPr>
              <a:t>KV Pair:</a:t>
            </a:r>
            <a:endParaRPr lang="x-none" altLang="en-US">
              <a:solidFill>
                <a:schemeClr val="bg1"/>
              </a:solidFill>
            </a:endParaRPr>
          </a:p>
        </p:txBody>
      </p:sp>
      <p:graphicFrame>
        <p:nvGraphicFramePr>
          <p:cNvPr id="24" name="Table 23"/>
          <p:cNvGraphicFramePr/>
          <p:nvPr/>
        </p:nvGraphicFramePr>
        <p:xfrm>
          <a:off x="6510020" y="4395470"/>
          <a:ext cx="5474335" cy="1102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470"/>
                <a:gridCol w="1206500"/>
                <a:gridCol w="735965"/>
                <a:gridCol w="912495"/>
                <a:gridCol w="1525905"/>
              </a:tblGrid>
              <a:tr h="552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Key Size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Value Size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Key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Value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Checksum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k1_size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v1_size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k1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v1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timestamp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 Box 24"/>
          <p:cNvSpPr txBox="1"/>
          <p:nvPr/>
        </p:nvSpPr>
        <p:spPr>
          <a:xfrm>
            <a:off x="224790" y="4686935"/>
            <a:ext cx="2864485" cy="16478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chemeClr val="bg1"/>
                </a:solidFill>
              </a:rPr>
              <a:t>一致性操作序列:</a:t>
            </a:r>
            <a:endParaRPr lang="x-none" altLang="en-US">
              <a:solidFill>
                <a:schemeClr val="bg1"/>
              </a:solidFill>
            </a:endParaRPr>
          </a:p>
          <a:p>
            <a:r>
              <a:rPr lang="x-none" altLang="en-US">
                <a:solidFill>
                  <a:schemeClr val="bg1"/>
                </a:solidFill>
              </a:rPr>
              <a:t>1. DRAM中写入(key,offset);</a:t>
            </a:r>
            <a:endParaRPr lang="x-none" altLang="en-US">
              <a:solidFill>
                <a:schemeClr val="bg1"/>
              </a:solidFill>
            </a:endParaRPr>
          </a:p>
          <a:p>
            <a:r>
              <a:rPr lang="x-none" altLang="en-US">
                <a:solidFill>
                  <a:schemeClr val="bg1"/>
                </a:solidFill>
              </a:rPr>
              <a:t>2. Log区中写入Log Entry;</a:t>
            </a:r>
            <a:endParaRPr lang="x-none" altLang="en-US">
              <a:solidFill>
                <a:schemeClr val="bg1"/>
              </a:solidFill>
            </a:endParaRPr>
          </a:p>
          <a:p>
            <a:r>
              <a:rPr lang="x-none" altLang="en-US">
                <a:solidFill>
                  <a:schemeClr val="bg1"/>
                </a:solidFill>
              </a:rPr>
              <a:t>3. Data区中写入键值对;</a:t>
            </a:r>
            <a:endParaRPr lang="x-none" altLang="en-US">
              <a:solidFill>
                <a:schemeClr val="bg1"/>
              </a:solidFill>
            </a:endParaRPr>
          </a:p>
          <a:p>
            <a:r>
              <a:rPr lang="x-none" altLang="en-US">
                <a:solidFill>
                  <a:schemeClr val="bg1"/>
                </a:solidFill>
              </a:rPr>
              <a:t>4. Log区中Flag设为valid.</a:t>
            </a:r>
            <a:endParaRPr lang="x-none" altLang="en-US">
              <a:solidFill>
                <a:schemeClr val="bg1"/>
              </a:solidFill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3302000" y="4675505"/>
            <a:ext cx="2839085" cy="1739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olidFill>
                  <a:schemeClr val="bg1"/>
                </a:solidFill>
              </a:rPr>
              <a:t>异常恢复处理:</a:t>
            </a:r>
            <a:endParaRPr lang="x-none" altLang="en-US">
              <a:solidFill>
                <a:schemeClr val="bg1"/>
              </a:solidFill>
            </a:endParaRPr>
          </a:p>
          <a:p>
            <a:r>
              <a:rPr lang="x-none" altLang="en-US">
                <a:solidFill>
                  <a:schemeClr val="bg1"/>
                </a:solidFill>
              </a:rPr>
              <a:t>1. 不做处理;</a:t>
            </a:r>
            <a:endParaRPr lang="x-none" altLang="en-US">
              <a:solidFill>
                <a:schemeClr val="bg1"/>
              </a:solidFill>
            </a:endParaRPr>
          </a:p>
          <a:p>
            <a:r>
              <a:rPr lang="x-none" altLang="en-US">
                <a:solidFill>
                  <a:schemeClr val="bg1"/>
                </a:solidFill>
              </a:rPr>
              <a:t>2. LogEntry丢弃;</a:t>
            </a:r>
            <a:endParaRPr lang="x-none" altLang="en-US">
              <a:solidFill>
                <a:schemeClr val="bg1"/>
              </a:solidFill>
            </a:endParaRPr>
          </a:p>
          <a:p>
            <a:r>
              <a:rPr lang="x-none" altLang="en-US">
                <a:solidFill>
                  <a:schemeClr val="bg1"/>
                </a:solidFill>
              </a:rPr>
              <a:t>3. 根据Log Entry</a:t>
            </a:r>
            <a:r>
              <a:rPr lang="x-none" altLang="en-US">
                <a:solidFill>
                  <a:schemeClr val="bg1"/>
                </a:solidFill>
                <a:sym typeface="+mn-ea"/>
              </a:rPr>
              <a:t>丢弃</a:t>
            </a:r>
            <a:endParaRPr lang="x-none" altLang="en-US">
              <a:solidFill>
                <a:schemeClr val="bg1"/>
              </a:solidFill>
              <a:sym typeface="+mn-ea"/>
            </a:endParaRPr>
          </a:p>
          <a:p>
            <a:r>
              <a:rPr lang="x-none" altLang="en-US">
                <a:solidFill>
                  <a:schemeClr val="bg1"/>
                </a:solidFill>
                <a:sym typeface="+mn-ea"/>
              </a:rPr>
              <a:t>　</a:t>
            </a:r>
            <a:r>
              <a:rPr lang="x-none" altLang="en-US">
                <a:solidFill>
                  <a:schemeClr val="bg1"/>
                </a:solidFill>
              </a:rPr>
              <a:t>键值对大小数据区;</a:t>
            </a:r>
            <a:endParaRPr lang="x-none" altLang="en-US">
              <a:solidFill>
                <a:schemeClr val="bg1"/>
              </a:solidFill>
            </a:endParaRPr>
          </a:p>
          <a:p>
            <a:r>
              <a:rPr lang="x-none" altLang="en-US">
                <a:solidFill>
                  <a:schemeClr val="bg1"/>
                </a:solidFill>
              </a:rPr>
              <a:t>4. 原子操作.</a:t>
            </a:r>
            <a:endParaRPr lang="x-none" altLang="en-US">
              <a:solidFill>
                <a:schemeClr val="bg1"/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7397115" y="5737860"/>
            <a:ext cx="3919220" cy="5505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chemeClr val="bg1"/>
                </a:solidFill>
              </a:rPr>
              <a:t>每成功完成一次merge操作,清空Log区.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21180" y="276225"/>
            <a:ext cx="8928735" cy="755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x-none" altLang="zh-CN" sz="44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Idea 3</a:t>
            </a:r>
            <a:r>
              <a:rPr lang="zh-CN" altLang="en-US" sz="44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  </a:t>
            </a:r>
            <a:r>
              <a:rPr lang="x-none" altLang="zh-CN" sz="44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Self-consistent Mechanism</a:t>
            </a:r>
            <a:endParaRPr sz="4400"/>
          </a:p>
        </p:txBody>
      </p:sp>
      <p:graphicFrame>
        <p:nvGraphicFramePr>
          <p:cNvPr id="2" name="Table 1"/>
          <p:cNvGraphicFramePr/>
          <p:nvPr/>
        </p:nvGraphicFramePr>
        <p:xfrm>
          <a:off x="913765" y="1358900"/>
          <a:ext cx="1951355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35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Hash table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latest checkpoint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.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.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.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4209415" y="2145030"/>
          <a:ext cx="77266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690"/>
                <a:gridCol w="2008505"/>
                <a:gridCol w="1693545"/>
                <a:gridCol w="2186940"/>
              </a:tblGrid>
              <a:tr h="5137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merge version(32B)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/>
                        <a:t>keyhash(64B)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/>
                        <a:t>offset(64B)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/>
                        <a:t>checksum(32B)</a:t>
                      </a:r>
                      <a:endParaRPr lang="x-none"/>
                    </a:p>
                  </a:txBody>
                  <a:tcPr anchor="ctr" anchorCtr="0"/>
                </a:tc>
              </a:tr>
            </a:tbl>
          </a:graphicData>
        </a:graphic>
      </p:graphicFrame>
      <p:cxnSp>
        <p:nvCxnSpPr>
          <p:cNvPr id="13" name="Elbow Connector 12"/>
          <p:cNvCxnSpPr/>
          <p:nvPr/>
        </p:nvCxnSpPr>
        <p:spPr>
          <a:xfrm flipV="1">
            <a:off x="2872105" y="1574165"/>
            <a:ext cx="1318895" cy="1116330"/>
          </a:xfrm>
          <a:prstGeom prst="bentConnector3">
            <a:avLst>
              <a:gd name="adj1" fmla="val 50024"/>
            </a:avLst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/>
          <p:nvPr/>
        </p:nvGraphicFramePr>
        <p:xfrm>
          <a:off x="4176395" y="1323340"/>
          <a:ext cx="7417435" cy="487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635"/>
                <a:gridCol w="2061210"/>
                <a:gridCol w="1946910"/>
                <a:gridCol w="1503680"/>
              </a:tblGrid>
              <a:tr h="4870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merge version(32B)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/>
                        <a:t>keyhash(64B)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"MERGE SUC" 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NULL</a:t>
                      </a:r>
                      <a:endParaRPr lang="x-none"/>
                    </a:p>
                  </a:txBody>
                  <a:tcPr anchor="ctr" anchorCtr="0"/>
                </a:tc>
              </a:tr>
            </a:tbl>
          </a:graphicData>
        </a:graphic>
      </p:graphicFrame>
      <p:cxnSp>
        <p:nvCxnSpPr>
          <p:cNvPr id="29" name="Elbow Connector 28"/>
          <p:cNvCxnSpPr/>
          <p:nvPr/>
        </p:nvCxnSpPr>
        <p:spPr>
          <a:xfrm flipV="1">
            <a:off x="2874010" y="2402205"/>
            <a:ext cx="1346835" cy="1026160"/>
          </a:xfrm>
          <a:prstGeom prst="bentConnector3">
            <a:avLst>
              <a:gd name="adj1" fmla="val 66808"/>
            </a:avLst>
          </a:prstGeom>
          <a:ln w="19050"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文本框 12"/>
          <p:cNvSpPr txBox="1"/>
          <p:nvPr/>
        </p:nvSpPr>
        <p:spPr>
          <a:xfrm>
            <a:off x="3824605" y="2753360"/>
            <a:ext cx="8392160" cy="3934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1. </a:t>
            </a:r>
            <a:r>
              <a:rPr lang="x-none" altLang="zh-CN" sz="2800" b="1" kern="0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Checksum </a:t>
            </a:r>
            <a:r>
              <a:rPr lang="x-none" altLang="zh-CN" sz="28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is an error dection method used in communication area, we store the value checksum as a 32bit content, use crc32.</a:t>
            </a:r>
            <a:endParaRPr lang="x-none" altLang="zh-CN" sz="2800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j-cs"/>
              <a:sym typeface="+mn-ea"/>
            </a:endParaRPr>
          </a:p>
          <a:p>
            <a:r>
              <a:rPr lang="x-none" altLang="zh-CN" sz="28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2. After each merging, we intentionally insert a </a:t>
            </a:r>
            <a:r>
              <a:rPr lang="x-none" altLang="zh-CN" sz="2800" b="1" kern="0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"checkpoint" entry</a:t>
            </a:r>
            <a:r>
              <a:rPr lang="x-none" altLang="zh-CN" sz="28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 whose offset value is a fixed string, </a:t>
            </a:r>
            <a:r>
              <a:rPr lang="x-none" altLang="zh-CN" sz="28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"MERGE SUC".</a:t>
            </a:r>
            <a:endParaRPr lang="x-none" altLang="zh-CN" sz="2800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j-cs"/>
            </a:endParaRPr>
          </a:p>
          <a:p>
            <a:r>
              <a:rPr lang="x-none" altLang="zh-CN" sz="28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3. During a </a:t>
            </a:r>
            <a:r>
              <a:rPr lang="x-none" altLang="zh-CN" sz="2800" b="1" kern="0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recovery</a:t>
            </a:r>
            <a:r>
              <a:rPr lang="x-none" altLang="zh-CN" sz="28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, we scan the entries after the latest checkpoint, and </a:t>
            </a:r>
            <a:r>
              <a:rPr lang="x-none" altLang="zh-CN" sz="2800" b="1" kern="0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compare </a:t>
            </a:r>
            <a:r>
              <a:rPr lang="x-none" altLang="zh-CN" sz="28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the value checksum, </a:t>
            </a:r>
            <a:r>
              <a:rPr lang="x-none" altLang="zh-CN" sz="2800" b="1" kern="0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mismatched pairs </a:t>
            </a:r>
            <a:r>
              <a:rPr lang="x-none" altLang="zh-CN" sz="28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will be </a:t>
            </a:r>
            <a:r>
              <a:rPr lang="x-none" altLang="zh-CN" sz="2800" b="1" kern="0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dropped</a:t>
            </a:r>
            <a:r>
              <a:rPr lang="x-none" altLang="zh-CN" sz="28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.</a:t>
            </a:r>
            <a:endParaRPr lang="x-none" altLang="zh-CN" sz="2800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j-cs"/>
            </a:endParaRPr>
          </a:p>
        </p:txBody>
      </p:sp>
      <p:sp>
        <p:nvSpPr>
          <p:cNvPr id="3" name="Up Arrow 2"/>
          <p:cNvSpPr/>
          <p:nvPr/>
        </p:nvSpPr>
        <p:spPr>
          <a:xfrm>
            <a:off x="614680" y="2574290"/>
            <a:ext cx="142240" cy="146177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2705" y="2560955"/>
            <a:ext cx="457200" cy="27063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>
                <a:solidFill>
                  <a:srgbClr val="FFFF00"/>
                </a:solidFill>
              </a:rPr>
              <a:t>B</a:t>
            </a:r>
            <a:r>
              <a:rPr lang="en-US">
                <a:solidFill>
                  <a:srgbClr val="FFFF00"/>
                </a:solidFill>
              </a:rPr>
              <a:t>acktracking </a:t>
            </a:r>
            <a:r>
              <a:rPr lang="x-none" altLang="en-US">
                <a:solidFill>
                  <a:srgbClr val="FFFF00"/>
                </a:solidFill>
              </a:rPr>
              <a:t>scan</a:t>
            </a:r>
            <a:endParaRPr lang="x-none" altLang="en-US">
              <a:solidFill>
                <a:srgbClr val="FFFF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21180" y="276225"/>
            <a:ext cx="8928735" cy="755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x-none" altLang="zh-CN" sz="44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Idea 3</a:t>
            </a:r>
            <a:r>
              <a:rPr lang="zh-CN" altLang="en-US" sz="44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  </a:t>
            </a:r>
            <a:r>
              <a:rPr lang="x-none" altLang="zh-CN" sz="44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Self-consistent Mechanism</a:t>
            </a:r>
            <a:endParaRPr sz="4400"/>
          </a:p>
        </p:txBody>
      </p:sp>
      <p:sp>
        <p:nvSpPr>
          <p:cNvPr id="3" name="文本框 12"/>
          <p:cNvSpPr txBox="1"/>
          <p:nvPr/>
        </p:nvSpPr>
        <p:spPr>
          <a:xfrm>
            <a:off x="810895" y="1122680"/>
            <a:ext cx="10655935" cy="2654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1. </a:t>
            </a:r>
            <a:r>
              <a:rPr lang="x-none" altLang="zh-CN" sz="2800" b="1" kern="0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Checksum </a:t>
            </a:r>
            <a:r>
              <a:rPr lang="x-none" altLang="zh-CN" sz="28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ancalcalation is much faster(5×~20×) than cache flushes. Reported by 《</a:t>
            </a:r>
            <a:r>
              <a:rPr lang="x-none" altLang="zh-CN" sz="28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NVMcached: An NVM-based Key-Value Cache</a:t>
            </a:r>
            <a:r>
              <a:rPr lang="x-none" altLang="zh-CN" sz="28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》</a:t>
            </a:r>
            <a:r>
              <a:rPr lang="x-none" altLang="zh-CN" sz="28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 ACM APSys, 2016</a:t>
            </a:r>
            <a:endParaRPr lang="x-none" altLang="zh-CN" sz="2800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j-cs"/>
            </a:endParaRPr>
          </a:p>
          <a:p>
            <a:r>
              <a:rPr lang="x-none" altLang="zh-CN" sz="28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2. It is </a:t>
            </a:r>
            <a:r>
              <a:rPr lang="x-none" altLang="zh-CN" sz="2800" b="1" kern="0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not necessary </a:t>
            </a:r>
            <a:r>
              <a:rPr lang="x-none" altLang="zh-CN" sz="28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to compute checksum and perform the comparison upon </a:t>
            </a:r>
            <a:r>
              <a:rPr lang="x-none" altLang="zh-CN" sz="2800" b="1" kern="0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every </a:t>
            </a:r>
            <a:r>
              <a:rPr lang="x-none" altLang="zh-CN" sz="28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KV-item </a:t>
            </a:r>
            <a:r>
              <a:rPr lang="x-none" altLang="zh-CN" sz="2800" b="1" kern="0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read</a:t>
            </a:r>
            <a:r>
              <a:rPr lang="x-none" altLang="zh-CN" sz="28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. It is necessary </a:t>
            </a:r>
            <a:r>
              <a:rPr lang="x-none" altLang="zh-CN" sz="2800" b="1" kern="0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only after </a:t>
            </a:r>
            <a:r>
              <a:rPr lang="x-none" altLang="zh-CN" sz="28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a </a:t>
            </a:r>
            <a:r>
              <a:rPr lang="x-none" altLang="zh-CN" sz="2800" b="1" kern="0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crash </a:t>
            </a:r>
            <a:r>
              <a:rPr lang="x-none" altLang="zh-CN" sz="28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and </a:t>
            </a:r>
            <a:r>
              <a:rPr lang="x-none" altLang="zh-CN" sz="2800" b="1" kern="0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restart</a:t>
            </a:r>
            <a:r>
              <a:rPr lang="x-none" altLang="zh-CN" sz="28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.</a:t>
            </a:r>
            <a:endParaRPr lang="x-none" altLang="zh-CN" sz="2800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717577" y="1136955"/>
            <a:ext cx="2756847" cy="2756847"/>
          </a:xfrm>
          <a:prstGeom prst="ellipse">
            <a:avLst/>
          </a:prstGeom>
          <a:solidFill>
            <a:schemeClr val="bg1">
              <a:alpha val="3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2016</a:t>
            </a:r>
            <a:endParaRPr lang="zh-CN" altLang="en-US" sz="54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51126" y="4233006"/>
            <a:ext cx="538316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456041" y="5078578"/>
            <a:ext cx="538316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702268" y="4378153"/>
            <a:ext cx="3524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THANK YOU</a:t>
            </a:r>
            <a:endParaRPr lang="zh-CN" altLang="en-US" sz="3200" b="1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51743"/>
            <a:ext cx="12192000" cy="255451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702593" y="2405057"/>
            <a:ext cx="2043566" cy="2047885"/>
            <a:chOff x="1033463" y="3729038"/>
            <a:chExt cx="750888" cy="752475"/>
          </a:xfrm>
          <a:solidFill>
            <a:schemeClr val="bg1"/>
          </a:solidFill>
        </p:grpSpPr>
        <p:sp>
          <p:nvSpPr>
            <p:cNvPr id="8" name="Freeform 16"/>
            <p:cNvSpPr>
              <a:spLocks noEditPoints="1"/>
            </p:cNvSpPr>
            <p:nvPr/>
          </p:nvSpPr>
          <p:spPr bwMode="auto">
            <a:xfrm>
              <a:off x="1033463" y="3729038"/>
              <a:ext cx="750888" cy="752475"/>
            </a:xfrm>
            <a:custGeom>
              <a:avLst/>
              <a:gdLst>
                <a:gd name="T0" fmla="*/ 100 w 200"/>
                <a:gd name="T1" fmla="*/ 0 h 200"/>
                <a:gd name="T2" fmla="*/ 100 w 200"/>
                <a:gd name="T3" fmla="*/ 0 h 200"/>
                <a:gd name="T4" fmla="*/ 100 w 200"/>
                <a:gd name="T5" fmla="*/ 0 h 200"/>
                <a:gd name="T6" fmla="*/ 100 w 200"/>
                <a:gd name="T7" fmla="*/ 0 h 200"/>
                <a:gd name="T8" fmla="*/ 0 w 200"/>
                <a:gd name="T9" fmla="*/ 100 h 200"/>
                <a:gd name="T10" fmla="*/ 100 w 200"/>
                <a:gd name="T11" fmla="*/ 200 h 200"/>
                <a:gd name="T12" fmla="*/ 100 w 200"/>
                <a:gd name="T13" fmla="*/ 200 h 200"/>
                <a:gd name="T14" fmla="*/ 100 w 200"/>
                <a:gd name="T15" fmla="*/ 200 h 200"/>
                <a:gd name="T16" fmla="*/ 100 w 200"/>
                <a:gd name="T17" fmla="*/ 200 h 200"/>
                <a:gd name="T18" fmla="*/ 200 w 200"/>
                <a:gd name="T19" fmla="*/ 100 h 200"/>
                <a:gd name="T20" fmla="*/ 100 w 200"/>
                <a:gd name="T21" fmla="*/ 0 h 200"/>
                <a:gd name="T22" fmla="*/ 100 w 200"/>
                <a:gd name="T23" fmla="*/ 192 h 200"/>
                <a:gd name="T24" fmla="*/ 100 w 200"/>
                <a:gd name="T25" fmla="*/ 192 h 200"/>
                <a:gd name="T26" fmla="*/ 100 w 200"/>
                <a:gd name="T27" fmla="*/ 192 h 200"/>
                <a:gd name="T28" fmla="*/ 100 w 200"/>
                <a:gd name="T29" fmla="*/ 192 h 200"/>
                <a:gd name="T30" fmla="*/ 8 w 200"/>
                <a:gd name="T31" fmla="*/ 100 h 200"/>
                <a:gd name="T32" fmla="*/ 100 w 200"/>
                <a:gd name="T33" fmla="*/ 8 h 200"/>
                <a:gd name="T34" fmla="*/ 100 w 200"/>
                <a:gd name="T35" fmla="*/ 8 h 200"/>
                <a:gd name="T36" fmla="*/ 100 w 200"/>
                <a:gd name="T37" fmla="*/ 8 h 200"/>
                <a:gd name="T38" fmla="*/ 100 w 200"/>
                <a:gd name="T39" fmla="*/ 8 h 200"/>
                <a:gd name="T40" fmla="*/ 192 w 200"/>
                <a:gd name="T41" fmla="*/ 100 h 200"/>
                <a:gd name="T42" fmla="*/ 100 w 200"/>
                <a:gd name="T43" fmla="*/ 19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200">
                  <a:moveTo>
                    <a:pt x="10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55"/>
                    <a:pt x="45" y="200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56" y="200"/>
                    <a:pt x="200" y="155"/>
                    <a:pt x="200" y="100"/>
                  </a:cubicBezTo>
                  <a:cubicBezTo>
                    <a:pt x="200" y="45"/>
                    <a:pt x="156" y="0"/>
                    <a:pt x="100" y="0"/>
                  </a:cubicBezTo>
                  <a:close/>
                  <a:moveTo>
                    <a:pt x="100" y="192"/>
                  </a:moveTo>
                  <a:cubicBezTo>
                    <a:pt x="100" y="192"/>
                    <a:pt x="100" y="192"/>
                    <a:pt x="100" y="192"/>
                  </a:cubicBezTo>
                  <a:cubicBezTo>
                    <a:pt x="100" y="192"/>
                    <a:pt x="100" y="192"/>
                    <a:pt x="100" y="192"/>
                  </a:cubicBezTo>
                  <a:cubicBezTo>
                    <a:pt x="100" y="192"/>
                    <a:pt x="100" y="192"/>
                    <a:pt x="100" y="192"/>
                  </a:cubicBezTo>
                  <a:cubicBezTo>
                    <a:pt x="50" y="192"/>
                    <a:pt x="8" y="151"/>
                    <a:pt x="8" y="100"/>
                  </a:cubicBezTo>
                  <a:cubicBezTo>
                    <a:pt x="8" y="49"/>
                    <a:pt x="5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51" y="8"/>
                    <a:pt x="192" y="49"/>
                    <a:pt x="192" y="100"/>
                  </a:cubicBezTo>
                  <a:cubicBezTo>
                    <a:pt x="192" y="151"/>
                    <a:pt x="151" y="192"/>
                    <a:pt x="100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7"/>
            <p:cNvSpPr/>
            <p:nvPr/>
          </p:nvSpPr>
          <p:spPr bwMode="auto">
            <a:xfrm>
              <a:off x="1423988" y="3951288"/>
              <a:ext cx="123825" cy="139700"/>
            </a:xfrm>
            <a:custGeom>
              <a:avLst/>
              <a:gdLst>
                <a:gd name="T0" fmla="*/ 28 w 33"/>
                <a:gd name="T1" fmla="*/ 0 h 37"/>
                <a:gd name="T2" fmla="*/ 0 w 33"/>
                <a:gd name="T3" fmla="*/ 4 h 37"/>
                <a:gd name="T4" fmla="*/ 0 w 33"/>
                <a:gd name="T5" fmla="*/ 37 h 37"/>
                <a:gd name="T6" fmla="*/ 33 w 33"/>
                <a:gd name="T7" fmla="*/ 37 h 37"/>
                <a:gd name="T8" fmla="*/ 28 w 33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7">
                  <a:moveTo>
                    <a:pt x="28" y="0"/>
                  </a:moveTo>
                  <a:cubicBezTo>
                    <a:pt x="19" y="3"/>
                    <a:pt x="10" y="4"/>
                    <a:pt x="0" y="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23"/>
                    <a:pt x="31" y="11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8"/>
            <p:cNvSpPr/>
            <p:nvPr/>
          </p:nvSpPr>
          <p:spPr bwMode="auto">
            <a:xfrm>
              <a:off x="1423988" y="3794126"/>
              <a:ext cx="96838" cy="146050"/>
            </a:xfrm>
            <a:custGeom>
              <a:avLst/>
              <a:gdLst>
                <a:gd name="T0" fmla="*/ 0 w 26"/>
                <a:gd name="T1" fmla="*/ 0 h 39"/>
                <a:gd name="T2" fmla="*/ 0 w 26"/>
                <a:gd name="T3" fmla="*/ 39 h 39"/>
                <a:gd name="T4" fmla="*/ 26 w 26"/>
                <a:gd name="T5" fmla="*/ 35 h 39"/>
                <a:gd name="T6" fmla="*/ 0 w 2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0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9" y="39"/>
                    <a:pt x="18" y="37"/>
                    <a:pt x="26" y="35"/>
                  </a:cubicBezTo>
                  <a:cubicBezTo>
                    <a:pt x="20" y="15"/>
                    <a:pt x="10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9"/>
            <p:cNvSpPr/>
            <p:nvPr/>
          </p:nvSpPr>
          <p:spPr bwMode="auto">
            <a:xfrm>
              <a:off x="1295400" y="3789363"/>
              <a:ext cx="98425" cy="150813"/>
            </a:xfrm>
            <a:custGeom>
              <a:avLst/>
              <a:gdLst>
                <a:gd name="T0" fmla="*/ 0 w 26"/>
                <a:gd name="T1" fmla="*/ 36 h 40"/>
                <a:gd name="T2" fmla="*/ 26 w 26"/>
                <a:gd name="T3" fmla="*/ 40 h 40"/>
                <a:gd name="T4" fmla="*/ 26 w 26"/>
                <a:gd name="T5" fmla="*/ 0 h 40"/>
                <a:gd name="T6" fmla="*/ 0 w 26"/>
                <a:gd name="T7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40">
                  <a:moveTo>
                    <a:pt x="0" y="36"/>
                  </a:moveTo>
                  <a:cubicBezTo>
                    <a:pt x="9" y="38"/>
                    <a:pt x="17" y="40"/>
                    <a:pt x="26" y="4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7" y="3"/>
                    <a:pt x="7" y="16"/>
                    <a:pt x="0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20"/>
            <p:cNvSpPr/>
            <p:nvPr/>
          </p:nvSpPr>
          <p:spPr bwMode="auto">
            <a:xfrm>
              <a:off x="1484313" y="3797301"/>
              <a:ext cx="149225" cy="120650"/>
            </a:xfrm>
            <a:custGeom>
              <a:avLst/>
              <a:gdLst>
                <a:gd name="T0" fmla="*/ 40 w 40"/>
                <a:gd name="T1" fmla="*/ 23 h 32"/>
                <a:gd name="T2" fmla="*/ 0 w 40"/>
                <a:gd name="T3" fmla="*/ 0 h 32"/>
                <a:gd name="T4" fmla="*/ 17 w 40"/>
                <a:gd name="T5" fmla="*/ 32 h 32"/>
                <a:gd name="T6" fmla="*/ 40 w 40"/>
                <a:gd name="T7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2">
                  <a:moveTo>
                    <a:pt x="40" y="23"/>
                  </a:moveTo>
                  <a:cubicBezTo>
                    <a:pt x="29" y="12"/>
                    <a:pt x="16" y="4"/>
                    <a:pt x="0" y="0"/>
                  </a:cubicBezTo>
                  <a:cubicBezTo>
                    <a:pt x="7" y="8"/>
                    <a:pt x="13" y="19"/>
                    <a:pt x="17" y="32"/>
                  </a:cubicBezTo>
                  <a:cubicBezTo>
                    <a:pt x="25" y="30"/>
                    <a:pt x="33" y="27"/>
                    <a:pt x="40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21"/>
            <p:cNvSpPr/>
            <p:nvPr/>
          </p:nvSpPr>
          <p:spPr bwMode="auto">
            <a:xfrm>
              <a:off x="1554163" y="3906838"/>
              <a:ext cx="169863" cy="184150"/>
            </a:xfrm>
            <a:custGeom>
              <a:avLst/>
              <a:gdLst>
                <a:gd name="T0" fmla="*/ 5 w 45"/>
                <a:gd name="T1" fmla="*/ 49 h 49"/>
                <a:gd name="T2" fmla="*/ 45 w 45"/>
                <a:gd name="T3" fmla="*/ 49 h 49"/>
                <a:gd name="T4" fmla="*/ 26 w 45"/>
                <a:gd name="T5" fmla="*/ 0 h 49"/>
                <a:gd name="T6" fmla="*/ 0 w 45"/>
                <a:gd name="T7" fmla="*/ 11 h 49"/>
                <a:gd name="T8" fmla="*/ 5 w 45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9">
                  <a:moveTo>
                    <a:pt x="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5" y="30"/>
                    <a:pt x="38" y="13"/>
                    <a:pt x="26" y="0"/>
                  </a:cubicBezTo>
                  <a:cubicBezTo>
                    <a:pt x="18" y="4"/>
                    <a:pt x="9" y="8"/>
                    <a:pt x="0" y="11"/>
                  </a:cubicBezTo>
                  <a:cubicBezTo>
                    <a:pt x="3" y="22"/>
                    <a:pt x="5" y="35"/>
                    <a:pt x="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22"/>
            <p:cNvSpPr/>
            <p:nvPr/>
          </p:nvSpPr>
          <p:spPr bwMode="auto">
            <a:xfrm>
              <a:off x="1273175" y="3951288"/>
              <a:ext cx="120650" cy="139700"/>
            </a:xfrm>
            <a:custGeom>
              <a:avLst/>
              <a:gdLst>
                <a:gd name="T0" fmla="*/ 0 w 32"/>
                <a:gd name="T1" fmla="*/ 37 h 37"/>
                <a:gd name="T2" fmla="*/ 32 w 32"/>
                <a:gd name="T3" fmla="*/ 37 h 37"/>
                <a:gd name="T4" fmla="*/ 32 w 32"/>
                <a:gd name="T5" fmla="*/ 4 h 37"/>
                <a:gd name="T6" fmla="*/ 4 w 32"/>
                <a:gd name="T7" fmla="*/ 0 h 37"/>
                <a:gd name="T8" fmla="*/ 0 w 32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7">
                  <a:moveTo>
                    <a:pt x="0" y="37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3" y="4"/>
                    <a:pt x="13" y="3"/>
                    <a:pt x="4" y="0"/>
                  </a:cubicBezTo>
                  <a:cubicBezTo>
                    <a:pt x="2" y="11"/>
                    <a:pt x="0" y="23"/>
                    <a:pt x="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3"/>
            <p:cNvSpPr/>
            <p:nvPr/>
          </p:nvSpPr>
          <p:spPr bwMode="auto">
            <a:xfrm>
              <a:off x="1423988" y="4121151"/>
              <a:ext cx="123825" cy="134938"/>
            </a:xfrm>
            <a:custGeom>
              <a:avLst/>
              <a:gdLst>
                <a:gd name="T0" fmla="*/ 33 w 33"/>
                <a:gd name="T1" fmla="*/ 0 h 36"/>
                <a:gd name="T2" fmla="*/ 0 w 33"/>
                <a:gd name="T3" fmla="*/ 0 h 36"/>
                <a:gd name="T4" fmla="*/ 0 w 33"/>
                <a:gd name="T5" fmla="*/ 33 h 36"/>
                <a:gd name="T6" fmla="*/ 28 w 33"/>
                <a:gd name="T7" fmla="*/ 36 h 36"/>
                <a:gd name="T8" fmla="*/ 33 w 33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6">
                  <a:moveTo>
                    <a:pt x="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0" y="33"/>
                    <a:pt x="19" y="34"/>
                    <a:pt x="28" y="36"/>
                  </a:cubicBezTo>
                  <a:cubicBezTo>
                    <a:pt x="31" y="26"/>
                    <a:pt x="33" y="13"/>
                    <a:pt x="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4"/>
            <p:cNvSpPr/>
            <p:nvPr/>
          </p:nvSpPr>
          <p:spPr bwMode="auto">
            <a:xfrm>
              <a:off x="1273175" y="4121151"/>
              <a:ext cx="120650" cy="134938"/>
            </a:xfrm>
            <a:custGeom>
              <a:avLst/>
              <a:gdLst>
                <a:gd name="T0" fmla="*/ 4 w 32"/>
                <a:gd name="T1" fmla="*/ 36 h 36"/>
                <a:gd name="T2" fmla="*/ 32 w 32"/>
                <a:gd name="T3" fmla="*/ 33 h 36"/>
                <a:gd name="T4" fmla="*/ 32 w 32"/>
                <a:gd name="T5" fmla="*/ 0 h 36"/>
                <a:gd name="T6" fmla="*/ 0 w 32"/>
                <a:gd name="T7" fmla="*/ 0 h 36"/>
                <a:gd name="T8" fmla="*/ 4 w 32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6">
                  <a:moveTo>
                    <a:pt x="4" y="36"/>
                  </a:moveTo>
                  <a:cubicBezTo>
                    <a:pt x="13" y="34"/>
                    <a:pt x="23" y="33"/>
                    <a:pt x="32" y="3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2" y="26"/>
                    <a:pt x="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5"/>
            <p:cNvSpPr/>
            <p:nvPr/>
          </p:nvSpPr>
          <p:spPr bwMode="auto">
            <a:xfrm>
              <a:off x="1295400" y="4270376"/>
              <a:ext cx="98425" cy="147638"/>
            </a:xfrm>
            <a:custGeom>
              <a:avLst/>
              <a:gdLst>
                <a:gd name="T0" fmla="*/ 26 w 26"/>
                <a:gd name="T1" fmla="*/ 39 h 39"/>
                <a:gd name="T2" fmla="*/ 26 w 26"/>
                <a:gd name="T3" fmla="*/ 0 h 39"/>
                <a:gd name="T4" fmla="*/ 0 w 26"/>
                <a:gd name="T5" fmla="*/ 3 h 39"/>
                <a:gd name="T6" fmla="*/ 26 w 26"/>
                <a:gd name="T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26" y="39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7" y="0"/>
                    <a:pt x="9" y="1"/>
                    <a:pt x="0" y="3"/>
                  </a:cubicBezTo>
                  <a:cubicBezTo>
                    <a:pt x="7" y="23"/>
                    <a:pt x="17" y="37"/>
                    <a:pt x="26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26"/>
            <p:cNvSpPr/>
            <p:nvPr/>
          </p:nvSpPr>
          <p:spPr bwMode="auto">
            <a:xfrm>
              <a:off x="1484313" y="4289426"/>
              <a:ext cx="149225" cy="123825"/>
            </a:xfrm>
            <a:custGeom>
              <a:avLst/>
              <a:gdLst>
                <a:gd name="T0" fmla="*/ 0 w 40"/>
                <a:gd name="T1" fmla="*/ 33 h 33"/>
                <a:gd name="T2" fmla="*/ 40 w 40"/>
                <a:gd name="T3" fmla="*/ 10 h 33"/>
                <a:gd name="T4" fmla="*/ 17 w 40"/>
                <a:gd name="T5" fmla="*/ 0 h 33"/>
                <a:gd name="T6" fmla="*/ 0 w 40"/>
                <a:gd name="T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3">
                  <a:moveTo>
                    <a:pt x="0" y="33"/>
                  </a:moveTo>
                  <a:cubicBezTo>
                    <a:pt x="16" y="29"/>
                    <a:pt x="30" y="21"/>
                    <a:pt x="40" y="10"/>
                  </a:cubicBezTo>
                  <a:cubicBezTo>
                    <a:pt x="33" y="6"/>
                    <a:pt x="25" y="3"/>
                    <a:pt x="17" y="0"/>
                  </a:cubicBezTo>
                  <a:cubicBezTo>
                    <a:pt x="13" y="14"/>
                    <a:pt x="7" y="25"/>
                    <a:pt x="0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27"/>
            <p:cNvSpPr/>
            <p:nvPr/>
          </p:nvSpPr>
          <p:spPr bwMode="auto">
            <a:xfrm>
              <a:off x="1187450" y="3797301"/>
              <a:ext cx="149225" cy="120650"/>
            </a:xfrm>
            <a:custGeom>
              <a:avLst/>
              <a:gdLst>
                <a:gd name="T0" fmla="*/ 40 w 40"/>
                <a:gd name="T1" fmla="*/ 0 h 32"/>
                <a:gd name="T2" fmla="*/ 0 w 40"/>
                <a:gd name="T3" fmla="*/ 23 h 32"/>
                <a:gd name="T4" fmla="*/ 22 w 40"/>
                <a:gd name="T5" fmla="*/ 32 h 32"/>
                <a:gd name="T6" fmla="*/ 40 w 40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2">
                  <a:moveTo>
                    <a:pt x="40" y="0"/>
                  </a:moveTo>
                  <a:cubicBezTo>
                    <a:pt x="24" y="4"/>
                    <a:pt x="10" y="12"/>
                    <a:pt x="0" y="23"/>
                  </a:cubicBezTo>
                  <a:cubicBezTo>
                    <a:pt x="7" y="27"/>
                    <a:pt x="14" y="30"/>
                    <a:pt x="22" y="32"/>
                  </a:cubicBezTo>
                  <a:cubicBezTo>
                    <a:pt x="27" y="19"/>
                    <a:pt x="33" y="8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8"/>
            <p:cNvSpPr/>
            <p:nvPr/>
          </p:nvSpPr>
          <p:spPr bwMode="auto">
            <a:xfrm>
              <a:off x="1554163" y="4121151"/>
              <a:ext cx="169863" cy="184150"/>
            </a:xfrm>
            <a:custGeom>
              <a:avLst/>
              <a:gdLst>
                <a:gd name="T0" fmla="*/ 0 w 45"/>
                <a:gd name="T1" fmla="*/ 38 h 49"/>
                <a:gd name="T2" fmla="*/ 26 w 45"/>
                <a:gd name="T3" fmla="*/ 49 h 49"/>
                <a:gd name="T4" fmla="*/ 45 w 45"/>
                <a:gd name="T5" fmla="*/ 0 h 49"/>
                <a:gd name="T6" fmla="*/ 5 w 45"/>
                <a:gd name="T7" fmla="*/ 0 h 49"/>
                <a:gd name="T8" fmla="*/ 0 w 45"/>
                <a:gd name="T9" fmla="*/ 3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9">
                  <a:moveTo>
                    <a:pt x="0" y="38"/>
                  </a:moveTo>
                  <a:cubicBezTo>
                    <a:pt x="10" y="41"/>
                    <a:pt x="18" y="45"/>
                    <a:pt x="26" y="49"/>
                  </a:cubicBezTo>
                  <a:cubicBezTo>
                    <a:pt x="38" y="36"/>
                    <a:pt x="45" y="19"/>
                    <a:pt x="4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4"/>
                    <a:pt x="3" y="27"/>
                    <a:pt x="0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9"/>
            <p:cNvSpPr/>
            <p:nvPr/>
          </p:nvSpPr>
          <p:spPr bwMode="auto">
            <a:xfrm>
              <a:off x="1423988" y="4270376"/>
              <a:ext cx="96838" cy="147638"/>
            </a:xfrm>
            <a:custGeom>
              <a:avLst/>
              <a:gdLst>
                <a:gd name="T0" fmla="*/ 0 w 26"/>
                <a:gd name="T1" fmla="*/ 0 h 39"/>
                <a:gd name="T2" fmla="*/ 0 w 26"/>
                <a:gd name="T3" fmla="*/ 39 h 39"/>
                <a:gd name="T4" fmla="*/ 26 w 26"/>
                <a:gd name="T5" fmla="*/ 3 h 39"/>
                <a:gd name="T6" fmla="*/ 0 w 2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0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10" y="36"/>
                    <a:pt x="20" y="23"/>
                    <a:pt x="26" y="3"/>
                  </a:cubicBezTo>
                  <a:cubicBezTo>
                    <a:pt x="18" y="1"/>
                    <a:pt x="9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30"/>
            <p:cNvSpPr/>
            <p:nvPr/>
          </p:nvSpPr>
          <p:spPr bwMode="auto">
            <a:xfrm>
              <a:off x="1093788" y="3906838"/>
              <a:ext cx="168275" cy="184150"/>
            </a:xfrm>
            <a:custGeom>
              <a:avLst/>
              <a:gdLst>
                <a:gd name="T0" fmla="*/ 45 w 45"/>
                <a:gd name="T1" fmla="*/ 10 h 49"/>
                <a:gd name="T2" fmla="*/ 19 w 45"/>
                <a:gd name="T3" fmla="*/ 0 h 49"/>
                <a:gd name="T4" fmla="*/ 0 w 45"/>
                <a:gd name="T5" fmla="*/ 49 h 49"/>
                <a:gd name="T6" fmla="*/ 40 w 45"/>
                <a:gd name="T7" fmla="*/ 49 h 49"/>
                <a:gd name="T8" fmla="*/ 45 w 45"/>
                <a:gd name="T9" fmla="*/ 1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9">
                  <a:moveTo>
                    <a:pt x="45" y="10"/>
                  </a:moveTo>
                  <a:cubicBezTo>
                    <a:pt x="36" y="8"/>
                    <a:pt x="28" y="4"/>
                    <a:pt x="19" y="0"/>
                  </a:cubicBezTo>
                  <a:cubicBezTo>
                    <a:pt x="8" y="13"/>
                    <a:pt x="1" y="30"/>
                    <a:pt x="0" y="49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35"/>
                    <a:pt x="42" y="22"/>
                    <a:pt x="4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1"/>
            <p:cNvSpPr/>
            <p:nvPr/>
          </p:nvSpPr>
          <p:spPr bwMode="auto">
            <a:xfrm>
              <a:off x="1093788" y="4121151"/>
              <a:ext cx="168275" cy="184150"/>
            </a:xfrm>
            <a:custGeom>
              <a:avLst/>
              <a:gdLst>
                <a:gd name="T0" fmla="*/ 40 w 45"/>
                <a:gd name="T1" fmla="*/ 0 h 49"/>
                <a:gd name="T2" fmla="*/ 0 w 45"/>
                <a:gd name="T3" fmla="*/ 0 h 49"/>
                <a:gd name="T4" fmla="*/ 19 w 45"/>
                <a:gd name="T5" fmla="*/ 49 h 49"/>
                <a:gd name="T6" fmla="*/ 45 w 45"/>
                <a:gd name="T7" fmla="*/ 38 h 49"/>
                <a:gd name="T8" fmla="*/ 40 w 45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9">
                  <a:moveTo>
                    <a:pt x="4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9"/>
                    <a:pt x="8" y="36"/>
                    <a:pt x="19" y="49"/>
                  </a:cubicBezTo>
                  <a:cubicBezTo>
                    <a:pt x="28" y="45"/>
                    <a:pt x="36" y="41"/>
                    <a:pt x="45" y="38"/>
                  </a:cubicBezTo>
                  <a:cubicBezTo>
                    <a:pt x="42" y="27"/>
                    <a:pt x="41" y="14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32"/>
            <p:cNvSpPr/>
            <p:nvPr/>
          </p:nvSpPr>
          <p:spPr bwMode="auto">
            <a:xfrm>
              <a:off x="1182688" y="4289426"/>
              <a:ext cx="153988" cy="123825"/>
            </a:xfrm>
            <a:custGeom>
              <a:avLst/>
              <a:gdLst>
                <a:gd name="T0" fmla="*/ 0 w 41"/>
                <a:gd name="T1" fmla="*/ 10 h 33"/>
                <a:gd name="T2" fmla="*/ 41 w 41"/>
                <a:gd name="T3" fmla="*/ 33 h 33"/>
                <a:gd name="T4" fmla="*/ 23 w 41"/>
                <a:gd name="T5" fmla="*/ 0 h 33"/>
                <a:gd name="T6" fmla="*/ 0 w 41"/>
                <a:gd name="T7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3">
                  <a:moveTo>
                    <a:pt x="0" y="10"/>
                  </a:moveTo>
                  <a:cubicBezTo>
                    <a:pt x="11" y="21"/>
                    <a:pt x="25" y="29"/>
                    <a:pt x="41" y="33"/>
                  </a:cubicBezTo>
                  <a:cubicBezTo>
                    <a:pt x="33" y="25"/>
                    <a:pt x="28" y="14"/>
                    <a:pt x="23" y="0"/>
                  </a:cubicBezTo>
                  <a:cubicBezTo>
                    <a:pt x="15" y="3"/>
                    <a:pt x="8" y="6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5969273" y="2932732"/>
            <a:ext cx="4151085" cy="81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8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Motivation 1</a:t>
            </a:r>
            <a:endParaRPr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08195" y="349250"/>
            <a:ext cx="3544570" cy="755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4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Motivation 1</a:t>
            </a:r>
            <a:endParaRPr sz="4400"/>
          </a:p>
        </p:txBody>
      </p:sp>
      <p:sp>
        <p:nvSpPr>
          <p:cNvPr id="8" name="矩形: 圆角 7"/>
          <p:cNvSpPr/>
          <p:nvPr/>
        </p:nvSpPr>
        <p:spPr>
          <a:xfrm>
            <a:off x="686435" y="1063625"/>
            <a:ext cx="10900410" cy="3161665"/>
          </a:xfrm>
          <a:prstGeom prst="roundRect">
            <a:avLst>
              <a:gd name="adj" fmla="val 7685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06120" y="1131570"/>
            <a:ext cx="10798810" cy="341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1. Not every key/value pair needs to be persistent in a KVS. May be there are some pairs which are desired to be volatile and can be dropped directly after the application workload.</a:t>
            </a:r>
            <a:endParaRPr kumimoji="0" lang="zh-CN" altLang="en-US" sz="3200" b="1" i="0" u="none" strike="noStrike" kern="0" cap="none" spc="0" normalizeH="0" baseline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2. </a:t>
            </a:r>
            <a:r>
              <a:rPr lang="x-none" altLang="zh-CN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Therefore</a:t>
            </a:r>
            <a:r>
              <a:rPr lang="zh-CN" altLang="en-US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, a </a:t>
            </a:r>
            <a:r>
              <a:rPr lang="zh-CN" altLang="en-US" sz="3200" b="1" kern="0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cache mode </a:t>
            </a:r>
            <a:r>
              <a:rPr lang="zh-CN" altLang="en-US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in KVS is </a:t>
            </a:r>
            <a:r>
              <a:rPr lang="zh-CN" altLang="en-US" sz="3200" b="1" kern="0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reasonable</a:t>
            </a:r>
            <a:r>
              <a:rPr lang="zh-CN" altLang="en-US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, app-friendly and system</a:t>
            </a:r>
            <a:r>
              <a:rPr lang="x-none" altLang="zh-CN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atica</a:t>
            </a:r>
            <a:r>
              <a:rPr lang="zh-CN" altLang="en-US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l</a:t>
            </a:r>
            <a:r>
              <a:rPr lang="x-none" altLang="zh-CN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l</a:t>
            </a:r>
            <a:r>
              <a:rPr lang="zh-CN" altLang="en-US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y intelligent.</a:t>
            </a:r>
            <a:endParaRPr kumimoji="0" lang="x-none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826925"/>
              </a:solidFill>
              <a:effectLst/>
              <a:uLnTx/>
              <a:uFillTx/>
              <a:latin typeface="Arial Rounded MT Bold" pitchFamily="34" charset="0"/>
              <a:ea typeface="微软雅黑" panose="020B0503020204020204" pitchFamily="34" charset="-122"/>
              <a:cs typeface="+mj-cs"/>
            </a:endParaRPr>
          </a:p>
          <a:p>
            <a:endParaRPr lang="zh-CN" altLang="en-US" sz="26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50110" y="287655"/>
            <a:ext cx="7738110" cy="755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x-none" altLang="zh-CN" sz="44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Idea </a:t>
            </a:r>
            <a:r>
              <a:rPr lang="zh-CN" altLang="en-US" sz="44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1  </a:t>
            </a:r>
            <a:r>
              <a:rPr lang="x-none" altLang="zh-CN" sz="44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Cache Mode Interface</a:t>
            </a:r>
            <a:endParaRPr sz="4400"/>
          </a:p>
        </p:txBody>
      </p:sp>
      <p:sp>
        <p:nvSpPr>
          <p:cNvPr id="13" name="文本框 12"/>
          <p:cNvSpPr txBox="1"/>
          <p:nvPr/>
        </p:nvSpPr>
        <p:spPr>
          <a:xfrm>
            <a:off x="706120" y="1132205"/>
            <a:ext cx="11031220" cy="283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1. We divide the put and get interfaces into two modes: </a:t>
            </a:r>
            <a:endParaRPr lang="zh-CN" altLang="en-US" sz="3200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j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    cache mode and store mode.</a:t>
            </a:r>
            <a:endParaRPr kumimoji="0" lang="zh-CN" altLang="en-US" sz="3200" b="1" i="0" u="none" strike="noStrike" kern="0" cap="none" spc="0" normalizeH="0" baseline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2. </a:t>
            </a:r>
            <a:r>
              <a:rPr lang="zh-CN" altLang="en-US" sz="3200" b="1" kern="0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Cache </a:t>
            </a:r>
            <a:r>
              <a:rPr lang="zh-CN" altLang="en-US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mode interfaces: </a:t>
            </a:r>
            <a:r>
              <a:rPr lang="zh-CN" altLang="en-US" sz="3200" b="1" kern="0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putc</a:t>
            </a:r>
            <a:r>
              <a:rPr lang="zh-CN" altLang="en-US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, </a:t>
            </a:r>
            <a:r>
              <a:rPr lang="zh-CN" altLang="en-US" sz="3200" b="1" kern="0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getc</a:t>
            </a:r>
            <a:r>
              <a:rPr lang="zh-CN" altLang="en-US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.</a:t>
            </a:r>
            <a:endParaRPr kumimoji="0" lang="zh-CN" altLang="en-US" sz="3200" b="1" i="0" u="none" strike="noStrike" kern="0" cap="none" spc="0" normalizeH="0" baseline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3. </a:t>
            </a:r>
            <a:r>
              <a:rPr lang="zh-CN" altLang="en-US" sz="3200" b="1" kern="0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Store </a:t>
            </a:r>
            <a:r>
              <a:rPr lang="zh-CN" altLang="en-US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mode interfaces: </a:t>
            </a:r>
            <a:r>
              <a:rPr lang="zh-CN" altLang="en-US" sz="3200" b="1" kern="0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puts</a:t>
            </a:r>
            <a:r>
              <a:rPr lang="zh-CN" altLang="en-US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, </a:t>
            </a:r>
            <a:r>
              <a:rPr lang="zh-CN" altLang="en-US" sz="3200" b="1" kern="0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gets</a:t>
            </a:r>
            <a:r>
              <a:rPr lang="zh-CN" altLang="en-US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.</a:t>
            </a:r>
            <a:endParaRPr kumimoji="0" lang="zh-CN" altLang="en-US" sz="3200" b="1" i="0" u="none" strike="noStrike" kern="0" cap="none" spc="0" normalizeH="0" baseline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j-cs"/>
            </a:endParaRPr>
          </a:p>
          <a:p>
            <a:endParaRPr kumimoji="0" lang="x-none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826925"/>
              </a:solidFill>
              <a:effectLst/>
              <a:uLnTx/>
              <a:uFillTx/>
              <a:latin typeface="Arial Rounded MT Bold" pitchFamily="34" charset="0"/>
              <a:ea typeface="微软雅黑" panose="020B0503020204020204" pitchFamily="34" charset="-122"/>
              <a:cs typeface="+mj-cs"/>
            </a:endParaRPr>
          </a:p>
          <a:p>
            <a:endParaRPr lang="zh-CN" altLang="en-US" sz="26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50745" y="288290"/>
            <a:ext cx="8720455" cy="755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x-none" altLang="zh-CN" sz="44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Design </a:t>
            </a:r>
            <a:r>
              <a:rPr lang="zh-CN" altLang="en-US" sz="44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1  </a:t>
            </a:r>
            <a:r>
              <a:rPr lang="x-none" altLang="zh-CN" sz="44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Cache Mode Interface</a:t>
            </a:r>
            <a:endParaRPr sz="4400"/>
          </a:p>
        </p:txBody>
      </p:sp>
      <p:sp>
        <p:nvSpPr>
          <p:cNvPr id="5" name="Text Box 4"/>
          <p:cNvSpPr txBox="1"/>
          <p:nvPr/>
        </p:nvSpPr>
        <p:spPr>
          <a:xfrm>
            <a:off x="4686300" y="1111885"/>
            <a:ext cx="1177925" cy="805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800">
                <a:solidFill>
                  <a:schemeClr val="bg1"/>
                </a:solidFill>
              </a:rPr>
              <a:t>DRAM</a:t>
            </a:r>
            <a:endParaRPr lang="x-none" altLang="en-US" sz="2800">
              <a:solidFill>
                <a:schemeClr val="bg1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2772410" y="1588770"/>
            <a:ext cx="1458595" cy="4597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400">
                <a:solidFill>
                  <a:schemeClr val="bg1"/>
                </a:solidFill>
              </a:rPr>
              <a:t>puts/gets</a:t>
            </a:r>
            <a:endParaRPr lang="x-none" altLang="en-US" sz="240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90385" y="1769745"/>
            <a:ext cx="1769745" cy="734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x-none" altLang="en-US" b="1">
                <a:solidFill>
                  <a:schemeClr val="tx1"/>
                </a:solidFill>
              </a:rPr>
              <a:t>Dynamic</a:t>
            </a:r>
            <a:endParaRPr lang="x-none" altLang="en-US" b="1">
              <a:solidFill>
                <a:schemeClr val="tx1"/>
              </a:solidFill>
            </a:endParaRPr>
          </a:p>
          <a:p>
            <a:pPr algn="ctr"/>
            <a:r>
              <a:rPr lang="x-none" altLang="en-US" b="1">
                <a:solidFill>
                  <a:schemeClr val="tx1"/>
                </a:solidFill>
              </a:rPr>
              <a:t>  </a:t>
            </a:r>
            <a:r>
              <a:rPr lang="x-none" altLang="en-US" b="1">
                <a:solidFill>
                  <a:schemeClr val="tx1"/>
                </a:solidFill>
                <a:sym typeface="+mn-ea"/>
              </a:rPr>
              <a:t>Hash </a:t>
            </a:r>
            <a:r>
              <a:rPr lang="x-none" altLang="en-US" b="1">
                <a:solidFill>
                  <a:schemeClr val="tx1"/>
                </a:solidFill>
              </a:rPr>
              <a:t>Table</a:t>
            </a:r>
            <a:endParaRPr lang="x-none" altLang="en-US" b="1">
              <a:solidFill>
                <a:schemeClr val="tx1"/>
              </a:solidFill>
            </a:endParaRPr>
          </a:p>
        </p:txBody>
      </p:sp>
      <p:sp>
        <p:nvSpPr>
          <p:cNvPr id="28" name="Curved Right Arrow 27"/>
          <p:cNvSpPr/>
          <p:nvPr/>
        </p:nvSpPr>
        <p:spPr>
          <a:xfrm>
            <a:off x="4214495" y="2204085"/>
            <a:ext cx="354965" cy="1519555"/>
          </a:xfrm>
          <a:prstGeom prst="curved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Up Arrow 28"/>
          <p:cNvSpPr/>
          <p:nvPr/>
        </p:nvSpPr>
        <p:spPr>
          <a:xfrm rot="19920000">
            <a:off x="6306185" y="2922905"/>
            <a:ext cx="2005330" cy="488950"/>
          </a:xfrm>
          <a:prstGeom prst="curved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3342640" y="2611755"/>
            <a:ext cx="873760" cy="702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400">
                <a:solidFill>
                  <a:schemeClr val="bg1"/>
                </a:solidFill>
              </a:rPr>
              <a:t>fixing</a:t>
            </a:r>
            <a:endParaRPr lang="x-none" altLang="en-US" sz="240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67555" y="3254375"/>
            <a:ext cx="1748155" cy="704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x-none" altLang="en-US" b="1">
                <a:solidFill>
                  <a:schemeClr val="tx1"/>
                </a:solidFill>
              </a:rPr>
              <a:t>Immutable</a:t>
            </a:r>
            <a:endParaRPr lang="x-none" altLang="en-US" b="1">
              <a:solidFill>
                <a:schemeClr val="tx1"/>
              </a:solidFill>
            </a:endParaRPr>
          </a:p>
          <a:p>
            <a:pPr algn="ctr"/>
            <a:r>
              <a:rPr lang="x-none" altLang="en-US" b="1">
                <a:solidFill>
                  <a:schemeClr val="tx1"/>
                </a:solidFill>
                <a:sym typeface="+mn-ea"/>
              </a:rPr>
              <a:t>Hash</a:t>
            </a:r>
            <a:r>
              <a:rPr lang="x-none" altLang="en-US" b="1">
                <a:solidFill>
                  <a:schemeClr val="tx1"/>
                </a:solidFill>
              </a:rPr>
              <a:t> Table</a:t>
            </a:r>
            <a:endParaRPr lang="x-none" altLang="en-US" b="1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6590030" y="1082675"/>
            <a:ext cx="0" cy="5243195"/>
          </a:xfrm>
          <a:prstGeom prst="line">
            <a:avLst/>
          </a:prstGeom>
          <a:ln w="28575" cmpd="sng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4686300" y="1099185"/>
            <a:ext cx="123888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800">
                <a:solidFill>
                  <a:schemeClr val="bg1"/>
                </a:solidFill>
              </a:rPr>
              <a:t>DRAM</a:t>
            </a:r>
            <a:endParaRPr lang="x-none" altLang="en-US" sz="2800">
              <a:solidFill>
                <a:schemeClr val="bg1"/>
              </a:solidFill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8279765" y="1084580"/>
            <a:ext cx="133731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800">
                <a:solidFill>
                  <a:schemeClr val="bg1"/>
                </a:solidFill>
              </a:rPr>
              <a:t>NVM</a:t>
            </a:r>
            <a:endParaRPr lang="x-none" altLang="en-US" sz="280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542155" y="1706880"/>
            <a:ext cx="1736725" cy="729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x-none" altLang="en-US" b="1">
                <a:solidFill>
                  <a:schemeClr val="tx1"/>
                </a:solidFill>
              </a:rPr>
              <a:t>Static</a:t>
            </a:r>
            <a:endParaRPr lang="x-none" altLang="en-US" b="1">
              <a:solidFill>
                <a:schemeClr val="tx1"/>
              </a:solidFill>
            </a:endParaRPr>
          </a:p>
          <a:p>
            <a:pPr algn="ctr"/>
            <a:r>
              <a:rPr lang="x-none" altLang="en-US" b="1">
                <a:solidFill>
                  <a:schemeClr val="tx1"/>
                </a:solidFill>
              </a:rPr>
              <a:t>Hash Table</a:t>
            </a:r>
            <a:endParaRPr lang="x-none" altLang="en-US" b="1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622300" y="2045335"/>
            <a:ext cx="3957955" cy="10795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674100" y="1769745"/>
            <a:ext cx="3370580" cy="734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x-none" altLang="en-US" b="1">
                <a:solidFill>
                  <a:schemeClr val="tx1"/>
                </a:solidFill>
              </a:rPr>
              <a:t>Key/Value Data Zone</a:t>
            </a:r>
            <a:endParaRPr lang="x-none" altLang="en-US" b="1">
              <a:solidFill>
                <a:schemeClr val="tx1"/>
              </a:solidFill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6523990" y="2879090"/>
            <a:ext cx="2579370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>
                <a:solidFill>
                  <a:schemeClr val="bg1"/>
                </a:solidFill>
              </a:rPr>
              <a:t>dump &amp; merge</a:t>
            </a:r>
            <a:endParaRPr lang="x-none" altLang="en-US" sz="280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594225" y="4457065"/>
            <a:ext cx="1671320" cy="690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x-none" altLang="en-US" b="1">
                <a:solidFill>
                  <a:schemeClr val="tx1"/>
                </a:solidFill>
              </a:rPr>
              <a:t>Cache</a:t>
            </a:r>
            <a:endParaRPr lang="x-none" altLang="en-US" b="1">
              <a:solidFill>
                <a:schemeClr val="tx1"/>
              </a:solidFill>
            </a:endParaRPr>
          </a:p>
          <a:p>
            <a:pPr algn="ctr"/>
            <a:r>
              <a:rPr lang="x-none" altLang="en-US" b="1">
                <a:solidFill>
                  <a:schemeClr val="tx1"/>
                </a:solidFill>
              </a:rPr>
              <a:t>Hash Table</a:t>
            </a:r>
            <a:endParaRPr lang="x-none" altLang="en-US" b="1">
              <a:solidFill>
                <a:schemeClr val="tx1"/>
              </a:solidFill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7112000" y="4090670"/>
            <a:ext cx="4887595" cy="2230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x-none" altLang="en-US" sz="36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Cache in DRAM!</a:t>
            </a:r>
            <a:endParaRPr lang="x-none" altLang="en-US" sz="3600" b="1">
              <a:solidFill>
                <a:schemeClr val="accent6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30000"/>
              </a:lnSpc>
            </a:pPr>
            <a:r>
              <a:rPr lang="x-none" altLang="en-US" sz="36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Consistency free!</a:t>
            </a:r>
            <a:endParaRPr lang="x-none" altLang="en-US" sz="3600" b="1">
              <a:solidFill>
                <a:schemeClr val="accent6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30000"/>
              </a:lnSpc>
            </a:pPr>
            <a:r>
              <a:rPr lang="x-none" altLang="en-US" sz="36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Crash is over!</a:t>
            </a:r>
            <a:r>
              <a:rPr lang="x-none" altLang="en-US" sz="3600" b="1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</a:t>
            </a:r>
            <a:endParaRPr lang="x-none" altLang="en-US" sz="3600" b="1" dirty="0" smtClean="0">
              <a:solidFill>
                <a:schemeClr val="accent6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1" name="Elbow Connector 50"/>
          <p:cNvCxnSpPr>
            <a:endCxn id="47" idx="1"/>
          </p:cNvCxnSpPr>
          <p:nvPr/>
        </p:nvCxnSpPr>
        <p:spPr>
          <a:xfrm rot="5400000" flipV="1">
            <a:off x="2179955" y="2388235"/>
            <a:ext cx="2732405" cy="2096135"/>
          </a:xfrm>
          <a:prstGeom prst="bentConnector2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51"/>
          <p:cNvSpPr txBox="1"/>
          <p:nvPr/>
        </p:nvSpPr>
        <p:spPr>
          <a:xfrm>
            <a:off x="2860675" y="4355465"/>
            <a:ext cx="1464945" cy="4597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400">
                <a:solidFill>
                  <a:schemeClr val="bg1"/>
                </a:solidFill>
              </a:rPr>
              <a:t>putc/getc</a:t>
            </a:r>
            <a:endParaRPr lang="x-none" altLang="en-US" sz="2400">
              <a:solidFill>
                <a:schemeClr val="bg1"/>
              </a:solidFill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749935" y="1587500"/>
            <a:ext cx="1183005" cy="4597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400">
                <a:solidFill>
                  <a:schemeClr val="bg1"/>
                </a:solidFill>
              </a:rPr>
              <a:t>put/get</a:t>
            </a:r>
            <a:endParaRPr lang="x-none" altLang="en-US" sz="240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607945" y="5597525"/>
            <a:ext cx="477520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067050" y="5597525"/>
            <a:ext cx="476885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I</a:t>
            </a:r>
            <a:endParaRPr lang="x-none" altLang="en-US"/>
          </a:p>
        </p:txBody>
      </p:sp>
      <p:sp>
        <p:nvSpPr>
          <p:cNvPr id="68" name="Rectangle 67"/>
          <p:cNvSpPr/>
          <p:nvPr/>
        </p:nvSpPr>
        <p:spPr>
          <a:xfrm>
            <a:off x="3541395" y="5597525"/>
            <a:ext cx="476885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t</a:t>
            </a:r>
            <a:endParaRPr lang="x-none" altLang="en-US"/>
          </a:p>
        </p:txBody>
      </p:sp>
      <p:sp>
        <p:nvSpPr>
          <p:cNvPr id="69" name="Rectangle 68"/>
          <p:cNvSpPr/>
          <p:nvPr/>
        </p:nvSpPr>
        <p:spPr>
          <a:xfrm>
            <a:off x="4015740" y="5597525"/>
            <a:ext cx="476885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e</a:t>
            </a:r>
            <a:endParaRPr lang="x-none" altLang="en-US"/>
          </a:p>
        </p:txBody>
      </p:sp>
      <p:sp>
        <p:nvSpPr>
          <p:cNvPr id="70" name="Rectangle 69"/>
          <p:cNvSpPr/>
          <p:nvPr/>
        </p:nvSpPr>
        <p:spPr>
          <a:xfrm>
            <a:off x="4474210" y="5597525"/>
            <a:ext cx="476885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m</a:t>
            </a:r>
            <a:endParaRPr lang="x-none" altLang="en-US"/>
          </a:p>
        </p:txBody>
      </p:sp>
      <p:sp>
        <p:nvSpPr>
          <p:cNvPr id="71" name="Rectangle 70"/>
          <p:cNvSpPr/>
          <p:nvPr/>
        </p:nvSpPr>
        <p:spPr>
          <a:xfrm>
            <a:off x="4948555" y="5597525"/>
            <a:ext cx="476885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s</a:t>
            </a:r>
            <a:endParaRPr lang="x-none" altLang="en-US"/>
          </a:p>
        </p:txBody>
      </p:sp>
      <p:sp>
        <p:nvSpPr>
          <p:cNvPr id="72" name="Rectangle 71"/>
          <p:cNvSpPr/>
          <p:nvPr/>
        </p:nvSpPr>
        <p:spPr>
          <a:xfrm>
            <a:off x="5422900" y="5597525"/>
            <a:ext cx="476885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881370" y="5597525"/>
            <a:ext cx="476885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5" name="Curved Connector 74"/>
          <p:cNvCxnSpPr>
            <a:stCxn id="47" idx="2"/>
            <a:endCxn id="59" idx="0"/>
          </p:cNvCxnSpPr>
          <p:nvPr/>
        </p:nvCxnSpPr>
        <p:spPr>
          <a:xfrm rot="5400000">
            <a:off x="3913188" y="4080828"/>
            <a:ext cx="450215" cy="258318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/>
          <p:nvPr/>
        </p:nvCxnSpPr>
        <p:spPr>
          <a:xfrm>
            <a:off x="5286375" y="5175250"/>
            <a:ext cx="881380" cy="4064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Arrow 1"/>
          <p:cNvSpPr/>
          <p:nvPr/>
        </p:nvSpPr>
        <p:spPr>
          <a:xfrm>
            <a:off x="6323330" y="4670425"/>
            <a:ext cx="854075" cy="2844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2" grpId="0" animBg="1"/>
      <p:bldP spid="71" grpId="0" animBg="1"/>
      <p:bldP spid="70" grpId="0" animBg="1"/>
      <p:bldP spid="69" grpId="0" animBg="1"/>
      <p:bldP spid="68" grpId="0" animBg="1"/>
      <p:bldP spid="67" grpId="0" animBg="1"/>
      <p:bldP spid="59" grpId="0" animBg="1"/>
      <p:bldP spid="73" grpId="1" animBg="1"/>
      <p:bldP spid="72" grpId="1" animBg="1"/>
      <p:bldP spid="71" grpId="1" animBg="1"/>
      <p:bldP spid="70" grpId="1" animBg="1"/>
      <p:bldP spid="69" grpId="1" animBg="1"/>
      <p:bldP spid="68" grpId="1" animBg="1"/>
      <p:bldP spid="67" grpId="1" animBg="1"/>
      <p:bldP spid="59" grpId="1" animBg="1"/>
      <p:bldP spid="2" grpId="0" bldLvl="0" animBg="1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51743"/>
            <a:ext cx="12192000" cy="255451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702593" y="2405057"/>
            <a:ext cx="2043566" cy="2047885"/>
            <a:chOff x="1033463" y="3729038"/>
            <a:chExt cx="750888" cy="752475"/>
          </a:xfrm>
          <a:solidFill>
            <a:schemeClr val="bg1"/>
          </a:solidFill>
        </p:grpSpPr>
        <p:sp>
          <p:nvSpPr>
            <p:cNvPr id="8" name="Freeform 16"/>
            <p:cNvSpPr>
              <a:spLocks noEditPoints="1"/>
            </p:cNvSpPr>
            <p:nvPr/>
          </p:nvSpPr>
          <p:spPr bwMode="auto">
            <a:xfrm>
              <a:off x="1033463" y="3729038"/>
              <a:ext cx="750888" cy="752475"/>
            </a:xfrm>
            <a:custGeom>
              <a:avLst/>
              <a:gdLst>
                <a:gd name="T0" fmla="*/ 100 w 200"/>
                <a:gd name="T1" fmla="*/ 0 h 200"/>
                <a:gd name="T2" fmla="*/ 100 w 200"/>
                <a:gd name="T3" fmla="*/ 0 h 200"/>
                <a:gd name="T4" fmla="*/ 100 w 200"/>
                <a:gd name="T5" fmla="*/ 0 h 200"/>
                <a:gd name="T6" fmla="*/ 100 w 200"/>
                <a:gd name="T7" fmla="*/ 0 h 200"/>
                <a:gd name="T8" fmla="*/ 0 w 200"/>
                <a:gd name="T9" fmla="*/ 100 h 200"/>
                <a:gd name="T10" fmla="*/ 100 w 200"/>
                <a:gd name="T11" fmla="*/ 200 h 200"/>
                <a:gd name="T12" fmla="*/ 100 w 200"/>
                <a:gd name="T13" fmla="*/ 200 h 200"/>
                <a:gd name="T14" fmla="*/ 100 w 200"/>
                <a:gd name="T15" fmla="*/ 200 h 200"/>
                <a:gd name="T16" fmla="*/ 100 w 200"/>
                <a:gd name="T17" fmla="*/ 200 h 200"/>
                <a:gd name="T18" fmla="*/ 200 w 200"/>
                <a:gd name="T19" fmla="*/ 100 h 200"/>
                <a:gd name="T20" fmla="*/ 100 w 200"/>
                <a:gd name="T21" fmla="*/ 0 h 200"/>
                <a:gd name="T22" fmla="*/ 100 w 200"/>
                <a:gd name="T23" fmla="*/ 192 h 200"/>
                <a:gd name="T24" fmla="*/ 100 w 200"/>
                <a:gd name="T25" fmla="*/ 192 h 200"/>
                <a:gd name="T26" fmla="*/ 100 w 200"/>
                <a:gd name="T27" fmla="*/ 192 h 200"/>
                <a:gd name="T28" fmla="*/ 100 w 200"/>
                <a:gd name="T29" fmla="*/ 192 h 200"/>
                <a:gd name="T30" fmla="*/ 8 w 200"/>
                <a:gd name="T31" fmla="*/ 100 h 200"/>
                <a:gd name="T32" fmla="*/ 100 w 200"/>
                <a:gd name="T33" fmla="*/ 8 h 200"/>
                <a:gd name="T34" fmla="*/ 100 w 200"/>
                <a:gd name="T35" fmla="*/ 8 h 200"/>
                <a:gd name="T36" fmla="*/ 100 w 200"/>
                <a:gd name="T37" fmla="*/ 8 h 200"/>
                <a:gd name="T38" fmla="*/ 100 w 200"/>
                <a:gd name="T39" fmla="*/ 8 h 200"/>
                <a:gd name="T40" fmla="*/ 192 w 200"/>
                <a:gd name="T41" fmla="*/ 100 h 200"/>
                <a:gd name="T42" fmla="*/ 100 w 200"/>
                <a:gd name="T43" fmla="*/ 19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200">
                  <a:moveTo>
                    <a:pt x="10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55"/>
                    <a:pt x="45" y="200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56" y="200"/>
                    <a:pt x="200" y="155"/>
                    <a:pt x="200" y="100"/>
                  </a:cubicBezTo>
                  <a:cubicBezTo>
                    <a:pt x="200" y="45"/>
                    <a:pt x="156" y="0"/>
                    <a:pt x="100" y="0"/>
                  </a:cubicBezTo>
                  <a:close/>
                  <a:moveTo>
                    <a:pt x="100" y="192"/>
                  </a:moveTo>
                  <a:cubicBezTo>
                    <a:pt x="100" y="192"/>
                    <a:pt x="100" y="192"/>
                    <a:pt x="100" y="192"/>
                  </a:cubicBezTo>
                  <a:cubicBezTo>
                    <a:pt x="100" y="192"/>
                    <a:pt x="100" y="192"/>
                    <a:pt x="100" y="192"/>
                  </a:cubicBezTo>
                  <a:cubicBezTo>
                    <a:pt x="100" y="192"/>
                    <a:pt x="100" y="192"/>
                    <a:pt x="100" y="192"/>
                  </a:cubicBezTo>
                  <a:cubicBezTo>
                    <a:pt x="50" y="192"/>
                    <a:pt x="8" y="151"/>
                    <a:pt x="8" y="100"/>
                  </a:cubicBezTo>
                  <a:cubicBezTo>
                    <a:pt x="8" y="49"/>
                    <a:pt x="5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51" y="8"/>
                    <a:pt x="192" y="49"/>
                    <a:pt x="192" y="100"/>
                  </a:cubicBezTo>
                  <a:cubicBezTo>
                    <a:pt x="192" y="151"/>
                    <a:pt x="151" y="192"/>
                    <a:pt x="100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7"/>
            <p:cNvSpPr/>
            <p:nvPr/>
          </p:nvSpPr>
          <p:spPr bwMode="auto">
            <a:xfrm>
              <a:off x="1423988" y="3951288"/>
              <a:ext cx="123825" cy="139700"/>
            </a:xfrm>
            <a:custGeom>
              <a:avLst/>
              <a:gdLst>
                <a:gd name="T0" fmla="*/ 28 w 33"/>
                <a:gd name="T1" fmla="*/ 0 h 37"/>
                <a:gd name="T2" fmla="*/ 0 w 33"/>
                <a:gd name="T3" fmla="*/ 4 h 37"/>
                <a:gd name="T4" fmla="*/ 0 w 33"/>
                <a:gd name="T5" fmla="*/ 37 h 37"/>
                <a:gd name="T6" fmla="*/ 33 w 33"/>
                <a:gd name="T7" fmla="*/ 37 h 37"/>
                <a:gd name="T8" fmla="*/ 28 w 33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7">
                  <a:moveTo>
                    <a:pt x="28" y="0"/>
                  </a:moveTo>
                  <a:cubicBezTo>
                    <a:pt x="19" y="3"/>
                    <a:pt x="10" y="4"/>
                    <a:pt x="0" y="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23"/>
                    <a:pt x="31" y="11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8"/>
            <p:cNvSpPr/>
            <p:nvPr/>
          </p:nvSpPr>
          <p:spPr bwMode="auto">
            <a:xfrm>
              <a:off x="1423988" y="3794126"/>
              <a:ext cx="96838" cy="146050"/>
            </a:xfrm>
            <a:custGeom>
              <a:avLst/>
              <a:gdLst>
                <a:gd name="T0" fmla="*/ 0 w 26"/>
                <a:gd name="T1" fmla="*/ 0 h 39"/>
                <a:gd name="T2" fmla="*/ 0 w 26"/>
                <a:gd name="T3" fmla="*/ 39 h 39"/>
                <a:gd name="T4" fmla="*/ 26 w 26"/>
                <a:gd name="T5" fmla="*/ 35 h 39"/>
                <a:gd name="T6" fmla="*/ 0 w 2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0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9" y="39"/>
                    <a:pt x="18" y="37"/>
                    <a:pt x="26" y="35"/>
                  </a:cubicBezTo>
                  <a:cubicBezTo>
                    <a:pt x="20" y="15"/>
                    <a:pt x="10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9"/>
            <p:cNvSpPr/>
            <p:nvPr/>
          </p:nvSpPr>
          <p:spPr bwMode="auto">
            <a:xfrm>
              <a:off x="1295400" y="3789363"/>
              <a:ext cx="98425" cy="150813"/>
            </a:xfrm>
            <a:custGeom>
              <a:avLst/>
              <a:gdLst>
                <a:gd name="T0" fmla="*/ 0 w 26"/>
                <a:gd name="T1" fmla="*/ 36 h 40"/>
                <a:gd name="T2" fmla="*/ 26 w 26"/>
                <a:gd name="T3" fmla="*/ 40 h 40"/>
                <a:gd name="T4" fmla="*/ 26 w 26"/>
                <a:gd name="T5" fmla="*/ 0 h 40"/>
                <a:gd name="T6" fmla="*/ 0 w 26"/>
                <a:gd name="T7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40">
                  <a:moveTo>
                    <a:pt x="0" y="36"/>
                  </a:moveTo>
                  <a:cubicBezTo>
                    <a:pt x="9" y="38"/>
                    <a:pt x="17" y="40"/>
                    <a:pt x="26" y="4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7" y="3"/>
                    <a:pt x="7" y="16"/>
                    <a:pt x="0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20"/>
            <p:cNvSpPr/>
            <p:nvPr/>
          </p:nvSpPr>
          <p:spPr bwMode="auto">
            <a:xfrm>
              <a:off x="1484313" y="3797301"/>
              <a:ext cx="149225" cy="120650"/>
            </a:xfrm>
            <a:custGeom>
              <a:avLst/>
              <a:gdLst>
                <a:gd name="T0" fmla="*/ 40 w 40"/>
                <a:gd name="T1" fmla="*/ 23 h 32"/>
                <a:gd name="T2" fmla="*/ 0 w 40"/>
                <a:gd name="T3" fmla="*/ 0 h 32"/>
                <a:gd name="T4" fmla="*/ 17 w 40"/>
                <a:gd name="T5" fmla="*/ 32 h 32"/>
                <a:gd name="T6" fmla="*/ 40 w 40"/>
                <a:gd name="T7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2">
                  <a:moveTo>
                    <a:pt x="40" y="23"/>
                  </a:moveTo>
                  <a:cubicBezTo>
                    <a:pt x="29" y="12"/>
                    <a:pt x="16" y="4"/>
                    <a:pt x="0" y="0"/>
                  </a:cubicBezTo>
                  <a:cubicBezTo>
                    <a:pt x="7" y="8"/>
                    <a:pt x="13" y="19"/>
                    <a:pt x="17" y="32"/>
                  </a:cubicBezTo>
                  <a:cubicBezTo>
                    <a:pt x="25" y="30"/>
                    <a:pt x="33" y="27"/>
                    <a:pt x="40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21"/>
            <p:cNvSpPr/>
            <p:nvPr/>
          </p:nvSpPr>
          <p:spPr bwMode="auto">
            <a:xfrm>
              <a:off x="1554163" y="3906838"/>
              <a:ext cx="169863" cy="184150"/>
            </a:xfrm>
            <a:custGeom>
              <a:avLst/>
              <a:gdLst>
                <a:gd name="T0" fmla="*/ 5 w 45"/>
                <a:gd name="T1" fmla="*/ 49 h 49"/>
                <a:gd name="T2" fmla="*/ 45 w 45"/>
                <a:gd name="T3" fmla="*/ 49 h 49"/>
                <a:gd name="T4" fmla="*/ 26 w 45"/>
                <a:gd name="T5" fmla="*/ 0 h 49"/>
                <a:gd name="T6" fmla="*/ 0 w 45"/>
                <a:gd name="T7" fmla="*/ 11 h 49"/>
                <a:gd name="T8" fmla="*/ 5 w 45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9">
                  <a:moveTo>
                    <a:pt x="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5" y="30"/>
                    <a:pt x="38" y="13"/>
                    <a:pt x="26" y="0"/>
                  </a:cubicBezTo>
                  <a:cubicBezTo>
                    <a:pt x="18" y="4"/>
                    <a:pt x="9" y="8"/>
                    <a:pt x="0" y="11"/>
                  </a:cubicBezTo>
                  <a:cubicBezTo>
                    <a:pt x="3" y="22"/>
                    <a:pt x="5" y="35"/>
                    <a:pt x="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22"/>
            <p:cNvSpPr/>
            <p:nvPr/>
          </p:nvSpPr>
          <p:spPr bwMode="auto">
            <a:xfrm>
              <a:off x="1273175" y="3951288"/>
              <a:ext cx="120650" cy="139700"/>
            </a:xfrm>
            <a:custGeom>
              <a:avLst/>
              <a:gdLst>
                <a:gd name="T0" fmla="*/ 0 w 32"/>
                <a:gd name="T1" fmla="*/ 37 h 37"/>
                <a:gd name="T2" fmla="*/ 32 w 32"/>
                <a:gd name="T3" fmla="*/ 37 h 37"/>
                <a:gd name="T4" fmla="*/ 32 w 32"/>
                <a:gd name="T5" fmla="*/ 4 h 37"/>
                <a:gd name="T6" fmla="*/ 4 w 32"/>
                <a:gd name="T7" fmla="*/ 0 h 37"/>
                <a:gd name="T8" fmla="*/ 0 w 32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7">
                  <a:moveTo>
                    <a:pt x="0" y="37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3" y="4"/>
                    <a:pt x="13" y="3"/>
                    <a:pt x="4" y="0"/>
                  </a:cubicBezTo>
                  <a:cubicBezTo>
                    <a:pt x="2" y="11"/>
                    <a:pt x="0" y="23"/>
                    <a:pt x="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3"/>
            <p:cNvSpPr/>
            <p:nvPr/>
          </p:nvSpPr>
          <p:spPr bwMode="auto">
            <a:xfrm>
              <a:off x="1423988" y="4121151"/>
              <a:ext cx="123825" cy="134938"/>
            </a:xfrm>
            <a:custGeom>
              <a:avLst/>
              <a:gdLst>
                <a:gd name="T0" fmla="*/ 33 w 33"/>
                <a:gd name="T1" fmla="*/ 0 h 36"/>
                <a:gd name="T2" fmla="*/ 0 w 33"/>
                <a:gd name="T3" fmla="*/ 0 h 36"/>
                <a:gd name="T4" fmla="*/ 0 w 33"/>
                <a:gd name="T5" fmla="*/ 33 h 36"/>
                <a:gd name="T6" fmla="*/ 28 w 33"/>
                <a:gd name="T7" fmla="*/ 36 h 36"/>
                <a:gd name="T8" fmla="*/ 33 w 33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6">
                  <a:moveTo>
                    <a:pt x="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0" y="33"/>
                    <a:pt x="19" y="34"/>
                    <a:pt x="28" y="36"/>
                  </a:cubicBezTo>
                  <a:cubicBezTo>
                    <a:pt x="31" y="26"/>
                    <a:pt x="33" y="13"/>
                    <a:pt x="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4"/>
            <p:cNvSpPr/>
            <p:nvPr/>
          </p:nvSpPr>
          <p:spPr bwMode="auto">
            <a:xfrm>
              <a:off x="1273175" y="4121151"/>
              <a:ext cx="120650" cy="134938"/>
            </a:xfrm>
            <a:custGeom>
              <a:avLst/>
              <a:gdLst>
                <a:gd name="T0" fmla="*/ 4 w 32"/>
                <a:gd name="T1" fmla="*/ 36 h 36"/>
                <a:gd name="T2" fmla="*/ 32 w 32"/>
                <a:gd name="T3" fmla="*/ 33 h 36"/>
                <a:gd name="T4" fmla="*/ 32 w 32"/>
                <a:gd name="T5" fmla="*/ 0 h 36"/>
                <a:gd name="T6" fmla="*/ 0 w 32"/>
                <a:gd name="T7" fmla="*/ 0 h 36"/>
                <a:gd name="T8" fmla="*/ 4 w 32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6">
                  <a:moveTo>
                    <a:pt x="4" y="36"/>
                  </a:moveTo>
                  <a:cubicBezTo>
                    <a:pt x="13" y="34"/>
                    <a:pt x="23" y="33"/>
                    <a:pt x="32" y="3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2" y="26"/>
                    <a:pt x="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5"/>
            <p:cNvSpPr/>
            <p:nvPr/>
          </p:nvSpPr>
          <p:spPr bwMode="auto">
            <a:xfrm>
              <a:off x="1295400" y="4270376"/>
              <a:ext cx="98425" cy="147638"/>
            </a:xfrm>
            <a:custGeom>
              <a:avLst/>
              <a:gdLst>
                <a:gd name="T0" fmla="*/ 26 w 26"/>
                <a:gd name="T1" fmla="*/ 39 h 39"/>
                <a:gd name="T2" fmla="*/ 26 w 26"/>
                <a:gd name="T3" fmla="*/ 0 h 39"/>
                <a:gd name="T4" fmla="*/ 0 w 26"/>
                <a:gd name="T5" fmla="*/ 3 h 39"/>
                <a:gd name="T6" fmla="*/ 26 w 26"/>
                <a:gd name="T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26" y="39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7" y="0"/>
                    <a:pt x="9" y="1"/>
                    <a:pt x="0" y="3"/>
                  </a:cubicBezTo>
                  <a:cubicBezTo>
                    <a:pt x="7" y="23"/>
                    <a:pt x="17" y="37"/>
                    <a:pt x="26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26"/>
            <p:cNvSpPr/>
            <p:nvPr/>
          </p:nvSpPr>
          <p:spPr bwMode="auto">
            <a:xfrm>
              <a:off x="1484313" y="4289426"/>
              <a:ext cx="149225" cy="123825"/>
            </a:xfrm>
            <a:custGeom>
              <a:avLst/>
              <a:gdLst>
                <a:gd name="T0" fmla="*/ 0 w 40"/>
                <a:gd name="T1" fmla="*/ 33 h 33"/>
                <a:gd name="T2" fmla="*/ 40 w 40"/>
                <a:gd name="T3" fmla="*/ 10 h 33"/>
                <a:gd name="T4" fmla="*/ 17 w 40"/>
                <a:gd name="T5" fmla="*/ 0 h 33"/>
                <a:gd name="T6" fmla="*/ 0 w 40"/>
                <a:gd name="T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3">
                  <a:moveTo>
                    <a:pt x="0" y="33"/>
                  </a:moveTo>
                  <a:cubicBezTo>
                    <a:pt x="16" y="29"/>
                    <a:pt x="30" y="21"/>
                    <a:pt x="40" y="10"/>
                  </a:cubicBezTo>
                  <a:cubicBezTo>
                    <a:pt x="33" y="6"/>
                    <a:pt x="25" y="3"/>
                    <a:pt x="17" y="0"/>
                  </a:cubicBezTo>
                  <a:cubicBezTo>
                    <a:pt x="13" y="14"/>
                    <a:pt x="7" y="25"/>
                    <a:pt x="0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27"/>
            <p:cNvSpPr/>
            <p:nvPr/>
          </p:nvSpPr>
          <p:spPr bwMode="auto">
            <a:xfrm>
              <a:off x="1187450" y="3797301"/>
              <a:ext cx="149225" cy="120650"/>
            </a:xfrm>
            <a:custGeom>
              <a:avLst/>
              <a:gdLst>
                <a:gd name="T0" fmla="*/ 40 w 40"/>
                <a:gd name="T1" fmla="*/ 0 h 32"/>
                <a:gd name="T2" fmla="*/ 0 w 40"/>
                <a:gd name="T3" fmla="*/ 23 h 32"/>
                <a:gd name="T4" fmla="*/ 22 w 40"/>
                <a:gd name="T5" fmla="*/ 32 h 32"/>
                <a:gd name="T6" fmla="*/ 40 w 40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2">
                  <a:moveTo>
                    <a:pt x="40" y="0"/>
                  </a:moveTo>
                  <a:cubicBezTo>
                    <a:pt x="24" y="4"/>
                    <a:pt x="10" y="12"/>
                    <a:pt x="0" y="23"/>
                  </a:cubicBezTo>
                  <a:cubicBezTo>
                    <a:pt x="7" y="27"/>
                    <a:pt x="14" y="30"/>
                    <a:pt x="22" y="32"/>
                  </a:cubicBezTo>
                  <a:cubicBezTo>
                    <a:pt x="27" y="19"/>
                    <a:pt x="33" y="8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8"/>
            <p:cNvSpPr/>
            <p:nvPr/>
          </p:nvSpPr>
          <p:spPr bwMode="auto">
            <a:xfrm>
              <a:off x="1554163" y="4121151"/>
              <a:ext cx="169863" cy="184150"/>
            </a:xfrm>
            <a:custGeom>
              <a:avLst/>
              <a:gdLst>
                <a:gd name="T0" fmla="*/ 0 w 45"/>
                <a:gd name="T1" fmla="*/ 38 h 49"/>
                <a:gd name="T2" fmla="*/ 26 w 45"/>
                <a:gd name="T3" fmla="*/ 49 h 49"/>
                <a:gd name="T4" fmla="*/ 45 w 45"/>
                <a:gd name="T5" fmla="*/ 0 h 49"/>
                <a:gd name="T6" fmla="*/ 5 w 45"/>
                <a:gd name="T7" fmla="*/ 0 h 49"/>
                <a:gd name="T8" fmla="*/ 0 w 45"/>
                <a:gd name="T9" fmla="*/ 3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9">
                  <a:moveTo>
                    <a:pt x="0" y="38"/>
                  </a:moveTo>
                  <a:cubicBezTo>
                    <a:pt x="10" y="41"/>
                    <a:pt x="18" y="45"/>
                    <a:pt x="26" y="49"/>
                  </a:cubicBezTo>
                  <a:cubicBezTo>
                    <a:pt x="38" y="36"/>
                    <a:pt x="45" y="19"/>
                    <a:pt x="4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4"/>
                    <a:pt x="3" y="27"/>
                    <a:pt x="0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9"/>
            <p:cNvSpPr/>
            <p:nvPr/>
          </p:nvSpPr>
          <p:spPr bwMode="auto">
            <a:xfrm>
              <a:off x="1423988" y="4270376"/>
              <a:ext cx="96838" cy="147638"/>
            </a:xfrm>
            <a:custGeom>
              <a:avLst/>
              <a:gdLst>
                <a:gd name="T0" fmla="*/ 0 w 26"/>
                <a:gd name="T1" fmla="*/ 0 h 39"/>
                <a:gd name="T2" fmla="*/ 0 w 26"/>
                <a:gd name="T3" fmla="*/ 39 h 39"/>
                <a:gd name="T4" fmla="*/ 26 w 26"/>
                <a:gd name="T5" fmla="*/ 3 h 39"/>
                <a:gd name="T6" fmla="*/ 0 w 2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0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10" y="36"/>
                    <a:pt x="20" y="23"/>
                    <a:pt x="26" y="3"/>
                  </a:cubicBezTo>
                  <a:cubicBezTo>
                    <a:pt x="18" y="1"/>
                    <a:pt x="9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30"/>
            <p:cNvSpPr/>
            <p:nvPr/>
          </p:nvSpPr>
          <p:spPr bwMode="auto">
            <a:xfrm>
              <a:off x="1093788" y="3906838"/>
              <a:ext cx="168275" cy="184150"/>
            </a:xfrm>
            <a:custGeom>
              <a:avLst/>
              <a:gdLst>
                <a:gd name="T0" fmla="*/ 45 w 45"/>
                <a:gd name="T1" fmla="*/ 10 h 49"/>
                <a:gd name="T2" fmla="*/ 19 w 45"/>
                <a:gd name="T3" fmla="*/ 0 h 49"/>
                <a:gd name="T4" fmla="*/ 0 w 45"/>
                <a:gd name="T5" fmla="*/ 49 h 49"/>
                <a:gd name="T6" fmla="*/ 40 w 45"/>
                <a:gd name="T7" fmla="*/ 49 h 49"/>
                <a:gd name="T8" fmla="*/ 45 w 45"/>
                <a:gd name="T9" fmla="*/ 1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9">
                  <a:moveTo>
                    <a:pt x="45" y="10"/>
                  </a:moveTo>
                  <a:cubicBezTo>
                    <a:pt x="36" y="8"/>
                    <a:pt x="28" y="4"/>
                    <a:pt x="19" y="0"/>
                  </a:cubicBezTo>
                  <a:cubicBezTo>
                    <a:pt x="8" y="13"/>
                    <a:pt x="1" y="30"/>
                    <a:pt x="0" y="49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35"/>
                    <a:pt x="42" y="22"/>
                    <a:pt x="4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1"/>
            <p:cNvSpPr/>
            <p:nvPr/>
          </p:nvSpPr>
          <p:spPr bwMode="auto">
            <a:xfrm>
              <a:off x="1093788" y="4121151"/>
              <a:ext cx="168275" cy="184150"/>
            </a:xfrm>
            <a:custGeom>
              <a:avLst/>
              <a:gdLst>
                <a:gd name="T0" fmla="*/ 40 w 45"/>
                <a:gd name="T1" fmla="*/ 0 h 49"/>
                <a:gd name="T2" fmla="*/ 0 w 45"/>
                <a:gd name="T3" fmla="*/ 0 h 49"/>
                <a:gd name="T4" fmla="*/ 19 w 45"/>
                <a:gd name="T5" fmla="*/ 49 h 49"/>
                <a:gd name="T6" fmla="*/ 45 w 45"/>
                <a:gd name="T7" fmla="*/ 38 h 49"/>
                <a:gd name="T8" fmla="*/ 40 w 45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9">
                  <a:moveTo>
                    <a:pt x="4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9"/>
                    <a:pt x="8" y="36"/>
                    <a:pt x="19" y="49"/>
                  </a:cubicBezTo>
                  <a:cubicBezTo>
                    <a:pt x="28" y="45"/>
                    <a:pt x="36" y="41"/>
                    <a:pt x="45" y="38"/>
                  </a:cubicBezTo>
                  <a:cubicBezTo>
                    <a:pt x="42" y="27"/>
                    <a:pt x="41" y="14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32"/>
            <p:cNvSpPr/>
            <p:nvPr/>
          </p:nvSpPr>
          <p:spPr bwMode="auto">
            <a:xfrm>
              <a:off x="1182688" y="4289426"/>
              <a:ext cx="153988" cy="123825"/>
            </a:xfrm>
            <a:custGeom>
              <a:avLst/>
              <a:gdLst>
                <a:gd name="T0" fmla="*/ 0 w 41"/>
                <a:gd name="T1" fmla="*/ 10 h 33"/>
                <a:gd name="T2" fmla="*/ 41 w 41"/>
                <a:gd name="T3" fmla="*/ 33 h 33"/>
                <a:gd name="T4" fmla="*/ 23 w 41"/>
                <a:gd name="T5" fmla="*/ 0 h 33"/>
                <a:gd name="T6" fmla="*/ 0 w 41"/>
                <a:gd name="T7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3">
                  <a:moveTo>
                    <a:pt x="0" y="10"/>
                  </a:moveTo>
                  <a:cubicBezTo>
                    <a:pt x="11" y="21"/>
                    <a:pt x="25" y="29"/>
                    <a:pt x="41" y="33"/>
                  </a:cubicBezTo>
                  <a:cubicBezTo>
                    <a:pt x="33" y="25"/>
                    <a:pt x="28" y="14"/>
                    <a:pt x="23" y="0"/>
                  </a:cubicBezTo>
                  <a:cubicBezTo>
                    <a:pt x="15" y="3"/>
                    <a:pt x="8" y="6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5969273" y="2932732"/>
            <a:ext cx="4151085" cy="81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8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Motivation </a:t>
            </a:r>
            <a:r>
              <a:rPr lang="x-none" altLang="zh-CN" sz="48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2</a:t>
            </a:r>
            <a:endParaRPr lang="x-none" altLang="zh-CN" sz="4800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j-cs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08195" y="349250"/>
            <a:ext cx="3544570" cy="755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4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Motivation </a:t>
            </a:r>
            <a:r>
              <a:rPr lang="x-none" altLang="zh-CN" sz="44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2</a:t>
            </a:r>
            <a:endParaRPr lang="x-none" altLang="zh-CN" sz="4400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j-cs"/>
              <a:sym typeface="+mn-ea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686435" y="1064260"/>
            <a:ext cx="10900410" cy="3808095"/>
          </a:xfrm>
          <a:prstGeom prst="roundRect">
            <a:avLst>
              <a:gd name="adj" fmla="val 7685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06120" y="1131570"/>
            <a:ext cx="10798810" cy="3508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1. </a:t>
            </a:r>
            <a:r>
              <a:rPr lang="x-none" altLang="zh-CN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A </a:t>
            </a:r>
            <a:r>
              <a:rPr lang="x-none" altLang="zh-CN" sz="3200" b="1" kern="0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revolutionary </a:t>
            </a:r>
            <a:r>
              <a:rPr lang="x-none" altLang="zh-CN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product is always associated with a </a:t>
            </a:r>
            <a:r>
              <a:rPr lang="x-none" altLang="zh-CN" sz="3200" b="1" kern="0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new </a:t>
            </a:r>
            <a:r>
              <a:rPr lang="x-none" altLang="zh-CN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kind of </a:t>
            </a:r>
            <a:r>
              <a:rPr lang="x-none" altLang="zh-CN" sz="3200" b="1" kern="0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user interface</a:t>
            </a:r>
            <a:r>
              <a:rPr lang="x-none" altLang="zh-CN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.</a:t>
            </a:r>
            <a:endParaRPr kumimoji="0" lang="x-none" altLang="zh-CN" sz="3200" b="1" i="0" u="none" strike="noStrike" kern="0" cap="none" spc="0" normalizeH="0" baseline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j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2. </a:t>
            </a:r>
            <a:r>
              <a:rPr lang="x-none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We design KVS in the byte-addressable memory, so if we get the memory address of what we want, we get all.</a:t>
            </a:r>
            <a:endParaRPr lang="x-none" sz="3200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j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x-none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3. Using a new interface to </a:t>
            </a:r>
            <a:r>
              <a:rPr lang="x-none" sz="3200" b="1" kern="0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bypass </a:t>
            </a:r>
            <a:r>
              <a:rPr lang="x-none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the </a:t>
            </a:r>
            <a:r>
              <a:rPr lang="x-none" sz="3200" b="1" kern="0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get </a:t>
            </a:r>
            <a:r>
              <a:rPr lang="x-none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operation level by level and realizes the </a:t>
            </a:r>
            <a:r>
              <a:rPr lang="x-none" sz="3200" b="1" kern="0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load/store </a:t>
            </a:r>
            <a:r>
              <a:rPr lang="x-none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t</a:t>
            </a:r>
            <a:r>
              <a:rPr lang="x-none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o a</a:t>
            </a:r>
            <a:r>
              <a:rPr lang="x-none" sz="3200" b="1" kern="0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 </a:t>
            </a:r>
            <a:r>
              <a:rPr lang="x-none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key value pair directly, KVS version of the file system </a:t>
            </a:r>
            <a:r>
              <a:rPr lang="x-none" sz="3200" b="1" kern="0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mmap</a:t>
            </a:r>
            <a:r>
              <a:rPr lang="x-none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.</a:t>
            </a:r>
            <a:endParaRPr lang="x-none" sz="3200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50110" y="287655"/>
            <a:ext cx="7738110" cy="755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x-none" altLang="zh-CN" sz="44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Idea 2</a:t>
            </a:r>
            <a:r>
              <a:rPr lang="zh-CN" altLang="en-US" sz="44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  </a:t>
            </a:r>
            <a:r>
              <a:rPr lang="x-none" altLang="zh-CN" sz="44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New User Interface</a:t>
            </a:r>
            <a:endParaRPr sz="4400"/>
          </a:p>
        </p:txBody>
      </p:sp>
      <p:sp>
        <p:nvSpPr>
          <p:cNvPr id="13" name="文本框 12"/>
          <p:cNvSpPr txBox="1"/>
          <p:nvPr/>
        </p:nvSpPr>
        <p:spPr>
          <a:xfrm>
            <a:off x="706120" y="1132205"/>
            <a:ext cx="11031220" cy="3020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1. </a:t>
            </a:r>
            <a:r>
              <a:rPr lang="x-none" altLang="zh-CN" sz="3200" b="1" kern="0" dirty="0">
                <a:solidFill>
                  <a:srgbClr val="C0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where </a:t>
            </a:r>
            <a:r>
              <a:rPr lang="x-none" altLang="zh-CN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interface : key as the paramater and offset as the return.</a:t>
            </a:r>
            <a:endParaRPr lang="x-none" altLang="zh-CN" sz="3200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j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x-none" altLang="zh-CN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Prototype: </a:t>
            </a:r>
            <a:r>
              <a:rPr lang="x-none" altLang="zh-CN" sz="3200" b="1" kern="0" dirty="0">
                <a:solidFill>
                  <a:schemeClr val="accent6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(offset, size)</a:t>
            </a:r>
            <a:r>
              <a:rPr lang="x-none" altLang="zh-CN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 </a:t>
            </a:r>
            <a:r>
              <a:rPr lang="x-none" altLang="zh-CN" sz="3200" b="1" kern="0" dirty="0">
                <a:solidFill>
                  <a:srgbClr val="C0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where </a:t>
            </a:r>
            <a:r>
              <a:rPr lang="x-none" altLang="zh-CN" sz="3200" b="1" kern="0" dirty="0">
                <a:solidFill>
                  <a:srgbClr val="FFFF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(key), </a:t>
            </a:r>
            <a:endParaRPr lang="x-none" altLang="zh-CN" sz="3200" b="1" kern="0" dirty="0">
              <a:solidFill>
                <a:srgbClr val="FFFF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j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x-none" altLang="zh-CN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2.</a:t>
            </a:r>
            <a:r>
              <a:rPr lang="x-none" altLang="zh-CN" sz="3200" b="1" kern="0" dirty="0">
                <a:solidFill>
                  <a:srgbClr val="FFFF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 </a:t>
            </a:r>
            <a:r>
              <a:rPr lang="x-none" altLang="zh-CN" sz="3200" b="1" kern="0" dirty="0">
                <a:solidFill>
                  <a:srgbClr val="C0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load</a:t>
            </a:r>
            <a:r>
              <a:rPr lang="x-none" altLang="zh-CN" sz="3200" b="1" kern="0" dirty="0">
                <a:solidFill>
                  <a:srgbClr val="FFFF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(key), </a:t>
            </a:r>
            <a:r>
              <a:rPr lang="x-none" altLang="zh-CN" sz="3200" b="1" kern="0" dirty="0">
                <a:solidFill>
                  <a:srgbClr val="C0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store</a:t>
            </a:r>
            <a:r>
              <a:rPr lang="x-none" altLang="zh-CN" sz="3200" b="1" kern="0" dirty="0">
                <a:solidFill>
                  <a:srgbClr val="FFFF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(key)</a:t>
            </a:r>
            <a:endParaRPr lang="x-none" altLang="zh-CN" sz="3200" b="1" kern="0" dirty="0">
              <a:solidFill>
                <a:srgbClr val="FFFF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j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x-none" altLang="zh-CN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3</a:t>
            </a:r>
            <a:r>
              <a:rPr lang="zh-CN" altLang="en-US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. </a:t>
            </a:r>
            <a:r>
              <a:rPr lang="x-none" altLang="zh-CN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get n times :  (hash × 3 + memory read) × n</a:t>
            </a:r>
            <a:endParaRPr lang="x-none" altLang="zh-CN" sz="3200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j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x-none" altLang="zh-CN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    load n times: hash × 3 (</a:t>
            </a:r>
            <a:r>
              <a:rPr lang="x-none" altLang="zh-CN" sz="3200" b="1" kern="0" dirty="0">
                <a:solidFill>
                  <a:srgbClr val="C0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first where</a:t>
            </a:r>
            <a:r>
              <a:rPr lang="x-none" altLang="zh-CN" sz="32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) + (memory read) × n</a:t>
            </a:r>
            <a:endParaRPr lang="x-none" altLang="zh-CN" sz="3200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j-cs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66495" y="4736465"/>
            <a:ext cx="3393440" cy="5822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3200" b="1" kern="0" dirty="0">
                <a:solidFill>
                  <a:schemeClr val="accent6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computation cost</a:t>
            </a:r>
            <a:endParaRPr lang="x-none" altLang="zh-CN" sz="3200" b="1" kern="0" dirty="0">
              <a:solidFill>
                <a:schemeClr val="accent6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j-cs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667885" y="4553585"/>
            <a:ext cx="401320" cy="1113155"/>
          </a:xfrm>
          <a:prstGeom prst="downArrow">
            <a:avLst/>
          </a:prstGeom>
          <a:gradFill>
            <a:gsLst>
              <a:gs pos="0">
                <a:srgbClr val="FF0000"/>
              </a:gs>
              <a:gs pos="52000">
                <a:schemeClr val="accent6">
                  <a:lumMod val="20000"/>
                  <a:lumOff val="80000"/>
                </a:schemeClr>
              </a:gs>
              <a:gs pos="62000">
                <a:schemeClr val="accent6">
                  <a:lumMod val="40000"/>
                  <a:lumOff val="60000"/>
                </a:schemeClr>
              </a:gs>
              <a:gs pos="74000">
                <a:schemeClr val="accent6">
                  <a:lumMod val="60000"/>
                  <a:lumOff val="40000"/>
                </a:schemeClr>
              </a:gs>
              <a:gs pos="8300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50110" y="287655"/>
            <a:ext cx="7738110" cy="755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x-none" altLang="zh-CN" sz="44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Design 2</a:t>
            </a:r>
            <a:r>
              <a:rPr lang="zh-CN" altLang="en-US" sz="44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  </a:t>
            </a:r>
            <a:r>
              <a:rPr lang="x-none" altLang="zh-CN" sz="44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  <a:sym typeface="+mn-ea"/>
              </a:rPr>
              <a:t>New User Interface</a:t>
            </a:r>
            <a:endParaRPr sz="4400"/>
          </a:p>
        </p:txBody>
      </p:sp>
      <p:sp>
        <p:nvSpPr>
          <p:cNvPr id="26" name="圆角矩形 25"/>
          <p:cNvSpPr/>
          <p:nvPr/>
        </p:nvSpPr>
        <p:spPr bwMode="auto">
          <a:xfrm>
            <a:off x="3676333" y="1269048"/>
            <a:ext cx="4320000" cy="1152000"/>
          </a:xfrm>
          <a:prstGeom prst="roundRect">
            <a:avLst/>
          </a:prstGeom>
          <a:solidFill>
            <a:srgbClr val="DDDDDD"/>
          </a:solidFill>
          <a:ln w="19050" cap="flat" cmpd="sng" algn="ctr">
            <a:solidFill>
              <a:schemeClr val="accent1">
                <a:lumMod val="9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endParaRPr lang="zh-CN" altLang="en-US" dirty="0">
              <a:latin typeface="Arial" panose="02080604020202020204" charset="0"/>
              <a:ea typeface="黑体" pitchFamily="2" charset="-122"/>
            </a:endParaRPr>
          </a:p>
        </p:txBody>
      </p:sp>
      <p:sp>
        <p:nvSpPr>
          <p:cNvPr id="31" name="圆角矩形 21"/>
          <p:cNvSpPr>
            <a:spLocks noChangeArrowheads="1"/>
          </p:cNvSpPr>
          <p:nvPr/>
        </p:nvSpPr>
        <p:spPr bwMode="auto">
          <a:xfrm>
            <a:off x="3804920" y="1598380"/>
            <a:ext cx="4081780" cy="4405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8575" algn="ctr">
            <a:solidFill>
              <a:srgbClr val="FFC000"/>
            </a:solidFill>
            <a:round/>
          </a:ln>
        </p:spPr>
        <p:txBody>
          <a:bodyPr wrap="square" lIns="90000" tIns="46800" rIns="90000" bIns="46800" anchor="ctr">
            <a:spAutoFit/>
          </a:bodyPr>
          <a:lstStyle>
            <a:lvl1pPr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1pPr>
            <a:lvl2pPr marL="742950" indent="-285750"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2pPr>
            <a:lvl3pPr marL="1143000" indent="-228600"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3pPr>
            <a:lvl4pPr marL="1600200" indent="-228600"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4pPr>
            <a:lvl5pPr marL="2057400" indent="-228600"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9pPr>
          </a:lstStyle>
          <a:p>
            <a:pPr eaLnBrk="1" hangingPunct="1">
              <a:buFontTx/>
              <a:buNone/>
            </a:pPr>
            <a:r>
              <a:rPr lang="x-none" altLang="en-US" sz="2000">
                <a:ea typeface="黑体" pitchFamily="2" charset="-122"/>
              </a:rPr>
              <a:t> </a:t>
            </a:r>
            <a:r>
              <a:rPr lang="en-US" altLang="zh-CN" sz="2000">
                <a:ea typeface="黑体" pitchFamily="2" charset="-122"/>
              </a:rPr>
              <a:t>Application</a:t>
            </a:r>
            <a:endParaRPr lang="zh-CN" altLang="en-US" sz="2000">
              <a:ea typeface="黑体" pitchFamily="2" charset="-122"/>
            </a:endParaRPr>
          </a:p>
        </p:txBody>
      </p:sp>
      <p:sp>
        <p:nvSpPr>
          <p:cNvPr id="34" name="文本框 22"/>
          <p:cNvSpPr txBox="1">
            <a:spLocks noChangeArrowheads="1"/>
          </p:cNvSpPr>
          <p:nvPr/>
        </p:nvSpPr>
        <p:spPr bwMode="auto">
          <a:xfrm>
            <a:off x="3716020" y="1268730"/>
            <a:ext cx="102298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1pPr>
            <a:lvl2pPr marL="742950" indent="-285750"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2pPr>
            <a:lvl3pPr marL="1143000" indent="-228600"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3pPr>
            <a:lvl4pPr marL="1600200" indent="-228600"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4pPr>
            <a:lvl5pPr marL="2057400" indent="-228600"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9pPr>
          </a:lstStyle>
          <a:p>
            <a:r>
              <a:rPr lang="en-US" altLang="zh-CN" sz="1400"/>
              <a:t>User </a:t>
            </a:r>
            <a:r>
              <a:rPr lang="x-none" altLang="en-US" sz="1400"/>
              <a:t>App</a:t>
            </a:r>
            <a:endParaRPr lang="x-none" altLang="en-US" sz="1400"/>
          </a:p>
        </p:txBody>
      </p:sp>
      <p:sp>
        <p:nvSpPr>
          <p:cNvPr id="35" name="圆角矩形 34"/>
          <p:cNvSpPr/>
          <p:nvPr/>
        </p:nvSpPr>
        <p:spPr bwMode="auto">
          <a:xfrm>
            <a:off x="3676333" y="2480628"/>
            <a:ext cx="4320000" cy="1800000"/>
          </a:xfrm>
          <a:prstGeom prst="roundRect">
            <a:avLst/>
          </a:prstGeom>
          <a:solidFill>
            <a:srgbClr val="DDDDDD"/>
          </a:solidFill>
          <a:ln w="19050" cap="flat" cmpd="sng" algn="ctr">
            <a:solidFill>
              <a:schemeClr val="accent1">
                <a:lumMod val="9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endParaRPr lang="zh-CN" altLang="en-US" dirty="0">
              <a:latin typeface="Arial" panose="02080604020202020204" charset="0"/>
              <a:ea typeface="黑体" pitchFamily="2" charset="-122"/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3676333" y="4340543"/>
            <a:ext cx="4320000" cy="1188000"/>
          </a:xfrm>
          <a:prstGeom prst="roundRect">
            <a:avLst/>
          </a:prstGeom>
          <a:solidFill>
            <a:srgbClr val="DDDDDD"/>
          </a:solidFill>
          <a:ln w="19050" cap="flat" cmpd="sng" algn="ctr">
            <a:solidFill>
              <a:schemeClr val="accent1">
                <a:lumMod val="9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endParaRPr lang="zh-CN" altLang="en-US" dirty="0">
              <a:latin typeface="Arial" panose="02080604020202020204" charset="0"/>
              <a:ea typeface="黑体" pitchFamily="2" charset="-122"/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3804920" y="4960070"/>
            <a:ext cx="1119505" cy="44052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lang="en-US" altLang="zh-CN" sz="2000" dirty="0">
                <a:latin typeface="Arial" panose="02080604020202020204" charset="0"/>
                <a:ea typeface="黑体" pitchFamily="2" charset="-122"/>
              </a:rPr>
              <a:t>DRAM</a:t>
            </a:r>
            <a:endParaRPr lang="zh-CN" altLang="en-US" sz="2000" dirty="0">
              <a:latin typeface="Arial" panose="02080604020202020204" charset="0"/>
              <a:ea typeface="黑体" pitchFamily="2" charset="-122"/>
            </a:endParaRPr>
          </a:p>
        </p:txBody>
      </p:sp>
      <p:sp>
        <p:nvSpPr>
          <p:cNvPr id="38" name="圆角矩形 37"/>
          <p:cNvSpPr/>
          <p:nvPr/>
        </p:nvSpPr>
        <p:spPr bwMode="auto">
          <a:xfrm>
            <a:off x="4992370" y="4960070"/>
            <a:ext cx="2894330" cy="4405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lang="en-US" altLang="zh-CN" sz="2000" dirty="0"/>
              <a:t>NVM</a:t>
            </a:r>
            <a:endParaRPr lang="zh-CN" altLang="en-US" sz="2000" dirty="0"/>
          </a:p>
        </p:txBody>
      </p:sp>
      <p:sp>
        <p:nvSpPr>
          <p:cNvPr id="39" name="文本框 27"/>
          <p:cNvSpPr txBox="1">
            <a:spLocks noChangeArrowheads="1"/>
          </p:cNvSpPr>
          <p:nvPr/>
        </p:nvSpPr>
        <p:spPr bwMode="auto">
          <a:xfrm>
            <a:off x="3716020" y="2475865"/>
            <a:ext cx="64833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1pPr>
            <a:lvl2pPr marL="742950" indent="-285750"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2pPr>
            <a:lvl3pPr marL="1143000" indent="-228600"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3pPr>
            <a:lvl4pPr marL="1600200" indent="-228600"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4pPr>
            <a:lvl5pPr marL="2057400" indent="-228600"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9pPr>
          </a:lstStyle>
          <a:p>
            <a:r>
              <a:rPr lang="x-none" altLang="zh-CN" sz="1400" dirty="0"/>
              <a:t>KVS</a:t>
            </a:r>
            <a:endParaRPr lang="x-none" altLang="zh-CN" sz="1400" dirty="0"/>
          </a:p>
        </p:txBody>
      </p:sp>
      <p:sp>
        <p:nvSpPr>
          <p:cNvPr id="40" name="文本框 28"/>
          <p:cNvSpPr txBox="1">
            <a:spLocks noChangeArrowheads="1"/>
          </p:cNvSpPr>
          <p:nvPr/>
        </p:nvSpPr>
        <p:spPr bwMode="auto">
          <a:xfrm>
            <a:off x="3716020" y="4311333"/>
            <a:ext cx="1179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1pPr>
            <a:lvl2pPr marL="742950" indent="-285750"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2pPr>
            <a:lvl3pPr marL="1143000" indent="-228600"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3pPr>
            <a:lvl4pPr marL="1600200" indent="-228600"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4pPr>
            <a:lvl5pPr marL="2057400" indent="-228600"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9pPr>
          </a:lstStyle>
          <a:p>
            <a:r>
              <a:rPr lang="en-US" altLang="zh-CN" sz="1400" dirty="0"/>
              <a:t>Hardware</a:t>
            </a:r>
            <a:endParaRPr lang="zh-CN" altLang="en-US" sz="1400" dirty="0"/>
          </a:p>
        </p:txBody>
      </p:sp>
      <p:sp>
        <p:nvSpPr>
          <p:cNvPr id="46" name="圆角矩形 34"/>
          <p:cNvSpPr>
            <a:spLocks noChangeArrowheads="1"/>
          </p:cNvSpPr>
          <p:nvPr/>
        </p:nvSpPr>
        <p:spPr bwMode="auto">
          <a:xfrm>
            <a:off x="3804920" y="4665396"/>
            <a:ext cx="4082400" cy="252000"/>
          </a:xfrm>
          <a:prstGeom prst="roundRect">
            <a:avLst>
              <a:gd name="adj" fmla="val 16667"/>
            </a:avLst>
          </a:prstGeom>
          <a:solidFill>
            <a:srgbClr val="BCB864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1pPr>
            <a:lvl2pPr marL="742950" indent="-285750"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2pPr>
            <a:lvl3pPr marL="1143000" indent="-228600"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3pPr>
            <a:lvl4pPr marL="1600200" indent="-228600"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4pPr>
            <a:lvl5pPr marL="2057400" indent="-228600"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9pPr>
          </a:lstStyle>
          <a:p>
            <a:r>
              <a:rPr lang="en-US" altLang="zh-CN" sz="1400" dirty="0" smtClean="0"/>
              <a:t>Hybrid Memory Controller</a:t>
            </a:r>
            <a:endParaRPr lang="zh-CN" altLang="en-US" sz="1400" dirty="0"/>
          </a:p>
        </p:txBody>
      </p:sp>
      <p:sp>
        <p:nvSpPr>
          <p:cNvPr id="49" name="圆角矩形 37"/>
          <p:cNvSpPr>
            <a:spLocks noChangeArrowheads="1"/>
          </p:cNvSpPr>
          <p:nvPr/>
        </p:nvSpPr>
        <p:spPr bwMode="auto">
          <a:xfrm>
            <a:off x="3799205" y="3153563"/>
            <a:ext cx="4082400" cy="9180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9050" algn="ctr">
            <a:solidFill>
              <a:srgbClr val="922706"/>
            </a:solidFill>
            <a:prstDash val="sys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1pPr>
            <a:lvl2pPr marL="742950" indent="-285750"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2pPr>
            <a:lvl3pPr marL="1143000" indent="-228600"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3pPr>
            <a:lvl4pPr marL="1600200" indent="-228600"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4pPr>
            <a:lvl5pPr marL="2057400" indent="-228600"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>
              <a:ea typeface="黑体" pitchFamily="2" charset="-122"/>
            </a:endParaRPr>
          </a:p>
        </p:txBody>
      </p:sp>
      <p:cxnSp>
        <p:nvCxnSpPr>
          <p:cNvPr id="63" name="直接箭头连接符 62"/>
          <p:cNvCxnSpPr/>
          <p:nvPr/>
        </p:nvCxnSpPr>
        <p:spPr bwMode="auto">
          <a:xfrm>
            <a:off x="5404485" y="4072581"/>
            <a:ext cx="0" cy="612000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接箭头连接符 65"/>
          <p:cNvCxnSpPr/>
          <p:nvPr/>
        </p:nvCxnSpPr>
        <p:spPr bwMode="auto">
          <a:xfrm>
            <a:off x="5382895" y="2032381"/>
            <a:ext cx="0" cy="1126800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圆角矩形 43"/>
          <p:cNvSpPr>
            <a:spLocks noChangeArrowheads="1"/>
          </p:cNvSpPr>
          <p:nvPr/>
        </p:nvSpPr>
        <p:spPr bwMode="auto">
          <a:xfrm>
            <a:off x="3815715" y="3168527"/>
            <a:ext cx="3121200" cy="8856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50" algn="ctr">
            <a:solidFill>
              <a:schemeClr val="accent1"/>
            </a:solidFill>
            <a:prstDash val="sysDot"/>
            <a:round/>
          </a:ln>
        </p:spPr>
        <p:txBody>
          <a:bodyPr wrap="square" lIns="90000" tIns="46800" rIns="90000" bIns="46800" anchor="ctr">
            <a:spAutoFit/>
          </a:bodyPr>
          <a:lstStyle>
            <a:lvl1pPr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1pPr>
            <a:lvl2pPr marL="742950" indent="-285750"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2pPr>
            <a:lvl3pPr marL="1143000" indent="-228600"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3pPr>
            <a:lvl4pPr marL="1600200" indent="-228600"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4pPr>
            <a:lvl5pPr marL="2057400" indent="-228600"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9pPr>
          </a:lstStyle>
          <a:p>
            <a:pPr algn="ctr"/>
            <a:r>
              <a:rPr lang="x-none" altLang="en-US" sz="1400" dirty="0" smtClean="0"/>
              <a:t>Key Value</a:t>
            </a:r>
            <a:r>
              <a:rPr lang="en-US" altLang="zh-CN" sz="1400" dirty="0" smtClean="0"/>
              <a:t> </a:t>
            </a:r>
            <a:r>
              <a:rPr lang="x-none" altLang="en-US" sz="1400" dirty="0" smtClean="0"/>
              <a:t>Store</a:t>
            </a:r>
            <a:r>
              <a:rPr lang="en-US" altLang="zh-CN" sz="1400" dirty="0" smtClean="0"/>
              <a:t> System</a:t>
            </a:r>
            <a:endParaRPr lang="zh-CN" altLang="en-US" sz="1400" dirty="0"/>
          </a:p>
        </p:txBody>
      </p:sp>
      <p:sp>
        <p:nvSpPr>
          <p:cNvPr id="69" name="圆角矩形 36"/>
          <p:cNvSpPr>
            <a:spLocks noChangeArrowheads="1"/>
          </p:cNvSpPr>
          <p:nvPr/>
        </p:nvSpPr>
        <p:spPr bwMode="auto">
          <a:xfrm>
            <a:off x="6942960" y="2604779"/>
            <a:ext cx="828000" cy="2664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lIns="90000" tIns="46800" rIns="90000" bIns="46800" anchor="ctr">
            <a:spAutoFit/>
          </a:bodyPr>
          <a:lstStyle>
            <a:lvl1pPr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1pPr>
            <a:lvl2pPr marL="742950" indent="-285750"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2pPr>
            <a:lvl3pPr marL="1143000" indent="-228600"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3pPr>
            <a:lvl4pPr marL="1600200" indent="-228600"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4pPr>
            <a:lvl5pPr marL="2057400" indent="-228600"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9pPr>
          </a:lstStyle>
          <a:p>
            <a:r>
              <a:rPr lang="x-none" altLang="zh-CN" sz="1400" dirty="0"/>
              <a:t>where</a:t>
            </a:r>
            <a:endParaRPr lang="x-none" altLang="zh-CN" sz="1400" dirty="0"/>
          </a:p>
        </p:txBody>
      </p:sp>
      <p:sp>
        <p:nvSpPr>
          <p:cNvPr id="70" name="圆角矩形 37"/>
          <p:cNvSpPr>
            <a:spLocks noChangeArrowheads="1"/>
          </p:cNvSpPr>
          <p:nvPr/>
        </p:nvSpPr>
        <p:spPr bwMode="auto">
          <a:xfrm>
            <a:off x="6943398" y="3166297"/>
            <a:ext cx="936000" cy="892800"/>
          </a:xfrm>
          <a:prstGeom prst="roundRect">
            <a:avLst>
              <a:gd name="adj" fmla="val 16667"/>
            </a:avLst>
          </a:prstGeom>
          <a:solidFill>
            <a:schemeClr val="bg1">
              <a:alpha val="0"/>
            </a:schemeClr>
          </a:solidFill>
          <a:ln w="19050" algn="ctr">
            <a:solidFill>
              <a:srgbClr val="922706"/>
            </a:solidFill>
            <a:prstDash val="sysDash"/>
            <a:round/>
          </a:ln>
          <a:effectLst/>
        </p:spPr>
        <p:txBody>
          <a:bodyPr wrap="square" lIns="90000" tIns="46800" rIns="90000" bIns="46800" anchor="ctr">
            <a:spAutoFit/>
          </a:bodyPr>
          <a:lstStyle>
            <a:lvl1pPr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1pPr>
            <a:lvl2pPr marL="742950" indent="-285750"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2pPr>
            <a:lvl3pPr marL="1143000" indent="-228600"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3pPr>
            <a:lvl4pPr marL="1600200" indent="-228600"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4pPr>
            <a:lvl5pPr marL="2057400" indent="-228600"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200" dirty="0" smtClean="0">
                <a:ea typeface="黑体" pitchFamily="2" charset="-122"/>
              </a:rPr>
              <a:t>MMU</a:t>
            </a:r>
            <a:endParaRPr lang="en-US" altLang="zh-CN" sz="1200" dirty="0" smtClean="0">
              <a:ea typeface="黑体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200" dirty="0">
                <a:ea typeface="黑体" pitchFamily="2" charset="-122"/>
              </a:rPr>
              <a:t>Mapping</a:t>
            </a:r>
            <a:endParaRPr lang="zh-CN" altLang="en-US" sz="1200" dirty="0">
              <a:ea typeface="黑体" pitchFamily="2" charset="-122"/>
            </a:endParaRPr>
          </a:p>
        </p:txBody>
      </p:sp>
      <p:cxnSp>
        <p:nvCxnSpPr>
          <p:cNvPr id="71" name="直接箭头连接符 70"/>
          <p:cNvCxnSpPr/>
          <p:nvPr/>
        </p:nvCxnSpPr>
        <p:spPr bwMode="auto">
          <a:xfrm>
            <a:off x="7359015" y="2040995"/>
            <a:ext cx="0" cy="540000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文本框 28"/>
          <p:cNvSpPr txBox="1">
            <a:spLocks noChangeArrowheads="1"/>
          </p:cNvSpPr>
          <p:nvPr/>
        </p:nvSpPr>
        <p:spPr bwMode="auto">
          <a:xfrm>
            <a:off x="4400999" y="2014231"/>
            <a:ext cx="1179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1pPr>
            <a:lvl2pPr marL="742950" indent="-285750"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2pPr>
            <a:lvl3pPr marL="1143000" indent="-228600"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3pPr>
            <a:lvl4pPr marL="1600200" indent="-228600"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4pPr>
            <a:lvl5pPr marL="2057400" indent="-228600"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9pPr>
          </a:lstStyle>
          <a:p>
            <a:r>
              <a:rPr lang="x-none" altLang="en-US" sz="1400" dirty="0" smtClean="0"/>
              <a:t>put</a:t>
            </a:r>
            <a:r>
              <a:rPr lang="en-US" altLang="zh-CN" sz="1400" dirty="0" smtClean="0"/>
              <a:t>/</a:t>
            </a:r>
            <a:r>
              <a:rPr lang="x-none" altLang="en-US" sz="1400" dirty="0" smtClean="0"/>
              <a:t>get</a:t>
            </a:r>
            <a:endParaRPr lang="x-none" altLang="en-US" sz="1400" dirty="0" smtClean="0"/>
          </a:p>
        </p:txBody>
      </p:sp>
      <p:cxnSp>
        <p:nvCxnSpPr>
          <p:cNvPr id="32" name="直接箭头连接符 62"/>
          <p:cNvCxnSpPr/>
          <p:nvPr/>
        </p:nvCxnSpPr>
        <p:spPr bwMode="auto">
          <a:xfrm>
            <a:off x="7390130" y="4068771"/>
            <a:ext cx="0" cy="612000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6258374" y="2024391"/>
            <a:ext cx="1179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1pPr>
            <a:lvl2pPr marL="742950" indent="-285750"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2pPr>
            <a:lvl3pPr marL="1143000" indent="-228600"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3pPr>
            <a:lvl4pPr marL="1600200" indent="-228600"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4pPr>
            <a:lvl5pPr marL="2057400" indent="-228600" algn="ctr"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 sz="24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9pPr>
          </a:lstStyle>
          <a:p>
            <a:r>
              <a:rPr lang="x-none" altLang="en-US" sz="1400" dirty="0" smtClean="0"/>
              <a:t>load</a:t>
            </a:r>
            <a:r>
              <a:rPr lang="en-US" altLang="zh-CN" sz="1400" dirty="0" smtClean="0"/>
              <a:t>/</a:t>
            </a:r>
            <a:r>
              <a:rPr lang="x-none" altLang="en-US" sz="1400" dirty="0" smtClean="0"/>
              <a:t>store</a:t>
            </a:r>
            <a:endParaRPr lang="x-none" altLang="en-US" sz="1400" dirty="0" smtClean="0"/>
          </a:p>
        </p:txBody>
      </p:sp>
      <p:cxnSp>
        <p:nvCxnSpPr>
          <p:cNvPr id="8" name="直接箭头连接符 70"/>
          <p:cNvCxnSpPr/>
          <p:nvPr/>
        </p:nvCxnSpPr>
        <p:spPr bwMode="auto">
          <a:xfrm>
            <a:off x="7369175" y="2848715"/>
            <a:ext cx="0" cy="302400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ange Waves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charset="0"/>
            <a:ea typeface="SimSun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3235</Words>
  <Application>Kingsoft Office WPP</Application>
  <PresentationFormat>宽屏</PresentationFormat>
  <Paragraphs>250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Orange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李鑫阳</dc:creator>
  <cp:lastModifiedBy>liuhao</cp:lastModifiedBy>
  <cp:revision>439</cp:revision>
  <dcterms:created xsi:type="dcterms:W3CDTF">2016-11-16T13:36:04Z</dcterms:created>
  <dcterms:modified xsi:type="dcterms:W3CDTF">2016-11-16T13:36:04Z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