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Jo\Filr\My%20Files\Market%20Size%20MM%202017\Market%20Opportunity%20Data%20-%20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2060"/>
                </a:solidFill>
              </a:rPr>
              <a:t>Market Opportunity for Software Defined Storage Revenue $M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2016-2019 (with YoY Growth)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Storage!$A$5</c:f>
              <c:strCache>
                <c:ptCount val="1"/>
                <c:pt idx="0">
                  <c:v>Object Storage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>
                  <a:lumMod val="15000"/>
                  <a:lumOff val="85000"/>
                </a:sysClr>
              </a:solidFill>
            </a:ln>
            <a:effectLst>
              <a:outerShdw blurRad="76200" dir="18900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Ref>
              <c:f>Storage!$B$4:$E$4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Storage!$B$5:$E$5</c:f>
              <c:numCache>
                <c:formatCode>_-* #,##0_-;\-* #,##0_-;_-* "-"??_-;_-@_-</c:formatCode>
                <c:ptCount val="4"/>
                <c:pt idx="0">
                  <c:v>117.5509768539404</c:v>
                </c:pt>
                <c:pt idx="1">
                  <c:v>133.9311356674587</c:v>
                </c:pt>
                <c:pt idx="2">
                  <c:v>155.68564044145569</c:v>
                </c:pt>
                <c:pt idx="3">
                  <c:v>184.37177640188713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D-4063-B0CF-B135A4ABF8A2}"/>
            </c:ext>
          </c:extLst>
        </c:ser>
        <c:ser>
          <c:idx val="1"/>
          <c:order val="1"/>
          <c:tx>
            <c:strRef>
              <c:f>Storage!$A$6</c:f>
              <c:strCache>
                <c:ptCount val="1"/>
                <c:pt idx="0">
                  <c:v>Block Storage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Storage!$B$4:$E$4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Storage!$B$6:$E$6</c:f>
              <c:numCache>
                <c:formatCode>_-* #,##0_-;\-* #,##0_-;_-* "-"??_-;_-@_-</c:formatCode>
                <c:ptCount val="4"/>
                <c:pt idx="0">
                  <c:v>230.58592150466737</c:v>
                </c:pt>
                <c:pt idx="1">
                  <c:v>243.51517276917352</c:v>
                </c:pt>
                <c:pt idx="2">
                  <c:v>251.86938840505152</c:v>
                </c:pt>
                <c:pt idx="3">
                  <c:v>267.69039161562063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ED-4063-B0CF-B135A4ABF8A2}"/>
            </c:ext>
          </c:extLst>
        </c:ser>
        <c:ser>
          <c:idx val="2"/>
          <c:order val="2"/>
          <c:tx>
            <c:strRef>
              <c:f>Storage!$A$7</c:f>
              <c:strCache>
                <c:ptCount val="1"/>
                <c:pt idx="0">
                  <c:v>File Storage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Storage!$B$4:$E$4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Storage!$B$7:$E$7</c:f>
              <c:numCache>
                <c:formatCode>_-* #,##0_-;\-* #,##0_-;_-* "-"??_-;_-@_-</c:formatCode>
                <c:ptCount val="4"/>
                <c:pt idx="0">
                  <c:v>277.32610958809039</c:v>
                </c:pt>
                <c:pt idx="1">
                  <c:v>300.516546906759</c:v>
                </c:pt>
                <c:pt idx="2">
                  <c:v>319.27559132277469</c:v>
                </c:pt>
                <c:pt idx="3">
                  <c:v>347.48050719776535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ED-4063-B0CF-B135A4ABF8A2}"/>
            </c:ext>
          </c:extLst>
        </c:ser>
        <c:ser>
          <c:idx val="3"/>
          <c:order val="3"/>
          <c:tx>
            <c:strRef>
              <c:f>Storage!$A$8</c:f>
              <c:strCache>
                <c:ptCount val="1"/>
                <c:pt idx="0">
                  <c:v>Hyperconverged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EE1D020-9389-42D9-9201-C4B90D5CB2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6ED-4063-B0CF-B135A4ABF8A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0FF1905-C188-48E7-BAE8-EC67E68A43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6ED-4063-B0CF-B135A4ABF8A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CDDDDD2-6A7F-458C-81CB-05310365C1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6ED-4063-B0CF-B135A4ABF8A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8FC7D55-C559-4AF9-B355-80640731BE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6ED-4063-B0CF-B135A4ABF8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Storage!$B$4:$E$4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Storage!$B$8:$E$8</c:f>
              <c:numCache>
                <c:formatCode>_-* #,##0_-;\-* #,##0_-;_-* "-"??_-;_-@_-</c:formatCode>
                <c:ptCount val="4"/>
                <c:pt idx="0">
                  <c:v>233.5369920533019</c:v>
                </c:pt>
                <c:pt idx="1">
                  <c:v>351.0371446566088</c:v>
                </c:pt>
                <c:pt idx="2">
                  <c:v>468.16937983071819</c:v>
                </c:pt>
                <c:pt idx="3">
                  <c:v>595.45732478472689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Storage!$B$11:$E$11</c15:f>
                <c15:dlblRangeCache>
                  <c:ptCount val="4"/>
                  <c:pt idx="1">
                    <c:v>19.8%</c:v>
                  </c:pt>
                  <c:pt idx="2">
                    <c:v>16.1%</c:v>
                  </c:pt>
                  <c:pt idx="3">
                    <c:v>16.7%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F6ED-4063-B0CF-B135A4ABF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overlap val="100"/>
        <c:axId val="213466320"/>
        <c:axId val="213466712"/>
      </c:barChart>
      <c:catAx>
        <c:axId val="21346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66712"/>
        <c:crosses val="autoZero"/>
        <c:auto val="1"/>
        <c:lblAlgn val="ctr"/>
        <c:lblOffset val="100"/>
        <c:noMultiLvlLbl val="0"/>
      </c:catAx>
      <c:valAx>
        <c:axId val="21346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6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0.66908</cdr:x>
      <cdr:y>0.29134</cdr:y>
    </cdr:from>
    <cdr:to>
      <cdr:x>0.80058</cdr:x>
      <cdr:y>0.89336</cdr:y>
    </cdr:to>
    <cdr:sp macro="" textlink="">
      <cdr:nvSpPr>
        <cdr:cNvPr id="2" name="Oval 1"/>
        <cdr:cNvSpPr/>
      </cdr:nvSpPr>
      <cdr:spPr>
        <a:xfrm xmlns:a="http://schemas.openxmlformats.org/drawingml/2006/main">
          <a:off x="4691380" y="1001207"/>
          <a:ext cx="922020" cy="206883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lumMod val="65000"/>
            <a:lumOff val="35000"/>
            <a:alpha val="5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685800" rtl="0" eaLnBrk="1" latinLnBrk="0" hangingPunct="1">
            <a:defRPr sz="135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342900" algn="l" defTabSz="685800" rtl="0" eaLnBrk="1" latinLnBrk="0" hangingPunct="1">
            <a:defRPr sz="135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685800" algn="l" defTabSz="685800" rtl="0" eaLnBrk="1" latinLnBrk="0" hangingPunct="1">
            <a:defRPr sz="135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028700" algn="l" defTabSz="685800" rtl="0" eaLnBrk="1" latinLnBrk="0" hangingPunct="1">
            <a:defRPr sz="135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371600" algn="l" defTabSz="685800" rtl="0" eaLnBrk="1" latinLnBrk="0" hangingPunct="1">
            <a:defRPr sz="135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1714500" algn="l" defTabSz="685800" rtl="0" eaLnBrk="1" latinLnBrk="0" hangingPunct="1">
            <a:defRPr sz="135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057400" algn="l" defTabSz="685800" rtl="0" eaLnBrk="1" latinLnBrk="0" hangingPunct="1">
            <a:defRPr sz="135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2400300" algn="l" defTabSz="685800" rtl="0" eaLnBrk="1" latinLnBrk="0" hangingPunct="1">
            <a:defRPr sz="135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2743200" algn="l" defTabSz="685800" rtl="0" eaLnBrk="1" latinLnBrk="0" hangingPunct="1">
            <a:defRPr sz="135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50" dirty="0"/>
            <a:t>$1.4B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D1FF-4139-498A-824D-47C7C697E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64EB0-AC29-4CCB-9C27-E04368384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5B7E-55A3-47AB-94D8-EF888FE7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FD27-0CA8-414D-9B25-7E94DC4E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8F05-2D40-456E-9FB6-B8D36FC5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8D83-7797-4886-B14B-689CF775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C0888-8522-4833-AF98-E584CDCE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452D-9486-4FFD-8E5C-BB6ABCAD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9A468-393C-44FE-9E11-F782FCC5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1DDE-CEB9-43B4-8ED7-558A5B9C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35361-25BC-4EC5-B346-2E8139A69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D7579-B190-4676-A3D9-ED535D8FD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74D8-4954-4332-81E9-866D4FBD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26FB-BEF5-461A-ABFD-768E70B5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29725-0670-43E9-BEB0-E485467D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3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D548-E511-4CE6-B8A4-FFC21221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A37D-8808-44B5-B91D-C4B24554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B28E-1BDB-4611-A844-488F1FA5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3D9A-328B-4F2F-8D3D-CCECD72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D4C98-45D6-45D8-9F01-6521C5AA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1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A88B-C397-42B4-9086-8D2D5D05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37FAE-A4AD-4AE1-A95A-70CF91F8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C65B-7052-4B1F-9AA8-FA4096C3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299F-C7BE-4079-87D7-18CE7099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DF51-583A-4B1F-8410-C96DE6E4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0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C9D3-5E2C-4976-A2C7-EAEF505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F724-8E30-49A5-95D6-C25BCDFC7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74A04-6924-4D72-BA5D-72F5B9BD4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735B-5BB6-47DF-BC3C-D73744E9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0F0AE-AA3D-4790-8B91-E2522046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3FD6-F122-4B2D-BD28-40029FE1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99EB-F5A3-4B18-8422-7680EA5F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34D6F-67CD-40A2-8F36-7CA7FD59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BE8CF-0CDA-431C-9BA5-0E9B8356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0555E-16CD-4DDD-8C14-F70525F64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6F029-F1E5-4066-BC65-4F18D4940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DCE09-F48D-4640-BE1B-51BDE175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6A025-DBD2-4FCE-BD9B-7050BD6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8858B-0814-43B6-9906-4157D80C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13F8-68A6-4046-8F26-F2380DEB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62A4E-57B1-4DB1-B79B-FA87C152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2E95C-1762-490A-8960-C78208B2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0EBF5-91EC-499F-9F56-BA3FA862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BA3DB-AA79-4976-9EB4-7569C542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1867C-7D61-4110-B3CE-3A104B54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14CA-85C5-422D-92FD-C19FD707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0C9C-8550-4D13-A080-9697152B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78AB-EFF6-474F-9979-1A5DACF3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0C406-388C-4042-81F8-C6C339E3E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DE6A-606C-48C3-A60D-BF4C23F7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EB8B6-E54C-43B6-A581-7FE7A7C5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6E2E8-07F0-420D-984B-3C176D28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AF20-98C7-4265-85F2-187479D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D382A-0DA6-412C-BC76-B5DEEC088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B0566-545B-487F-8971-FE720254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6F45-C93C-4890-A1DF-9944EA38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2D53-AE91-4965-85BF-1B70FC45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C9B7-80E3-4B94-9990-763839D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22AC3-819F-4BE7-8B1A-A88BDE80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57D7-CD84-46A8-B1E9-D9D6F538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4A344-80E6-41D4-B313-EF140FFA4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D961-1A63-48AC-A8EC-78407747311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CEC8-B060-4657-8C70-46960443B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3E349-DC9F-4DBB-A185-1B0CD9EC1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9360-C62B-4D9E-A178-8167C0A0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484B50-06B5-4316-B4F5-4624178E9DE5}"/>
              </a:ext>
            </a:extLst>
          </p:cNvPr>
          <p:cNvGraphicFramePr>
            <a:graphicFrameLocks/>
          </p:cNvGraphicFramePr>
          <p:nvPr/>
        </p:nvGraphicFramePr>
        <p:xfrm>
          <a:off x="1503679" y="1318264"/>
          <a:ext cx="7011672" cy="343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61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USE Colors">
    <a:dk1>
      <a:sysClr val="windowText" lastClr="000000"/>
    </a:dk1>
    <a:lt1>
      <a:sysClr val="window" lastClr="FFFFFF"/>
    </a:lt1>
    <a:dk2>
      <a:srgbClr val="0D2C40"/>
    </a:dk2>
    <a:lt2>
      <a:srgbClr val="E7E6E6"/>
    </a:lt2>
    <a:accent1>
      <a:srgbClr val="02D35F"/>
    </a:accent1>
    <a:accent2>
      <a:srgbClr val="A0FF5F"/>
    </a:accent2>
    <a:accent3>
      <a:srgbClr val="DE0080"/>
    </a:accent3>
    <a:accent4>
      <a:srgbClr val="002060"/>
    </a:accent4>
    <a:accent5>
      <a:srgbClr val="4BA2DA"/>
    </a:accent5>
    <a:accent6>
      <a:srgbClr val="00C081"/>
    </a:accent6>
    <a:hlink>
      <a:srgbClr val="841781"/>
    </a:hlink>
    <a:folHlink>
      <a:srgbClr val="0D2C40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2022-07-19T15:14:22Z</dcterms:created>
  <dcterms:modified xsi:type="dcterms:W3CDTF">2022-07-19T15:14:28Z</dcterms:modified>
</cp:coreProperties>
</file>