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68" r:id="rId3"/>
    <p:sldId id="267" r:id="rId4"/>
  </p:sldIdLst>
  <p:sldSz cx="9144000" cy="6858000" type="screen4x3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hr-HR" sz="1200">
                <a:solidFill>
                  <a:srgbClr val="8B8B8B"/>
                </a:solidFill>
                <a:latin typeface="Calibri"/>
              </a:rPr>
              <a:t>24.02.14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59F956-E7F7-420C-A79A-8A1A688DF327}" type="slidenum">
              <a:rPr lang="hr-H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hr-HR" sz="2800">
                <a:solidFill>
                  <a:srgbClr val="8B8B8B"/>
                </a:solidFill>
                <a:latin typeface="Calibri"/>
              </a:rPr>
              <a:t>24.02.14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4F44EF-E59C-46E9-B2B8-4F358FBCC655}" type="slidenum">
              <a:rPr lang="hr-H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1798560"/>
            <a:ext cx="403812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IT Transformation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IT2B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IT to Business</a:t>
            </a:r>
            <a:endParaRPr dirty="0"/>
          </a:p>
        </p:txBody>
      </p:sp>
      <p:sp>
        <p:nvSpPr>
          <p:cNvPr id="134" name="TextShape 3"/>
          <p:cNvSpPr txBox="1"/>
          <p:nvPr/>
        </p:nvSpPr>
        <p:spPr>
          <a:xfrm>
            <a:off x="4648320" y="179856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38" name="TextShape 4"/>
          <p:cNvSpPr txBox="1"/>
          <p:nvPr/>
        </p:nvSpPr>
        <p:spPr>
          <a:xfrm>
            <a:off x="4817880" y="1810440"/>
            <a:ext cx="403812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CIO Academy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hr-HR" sz="2800" b="1" dirty="0" smtClean="0">
                <a:solidFill>
                  <a:srgbClr val="000000"/>
                </a:solidFill>
                <a:latin typeface="Calibri"/>
              </a:rPr>
              <a:t>Future of the CIO</a:t>
            </a:r>
            <a:endParaRPr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04048" y="3310643"/>
            <a:ext cx="4037627" cy="3207805"/>
            <a:chOff x="5004048" y="3310643"/>
            <a:chExt cx="4037627" cy="3207805"/>
          </a:xfrm>
        </p:grpSpPr>
        <p:sp>
          <p:nvSpPr>
            <p:cNvPr id="12" name="Freeform 11"/>
            <p:cNvSpPr/>
            <p:nvPr/>
          </p:nvSpPr>
          <p:spPr>
            <a:xfrm rot="21600000">
              <a:off x="5004048" y="3310643"/>
              <a:ext cx="1281630" cy="320780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49" tIns="641562" rIns="83841" bIns="641561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300" b="1" kern="1200" dirty="0" smtClean="0"/>
                <a:t>Values</a:t>
              </a:r>
              <a:endParaRPr lang="hr-HR" sz="1300" b="1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Better business decisions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Competetive differentiation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Driver of business innovation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Future-aware strategy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Enabler of agility</a:t>
              </a:r>
              <a:endParaRPr lang="hr-HR" sz="10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600000">
              <a:off x="6382292" y="3310643"/>
              <a:ext cx="1281630" cy="320780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59BC4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641562" rIns="83841" bIns="641561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300" b="1" kern="1200" dirty="0" smtClean="0"/>
                <a:t>Enablers</a:t>
              </a:r>
              <a:endParaRPr lang="hr-HR" sz="1300" b="1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Governance for transformation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CIO role redefinition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Enterprise-wide IT policies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Executive &amp; board education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External focus</a:t>
              </a:r>
              <a:endParaRPr lang="hr-HR" sz="1000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21600000">
              <a:off x="7760045" y="3310643"/>
              <a:ext cx="1281630" cy="320780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641562" rIns="83841" bIns="641561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300" b="1" kern="1200" dirty="0" smtClean="0"/>
                <a:t>Capabilities</a:t>
              </a:r>
              <a:endParaRPr lang="hr-HR" sz="1300" b="1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Visionary leadership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Entrepreneurial mindset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Managing vendor networks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Supporting business ecosystems</a:t>
              </a:r>
              <a:endParaRPr lang="hr-H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000" kern="1200" dirty="0" smtClean="0"/>
                <a:t>Workforce change</a:t>
              </a:r>
              <a:endParaRPr lang="hr-HR" sz="10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690" y="3676123"/>
            <a:ext cx="4104114" cy="1954025"/>
            <a:chOff x="251690" y="3676123"/>
            <a:chExt cx="4104114" cy="1954025"/>
          </a:xfrm>
        </p:grpSpPr>
        <p:sp>
          <p:nvSpPr>
            <p:cNvPr id="6" name="Freeform 5"/>
            <p:cNvSpPr/>
            <p:nvPr/>
          </p:nvSpPr>
          <p:spPr>
            <a:xfrm rot="21600000">
              <a:off x="251690" y="3676123"/>
              <a:ext cx="1954025" cy="1954025"/>
            </a:xfrm>
            <a:custGeom>
              <a:avLst/>
              <a:gdLst>
                <a:gd name="connsiteX0" fmla="*/ 0 w 1954025"/>
                <a:gd name="connsiteY0" fmla="*/ 683909 h 1954025"/>
                <a:gd name="connsiteX1" fmla="*/ 977013 w 1954025"/>
                <a:gd name="connsiteY1" fmla="*/ 0 h 1954025"/>
                <a:gd name="connsiteX2" fmla="*/ 1954025 w 1954025"/>
                <a:gd name="connsiteY2" fmla="*/ 683909 h 1954025"/>
                <a:gd name="connsiteX3" fmla="*/ 1465519 w 1954025"/>
                <a:gd name="connsiteY3" fmla="*/ 683909 h 1954025"/>
                <a:gd name="connsiteX4" fmla="*/ 1465519 w 1954025"/>
                <a:gd name="connsiteY4" fmla="*/ 1954025 h 1954025"/>
                <a:gd name="connsiteX5" fmla="*/ 488506 w 1954025"/>
                <a:gd name="connsiteY5" fmla="*/ 1954025 h 1954025"/>
                <a:gd name="connsiteX6" fmla="*/ 488506 w 1954025"/>
                <a:gd name="connsiteY6" fmla="*/ 683909 h 1954025"/>
                <a:gd name="connsiteX7" fmla="*/ 0 w 1954025"/>
                <a:gd name="connsiteY7" fmla="*/ 683909 h 19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025" h="1954025">
                  <a:moveTo>
                    <a:pt x="683909" y="1954025"/>
                  </a:moveTo>
                  <a:lnTo>
                    <a:pt x="0" y="977012"/>
                  </a:lnTo>
                  <a:lnTo>
                    <a:pt x="683909" y="0"/>
                  </a:lnTo>
                  <a:lnTo>
                    <a:pt x="683909" y="488506"/>
                  </a:lnTo>
                  <a:lnTo>
                    <a:pt x="1954025" y="488506"/>
                  </a:lnTo>
                  <a:lnTo>
                    <a:pt x="1954025" y="1465519"/>
                  </a:lnTo>
                  <a:lnTo>
                    <a:pt x="683909" y="1465519"/>
                  </a:lnTo>
                  <a:lnTo>
                    <a:pt x="683909" y="1954025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1521" tIns="588074" rIns="99568" bIns="5880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400" b="1" kern="1200" dirty="0" smtClean="0"/>
                <a:t>Old IT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200" kern="1200" dirty="0" smtClean="0"/>
                <a:t>Expense/cost center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200" kern="1200" dirty="0" smtClean="0"/>
                <a:t>Tactical</a:t>
              </a:r>
              <a:endParaRPr lang="hr-HR" sz="1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01779" y="3676123"/>
              <a:ext cx="1954025" cy="1954025"/>
            </a:xfrm>
            <a:custGeom>
              <a:avLst/>
              <a:gdLst>
                <a:gd name="connsiteX0" fmla="*/ 0 w 1954025"/>
                <a:gd name="connsiteY0" fmla="*/ 683909 h 1954025"/>
                <a:gd name="connsiteX1" fmla="*/ 977013 w 1954025"/>
                <a:gd name="connsiteY1" fmla="*/ 0 h 1954025"/>
                <a:gd name="connsiteX2" fmla="*/ 1954025 w 1954025"/>
                <a:gd name="connsiteY2" fmla="*/ 683909 h 1954025"/>
                <a:gd name="connsiteX3" fmla="*/ 1465519 w 1954025"/>
                <a:gd name="connsiteY3" fmla="*/ 683909 h 1954025"/>
                <a:gd name="connsiteX4" fmla="*/ 1465519 w 1954025"/>
                <a:gd name="connsiteY4" fmla="*/ 1954025 h 1954025"/>
                <a:gd name="connsiteX5" fmla="*/ 488506 w 1954025"/>
                <a:gd name="connsiteY5" fmla="*/ 1954025 h 1954025"/>
                <a:gd name="connsiteX6" fmla="*/ 488506 w 1954025"/>
                <a:gd name="connsiteY6" fmla="*/ 683909 h 1954025"/>
                <a:gd name="connsiteX7" fmla="*/ 0 w 1954025"/>
                <a:gd name="connsiteY7" fmla="*/ 683909 h 19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025" h="1954025">
                  <a:moveTo>
                    <a:pt x="1270116" y="0"/>
                  </a:moveTo>
                  <a:lnTo>
                    <a:pt x="1954025" y="977013"/>
                  </a:lnTo>
                  <a:lnTo>
                    <a:pt x="1270116" y="1954025"/>
                  </a:lnTo>
                  <a:lnTo>
                    <a:pt x="1270116" y="1465519"/>
                  </a:lnTo>
                  <a:lnTo>
                    <a:pt x="0" y="1465519"/>
                  </a:lnTo>
                  <a:lnTo>
                    <a:pt x="0" y="488506"/>
                  </a:lnTo>
                  <a:lnTo>
                    <a:pt x="1270116" y="488506"/>
                  </a:lnTo>
                  <a:lnTo>
                    <a:pt x="1270116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88074" rIns="441522" bIns="5880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400" b="1" kern="1200" dirty="0" smtClean="0"/>
                <a:t>New IT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200" kern="1200" dirty="0" smtClean="0"/>
                <a:t>Value enabler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1200" kern="1200" dirty="0" smtClean="0"/>
                <a:t>Strategic</a:t>
              </a:r>
              <a:endParaRPr lang="hr-H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414152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Old corporate story: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hr-HR" sz="4400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is)collaboration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between IT and "business"</a:t>
            </a:r>
            <a:endParaRPr dirty="0"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83894" y="2244753"/>
            <a:ext cx="7848219" cy="3736646"/>
            <a:chOff x="683894" y="2244753"/>
            <a:chExt cx="7848219" cy="3736646"/>
          </a:xfrm>
        </p:grpSpPr>
        <p:sp>
          <p:nvSpPr>
            <p:cNvPr id="3" name="Freeform 2"/>
            <p:cNvSpPr/>
            <p:nvPr/>
          </p:nvSpPr>
          <p:spPr>
            <a:xfrm rot="21600000">
              <a:off x="683894" y="2244753"/>
              <a:ext cx="3736645" cy="3736646"/>
            </a:xfrm>
            <a:custGeom>
              <a:avLst/>
              <a:gdLst>
                <a:gd name="connsiteX0" fmla="*/ 0 w 3736645"/>
                <a:gd name="connsiteY0" fmla="*/ 1307826 h 3736645"/>
                <a:gd name="connsiteX1" fmla="*/ 1868323 w 3736645"/>
                <a:gd name="connsiteY1" fmla="*/ 0 h 3736645"/>
                <a:gd name="connsiteX2" fmla="*/ 3736645 w 3736645"/>
                <a:gd name="connsiteY2" fmla="*/ 1307826 h 3736645"/>
                <a:gd name="connsiteX3" fmla="*/ 2802484 w 3736645"/>
                <a:gd name="connsiteY3" fmla="*/ 1307826 h 3736645"/>
                <a:gd name="connsiteX4" fmla="*/ 2802484 w 3736645"/>
                <a:gd name="connsiteY4" fmla="*/ 3736645 h 3736645"/>
                <a:gd name="connsiteX5" fmla="*/ 934161 w 3736645"/>
                <a:gd name="connsiteY5" fmla="*/ 3736645 h 3736645"/>
                <a:gd name="connsiteX6" fmla="*/ 934161 w 3736645"/>
                <a:gd name="connsiteY6" fmla="*/ 1307826 h 3736645"/>
                <a:gd name="connsiteX7" fmla="*/ 0 w 3736645"/>
                <a:gd name="connsiteY7" fmla="*/ 1307826 h 373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6645" h="3736645">
                  <a:moveTo>
                    <a:pt x="1307826" y="3736645"/>
                  </a:moveTo>
                  <a:lnTo>
                    <a:pt x="0" y="1868322"/>
                  </a:lnTo>
                  <a:lnTo>
                    <a:pt x="1307826" y="0"/>
                  </a:lnTo>
                  <a:lnTo>
                    <a:pt x="1307826" y="934161"/>
                  </a:lnTo>
                  <a:lnTo>
                    <a:pt x="3736645" y="934161"/>
                  </a:lnTo>
                  <a:lnTo>
                    <a:pt x="3736645" y="2802484"/>
                  </a:lnTo>
                  <a:lnTo>
                    <a:pt x="1307826" y="2802484"/>
                  </a:lnTo>
                  <a:lnTo>
                    <a:pt x="1307826" y="3736645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9946" tIns="1190192" rIns="256031" bIns="1190195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600" b="1" kern="1200" dirty="0" smtClean="0"/>
                <a:t>Old IT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200" kern="1200" dirty="0" smtClean="0"/>
                <a:t>Cost center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200" kern="1200" dirty="0" smtClean="0"/>
                <a:t>Tactical</a:t>
              </a:r>
              <a:endParaRPr lang="hr-HR" sz="3200" kern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4795468" y="2244753"/>
              <a:ext cx="3736645" cy="3736645"/>
            </a:xfrm>
            <a:custGeom>
              <a:avLst/>
              <a:gdLst>
                <a:gd name="connsiteX0" fmla="*/ 0 w 3736645"/>
                <a:gd name="connsiteY0" fmla="*/ 1307826 h 3736645"/>
                <a:gd name="connsiteX1" fmla="*/ 1868323 w 3736645"/>
                <a:gd name="connsiteY1" fmla="*/ 0 h 3736645"/>
                <a:gd name="connsiteX2" fmla="*/ 3736645 w 3736645"/>
                <a:gd name="connsiteY2" fmla="*/ 1307826 h 3736645"/>
                <a:gd name="connsiteX3" fmla="*/ 2802484 w 3736645"/>
                <a:gd name="connsiteY3" fmla="*/ 1307826 h 3736645"/>
                <a:gd name="connsiteX4" fmla="*/ 2802484 w 3736645"/>
                <a:gd name="connsiteY4" fmla="*/ 3736645 h 3736645"/>
                <a:gd name="connsiteX5" fmla="*/ 934161 w 3736645"/>
                <a:gd name="connsiteY5" fmla="*/ 3736645 h 3736645"/>
                <a:gd name="connsiteX6" fmla="*/ 934161 w 3736645"/>
                <a:gd name="connsiteY6" fmla="*/ 1307826 h 3736645"/>
                <a:gd name="connsiteX7" fmla="*/ 0 w 3736645"/>
                <a:gd name="connsiteY7" fmla="*/ 1307826 h 373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6645" h="3736645">
                  <a:moveTo>
                    <a:pt x="2428819" y="0"/>
                  </a:moveTo>
                  <a:lnTo>
                    <a:pt x="3736645" y="1868323"/>
                  </a:lnTo>
                  <a:lnTo>
                    <a:pt x="2428819" y="3736645"/>
                  </a:lnTo>
                  <a:lnTo>
                    <a:pt x="2428819" y="2802484"/>
                  </a:lnTo>
                  <a:lnTo>
                    <a:pt x="0" y="2802484"/>
                  </a:lnTo>
                  <a:lnTo>
                    <a:pt x="0" y="934161"/>
                  </a:lnTo>
                  <a:lnTo>
                    <a:pt x="2428819" y="934161"/>
                  </a:lnTo>
                  <a:lnTo>
                    <a:pt x="2428819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3" tIns="1190193" rIns="909944" bIns="1190193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600" b="1" kern="1200" dirty="0" smtClean="0"/>
                <a:t>New IT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200" kern="1200" dirty="0" smtClean="0"/>
                <a:t>Value enabler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3200" kern="1200" dirty="0" smtClean="0"/>
                <a:t>Strategic</a:t>
              </a:r>
              <a:endParaRPr lang="hr-HR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90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Grzegorz Araminowicz</cp:lastModifiedBy>
  <cp:revision>30</cp:revision>
  <dcterms:modified xsi:type="dcterms:W3CDTF">2019-03-22T11:53:01Z</dcterms:modified>
</cp:coreProperties>
</file>