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charts/chart3.xml" ContentType="application/vnd.openxmlformats-officedocument.drawingml.chart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431591183054934"/>
          <c:y val="0.0199422197255437"/>
          <c:w val="0.548217668331324"/>
          <c:h val="0.85298130166118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Nigeria</c:v>
                </c:pt>
              </c:strCache>
            </c:strRef>
          </c:tx>
          <c:spPr>
            <a:solidFill>
              <a:srgbClr val="b1ca6e"/>
            </a:solidFill>
            <a:ln>
              <a:noFill/>
            </a:ln>
          </c:spPr>
          <c:invertIfNegative val="0"/>
          <c:dLbls>
            <c:numFmt formatCode="#,##0" sourceLinked="1"/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5"/>
                <c:pt idx="0">
                  <c:v>Free offers or discounts in various shops</c:v>
                </c:pt>
                <c:pt idx="1">
                  <c:v>Physical prizes (t-shirts, electronic goods)</c:v>
                </c:pt>
                <c:pt idx="2">
                  <c:v>Experience incentive such as free spa , diner, etc.</c:v>
                </c:pt>
                <c:pt idx="3">
                  <c:v>Points or credits to be used against a new handset</c:v>
                </c:pt>
                <c:pt idx="4">
                  <c:v>Occasional, high value gift offered as a surprise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3.70168067226891</c:v>
                </c:pt>
                <c:pt idx="1">
                  <c:v>4.03781512605042</c:v>
                </c:pt>
                <c:pt idx="2">
                  <c:v>3.30672268907563</c:v>
                </c:pt>
                <c:pt idx="3">
                  <c:v>3.70588235294118</c:v>
                </c:pt>
                <c:pt idx="4">
                  <c:v>4.42016806722689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Russia</c:v>
                </c:pt>
              </c:strCache>
            </c:strRef>
          </c:tx>
          <c:spPr>
            <a:solidFill>
              <a:srgbClr val="3f6075"/>
            </a:solidFill>
            <a:ln w="25560">
              <a:noFill/>
            </a:ln>
          </c:spPr>
          <c:invertIfNegative val="0"/>
          <c:dLbls>
            <c:numFmt formatCode="#,##0" sourceLinked="1"/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5"/>
                <c:pt idx="0">
                  <c:v>Free offers or discounts in various shops</c:v>
                </c:pt>
                <c:pt idx="1">
                  <c:v>Physical prizes (t-shirts, electronic goods)</c:v>
                </c:pt>
                <c:pt idx="2">
                  <c:v>Experience incentive such as free spa , diner, etc.</c:v>
                </c:pt>
                <c:pt idx="3">
                  <c:v>Points or credits to be used against a new handset</c:v>
                </c:pt>
                <c:pt idx="4">
                  <c:v>Occasional, high value gift offered as a surprise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3.70229007633588</c:v>
                </c:pt>
                <c:pt idx="1">
                  <c:v>3.57251908396946</c:v>
                </c:pt>
                <c:pt idx="2">
                  <c:v>3.97709923664122</c:v>
                </c:pt>
                <c:pt idx="3">
                  <c:v>4.00763358778626</c:v>
                </c:pt>
                <c:pt idx="4">
                  <c:v>4.45038167938931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Spain</c:v>
                </c:pt>
              </c:strCache>
            </c:strRef>
          </c:tx>
          <c:spPr>
            <a:solidFill>
              <a:srgbClr val="749bb4"/>
            </a:solidFill>
            <a:ln>
              <a:noFill/>
            </a:ln>
          </c:spPr>
          <c:invertIfNegative val="0"/>
          <c:dLbls>
            <c:numFmt formatCode="#,##0" sourceLinked="1"/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5"/>
                <c:pt idx="0">
                  <c:v>Free offers or discounts in various shops</c:v>
                </c:pt>
                <c:pt idx="1">
                  <c:v>Physical prizes (t-shirts, electronic goods)</c:v>
                </c:pt>
                <c:pt idx="2">
                  <c:v>Experience incentive such as free spa , diner, etc.</c:v>
                </c:pt>
                <c:pt idx="3">
                  <c:v>Points or credits to be used against a new handset</c:v>
                </c:pt>
                <c:pt idx="4">
                  <c:v>Occasional, high value gift offered as a surprise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3.79032258064516</c:v>
                </c:pt>
                <c:pt idx="1">
                  <c:v>3.40322580645161</c:v>
                </c:pt>
                <c:pt idx="2">
                  <c:v>3.68145161290323</c:v>
                </c:pt>
                <c:pt idx="3">
                  <c:v>3.96774193548387</c:v>
                </c:pt>
                <c:pt idx="4">
                  <c:v>3.99596774193549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rgbClr val="b8cad8"/>
            </a:solidFill>
            <a:ln w="25560">
              <a:noFill/>
            </a:ln>
          </c:spPr>
          <c:invertIfNegative val="0"/>
          <c:dLbls>
            <c:numFmt formatCode="#,##0" sourceLinked="1"/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5"/>
                <c:pt idx="0">
                  <c:v>Free offers or discounts in various shops</c:v>
                </c:pt>
                <c:pt idx="1">
                  <c:v>Physical prizes (t-shirts, electronic goods)</c:v>
                </c:pt>
                <c:pt idx="2">
                  <c:v>Experience incentive such as free spa , diner, etc.</c:v>
                </c:pt>
                <c:pt idx="3">
                  <c:v>Points or credits to be used against a new handset</c:v>
                </c:pt>
                <c:pt idx="4">
                  <c:v>Occasional, high value gift offered as a surprise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5"/>
                <c:pt idx="0">
                  <c:v>3.45569620253165</c:v>
                </c:pt>
                <c:pt idx="1">
                  <c:v>3.16455696202532</c:v>
                </c:pt>
                <c:pt idx="2">
                  <c:v>3.17721518987342</c:v>
                </c:pt>
                <c:pt idx="3">
                  <c:v>3.82700421940928</c:v>
                </c:pt>
                <c:pt idx="4">
                  <c:v>3.92827004219409</c:v>
                </c:pt>
              </c:numCache>
            </c:numRef>
          </c:val>
        </c:ser>
        <c:gapWidth val="150"/>
        <c:overlap val="0"/>
        <c:axId val="10349273"/>
        <c:axId val="61787032"/>
      </c:barChart>
      <c:catAx>
        <c:axId val="10349273"/>
        <c:scaling>
          <c:orientation val="minMax"/>
        </c:scaling>
        <c:delete val="0"/>
        <c:axPos val="b"/>
        <c:numFmt formatCode="[$-40E]YYYY/MM/DD/" sourceLinked="1"/>
        <c:majorTickMark val="none"/>
        <c:minorTickMark val="none"/>
        <c:tickLblPos val="nextTo"/>
        <c:spPr>
          <a:ln w="25560">
            <a:solidFill>
              <a:srgbClr val="000000"/>
            </a:solidFill>
            <a:round/>
          </a:ln>
        </c:spPr>
        <c:txPr>
          <a:bodyPr/>
          <a:lstStyle/>
          <a:p>
            <a:pPr>
              <a:defRPr b="0" sz="1200" spc="-1" strike="noStrike">
                <a:solidFill>
                  <a:srgbClr val="000000"/>
                </a:solidFill>
                <a:latin typeface="Arial"/>
                <a:ea typeface="Arial"/>
              </a:defRPr>
            </a:pPr>
          </a:p>
        </c:txPr>
        <c:crossAx val="61787032"/>
        <c:crosses val="autoZero"/>
        <c:auto val="1"/>
        <c:lblAlgn val="ctr"/>
        <c:lblOffset val="100"/>
      </c:catAx>
      <c:valAx>
        <c:axId val="61787032"/>
        <c:scaling>
          <c:orientation val="minMax"/>
        </c:scaling>
        <c:delete val="0"/>
        <c:axPos val="l"/>
        <c:majorGridlines>
          <c:spPr>
            <a:ln w="6480">
              <a:solidFill>
                <a:srgbClr val="bfbfbf"/>
              </a:solidFill>
              <a:round/>
            </a:ln>
          </c:spPr>
        </c:majorGridlines>
        <c:numFmt formatCode="#,##0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200" spc="-1" strike="noStrike">
                <a:solidFill>
                  <a:srgbClr val="000000"/>
                </a:solidFill>
                <a:latin typeface="Arial"/>
                <a:ea typeface="Arial"/>
              </a:defRPr>
            </a:pPr>
          </a:p>
        </c:txPr>
        <c:crossAx val="10349273"/>
        <c:crosses val="autoZero"/>
      </c:valAx>
      <c:spPr>
        <a:noFill/>
        <a:ln w="25560">
          <a:noFill/>
        </a:ln>
      </c:spPr>
    </c:plotArea>
    <c:legend>
      <c:legendPos val="b"/>
      <c:overlay val="0"/>
      <c:spPr>
        <a:noFill/>
        <a:ln w="25560">
          <a:noFill/>
        </a:ln>
      </c:spPr>
      <c:txPr>
        <a:bodyPr/>
        <a:lstStyle/>
        <a:p>
          <a:pPr>
            <a:defRPr b="0" sz="1010" spc="-1" strike="noStrike">
              <a:solidFill>
                <a:srgbClr val="000000"/>
              </a:solidFill>
              <a:latin typeface="Arial"/>
              <a:ea typeface="Arial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A0F6F66-3E00-4692-B993-9FE657FCA0D1}" type="datetime">
              <a:rPr b="0" lang="hu-HU" sz="1200" spc="-1" strike="noStrike">
                <a:solidFill>
                  <a:srgbClr val="8b8b8b"/>
                </a:solidFill>
                <a:latin typeface="Calibri"/>
              </a:rPr>
              <a:t>2019. 05. 30.</a:t>
            </a:fld>
            <a:endParaRPr b="0" lang="hu-HU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hu-HU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8082D05-2C29-4791-A78C-FD0F6A66B066}" type="slidenum">
              <a:rPr b="0" lang="hu-H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hu-HU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2"/>
          <p:cNvGraphicFramePr/>
          <p:nvPr/>
        </p:nvGraphicFramePr>
        <p:xfrm>
          <a:off x="2588760" y="1738440"/>
          <a:ext cx="4181040" cy="448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2" name="CustomShape 1"/>
          <p:cNvSpPr/>
          <p:nvPr/>
        </p:nvSpPr>
        <p:spPr>
          <a:xfrm>
            <a:off x="0" y="214200"/>
            <a:ext cx="7500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hu-HU" sz="1800" spc="-1" strike="noStrike">
                <a:solidFill>
                  <a:srgbClr val="000000"/>
                </a:solidFill>
                <a:latin typeface="Calibri"/>
              </a:rPr>
              <a:t>Here is diagram with 5 thin vertical lines and digits from 0 to 5 on bottom</a:t>
            </a:r>
            <a:endParaRPr b="0" lang="hu-H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hu-H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LibreOfficeDev/6.3.0.0.alpha1$Windows_X86_64 LibreOffice_project/00d16a6dcbc0b2e5288f7f06b0a7a2ac12f961df</Application>
  <Words>16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2011-06-20T12:26:17Z</dcterms:created>
  <dc:creator>hye-joo.kim</dc:creator>
  <dc:description/>
  <dc:language>hu-HU</dc:language>
  <cp:lastModifiedBy/>
  <dcterms:modified xsi:type="dcterms:W3CDTF">2019-05-30T16:11:41Z</dcterms:modified>
  <cp:revision>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