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Space Mono" charset="1" panose="02000509040000020004"/>
      <p:regular r:id="rId23"/>
    </p:embeddedFont>
    <p:embeddedFont>
      <p:font typeface="Now Bold" charset="1" panose="00000800000000000000"/>
      <p:regular r:id="rId24"/>
    </p:embeddedFont>
    <p:embeddedFont>
      <p:font typeface="Space Mono Bold" charset="1" panose="02000809030000020004"/>
      <p:regular r:id="rId25"/>
    </p:embeddedFont>
    <p:embeddedFont>
      <p:font typeface="Now Heavy" charset="1" panose="00000A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https://www.google.com/url?q=https%3A%2F%2Fwww.kaggle.com%2Fcode%2Fmayurspawar%2Fcustomer-acquisition-prediction%2Fdata"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1408117" y="5600856"/>
            <a:ext cx="8629021" cy="1760841"/>
            <a:chOff x="0" y="0"/>
            <a:chExt cx="2272664" cy="463761"/>
          </a:xfrm>
        </p:grpSpPr>
        <p:sp>
          <p:nvSpPr>
            <p:cNvPr name="Freeform 3" id="3"/>
            <p:cNvSpPr/>
            <p:nvPr/>
          </p:nvSpPr>
          <p:spPr>
            <a:xfrm flipH="false" flipV="false" rot="0">
              <a:off x="0" y="0"/>
              <a:ext cx="2272664" cy="463761"/>
            </a:xfrm>
            <a:custGeom>
              <a:avLst/>
              <a:gdLst/>
              <a:ahLst/>
              <a:cxnLst/>
              <a:rect r="r" b="b" t="t" l="l"/>
              <a:pathLst>
                <a:path h="463761" w="2272664">
                  <a:moveTo>
                    <a:pt x="22430" y="0"/>
                  </a:moveTo>
                  <a:lnTo>
                    <a:pt x="2250234" y="0"/>
                  </a:lnTo>
                  <a:cubicBezTo>
                    <a:pt x="2262622" y="0"/>
                    <a:pt x="2272664" y="10042"/>
                    <a:pt x="2272664" y="22430"/>
                  </a:cubicBezTo>
                  <a:lnTo>
                    <a:pt x="2272664" y="441331"/>
                  </a:lnTo>
                  <a:cubicBezTo>
                    <a:pt x="2272664" y="453718"/>
                    <a:pt x="2262622" y="463761"/>
                    <a:pt x="2250234" y="463761"/>
                  </a:cubicBezTo>
                  <a:lnTo>
                    <a:pt x="22430" y="463761"/>
                  </a:lnTo>
                  <a:cubicBezTo>
                    <a:pt x="10042" y="463761"/>
                    <a:pt x="0" y="453718"/>
                    <a:pt x="0" y="441331"/>
                  </a:cubicBezTo>
                  <a:lnTo>
                    <a:pt x="0" y="22430"/>
                  </a:lnTo>
                  <a:cubicBezTo>
                    <a:pt x="0" y="10042"/>
                    <a:pt x="10042" y="0"/>
                    <a:pt x="22430"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57150"/>
              <a:ext cx="2272664" cy="520911"/>
            </a:xfrm>
            <a:prstGeom prst="rect">
              <a:avLst/>
            </a:prstGeom>
          </p:spPr>
          <p:txBody>
            <a:bodyPr anchor="ctr" rtlCol="false" tIns="50800" lIns="50800" bIns="50800" rIns="50800"/>
            <a:lstStyle/>
            <a:p>
              <a:pPr algn="ctr">
                <a:lnSpc>
                  <a:spcPts val="4059"/>
                </a:lnSpc>
              </a:pPr>
              <a:r>
                <a:rPr lang="en-US" sz="2899">
                  <a:solidFill>
                    <a:srgbClr val="000000"/>
                  </a:solidFill>
                  <a:latin typeface="Space Mono"/>
                  <a:ea typeface="Space Mono"/>
                  <a:cs typeface="Space Mono"/>
                  <a:sym typeface="Space Mono"/>
                </a:rPr>
                <a:t>“ESTRATEGIAS DE MARKETING Y PROMOCIONES EFECTIVAS DE SUPERMERCADOS”</a:t>
              </a:r>
            </a:p>
          </p:txBody>
        </p:sp>
      </p:grpSp>
      <p:sp>
        <p:nvSpPr>
          <p:cNvPr name="Freeform 5" id="5"/>
          <p:cNvSpPr/>
          <p:nvPr/>
        </p:nvSpPr>
        <p:spPr>
          <a:xfrm flipH="false" flipV="false" rot="0">
            <a:off x="16278335" y="-366201"/>
            <a:ext cx="1451402" cy="4114800"/>
          </a:xfrm>
          <a:custGeom>
            <a:avLst/>
            <a:gdLst/>
            <a:ahLst/>
            <a:cxnLst/>
            <a:rect r="r" b="b" t="t" l="l"/>
            <a:pathLst>
              <a:path h="4114800" w="1451402">
                <a:moveTo>
                  <a:pt x="0" y="0"/>
                </a:moveTo>
                <a:lnTo>
                  <a:pt x="1451402" y="0"/>
                </a:lnTo>
                <a:lnTo>
                  <a:pt x="145140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9258300"/>
            <a:ext cx="2074474" cy="675147"/>
          </a:xfrm>
          <a:custGeom>
            <a:avLst/>
            <a:gdLst/>
            <a:ahLst/>
            <a:cxnLst/>
            <a:rect r="r" b="b" t="t" l="l"/>
            <a:pathLst>
              <a:path h="675147" w="2074474">
                <a:moveTo>
                  <a:pt x="0" y="0"/>
                </a:moveTo>
                <a:lnTo>
                  <a:pt x="2074474" y="0"/>
                </a:lnTo>
                <a:lnTo>
                  <a:pt x="2074474" y="675147"/>
                </a:lnTo>
                <a:lnTo>
                  <a:pt x="0" y="675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52791" y="-661328"/>
            <a:ext cx="3380056" cy="3380056"/>
          </a:xfrm>
          <a:custGeom>
            <a:avLst/>
            <a:gdLst/>
            <a:ahLst/>
            <a:cxnLst/>
            <a:rect r="r" b="b" t="t" l="l"/>
            <a:pathLst>
              <a:path h="3380056" w="3380056">
                <a:moveTo>
                  <a:pt x="0" y="0"/>
                </a:moveTo>
                <a:lnTo>
                  <a:pt x="3380056" y="0"/>
                </a:lnTo>
                <a:lnTo>
                  <a:pt x="3380056" y="3380056"/>
                </a:lnTo>
                <a:lnTo>
                  <a:pt x="0" y="3380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011283" y="4789947"/>
            <a:ext cx="5536057" cy="5143500"/>
          </a:xfrm>
          <a:custGeom>
            <a:avLst/>
            <a:gdLst/>
            <a:ahLst/>
            <a:cxnLst/>
            <a:rect r="r" b="b" t="t" l="l"/>
            <a:pathLst>
              <a:path h="5143500" w="5536057">
                <a:moveTo>
                  <a:pt x="0" y="0"/>
                </a:moveTo>
                <a:lnTo>
                  <a:pt x="5536057" y="0"/>
                </a:lnTo>
                <a:lnTo>
                  <a:pt x="5536057" y="5143500"/>
                </a:lnTo>
                <a:lnTo>
                  <a:pt x="0" y="5143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936749" y="437197"/>
            <a:ext cx="9047119" cy="1211581"/>
          </a:xfrm>
          <a:prstGeom prst="rect">
            <a:avLst/>
          </a:prstGeom>
        </p:spPr>
        <p:txBody>
          <a:bodyPr anchor="t" rtlCol="false" tIns="0" lIns="0" bIns="0" rIns="0">
            <a:spAutoFit/>
          </a:bodyPr>
          <a:lstStyle/>
          <a:p>
            <a:pPr algn="l">
              <a:lnSpc>
                <a:spcPts val="9315"/>
              </a:lnSpc>
            </a:pPr>
            <a:r>
              <a:rPr lang="en-US" b="true" sz="8100">
                <a:solidFill>
                  <a:srgbClr val="000000"/>
                </a:solidFill>
                <a:latin typeface="Now Bold"/>
                <a:ea typeface="Now Bold"/>
                <a:cs typeface="Now Bold"/>
                <a:sym typeface="Now Bold"/>
              </a:rPr>
              <a:t>DATA SCIENCE I: </a:t>
            </a:r>
          </a:p>
        </p:txBody>
      </p:sp>
      <p:sp>
        <p:nvSpPr>
          <p:cNvPr name="TextBox 10" id="10"/>
          <p:cNvSpPr txBox="true"/>
          <p:nvPr/>
        </p:nvSpPr>
        <p:spPr>
          <a:xfrm rot="0">
            <a:off x="10327260" y="2308518"/>
            <a:ext cx="5161132" cy="772795"/>
          </a:xfrm>
          <a:prstGeom prst="rect">
            <a:avLst/>
          </a:prstGeom>
        </p:spPr>
        <p:txBody>
          <a:bodyPr anchor="t" rtlCol="false" tIns="0" lIns="0" bIns="0" rIns="0">
            <a:spAutoFit/>
          </a:bodyPr>
          <a:lstStyle/>
          <a:p>
            <a:pPr algn="l">
              <a:lnSpc>
                <a:spcPts val="3079"/>
              </a:lnSpc>
            </a:pPr>
            <a:r>
              <a:rPr lang="en-US" sz="2199">
                <a:solidFill>
                  <a:srgbClr val="000000"/>
                </a:solidFill>
                <a:latin typeface="Space Mono"/>
                <a:ea typeface="Space Mono"/>
                <a:cs typeface="Space Mono"/>
                <a:sym typeface="Space Mono"/>
              </a:rPr>
              <a:t>Alumno: Alexis Gelpi</a:t>
            </a:r>
          </a:p>
          <a:p>
            <a:pPr algn="l">
              <a:lnSpc>
                <a:spcPts val="3079"/>
              </a:lnSpc>
            </a:pPr>
            <a:r>
              <a:rPr lang="en-US" sz="2199">
                <a:solidFill>
                  <a:srgbClr val="000000"/>
                </a:solidFill>
                <a:latin typeface="Space Mono"/>
                <a:ea typeface="Space Mono"/>
                <a:cs typeface="Space Mono"/>
                <a:sym typeface="Space Mono"/>
              </a:rPr>
              <a:t>Comisión: 61750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1046051" y="1028700"/>
            <a:ext cx="8818154" cy="988109"/>
            <a:chOff x="0" y="0"/>
            <a:chExt cx="2322477" cy="260243"/>
          </a:xfrm>
        </p:grpSpPr>
        <p:sp>
          <p:nvSpPr>
            <p:cNvPr name="Freeform 3" id="3"/>
            <p:cNvSpPr/>
            <p:nvPr/>
          </p:nvSpPr>
          <p:spPr>
            <a:xfrm flipH="false" flipV="false" rot="0">
              <a:off x="0" y="0"/>
              <a:ext cx="2322477" cy="260243"/>
            </a:xfrm>
            <a:custGeom>
              <a:avLst/>
              <a:gdLst/>
              <a:ahLst/>
              <a:cxnLst/>
              <a:rect r="r" b="b" t="t" l="l"/>
              <a:pathLst>
                <a:path h="260243" w="2322477">
                  <a:moveTo>
                    <a:pt x="21949" y="0"/>
                  </a:moveTo>
                  <a:lnTo>
                    <a:pt x="2300528" y="0"/>
                  </a:lnTo>
                  <a:cubicBezTo>
                    <a:pt x="2312650" y="0"/>
                    <a:pt x="2322477" y="9827"/>
                    <a:pt x="2322477" y="21949"/>
                  </a:cubicBezTo>
                  <a:lnTo>
                    <a:pt x="2322477" y="238294"/>
                  </a:lnTo>
                  <a:cubicBezTo>
                    <a:pt x="2322477" y="244115"/>
                    <a:pt x="2320164" y="249698"/>
                    <a:pt x="2316048" y="253814"/>
                  </a:cubicBezTo>
                  <a:cubicBezTo>
                    <a:pt x="2311932" y="257930"/>
                    <a:pt x="2306349" y="260243"/>
                    <a:pt x="2300528" y="260243"/>
                  </a:cubicBezTo>
                  <a:lnTo>
                    <a:pt x="21949" y="260243"/>
                  </a:lnTo>
                  <a:cubicBezTo>
                    <a:pt x="16128" y="260243"/>
                    <a:pt x="10545" y="257930"/>
                    <a:pt x="6429" y="253814"/>
                  </a:cubicBezTo>
                  <a:cubicBezTo>
                    <a:pt x="2312" y="249698"/>
                    <a:pt x="0" y="244115"/>
                    <a:pt x="0" y="238294"/>
                  </a:cubicBezTo>
                  <a:lnTo>
                    <a:pt x="0" y="21949"/>
                  </a:lnTo>
                  <a:cubicBezTo>
                    <a:pt x="0" y="16128"/>
                    <a:pt x="2312" y="10545"/>
                    <a:pt x="6429" y="6429"/>
                  </a:cubicBezTo>
                  <a:cubicBezTo>
                    <a:pt x="10545" y="2312"/>
                    <a:pt x="16128" y="0"/>
                    <a:pt x="21949"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2322477" cy="298343"/>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46051" y="8098499"/>
            <a:ext cx="16539776" cy="2046617"/>
            <a:chOff x="0" y="0"/>
            <a:chExt cx="4356155" cy="539027"/>
          </a:xfrm>
        </p:grpSpPr>
        <p:sp>
          <p:nvSpPr>
            <p:cNvPr name="Freeform 6" id="6"/>
            <p:cNvSpPr/>
            <p:nvPr/>
          </p:nvSpPr>
          <p:spPr>
            <a:xfrm flipH="false" flipV="false" rot="0">
              <a:off x="0" y="0"/>
              <a:ext cx="4356155" cy="539027"/>
            </a:xfrm>
            <a:custGeom>
              <a:avLst/>
              <a:gdLst/>
              <a:ahLst/>
              <a:cxnLst/>
              <a:rect r="r" b="b" t="t" l="l"/>
              <a:pathLst>
                <a:path h="539027" w="4356155">
                  <a:moveTo>
                    <a:pt x="11702" y="0"/>
                  </a:moveTo>
                  <a:lnTo>
                    <a:pt x="4344453" y="0"/>
                  </a:lnTo>
                  <a:cubicBezTo>
                    <a:pt x="4347557" y="0"/>
                    <a:pt x="4350533" y="1233"/>
                    <a:pt x="4352728" y="3427"/>
                  </a:cubicBezTo>
                  <a:cubicBezTo>
                    <a:pt x="4354922" y="5622"/>
                    <a:pt x="4356155" y="8598"/>
                    <a:pt x="4356155" y="11702"/>
                  </a:cubicBezTo>
                  <a:lnTo>
                    <a:pt x="4356155" y="527325"/>
                  </a:lnTo>
                  <a:cubicBezTo>
                    <a:pt x="4356155" y="533788"/>
                    <a:pt x="4350916" y="539027"/>
                    <a:pt x="4344453" y="539027"/>
                  </a:cubicBezTo>
                  <a:lnTo>
                    <a:pt x="11702" y="539027"/>
                  </a:lnTo>
                  <a:cubicBezTo>
                    <a:pt x="8598" y="539027"/>
                    <a:pt x="5622" y="537794"/>
                    <a:pt x="3427" y="535599"/>
                  </a:cubicBezTo>
                  <a:cubicBezTo>
                    <a:pt x="1233" y="533405"/>
                    <a:pt x="0" y="530428"/>
                    <a:pt x="0" y="527325"/>
                  </a:cubicBezTo>
                  <a:lnTo>
                    <a:pt x="0" y="11702"/>
                  </a:lnTo>
                  <a:cubicBezTo>
                    <a:pt x="0" y="5239"/>
                    <a:pt x="5239" y="0"/>
                    <a:pt x="11702" y="0"/>
                  </a:cubicBezTo>
                  <a:close/>
                </a:path>
              </a:pathLst>
            </a:custGeom>
            <a:solidFill>
              <a:srgbClr val="000000">
                <a:alpha val="0"/>
              </a:srgbClr>
            </a:solidFill>
            <a:ln w="19050" cap="rnd">
              <a:solidFill>
                <a:srgbClr val="000000"/>
              </a:solidFill>
              <a:prstDash val="solid"/>
              <a:round/>
            </a:ln>
          </p:spPr>
        </p:sp>
        <p:sp>
          <p:nvSpPr>
            <p:cNvPr name="TextBox 7" id="7"/>
            <p:cNvSpPr txBox="true"/>
            <p:nvPr/>
          </p:nvSpPr>
          <p:spPr>
            <a:xfrm>
              <a:off x="0" y="-38100"/>
              <a:ext cx="4356155" cy="577127"/>
            </a:xfrm>
            <a:prstGeom prst="rect">
              <a:avLst/>
            </a:prstGeom>
          </p:spPr>
          <p:txBody>
            <a:bodyPr anchor="ctr" rtlCol="false" tIns="50800" lIns="50800" bIns="50800" rIns="50800"/>
            <a:lstStyle/>
            <a:p>
              <a:pPr algn="ctr">
                <a:lnSpc>
                  <a:spcPts val="2939"/>
                </a:lnSpc>
              </a:pPr>
              <a:r>
                <a:rPr lang="en-US" b="true" sz="2099">
                  <a:solidFill>
                    <a:srgbClr val="000000"/>
                  </a:solidFill>
                  <a:latin typeface="Space Mono Bold"/>
                  <a:ea typeface="Space Mono Bold"/>
                  <a:cs typeface="Space Mono Bold"/>
                  <a:sym typeface="Space Mono Bold"/>
                </a:rPr>
                <a:t>En Estados Unidos las ventas son significativamente más altas que México y Canadá, esto prodria indicar que EEUU tiene una mayor demanda de productos o que la promociones en este país son mas efectivas. Por otro lado se observa que en los tres paìses tienen rentabilidad, pero canadá tiene altos costos en comparación a las ventas generadas. EEUU tiene más ventas y por lo tanto mayor costo que los demas países.</a:t>
              </a:r>
            </a:p>
          </p:txBody>
        </p:sp>
      </p:grpSp>
      <p:sp>
        <p:nvSpPr>
          <p:cNvPr name="Freeform 8" id="8"/>
          <p:cNvSpPr/>
          <p:nvPr/>
        </p:nvSpPr>
        <p:spPr>
          <a:xfrm flipH="false" flipV="false" rot="0">
            <a:off x="562832" y="2364842"/>
            <a:ext cx="16696468" cy="5453282"/>
          </a:xfrm>
          <a:custGeom>
            <a:avLst/>
            <a:gdLst/>
            <a:ahLst/>
            <a:cxnLst/>
            <a:rect r="r" b="b" t="t" l="l"/>
            <a:pathLst>
              <a:path h="5453282" w="16696468">
                <a:moveTo>
                  <a:pt x="0" y="0"/>
                </a:moveTo>
                <a:lnTo>
                  <a:pt x="16696468" y="0"/>
                </a:lnTo>
                <a:lnTo>
                  <a:pt x="16696468" y="5453282"/>
                </a:lnTo>
                <a:lnTo>
                  <a:pt x="0" y="5453282"/>
                </a:lnTo>
                <a:lnTo>
                  <a:pt x="0" y="0"/>
                </a:lnTo>
                <a:close/>
              </a:path>
            </a:pathLst>
          </a:custGeom>
          <a:blipFill>
            <a:blip r:embed="rId2"/>
            <a:stretch>
              <a:fillRect l="0" t="0" r="0" b="0"/>
            </a:stretch>
          </a:blipFill>
        </p:spPr>
      </p:sp>
      <p:sp>
        <p:nvSpPr>
          <p:cNvPr name="TextBox 9" id="9"/>
          <p:cNvSpPr txBox="true"/>
          <p:nvPr/>
        </p:nvSpPr>
        <p:spPr>
          <a:xfrm rot="0">
            <a:off x="2398436" y="1238987"/>
            <a:ext cx="7465768" cy="1125855"/>
          </a:xfrm>
          <a:prstGeom prst="rect">
            <a:avLst/>
          </a:prstGeom>
        </p:spPr>
        <p:txBody>
          <a:bodyPr anchor="t" rtlCol="false" tIns="0" lIns="0" bIns="0" rIns="0">
            <a:spAutoFit/>
          </a:bodyPr>
          <a:lstStyle/>
          <a:p>
            <a:pPr algn="l">
              <a:lnSpc>
                <a:spcPts val="4319"/>
              </a:lnSpc>
            </a:pPr>
            <a:r>
              <a:rPr lang="en-US" sz="3999" b="true">
                <a:solidFill>
                  <a:srgbClr val="000000"/>
                </a:solidFill>
                <a:latin typeface="Now Bold"/>
                <a:ea typeface="Now Bold"/>
                <a:cs typeface="Now Bold"/>
                <a:sym typeface="Now Bold"/>
              </a:rPr>
              <a:t>Ventas-costos de países.</a:t>
            </a:r>
          </a:p>
          <a:p>
            <a:pPr algn="l" marL="0" indent="0" lvl="0">
              <a:lnSpc>
                <a:spcPts val="43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8578357" y="1294270"/>
            <a:ext cx="7806540" cy="3239373"/>
            <a:chOff x="0" y="0"/>
            <a:chExt cx="2056044" cy="853168"/>
          </a:xfrm>
        </p:grpSpPr>
        <p:sp>
          <p:nvSpPr>
            <p:cNvPr name="Freeform 3" id="3"/>
            <p:cNvSpPr/>
            <p:nvPr/>
          </p:nvSpPr>
          <p:spPr>
            <a:xfrm flipH="false" flipV="false" rot="0">
              <a:off x="0" y="0"/>
              <a:ext cx="2056043" cy="853168"/>
            </a:xfrm>
            <a:custGeom>
              <a:avLst/>
              <a:gdLst/>
              <a:ahLst/>
              <a:cxnLst/>
              <a:rect r="r" b="b" t="t" l="l"/>
              <a:pathLst>
                <a:path h="853168" w="2056043">
                  <a:moveTo>
                    <a:pt x="24793" y="0"/>
                  </a:moveTo>
                  <a:lnTo>
                    <a:pt x="2031250" y="0"/>
                  </a:lnTo>
                  <a:cubicBezTo>
                    <a:pt x="2037826" y="0"/>
                    <a:pt x="2044132" y="2612"/>
                    <a:pt x="2048782" y="7262"/>
                  </a:cubicBezTo>
                  <a:cubicBezTo>
                    <a:pt x="2053431" y="11911"/>
                    <a:pt x="2056043" y="18218"/>
                    <a:pt x="2056043" y="24793"/>
                  </a:cubicBezTo>
                  <a:lnTo>
                    <a:pt x="2056043" y="828375"/>
                  </a:lnTo>
                  <a:cubicBezTo>
                    <a:pt x="2056043" y="834951"/>
                    <a:pt x="2053431" y="841257"/>
                    <a:pt x="2048782" y="845907"/>
                  </a:cubicBezTo>
                  <a:cubicBezTo>
                    <a:pt x="2044132" y="850556"/>
                    <a:pt x="2037826" y="853168"/>
                    <a:pt x="2031250" y="853168"/>
                  </a:cubicBezTo>
                  <a:lnTo>
                    <a:pt x="24793" y="853168"/>
                  </a:lnTo>
                  <a:cubicBezTo>
                    <a:pt x="18218" y="853168"/>
                    <a:pt x="11911" y="850556"/>
                    <a:pt x="7262" y="845907"/>
                  </a:cubicBezTo>
                  <a:cubicBezTo>
                    <a:pt x="2612" y="841257"/>
                    <a:pt x="0" y="834951"/>
                    <a:pt x="0" y="828375"/>
                  </a:cubicBezTo>
                  <a:lnTo>
                    <a:pt x="0" y="24793"/>
                  </a:lnTo>
                  <a:cubicBezTo>
                    <a:pt x="0" y="18218"/>
                    <a:pt x="2612" y="11911"/>
                    <a:pt x="7262" y="7262"/>
                  </a:cubicBezTo>
                  <a:cubicBezTo>
                    <a:pt x="11911" y="2612"/>
                    <a:pt x="18218" y="0"/>
                    <a:pt x="24793"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2056044" cy="891268"/>
            </a:xfrm>
            <a:prstGeom prst="rect">
              <a:avLst/>
            </a:prstGeom>
          </p:spPr>
          <p:txBody>
            <a:bodyPr anchor="ctr" rtlCol="false" tIns="50800" lIns="50800" bIns="50800" rIns="50800"/>
            <a:lstStyle/>
            <a:p>
              <a:pPr algn="ctr">
                <a:lnSpc>
                  <a:spcPts val="2659"/>
                </a:lnSpc>
              </a:pPr>
              <a:r>
                <a:rPr lang="en-US" sz="1899">
                  <a:solidFill>
                    <a:srgbClr val="000000"/>
                  </a:solidFill>
                  <a:latin typeface="Space Mono"/>
                  <a:ea typeface="Space Mono"/>
                  <a:cs typeface="Space Mono"/>
                  <a:sym typeface="Space Mono"/>
                </a:rPr>
                <a:t>Esta representación gráfica permite observar como las ventas varian según el tipo de tienda. Hay dos tipos de tienda como Supermarket y Deluxe Supermarket que tienen una gran diferencia mayor de ventas que las otras.</a:t>
              </a:r>
            </a:p>
            <a:p>
              <a:pPr algn="ctr">
                <a:lnSpc>
                  <a:spcPts val="2659"/>
                </a:lnSpc>
              </a:pPr>
            </a:p>
          </p:txBody>
        </p:sp>
      </p:grpSp>
      <p:grpSp>
        <p:nvGrpSpPr>
          <p:cNvPr name="Group 5" id="5"/>
          <p:cNvGrpSpPr/>
          <p:nvPr/>
        </p:nvGrpSpPr>
        <p:grpSpPr>
          <a:xfrm rot="0">
            <a:off x="1492745" y="6334479"/>
            <a:ext cx="7335164" cy="4541482"/>
            <a:chOff x="0" y="0"/>
            <a:chExt cx="1931895" cy="1196111"/>
          </a:xfrm>
        </p:grpSpPr>
        <p:sp>
          <p:nvSpPr>
            <p:cNvPr name="Freeform 6" id="6"/>
            <p:cNvSpPr/>
            <p:nvPr/>
          </p:nvSpPr>
          <p:spPr>
            <a:xfrm flipH="false" flipV="false" rot="0">
              <a:off x="0" y="0"/>
              <a:ext cx="1931895" cy="1196111"/>
            </a:xfrm>
            <a:custGeom>
              <a:avLst/>
              <a:gdLst/>
              <a:ahLst/>
              <a:cxnLst/>
              <a:rect r="r" b="b" t="t" l="l"/>
              <a:pathLst>
                <a:path h="1196111" w="1931895">
                  <a:moveTo>
                    <a:pt x="26386" y="0"/>
                  </a:moveTo>
                  <a:lnTo>
                    <a:pt x="1905509" y="0"/>
                  </a:lnTo>
                  <a:cubicBezTo>
                    <a:pt x="1912507" y="0"/>
                    <a:pt x="1919218" y="2780"/>
                    <a:pt x="1924167" y="7728"/>
                  </a:cubicBezTo>
                  <a:cubicBezTo>
                    <a:pt x="1929115" y="12677"/>
                    <a:pt x="1931895" y="19388"/>
                    <a:pt x="1931895" y="26386"/>
                  </a:cubicBezTo>
                  <a:lnTo>
                    <a:pt x="1931895" y="1169724"/>
                  </a:lnTo>
                  <a:cubicBezTo>
                    <a:pt x="1931895" y="1184297"/>
                    <a:pt x="1920081" y="1196111"/>
                    <a:pt x="1905509" y="1196111"/>
                  </a:cubicBezTo>
                  <a:lnTo>
                    <a:pt x="26386" y="1196111"/>
                  </a:lnTo>
                  <a:cubicBezTo>
                    <a:pt x="19388" y="1196111"/>
                    <a:pt x="12677" y="1193331"/>
                    <a:pt x="7728" y="1188382"/>
                  </a:cubicBezTo>
                  <a:cubicBezTo>
                    <a:pt x="2780" y="1183434"/>
                    <a:pt x="0" y="1176722"/>
                    <a:pt x="0" y="1169724"/>
                  </a:cubicBezTo>
                  <a:lnTo>
                    <a:pt x="0" y="26386"/>
                  </a:lnTo>
                  <a:cubicBezTo>
                    <a:pt x="0" y="11814"/>
                    <a:pt x="11814" y="0"/>
                    <a:pt x="26386" y="0"/>
                  </a:cubicBezTo>
                  <a:close/>
                </a:path>
              </a:pathLst>
            </a:custGeom>
            <a:solidFill>
              <a:srgbClr val="000000">
                <a:alpha val="0"/>
              </a:srgbClr>
            </a:solidFill>
            <a:ln w="19050" cap="rnd">
              <a:solidFill>
                <a:srgbClr val="000000"/>
              </a:solidFill>
              <a:prstDash val="solid"/>
              <a:round/>
            </a:ln>
          </p:spPr>
        </p:sp>
        <p:sp>
          <p:nvSpPr>
            <p:cNvPr name="TextBox 7" id="7"/>
            <p:cNvSpPr txBox="true"/>
            <p:nvPr/>
          </p:nvSpPr>
          <p:spPr>
            <a:xfrm>
              <a:off x="0" y="-38100"/>
              <a:ext cx="1931895" cy="1234211"/>
            </a:xfrm>
            <a:prstGeom prst="rect">
              <a:avLst/>
            </a:prstGeom>
          </p:spPr>
          <p:txBody>
            <a:bodyPr anchor="ctr" rtlCol="false" tIns="50800" lIns="50800" bIns="50800" rIns="50800"/>
            <a:lstStyle/>
            <a:p>
              <a:pPr algn="ctr">
                <a:lnSpc>
                  <a:spcPts val="2659"/>
                </a:lnSpc>
              </a:pPr>
              <a:r>
                <a:rPr lang="en-US" sz="1899">
                  <a:solidFill>
                    <a:srgbClr val="000000"/>
                  </a:solidFill>
                  <a:latin typeface="Space Mono"/>
                  <a:ea typeface="Space Mono"/>
                  <a:cs typeface="Space Mono"/>
                  <a:sym typeface="Space Mono"/>
                </a:rPr>
                <a:t>El gráfico permite observar cómo varían las ventas en función del nivel educativo de los clientes. Se identifica que los clientes con una licenciatura o carrera de grado generan más ventas pero a su vez los clientes que no terminaron la escuela secundaria tambien tiene una tendencia alta en ventas.</a:t>
              </a:r>
            </a:p>
            <a:p>
              <a:pPr algn="ctr">
                <a:lnSpc>
                  <a:spcPts val="2659"/>
                </a:lnSpc>
              </a:pPr>
            </a:p>
          </p:txBody>
        </p:sp>
      </p:grpSp>
      <p:sp>
        <p:nvSpPr>
          <p:cNvPr name="Freeform 8" id="8"/>
          <p:cNvSpPr/>
          <p:nvPr/>
        </p:nvSpPr>
        <p:spPr>
          <a:xfrm flipH="false" flipV="false" rot="0">
            <a:off x="233056" y="1294270"/>
            <a:ext cx="8345301" cy="5521269"/>
          </a:xfrm>
          <a:custGeom>
            <a:avLst/>
            <a:gdLst/>
            <a:ahLst/>
            <a:cxnLst/>
            <a:rect r="r" b="b" t="t" l="l"/>
            <a:pathLst>
              <a:path h="5521269" w="8345301">
                <a:moveTo>
                  <a:pt x="0" y="0"/>
                </a:moveTo>
                <a:lnTo>
                  <a:pt x="8345301" y="0"/>
                </a:lnTo>
                <a:lnTo>
                  <a:pt x="8345301" y="5521269"/>
                </a:lnTo>
                <a:lnTo>
                  <a:pt x="0" y="5521269"/>
                </a:lnTo>
                <a:lnTo>
                  <a:pt x="0" y="0"/>
                </a:lnTo>
                <a:close/>
              </a:path>
            </a:pathLst>
          </a:custGeom>
          <a:blipFill>
            <a:blip r:embed="rId2"/>
            <a:stretch>
              <a:fillRect l="0" t="0" r="0" b="0"/>
            </a:stretch>
          </a:blipFill>
        </p:spPr>
      </p:sp>
      <p:sp>
        <p:nvSpPr>
          <p:cNvPr name="Freeform 9" id="9"/>
          <p:cNvSpPr/>
          <p:nvPr/>
        </p:nvSpPr>
        <p:spPr>
          <a:xfrm flipH="false" flipV="false" rot="0">
            <a:off x="8827909" y="4533643"/>
            <a:ext cx="8230191" cy="5753357"/>
          </a:xfrm>
          <a:custGeom>
            <a:avLst/>
            <a:gdLst/>
            <a:ahLst/>
            <a:cxnLst/>
            <a:rect r="r" b="b" t="t" l="l"/>
            <a:pathLst>
              <a:path h="5753357" w="8230191">
                <a:moveTo>
                  <a:pt x="0" y="0"/>
                </a:moveTo>
                <a:lnTo>
                  <a:pt x="8230191" y="0"/>
                </a:lnTo>
                <a:lnTo>
                  <a:pt x="8230191" y="5753357"/>
                </a:lnTo>
                <a:lnTo>
                  <a:pt x="0" y="5753357"/>
                </a:lnTo>
                <a:lnTo>
                  <a:pt x="0" y="0"/>
                </a:lnTo>
                <a:close/>
              </a:path>
            </a:pathLst>
          </a:custGeom>
          <a:blipFill>
            <a:blip r:embed="rId3"/>
            <a:stretch>
              <a:fillRect l="0" t="-1498" r="0" b="-1498"/>
            </a:stretch>
          </a:blipFill>
        </p:spPr>
      </p:sp>
      <p:sp>
        <p:nvSpPr>
          <p:cNvPr name="TextBox 10" id="10"/>
          <p:cNvSpPr txBox="true"/>
          <p:nvPr/>
        </p:nvSpPr>
        <p:spPr>
          <a:xfrm rot="0">
            <a:off x="1028700" y="289054"/>
            <a:ext cx="16692231" cy="1155954"/>
          </a:xfrm>
          <a:prstGeom prst="rect">
            <a:avLst/>
          </a:prstGeom>
        </p:spPr>
        <p:txBody>
          <a:bodyPr anchor="t" rtlCol="false" tIns="0" lIns="0" bIns="0" rIns="0">
            <a:spAutoFit/>
          </a:bodyPr>
          <a:lstStyle/>
          <a:p>
            <a:pPr algn="l">
              <a:lnSpc>
                <a:spcPts val="4427"/>
              </a:lnSpc>
            </a:pPr>
            <a:r>
              <a:rPr lang="en-US" sz="4099" b="true">
                <a:solidFill>
                  <a:srgbClr val="000000"/>
                </a:solidFill>
                <a:latin typeface="Now Bold"/>
                <a:ea typeface="Now Bold"/>
                <a:cs typeface="Now Bold"/>
                <a:sym typeface="Now Bold"/>
              </a:rPr>
              <a:t>Influencia del nivel educativo en elecciones de supermercados</a:t>
            </a:r>
          </a:p>
          <a:p>
            <a:pPr algn="l" marL="0" indent="0" lvl="0">
              <a:lnSpc>
                <a:spcPts val="4427"/>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511938" y="7503389"/>
            <a:ext cx="17560477" cy="1754911"/>
            <a:chOff x="0" y="0"/>
            <a:chExt cx="4624982" cy="462199"/>
          </a:xfrm>
        </p:grpSpPr>
        <p:sp>
          <p:nvSpPr>
            <p:cNvPr name="Freeform 3" id="3"/>
            <p:cNvSpPr/>
            <p:nvPr/>
          </p:nvSpPr>
          <p:spPr>
            <a:xfrm flipH="false" flipV="false" rot="0">
              <a:off x="0" y="0"/>
              <a:ext cx="4624982" cy="462199"/>
            </a:xfrm>
            <a:custGeom>
              <a:avLst/>
              <a:gdLst/>
              <a:ahLst/>
              <a:cxnLst/>
              <a:rect r="r" b="b" t="t" l="l"/>
              <a:pathLst>
                <a:path h="462199" w="4624982">
                  <a:moveTo>
                    <a:pt x="11022" y="0"/>
                  </a:moveTo>
                  <a:lnTo>
                    <a:pt x="4613960" y="0"/>
                  </a:lnTo>
                  <a:cubicBezTo>
                    <a:pt x="4620047" y="0"/>
                    <a:pt x="4624982" y="4935"/>
                    <a:pt x="4624982" y="11022"/>
                  </a:cubicBezTo>
                  <a:lnTo>
                    <a:pt x="4624982" y="451177"/>
                  </a:lnTo>
                  <a:cubicBezTo>
                    <a:pt x="4624982" y="457264"/>
                    <a:pt x="4620047" y="462199"/>
                    <a:pt x="4613960" y="462199"/>
                  </a:cubicBezTo>
                  <a:lnTo>
                    <a:pt x="11022" y="462199"/>
                  </a:lnTo>
                  <a:cubicBezTo>
                    <a:pt x="4935" y="462199"/>
                    <a:pt x="0" y="457264"/>
                    <a:pt x="0" y="451177"/>
                  </a:cubicBezTo>
                  <a:lnTo>
                    <a:pt x="0" y="11022"/>
                  </a:lnTo>
                  <a:cubicBezTo>
                    <a:pt x="0" y="4935"/>
                    <a:pt x="4935" y="0"/>
                    <a:pt x="11022"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47625"/>
              <a:ext cx="4624982" cy="509824"/>
            </a:xfrm>
            <a:prstGeom prst="rect">
              <a:avLst/>
            </a:prstGeom>
          </p:spPr>
          <p:txBody>
            <a:bodyPr anchor="ctr" rtlCol="false" tIns="50800" lIns="50800" bIns="50800" rIns="50800"/>
            <a:lstStyle/>
            <a:p>
              <a:pPr algn="ctr">
                <a:lnSpc>
                  <a:spcPts val="3079"/>
                </a:lnSpc>
              </a:pPr>
              <a:r>
                <a:rPr lang="en-US" sz="2199">
                  <a:solidFill>
                    <a:srgbClr val="000000"/>
                  </a:solidFill>
                  <a:latin typeface="Space Mono"/>
                  <a:ea typeface="Space Mono"/>
                  <a:cs typeface="Space Mono"/>
                  <a:sym typeface="Space Mono"/>
                </a:rPr>
                <a:t>La gráfica nos permite ver como varían las ventas según el tipo de tienda y el nivel educativo. Por lo que podemos identificar que los clientes que tienen titulo secundario o cursan la universidad prefieren las tiendas de tipo Deluxe Supermarket.</a:t>
              </a:r>
            </a:p>
            <a:p>
              <a:pPr algn="ctr">
                <a:lnSpc>
                  <a:spcPts val="3079"/>
                </a:lnSpc>
              </a:pPr>
            </a:p>
          </p:txBody>
        </p:sp>
      </p:grpSp>
      <p:sp>
        <p:nvSpPr>
          <p:cNvPr name="Freeform 5" id="5"/>
          <p:cNvSpPr/>
          <p:nvPr/>
        </p:nvSpPr>
        <p:spPr>
          <a:xfrm flipH="false" flipV="false" rot="0">
            <a:off x="511938" y="1028700"/>
            <a:ext cx="17208994" cy="5954191"/>
          </a:xfrm>
          <a:custGeom>
            <a:avLst/>
            <a:gdLst/>
            <a:ahLst/>
            <a:cxnLst/>
            <a:rect r="r" b="b" t="t" l="l"/>
            <a:pathLst>
              <a:path h="5954191" w="17208994">
                <a:moveTo>
                  <a:pt x="0" y="0"/>
                </a:moveTo>
                <a:lnTo>
                  <a:pt x="17208993" y="0"/>
                </a:lnTo>
                <a:lnTo>
                  <a:pt x="17208993" y="5954191"/>
                </a:lnTo>
                <a:lnTo>
                  <a:pt x="0" y="5954191"/>
                </a:lnTo>
                <a:lnTo>
                  <a:pt x="0" y="0"/>
                </a:lnTo>
                <a:close/>
              </a:path>
            </a:pathLst>
          </a:custGeom>
          <a:blipFill>
            <a:blip r:embed="rId2"/>
            <a:stretch>
              <a:fillRect l="-1934" t="0" r="-1934" b="0"/>
            </a:stretch>
          </a:blipFill>
        </p:spPr>
      </p:sp>
      <p:sp>
        <p:nvSpPr>
          <p:cNvPr name="TextBox 6" id="6"/>
          <p:cNvSpPr txBox="true"/>
          <p:nvPr/>
        </p:nvSpPr>
        <p:spPr>
          <a:xfrm rot="0">
            <a:off x="1028700" y="289054"/>
            <a:ext cx="16692231" cy="1155954"/>
          </a:xfrm>
          <a:prstGeom prst="rect">
            <a:avLst/>
          </a:prstGeom>
        </p:spPr>
        <p:txBody>
          <a:bodyPr anchor="t" rtlCol="false" tIns="0" lIns="0" bIns="0" rIns="0">
            <a:spAutoFit/>
          </a:bodyPr>
          <a:lstStyle/>
          <a:p>
            <a:pPr algn="l">
              <a:lnSpc>
                <a:spcPts val="4427"/>
              </a:lnSpc>
            </a:pPr>
            <a:r>
              <a:rPr lang="en-US" sz="4099" b="true">
                <a:solidFill>
                  <a:srgbClr val="000000"/>
                </a:solidFill>
                <a:latin typeface="Now Bold"/>
                <a:ea typeface="Now Bold"/>
                <a:cs typeface="Now Bold"/>
                <a:sym typeface="Now Bold"/>
              </a:rPr>
              <a:t>Influencia del nivel educativo en elecciones de supermercados</a:t>
            </a:r>
          </a:p>
          <a:p>
            <a:pPr algn="l" marL="0" indent="0" lvl="0">
              <a:lnSpc>
                <a:spcPts val="4427"/>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400624" y="8610958"/>
            <a:ext cx="17013264" cy="1676042"/>
            <a:chOff x="0" y="0"/>
            <a:chExt cx="4480860" cy="441427"/>
          </a:xfrm>
        </p:grpSpPr>
        <p:sp>
          <p:nvSpPr>
            <p:cNvPr name="Freeform 3" id="3"/>
            <p:cNvSpPr/>
            <p:nvPr/>
          </p:nvSpPr>
          <p:spPr>
            <a:xfrm flipH="false" flipV="false" rot="0">
              <a:off x="0" y="0"/>
              <a:ext cx="4480859" cy="441427"/>
            </a:xfrm>
            <a:custGeom>
              <a:avLst/>
              <a:gdLst/>
              <a:ahLst/>
              <a:cxnLst/>
              <a:rect r="r" b="b" t="t" l="l"/>
              <a:pathLst>
                <a:path h="441427" w="4480859">
                  <a:moveTo>
                    <a:pt x="11376" y="0"/>
                  </a:moveTo>
                  <a:lnTo>
                    <a:pt x="4469483" y="0"/>
                  </a:lnTo>
                  <a:cubicBezTo>
                    <a:pt x="4475766" y="0"/>
                    <a:pt x="4480859" y="5093"/>
                    <a:pt x="4480859" y="11376"/>
                  </a:cubicBezTo>
                  <a:lnTo>
                    <a:pt x="4480859" y="430051"/>
                  </a:lnTo>
                  <a:cubicBezTo>
                    <a:pt x="4480859" y="436333"/>
                    <a:pt x="4475766" y="441427"/>
                    <a:pt x="4469483" y="441427"/>
                  </a:cubicBezTo>
                  <a:lnTo>
                    <a:pt x="11376" y="441427"/>
                  </a:lnTo>
                  <a:cubicBezTo>
                    <a:pt x="5093" y="441427"/>
                    <a:pt x="0" y="436333"/>
                    <a:pt x="0" y="430051"/>
                  </a:cubicBezTo>
                  <a:lnTo>
                    <a:pt x="0" y="11376"/>
                  </a:lnTo>
                  <a:cubicBezTo>
                    <a:pt x="0" y="5093"/>
                    <a:pt x="5093" y="0"/>
                    <a:pt x="11376"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4480860" cy="479527"/>
            </a:xfrm>
            <a:prstGeom prst="rect">
              <a:avLst/>
            </a:prstGeom>
          </p:spPr>
          <p:txBody>
            <a:bodyPr anchor="ctr" rtlCol="false" tIns="50800" lIns="50800" bIns="50800" rIns="50800"/>
            <a:lstStyle/>
            <a:p>
              <a:pPr algn="ctr">
                <a:lnSpc>
                  <a:spcPts val="2939"/>
                </a:lnSpc>
              </a:pPr>
              <a:r>
                <a:rPr lang="en-US" sz="2099" b="true">
                  <a:solidFill>
                    <a:srgbClr val="000000"/>
                  </a:solidFill>
                  <a:latin typeface="Space Mono Bold"/>
                  <a:ea typeface="Space Mono Bold"/>
                  <a:cs typeface="Space Mono Bold"/>
                  <a:sym typeface="Space Mono Bold"/>
                </a:rPr>
                <a:t>Esta representación gráfica representa que no hay relación alguna entre la variables estado civil del cliente y tipo de producto. Ya que la tendencia es mínima e incluso se verifica que los clientes solteros consumen menos que los casados productos congelados.</a:t>
              </a:r>
            </a:p>
            <a:p>
              <a:pPr algn="ctr">
                <a:lnSpc>
                  <a:spcPts val="2939"/>
                </a:lnSpc>
              </a:pPr>
            </a:p>
          </p:txBody>
        </p:sp>
      </p:grpSp>
      <p:sp>
        <p:nvSpPr>
          <p:cNvPr name="Freeform 5" id="5"/>
          <p:cNvSpPr/>
          <p:nvPr/>
        </p:nvSpPr>
        <p:spPr>
          <a:xfrm flipH="false" flipV="false" rot="0">
            <a:off x="4692420" y="1562241"/>
            <a:ext cx="7230636" cy="7048717"/>
          </a:xfrm>
          <a:custGeom>
            <a:avLst/>
            <a:gdLst/>
            <a:ahLst/>
            <a:cxnLst/>
            <a:rect r="r" b="b" t="t" l="l"/>
            <a:pathLst>
              <a:path h="7048717" w="7230636">
                <a:moveTo>
                  <a:pt x="0" y="0"/>
                </a:moveTo>
                <a:lnTo>
                  <a:pt x="7230635" y="0"/>
                </a:lnTo>
                <a:lnTo>
                  <a:pt x="7230635" y="7048717"/>
                </a:lnTo>
                <a:lnTo>
                  <a:pt x="0" y="7048717"/>
                </a:lnTo>
                <a:lnTo>
                  <a:pt x="0" y="0"/>
                </a:lnTo>
                <a:close/>
              </a:path>
            </a:pathLst>
          </a:custGeom>
          <a:blipFill>
            <a:blip r:embed="rId2"/>
            <a:stretch>
              <a:fillRect l="0" t="-192" r="0" b="-192"/>
            </a:stretch>
          </a:blipFill>
        </p:spPr>
      </p:sp>
      <p:sp>
        <p:nvSpPr>
          <p:cNvPr name="TextBox 6" id="6"/>
          <p:cNvSpPr txBox="true"/>
          <p:nvPr/>
        </p:nvSpPr>
        <p:spPr>
          <a:xfrm rot="0">
            <a:off x="400624" y="772644"/>
            <a:ext cx="16192337" cy="1125855"/>
          </a:xfrm>
          <a:prstGeom prst="rect">
            <a:avLst/>
          </a:prstGeom>
        </p:spPr>
        <p:txBody>
          <a:bodyPr anchor="t" rtlCol="false" tIns="0" lIns="0" bIns="0" rIns="0">
            <a:spAutoFit/>
          </a:bodyPr>
          <a:lstStyle/>
          <a:p>
            <a:pPr algn="l">
              <a:lnSpc>
                <a:spcPts val="4319"/>
              </a:lnSpc>
            </a:pPr>
            <a:r>
              <a:rPr lang="en-US" sz="3999" b="true">
                <a:solidFill>
                  <a:srgbClr val="000000"/>
                </a:solidFill>
                <a:latin typeface="Now Bold"/>
                <a:ea typeface="Now Bold"/>
                <a:cs typeface="Now Bold"/>
                <a:sym typeface="Now Bold"/>
              </a:rPr>
              <a:t>Tendencia en clientes solteros en comidas congeladas.</a:t>
            </a:r>
          </a:p>
          <a:p>
            <a:pPr algn="l" marL="0" indent="0" lvl="0">
              <a:lnSpc>
                <a:spcPts val="431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874112" y="7464628"/>
            <a:ext cx="16539776" cy="1793672"/>
            <a:chOff x="0" y="0"/>
            <a:chExt cx="4356155" cy="472407"/>
          </a:xfrm>
        </p:grpSpPr>
        <p:sp>
          <p:nvSpPr>
            <p:cNvPr name="Freeform 3" id="3"/>
            <p:cNvSpPr/>
            <p:nvPr/>
          </p:nvSpPr>
          <p:spPr>
            <a:xfrm flipH="false" flipV="false" rot="0">
              <a:off x="0" y="0"/>
              <a:ext cx="4356155" cy="472407"/>
            </a:xfrm>
            <a:custGeom>
              <a:avLst/>
              <a:gdLst/>
              <a:ahLst/>
              <a:cxnLst/>
              <a:rect r="r" b="b" t="t" l="l"/>
              <a:pathLst>
                <a:path h="472407" w="4356155">
                  <a:moveTo>
                    <a:pt x="11702" y="0"/>
                  </a:moveTo>
                  <a:lnTo>
                    <a:pt x="4344453" y="0"/>
                  </a:lnTo>
                  <a:cubicBezTo>
                    <a:pt x="4347557" y="0"/>
                    <a:pt x="4350533" y="1233"/>
                    <a:pt x="4352728" y="3427"/>
                  </a:cubicBezTo>
                  <a:cubicBezTo>
                    <a:pt x="4354922" y="5622"/>
                    <a:pt x="4356155" y="8598"/>
                    <a:pt x="4356155" y="11702"/>
                  </a:cubicBezTo>
                  <a:lnTo>
                    <a:pt x="4356155" y="460706"/>
                  </a:lnTo>
                  <a:cubicBezTo>
                    <a:pt x="4356155" y="467168"/>
                    <a:pt x="4350916" y="472407"/>
                    <a:pt x="4344453" y="472407"/>
                  </a:cubicBezTo>
                  <a:lnTo>
                    <a:pt x="11702" y="472407"/>
                  </a:lnTo>
                  <a:cubicBezTo>
                    <a:pt x="5239" y="472407"/>
                    <a:pt x="0" y="467168"/>
                    <a:pt x="0" y="460706"/>
                  </a:cubicBezTo>
                  <a:lnTo>
                    <a:pt x="0" y="11702"/>
                  </a:lnTo>
                  <a:cubicBezTo>
                    <a:pt x="0" y="5239"/>
                    <a:pt x="5239" y="0"/>
                    <a:pt x="11702"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4356155" cy="510507"/>
            </a:xfrm>
            <a:prstGeom prst="rect">
              <a:avLst/>
            </a:prstGeom>
          </p:spPr>
          <p:txBody>
            <a:bodyPr anchor="ctr" rtlCol="false" tIns="50800" lIns="50800" bIns="50800" rIns="50800"/>
            <a:lstStyle/>
            <a:p>
              <a:pPr algn="ctr">
                <a:lnSpc>
                  <a:spcPts val="2939"/>
                </a:lnSpc>
              </a:pPr>
              <a:r>
                <a:rPr lang="en-US" b="true" sz="2099">
                  <a:solidFill>
                    <a:srgbClr val="000000"/>
                  </a:solidFill>
                  <a:latin typeface="Space Mono Bold"/>
                  <a:ea typeface="Space Mono Bold"/>
                  <a:cs typeface="Space Mono Bold"/>
                  <a:sym typeface="Space Mono Bold"/>
                </a:rPr>
                <a:t>Esta representación gráfica de tipo boxplot visualiza el costo total por género, y podemos observar en ella como la mediana, así como los valores máximos y minimos no presentan más que una difencia muy mínima y nada significante.</a:t>
              </a:r>
            </a:p>
          </p:txBody>
        </p:sp>
      </p:grpSp>
      <p:sp>
        <p:nvSpPr>
          <p:cNvPr name="Freeform 5" id="5"/>
          <p:cNvSpPr/>
          <p:nvPr/>
        </p:nvSpPr>
        <p:spPr>
          <a:xfrm flipH="false" flipV="false" rot="0">
            <a:off x="15214748" y="-115211"/>
            <a:ext cx="3369603" cy="2287821"/>
          </a:xfrm>
          <a:custGeom>
            <a:avLst/>
            <a:gdLst/>
            <a:ahLst/>
            <a:cxnLst/>
            <a:rect r="r" b="b" t="t" l="l"/>
            <a:pathLst>
              <a:path h="2287821" w="3369603">
                <a:moveTo>
                  <a:pt x="0" y="0"/>
                </a:moveTo>
                <a:lnTo>
                  <a:pt x="3369603" y="0"/>
                </a:lnTo>
                <a:lnTo>
                  <a:pt x="3369603" y="2287822"/>
                </a:lnTo>
                <a:lnTo>
                  <a:pt x="0" y="228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1639760"/>
            <a:ext cx="15288562" cy="5500089"/>
          </a:xfrm>
          <a:custGeom>
            <a:avLst/>
            <a:gdLst/>
            <a:ahLst/>
            <a:cxnLst/>
            <a:rect r="r" b="b" t="t" l="l"/>
            <a:pathLst>
              <a:path h="5500089" w="15288562">
                <a:moveTo>
                  <a:pt x="0" y="0"/>
                </a:moveTo>
                <a:lnTo>
                  <a:pt x="15288562" y="0"/>
                </a:lnTo>
                <a:lnTo>
                  <a:pt x="15288562" y="5500089"/>
                </a:lnTo>
                <a:lnTo>
                  <a:pt x="0" y="5500089"/>
                </a:lnTo>
                <a:lnTo>
                  <a:pt x="0" y="0"/>
                </a:lnTo>
                <a:close/>
              </a:path>
            </a:pathLst>
          </a:custGeom>
          <a:blipFill>
            <a:blip r:embed="rId4"/>
            <a:stretch>
              <a:fillRect l="0" t="0" r="0" b="0"/>
            </a:stretch>
          </a:blipFill>
        </p:spPr>
      </p:sp>
      <p:sp>
        <p:nvSpPr>
          <p:cNvPr name="TextBox 7" id="7"/>
          <p:cNvSpPr txBox="true"/>
          <p:nvPr/>
        </p:nvSpPr>
        <p:spPr>
          <a:xfrm rot="0">
            <a:off x="400624" y="772644"/>
            <a:ext cx="10119905" cy="1125855"/>
          </a:xfrm>
          <a:prstGeom prst="rect">
            <a:avLst/>
          </a:prstGeom>
        </p:spPr>
        <p:txBody>
          <a:bodyPr anchor="t" rtlCol="false" tIns="0" lIns="0" bIns="0" rIns="0">
            <a:spAutoFit/>
          </a:bodyPr>
          <a:lstStyle/>
          <a:p>
            <a:pPr algn="l">
              <a:lnSpc>
                <a:spcPts val="4319"/>
              </a:lnSpc>
            </a:pPr>
            <a:r>
              <a:rPr lang="en-US" sz="3999" b="true">
                <a:solidFill>
                  <a:srgbClr val="000000"/>
                </a:solidFill>
                <a:latin typeface="Now Bold"/>
                <a:ea typeface="Now Bold"/>
                <a:cs typeface="Now Bold"/>
                <a:sym typeface="Now Bold"/>
              </a:rPr>
              <a:t>Mediana costo-ventas por género</a:t>
            </a:r>
          </a:p>
          <a:p>
            <a:pPr algn="l" marL="0" indent="0" lvl="0">
              <a:lnSpc>
                <a:spcPts val="431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389965" y="7087782"/>
            <a:ext cx="17508070" cy="2482976"/>
            <a:chOff x="0" y="0"/>
            <a:chExt cx="4611179" cy="653952"/>
          </a:xfrm>
        </p:grpSpPr>
        <p:sp>
          <p:nvSpPr>
            <p:cNvPr name="Freeform 3" id="3"/>
            <p:cNvSpPr/>
            <p:nvPr/>
          </p:nvSpPr>
          <p:spPr>
            <a:xfrm flipH="false" flipV="false" rot="0">
              <a:off x="0" y="0"/>
              <a:ext cx="4611179" cy="653952"/>
            </a:xfrm>
            <a:custGeom>
              <a:avLst/>
              <a:gdLst/>
              <a:ahLst/>
              <a:cxnLst/>
              <a:rect r="r" b="b" t="t" l="l"/>
              <a:pathLst>
                <a:path h="653952" w="4611179">
                  <a:moveTo>
                    <a:pt x="11055" y="0"/>
                  </a:moveTo>
                  <a:lnTo>
                    <a:pt x="4600124" y="0"/>
                  </a:lnTo>
                  <a:cubicBezTo>
                    <a:pt x="4603056" y="0"/>
                    <a:pt x="4605868" y="1165"/>
                    <a:pt x="4607941" y="3238"/>
                  </a:cubicBezTo>
                  <a:cubicBezTo>
                    <a:pt x="4610014" y="5311"/>
                    <a:pt x="4611179" y="8123"/>
                    <a:pt x="4611179" y="11055"/>
                  </a:cubicBezTo>
                  <a:lnTo>
                    <a:pt x="4611179" y="642898"/>
                  </a:lnTo>
                  <a:cubicBezTo>
                    <a:pt x="4611179" y="649003"/>
                    <a:pt x="4606230" y="653952"/>
                    <a:pt x="4600124" y="653952"/>
                  </a:cubicBezTo>
                  <a:lnTo>
                    <a:pt x="11055" y="653952"/>
                  </a:lnTo>
                  <a:cubicBezTo>
                    <a:pt x="8123" y="653952"/>
                    <a:pt x="5311" y="652788"/>
                    <a:pt x="3238" y="650715"/>
                  </a:cubicBezTo>
                  <a:cubicBezTo>
                    <a:pt x="1165" y="648641"/>
                    <a:pt x="0" y="645830"/>
                    <a:pt x="0" y="642898"/>
                  </a:cubicBezTo>
                  <a:lnTo>
                    <a:pt x="0" y="11055"/>
                  </a:lnTo>
                  <a:cubicBezTo>
                    <a:pt x="0" y="8123"/>
                    <a:pt x="1165" y="5311"/>
                    <a:pt x="3238" y="3238"/>
                  </a:cubicBezTo>
                  <a:cubicBezTo>
                    <a:pt x="5311" y="1165"/>
                    <a:pt x="8123" y="0"/>
                    <a:pt x="11055"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4611179" cy="692052"/>
            </a:xfrm>
            <a:prstGeom prst="rect">
              <a:avLst/>
            </a:prstGeom>
          </p:spPr>
          <p:txBody>
            <a:bodyPr anchor="ctr" rtlCol="false" tIns="50800" lIns="50800" bIns="50800" rIns="50800"/>
            <a:lstStyle/>
            <a:p>
              <a:pPr algn="ctr">
                <a:lnSpc>
                  <a:spcPts val="2939"/>
                </a:lnSpc>
              </a:pPr>
            </a:p>
          </p:txBody>
        </p:sp>
      </p:grpSp>
      <p:sp>
        <p:nvSpPr>
          <p:cNvPr name="Freeform 5" id="5"/>
          <p:cNvSpPr/>
          <p:nvPr/>
        </p:nvSpPr>
        <p:spPr>
          <a:xfrm flipH="false" flipV="false" rot="0">
            <a:off x="389965" y="2284018"/>
            <a:ext cx="17847776" cy="4546658"/>
          </a:xfrm>
          <a:custGeom>
            <a:avLst/>
            <a:gdLst/>
            <a:ahLst/>
            <a:cxnLst/>
            <a:rect r="r" b="b" t="t" l="l"/>
            <a:pathLst>
              <a:path h="4546658" w="17847776">
                <a:moveTo>
                  <a:pt x="0" y="0"/>
                </a:moveTo>
                <a:lnTo>
                  <a:pt x="17847776" y="0"/>
                </a:lnTo>
                <a:lnTo>
                  <a:pt x="17847776" y="4546658"/>
                </a:lnTo>
                <a:lnTo>
                  <a:pt x="0" y="4546658"/>
                </a:lnTo>
                <a:lnTo>
                  <a:pt x="0" y="0"/>
                </a:lnTo>
                <a:close/>
              </a:path>
            </a:pathLst>
          </a:custGeom>
          <a:blipFill>
            <a:blip r:embed="rId2"/>
            <a:stretch>
              <a:fillRect l="-1296" t="0" r="-1296" b="0"/>
            </a:stretch>
          </a:blipFill>
        </p:spPr>
      </p:sp>
      <p:sp>
        <p:nvSpPr>
          <p:cNvPr name="TextBox 6" id="6"/>
          <p:cNvSpPr txBox="true"/>
          <p:nvPr/>
        </p:nvSpPr>
        <p:spPr>
          <a:xfrm rot="0">
            <a:off x="643303" y="653015"/>
            <a:ext cx="9800273" cy="1401624"/>
          </a:xfrm>
          <a:prstGeom prst="rect">
            <a:avLst/>
          </a:prstGeom>
        </p:spPr>
        <p:txBody>
          <a:bodyPr anchor="t" rtlCol="false" tIns="0" lIns="0" bIns="0" rIns="0">
            <a:spAutoFit/>
          </a:bodyPr>
          <a:lstStyle/>
          <a:p>
            <a:pPr algn="ctr">
              <a:lnSpc>
                <a:spcPts val="5695"/>
              </a:lnSpc>
            </a:pPr>
            <a:r>
              <a:rPr lang="en-US" sz="4067" b="true">
                <a:solidFill>
                  <a:srgbClr val="000000"/>
                </a:solidFill>
                <a:latin typeface="Space Mono Bold"/>
                <a:ea typeface="Space Mono Bold"/>
                <a:cs typeface="Space Mono Bold"/>
                <a:sym typeface="Space Mono Bold"/>
              </a:rPr>
              <a:t>Tendencias de ventas por marcas</a:t>
            </a:r>
          </a:p>
          <a:p>
            <a:pPr algn="ctr">
              <a:lnSpc>
                <a:spcPts val="5695"/>
              </a:lnSpc>
              <a:spcBef>
                <a:spcPct val="0"/>
              </a:spcBef>
            </a:pPr>
          </a:p>
        </p:txBody>
      </p:sp>
      <p:sp>
        <p:nvSpPr>
          <p:cNvPr name="TextBox 7" id="7"/>
          <p:cNvSpPr txBox="true"/>
          <p:nvPr/>
        </p:nvSpPr>
        <p:spPr>
          <a:xfrm rot="0">
            <a:off x="867303" y="7653630"/>
            <a:ext cx="16553395" cy="155257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Space Mono"/>
                <a:ea typeface="Space Mono"/>
                <a:cs typeface="Space Mono"/>
                <a:sym typeface="Space Mono"/>
              </a:rPr>
              <a:t>Con estás gráficas podemos visualizar como las ventas se distribuyen para cada tipo de tarjeta. Observamos que los clientes con tarjetas bronze tienden a gastar más.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5927052" y="778814"/>
            <a:ext cx="9473214" cy="3199337"/>
            <a:chOff x="0" y="0"/>
            <a:chExt cx="12630952" cy="4265783"/>
          </a:xfrm>
        </p:grpSpPr>
        <p:grpSp>
          <p:nvGrpSpPr>
            <p:cNvPr name="Group 3" id="3"/>
            <p:cNvGrpSpPr/>
            <p:nvPr/>
          </p:nvGrpSpPr>
          <p:grpSpPr>
            <a:xfrm rot="0">
              <a:off x="0" y="0"/>
              <a:ext cx="12630952" cy="4265783"/>
              <a:chOff x="0" y="0"/>
              <a:chExt cx="2344078" cy="791653"/>
            </a:xfrm>
          </p:grpSpPr>
          <p:sp>
            <p:nvSpPr>
              <p:cNvPr name="Freeform 4" id="4"/>
              <p:cNvSpPr/>
              <p:nvPr/>
            </p:nvSpPr>
            <p:spPr>
              <a:xfrm flipH="false" flipV="false" rot="0">
                <a:off x="0" y="0"/>
                <a:ext cx="2344078" cy="791653"/>
              </a:xfrm>
              <a:custGeom>
                <a:avLst/>
                <a:gdLst/>
                <a:ahLst/>
                <a:cxnLst/>
                <a:rect r="r" b="b" t="t" l="l"/>
                <a:pathLst>
                  <a:path h="791653" w="2344078">
                    <a:moveTo>
                      <a:pt x="21747" y="0"/>
                    </a:moveTo>
                    <a:lnTo>
                      <a:pt x="2322332" y="0"/>
                    </a:lnTo>
                    <a:cubicBezTo>
                      <a:pt x="2328099" y="0"/>
                      <a:pt x="2333631" y="2291"/>
                      <a:pt x="2337709" y="6369"/>
                    </a:cubicBezTo>
                    <a:cubicBezTo>
                      <a:pt x="2341787" y="10448"/>
                      <a:pt x="2344078" y="15979"/>
                      <a:pt x="2344078" y="21747"/>
                    </a:cubicBezTo>
                    <a:lnTo>
                      <a:pt x="2344078" y="769906"/>
                    </a:lnTo>
                    <a:cubicBezTo>
                      <a:pt x="2344078" y="781917"/>
                      <a:pt x="2334342" y="791653"/>
                      <a:pt x="2322332" y="791653"/>
                    </a:cubicBezTo>
                    <a:lnTo>
                      <a:pt x="21747" y="791653"/>
                    </a:lnTo>
                    <a:cubicBezTo>
                      <a:pt x="15979" y="791653"/>
                      <a:pt x="10448" y="789362"/>
                      <a:pt x="6369" y="785284"/>
                    </a:cubicBezTo>
                    <a:cubicBezTo>
                      <a:pt x="2291" y="781205"/>
                      <a:pt x="0" y="775674"/>
                      <a:pt x="0" y="769906"/>
                    </a:cubicBezTo>
                    <a:lnTo>
                      <a:pt x="0" y="21747"/>
                    </a:lnTo>
                    <a:cubicBezTo>
                      <a:pt x="0" y="9736"/>
                      <a:pt x="9736" y="0"/>
                      <a:pt x="21747" y="0"/>
                    </a:cubicBezTo>
                    <a:close/>
                  </a:path>
                </a:pathLst>
              </a:custGeom>
              <a:solidFill>
                <a:srgbClr val="000000">
                  <a:alpha val="0"/>
                </a:srgbClr>
              </a:solidFill>
              <a:ln w="19050" cap="rnd">
                <a:solidFill>
                  <a:srgbClr val="000000"/>
                </a:solidFill>
                <a:prstDash val="solid"/>
                <a:round/>
              </a:ln>
            </p:spPr>
          </p:sp>
          <p:sp>
            <p:nvSpPr>
              <p:cNvPr name="TextBox 5" id="5"/>
              <p:cNvSpPr txBox="true"/>
              <p:nvPr/>
            </p:nvSpPr>
            <p:spPr>
              <a:xfrm>
                <a:off x="0" y="-38100"/>
                <a:ext cx="2344078" cy="829753"/>
              </a:xfrm>
              <a:prstGeom prst="rect">
                <a:avLst/>
              </a:prstGeom>
            </p:spPr>
            <p:txBody>
              <a:bodyPr anchor="ctr" rtlCol="false" tIns="50800" lIns="50800" bIns="50800" rIns="50800"/>
              <a:lstStyle/>
              <a:p>
                <a:pPr algn="ctr">
                  <a:lnSpc>
                    <a:spcPts val="2239"/>
                  </a:lnSpc>
                </a:pPr>
              </a:p>
            </p:txBody>
          </p:sp>
        </p:grpSp>
        <p:sp>
          <p:nvSpPr>
            <p:cNvPr name="TextBox 6" id="6"/>
            <p:cNvSpPr txBox="true"/>
            <p:nvPr/>
          </p:nvSpPr>
          <p:spPr>
            <a:xfrm rot="0">
              <a:off x="1004663" y="1281772"/>
              <a:ext cx="10546553" cy="820211"/>
            </a:xfrm>
            <a:prstGeom prst="rect">
              <a:avLst/>
            </a:prstGeom>
          </p:spPr>
          <p:txBody>
            <a:bodyPr anchor="t" rtlCol="false" tIns="0" lIns="0" bIns="0" rIns="0">
              <a:spAutoFit/>
            </a:bodyPr>
            <a:lstStyle/>
            <a:p>
              <a:pPr algn="ctr" marL="0" indent="0" lvl="0">
                <a:lnSpc>
                  <a:spcPts val="4598"/>
                </a:lnSpc>
                <a:spcBef>
                  <a:spcPct val="0"/>
                </a:spcBef>
              </a:pPr>
              <a:r>
                <a:rPr lang="en-US" b="true" sz="4257">
                  <a:solidFill>
                    <a:srgbClr val="000000"/>
                  </a:solidFill>
                  <a:latin typeface="Now Bold"/>
                  <a:ea typeface="Now Bold"/>
                  <a:cs typeface="Now Bold"/>
                  <a:sym typeface="Now Bold"/>
                </a:rPr>
                <a:t>Conclusiones.</a:t>
              </a:r>
            </a:p>
          </p:txBody>
        </p:sp>
        <p:sp>
          <p:nvSpPr>
            <p:cNvPr name="TextBox 7" id="7"/>
            <p:cNvSpPr txBox="true"/>
            <p:nvPr/>
          </p:nvSpPr>
          <p:spPr>
            <a:xfrm rot="0">
              <a:off x="1004663" y="2557891"/>
              <a:ext cx="10546553" cy="473745"/>
            </a:xfrm>
            <a:prstGeom prst="rect">
              <a:avLst/>
            </a:prstGeom>
          </p:spPr>
          <p:txBody>
            <a:bodyPr anchor="t" rtlCol="false" tIns="0" lIns="0" bIns="0" rIns="0">
              <a:spAutoFit/>
            </a:bodyPr>
            <a:lstStyle/>
            <a:p>
              <a:pPr algn="ctr">
                <a:lnSpc>
                  <a:spcPts val="3257"/>
                </a:lnSpc>
              </a:pPr>
            </a:p>
          </p:txBody>
        </p:sp>
      </p:grpSp>
      <p:sp>
        <p:nvSpPr>
          <p:cNvPr name="Freeform 8" id="8"/>
          <p:cNvSpPr/>
          <p:nvPr/>
        </p:nvSpPr>
        <p:spPr>
          <a:xfrm flipH="false" flipV="false" rot="0">
            <a:off x="1028700" y="4679536"/>
            <a:ext cx="5152839" cy="3768441"/>
          </a:xfrm>
          <a:custGeom>
            <a:avLst/>
            <a:gdLst/>
            <a:ahLst/>
            <a:cxnLst/>
            <a:rect r="r" b="b" t="t" l="l"/>
            <a:pathLst>
              <a:path h="3768441" w="5152839">
                <a:moveTo>
                  <a:pt x="0" y="0"/>
                </a:moveTo>
                <a:lnTo>
                  <a:pt x="5152839" y="0"/>
                </a:lnTo>
                <a:lnTo>
                  <a:pt x="5152839" y="3768441"/>
                </a:lnTo>
                <a:lnTo>
                  <a:pt x="0" y="3768441"/>
                </a:lnTo>
                <a:lnTo>
                  <a:pt x="0" y="0"/>
                </a:lnTo>
                <a:close/>
              </a:path>
            </a:pathLst>
          </a:custGeom>
          <a:blipFill>
            <a:blip r:embed="rId2"/>
            <a:stretch>
              <a:fillRect l="-611" t="0" r="-611" b="-22145"/>
            </a:stretch>
          </a:blipFill>
        </p:spPr>
      </p:sp>
      <p:grpSp>
        <p:nvGrpSpPr>
          <p:cNvPr name="Group 9" id="9"/>
          <p:cNvGrpSpPr/>
          <p:nvPr/>
        </p:nvGrpSpPr>
        <p:grpSpPr>
          <a:xfrm rot="0">
            <a:off x="6858266" y="4836395"/>
            <a:ext cx="11090580" cy="3454722"/>
            <a:chOff x="0" y="0"/>
            <a:chExt cx="14787440" cy="4606296"/>
          </a:xfrm>
        </p:grpSpPr>
        <p:grpSp>
          <p:nvGrpSpPr>
            <p:cNvPr name="Group 10" id="10"/>
            <p:cNvGrpSpPr/>
            <p:nvPr/>
          </p:nvGrpSpPr>
          <p:grpSpPr>
            <a:xfrm rot="0">
              <a:off x="0" y="0"/>
              <a:ext cx="14787440" cy="4606296"/>
              <a:chOff x="0" y="0"/>
              <a:chExt cx="2344078" cy="730182"/>
            </a:xfrm>
          </p:grpSpPr>
          <p:sp>
            <p:nvSpPr>
              <p:cNvPr name="Freeform 11" id="11"/>
              <p:cNvSpPr/>
              <p:nvPr/>
            </p:nvSpPr>
            <p:spPr>
              <a:xfrm flipH="false" flipV="false" rot="0">
                <a:off x="0" y="0"/>
                <a:ext cx="2344078" cy="730182"/>
              </a:xfrm>
              <a:custGeom>
                <a:avLst/>
                <a:gdLst/>
                <a:ahLst/>
                <a:cxnLst/>
                <a:rect r="r" b="b" t="t" l="l"/>
                <a:pathLst>
                  <a:path h="730182" w="2344078">
                    <a:moveTo>
                      <a:pt x="21747" y="0"/>
                    </a:moveTo>
                    <a:lnTo>
                      <a:pt x="2322332" y="0"/>
                    </a:lnTo>
                    <a:cubicBezTo>
                      <a:pt x="2328099" y="0"/>
                      <a:pt x="2333631" y="2291"/>
                      <a:pt x="2337709" y="6369"/>
                    </a:cubicBezTo>
                    <a:cubicBezTo>
                      <a:pt x="2341787" y="10448"/>
                      <a:pt x="2344078" y="15979"/>
                      <a:pt x="2344078" y="21747"/>
                    </a:cubicBezTo>
                    <a:lnTo>
                      <a:pt x="2344078" y="708435"/>
                    </a:lnTo>
                    <a:cubicBezTo>
                      <a:pt x="2344078" y="714203"/>
                      <a:pt x="2341787" y="719734"/>
                      <a:pt x="2337709" y="723812"/>
                    </a:cubicBezTo>
                    <a:cubicBezTo>
                      <a:pt x="2333631" y="727891"/>
                      <a:pt x="2328099" y="730182"/>
                      <a:pt x="2322332" y="730182"/>
                    </a:cubicBezTo>
                    <a:lnTo>
                      <a:pt x="21747" y="730182"/>
                    </a:lnTo>
                    <a:cubicBezTo>
                      <a:pt x="9736" y="730182"/>
                      <a:pt x="0" y="720446"/>
                      <a:pt x="0" y="708435"/>
                    </a:cubicBezTo>
                    <a:lnTo>
                      <a:pt x="0" y="21747"/>
                    </a:lnTo>
                    <a:cubicBezTo>
                      <a:pt x="0" y="9736"/>
                      <a:pt x="9736" y="0"/>
                      <a:pt x="21747" y="0"/>
                    </a:cubicBezTo>
                    <a:close/>
                  </a:path>
                </a:pathLst>
              </a:custGeom>
              <a:solidFill>
                <a:srgbClr val="000000">
                  <a:alpha val="0"/>
                </a:srgbClr>
              </a:solidFill>
              <a:ln w="19050" cap="rnd">
                <a:solidFill>
                  <a:srgbClr val="000000"/>
                </a:solidFill>
                <a:prstDash val="solid"/>
                <a:round/>
              </a:ln>
            </p:spPr>
          </p:sp>
          <p:sp>
            <p:nvSpPr>
              <p:cNvPr name="TextBox 12" id="12"/>
              <p:cNvSpPr txBox="true"/>
              <p:nvPr/>
            </p:nvSpPr>
            <p:spPr>
              <a:xfrm>
                <a:off x="0" y="-38100"/>
                <a:ext cx="2344078" cy="768282"/>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1176189" y="1473428"/>
              <a:ext cx="12347170" cy="599641"/>
            </a:xfrm>
            <a:prstGeom prst="rect">
              <a:avLst/>
            </a:prstGeom>
          </p:spPr>
          <p:txBody>
            <a:bodyPr anchor="t" rtlCol="false" tIns="0" lIns="0" bIns="0" rIns="0">
              <a:spAutoFit/>
            </a:bodyPr>
            <a:lstStyle/>
            <a:p>
              <a:pPr algn="ctr" marL="0" indent="0" lvl="0">
                <a:lnSpc>
                  <a:spcPts val="3360"/>
                </a:lnSpc>
                <a:spcBef>
                  <a:spcPct val="0"/>
                </a:spcBef>
              </a:pPr>
            </a:p>
          </p:txBody>
        </p:sp>
        <p:sp>
          <p:nvSpPr>
            <p:cNvPr name="TextBox 14" id="14"/>
            <p:cNvSpPr txBox="true"/>
            <p:nvPr/>
          </p:nvSpPr>
          <p:spPr>
            <a:xfrm rot="0">
              <a:off x="1176189" y="2613552"/>
              <a:ext cx="12347170" cy="547891"/>
            </a:xfrm>
            <a:prstGeom prst="rect">
              <a:avLst/>
            </a:prstGeom>
          </p:spPr>
          <p:txBody>
            <a:bodyPr anchor="t" rtlCol="false" tIns="0" lIns="0" bIns="0" rIns="0">
              <a:spAutoFit/>
            </a:bodyPr>
            <a:lstStyle/>
            <a:p>
              <a:pPr algn="ctr">
                <a:lnSpc>
                  <a:spcPts val="3813"/>
                </a:lnSpc>
              </a:pPr>
            </a:p>
          </p:txBody>
        </p:sp>
      </p:grpSp>
      <p:sp>
        <p:nvSpPr>
          <p:cNvPr name="TextBox 15" id="15"/>
          <p:cNvSpPr txBox="true"/>
          <p:nvPr/>
        </p:nvSpPr>
        <p:spPr>
          <a:xfrm rot="0">
            <a:off x="7786086" y="5114925"/>
            <a:ext cx="9473214" cy="3149600"/>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Space Mono Bold"/>
                <a:ea typeface="Space Mono Bold"/>
                <a:cs typeface="Space Mono Bold"/>
                <a:sym typeface="Space Mono Bold"/>
              </a:rPr>
              <a:t>Este análisis proporciona una base sólida para tomar decisiones informadas sobre promociones, segmentación de clientes y gestión de costos. Las estrategias de marketing y ventas deben ser adaptadas considerando estos insights para maximizar la rentabilidad y la satisfacción del cliente. La optimización continua y el ajuste de promociones y productos basados en datos y análisis detallados permitirán a los supermercados mantenerse competitivos y satisfacer mejor las necesidades de sus clientes.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4972966" y="4075026"/>
            <a:ext cx="8342068" cy="1343025"/>
          </a:xfrm>
          <a:prstGeom prst="rect">
            <a:avLst/>
          </a:prstGeom>
        </p:spPr>
        <p:txBody>
          <a:bodyPr anchor="t" rtlCol="false" tIns="0" lIns="0" bIns="0" rIns="0">
            <a:spAutoFit/>
          </a:bodyPr>
          <a:lstStyle/>
          <a:p>
            <a:pPr algn="ctr">
              <a:lnSpc>
                <a:spcPts val="10349"/>
              </a:lnSpc>
            </a:pPr>
            <a:r>
              <a:rPr lang="en-US" b="true" sz="9000">
                <a:solidFill>
                  <a:srgbClr val="000000"/>
                </a:solidFill>
                <a:latin typeface="Now Bold"/>
                <a:ea typeface="Now Bold"/>
                <a:cs typeface="Now Bold"/>
                <a:sym typeface="Now Bold"/>
              </a:rPr>
              <a:t>GRACIAS</a:t>
            </a:r>
          </a:p>
        </p:txBody>
      </p:sp>
      <p:sp>
        <p:nvSpPr>
          <p:cNvPr name="TextBox 3" id="3"/>
          <p:cNvSpPr txBox="true"/>
          <p:nvPr/>
        </p:nvSpPr>
        <p:spPr>
          <a:xfrm rot="0">
            <a:off x="6563434" y="5548399"/>
            <a:ext cx="5161132" cy="339725"/>
          </a:xfrm>
          <a:prstGeom prst="rect">
            <a:avLst/>
          </a:prstGeom>
        </p:spPr>
        <p:txBody>
          <a:bodyPr anchor="t" rtlCol="false" tIns="0" lIns="0" bIns="0" rIns="0">
            <a:spAutoFit/>
          </a:bodyPr>
          <a:lstStyle/>
          <a:p>
            <a:pPr algn="ctr">
              <a:lnSpc>
                <a:spcPts val="2800"/>
              </a:lnSpc>
            </a:pPr>
            <a:r>
              <a:rPr lang="en-US" sz="2000">
                <a:solidFill>
                  <a:srgbClr val="000000"/>
                </a:solidFill>
                <a:latin typeface="Space Mono"/>
                <a:ea typeface="Space Mono"/>
                <a:cs typeface="Space Mono"/>
                <a:sym typeface="Space Mono"/>
              </a:rPr>
              <a:t>Moragues Oriana</a:t>
            </a:r>
          </a:p>
        </p:txBody>
      </p:sp>
      <p:grpSp>
        <p:nvGrpSpPr>
          <p:cNvPr name="Group 4" id="4"/>
          <p:cNvGrpSpPr/>
          <p:nvPr/>
        </p:nvGrpSpPr>
        <p:grpSpPr>
          <a:xfrm rot="0">
            <a:off x="4791254" y="3092491"/>
            <a:ext cx="8342068" cy="4102019"/>
            <a:chOff x="0" y="0"/>
            <a:chExt cx="2197088" cy="1080367"/>
          </a:xfrm>
        </p:grpSpPr>
        <p:sp>
          <p:nvSpPr>
            <p:cNvPr name="Freeform 5" id="5"/>
            <p:cNvSpPr/>
            <p:nvPr/>
          </p:nvSpPr>
          <p:spPr>
            <a:xfrm flipH="false" flipV="false" rot="0">
              <a:off x="0" y="0"/>
              <a:ext cx="2197088" cy="1080367"/>
            </a:xfrm>
            <a:custGeom>
              <a:avLst/>
              <a:gdLst/>
              <a:ahLst/>
              <a:cxnLst/>
              <a:rect r="r" b="b" t="t" l="l"/>
              <a:pathLst>
                <a:path h="1080367" w="2197088">
                  <a:moveTo>
                    <a:pt x="23201" y="0"/>
                  </a:moveTo>
                  <a:lnTo>
                    <a:pt x="2173886" y="0"/>
                  </a:lnTo>
                  <a:cubicBezTo>
                    <a:pt x="2180040" y="0"/>
                    <a:pt x="2185941" y="2444"/>
                    <a:pt x="2190292" y="6796"/>
                  </a:cubicBezTo>
                  <a:cubicBezTo>
                    <a:pt x="2194644" y="11147"/>
                    <a:pt x="2197088" y="17048"/>
                    <a:pt x="2197088" y="23201"/>
                  </a:cubicBezTo>
                  <a:lnTo>
                    <a:pt x="2197088" y="1057166"/>
                  </a:lnTo>
                  <a:cubicBezTo>
                    <a:pt x="2197088" y="1069979"/>
                    <a:pt x="2186700" y="1080367"/>
                    <a:pt x="2173886" y="1080367"/>
                  </a:cubicBezTo>
                  <a:lnTo>
                    <a:pt x="23201" y="1080367"/>
                  </a:lnTo>
                  <a:cubicBezTo>
                    <a:pt x="17048" y="1080367"/>
                    <a:pt x="11147" y="1077923"/>
                    <a:pt x="6796" y="1073571"/>
                  </a:cubicBezTo>
                  <a:cubicBezTo>
                    <a:pt x="2444" y="1069220"/>
                    <a:pt x="0" y="1063319"/>
                    <a:pt x="0" y="1057166"/>
                  </a:cubicBezTo>
                  <a:lnTo>
                    <a:pt x="0" y="23201"/>
                  </a:lnTo>
                  <a:cubicBezTo>
                    <a:pt x="0" y="10388"/>
                    <a:pt x="10388" y="0"/>
                    <a:pt x="23201" y="0"/>
                  </a:cubicBezTo>
                  <a:close/>
                </a:path>
              </a:pathLst>
            </a:custGeom>
            <a:solidFill>
              <a:srgbClr val="000000">
                <a:alpha val="0"/>
              </a:srgbClr>
            </a:solidFill>
            <a:ln w="19050" cap="rnd">
              <a:solidFill>
                <a:srgbClr val="000000"/>
              </a:solidFill>
              <a:prstDash val="solid"/>
              <a:round/>
            </a:ln>
          </p:spPr>
        </p:sp>
        <p:sp>
          <p:nvSpPr>
            <p:cNvPr name="TextBox 6" id="6"/>
            <p:cNvSpPr txBox="true"/>
            <p:nvPr/>
          </p:nvSpPr>
          <p:spPr>
            <a:xfrm>
              <a:off x="0" y="-38100"/>
              <a:ext cx="2197088" cy="1118467"/>
            </a:xfrm>
            <a:prstGeom prst="rect">
              <a:avLst/>
            </a:prstGeom>
          </p:spPr>
          <p:txBody>
            <a:bodyPr anchor="ctr" rtlCol="false" tIns="50800" lIns="50800" bIns="50800" rIns="50800"/>
            <a:lstStyle/>
            <a:p>
              <a:pPr algn="ctr">
                <a:lnSpc>
                  <a:spcPts val="2239"/>
                </a:lnSpc>
              </a:pPr>
            </a:p>
          </p:txBody>
        </p:sp>
      </p:grpSp>
      <p:sp>
        <p:nvSpPr>
          <p:cNvPr name="Freeform 7" id="7"/>
          <p:cNvSpPr/>
          <p:nvPr/>
        </p:nvSpPr>
        <p:spPr>
          <a:xfrm flipH="false" flipV="false" rot="0">
            <a:off x="2044437" y="1221787"/>
            <a:ext cx="3130511" cy="3130511"/>
          </a:xfrm>
          <a:custGeom>
            <a:avLst/>
            <a:gdLst/>
            <a:ahLst/>
            <a:cxnLst/>
            <a:rect r="r" b="b" t="t" l="l"/>
            <a:pathLst>
              <a:path h="3130511" w="3130511">
                <a:moveTo>
                  <a:pt x="0" y="0"/>
                </a:moveTo>
                <a:lnTo>
                  <a:pt x="3130511" y="0"/>
                </a:lnTo>
                <a:lnTo>
                  <a:pt x="3130511" y="3130512"/>
                </a:lnTo>
                <a:lnTo>
                  <a:pt x="0" y="313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879678" y="7095606"/>
            <a:ext cx="1608913" cy="1608913"/>
          </a:xfrm>
          <a:custGeom>
            <a:avLst/>
            <a:gdLst/>
            <a:ahLst/>
            <a:cxnLst/>
            <a:rect r="r" b="b" t="t" l="l"/>
            <a:pathLst>
              <a:path h="1608913" w="1608913">
                <a:moveTo>
                  <a:pt x="0" y="0"/>
                </a:moveTo>
                <a:lnTo>
                  <a:pt x="1608913" y="0"/>
                </a:lnTo>
                <a:lnTo>
                  <a:pt x="1608913" y="1608913"/>
                </a:lnTo>
                <a:lnTo>
                  <a:pt x="0" y="1608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108591" y="2046055"/>
            <a:ext cx="2470703" cy="2470703"/>
          </a:xfrm>
          <a:custGeom>
            <a:avLst/>
            <a:gdLst/>
            <a:ahLst/>
            <a:cxnLst/>
            <a:rect r="r" b="b" t="t" l="l"/>
            <a:pathLst>
              <a:path h="2470703" w="2470703">
                <a:moveTo>
                  <a:pt x="0" y="0"/>
                </a:moveTo>
                <a:lnTo>
                  <a:pt x="2470703" y="0"/>
                </a:lnTo>
                <a:lnTo>
                  <a:pt x="2470703" y="2470704"/>
                </a:lnTo>
                <a:lnTo>
                  <a:pt x="0" y="2470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796350" y="7618877"/>
            <a:ext cx="3994903" cy="3050653"/>
          </a:xfrm>
          <a:custGeom>
            <a:avLst/>
            <a:gdLst/>
            <a:ahLst/>
            <a:cxnLst/>
            <a:rect r="r" b="b" t="t" l="l"/>
            <a:pathLst>
              <a:path h="3050653" w="3994903">
                <a:moveTo>
                  <a:pt x="0" y="0"/>
                </a:moveTo>
                <a:lnTo>
                  <a:pt x="3994904" y="0"/>
                </a:lnTo>
                <a:lnTo>
                  <a:pt x="3994904" y="3050653"/>
                </a:lnTo>
                <a:lnTo>
                  <a:pt x="0" y="30506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4791254" y="8479028"/>
            <a:ext cx="2868515" cy="2190502"/>
          </a:xfrm>
          <a:custGeom>
            <a:avLst/>
            <a:gdLst/>
            <a:ahLst/>
            <a:cxnLst/>
            <a:rect r="r" b="b" t="t" l="l"/>
            <a:pathLst>
              <a:path h="2190502" w="2868515">
                <a:moveTo>
                  <a:pt x="0" y="0"/>
                </a:moveTo>
                <a:lnTo>
                  <a:pt x="2868515" y="0"/>
                </a:lnTo>
                <a:lnTo>
                  <a:pt x="2868515" y="2190502"/>
                </a:lnTo>
                <a:lnTo>
                  <a:pt x="0" y="2190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9709665" y="1871454"/>
            <a:ext cx="6566059" cy="6878762"/>
            <a:chOff x="0" y="0"/>
            <a:chExt cx="1729332" cy="1811690"/>
          </a:xfrm>
        </p:grpSpPr>
        <p:sp>
          <p:nvSpPr>
            <p:cNvPr name="Freeform 3" id="3"/>
            <p:cNvSpPr/>
            <p:nvPr/>
          </p:nvSpPr>
          <p:spPr>
            <a:xfrm flipH="false" flipV="false" rot="0">
              <a:off x="0" y="0"/>
              <a:ext cx="1729332" cy="1811690"/>
            </a:xfrm>
            <a:custGeom>
              <a:avLst/>
              <a:gdLst/>
              <a:ahLst/>
              <a:cxnLst/>
              <a:rect r="r" b="b" t="t" l="l"/>
              <a:pathLst>
                <a:path h="1811690" w="1729332">
                  <a:moveTo>
                    <a:pt x="29477" y="0"/>
                  </a:moveTo>
                  <a:lnTo>
                    <a:pt x="1699855" y="0"/>
                  </a:lnTo>
                  <a:cubicBezTo>
                    <a:pt x="1707673" y="0"/>
                    <a:pt x="1715171" y="3106"/>
                    <a:pt x="1720699" y="8634"/>
                  </a:cubicBezTo>
                  <a:cubicBezTo>
                    <a:pt x="1726227" y="14162"/>
                    <a:pt x="1729332" y="21659"/>
                    <a:pt x="1729332" y="29477"/>
                  </a:cubicBezTo>
                  <a:lnTo>
                    <a:pt x="1729332" y="1782213"/>
                  </a:lnTo>
                  <a:cubicBezTo>
                    <a:pt x="1729332" y="1798493"/>
                    <a:pt x="1716135" y="1811690"/>
                    <a:pt x="1699855" y="1811690"/>
                  </a:cubicBezTo>
                  <a:lnTo>
                    <a:pt x="29477" y="1811690"/>
                  </a:lnTo>
                  <a:cubicBezTo>
                    <a:pt x="13197" y="1811690"/>
                    <a:pt x="0" y="1798493"/>
                    <a:pt x="0" y="1782213"/>
                  </a:cubicBezTo>
                  <a:lnTo>
                    <a:pt x="0" y="29477"/>
                  </a:lnTo>
                  <a:cubicBezTo>
                    <a:pt x="0" y="13197"/>
                    <a:pt x="13197" y="0"/>
                    <a:pt x="29477"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1729332" cy="1849790"/>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821171" y="3216274"/>
            <a:ext cx="5981814" cy="4114800"/>
          </a:xfrm>
          <a:custGeom>
            <a:avLst/>
            <a:gdLst/>
            <a:ahLst/>
            <a:cxnLst/>
            <a:rect r="r" b="b" t="t" l="l"/>
            <a:pathLst>
              <a:path h="4114800" w="5981814">
                <a:moveTo>
                  <a:pt x="0" y="0"/>
                </a:moveTo>
                <a:lnTo>
                  <a:pt x="5981813" y="0"/>
                </a:lnTo>
                <a:lnTo>
                  <a:pt x="59818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597397" y="2510044"/>
            <a:ext cx="6661903" cy="575310"/>
          </a:xfrm>
          <a:prstGeom prst="rect">
            <a:avLst/>
          </a:prstGeom>
        </p:spPr>
        <p:txBody>
          <a:bodyPr anchor="t" rtlCol="false" tIns="0" lIns="0" bIns="0" rIns="0">
            <a:spAutoFit/>
          </a:bodyPr>
          <a:lstStyle/>
          <a:p>
            <a:pPr algn="l">
              <a:lnSpc>
                <a:spcPts val="4319"/>
              </a:lnSpc>
            </a:pPr>
            <a:r>
              <a:rPr lang="en-US" sz="3999" b="true">
                <a:solidFill>
                  <a:srgbClr val="000000"/>
                </a:solidFill>
                <a:latin typeface="Now Bold"/>
                <a:ea typeface="Now Bold"/>
                <a:cs typeface="Now Bold"/>
                <a:sym typeface="Now Bold"/>
              </a:rPr>
              <a:t>Contenidos.</a:t>
            </a:r>
          </a:p>
        </p:txBody>
      </p:sp>
      <p:sp>
        <p:nvSpPr>
          <p:cNvPr name="TextBox 7" id="7"/>
          <p:cNvSpPr txBox="true"/>
          <p:nvPr/>
        </p:nvSpPr>
        <p:spPr>
          <a:xfrm rot="0">
            <a:off x="11464906" y="3546332"/>
            <a:ext cx="4810817" cy="3782949"/>
          </a:xfrm>
          <a:prstGeom prst="rect">
            <a:avLst/>
          </a:prstGeom>
        </p:spPr>
        <p:txBody>
          <a:bodyPr anchor="t" rtlCol="false" tIns="0" lIns="0" bIns="0" rIns="0">
            <a:spAutoFit/>
          </a:bodyPr>
          <a:lstStyle/>
          <a:p>
            <a:pPr algn="l">
              <a:lnSpc>
                <a:spcPts val="3768"/>
              </a:lnSpc>
            </a:pPr>
            <a:r>
              <a:rPr lang="en-US" sz="2400">
                <a:solidFill>
                  <a:srgbClr val="000000"/>
                </a:solidFill>
                <a:latin typeface="Space Mono"/>
                <a:ea typeface="Space Mono"/>
                <a:cs typeface="Space Mono"/>
                <a:sym typeface="Space Mono"/>
              </a:rPr>
              <a:t>Introducción.</a:t>
            </a:r>
          </a:p>
          <a:p>
            <a:pPr algn="l">
              <a:lnSpc>
                <a:spcPts val="3768"/>
              </a:lnSpc>
            </a:pPr>
            <a:r>
              <a:rPr lang="en-US" sz="2400">
                <a:solidFill>
                  <a:srgbClr val="000000"/>
                </a:solidFill>
                <a:latin typeface="Space Mono"/>
                <a:ea typeface="Space Mono"/>
                <a:cs typeface="Space Mono"/>
                <a:sym typeface="Space Mono"/>
              </a:rPr>
              <a:t>Descripción del problema.</a:t>
            </a:r>
          </a:p>
          <a:p>
            <a:pPr algn="l">
              <a:lnSpc>
                <a:spcPts val="3768"/>
              </a:lnSpc>
            </a:pPr>
            <a:r>
              <a:rPr lang="en-US" sz="2400">
                <a:solidFill>
                  <a:srgbClr val="000000"/>
                </a:solidFill>
                <a:latin typeface="Space Mono"/>
                <a:ea typeface="Space Mono"/>
                <a:cs typeface="Space Mono"/>
                <a:sym typeface="Space Mono"/>
              </a:rPr>
              <a:t>Objetivo.</a:t>
            </a:r>
          </a:p>
          <a:p>
            <a:pPr algn="l">
              <a:lnSpc>
                <a:spcPts val="3768"/>
              </a:lnSpc>
            </a:pPr>
            <a:r>
              <a:rPr lang="en-US" sz="2400">
                <a:solidFill>
                  <a:srgbClr val="000000"/>
                </a:solidFill>
                <a:latin typeface="Space Mono"/>
                <a:ea typeface="Space Mono"/>
                <a:cs typeface="Space Mono"/>
                <a:sym typeface="Space Mono"/>
              </a:rPr>
              <a:t>Fuente.</a:t>
            </a:r>
          </a:p>
          <a:p>
            <a:pPr algn="l">
              <a:lnSpc>
                <a:spcPts val="3768"/>
              </a:lnSpc>
            </a:pPr>
            <a:r>
              <a:rPr lang="en-US" sz="2400">
                <a:solidFill>
                  <a:srgbClr val="000000"/>
                </a:solidFill>
                <a:latin typeface="Space Mono"/>
                <a:ea typeface="Space Mono"/>
                <a:cs typeface="Space Mono"/>
                <a:sym typeface="Space Mono"/>
              </a:rPr>
              <a:t>Puntos claves.</a:t>
            </a:r>
          </a:p>
          <a:p>
            <a:pPr algn="l">
              <a:lnSpc>
                <a:spcPts val="3768"/>
              </a:lnSpc>
            </a:pPr>
            <a:r>
              <a:rPr lang="en-US" sz="2400">
                <a:solidFill>
                  <a:srgbClr val="000000"/>
                </a:solidFill>
                <a:latin typeface="Space Mono"/>
                <a:ea typeface="Space Mono"/>
                <a:cs typeface="Space Mono"/>
                <a:sym typeface="Space Mono"/>
              </a:rPr>
              <a:t>Hipótesis.</a:t>
            </a:r>
          </a:p>
          <a:p>
            <a:pPr algn="l">
              <a:lnSpc>
                <a:spcPts val="3768"/>
              </a:lnSpc>
            </a:pPr>
            <a:r>
              <a:rPr lang="en-US" sz="2400">
                <a:solidFill>
                  <a:srgbClr val="000000"/>
                </a:solidFill>
                <a:latin typeface="Space Mono"/>
                <a:ea typeface="Space Mono"/>
                <a:cs typeface="Space Mono"/>
                <a:sym typeface="Space Mono"/>
              </a:rPr>
              <a:t>Análisis detallado.</a:t>
            </a:r>
          </a:p>
          <a:p>
            <a:pPr algn="l">
              <a:lnSpc>
                <a:spcPts val="3768"/>
              </a:lnSpc>
            </a:pPr>
            <a:r>
              <a:rPr lang="en-US" sz="2400">
                <a:solidFill>
                  <a:srgbClr val="000000"/>
                </a:solidFill>
                <a:latin typeface="Space Mono"/>
                <a:ea typeface="Space Mono"/>
                <a:cs typeface="Space Mono"/>
                <a:sym typeface="Space Mono"/>
              </a:rPr>
              <a:t>Conclusiones.</a:t>
            </a:r>
          </a:p>
        </p:txBody>
      </p:sp>
      <p:sp>
        <p:nvSpPr>
          <p:cNvPr name="TextBox 8" id="8"/>
          <p:cNvSpPr txBox="true"/>
          <p:nvPr/>
        </p:nvSpPr>
        <p:spPr>
          <a:xfrm rot="0">
            <a:off x="10597397" y="3546332"/>
            <a:ext cx="707268" cy="3782949"/>
          </a:xfrm>
          <a:prstGeom prst="rect">
            <a:avLst/>
          </a:prstGeom>
        </p:spPr>
        <p:txBody>
          <a:bodyPr anchor="t" rtlCol="false" tIns="0" lIns="0" bIns="0" rIns="0">
            <a:spAutoFit/>
          </a:bodyPr>
          <a:lstStyle/>
          <a:p>
            <a:pPr algn="l">
              <a:lnSpc>
                <a:spcPts val="3768"/>
              </a:lnSpc>
            </a:pPr>
            <a:r>
              <a:rPr lang="en-US" sz="2400" b="true">
                <a:solidFill>
                  <a:srgbClr val="000000"/>
                </a:solidFill>
                <a:latin typeface="Space Mono Bold"/>
                <a:ea typeface="Space Mono Bold"/>
                <a:cs typeface="Space Mono Bold"/>
                <a:sym typeface="Space Mono Bold"/>
              </a:rPr>
              <a:t>1.</a:t>
            </a:r>
          </a:p>
          <a:p>
            <a:pPr algn="l">
              <a:lnSpc>
                <a:spcPts val="3768"/>
              </a:lnSpc>
            </a:pPr>
            <a:r>
              <a:rPr lang="en-US" sz="2400" b="true">
                <a:solidFill>
                  <a:srgbClr val="000000"/>
                </a:solidFill>
                <a:latin typeface="Space Mono Bold"/>
                <a:ea typeface="Space Mono Bold"/>
                <a:cs typeface="Space Mono Bold"/>
                <a:sym typeface="Space Mono Bold"/>
              </a:rPr>
              <a:t>2.</a:t>
            </a:r>
          </a:p>
          <a:p>
            <a:pPr algn="l">
              <a:lnSpc>
                <a:spcPts val="3768"/>
              </a:lnSpc>
            </a:pPr>
            <a:r>
              <a:rPr lang="en-US" sz="2400" b="true">
                <a:solidFill>
                  <a:srgbClr val="000000"/>
                </a:solidFill>
                <a:latin typeface="Space Mono Bold"/>
                <a:ea typeface="Space Mono Bold"/>
                <a:cs typeface="Space Mono Bold"/>
                <a:sym typeface="Space Mono Bold"/>
              </a:rPr>
              <a:t>3.</a:t>
            </a:r>
          </a:p>
          <a:p>
            <a:pPr algn="l">
              <a:lnSpc>
                <a:spcPts val="3768"/>
              </a:lnSpc>
            </a:pPr>
            <a:r>
              <a:rPr lang="en-US" sz="2400" b="true">
                <a:solidFill>
                  <a:srgbClr val="000000"/>
                </a:solidFill>
                <a:latin typeface="Space Mono Bold"/>
                <a:ea typeface="Space Mono Bold"/>
                <a:cs typeface="Space Mono Bold"/>
                <a:sym typeface="Space Mono Bold"/>
              </a:rPr>
              <a:t>4.</a:t>
            </a:r>
          </a:p>
          <a:p>
            <a:pPr algn="l">
              <a:lnSpc>
                <a:spcPts val="3768"/>
              </a:lnSpc>
            </a:pPr>
            <a:r>
              <a:rPr lang="en-US" sz="2400" b="true">
                <a:solidFill>
                  <a:srgbClr val="000000"/>
                </a:solidFill>
                <a:latin typeface="Space Mono Bold"/>
                <a:ea typeface="Space Mono Bold"/>
                <a:cs typeface="Space Mono Bold"/>
                <a:sym typeface="Space Mono Bold"/>
              </a:rPr>
              <a:t>5.</a:t>
            </a:r>
          </a:p>
          <a:p>
            <a:pPr algn="l">
              <a:lnSpc>
                <a:spcPts val="3768"/>
              </a:lnSpc>
            </a:pPr>
            <a:r>
              <a:rPr lang="en-US" sz="2400" b="true">
                <a:solidFill>
                  <a:srgbClr val="000000"/>
                </a:solidFill>
                <a:latin typeface="Space Mono Bold"/>
                <a:ea typeface="Space Mono Bold"/>
                <a:cs typeface="Space Mono Bold"/>
                <a:sym typeface="Space Mono Bold"/>
              </a:rPr>
              <a:t>6.</a:t>
            </a:r>
          </a:p>
          <a:p>
            <a:pPr algn="l">
              <a:lnSpc>
                <a:spcPts val="3768"/>
              </a:lnSpc>
            </a:pPr>
            <a:r>
              <a:rPr lang="en-US" sz="2400" b="true">
                <a:solidFill>
                  <a:srgbClr val="000000"/>
                </a:solidFill>
                <a:latin typeface="Space Mono Bold"/>
                <a:ea typeface="Space Mono Bold"/>
                <a:cs typeface="Space Mono Bold"/>
                <a:sym typeface="Space Mono Bold"/>
              </a:rPr>
              <a:t>7.</a:t>
            </a:r>
          </a:p>
          <a:p>
            <a:pPr algn="l">
              <a:lnSpc>
                <a:spcPts val="3768"/>
              </a:lnSpc>
            </a:pPr>
            <a:r>
              <a:rPr lang="en-US" sz="2400" b="true">
                <a:solidFill>
                  <a:srgbClr val="000000"/>
                </a:solidFill>
                <a:latin typeface="Space Mono Bold"/>
                <a:ea typeface="Space Mono Bold"/>
                <a:cs typeface="Space Mono Bold"/>
                <a:sym typeface="Space Mono Bold"/>
              </a:rPr>
              <a:t>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733375" y="1447077"/>
            <a:ext cx="12170481" cy="8063372"/>
            <a:chOff x="0" y="0"/>
            <a:chExt cx="2048606" cy="1357274"/>
          </a:xfrm>
        </p:grpSpPr>
        <p:sp>
          <p:nvSpPr>
            <p:cNvPr name="Freeform 3" id="3"/>
            <p:cNvSpPr/>
            <p:nvPr/>
          </p:nvSpPr>
          <p:spPr>
            <a:xfrm flipH="false" flipV="false" rot="0">
              <a:off x="0" y="0"/>
              <a:ext cx="2048606" cy="1357274"/>
            </a:xfrm>
            <a:custGeom>
              <a:avLst/>
              <a:gdLst/>
              <a:ahLst/>
              <a:cxnLst/>
              <a:rect r="r" b="b" t="t" l="l"/>
              <a:pathLst>
                <a:path h="1357274" w="2048606">
                  <a:moveTo>
                    <a:pt x="15903" y="0"/>
                  </a:moveTo>
                  <a:lnTo>
                    <a:pt x="2032703" y="0"/>
                  </a:lnTo>
                  <a:cubicBezTo>
                    <a:pt x="2036921" y="0"/>
                    <a:pt x="2040966" y="1675"/>
                    <a:pt x="2043948" y="4658"/>
                  </a:cubicBezTo>
                  <a:cubicBezTo>
                    <a:pt x="2046931" y="7640"/>
                    <a:pt x="2048606" y="11685"/>
                    <a:pt x="2048606" y="15903"/>
                  </a:cubicBezTo>
                  <a:lnTo>
                    <a:pt x="2048606" y="1341371"/>
                  </a:lnTo>
                  <a:cubicBezTo>
                    <a:pt x="2048606" y="1350154"/>
                    <a:pt x="2041486" y="1357274"/>
                    <a:pt x="2032703" y="1357274"/>
                  </a:cubicBezTo>
                  <a:lnTo>
                    <a:pt x="15903" y="1357274"/>
                  </a:lnTo>
                  <a:cubicBezTo>
                    <a:pt x="11685" y="1357274"/>
                    <a:pt x="7640" y="1355598"/>
                    <a:pt x="4658" y="1352616"/>
                  </a:cubicBezTo>
                  <a:cubicBezTo>
                    <a:pt x="1675" y="1349634"/>
                    <a:pt x="0" y="1345589"/>
                    <a:pt x="0" y="1341371"/>
                  </a:cubicBezTo>
                  <a:lnTo>
                    <a:pt x="0" y="15903"/>
                  </a:lnTo>
                  <a:cubicBezTo>
                    <a:pt x="0" y="11685"/>
                    <a:pt x="1675" y="7640"/>
                    <a:pt x="4658" y="4658"/>
                  </a:cubicBezTo>
                  <a:cubicBezTo>
                    <a:pt x="7640" y="1675"/>
                    <a:pt x="11685" y="0"/>
                    <a:pt x="15903"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19050"/>
              <a:ext cx="2048606" cy="1376324"/>
            </a:xfrm>
            <a:prstGeom prst="rect">
              <a:avLst/>
            </a:prstGeom>
          </p:spPr>
          <p:txBody>
            <a:bodyPr anchor="ctr" rtlCol="false" tIns="79485" lIns="79485" bIns="79485" rIns="79485"/>
            <a:lstStyle/>
            <a:p>
              <a:pPr algn="r">
                <a:lnSpc>
                  <a:spcPts val="2379"/>
                </a:lnSpc>
              </a:pPr>
            </a:p>
          </p:txBody>
        </p:sp>
      </p:grpSp>
      <p:sp>
        <p:nvSpPr>
          <p:cNvPr name="TextBox 5" id="5"/>
          <p:cNvSpPr txBox="true"/>
          <p:nvPr/>
        </p:nvSpPr>
        <p:spPr>
          <a:xfrm rot="0">
            <a:off x="1677922" y="2883944"/>
            <a:ext cx="9915480" cy="916355"/>
          </a:xfrm>
          <a:prstGeom prst="rect">
            <a:avLst/>
          </a:prstGeom>
        </p:spPr>
        <p:txBody>
          <a:bodyPr anchor="t" rtlCol="false" tIns="0" lIns="0" bIns="0" rIns="0">
            <a:spAutoFit/>
          </a:bodyPr>
          <a:lstStyle/>
          <a:p>
            <a:pPr algn="l" marL="0" indent="0" lvl="0">
              <a:lnSpc>
                <a:spcPts val="6990"/>
              </a:lnSpc>
              <a:spcBef>
                <a:spcPct val="0"/>
              </a:spcBef>
            </a:pPr>
            <a:r>
              <a:rPr lang="en-US" b="true" sz="6472" u="none">
                <a:solidFill>
                  <a:srgbClr val="000000"/>
                </a:solidFill>
                <a:latin typeface="Now Bold"/>
                <a:ea typeface="Now Bold"/>
                <a:cs typeface="Now Bold"/>
                <a:sym typeface="Now Bold"/>
              </a:rPr>
              <a:t>Introducción.</a:t>
            </a:r>
          </a:p>
        </p:txBody>
      </p:sp>
      <p:sp>
        <p:nvSpPr>
          <p:cNvPr name="TextBox 6" id="6"/>
          <p:cNvSpPr txBox="true"/>
          <p:nvPr/>
        </p:nvSpPr>
        <p:spPr>
          <a:xfrm rot="0">
            <a:off x="1677922" y="3884810"/>
            <a:ext cx="9915480" cy="4909776"/>
          </a:xfrm>
          <a:prstGeom prst="rect">
            <a:avLst/>
          </a:prstGeom>
        </p:spPr>
        <p:txBody>
          <a:bodyPr anchor="t" rtlCol="false" tIns="0" lIns="0" bIns="0" rIns="0">
            <a:spAutoFit/>
          </a:bodyPr>
          <a:lstStyle/>
          <a:p>
            <a:pPr algn="l">
              <a:lnSpc>
                <a:spcPts val="3962"/>
              </a:lnSpc>
            </a:pPr>
            <a:r>
              <a:rPr lang="en-US" sz="2330" b="true">
                <a:solidFill>
                  <a:srgbClr val="000000"/>
                </a:solidFill>
                <a:latin typeface="Space Mono Bold"/>
                <a:ea typeface="Space Mono Bold"/>
                <a:cs typeface="Space Mono Bold"/>
                <a:sym typeface="Space Mono Bold"/>
              </a:rPr>
              <a:t>El análisis del conjunto de datos de supermercados, compuesto por 39 columnas, nos permite explorar diversas hipótesis relacionadas con el comportamiento de los clientes, las ventas y los costos operativos. Este proyecto tiene como objetivo proporcionar una comprensión profunda de los factores que influyen en las ventas unitarias y los costos asociados en diferentes mercados, ayudando a las tiendas a optimizar sus estrategias de promoción y segmentación de clientes.</a:t>
            </a:r>
          </a:p>
        </p:txBody>
      </p:sp>
      <p:sp>
        <p:nvSpPr>
          <p:cNvPr name="Freeform 7" id="7"/>
          <p:cNvSpPr/>
          <p:nvPr/>
        </p:nvSpPr>
        <p:spPr>
          <a:xfrm flipH="false" flipV="false" rot="0">
            <a:off x="13630729" y="3086100"/>
            <a:ext cx="3628571" cy="4114800"/>
          </a:xfrm>
          <a:custGeom>
            <a:avLst/>
            <a:gdLst/>
            <a:ahLst/>
            <a:cxnLst/>
            <a:rect r="r" b="b" t="t" l="l"/>
            <a:pathLst>
              <a:path h="4114800" w="3628571">
                <a:moveTo>
                  <a:pt x="0" y="0"/>
                </a:moveTo>
                <a:lnTo>
                  <a:pt x="3628571" y="0"/>
                </a:lnTo>
                <a:lnTo>
                  <a:pt x="362857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6854215" y="416974"/>
            <a:ext cx="11168861" cy="8676015"/>
            <a:chOff x="0" y="0"/>
            <a:chExt cx="14891815" cy="11568021"/>
          </a:xfrm>
        </p:grpSpPr>
        <p:grpSp>
          <p:nvGrpSpPr>
            <p:cNvPr name="Group 3" id="3"/>
            <p:cNvGrpSpPr/>
            <p:nvPr/>
          </p:nvGrpSpPr>
          <p:grpSpPr>
            <a:xfrm rot="0">
              <a:off x="0" y="0"/>
              <a:ext cx="14891815" cy="11568021"/>
              <a:chOff x="0" y="0"/>
              <a:chExt cx="2475597" cy="1923053"/>
            </a:xfrm>
          </p:grpSpPr>
          <p:sp>
            <p:nvSpPr>
              <p:cNvPr name="Freeform 4" id="4"/>
              <p:cNvSpPr/>
              <p:nvPr/>
            </p:nvSpPr>
            <p:spPr>
              <a:xfrm flipH="false" flipV="false" rot="0">
                <a:off x="0" y="0"/>
                <a:ext cx="2475597" cy="1923054"/>
              </a:xfrm>
              <a:custGeom>
                <a:avLst/>
                <a:gdLst/>
                <a:ahLst/>
                <a:cxnLst/>
                <a:rect r="r" b="b" t="t" l="l"/>
                <a:pathLst>
                  <a:path h="1923054" w="2475597">
                    <a:moveTo>
                      <a:pt x="20591" y="0"/>
                    </a:moveTo>
                    <a:lnTo>
                      <a:pt x="2455006" y="0"/>
                    </a:lnTo>
                    <a:cubicBezTo>
                      <a:pt x="2460467" y="0"/>
                      <a:pt x="2465704" y="2169"/>
                      <a:pt x="2469566" y="6031"/>
                    </a:cubicBezTo>
                    <a:cubicBezTo>
                      <a:pt x="2473428" y="9893"/>
                      <a:pt x="2475597" y="15130"/>
                      <a:pt x="2475597" y="20591"/>
                    </a:cubicBezTo>
                    <a:lnTo>
                      <a:pt x="2475597" y="1902462"/>
                    </a:lnTo>
                    <a:cubicBezTo>
                      <a:pt x="2475597" y="1907923"/>
                      <a:pt x="2473428" y="1913161"/>
                      <a:pt x="2469566" y="1917023"/>
                    </a:cubicBezTo>
                    <a:cubicBezTo>
                      <a:pt x="2465704" y="1920884"/>
                      <a:pt x="2460467" y="1923054"/>
                      <a:pt x="2455006" y="1923054"/>
                    </a:cubicBezTo>
                    <a:lnTo>
                      <a:pt x="20591" y="1923054"/>
                    </a:lnTo>
                    <a:cubicBezTo>
                      <a:pt x="15130" y="1923054"/>
                      <a:pt x="9893" y="1920884"/>
                      <a:pt x="6031" y="1917023"/>
                    </a:cubicBezTo>
                    <a:cubicBezTo>
                      <a:pt x="2169" y="1913161"/>
                      <a:pt x="0" y="1907923"/>
                      <a:pt x="0" y="1902462"/>
                    </a:cubicBezTo>
                    <a:lnTo>
                      <a:pt x="0" y="20591"/>
                    </a:lnTo>
                    <a:cubicBezTo>
                      <a:pt x="0" y="15130"/>
                      <a:pt x="2169" y="9893"/>
                      <a:pt x="6031" y="6031"/>
                    </a:cubicBezTo>
                    <a:cubicBezTo>
                      <a:pt x="9893" y="2169"/>
                      <a:pt x="15130" y="0"/>
                      <a:pt x="20591" y="0"/>
                    </a:cubicBezTo>
                    <a:close/>
                  </a:path>
                </a:pathLst>
              </a:custGeom>
              <a:solidFill>
                <a:srgbClr val="000000">
                  <a:alpha val="0"/>
                </a:srgbClr>
              </a:solidFill>
              <a:ln w="19050" cap="rnd">
                <a:solidFill>
                  <a:srgbClr val="000000"/>
                </a:solidFill>
                <a:prstDash val="solid"/>
                <a:round/>
              </a:ln>
            </p:spPr>
          </p:sp>
          <p:sp>
            <p:nvSpPr>
              <p:cNvPr name="TextBox 5" id="5"/>
              <p:cNvSpPr txBox="true"/>
              <p:nvPr/>
            </p:nvSpPr>
            <p:spPr>
              <a:xfrm>
                <a:off x="0" y="-38100"/>
                <a:ext cx="2475597" cy="1961153"/>
              </a:xfrm>
              <a:prstGeom prst="rect">
                <a:avLst/>
              </a:prstGeom>
            </p:spPr>
            <p:txBody>
              <a:bodyPr anchor="ctr" rtlCol="false" tIns="50800" lIns="50800" bIns="50800" rIns="50800"/>
              <a:lstStyle/>
              <a:p>
                <a:pPr algn="ctr">
                  <a:lnSpc>
                    <a:spcPts val="2240"/>
                  </a:lnSpc>
                </a:pPr>
              </a:p>
            </p:txBody>
          </p:sp>
        </p:grpSp>
        <p:sp>
          <p:nvSpPr>
            <p:cNvPr name="TextBox 6" id="6"/>
            <p:cNvSpPr txBox="true"/>
            <p:nvPr/>
          </p:nvSpPr>
          <p:spPr>
            <a:xfrm rot="0">
              <a:off x="1481643" y="1254133"/>
              <a:ext cx="12378947" cy="921191"/>
            </a:xfrm>
            <a:prstGeom prst="rect">
              <a:avLst/>
            </a:prstGeom>
          </p:spPr>
          <p:txBody>
            <a:bodyPr anchor="t" rtlCol="false" tIns="0" lIns="0" bIns="0" rIns="0">
              <a:spAutoFit/>
            </a:bodyPr>
            <a:lstStyle/>
            <a:p>
              <a:pPr algn="l" marL="0" indent="0" lvl="0">
                <a:lnSpc>
                  <a:spcPts val="5133"/>
                </a:lnSpc>
                <a:spcBef>
                  <a:spcPct val="0"/>
                </a:spcBef>
              </a:pPr>
              <a:r>
                <a:rPr lang="en-US" b="true" sz="4752">
                  <a:solidFill>
                    <a:srgbClr val="000000"/>
                  </a:solidFill>
                  <a:latin typeface="Now Bold"/>
                  <a:ea typeface="Now Bold"/>
                  <a:cs typeface="Now Bold"/>
                  <a:sym typeface="Now Bold"/>
                </a:rPr>
                <a:t>Problema</a:t>
              </a:r>
            </a:p>
          </p:txBody>
        </p:sp>
        <p:sp>
          <p:nvSpPr>
            <p:cNvPr name="TextBox 7" id="7"/>
            <p:cNvSpPr txBox="true"/>
            <p:nvPr/>
          </p:nvSpPr>
          <p:spPr>
            <a:xfrm rot="0">
              <a:off x="1481643" y="2656642"/>
              <a:ext cx="12271545" cy="7704870"/>
            </a:xfrm>
            <a:prstGeom prst="rect">
              <a:avLst/>
            </a:prstGeom>
          </p:spPr>
          <p:txBody>
            <a:bodyPr anchor="t" rtlCol="false" tIns="0" lIns="0" bIns="0" rIns="0">
              <a:spAutoFit/>
            </a:bodyPr>
            <a:lstStyle/>
            <a:p>
              <a:pPr algn="just" marL="0" indent="0" lvl="0">
                <a:lnSpc>
                  <a:spcPts val="4241"/>
                </a:lnSpc>
                <a:spcBef>
                  <a:spcPct val="0"/>
                </a:spcBef>
              </a:pPr>
              <a:r>
                <a:rPr lang="en-US" sz="2495">
                  <a:solidFill>
                    <a:srgbClr val="000000"/>
                  </a:solidFill>
                  <a:latin typeface="Space Mono"/>
                  <a:ea typeface="Space Mono"/>
                  <a:cs typeface="Space Mono"/>
                  <a:sym typeface="Space Mono"/>
                </a:rPr>
                <a:t>Los supermercados enfrentan el desafío de maximizar sus ventas mientras controlan los costos operativos. Además, necesitan comprender las diferencias en el comportamiento de los clientes según diversas características demográficas y geográficas. Este análisis busca identificar patrones y tendencias que puedan ser utilizados para diseñar estrategias de marketing y promociones efectivas, adaptadas a los comportamientos específicos de los clientes.</a:t>
              </a:r>
            </a:p>
          </p:txBody>
        </p:sp>
      </p:grpSp>
      <p:sp>
        <p:nvSpPr>
          <p:cNvPr name="Freeform 8" id="8"/>
          <p:cNvSpPr/>
          <p:nvPr/>
        </p:nvSpPr>
        <p:spPr>
          <a:xfrm flipH="false" flipV="false" rot="0">
            <a:off x="877361" y="2975707"/>
            <a:ext cx="4945053" cy="4114800"/>
          </a:xfrm>
          <a:custGeom>
            <a:avLst/>
            <a:gdLst/>
            <a:ahLst/>
            <a:cxnLst/>
            <a:rect r="r" b="b" t="t" l="l"/>
            <a:pathLst>
              <a:path h="4114800" w="4945053">
                <a:moveTo>
                  <a:pt x="0" y="0"/>
                </a:moveTo>
                <a:lnTo>
                  <a:pt x="4945053" y="0"/>
                </a:lnTo>
                <a:lnTo>
                  <a:pt x="49450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860153" y="3413469"/>
            <a:ext cx="16919417" cy="6270928"/>
            <a:chOff x="0" y="0"/>
            <a:chExt cx="4456143" cy="1651602"/>
          </a:xfrm>
        </p:grpSpPr>
        <p:sp>
          <p:nvSpPr>
            <p:cNvPr name="Freeform 3" id="3"/>
            <p:cNvSpPr/>
            <p:nvPr/>
          </p:nvSpPr>
          <p:spPr>
            <a:xfrm flipH="false" flipV="false" rot="0">
              <a:off x="0" y="0"/>
              <a:ext cx="4456143" cy="1651602"/>
            </a:xfrm>
            <a:custGeom>
              <a:avLst/>
              <a:gdLst/>
              <a:ahLst/>
              <a:cxnLst/>
              <a:rect r="r" b="b" t="t" l="l"/>
              <a:pathLst>
                <a:path h="1651602" w="4456143">
                  <a:moveTo>
                    <a:pt x="11439" y="0"/>
                  </a:moveTo>
                  <a:lnTo>
                    <a:pt x="4444704" y="0"/>
                  </a:lnTo>
                  <a:cubicBezTo>
                    <a:pt x="4447737" y="0"/>
                    <a:pt x="4450647" y="1205"/>
                    <a:pt x="4452792" y="3351"/>
                  </a:cubicBezTo>
                  <a:cubicBezTo>
                    <a:pt x="4454937" y="5496"/>
                    <a:pt x="4456143" y="8405"/>
                    <a:pt x="4456143" y="11439"/>
                  </a:cubicBezTo>
                  <a:lnTo>
                    <a:pt x="4456143" y="1640163"/>
                  </a:lnTo>
                  <a:cubicBezTo>
                    <a:pt x="4456143" y="1643197"/>
                    <a:pt x="4454937" y="1646107"/>
                    <a:pt x="4452792" y="1648252"/>
                  </a:cubicBezTo>
                  <a:cubicBezTo>
                    <a:pt x="4450647" y="1650397"/>
                    <a:pt x="4447737" y="1651602"/>
                    <a:pt x="4444704" y="1651602"/>
                  </a:cubicBezTo>
                  <a:lnTo>
                    <a:pt x="11439" y="1651602"/>
                  </a:lnTo>
                  <a:cubicBezTo>
                    <a:pt x="8405" y="1651602"/>
                    <a:pt x="5496" y="1650397"/>
                    <a:pt x="3351" y="1648252"/>
                  </a:cubicBezTo>
                  <a:cubicBezTo>
                    <a:pt x="1205" y="1646107"/>
                    <a:pt x="0" y="1643197"/>
                    <a:pt x="0" y="1640163"/>
                  </a:cubicBezTo>
                  <a:lnTo>
                    <a:pt x="0" y="11439"/>
                  </a:lnTo>
                  <a:cubicBezTo>
                    <a:pt x="0" y="8405"/>
                    <a:pt x="1205" y="5496"/>
                    <a:pt x="3351" y="3351"/>
                  </a:cubicBezTo>
                  <a:cubicBezTo>
                    <a:pt x="5496" y="1205"/>
                    <a:pt x="8405" y="0"/>
                    <a:pt x="11439"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47625"/>
              <a:ext cx="4456143" cy="1699227"/>
            </a:xfrm>
            <a:prstGeom prst="rect">
              <a:avLst/>
            </a:prstGeom>
          </p:spPr>
          <p:txBody>
            <a:bodyPr anchor="ctr" rtlCol="false" tIns="50800" lIns="50800" bIns="50800" rIns="50800"/>
            <a:lstStyle/>
            <a:p>
              <a:pPr algn="ctr">
                <a:lnSpc>
                  <a:spcPts val="3639"/>
                </a:lnSpc>
              </a:pPr>
              <a:r>
                <a:rPr lang="en-US" sz="2599">
                  <a:solidFill>
                    <a:srgbClr val="000000"/>
                  </a:solidFill>
                  <a:latin typeface="Space Mono"/>
                  <a:ea typeface="Space Mono"/>
                  <a:cs typeface="Space Mono"/>
                  <a:sym typeface="Space Mono"/>
                </a:rPr>
                <a:t>Identificar patrones y tendencias que permitan a las tiendas optimizar sus estrategias de promoción, ventas y segmentación de clientes. Este proyecto busca proporcionar insights profundos que nos permitan predecir el incremento en las ventas unitarias debido a promociones específicas; diferencias en ventas y costos operativos entre distintas regiones geográficas; preferencias de compra de los clientes con diferentes perfiles educativos y demográficos; influencia de las características físicas de los supermercados en las ventas; y tendencias de crecimiento de ventas de marcas específicas a lo largo del tiempo. Estas predicciones permitirán obtener insights valiosos para optimizar estrategias de marketing, mejorar la eficiencia operativa y personalizar las ofertas para diferentes segmentos de clientes.</a:t>
              </a:r>
            </a:p>
          </p:txBody>
        </p:sp>
      </p:grpSp>
      <p:sp>
        <p:nvSpPr>
          <p:cNvPr name="Freeform 5" id="5"/>
          <p:cNvSpPr/>
          <p:nvPr/>
        </p:nvSpPr>
        <p:spPr>
          <a:xfrm flipH="false" flipV="false" rot="0">
            <a:off x="14389045" y="1630869"/>
            <a:ext cx="2573888" cy="2386696"/>
          </a:xfrm>
          <a:custGeom>
            <a:avLst/>
            <a:gdLst/>
            <a:ahLst/>
            <a:cxnLst/>
            <a:rect r="r" b="b" t="t" l="l"/>
            <a:pathLst>
              <a:path h="2386696" w="2573888">
                <a:moveTo>
                  <a:pt x="0" y="0"/>
                </a:moveTo>
                <a:lnTo>
                  <a:pt x="2573888" y="0"/>
                </a:lnTo>
                <a:lnTo>
                  <a:pt x="2573888" y="2386696"/>
                </a:lnTo>
                <a:lnTo>
                  <a:pt x="0" y="2386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114425"/>
            <a:ext cx="13160623" cy="1118613"/>
          </a:xfrm>
          <a:prstGeom prst="rect">
            <a:avLst/>
          </a:prstGeom>
        </p:spPr>
        <p:txBody>
          <a:bodyPr anchor="t" rtlCol="false" tIns="0" lIns="0" bIns="0" rIns="0">
            <a:spAutoFit/>
          </a:bodyPr>
          <a:lstStyle/>
          <a:p>
            <a:pPr algn="l" marL="0" indent="0" lvl="0">
              <a:lnSpc>
                <a:spcPts val="8531"/>
              </a:lnSpc>
              <a:spcBef>
                <a:spcPct val="0"/>
              </a:spcBef>
            </a:pPr>
            <a:r>
              <a:rPr lang="en-US" b="true" sz="7899" u="none">
                <a:solidFill>
                  <a:srgbClr val="000000"/>
                </a:solidFill>
                <a:latin typeface="Now Bold"/>
                <a:ea typeface="Now Bold"/>
                <a:cs typeface="Now Bold"/>
                <a:sym typeface="Now Bold"/>
              </a:rPr>
              <a:t>Objetivo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723640" y="2939040"/>
            <a:ext cx="16779078" cy="3086100"/>
            <a:chOff x="0" y="0"/>
            <a:chExt cx="4419181" cy="812800"/>
          </a:xfrm>
        </p:grpSpPr>
        <p:sp>
          <p:nvSpPr>
            <p:cNvPr name="Freeform 3" id="3"/>
            <p:cNvSpPr/>
            <p:nvPr/>
          </p:nvSpPr>
          <p:spPr>
            <a:xfrm flipH="false" flipV="false" rot="0">
              <a:off x="0" y="0"/>
              <a:ext cx="4419181" cy="812800"/>
            </a:xfrm>
            <a:custGeom>
              <a:avLst/>
              <a:gdLst/>
              <a:ahLst/>
              <a:cxnLst/>
              <a:rect r="r" b="b" t="t" l="l"/>
              <a:pathLst>
                <a:path h="812800" w="4419181">
                  <a:moveTo>
                    <a:pt x="11535" y="0"/>
                  </a:moveTo>
                  <a:lnTo>
                    <a:pt x="4407646" y="0"/>
                  </a:lnTo>
                  <a:cubicBezTo>
                    <a:pt x="4410705" y="0"/>
                    <a:pt x="4413639" y="1215"/>
                    <a:pt x="4415803" y="3379"/>
                  </a:cubicBezTo>
                  <a:cubicBezTo>
                    <a:pt x="4417966" y="5542"/>
                    <a:pt x="4419181" y="8476"/>
                    <a:pt x="4419181" y="11535"/>
                  </a:cubicBezTo>
                  <a:lnTo>
                    <a:pt x="4419181" y="801265"/>
                  </a:lnTo>
                  <a:cubicBezTo>
                    <a:pt x="4419181" y="804324"/>
                    <a:pt x="4417966" y="807258"/>
                    <a:pt x="4415803" y="809421"/>
                  </a:cubicBezTo>
                  <a:cubicBezTo>
                    <a:pt x="4413639" y="811585"/>
                    <a:pt x="4410705" y="812800"/>
                    <a:pt x="4407646" y="812800"/>
                  </a:cubicBezTo>
                  <a:lnTo>
                    <a:pt x="11535" y="812800"/>
                  </a:lnTo>
                  <a:cubicBezTo>
                    <a:pt x="8476" y="812800"/>
                    <a:pt x="5542" y="811585"/>
                    <a:pt x="3379" y="809421"/>
                  </a:cubicBezTo>
                  <a:cubicBezTo>
                    <a:pt x="1215" y="807258"/>
                    <a:pt x="0" y="804324"/>
                    <a:pt x="0" y="801265"/>
                  </a:cubicBezTo>
                  <a:lnTo>
                    <a:pt x="0" y="11535"/>
                  </a:lnTo>
                  <a:cubicBezTo>
                    <a:pt x="0" y="8476"/>
                    <a:pt x="1215" y="5542"/>
                    <a:pt x="3379" y="3379"/>
                  </a:cubicBezTo>
                  <a:cubicBezTo>
                    <a:pt x="5542" y="1215"/>
                    <a:pt x="8476" y="0"/>
                    <a:pt x="11535"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4419181" cy="850900"/>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3442173" y="6241893"/>
            <a:ext cx="14060544" cy="3186592"/>
            <a:chOff x="0" y="0"/>
            <a:chExt cx="3703189" cy="839267"/>
          </a:xfrm>
        </p:grpSpPr>
        <p:sp>
          <p:nvSpPr>
            <p:cNvPr name="Freeform 6" id="6"/>
            <p:cNvSpPr/>
            <p:nvPr/>
          </p:nvSpPr>
          <p:spPr>
            <a:xfrm flipH="false" flipV="false" rot="0">
              <a:off x="0" y="0"/>
              <a:ext cx="3703189" cy="839267"/>
            </a:xfrm>
            <a:custGeom>
              <a:avLst/>
              <a:gdLst/>
              <a:ahLst/>
              <a:cxnLst/>
              <a:rect r="r" b="b" t="t" l="l"/>
              <a:pathLst>
                <a:path h="839267" w="3703189">
                  <a:moveTo>
                    <a:pt x="13765" y="0"/>
                  </a:moveTo>
                  <a:lnTo>
                    <a:pt x="3689423" y="0"/>
                  </a:lnTo>
                  <a:cubicBezTo>
                    <a:pt x="3697026" y="0"/>
                    <a:pt x="3703189" y="6163"/>
                    <a:pt x="3703189" y="13765"/>
                  </a:cubicBezTo>
                  <a:lnTo>
                    <a:pt x="3703189" y="825502"/>
                  </a:lnTo>
                  <a:cubicBezTo>
                    <a:pt x="3703189" y="829153"/>
                    <a:pt x="3701738" y="832654"/>
                    <a:pt x="3699157" y="835235"/>
                  </a:cubicBezTo>
                  <a:cubicBezTo>
                    <a:pt x="3696576" y="837817"/>
                    <a:pt x="3693074" y="839267"/>
                    <a:pt x="3689423" y="839267"/>
                  </a:cubicBezTo>
                  <a:lnTo>
                    <a:pt x="13765" y="839267"/>
                  </a:lnTo>
                  <a:cubicBezTo>
                    <a:pt x="10115" y="839267"/>
                    <a:pt x="6613" y="837817"/>
                    <a:pt x="4032" y="835235"/>
                  </a:cubicBezTo>
                  <a:cubicBezTo>
                    <a:pt x="1450" y="832654"/>
                    <a:pt x="0" y="829153"/>
                    <a:pt x="0" y="825502"/>
                  </a:cubicBezTo>
                  <a:lnTo>
                    <a:pt x="0" y="13765"/>
                  </a:lnTo>
                  <a:cubicBezTo>
                    <a:pt x="0" y="10115"/>
                    <a:pt x="1450" y="6613"/>
                    <a:pt x="4032" y="4032"/>
                  </a:cubicBezTo>
                  <a:cubicBezTo>
                    <a:pt x="6613" y="1450"/>
                    <a:pt x="10115" y="0"/>
                    <a:pt x="13765" y="0"/>
                  </a:cubicBezTo>
                  <a:close/>
                </a:path>
              </a:pathLst>
            </a:custGeom>
            <a:solidFill>
              <a:srgbClr val="000000">
                <a:alpha val="0"/>
              </a:srgbClr>
            </a:solidFill>
            <a:ln w="19050" cap="rnd">
              <a:solidFill>
                <a:srgbClr val="000000"/>
              </a:solidFill>
              <a:prstDash val="solid"/>
              <a:round/>
            </a:ln>
          </p:spPr>
        </p:sp>
        <p:sp>
          <p:nvSpPr>
            <p:cNvPr name="TextBox 7" id="7"/>
            <p:cNvSpPr txBox="true"/>
            <p:nvPr/>
          </p:nvSpPr>
          <p:spPr>
            <a:xfrm>
              <a:off x="0" y="-38100"/>
              <a:ext cx="3703189" cy="877367"/>
            </a:xfrm>
            <a:prstGeom prst="rect">
              <a:avLst/>
            </a:prstGeom>
          </p:spPr>
          <p:txBody>
            <a:bodyPr anchor="ctr" rtlCol="false" tIns="50800" lIns="50800" bIns="50800" rIns="50800"/>
            <a:lstStyle/>
            <a:p>
              <a:pPr algn="just" marL="0" indent="0" lvl="0">
                <a:lnSpc>
                  <a:spcPts val="2939"/>
                </a:lnSpc>
                <a:spcBef>
                  <a:spcPct val="0"/>
                </a:spcBef>
              </a:pPr>
              <a:r>
                <a:rPr lang="en-US" sz="2099">
                  <a:solidFill>
                    <a:srgbClr val="000000"/>
                  </a:solidFill>
                  <a:latin typeface="Space Mono"/>
                  <a:ea typeface="Space Mono"/>
                  <a:cs typeface="Space Mono"/>
                  <a:sym typeface="Space Mono"/>
                </a:rPr>
                <a:t>Este conjunto de datos proporciona información detallada sobre ventas en supermercados, incluidos atributos como categoría de comida, departamento de alimentos, familia de comida, ventas y costos de tienda, promociones, características demográficas de los clientes, y especificaciones de los productos y tiendas. El uso de estos datos permitirá realizar un análisis exhaustivo y construir modelos predictivos robustos para optimizar las estrategias de promoción, segmentación de clientes y gestión de costos, mejorando así la eficiencia operativa y la satisfacción del cliente en el sector minorista.</a:t>
              </a:r>
            </a:p>
          </p:txBody>
        </p:sp>
      </p:grpSp>
      <p:sp>
        <p:nvSpPr>
          <p:cNvPr name="Freeform 8" id="8"/>
          <p:cNvSpPr/>
          <p:nvPr/>
        </p:nvSpPr>
        <p:spPr>
          <a:xfrm flipH="false" flipV="false" rot="0">
            <a:off x="-446292" y="2299875"/>
            <a:ext cx="4988497" cy="4109275"/>
          </a:xfrm>
          <a:custGeom>
            <a:avLst/>
            <a:gdLst/>
            <a:ahLst/>
            <a:cxnLst/>
            <a:rect r="r" b="b" t="t" l="l"/>
            <a:pathLst>
              <a:path h="4109275" w="4988497">
                <a:moveTo>
                  <a:pt x="0" y="0"/>
                </a:moveTo>
                <a:lnTo>
                  <a:pt x="4988497" y="0"/>
                </a:lnTo>
                <a:lnTo>
                  <a:pt x="4988497" y="4109275"/>
                </a:lnTo>
                <a:lnTo>
                  <a:pt x="0" y="4109275"/>
                </a:lnTo>
                <a:lnTo>
                  <a:pt x="0" y="0"/>
                </a:lnTo>
                <a:close/>
              </a:path>
            </a:pathLst>
          </a:custGeom>
          <a:blipFill>
            <a:blip r:embed="rId2"/>
            <a:stretch>
              <a:fillRect l="0" t="0" r="0" b="0"/>
            </a:stretch>
          </a:blipFill>
        </p:spPr>
      </p:sp>
      <p:sp>
        <p:nvSpPr>
          <p:cNvPr name="TextBox 9" id="9"/>
          <p:cNvSpPr txBox="true"/>
          <p:nvPr/>
        </p:nvSpPr>
        <p:spPr>
          <a:xfrm rot="0">
            <a:off x="4646726" y="3674052"/>
            <a:ext cx="12388485" cy="1597025"/>
          </a:xfrm>
          <a:prstGeom prst="rect">
            <a:avLst/>
          </a:prstGeom>
        </p:spPr>
        <p:txBody>
          <a:bodyPr anchor="t" rtlCol="false" tIns="0" lIns="0" bIns="0" rIns="0">
            <a:spAutoFit/>
          </a:bodyPr>
          <a:lstStyle/>
          <a:p>
            <a:pPr algn="l">
              <a:lnSpc>
                <a:spcPts val="3174"/>
              </a:lnSpc>
            </a:pPr>
            <a:r>
              <a:rPr lang="en-US" sz="2499">
                <a:solidFill>
                  <a:srgbClr val="000000"/>
                </a:solidFill>
                <a:latin typeface="Space Mono"/>
                <a:ea typeface="Space Mono"/>
                <a:cs typeface="Space Mono"/>
                <a:sym typeface="Space Mono"/>
              </a:rPr>
              <a:t>Los datos utilizados en este trabajo fueron obtenidos de Kaggle y se encuentran disponibles en el siguiente enlace: </a:t>
            </a:r>
            <a:r>
              <a:rPr lang="en-US" sz="2499" u="sng">
                <a:solidFill>
                  <a:srgbClr val="000000"/>
                </a:solidFill>
                <a:latin typeface="Space Mono"/>
                <a:ea typeface="Space Mono"/>
                <a:cs typeface="Space Mono"/>
                <a:sym typeface="Space Mono"/>
                <a:hlinkClick r:id="rId3" tooltip="https://www.google.com/url?q=https%3A%2F%2Fwww.kaggle.com%2Fcode%2Fmayurspawar%2Fcustomer-acquisition-prediction%2Fdata"/>
              </a:rPr>
              <a:t>https://www.kaggle.com/code/mayurspawar/customer-acquisition-prediction/data</a:t>
            </a:r>
          </a:p>
        </p:txBody>
      </p:sp>
      <p:sp>
        <p:nvSpPr>
          <p:cNvPr name="TextBox 10" id="10"/>
          <p:cNvSpPr txBox="true"/>
          <p:nvPr/>
        </p:nvSpPr>
        <p:spPr>
          <a:xfrm rot="0">
            <a:off x="1028700" y="1493335"/>
            <a:ext cx="8300076" cy="658749"/>
          </a:xfrm>
          <a:prstGeom prst="rect">
            <a:avLst/>
          </a:prstGeom>
        </p:spPr>
        <p:txBody>
          <a:bodyPr anchor="t" rtlCol="false" tIns="0" lIns="0" bIns="0" rIns="0">
            <a:spAutoFit/>
          </a:bodyPr>
          <a:lstStyle/>
          <a:p>
            <a:pPr algn="l" marL="0" indent="0" lvl="0">
              <a:lnSpc>
                <a:spcPts val="4967"/>
              </a:lnSpc>
              <a:spcBef>
                <a:spcPct val="0"/>
              </a:spcBef>
            </a:pPr>
            <a:r>
              <a:rPr lang="en-US" b="true" sz="4599">
                <a:solidFill>
                  <a:srgbClr val="000000"/>
                </a:solidFill>
                <a:latin typeface="Now Bold"/>
                <a:ea typeface="Now Bold"/>
                <a:cs typeface="Now Bold"/>
                <a:sym typeface="Now Bold"/>
              </a:rPr>
              <a:t>Fuente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9144000" y="5299757"/>
            <a:ext cx="7930524" cy="1866758"/>
            <a:chOff x="0" y="0"/>
            <a:chExt cx="2088698" cy="491657"/>
          </a:xfrm>
        </p:grpSpPr>
        <p:sp>
          <p:nvSpPr>
            <p:cNvPr name="Freeform 3" id="3"/>
            <p:cNvSpPr/>
            <p:nvPr/>
          </p:nvSpPr>
          <p:spPr>
            <a:xfrm flipH="false" flipV="false" rot="0">
              <a:off x="0" y="0"/>
              <a:ext cx="2088698" cy="491657"/>
            </a:xfrm>
            <a:custGeom>
              <a:avLst/>
              <a:gdLst/>
              <a:ahLst/>
              <a:cxnLst/>
              <a:rect r="r" b="b" t="t" l="l"/>
              <a:pathLst>
                <a:path h="491657" w="2088698">
                  <a:moveTo>
                    <a:pt x="24405" y="0"/>
                  </a:moveTo>
                  <a:lnTo>
                    <a:pt x="2064292" y="0"/>
                  </a:lnTo>
                  <a:cubicBezTo>
                    <a:pt x="2070765" y="0"/>
                    <a:pt x="2076972" y="2571"/>
                    <a:pt x="2081549" y="7148"/>
                  </a:cubicBezTo>
                  <a:cubicBezTo>
                    <a:pt x="2086126" y="11725"/>
                    <a:pt x="2088698" y="17933"/>
                    <a:pt x="2088698" y="24405"/>
                  </a:cubicBezTo>
                  <a:lnTo>
                    <a:pt x="2088698" y="467251"/>
                  </a:lnTo>
                  <a:cubicBezTo>
                    <a:pt x="2088698" y="473724"/>
                    <a:pt x="2086126" y="479931"/>
                    <a:pt x="2081549" y="484508"/>
                  </a:cubicBezTo>
                  <a:cubicBezTo>
                    <a:pt x="2076972" y="489085"/>
                    <a:pt x="2070765" y="491657"/>
                    <a:pt x="2064292" y="491657"/>
                  </a:cubicBezTo>
                  <a:lnTo>
                    <a:pt x="24405" y="491657"/>
                  </a:lnTo>
                  <a:cubicBezTo>
                    <a:pt x="17933" y="491657"/>
                    <a:pt x="11725" y="489085"/>
                    <a:pt x="7148" y="484508"/>
                  </a:cubicBezTo>
                  <a:cubicBezTo>
                    <a:pt x="2571" y="479931"/>
                    <a:pt x="0" y="473724"/>
                    <a:pt x="0" y="467251"/>
                  </a:cubicBezTo>
                  <a:lnTo>
                    <a:pt x="0" y="24405"/>
                  </a:lnTo>
                  <a:cubicBezTo>
                    <a:pt x="0" y="17933"/>
                    <a:pt x="2571" y="11725"/>
                    <a:pt x="7148" y="7148"/>
                  </a:cubicBezTo>
                  <a:cubicBezTo>
                    <a:pt x="11725" y="2571"/>
                    <a:pt x="17933" y="0"/>
                    <a:pt x="24405"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38100"/>
              <a:ext cx="2088698" cy="529757"/>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5" id="5"/>
          <p:cNvGrpSpPr/>
          <p:nvPr/>
        </p:nvGrpSpPr>
        <p:grpSpPr>
          <a:xfrm rot="0">
            <a:off x="9144000" y="3280599"/>
            <a:ext cx="7930524" cy="1866758"/>
            <a:chOff x="0" y="0"/>
            <a:chExt cx="2088698" cy="491657"/>
          </a:xfrm>
        </p:grpSpPr>
        <p:sp>
          <p:nvSpPr>
            <p:cNvPr name="Freeform 6" id="6"/>
            <p:cNvSpPr/>
            <p:nvPr/>
          </p:nvSpPr>
          <p:spPr>
            <a:xfrm flipH="false" flipV="false" rot="0">
              <a:off x="0" y="0"/>
              <a:ext cx="2088698" cy="491657"/>
            </a:xfrm>
            <a:custGeom>
              <a:avLst/>
              <a:gdLst/>
              <a:ahLst/>
              <a:cxnLst/>
              <a:rect r="r" b="b" t="t" l="l"/>
              <a:pathLst>
                <a:path h="491657" w="2088698">
                  <a:moveTo>
                    <a:pt x="24405" y="0"/>
                  </a:moveTo>
                  <a:lnTo>
                    <a:pt x="2064292" y="0"/>
                  </a:lnTo>
                  <a:cubicBezTo>
                    <a:pt x="2070765" y="0"/>
                    <a:pt x="2076972" y="2571"/>
                    <a:pt x="2081549" y="7148"/>
                  </a:cubicBezTo>
                  <a:cubicBezTo>
                    <a:pt x="2086126" y="11725"/>
                    <a:pt x="2088698" y="17933"/>
                    <a:pt x="2088698" y="24405"/>
                  </a:cubicBezTo>
                  <a:lnTo>
                    <a:pt x="2088698" y="467251"/>
                  </a:lnTo>
                  <a:cubicBezTo>
                    <a:pt x="2088698" y="473724"/>
                    <a:pt x="2086126" y="479931"/>
                    <a:pt x="2081549" y="484508"/>
                  </a:cubicBezTo>
                  <a:cubicBezTo>
                    <a:pt x="2076972" y="489085"/>
                    <a:pt x="2070765" y="491657"/>
                    <a:pt x="2064292" y="491657"/>
                  </a:cubicBezTo>
                  <a:lnTo>
                    <a:pt x="24405" y="491657"/>
                  </a:lnTo>
                  <a:cubicBezTo>
                    <a:pt x="17933" y="491657"/>
                    <a:pt x="11725" y="489085"/>
                    <a:pt x="7148" y="484508"/>
                  </a:cubicBezTo>
                  <a:cubicBezTo>
                    <a:pt x="2571" y="479931"/>
                    <a:pt x="0" y="473724"/>
                    <a:pt x="0" y="467251"/>
                  </a:cubicBezTo>
                  <a:lnTo>
                    <a:pt x="0" y="24405"/>
                  </a:lnTo>
                  <a:cubicBezTo>
                    <a:pt x="0" y="17933"/>
                    <a:pt x="2571" y="11725"/>
                    <a:pt x="7148" y="7148"/>
                  </a:cubicBezTo>
                  <a:cubicBezTo>
                    <a:pt x="11725" y="2571"/>
                    <a:pt x="17933" y="0"/>
                    <a:pt x="24405" y="0"/>
                  </a:cubicBezTo>
                  <a:close/>
                </a:path>
              </a:pathLst>
            </a:custGeom>
            <a:solidFill>
              <a:srgbClr val="000000">
                <a:alpha val="0"/>
              </a:srgbClr>
            </a:solidFill>
            <a:ln w="19050" cap="rnd">
              <a:solidFill>
                <a:srgbClr val="000000"/>
              </a:solidFill>
              <a:prstDash val="solid"/>
              <a:round/>
            </a:ln>
          </p:spPr>
        </p:sp>
        <p:sp>
          <p:nvSpPr>
            <p:cNvPr name="TextBox 7" id="7"/>
            <p:cNvSpPr txBox="true"/>
            <p:nvPr/>
          </p:nvSpPr>
          <p:spPr>
            <a:xfrm>
              <a:off x="0" y="-38100"/>
              <a:ext cx="2088698" cy="529757"/>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8" id="8"/>
          <p:cNvGrpSpPr/>
          <p:nvPr/>
        </p:nvGrpSpPr>
        <p:grpSpPr>
          <a:xfrm rot="0">
            <a:off x="9144000" y="1261440"/>
            <a:ext cx="7930524" cy="1866758"/>
            <a:chOff x="0" y="0"/>
            <a:chExt cx="2088698" cy="491657"/>
          </a:xfrm>
        </p:grpSpPr>
        <p:sp>
          <p:nvSpPr>
            <p:cNvPr name="Freeform 9" id="9"/>
            <p:cNvSpPr/>
            <p:nvPr/>
          </p:nvSpPr>
          <p:spPr>
            <a:xfrm flipH="false" flipV="false" rot="0">
              <a:off x="0" y="0"/>
              <a:ext cx="2088698" cy="491657"/>
            </a:xfrm>
            <a:custGeom>
              <a:avLst/>
              <a:gdLst/>
              <a:ahLst/>
              <a:cxnLst/>
              <a:rect r="r" b="b" t="t" l="l"/>
              <a:pathLst>
                <a:path h="491657" w="2088698">
                  <a:moveTo>
                    <a:pt x="24405" y="0"/>
                  </a:moveTo>
                  <a:lnTo>
                    <a:pt x="2064292" y="0"/>
                  </a:lnTo>
                  <a:cubicBezTo>
                    <a:pt x="2070765" y="0"/>
                    <a:pt x="2076972" y="2571"/>
                    <a:pt x="2081549" y="7148"/>
                  </a:cubicBezTo>
                  <a:cubicBezTo>
                    <a:pt x="2086126" y="11725"/>
                    <a:pt x="2088698" y="17933"/>
                    <a:pt x="2088698" y="24405"/>
                  </a:cubicBezTo>
                  <a:lnTo>
                    <a:pt x="2088698" y="467251"/>
                  </a:lnTo>
                  <a:cubicBezTo>
                    <a:pt x="2088698" y="473724"/>
                    <a:pt x="2086126" y="479931"/>
                    <a:pt x="2081549" y="484508"/>
                  </a:cubicBezTo>
                  <a:cubicBezTo>
                    <a:pt x="2076972" y="489085"/>
                    <a:pt x="2070765" y="491657"/>
                    <a:pt x="2064292" y="491657"/>
                  </a:cubicBezTo>
                  <a:lnTo>
                    <a:pt x="24405" y="491657"/>
                  </a:lnTo>
                  <a:cubicBezTo>
                    <a:pt x="17933" y="491657"/>
                    <a:pt x="11725" y="489085"/>
                    <a:pt x="7148" y="484508"/>
                  </a:cubicBezTo>
                  <a:cubicBezTo>
                    <a:pt x="2571" y="479931"/>
                    <a:pt x="0" y="473724"/>
                    <a:pt x="0" y="467251"/>
                  </a:cubicBezTo>
                  <a:lnTo>
                    <a:pt x="0" y="24405"/>
                  </a:lnTo>
                  <a:cubicBezTo>
                    <a:pt x="0" y="17933"/>
                    <a:pt x="2571" y="11725"/>
                    <a:pt x="7148" y="7148"/>
                  </a:cubicBezTo>
                  <a:cubicBezTo>
                    <a:pt x="11725" y="2571"/>
                    <a:pt x="17933" y="0"/>
                    <a:pt x="24405" y="0"/>
                  </a:cubicBezTo>
                  <a:close/>
                </a:path>
              </a:pathLst>
            </a:custGeom>
            <a:solidFill>
              <a:srgbClr val="000000">
                <a:alpha val="0"/>
              </a:srgbClr>
            </a:solidFill>
            <a:ln w="19050" cap="rnd">
              <a:solidFill>
                <a:srgbClr val="000000"/>
              </a:solidFill>
              <a:prstDash val="solid"/>
              <a:round/>
            </a:ln>
          </p:spPr>
        </p:sp>
        <p:sp>
          <p:nvSpPr>
            <p:cNvPr name="TextBox 10" id="10"/>
            <p:cNvSpPr txBox="true"/>
            <p:nvPr/>
          </p:nvSpPr>
          <p:spPr>
            <a:xfrm>
              <a:off x="0" y="-38100"/>
              <a:ext cx="2088698" cy="529757"/>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11" id="11"/>
          <p:cNvGrpSpPr/>
          <p:nvPr/>
        </p:nvGrpSpPr>
        <p:grpSpPr>
          <a:xfrm rot="0">
            <a:off x="9144000" y="7318915"/>
            <a:ext cx="7930524" cy="1866758"/>
            <a:chOff x="0" y="0"/>
            <a:chExt cx="2088698" cy="491657"/>
          </a:xfrm>
        </p:grpSpPr>
        <p:sp>
          <p:nvSpPr>
            <p:cNvPr name="Freeform 12" id="12"/>
            <p:cNvSpPr/>
            <p:nvPr/>
          </p:nvSpPr>
          <p:spPr>
            <a:xfrm flipH="false" flipV="false" rot="0">
              <a:off x="0" y="0"/>
              <a:ext cx="2088698" cy="491657"/>
            </a:xfrm>
            <a:custGeom>
              <a:avLst/>
              <a:gdLst/>
              <a:ahLst/>
              <a:cxnLst/>
              <a:rect r="r" b="b" t="t" l="l"/>
              <a:pathLst>
                <a:path h="491657" w="2088698">
                  <a:moveTo>
                    <a:pt x="24405" y="0"/>
                  </a:moveTo>
                  <a:lnTo>
                    <a:pt x="2064292" y="0"/>
                  </a:lnTo>
                  <a:cubicBezTo>
                    <a:pt x="2070765" y="0"/>
                    <a:pt x="2076972" y="2571"/>
                    <a:pt x="2081549" y="7148"/>
                  </a:cubicBezTo>
                  <a:cubicBezTo>
                    <a:pt x="2086126" y="11725"/>
                    <a:pt x="2088698" y="17933"/>
                    <a:pt x="2088698" y="24405"/>
                  </a:cubicBezTo>
                  <a:lnTo>
                    <a:pt x="2088698" y="467251"/>
                  </a:lnTo>
                  <a:cubicBezTo>
                    <a:pt x="2088698" y="473724"/>
                    <a:pt x="2086126" y="479931"/>
                    <a:pt x="2081549" y="484508"/>
                  </a:cubicBezTo>
                  <a:cubicBezTo>
                    <a:pt x="2076972" y="489085"/>
                    <a:pt x="2070765" y="491657"/>
                    <a:pt x="2064292" y="491657"/>
                  </a:cubicBezTo>
                  <a:lnTo>
                    <a:pt x="24405" y="491657"/>
                  </a:lnTo>
                  <a:cubicBezTo>
                    <a:pt x="17933" y="491657"/>
                    <a:pt x="11725" y="489085"/>
                    <a:pt x="7148" y="484508"/>
                  </a:cubicBezTo>
                  <a:cubicBezTo>
                    <a:pt x="2571" y="479931"/>
                    <a:pt x="0" y="473724"/>
                    <a:pt x="0" y="467251"/>
                  </a:cubicBezTo>
                  <a:lnTo>
                    <a:pt x="0" y="24405"/>
                  </a:lnTo>
                  <a:cubicBezTo>
                    <a:pt x="0" y="17933"/>
                    <a:pt x="2571" y="11725"/>
                    <a:pt x="7148" y="7148"/>
                  </a:cubicBezTo>
                  <a:cubicBezTo>
                    <a:pt x="11725" y="2571"/>
                    <a:pt x="17933" y="0"/>
                    <a:pt x="24405" y="0"/>
                  </a:cubicBezTo>
                  <a:close/>
                </a:path>
              </a:pathLst>
            </a:custGeom>
            <a:solidFill>
              <a:srgbClr val="000000">
                <a:alpha val="0"/>
              </a:srgbClr>
            </a:solidFill>
            <a:ln w="19050" cap="rnd">
              <a:solidFill>
                <a:srgbClr val="000000"/>
              </a:solidFill>
              <a:prstDash val="solid"/>
              <a:round/>
            </a:ln>
          </p:spPr>
        </p:sp>
        <p:sp>
          <p:nvSpPr>
            <p:cNvPr name="TextBox 13" id="13"/>
            <p:cNvSpPr txBox="true"/>
            <p:nvPr/>
          </p:nvSpPr>
          <p:spPr>
            <a:xfrm>
              <a:off x="0" y="-38100"/>
              <a:ext cx="2088698" cy="529757"/>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Freeform 14" id="14"/>
          <p:cNvSpPr/>
          <p:nvPr/>
        </p:nvSpPr>
        <p:spPr>
          <a:xfrm flipH="false" flipV="false" rot="0">
            <a:off x="744898" y="2796164"/>
            <a:ext cx="7073730" cy="4522751"/>
          </a:xfrm>
          <a:custGeom>
            <a:avLst/>
            <a:gdLst/>
            <a:ahLst/>
            <a:cxnLst/>
            <a:rect r="r" b="b" t="t" l="l"/>
            <a:pathLst>
              <a:path h="4522751" w="7073730">
                <a:moveTo>
                  <a:pt x="0" y="0"/>
                </a:moveTo>
                <a:lnTo>
                  <a:pt x="7073730" y="0"/>
                </a:lnTo>
                <a:lnTo>
                  <a:pt x="7073730" y="4522751"/>
                </a:lnTo>
                <a:lnTo>
                  <a:pt x="0" y="4522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9466937" y="1517274"/>
            <a:ext cx="925320" cy="622935"/>
          </a:xfrm>
          <a:prstGeom prst="rect">
            <a:avLst/>
          </a:prstGeom>
        </p:spPr>
        <p:txBody>
          <a:bodyPr anchor="t" rtlCol="false" tIns="0" lIns="0" bIns="0" rIns="0">
            <a:spAutoFit/>
          </a:bodyPr>
          <a:lstStyle/>
          <a:p>
            <a:pPr algn="l">
              <a:lnSpc>
                <a:spcPts val="5040"/>
              </a:lnSpc>
            </a:pPr>
            <a:r>
              <a:rPr lang="en-US" b="true" sz="3600">
                <a:solidFill>
                  <a:srgbClr val="000000"/>
                </a:solidFill>
                <a:latin typeface="Now Heavy"/>
                <a:ea typeface="Now Heavy"/>
                <a:cs typeface="Now Heavy"/>
                <a:sym typeface="Now Heavy"/>
              </a:rPr>
              <a:t>01</a:t>
            </a:r>
          </a:p>
        </p:txBody>
      </p:sp>
      <p:sp>
        <p:nvSpPr>
          <p:cNvPr name="TextBox 16" id="16"/>
          <p:cNvSpPr txBox="true"/>
          <p:nvPr/>
        </p:nvSpPr>
        <p:spPr>
          <a:xfrm rot="0">
            <a:off x="9466937" y="3637116"/>
            <a:ext cx="925320" cy="622935"/>
          </a:xfrm>
          <a:prstGeom prst="rect">
            <a:avLst/>
          </a:prstGeom>
        </p:spPr>
        <p:txBody>
          <a:bodyPr anchor="t" rtlCol="false" tIns="0" lIns="0" bIns="0" rIns="0">
            <a:spAutoFit/>
          </a:bodyPr>
          <a:lstStyle/>
          <a:p>
            <a:pPr algn="l">
              <a:lnSpc>
                <a:spcPts val="5040"/>
              </a:lnSpc>
            </a:pPr>
            <a:r>
              <a:rPr lang="en-US" b="true" sz="3600">
                <a:solidFill>
                  <a:srgbClr val="000000"/>
                </a:solidFill>
                <a:latin typeface="Now Heavy"/>
                <a:ea typeface="Now Heavy"/>
                <a:cs typeface="Now Heavy"/>
                <a:sym typeface="Now Heavy"/>
              </a:rPr>
              <a:t>02</a:t>
            </a:r>
          </a:p>
        </p:txBody>
      </p:sp>
      <p:sp>
        <p:nvSpPr>
          <p:cNvPr name="TextBox 17" id="17"/>
          <p:cNvSpPr txBox="true"/>
          <p:nvPr/>
        </p:nvSpPr>
        <p:spPr>
          <a:xfrm rot="0">
            <a:off x="9466937" y="7671340"/>
            <a:ext cx="925320" cy="622935"/>
          </a:xfrm>
          <a:prstGeom prst="rect">
            <a:avLst/>
          </a:prstGeom>
        </p:spPr>
        <p:txBody>
          <a:bodyPr anchor="t" rtlCol="false" tIns="0" lIns="0" bIns="0" rIns="0">
            <a:spAutoFit/>
          </a:bodyPr>
          <a:lstStyle/>
          <a:p>
            <a:pPr algn="l">
              <a:lnSpc>
                <a:spcPts val="5040"/>
              </a:lnSpc>
            </a:pPr>
            <a:r>
              <a:rPr lang="en-US" b="true" sz="3600">
                <a:solidFill>
                  <a:srgbClr val="000000"/>
                </a:solidFill>
                <a:latin typeface="Now Heavy"/>
                <a:ea typeface="Now Heavy"/>
                <a:cs typeface="Now Heavy"/>
                <a:sym typeface="Now Heavy"/>
              </a:rPr>
              <a:t>04</a:t>
            </a:r>
          </a:p>
        </p:txBody>
      </p:sp>
      <p:sp>
        <p:nvSpPr>
          <p:cNvPr name="TextBox 18" id="18"/>
          <p:cNvSpPr txBox="true"/>
          <p:nvPr/>
        </p:nvSpPr>
        <p:spPr>
          <a:xfrm rot="0">
            <a:off x="9466937" y="5509307"/>
            <a:ext cx="773162" cy="622935"/>
          </a:xfrm>
          <a:prstGeom prst="rect">
            <a:avLst/>
          </a:prstGeom>
        </p:spPr>
        <p:txBody>
          <a:bodyPr anchor="t" rtlCol="false" tIns="0" lIns="0" bIns="0" rIns="0">
            <a:spAutoFit/>
          </a:bodyPr>
          <a:lstStyle/>
          <a:p>
            <a:pPr algn="l">
              <a:lnSpc>
                <a:spcPts val="5040"/>
              </a:lnSpc>
            </a:pPr>
            <a:r>
              <a:rPr lang="en-US" b="true" sz="3600">
                <a:solidFill>
                  <a:srgbClr val="000000"/>
                </a:solidFill>
                <a:latin typeface="Now Heavy"/>
                <a:ea typeface="Now Heavy"/>
                <a:cs typeface="Now Heavy"/>
                <a:sym typeface="Now Heavy"/>
              </a:rPr>
              <a:t>03</a:t>
            </a:r>
          </a:p>
        </p:txBody>
      </p:sp>
      <p:sp>
        <p:nvSpPr>
          <p:cNvPr name="TextBox 19" id="19"/>
          <p:cNvSpPr txBox="true"/>
          <p:nvPr/>
        </p:nvSpPr>
        <p:spPr>
          <a:xfrm rot="0">
            <a:off x="10240099" y="1545849"/>
            <a:ext cx="6452676" cy="1163320"/>
          </a:xfrm>
          <a:prstGeom prst="rect">
            <a:avLst/>
          </a:prstGeom>
        </p:spPr>
        <p:txBody>
          <a:bodyPr anchor="t" rtlCol="false" tIns="0" lIns="0" bIns="0" rIns="0">
            <a:spAutoFit/>
          </a:bodyPr>
          <a:lstStyle/>
          <a:p>
            <a:pPr algn="l">
              <a:lnSpc>
                <a:spcPts val="3079"/>
              </a:lnSpc>
            </a:pPr>
            <a:r>
              <a:rPr lang="en-US" sz="2199">
                <a:solidFill>
                  <a:srgbClr val="000000"/>
                </a:solidFill>
                <a:latin typeface="Space Mono"/>
                <a:ea typeface="Space Mono"/>
                <a:cs typeface="Space Mono"/>
                <a:sym typeface="Space Mono"/>
              </a:rPr>
              <a:t>En Colab, se realiza el trabajo importando las bibliotecas que se van a utilizar.</a:t>
            </a:r>
          </a:p>
        </p:txBody>
      </p:sp>
      <p:sp>
        <p:nvSpPr>
          <p:cNvPr name="TextBox 20" id="20"/>
          <p:cNvSpPr txBox="true"/>
          <p:nvPr/>
        </p:nvSpPr>
        <p:spPr>
          <a:xfrm rot="0">
            <a:off x="1076345" y="1057275"/>
            <a:ext cx="8681893" cy="582930"/>
          </a:xfrm>
          <a:prstGeom prst="rect">
            <a:avLst/>
          </a:prstGeom>
        </p:spPr>
        <p:txBody>
          <a:bodyPr anchor="t" rtlCol="false" tIns="0" lIns="0" bIns="0" rIns="0">
            <a:spAutoFit/>
          </a:bodyPr>
          <a:lstStyle/>
          <a:p>
            <a:pPr algn="l" marL="0" indent="0" lvl="0">
              <a:lnSpc>
                <a:spcPts val="4319"/>
              </a:lnSpc>
              <a:spcBef>
                <a:spcPct val="0"/>
              </a:spcBef>
            </a:pPr>
            <a:r>
              <a:rPr lang="en-US" b="true" sz="3999">
                <a:solidFill>
                  <a:srgbClr val="000000"/>
                </a:solidFill>
                <a:latin typeface="Now Bold"/>
                <a:ea typeface="Now Bold"/>
                <a:cs typeface="Now Bold"/>
                <a:sym typeface="Now Bold"/>
              </a:rPr>
              <a:t>Puntos Claves</a:t>
            </a:r>
          </a:p>
        </p:txBody>
      </p:sp>
      <p:sp>
        <p:nvSpPr>
          <p:cNvPr name="TextBox 21" id="21"/>
          <p:cNvSpPr txBox="true"/>
          <p:nvPr/>
        </p:nvSpPr>
        <p:spPr>
          <a:xfrm rot="0">
            <a:off x="10285067" y="3665691"/>
            <a:ext cx="6452676" cy="382270"/>
          </a:xfrm>
          <a:prstGeom prst="rect">
            <a:avLst/>
          </a:prstGeom>
        </p:spPr>
        <p:txBody>
          <a:bodyPr anchor="t" rtlCol="false" tIns="0" lIns="0" bIns="0" rIns="0">
            <a:spAutoFit/>
          </a:bodyPr>
          <a:lstStyle/>
          <a:p>
            <a:pPr algn="l">
              <a:lnSpc>
                <a:spcPts val="3079"/>
              </a:lnSpc>
            </a:pPr>
            <a:r>
              <a:rPr lang="en-US" sz="2199">
                <a:solidFill>
                  <a:srgbClr val="000000"/>
                </a:solidFill>
                <a:latin typeface="Space Mono"/>
                <a:ea typeface="Space Mono"/>
                <a:cs typeface="Space Mono"/>
                <a:sym typeface="Space Mono"/>
              </a:rPr>
              <a:t>Se realiza una exploración de datos </a:t>
            </a:r>
          </a:p>
        </p:txBody>
      </p:sp>
      <p:sp>
        <p:nvSpPr>
          <p:cNvPr name="TextBox 22" id="22"/>
          <p:cNvSpPr txBox="true"/>
          <p:nvPr/>
        </p:nvSpPr>
        <p:spPr>
          <a:xfrm rot="0">
            <a:off x="10240099" y="5526769"/>
            <a:ext cx="6452676" cy="1163320"/>
          </a:xfrm>
          <a:prstGeom prst="rect">
            <a:avLst/>
          </a:prstGeom>
        </p:spPr>
        <p:txBody>
          <a:bodyPr anchor="t" rtlCol="false" tIns="0" lIns="0" bIns="0" rIns="0">
            <a:spAutoFit/>
          </a:bodyPr>
          <a:lstStyle/>
          <a:p>
            <a:pPr algn="l">
              <a:lnSpc>
                <a:spcPts val="3079"/>
              </a:lnSpc>
            </a:pPr>
            <a:r>
              <a:rPr lang="en-US" sz="2199">
                <a:solidFill>
                  <a:srgbClr val="000000"/>
                </a:solidFill>
                <a:latin typeface="Space Mono"/>
                <a:ea typeface="Space Mono"/>
                <a:cs typeface="Space Mono"/>
                <a:sym typeface="Space Mono"/>
              </a:rPr>
              <a:t>Se crea un nuevo DataFrame y transformar los datos con los que se trabaja</a:t>
            </a:r>
          </a:p>
        </p:txBody>
      </p:sp>
      <p:sp>
        <p:nvSpPr>
          <p:cNvPr name="TextBox 23" id="23"/>
          <p:cNvSpPr txBox="true"/>
          <p:nvPr/>
        </p:nvSpPr>
        <p:spPr>
          <a:xfrm rot="0">
            <a:off x="10285067" y="7699915"/>
            <a:ext cx="6452676" cy="772795"/>
          </a:xfrm>
          <a:prstGeom prst="rect">
            <a:avLst/>
          </a:prstGeom>
        </p:spPr>
        <p:txBody>
          <a:bodyPr anchor="t" rtlCol="false" tIns="0" lIns="0" bIns="0" rIns="0">
            <a:spAutoFit/>
          </a:bodyPr>
          <a:lstStyle/>
          <a:p>
            <a:pPr algn="l">
              <a:lnSpc>
                <a:spcPts val="3079"/>
              </a:lnSpc>
            </a:pPr>
            <a:r>
              <a:rPr lang="en-US" sz="2199">
                <a:solidFill>
                  <a:srgbClr val="000000"/>
                </a:solidFill>
                <a:latin typeface="Space Mono"/>
                <a:ea typeface="Space Mono"/>
                <a:cs typeface="Space Mono"/>
                <a:sym typeface="Space Mono"/>
              </a:rPr>
              <a:t>Se identifican las variables más importante para trabajar.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5821149" y="-560761"/>
            <a:ext cx="3376834" cy="2578674"/>
          </a:xfrm>
          <a:custGeom>
            <a:avLst/>
            <a:gdLst/>
            <a:ahLst/>
            <a:cxnLst/>
            <a:rect r="r" b="b" t="t" l="l"/>
            <a:pathLst>
              <a:path h="2578674" w="3376834">
                <a:moveTo>
                  <a:pt x="0" y="0"/>
                </a:moveTo>
                <a:lnTo>
                  <a:pt x="3376834" y="0"/>
                </a:lnTo>
                <a:lnTo>
                  <a:pt x="3376834" y="2578673"/>
                </a:lnTo>
                <a:lnTo>
                  <a:pt x="0" y="2578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3838" y="2210721"/>
            <a:ext cx="3144795" cy="3585579"/>
            <a:chOff x="0" y="0"/>
            <a:chExt cx="828259" cy="944350"/>
          </a:xfrm>
        </p:grpSpPr>
        <p:sp>
          <p:nvSpPr>
            <p:cNvPr name="Freeform 4" id="4"/>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5" id="5"/>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TextBox 6" id="6"/>
          <p:cNvSpPr txBox="true"/>
          <p:nvPr/>
        </p:nvSpPr>
        <p:spPr>
          <a:xfrm rot="0">
            <a:off x="341539" y="3200650"/>
            <a:ext cx="2909392" cy="2671982"/>
          </a:xfrm>
          <a:prstGeom prst="rect">
            <a:avLst/>
          </a:prstGeom>
        </p:spPr>
        <p:txBody>
          <a:bodyPr anchor="t" rtlCol="false" tIns="0" lIns="0" bIns="0" rIns="0">
            <a:spAutoFit/>
          </a:bodyPr>
          <a:lstStyle/>
          <a:p>
            <a:pPr algn="l">
              <a:lnSpc>
                <a:spcPts val="2627"/>
              </a:lnSpc>
            </a:pPr>
            <a:r>
              <a:rPr lang="en-US" sz="2284">
                <a:solidFill>
                  <a:srgbClr val="000000"/>
                </a:solidFill>
                <a:latin typeface="Space Mono"/>
                <a:ea typeface="Space Mono"/>
                <a:cs typeface="Space Mono"/>
                <a:sym typeface="Space Mono"/>
              </a:rPr>
              <a:t>Las promociones como "Weekend Markdown" incrementan significativamente las ventas unitarias.</a:t>
            </a:r>
          </a:p>
          <a:p>
            <a:pPr algn="l">
              <a:lnSpc>
                <a:spcPts val="2627"/>
              </a:lnSpc>
            </a:pPr>
          </a:p>
        </p:txBody>
      </p:sp>
      <p:grpSp>
        <p:nvGrpSpPr>
          <p:cNvPr name="Group 7" id="7"/>
          <p:cNvGrpSpPr/>
          <p:nvPr/>
        </p:nvGrpSpPr>
        <p:grpSpPr>
          <a:xfrm rot="0">
            <a:off x="2934989" y="5478378"/>
            <a:ext cx="3144795" cy="3585579"/>
            <a:chOff x="0" y="0"/>
            <a:chExt cx="828259" cy="944350"/>
          </a:xfrm>
        </p:grpSpPr>
        <p:sp>
          <p:nvSpPr>
            <p:cNvPr name="Freeform 8" id="8"/>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9" id="9"/>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TextBox 10" id="10"/>
          <p:cNvSpPr txBox="true"/>
          <p:nvPr/>
        </p:nvSpPr>
        <p:spPr>
          <a:xfrm rot="0">
            <a:off x="8255663" y="5882026"/>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4</a:t>
            </a:r>
          </a:p>
        </p:txBody>
      </p:sp>
      <p:sp>
        <p:nvSpPr>
          <p:cNvPr name="TextBox 11" id="11"/>
          <p:cNvSpPr txBox="true"/>
          <p:nvPr/>
        </p:nvSpPr>
        <p:spPr>
          <a:xfrm rot="0">
            <a:off x="5835280" y="2513580"/>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3</a:t>
            </a:r>
          </a:p>
        </p:txBody>
      </p:sp>
      <p:sp>
        <p:nvSpPr>
          <p:cNvPr name="TextBox 12" id="12"/>
          <p:cNvSpPr txBox="true"/>
          <p:nvPr/>
        </p:nvSpPr>
        <p:spPr>
          <a:xfrm rot="0">
            <a:off x="10932444" y="2448520"/>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5</a:t>
            </a:r>
          </a:p>
        </p:txBody>
      </p:sp>
      <p:sp>
        <p:nvSpPr>
          <p:cNvPr name="TextBox 13" id="13"/>
          <p:cNvSpPr txBox="true"/>
          <p:nvPr/>
        </p:nvSpPr>
        <p:spPr>
          <a:xfrm rot="0">
            <a:off x="13727006" y="5882026"/>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6</a:t>
            </a:r>
          </a:p>
        </p:txBody>
      </p:sp>
      <p:grpSp>
        <p:nvGrpSpPr>
          <p:cNvPr name="Group 14" id="14"/>
          <p:cNvGrpSpPr/>
          <p:nvPr/>
        </p:nvGrpSpPr>
        <p:grpSpPr>
          <a:xfrm rot="0">
            <a:off x="5473074" y="2210721"/>
            <a:ext cx="3144795" cy="3585579"/>
            <a:chOff x="0" y="0"/>
            <a:chExt cx="828259" cy="944350"/>
          </a:xfrm>
        </p:grpSpPr>
        <p:sp>
          <p:nvSpPr>
            <p:cNvPr name="Freeform 15" id="15"/>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16" id="16"/>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17" id="17"/>
          <p:cNvGrpSpPr/>
          <p:nvPr/>
        </p:nvGrpSpPr>
        <p:grpSpPr>
          <a:xfrm rot="0">
            <a:off x="8048561" y="5478378"/>
            <a:ext cx="3144795" cy="3585579"/>
            <a:chOff x="0" y="0"/>
            <a:chExt cx="828259" cy="944350"/>
          </a:xfrm>
        </p:grpSpPr>
        <p:sp>
          <p:nvSpPr>
            <p:cNvPr name="Freeform 18" id="18"/>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19" id="19"/>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20" id="20"/>
          <p:cNvGrpSpPr/>
          <p:nvPr/>
        </p:nvGrpSpPr>
        <p:grpSpPr>
          <a:xfrm rot="0">
            <a:off x="10645859" y="2210721"/>
            <a:ext cx="3144795" cy="3585579"/>
            <a:chOff x="0" y="0"/>
            <a:chExt cx="828259" cy="944350"/>
          </a:xfrm>
        </p:grpSpPr>
        <p:sp>
          <p:nvSpPr>
            <p:cNvPr name="Freeform 21" id="21"/>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22" id="22"/>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23" id="23"/>
          <p:cNvGrpSpPr/>
          <p:nvPr/>
        </p:nvGrpSpPr>
        <p:grpSpPr>
          <a:xfrm rot="0">
            <a:off x="13384106" y="5478378"/>
            <a:ext cx="3144795" cy="3585579"/>
            <a:chOff x="0" y="0"/>
            <a:chExt cx="828259" cy="944350"/>
          </a:xfrm>
        </p:grpSpPr>
        <p:sp>
          <p:nvSpPr>
            <p:cNvPr name="Freeform 24" id="24"/>
            <p:cNvSpPr/>
            <p:nvPr/>
          </p:nvSpPr>
          <p:spPr>
            <a:xfrm flipH="false" flipV="false" rot="0">
              <a:off x="0" y="0"/>
              <a:ext cx="828259" cy="944350"/>
            </a:xfrm>
            <a:custGeom>
              <a:avLst/>
              <a:gdLst/>
              <a:ahLst/>
              <a:cxnLst/>
              <a:rect r="r" b="b" t="t" l="l"/>
              <a:pathLst>
                <a:path h="944350" w="828259">
                  <a:moveTo>
                    <a:pt x="61545" y="0"/>
                  </a:moveTo>
                  <a:lnTo>
                    <a:pt x="766713" y="0"/>
                  </a:lnTo>
                  <a:cubicBezTo>
                    <a:pt x="800704" y="0"/>
                    <a:pt x="828259" y="27555"/>
                    <a:pt x="828259" y="61545"/>
                  </a:cubicBezTo>
                  <a:lnTo>
                    <a:pt x="828259" y="882805"/>
                  </a:lnTo>
                  <a:cubicBezTo>
                    <a:pt x="828259" y="916795"/>
                    <a:pt x="800704" y="944350"/>
                    <a:pt x="766713" y="944350"/>
                  </a:cubicBezTo>
                  <a:lnTo>
                    <a:pt x="61545" y="944350"/>
                  </a:lnTo>
                  <a:cubicBezTo>
                    <a:pt x="27555" y="944350"/>
                    <a:pt x="0" y="916795"/>
                    <a:pt x="0" y="882805"/>
                  </a:cubicBezTo>
                  <a:lnTo>
                    <a:pt x="0" y="61545"/>
                  </a:lnTo>
                  <a:cubicBezTo>
                    <a:pt x="0" y="27555"/>
                    <a:pt x="27555" y="0"/>
                    <a:pt x="61545" y="0"/>
                  </a:cubicBezTo>
                  <a:close/>
                </a:path>
              </a:pathLst>
            </a:custGeom>
            <a:solidFill>
              <a:srgbClr val="000000">
                <a:alpha val="0"/>
              </a:srgbClr>
            </a:solidFill>
            <a:ln w="19050" cap="rnd">
              <a:solidFill>
                <a:srgbClr val="000000"/>
              </a:solidFill>
              <a:prstDash val="solid"/>
              <a:round/>
            </a:ln>
          </p:spPr>
        </p:sp>
        <p:sp>
          <p:nvSpPr>
            <p:cNvPr name="TextBox 25" id="25"/>
            <p:cNvSpPr txBox="true"/>
            <p:nvPr/>
          </p:nvSpPr>
          <p:spPr>
            <a:xfrm>
              <a:off x="0" y="-38100"/>
              <a:ext cx="828259" cy="982450"/>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Freeform 26" id="26"/>
          <p:cNvSpPr/>
          <p:nvPr/>
        </p:nvSpPr>
        <p:spPr>
          <a:xfrm flipH="false" flipV="false" rot="0">
            <a:off x="14164189" y="1532324"/>
            <a:ext cx="3913203" cy="3187481"/>
          </a:xfrm>
          <a:custGeom>
            <a:avLst/>
            <a:gdLst/>
            <a:ahLst/>
            <a:cxnLst/>
            <a:rect r="r" b="b" t="t" l="l"/>
            <a:pathLst>
              <a:path h="3187481" w="3913203">
                <a:moveTo>
                  <a:pt x="0" y="0"/>
                </a:moveTo>
                <a:lnTo>
                  <a:pt x="3913202" y="0"/>
                </a:lnTo>
                <a:lnTo>
                  <a:pt x="3913202" y="3187482"/>
                </a:lnTo>
                <a:lnTo>
                  <a:pt x="0" y="3187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7" id="27"/>
          <p:cNvSpPr txBox="true"/>
          <p:nvPr/>
        </p:nvSpPr>
        <p:spPr>
          <a:xfrm rot="0">
            <a:off x="514606" y="2513580"/>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1</a:t>
            </a:r>
          </a:p>
        </p:txBody>
      </p:sp>
      <p:sp>
        <p:nvSpPr>
          <p:cNvPr name="TextBox 28" id="28"/>
          <p:cNvSpPr txBox="true"/>
          <p:nvPr/>
        </p:nvSpPr>
        <p:spPr>
          <a:xfrm rot="0">
            <a:off x="1200989" y="1057275"/>
            <a:ext cx="9444870" cy="582930"/>
          </a:xfrm>
          <a:prstGeom prst="rect">
            <a:avLst/>
          </a:prstGeom>
        </p:spPr>
        <p:txBody>
          <a:bodyPr anchor="t" rtlCol="false" tIns="0" lIns="0" bIns="0" rIns="0">
            <a:spAutoFit/>
          </a:bodyPr>
          <a:lstStyle/>
          <a:p>
            <a:pPr algn="l" marL="0" indent="0" lvl="0">
              <a:lnSpc>
                <a:spcPts val="4319"/>
              </a:lnSpc>
              <a:spcBef>
                <a:spcPct val="0"/>
              </a:spcBef>
            </a:pPr>
            <a:r>
              <a:rPr lang="en-US" b="true" sz="3999">
                <a:solidFill>
                  <a:srgbClr val="000000"/>
                </a:solidFill>
                <a:latin typeface="Now Bold"/>
                <a:ea typeface="Now Bold"/>
                <a:cs typeface="Now Bold"/>
                <a:sym typeface="Now Bold"/>
              </a:rPr>
              <a:t>Hipótesis:</a:t>
            </a:r>
          </a:p>
        </p:txBody>
      </p:sp>
      <p:sp>
        <p:nvSpPr>
          <p:cNvPr name="TextBox 29" id="29"/>
          <p:cNvSpPr txBox="true"/>
          <p:nvPr/>
        </p:nvSpPr>
        <p:spPr>
          <a:xfrm rot="0">
            <a:off x="3297195" y="5882026"/>
            <a:ext cx="2420383" cy="677545"/>
          </a:xfrm>
          <a:prstGeom prst="rect">
            <a:avLst/>
          </a:prstGeom>
        </p:spPr>
        <p:txBody>
          <a:bodyPr anchor="t" rtlCol="false" tIns="0" lIns="0" bIns="0" rIns="0">
            <a:spAutoFit/>
          </a:bodyPr>
          <a:lstStyle/>
          <a:p>
            <a:pPr algn="ctr">
              <a:lnSpc>
                <a:spcPts val="5150"/>
              </a:lnSpc>
            </a:pPr>
            <a:r>
              <a:rPr lang="en-US" b="true" sz="5000">
                <a:solidFill>
                  <a:srgbClr val="000000"/>
                </a:solidFill>
                <a:latin typeface="Now Bold"/>
                <a:ea typeface="Now Bold"/>
                <a:cs typeface="Now Bold"/>
                <a:sym typeface="Now Bold"/>
              </a:rPr>
              <a:t>2</a:t>
            </a:r>
          </a:p>
        </p:txBody>
      </p:sp>
      <p:sp>
        <p:nvSpPr>
          <p:cNvPr name="TextBox 30" id="30"/>
          <p:cNvSpPr txBox="true"/>
          <p:nvPr/>
        </p:nvSpPr>
        <p:spPr>
          <a:xfrm rot="0">
            <a:off x="3052691" y="6569096"/>
            <a:ext cx="2909392" cy="2005232"/>
          </a:xfrm>
          <a:prstGeom prst="rect">
            <a:avLst/>
          </a:prstGeom>
        </p:spPr>
        <p:txBody>
          <a:bodyPr anchor="t" rtlCol="false" tIns="0" lIns="0" bIns="0" rIns="0">
            <a:spAutoFit/>
          </a:bodyPr>
          <a:lstStyle/>
          <a:p>
            <a:pPr algn="l">
              <a:lnSpc>
                <a:spcPts val="2627"/>
              </a:lnSpc>
            </a:pPr>
            <a:r>
              <a:rPr lang="en-US" sz="2284">
                <a:solidFill>
                  <a:srgbClr val="000000"/>
                </a:solidFill>
                <a:latin typeface="Space Mono"/>
                <a:ea typeface="Space Mono"/>
                <a:cs typeface="Space Mono"/>
                <a:sym typeface="Space Mono"/>
              </a:rPr>
              <a:t>Estados unidos genera más ventas pero a mayor costo que México y Canadá.</a:t>
            </a:r>
          </a:p>
          <a:p>
            <a:pPr algn="l">
              <a:lnSpc>
                <a:spcPts val="2627"/>
              </a:lnSpc>
            </a:pPr>
          </a:p>
        </p:txBody>
      </p:sp>
      <p:sp>
        <p:nvSpPr>
          <p:cNvPr name="TextBox 31" id="31"/>
          <p:cNvSpPr txBox="true"/>
          <p:nvPr/>
        </p:nvSpPr>
        <p:spPr>
          <a:xfrm rot="0">
            <a:off x="5680176" y="3135590"/>
            <a:ext cx="2937693" cy="2802101"/>
          </a:xfrm>
          <a:prstGeom prst="rect">
            <a:avLst/>
          </a:prstGeom>
        </p:spPr>
        <p:txBody>
          <a:bodyPr anchor="t" rtlCol="false" tIns="0" lIns="0" bIns="0" rIns="0">
            <a:spAutoFit/>
          </a:bodyPr>
          <a:lstStyle/>
          <a:p>
            <a:pPr algn="l">
              <a:lnSpc>
                <a:spcPts val="2329"/>
              </a:lnSpc>
            </a:pPr>
            <a:r>
              <a:rPr lang="en-US" sz="2025">
                <a:solidFill>
                  <a:srgbClr val="000000"/>
                </a:solidFill>
                <a:latin typeface="Space Mono"/>
                <a:ea typeface="Space Mono"/>
                <a:cs typeface="Space Mono"/>
                <a:sym typeface="Space Mono"/>
              </a:rPr>
              <a:t>Los clientes que tienen nivel educativo más alto tienden a comprar productos en Supermercados de lujo o de tipo Gourmet.</a:t>
            </a:r>
          </a:p>
          <a:p>
            <a:pPr algn="l">
              <a:lnSpc>
                <a:spcPts val="1754"/>
              </a:lnSpc>
            </a:pPr>
          </a:p>
          <a:p>
            <a:pPr algn="l">
              <a:lnSpc>
                <a:spcPts val="1754"/>
              </a:lnSpc>
            </a:pPr>
          </a:p>
        </p:txBody>
      </p:sp>
      <p:sp>
        <p:nvSpPr>
          <p:cNvPr name="TextBox 32" id="32"/>
          <p:cNvSpPr txBox="true"/>
          <p:nvPr/>
        </p:nvSpPr>
        <p:spPr>
          <a:xfrm rot="0">
            <a:off x="8152112" y="6808348"/>
            <a:ext cx="3041244" cy="1526728"/>
          </a:xfrm>
          <a:prstGeom prst="rect">
            <a:avLst/>
          </a:prstGeom>
        </p:spPr>
        <p:txBody>
          <a:bodyPr anchor="t" rtlCol="false" tIns="0" lIns="0" bIns="0" rIns="0">
            <a:spAutoFit/>
          </a:bodyPr>
          <a:lstStyle/>
          <a:p>
            <a:pPr algn="l">
              <a:lnSpc>
                <a:spcPts val="2621"/>
              </a:lnSpc>
            </a:pPr>
            <a:r>
              <a:rPr lang="en-US" sz="2279">
                <a:solidFill>
                  <a:srgbClr val="000000"/>
                </a:solidFill>
                <a:latin typeface="Space Mono"/>
                <a:ea typeface="Space Mono"/>
                <a:cs typeface="Space Mono"/>
                <a:sym typeface="Space Mono"/>
              </a:rPr>
              <a:t>Los clientes solteros compran más comida congeleda.</a:t>
            </a:r>
          </a:p>
          <a:p>
            <a:pPr algn="l">
              <a:lnSpc>
                <a:spcPts val="1816"/>
              </a:lnSpc>
            </a:pPr>
          </a:p>
        </p:txBody>
      </p:sp>
      <p:sp>
        <p:nvSpPr>
          <p:cNvPr name="TextBox 33" id="33"/>
          <p:cNvSpPr txBox="true"/>
          <p:nvPr/>
        </p:nvSpPr>
        <p:spPr>
          <a:xfrm rot="0">
            <a:off x="10837194" y="3219770"/>
            <a:ext cx="3041244" cy="2174428"/>
          </a:xfrm>
          <a:prstGeom prst="rect">
            <a:avLst/>
          </a:prstGeom>
        </p:spPr>
        <p:txBody>
          <a:bodyPr anchor="t" rtlCol="false" tIns="0" lIns="0" bIns="0" rIns="0">
            <a:spAutoFit/>
          </a:bodyPr>
          <a:lstStyle/>
          <a:p>
            <a:pPr algn="l">
              <a:lnSpc>
                <a:spcPts val="2621"/>
              </a:lnSpc>
            </a:pPr>
            <a:r>
              <a:rPr lang="en-US" sz="2279">
                <a:solidFill>
                  <a:srgbClr val="000000"/>
                </a:solidFill>
                <a:latin typeface="Space Mono"/>
                <a:ea typeface="Space Mono"/>
                <a:cs typeface="Space Mono"/>
                <a:sym typeface="Space Mono"/>
              </a:rPr>
              <a:t>La mediana del costo total de ventas de los hombres es mayor al de las mujeres.</a:t>
            </a:r>
          </a:p>
          <a:p>
            <a:pPr algn="l">
              <a:lnSpc>
                <a:spcPts val="1816"/>
              </a:lnSpc>
            </a:pPr>
          </a:p>
        </p:txBody>
      </p:sp>
      <p:sp>
        <p:nvSpPr>
          <p:cNvPr name="TextBox 34" id="34"/>
          <p:cNvSpPr txBox="true"/>
          <p:nvPr/>
        </p:nvSpPr>
        <p:spPr>
          <a:xfrm rot="0">
            <a:off x="13487657" y="6759596"/>
            <a:ext cx="3041244" cy="1850578"/>
          </a:xfrm>
          <a:prstGeom prst="rect">
            <a:avLst/>
          </a:prstGeom>
        </p:spPr>
        <p:txBody>
          <a:bodyPr anchor="t" rtlCol="false" tIns="0" lIns="0" bIns="0" rIns="0">
            <a:spAutoFit/>
          </a:bodyPr>
          <a:lstStyle/>
          <a:p>
            <a:pPr algn="l">
              <a:lnSpc>
                <a:spcPts val="2621"/>
              </a:lnSpc>
            </a:pPr>
            <a:r>
              <a:rPr lang="en-US" sz="2279">
                <a:solidFill>
                  <a:srgbClr val="000000"/>
                </a:solidFill>
                <a:latin typeface="Space Mono"/>
                <a:ea typeface="Space Mono"/>
                <a:cs typeface="Space Mono"/>
                <a:sym typeface="Space Mono"/>
              </a:rPr>
              <a:t>La mayor tendencia en ventas es la marca Carrington.</a:t>
            </a:r>
          </a:p>
          <a:p>
            <a:pPr algn="l">
              <a:lnSpc>
                <a:spcPts val="2621"/>
              </a:lnSpc>
            </a:pPr>
          </a:p>
          <a:p>
            <a:pPr algn="l">
              <a:lnSpc>
                <a:spcPts val="181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3638315" y="1805614"/>
            <a:ext cx="5648119" cy="2207901"/>
          </a:xfrm>
          <a:custGeom>
            <a:avLst/>
            <a:gdLst/>
            <a:ahLst/>
            <a:cxnLst/>
            <a:rect r="r" b="b" t="t" l="l"/>
            <a:pathLst>
              <a:path h="2207901" w="5648119">
                <a:moveTo>
                  <a:pt x="0" y="0"/>
                </a:moveTo>
                <a:lnTo>
                  <a:pt x="5648120" y="0"/>
                </a:lnTo>
                <a:lnTo>
                  <a:pt x="5648120" y="2207902"/>
                </a:lnTo>
                <a:lnTo>
                  <a:pt x="0" y="2207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12450" y="5906692"/>
            <a:ext cx="11175550" cy="5522061"/>
            <a:chOff x="0" y="0"/>
            <a:chExt cx="2943355" cy="1454370"/>
          </a:xfrm>
        </p:grpSpPr>
        <p:sp>
          <p:nvSpPr>
            <p:cNvPr name="Freeform 4" id="4"/>
            <p:cNvSpPr/>
            <p:nvPr/>
          </p:nvSpPr>
          <p:spPr>
            <a:xfrm flipH="false" flipV="false" rot="0">
              <a:off x="0" y="0"/>
              <a:ext cx="2943355" cy="1454370"/>
            </a:xfrm>
            <a:custGeom>
              <a:avLst/>
              <a:gdLst/>
              <a:ahLst/>
              <a:cxnLst/>
              <a:rect r="r" b="b" t="t" l="l"/>
              <a:pathLst>
                <a:path h="1454370" w="2943355">
                  <a:moveTo>
                    <a:pt x="17319" y="0"/>
                  </a:moveTo>
                  <a:lnTo>
                    <a:pt x="2926036" y="0"/>
                  </a:lnTo>
                  <a:cubicBezTo>
                    <a:pt x="2935601" y="0"/>
                    <a:pt x="2943355" y="7754"/>
                    <a:pt x="2943355" y="17319"/>
                  </a:cubicBezTo>
                  <a:lnTo>
                    <a:pt x="2943355" y="1437051"/>
                  </a:lnTo>
                  <a:cubicBezTo>
                    <a:pt x="2943355" y="1446616"/>
                    <a:pt x="2935601" y="1454370"/>
                    <a:pt x="2926036" y="1454370"/>
                  </a:cubicBezTo>
                  <a:lnTo>
                    <a:pt x="17319" y="1454370"/>
                  </a:lnTo>
                  <a:cubicBezTo>
                    <a:pt x="7754" y="1454370"/>
                    <a:pt x="0" y="1446616"/>
                    <a:pt x="0" y="1437051"/>
                  </a:cubicBezTo>
                  <a:lnTo>
                    <a:pt x="0" y="17319"/>
                  </a:lnTo>
                  <a:cubicBezTo>
                    <a:pt x="0" y="7754"/>
                    <a:pt x="7754" y="0"/>
                    <a:pt x="17319" y="0"/>
                  </a:cubicBezTo>
                  <a:close/>
                </a:path>
              </a:pathLst>
            </a:custGeom>
            <a:solidFill>
              <a:srgbClr val="000000">
                <a:alpha val="0"/>
              </a:srgbClr>
            </a:solidFill>
            <a:ln w="19050" cap="rnd">
              <a:solidFill>
                <a:srgbClr val="000000"/>
              </a:solidFill>
              <a:prstDash val="solid"/>
              <a:round/>
            </a:ln>
          </p:spPr>
        </p:sp>
        <p:sp>
          <p:nvSpPr>
            <p:cNvPr name="TextBox 5" id="5"/>
            <p:cNvSpPr txBox="true"/>
            <p:nvPr/>
          </p:nvSpPr>
          <p:spPr>
            <a:xfrm>
              <a:off x="0" y="-38100"/>
              <a:ext cx="2943355" cy="1492470"/>
            </a:xfrm>
            <a:prstGeom prst="rect">
              <a:avLst/>
            </a:prstGeom>
          </p:spPr>
          <p:txBody>
            <a:bodyPr anchor="ctr" rtlCol="false" tIns="50800" lIns="50800" bIns="50800" rIns="50800"/>
            <a:lstStyle/>
            <a:p>
              <a:pPr algn="just">
                <a:lnSpc>
                  <a:spcPts val="2519"/>
                </a:lnSpc>
              </a:pPr>
              <a:r>
                <a:rPr lang="en-US" sz="1799" b="true">
                  <a:solidFill>
                    <a:srgbClr val="000000"/>
                  </a:solidFill>
                  <a:latin typeface="Space Mono Bold"/>
                  <a:ea typeface="Space Mono Bold"/>
                  <a:cs typeface="Space Mono Bold"/>
                  <a:sym typeface="Space Mono Bold"/>
                </a:rPr>
                <a:t>Con ambos gráficos, podemos ver que la promoción "Weekend Markdown" tiene un impacto notablemente positivo en las ventas, mientras que otras promociones pueden tener un efecto menor. Las promociones como Weekend Markdown, Price Savers, Two Day Sale, y Price Winners, entre otras, que tienen barras por encima del costo promedio, son las más rentables. En cambio, las promociones que están cerca de la línea del costo promedio necesitan ajustes para mejorar su rentabilidad.</a:t>
              </a:r>
            </a:p>
            <a:p>
              <a:pPr algn="just">
                <a:lnSpc>
                  <a:spcPts val="2519"/>
                </a:lnSpc>
              </a:pPr>
            </a:p>
            <a:p>
              <a:pPr algn="just">
                <a:lnSpc>
                  <a:spcPts val="2519"/>
                </a:lnSpc>
              </a:pPr>
              <a:r>
                <a:rPr lang="en-US" sz="1799" b="true">
                  <a:solidFill>
                    <a:srgbClr val="000000"/>
                  </a:solidFill>
                  <a:latin typeface="Space Mono Bold"/>
                  <a:ea typeface="Space Mono Bold"/>
                  <a:cs typeface="Space Mono Bold"/>
                  <a:sym typeface="Space Mono Bold"/>
                </a:rPr>
                <a:t>En el segundo gráfico, las promociones que se destacan como las más exitosas, generando el mayor impacto, deben ser priorizadas en las futuras estrategias para seguir impulsando las ventas de manera efectiva.</a:t>
              </a:r>
            </a:p>
            <a:p>
              <a:pPr algn="just">
                <a:lnSpc>
                  <a:spcPts val="2519"/>
                </a:lnSpc>
              </a:pPr>
            </a:p>
            <a:p>
              <a:pPr algn="just">
                <a:lnSpc>
                  <a:spcPts val="2519"/>
                </a:lnSpc>
              </a:pPr>
            </a:p>
          </p:txBody>
        </p:sp>
      </p:grpSp>
      <p:sp>
        <p:nvSpPr>
          <p:cNvPr name="Freeform 6" id="6"/>
          <p:cNvSpPr/>
          <p:nvPr/>
        </p:nvSpPr>
        <p:spPr>
          <a:xfrm flipH="false" flipV="false" rot="0">
            <a:off x="0" y="701462"/>
            <a:ext cx="14137419" cy="5587258"/>
          </a:xfrm>
          <a:custGeom>
            <a:avLst/>
            <a:gdLst/>
            <a:ahLst/>
            <a:cxnLst/>
            <a:rect r="r" b="b" t="t" l="l"/>
            <a:pathLst>
              <a:path h="5587258" w="14137419">
                <a:moveTo>
                  <a:pt x="0" y="0"/>
                </a:moveTo>
                <a:lnTo>
                  <a:pt x="14137419" y="0"/>
                </a:lnTo>
                <a:lnTo>
                  <a:pt x="14137419" y="5587258"/>
                </a:lnTo>
                <a:lnTo>
                  <a:pt x="0" y="5587258"/>
                </a:lnTo>
                <a:lnTo>
                  <a:pt x="0" y="0"/>
                </a:lnTo>
                <a:close/>
              </a:path>
            </a:pathLst>
          </a:custGeom>
          <a:blipFill>
            <a:blip r:embed="rId4"/>
            <a:stretch>
              <a:fillRect l="-186" t="-1297" r="0" b="-523"/>
            </a:stretch>
          </a:blipFill>
        </p:spPr>
      </p:sp>
      <p:sp>
        <p:nvSpPr>
          <p:cNvPr name="Freeform 7" id="7"/>
          <p:cNvSpPr/>
          <p:nvPr/>
        </p:nvSpPr>
        <p:spPr>
          <a:xfrm flipH="false" flipV="false" rot="0">
            <a:off x="248849" y="6288720"/>
            <a:ext cx="6863602" cy="4179952"/>
          </a:xfrm>
          <a:custGeom>
            <a:avLst/>
            <a:gdLst/>
            <a:ahLst/>
            <a:cxnLst/>
            <a:rect r="r" b="b" t="t" l="l"/>
            <a:pathLst>
              <a:path h="4179952" w="6863602">
                <a:moveTo>
                  <a:pt x="0" y="0"/>
                </a:moveTo>
                <a:lnTo>
                  <a:pt x="6863601" y="0"/>
                </a:lnTo>
                <a:lnTo>
                  <a:pt x="6863601" y="4179952"/>
                </a:lnTo>
                <a:lnTo>
                  <a:pt x="0" y="4179952"/>
                </a:lnTo>
                <a:lnTo>
                  <a:pt x="0" y="0"/>
                </a:lnTo>
                <a:close/>
              </a:path>
            </a:pathLst>
          </a:custGeom>
          <a:blipFill>
            <a:blip r:embed="rId5"/>
            <a:stretch>
              <a:fillRect l="0" t="0" r="0" b="0"/>
            </a:stretch>
          </a:blipFill>
        </p:spPr>
      </p:sp>
      <p:sp>
        <p:nvSpPr>
          <p:cNvPr name="TextBox 8" id="8"/>
          <p:cNvSpPr txBox="true"/>
          <p:nvPr/>
        </p:nvSpPr>
        <p:spPr>
          <a:xfrm rot="0">
            <a:off x="3944591" y="38100"/>
            <a:ext cx="10192828" cy="1006463"/>
          </a:xfrm>
          <a:prstGeom prst="rect">
            <a:avLst/>
          </a:prstGeom>
        </p:spPr>
        <p:txBody>
          <a:bodyPr anchor="t" rtlCol="false" tIns="0" lIns="0" bIns="0" rIns="0">
            <a:spAutoFit/>
          </a:bodyPr>
          <a:lstStyle/>
          <a:p>
            <a:pPr algn="l">
              <a:lnSpc>
                <a:spcPts val="3891"/>
              </a:lnSpc>
            </a:pPr>
            <a:r>
              <a:rPr lang="en-US" sz="3603" b="true">
                <a:solidFill>
                  <a:srgbClr val="000000"/>
                </a:solidFill>
                <a:latin typeface="Now Bold"/>
                <a:ea typeface="Now Bold"/>
                <a:cs typeface="Now Bold"/>
                <a:sym typeface="Now Bold"/>
              </a:rPr>
              <a:t>Impacto de las promociones de venta</a:t>
            </a:r>
          </a:p>
          <a:p>
            <a:pPr algn="l" marL="0" indent="0" lvl="0">
              <a:lnSpc>
                <a:spcPts val="389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DAGZx9DuILQ</dc:identifier>
  <dcterms:modified xsi:type="dcterms:W3CDTF">2011-08-01T06:04:30Z</dcterms:modified>
  <cp:revision>1</cp:revision>
  <dc:title>Presentación análisis datos y estadísticas profesional versátil geométrica turquesa</dc:title>
</cp:coreProperties>
</file>