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80" r:id="rId3"/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Varela Round"/>
      <p:regular r:id="rId29"/>
    </p:embeddedFont>
    <p:embeddedFont>
      <p:font typeface="Shadows Into Light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VarelaRou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hadowsIntoLight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yellow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44" name="Shape 44"/>
          <p:cNvSpPr/>
          <p:nvPr/>
        </p:nvSpPr>
        <p:spPr>
          <a:xfrm>
            <a:off x="3120675" y="1533250"/>
            <a:ext cx="3060325" cy="15325"/>
          </a:xfrm>
          <a:custGeom>
            <a:pathLst>
              <a:path extrusionOk="0" h="613" w="122413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5" name="Shape 45"/>
          <p:cNvSpPr/>
          <p:nvPr/>
        </p:nvSpPr>
        <p:spPr>
          <a:xfrm>
            <a:off x="3068250" y="1577725"/>
            <a:ext cx="3226850" cy="15875"/>
          </a:xfrm>
          <a:custGeom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980400" y="5494075"/>
            <a:ext cx="7183199" cy="692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360"/>
              </a:spcBef>
              <a:buClr>
                <a:srgbClr val="979CB8"/>
              </a:buClr>
              <a:buSzPct val="100000"/>
              <a:buNone/>
              <a:defRPr sz="1600">
                <a:solidFill>
                  <a:srgbClr val="979CB8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yellow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gree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magenta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blu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yellow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gree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magenta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gree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blu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1650450" y="1830109"/>
            <a:ext cx="58431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979CB8"/>
              </a:buClr>
              <a:buNone/>
              <a:defRPr>
                <a:solidFill>
                  <a:srgbClr val="979CB8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1404600" y="2882400"/>
            <a:ext cx="6334800" cy="109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69" name="Shape 69"/>
          <p:cNvSpPr txBox="1"/>
          <p:nvPr/>
        </p:nvSpPr>
        <p:spPr>
          <a:xfrm>
            <a:off x="3593400" y="16514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600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</a:p>
        </p:txBody>
      </p:sp>
      <p:sp>
        <p:nvSpPr>
          <p:cNvPr id="70" name="Shape 70"/>
          <p:cNvSpPr/>
          <p:nvPr/>
        </p:nvSpPr>
        <p:spPr>
          <a:xfrm>
            <a:off x="3950607" y="1571221"/>
            <a:ext cx="1308410" cy="1159078"/>
          </a:xfrm>
          <a:custGeom>
            <a:pathLst>
              <a:path extrusionOk="0" h="52447" w="59251">
                <a:moveTo>
                  <a:pt x="31417" y="954"/>
                </a:moveTo>
                <a:cubicBezTo>
                  <a:pt x="25372" y="536"/>
                  <a:pt x="17283" y="-1744"/>
                  <a:pt x="13340" y="2856"/>
                </a:cubicBezTo>
                <a:cubicBezTo>
                  <a:pt x="3770" y="14019"/>
                  <a:pt x="374" y="37628"/>
                  <a:pt x="11755" y="46938"/>
                </a:cubicBezTo>
                <a:cubicBezTo>
                  <a:pt x="19207" y="53034"/>
                  <a:pt x="30838" y="53180"/>
                  <a:pt x="40297" y="51378"/>
                </a:cubicBezTo>
                <a:cubicBezTo>
                  <a:pt x="46480" y="50199"/>
                  <a:pt x="49933" y="42778"/>
                  <a:pt x="52665" y="37107"/>
                </a:cubicBezTo>
                <a:cubicBezTo>
                  <a:pt x="55247" y="31744"/>
                  <a:pt x="60978" y="25793"/>
                  <a:pt x="58690" y="20299"/>
                </a:cubicBezTo>
                <a:cubicBezTo>
                  <a:pt x="57278" y="16911"/>
                  <a:pt x="53473" y="15077"/>
                  <a:pt x="50445" y="13005"/>
                </a:cubicBezTo>
                <a:cubicBezTo>
                  <a:pt x="41917" y="7170"/>
                  <a:pt x="31006" y="-916"/>
                  <a:pt x="21269" y="2539"/>
                </a:cubicBezTo>
                <a:cubicBezTo>
                  <a:pt x="13737" y="5211"/>
                  <a:pt x="5208" y="9706"/>
                  <a:pt x="2241" y="17127"/>
                </a:cubicBezTo>
                <a:cubicBezTo>
                  <a:pt x="-1024" y="25295"/>
                  <a:pt x="-738" y="36131"/>
                  <a:pt x="4144" y="43449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1" name="Shape 71"/>
          <p:cNvSpPr/>
          <p:nvPr/>
        </p:nvSpPr>
        <p:spPr>
          <a:xfrm>
            <a:off x="3874667" y="1485125"/>
            <a:ext cx="1394664" cy="1302551"/>
          </a:xfrm>
          <a:custGeom>
            <a:pathLst>
              <a:path extrusionOk="0" h="58939" w="63157">
                <a:moveTo>
                  <a:pt x="20826" y="0"/>
                </a:moveTo>
                <a:cubicBezTo>
                  <a:pt x="13565" y="0"/>
                  <a:pt x="6296" y="7516"/>
                  <a:pt x="4652" y="14588"/>
                </a:cubicBezTo>
                <a:cubicBezTo>
                  <a:pt x="2363" y="24428"/>
                  <a:pt x="5707" y="35896"/>
                  <a:pt x="11629" y="44082"/>
                </a:cubicBezTo>
                <a:cubicBezTo>
                  <a:pt x="17781" y="52586"/>
                  <a:pt x="29172" y="60332"/>
                  <a:pt x="39537" y="58670"/>
                </a:cubicBezTo>
                <a:cubicBezTo>
                  <a:pt x="49203" y="57119"/>
                  <a:pt x="49748" y="56659"/>
                  <a:pt x="57296" y="50424"/>
                </a:cubicBezTo>
                <a:cubicBezTo>
                  <a:pt x="62555" y="46079"/>
                  <a:pt x="64679" y="36599"/>
                  <a:pt x="61736" y="30445"/>
                </a:cubicBezTo>
                <a:cubicBezTo>
                  <a:pt x="58298" y="23257"/>
                  <a:pt x="56272" y="24643"/>
                  <a:pt x="50954" y="18711"/>
                </a:cubicBezTo>
                <a:cubicBezTo>
                  <a:pt x="47260" y="14590"/>
                  <a:pt x="44103" y="9184"/>
                  <a:pt x="38903" y="7294"/>
                </a:cubicBezTo>
                <a:cubicBezTo>
                  <a:pt x="33438" y="5307"/>
                  <a:pt x="26890" y="5217"/>
                  <a:pt x="21460" y="7294"/>
                </a:cubicBezTo>
                <a:cubicBezTo>
                  <a:pt x="9148" y="12000"/>
                  <a:pt x="-3826" y="29029"/>
                  <a:pt x="1164" y="41228"/>
                </a:cubicBezTo>
                <a:cubicBezTo>
                  <a:pt x="8128" y="58253"/>
                  <a:pt x="49341" y="57602"/>
                  <a:pt x="56345" y="40593"/>
                </a:cubicBezTo>
                <a:cubicBezTo>
                  <a:pt x="58881" y="34431"/>
                  <a:pt x="60566" y="26228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69"/>
                  <a:pt x="17818" y="3588"/>
                  <a:pt x="11946" y="11417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/>
          <p:nvPr/>
        </p:nvSpPr>
        <p:spPr>
          <a:xfrm>
            <a:off x="3120675" y="1533250"/>
            <a:ext cx="3060325" cy="15325"/>
          </a:xfrm>
          <a:custGeom>
            <a:pathLst>
              <a:path extrusionOk="0" h="613" w="122413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6" name="Shape 76"/>
          <p:cNvSpPr/>
          <p:nvPr/>
        </p:nvSpPr>
        <p:spPr>
          <a:xfrm>
            <a:off x="3068250" y="1577725"/>
            <a:ext cx="3226850" cy="15875"/>
          </a:xfrm>
          <a:custGeom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1109975" y="1831450"/>
            <a:ext cx="3266400" cy="411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915550" y="1831450"/>
            <a:ext cx="3155400" cy="411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81" name="Shape 81"/>
          <p:cNvSpPr/>
          <p:nvPr/>
        </p:nvSpPr>
        <p:spPr>
          <a:xfrm>
            <a:off x="3120675" y="1533250"/>
            <a:ext cx="3060325" cy="15325"/>
          </a:xfrm>
          <a:custGeom>
            <a:pathLst>
              <a:path extrusionOk="0" h="613" w="122413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82" name="Shape 82"/>
          <p:cNvSpPr/>
          <p:nvPr/>
        </p:nvSpPr>
        <p:spPr>
          <a:xfrm>
            <a:off x="3068250" y="1577725"/>
            <a:ext cx="3226850" cy="15875"/>
          </a:xfrm>
          <a:custGeom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1014825" y="1902800"/>
            <a:ext cx="2297400" cy="409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3429925" y="1902800"/>
            <a:ext cx="2297400" cy="409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5845025" y="1902800"/>
            <a:ext cx="2297400" cy="409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88" name="Shape 88"/>
          <p:cNvSpPr/>
          <p:nvPr/>
        </p:nvSpPr>
        <p:spPr>
          <a:xfrm>
            <a:off x="3120675" y="1533250"/>
            <a:ext cx="3060325" cy="15325"/>
          </a:xfrm>
          <a:custGeom>
            <a:pathLst>
              <a:path extrusionOk="0" h="613" w="122413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89" name="Shape 89"/>
          <p:cNvSpPr/>
          <p:nvPr/>
        </p:nvSpPr>
        <p:spPr>
          <a:xfrm>
            <a:off x="3068250" y="1577725"/>
            <a:ext cx="3226850" cy="15875"/>
          </a:xfrm>
          <a:custGeom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92" name="Shape 92"/>
          <p:cNvSpPr/>
          <p:nvPr/>
        </p:nvSpPr>
        <p:spPr>
          <a:xfrm>
            <a:off x="3120675" y="1533250"/>
            <a:ext cx="3060325" cy="15325"/>
          </a:xfrm>
          <a:custGeom>
            <a:pathLst>
              <a:path extrusionOk="0" h="613" w="122413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3" name="Shape 93"/>
          <p:cNvSpPr/>
          <p:nvPr/>
        </p:nvSpPr>
        <p:spPr>
          <a:xfrm>
            <a:off x="3068250" y="1577725"/>
            <a:ext cx="3226850" cy="15875"/>
          </a:xfrm>
          <a:custGeom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980400" y="5494075"/>
            <a:ext cx="7183200" cy="692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360"/>
              </a:spcBef>
              <a:buClr>
                <a:srgbClr val="979CB8"/>
              </a:buClr>
              <a:buSzPct val="100000"/>
              <a:buNone/>
              <a:defRPr sz="1600">
                <a:solidFill>
                  <a:srgbClr val="979CB8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yellow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magenta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gree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magenta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blu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blu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1650450" y="1830109"/>
            <a:ext cx="58431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979CB8"/>
              </a:buClr>
              <a:buNone/>
              <a:defRPr>
                <a:solidFill>
                  <a:srgbClr val="979CB8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1404600" y="2882400"/>
            <a:ext cx="6334799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21" name="Shape 21"/>
          <p:cNvSpPr txBox="1"/>
          <p:nvPr/>
        </p:nvSpPr>
        <p:spPr>
          <a:xfrm>
            <a:off x="3593400" y="16514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</a:p>
        </p:txBody>
      </p:sp>
      <p:sp>
        <p:nvSpPr>
          <p:cNvPr id="22" name="Shape 22"/>
          <p:cNvSpPr/>
          <p:nvPr/>
        </p:nvSpPr>
        <p:spPr>
          <a:xfrm>
            <a:off x="3950607" y="1571221"/>
            <a:ext cx="1308410" cy="1159078"/>
          </a:xfrm>
          <a:custGeom>
            <a:pathLst>
              <a:path extrusionOk="0" h="52447" w="59251">
                <a:moveTo>
                  <a:pt x="31417" y="954"/>
                </a:moveTo>
                <a:cubicBezTo>
                  <a:pt x="25372" y="536"/>
                  <a:pt x="17283" y="-1744"/>
                  <a:pt x="13340" y="2856"/>
                </a:cubicBezTo>
                <a:cubicBezTo>
                  <a:pt x="3770" y="14019"/>
                  <a:pt x="374" y="37628"/>
                  <a:pt x="11755" y="46938"/>
                </a:cubicBezTo>
                <a:cubicBezTo>
                  <a:pt x="19207" y="53034"/>
                  <a:pt x="30838" y="53180"/>
                  <a:pt x="40297" y="51378"/>
                </a:cubicBezTo>
                <a:cubicBezTo>
                  <a:pt x="46480" y="50199"/>
                  <a:pt x="49933" y="42778"/>
                  <a:pt x="52665" y="37107"/>
                </a:cubicBezTo>
                <a:cubicBezTo>
                  <a:pt x="55247" y="31744"/>
                  <a:pt x="60978" y="25793"/>
                  <a:pt x="58690" y="20299"/>
                </a:cubicBezTo>
                <a:cubicBezTo>
                  <a:pt x="57278" y="16911"/>
                  <a:pt x="53473" y="15077"/>
                  <a:pt x="50445" y="13005"/>
                </a:cubicBezTo>
                <a:cubicBezTo>
                  <a:pt x="41917" y="7170"/>
                  <a:pt x="31006" y="-916"/>
                  <a:pt x="21269" y="2539"/>
                </a:cubicBezTo>
                <a:cubicBezTo>
                  <a:pt x="13737" y="5211"/>
                  <a:pt x="5208" y="9706"/>
                  <a:pt x="2241" y="17127"/>
                </a:cubicBezTo>
                <a:cubicBezTo>
                  <a:pt x="-1024" y="25295"/>
                  <a:pt x="-738" y="36131"/>
                  <a:pt x="4144" y="43449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" name="Shape 23"/>
          <p:cNvSpPr/>
          <p:nvPr/>
        </p:nvSpPr>
        <p:spPr>
          <a:xfrm>
            <a:off x="3874667" y="1485125"/>
            <a:ext cx="1394664" cy="1302551"/>
          </a:xfrm>
          <a:custGeom>
            <a:pathLst>
              <a:path extrusionOk="0" h="58939" w="63157">
                <a:moveTo>
                  <a:pt x="20826" y="0"/>
                </a:moveTo>
                <a:cubicBezTo>
                  <a:pt x="13565" y="0"/>
                  <a:pt x="6296" y="7516"/>
                  <a:pt x="4652" y="14588"/>
                </a:cubicBezTo>
                <a:cubicBezTo>
                  <a:pt x="2363" y="24428"/>
                  <a:pt x="5707" y="35896"/>
                  <a:pt x="11629" y="44082"/>
                </a:cubicBezTo>
                <a:cubicBezTo>
                  <a:pt x="17781" y="52586"/>
                  <a:pt x="29172" y="60332"/>
                  <a:pt x="39537" y="58670"/>
                </a:cubicBezTo>
                <a:cubicBezTo>
                  <a:pt x="49203" y="57119"/>
                  <a:pt x="49748" y="56659"/>
                  <a:pt x="57296" y="50424"/>
                </a:cubicBezTo>
                <a:cubicBezTo>
                  <a:pt x="62555" y="46079"/>
                  <a:pt x="64679" y="36599"/>
                  <a:pt x="61736" y="30445"/>
                </a:cubicBezTo>
                <a:cubicBezTo>
                  <a:pt x="58298" y="23257"/>
                  <a:pt x="56272" y="24643"/>
                  <a:pt x="50954" y="18711"/>
                </a:cubicBezTo>
                <a:cubicBezTo>
                  <a:pt x="47260" y="14590"/>
                  <a:pt x="44103" y="9184"/>
                  <a:pt x="38903" y="7294"/>
                </a:cubicBezTo>
                <a:cubicBezTo>
                  <a:pt x="33438" y="5307"/>
                  <a:pt x="26890" y="5217"/>
                  <a:pt x="21460" y="7294"/>
                </a:cubicBezTo>
                <a:cubicBezTo>
                  <a:pt x="9148" y="12000"/>
                  <a:pt x="-3826" y="29029"/>
                  <a:pt x="1164" y="41228"/>
                </a:cubicBezTo>
                <a:cubicBezTo>
                  <a:pt x="8128" y="58253"/>
                  <a:pt x="49341" y="57602"/>
                  <a:pt x="56345" y="40593"/>
                </a:cubicBezTo>
                <a:cubicBezTo>
                  <a:pt x="58881" y="34431"/>
                  <a:pt x="60566" y="26228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69"/>
                  <a:pt x="17818" y="3588"/>
                  <a:pt x="11946" y="11417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070325" y="1918650"/>
            <a:ext cx="7056299" cy="4082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/>
          <p:nvPr/>
        </p:nvSpPr>
        <p:spPr>
          <a:xfrm>
            <a:off x="3120675" y="1533250"/>
            <a:ext cx="3060325" cy="15325"/>
          </a:xfrm>
          <a:custGeom>
            <a:pathLst>
              <a:path extrusionOk="0" h="613" w="122413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8" name="Shape 28"/>
          <p:cNvSpPr/>
          <p:nvPr/>
        </p:nvSpPr>
        <p:spPr>
          <a:xfrm>
            <a:off x="3068250" y="1577725"/>
            <a:ext cx="3226850" cy="15875"/>
          </a:xfrm>
          <a:custGeom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1109975" y="1831450"/>
            <a:ext cx="3266399" cy="411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915550" y="1831450"/>
            <a:ext cx="3155400" cy="411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33" name="Shape 33"/>
          <p:cNvSpPr/>
          <p:nvPr/>
        </p:nvSpPr>
        <p:spPr>
          <a:xfrm>
            <a:off x="3120675" y="1533250"/>
            <a:ext cx="3060325" cy="15325"/>
          </a:xfrm>
          <a:custGeom>
            <a:pathLst>
              <a:path extrusionOk="0" h="613" w="122413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4" name="Shape 34"/>
          <p:cNvSpPr/>
          <p:nvPr/>
        </p:nvSpPr>
        <p:spPr>
          <a:xfrm>
            <a:off x="3068250" y="1577725"/>
            <a:ext cx="3226850" cy="15875"/>
          </a:xfrm>
          <a:custGeom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1014825" y="1902800"/>
            <a:ext cx="2297399" cy="409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3429925" y="1902800"/>
            <a:ext cx="2297399" cy="409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5845025" y="1902800"/>
            <a:ext cx="2297399" cy="409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40" name="Shape 40"/>
          <p:cNvSpPr/>
          <p:nvPr/>
        </p:nvSpPr>
        <p:spPr>
          <a:xfrm>
            <a:off x="3120675" y="1533250"/>
            <a:ext cx="3060325" cy="15325"/>
          </a:xfrm>
          <a:custGeom>
            <a:pathLst>
              <a:path extrusionOk="0" h="613" w="122413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1" name="Shape 41"/>
          <p:cNvSpPr/>
          <p:nvPr/>
        </p:nvSpPr>
        <p:spPr>
          <a:xfrm>
            <a:off x="3068250" y="1577725"/>
            <a:ext cx="3226850" cy="15875"/>
          </a:xfrm>
          <a:custGeom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24550" y="689775"/>
            <a:ext cx="7547699" cy="910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70325" y="1918650"/>
            <a:ext cx="7056299" cy="408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505670"/>
              </a:buClr>
              <a:buSzPct val="100000"/>
              <a:buFont typeface="Varela Round"/>
              <a:buChar char="▧"/>
              <a:defRPr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505670"/>
              </a:buClr>
              <a:buSzPct val="100000"/>
              <a:buFont typeface="Varela Round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505670"/>
              </a:buClr>
              <a:buSzPct val="100000"/>
              <a:buFont typeface="Varela Round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24550" y="689775"/>
            <a:ext cx="75477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rtl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rtl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rtl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rtl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rtl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rtl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rtl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rtl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505670"/>
              </a:buClr>
              <a:buSzPct val="100000"/>
              <a:buFont typeface="Varela Round"/>
              <a:buChar char="▧"/>
              <a:defRPr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480"/>
              </a:spcBef>
              <a:buClr>
                <a:srgbClr val="505670"/>
              </a:buClr>
              <a:buSzPct val="100000"/>
              <a:buFont typeface="Varela Round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480"/>
              </a:spcBef>
              <a:buClr>
                <a:srgbClr val="505670"/>
              </a:buClr>
              <a:buSzPct val="100000"/>
              <a:buFont typeface="Varela Round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1630650" y="3112050"/>
            <a:ext cx="5882700" cy="154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JavaScript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Shape 106"/>
          <p:cNvSpPr/>
          <p:nvPr/>
        </p:nvSpPr>
        <p:spPr>
          <a:xfrm rot="-4140551">
            <a:off x="2590644" y="1911667"/>
            <a:ext cx="402308" cy="1167266"/>
          </a:xfrm>
          <a:custGeom>
            <a:pathLst>
              <a:path extrusionOk="0" h="89819" w="30959">
                <a:moveTo>
                  <a:pt x="0" y="0"/>
                </a:moveTo>
                <a:cubicBezTo>
                  <a:pt x="5134" y="6917"/>
                  <a:pt x="29561" y="26535"/>
                  <a:pt x="30804" y="41505"/>
                </a:cubicBezTo>
                <a:cubicBezTo>
                  <a:pt x="32047" y="56474"/>
                  <a:pt x="11349" y="81766"/>
                  <a:pt x="7458" y="89819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lg" w="lg" type="none"/>
            <a:tailEnd len="lg" w="lg" type="stealth"/>
          </a:ln>
        </p:spPr>
      </p:sp>
      <p:sp>
        <p:nvSpPr>
          <p:cNvPr id="107" name="Shape 107"/>
          <p:cNvSpPr/>
          <p:nvPr/>
        </p:nvSpPr>
        <p:spPr>
          <a:xfrm>
            <a:off x="3130837" y="3868062"/>
            <a:ext cx="3153375" cy="34500"/>
          </a:xfrm>
          <a:custGeom>
            <a:pathLst>
              <a:path extrusionOk="0" h="1380" w="126135">
                <a:moveTo>
                  <a:pt x="0" y="973"/>
                </a:moveTo>
                <a:cubicBezTo>
                  <a:pt x="29074" y="973"/>
                  <a:pt x="58157" y="273"/>
                  <a:pt x="87224" y="973"/>
                </a:cubicBezTo>
                <a:cubicBezTo>
                  <a:pt x="100194" y="1285"/>
                  <a:pt x="113311" y="1974"/>
                  <a:pt x="126135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8" name="Shape 108"/>
          <p:cNvSpPr/>
          <p:nvPr/>
        </p:nvSpPr>
        <p:spPr>
          <a:xfrm>
            <a:off x="3118675" y="3864590"/>
            <a:ext cx="3177700" cy="41425"/>
          </a:xfrm>
          <a:custGeom>
            <a:pathLst>
              <a:path extrusionOk="0" h="1657" w="127108">
                <a:moveTo>
                  <a:pt x="0" y="1657"/>
                </a:moveTo>
                <a:cubicBezTo>
                  <a:pt x="42249" y="-1531"/>
                  <a:pt x="84738" y="1008"/>
                  <a:pt x="127108" y="1008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109" name="Shape 109"/>
          <p:cNvCxnSpPr/>
          <p:nvPr/>
        </p:nvCxnSpPr>
        <p:spPr>
          <a:xfrm flipH="1" rot="10800000">
            <a:off x="6284212" y="2098325"/>
            <a:ext cx="291900" cy="54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lg" w="lg" type="stealth"/>
            <a:tailEnd len="lg" w="lg" type="none"/>
          </a:ln>
        </p:spPr>
      </p:cxnSp>
      <p:sp>
        <p:nvSpPr>
          <p:cNvPr id="110" name="Shape 110"/>
          <p:cNvSpPr/>
          <p:nvPr/>
        </p:nvSpPr>
        <p:spPr>
          <a:xfrm>
            <a:off x="2291021" y="2533354"/>
            <a:ext cx="4561976" cy="1827753"/>
          </a:xfrm>
          <a:custGeom>
            <a:pathLst>
              <a:path extrusionOk="0" h="41004" w="53808">
                <a:moveTo>
                  <a:pt x="33350" y="2267"/>
                </a:moveTo>
                <a:cubicBezTo>
                  <a:pt x="29864" y="1270"/>
                  <a:pt x="26130" y="-694"/>
                  <a:pt x="22650" y="321"/>
                </a:cubicBezTo>
                <a:cubicBezTo>
                  <a:pt x="10876" y="3755"/>
                  <a:pt x="-4822" y="20012"/>
                  <a:pt x="1573" y="30477"/>
                </a:cubicBezTo>
                <a:cubicBezTo>
                  <a:pt x="7821" y="40700"/>
                  <a:pt x="25332" y="42677"/>
                  <a:pt x="36593" y="38583"/>
                </a:cubicBezTo>
                <a:cubicBezTo>
                  <a:pt x="46488" y="34984"/>
                  <a:pt x="56459" y="21658"/>
                  <a:pt x="53130" y="11670"/>
                </a:cubicBezTo>
                <a:cubicBezTo>
                  <a:pt x="49951" y="2136"/>
                  <a:pt x="34186" y="-1055"/>
                  <a:pt x="24595" y="1943"/>
                </a:cubicBezTo>
                <a:cubicBezTo>
                  <a:pt x="14086" y="5228"/>
                  <a:pt x="2158" y="13741"/>
                  <a:pt x="600" y="24641"/>
                </a:cubicBezTo>
                <a:cubicBezTo>
                  <a:pt x="-77" y="29379"/>
                  <a:pt x="2605" y="35236"/>
                  <a:pt x="6761" y="37611"/>
                </a:cubicBezTo>
                <a:cubicBezTo>
                  <a:pt x="15326" y="42504"/>
                  <a:pt x="29292" y="42316"/>
                  <a:pt x="36268" y="35341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1650450" y="1210784"/>
            <a:ext cx="5843100" cy="1546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 fuera del front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102625" y="3014075"/>
            <a:ext cx="6676800" cy="30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t/>
            </a:r>
            <a:endParaRPr sz="24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 rtl="0"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 rtl="0"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050" y="4494737"/>
            <a:ext cx="518160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9699" y="2363262"/>
            <a:ext cx="4262974" cy="21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4294967295" type="ctrTitle"/>
          </p:nvPr>
        </p:nvSpPr>
        <p:spPr>
          <a:xfrm>
            <a:off x="685800" y="3025523"/>
            <a:ext cx="7772400" cy="1546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EA3A68"/>
                </a:solidFill>
              </a:rPr>
              <a:t>Paradigma orientado a prototipos </a:t>
            </a:r>
          </a:p>
        </p:txBody>
      </p:sp>
      <p:sp>
        <p:nvSpPr>
          <p:cNvPr id="177" name="Shape 177"/>
          <p:cNvSpPr txBox="1"/>
          <p:nvPr>
            <p:ph idx="4294967295" type="subTitle"/>
          </p:nvPr>
        </p:nvSpPr>
        <p:spPr>
          <a:xfrm>
            <a:off x="1414500" y="4548750"/>
            <a:ext cx="63150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747474"/>
                </a:solidFill>
              </a:rPr>
              <a:t>Estilo de programación orientada a objetos en el cual, las “clases” no están presentes</a:t>
            </a:r>
          </a:p>
        </p:txBody>
      </p:sp>
      <p:sp>
        <p:nvSpPr>
          <p:cNvPr id="178" name="Shape 178"/>
          <p:cNvSpPr/>
          <p:nvPr/>
        </p:nvSpPr>
        <p:spPr>
          <a:xfrm>
            <a:off x="3777525" y="857125"/>
            <a:ext cx="1734900" cy="1702500"/>
          </a:xfrm>
          <a:prstGeom prst="wedgeEllipseCallout">
            <a:avLst>
              <a:gd fmla="val 463" name="adj1"/>
              <a:gd fmla="val 63799" name="adj2"/>
            </a:avLst>
          </a:prstGeom>
          <a:solidFill>
            <a:srgbClr val="EA3A68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4199339" y="1256821"/>
            <a:ext cx="891247" cy="903113"/>
          </a:xfrm>
          <a:custGeom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ctrTitle"/>
          </p:nvPr>
        </p:nvSpPr>
        <p:spPr>
          <a:xfrm>
            <a:off x="1650450" y="1534104"/>
            <a:ext cx="5843100" cy="87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Paradigma orientado a prototipos</a:t>
            </a:r>
          </a:p>
        </p:txBody>
      </p:sp>
      <p:sp>
        <p:nvSpPr>
          <p:cNvPr id="185" name="Shape 185"/>
          <p:cNvSpPr txBox="1"/>
          <p:nvPr>
            <p:ph idx="1" type="subTitle"/>
          </p:nvPr>
        </p:nvSpPr>
        <p:spPr>
          <a:xfrm>
            <a:off x="1650450" y="2293000"/>
            <a:ext cx="5843100" cy="365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-</a:t>
            </a:r>
            <a:r>
              <a:rPr lang="en"/>
              <a:t>No cuenta con clases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-Las clases se definen por medio de funciones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-Ofrece un acercamiento a la realidad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-Reciclaje de código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ctrTitle"/>
          </p:nvPr>
        </p:nvSpPr>
        <p:spPr>
          <a:xfrm>
            <a:off x="1650450" y="1178254"/>
            <a:ext cx="5843100" cy="869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Objetos básicos</a:t>
            </a:r>
          </a:p>
        </p:txBody>
      </p:sp>
      <p:sp>
        <p:nvSpPr>
          <p:cNvPr id="191" name="Shape 191"/>
          <p:cNvSpPr txBox="1"/>
          <p:nvPr>
            <p:ph idx="1" type="subTitle"/>
          </p:nvPr>
        </p:nvSpPr>
        <p:spPr>
          <a:xfrm>
            <a:off x="1650450" y="2047350"/>
            <a:ext cx="5843100" cy="250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200">
                <a:solidFill>
                  <a:srgbClr val="3B3C40"/>
                </a:solidFill>
              </a:rPr>
              <a:t>-</a:t>
            </a:r>
            <a:r>
              <a:rPr lang="en" sz="2200">
                <a:solidFill>
                  <a:srgbClr val="3B3C40"/>
                </a:solidFill>
              </a:rPr>
              <a:t>Math: </a:t>
            </a:r>
            <a:r>
              <a:rPr lang="en" sz="2200">
                <a:solidFill>
                  <a:srgbClr val="3B3C40"/>
                </a:solidFill>
              </a:rPr>
              <a:t>Es un objeto incorporado por javascript que posee propiedades y métodos creados por constantes y funciones matemáticas.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3B3C40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200">
                <a:solidFill>
                  <a:srgbClr val="3B3C40"/>
                </a:solidFill>
              </a:rPr>
              <a:t>-Array : </a:t>
            </a:r>
            <a:r>
              <a:rPr lang="en" sz="2200">
                <a:solidFill>
                  <a:srgbClr val="3B3C40"/>
                </a:solidFill>
              </a:rPr>
              <a:t> Usado en la construcción de arreglos, que son objetos tipo lista de alto nivel.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3B3C40"/>
              </a:solidFill>
            </a:endParaRP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3B3C40"/>
                </a:solidFill>
              </a:rPr>
              <a:t>-String: </a:t>
            </a:r>
            <a:r>
              <a:rPr lang="en" sz="2200">
                <a:solidFill>
                  <a:srgbClr val="3B3C40"/>
                </a:solidFill>
              </a:rPr>
              <a:t>Un objeto que representa una serie de caracteres dentro de una cadena.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ctrTitle"/>
          </p:nvPr>
        </p:nvSpPr>
        <p:spPr>
          <a:xfrm>
            <a:off x="1650450" y="1163129"/>
            <a:ext cx="5843100" cy="79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Propiedades</a:t>
            </a:r>
          </a:p>
        </p:txBody>
      </p:sp>
      <p:sp>
        <p:nvSpPr>
          <p:cNvPr id="197" name="Shape 197"/>
          <p:cNvSpPr txBox="1"/>
          <p:nvPr>
            <p:ph idx="1" type="subTitle"/>
          </p:nvPr>
        </p:nvSpPr>
        <p:spPr>
          <a:xfrm>
            <a:off x="1650450" y="1956625"/>
            <a:ext cx="5843100" cy="425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212121"/>
                </a:solidFill>
              </a:rPr>
              <a:t>-</a:t>
            </a:r>
            <a:r>
              <a:rPr lang="en">
                <a:solidFill>
                  <a:srgbClr val="3B3C40"/>
                </a:solidFill>
                <a:highlight>
                  <a:srgbClr val="FFFFFF"/>
                </a:highlight>
              </a:rPr>
              <a:t>Cada pieza de información que    incluimos en un objeto se conoce como una propiedad.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B3C40"/>
              </a:solidFill>
              <a:highlight>
                <a:srgbClr val="FFFFFF"/>
              </a:highlight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EA3A68"/>
                </a:solidFill>
                <a:highlight>
                  <a:srgbClr val="FFFFFF"/>
                </a:highlight>
              </a:rPr>
              <a:t>                var</a:t>
            </a:r>
            <a:r>
              <a:rPr lang="en">
                <a:solidFill>
                  <a:srgbClr val="3B3C40"/>
                </a:solidFill>
                <a:highlight>
                  <a:srgbClr val="FFFFFF"/>
                </a:highlight>
              </a:rPr>
              <a:t> me </a:t>
            </a:r>
            <a:r>
              <a:rPr lang="en">
                <a:solidFill>
                  <a:srgbClr val="01ABCF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3B3C40"/>
                </a:solidFill>
                <a:highlight>
                  <a:srgbClr val="FFFFFF"/>
                </a:highlight>
              </a:rPr>
              <a:t>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rgbClr val="3B3C40"/>
                </a:solidFill>
                <a:highlight>
                  <a:srgbClr val="FFFFFF"/>
                </a:highlight>
              </a:rPr>
              <a:t>  age: 24,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rgbClr val="3B3C40"/>
                </a:solidFill>
                <a:highlight>
                  <a:srgbClr val="FFFFFF"/>
                </a:highlight>
              </a:rPr>
              <a:t>                  country:"México"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rgbClr val="3B3C40"/>
                </a:solidFill>
                <a:highlight>
                  <a:srgbClr val="FFFFFF"/>
                </a:highlight>
              </a:rPr>
              <a:t>                        };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B3C40"/>
              </a:solidFill>
              <a:highlight>
                <a:srgbClr val="FFFFFF"/>
              </a:highlight>
            </a:endParaRP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rgbClr val="3B3C40"/>
                </a:solidFill>
                <a:highlight>
                  <a:srgbClr val="FFFFFF"/>
                </a:highlight>
              </a:rPr>
              <a:t>console.log(me.age);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B3C4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ctrTitle"/>
          </p:nvPr>
        </p:nvSpPr>
        <p:spPr>
          <a:xfrm>
            <a:off x="1650450" y="1238653"/>
            <a:ext cx="5843100" cy="92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Otra manera de acceder</a:t>
            </a:r>
          </a:p>
        </p:txBody>
      </p:sp>
      <p:sp>
        <p:nvSpPr>
          <p:cNvPr id="203" name="Shape 203"/>
          <p:cNvSpPr txBox="1"/>
          <p:nvPr>
            <p:ph idx="1" type="subTitle"/>
          </p:nvPr>
        </p:nvSpPr>
        <p:spPr>
          <a:xfrm>
            <a:off x="1650450" y="2282150"/>
            <a:ext cx="58431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EA3A68"/>
                </a:solidFill>
                <a:highlight>
                  <a:srgbClr val="FFFFFF"/>
                </a:highlight>
              </a:rPr>
              <a:t>var</a:t>
            </a:r>
            <a:r>
              <a:rPr lang="en">
                <a:solidFill>
                  <a:srgbClr val="3B3C40"/>
                </a:solidFill>
                <a:highlight>
                  <a:srgbClr val="FFFFFF"/>
                </a:highlight>
              </a:rPr>
              <a:t> me </a:t>
            </a:r>
            <a:r>
              <a:rPr lang="en">
                <a:solidFill>
                  <a:srgbClr val="01ABCF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3B3C40"/>
                </a:solidFill>
                <a:highlight>
                  <a:srgbClr val="FFFFFF"/>
                </a:highlight>
              </a:rPr>
              <a:t> 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3B3C40"/>
                </a:solidFill>
                <a:highlight>
                  <a:srgbClr val="FFFFFF"/>
                </a:highlight>
              </a:rPr>
              <a:t>                  age: 24,</a:t>
            </a:r>
          </a:p>
          <a:p>
            <a:pPr lv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rgbClr val="3B3C40"/>
                </a:solidFill>
                <a:highlight>
                  <a:srgbClr val="FFFFFF"/>
                </a:highlight>
              </a:rPr>
              <a:t>                  country:"México"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3B3C40"/>
                </a:solidFill>
                <a:highlight>
                  <a:srgbClr val="FFFFFF"/>
                </a:highlight>
              </a:rPr>
              <a:t>       };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solidFill>
                <a:srgbClr val="3B3C40"/>
              </a:solidFill>
              <a:highlight>
                <a:srgbClr val="FFFFFF"/>
              </a:highlight>
            </a:endParaRPr>
          </a:p>
          <a:p>
            <a:pPr lvl="0" algn="l">
              <a:spcBef>
                <a:spcPts val="0"/>
              </a:spcBef>
              <a:buNone/>
            </a:pPr>
            <a:r>
              <a:rPr lang="en">
                <a:solidFill>
                  <a:srgbClr val="EA3A68"/>
                </a:solidFill>
              </a:rPr>
              <a:t>var </a:t>
            </a:r>
            <a:r>
              <a:rPr lang="en">
                <a:solidFill>
                  <a:srgbClr val="3B3C40"/>
                </a:solidFill>
              </a:rPr>
              <a:t>edad </a:t>
            </a:r>
            <a:r>
              <a:rPr lang="en">
                <a:solidFill>
                  <a:srgbClr val="EA3A68"/>
                </a:solidFill>
              </a:rPr>
              <a:t>=</a:t>
            </a:r>
            <a:r>
              <a:rPr lang="en">
                <a:solidFill>
                  <a:srgbClr val="3B3C40"/>
                </a:solidFill>
              </a:rPr>
              <a:t> me["age"];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rgbClr val="3B3C40"/>
                </a:solidFill>
                <a:highlight>
                  <a:srgbClr val="FFFFFF"/>
                </a:highlight>
              </a:rPr>
              <a:t>console.log(edad);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ctrTitle"/>
          </p:nvPr>
        </p:nvSpPr>
        <p:spPr>
          <a:xfrm>
            <a:off x="1650450" y="1193354"/>
            <a:ext cx="5843100" cy="869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Metodos</a:t>
            </a:r>
          </a:p>
        </p:txBody>
      </p:sp>
      <p:sp>
        <p:nvSpPr>
          <p:cNvPr id="209" name="Shape 209"/>
          <p:cNvSpPr txBox="1"/>
          <p:nvPr>
            <p:ph idx="1" type="subTitle"/>
          </p:nvPr>
        </p:nvSpPr>
        <p:spPr>
          <a:xfrm>
            <a:off x="1650450" y="2146200"/>
            <a:ext cx="58431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200">
                <a:solidFill>
                  <a:srgbClr val="EA3A68"/>
                </a:solidFill>
                <a:highlight>
                  <a:srgbClr val="FFFFFF"/>
                </a:highlight>
              </a:rPr>
              <a:t>var </a:t>
            </a:r>
            <a:r>
              <a:rPr lang="en" sz="2200">
                <a:solidFill>
                  <a:srgbClr val="3B3C40"/>
                </a:solidFill>
                <a:highlight>
                  <a:srgbClr val="FFFFFF"/>
                </a:highlight>
              </a:rPr>
              <a:t>person </a:t>
            </a:r>
            <a:r>
              <a:rPr lang="en" sz="2200">
                <a:solidFill>
                  <a:srgbClr val="01CCF7"/>
                </a:solidFill>
                <a:highlight>
                  <a:srgbClr val="FFFFFF"/>
                </a:highlight>
              </a:rPr>
              <a:t>=</a:t>
            </a:r>
            <a:r>
              <a:rPr lang="en" sz="2200">
                <a:solidFill>
                  <a:srgbClr val="3B3C40"/>
                </a:solidFill>
                <a:highlight>
                  <a:srgbClr val="FFFFFF"/>
                </a:highlight>
              </a:rPr>
              <a:t> 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200">
                <a:solidFill>
                  <a:srgbClr val="3B3C40"/>
                </a:solidFill>
                <a:highlight>
                  <a:srgbClr val="FFFFFF"/>
                </a:highlight>
              </a:rPr>
              <a:t>    Name: "Mora",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200">
                <a:solidFill>
                  <a:srgbClr val="3B3C40"/>
                </a:solidFill>
                <a:highlight>
                  <a:srgbClr val="FFFFFF"/>
                </a:highlight>
              </a:rPr>
              <a:t>    age : 25,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200">
                <a:solidFill>
                  <a:srgbClr val="3B3C40"/>
                </a:solidFill>
                <a:highlight>
                  <a:srgbClr val="FFFFFF"/>
                </a:highlight>
              </a:rPr>
              <a:t>    presentation : function() 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200">
                <a:solidFill>
                  <a:srgbClr val="3B3C40"/>
                </a:solidFill>
                <a:highlight>
                  <a:srgbClr val="FFFFFF"/>
                </a:highlight>
              </a:rPr>
              <a:t>       return "My name is " + this.Name + " and I'm " +  this.age + "years old";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200">
                <a:solidFill>
                  <a:srgbClr val="3B3C40"/>
                </a:solidFill>
                <a:highlight>
                  <a:srgbClr val="FFFFFF"/>
                </a:highlight>
              </a:rPr>
              <a:t>    }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200">
                <a:solidFill>
                  <a:srgbClr val="3B3C40"/>
                </a:solidFill>
                <a:highlight>
                  <a:srgbClr val="FFFFFF"/>
                </a:highlight>
              </a:rPr>
              <a:t>};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200">
                <a:solidFill>
                  <a:srgbClr val="3B3C40"/>
                </a:solidFill>
                <a:highlight>
                  <a:srgbClr val="FFFFFF"/>
                </a:highlight>
              </a:rPr>
              <a:t>person.presentation();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3B3C40"/>
              </a:solidFill>
              <a:highlight>
                <a:srgbClr val="FFFFFF"/>
              </a:highlight>
            </a:endParaRP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2200">
              <a:solidFill>
                <a:srgbClr val="3B3C40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3B3C4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4294967295" type="ctrTitle"/>
          </p:nvPr>
        </p:nvSpPr>
        <p:spPr>
          <a:xfrm>
            <a:off x="685800" y="2937273"/>
            <a:ext cx="7772400" cy="1546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EA3A68"/>
                </a:solidFill>
              </a:rPr>
              <a:t>Let's code!</a:t>
            </a:r>
          </a:p>
        </p:txBody>
      </p:sp>
      <p:sp>
        <p:nvSpPr>
          <p:cNvPr id="215" name="Shape 215"/>
          <p:cNvSpPr/>
          <p:nvPr/>
        </p:nvSpPr>
        <p:spPr>
          <a:xfrm>
            <a:off x="3777525" y="1634475"/>
            <a:ext cx="1734900" cy="1702500"/>
          </a:xfrm>
          <a:prstGeom prst="wedgeEllipseCallout">
            <a:avLst>
              <a:gd fmla="val 463" name="adj1"/>
              <a:gd fmla="val 63799" name="adj2"/>
            </a:avLst>
          </a:prstGeom>
          <a:solidFill>
            <a:srgbClr val="EA3A68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4149899" y="2073000"/>
            <a:ext cx="990153" cy="825441"/>
          </a:xfrm>
          <a:custGeom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ctrTitle"/>
          </p:nvPr>
        </p:nvSpPr>
        <p:spPr>
          <a:xfrm>
            <a:off x="2658600" y="1422375"/>
            <a:ext cx="3826800" cy="87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Ejercicio 1-A</a:t>
            </a:r>
          </a:p>
        </p:txBody>
      </p:sp>
      <p:sp>
        <p:nvSpPr>
          <p:cNvPr id="222" name="Shape 222"/>
          <p:cNvSpPr txBox="1"/>
          <p:nvPr>
            <p:ph idx="1" type="subTitle"/>
          </p:nvPr>
        </p:nvSpPr>
        <p:spPr>
          <a:xfrm>
            <a:off x="1650450" y="2128525"/>
            <a:ext cx="5843100" cy="334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FizzBuzz</a:t>
            </a:r>
          </a:p>
          <a:p>
            <a:pPr lvl="0" rtl="0" algn="l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B3C40"/>
              </a:solidFill>
            </a:endParaRPr>
          </a:p>
          <a:p>
            <a:pPr lvl="0" rtl="0" algn="l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3B3C40"/>
                </a:solidFill>
              </a:rPr>
              <a:t>Desarrolla un programa que muestre en pantalla los números del 1 al 50, sustituyendo los múltiplos de 3 por el palabro “Fizz” y, a su vez, los múltiplos de 5 por “Buzz”. Para los que son múltiplos de 3 y 5, muestra “FizzBuzz” en tu pantalla.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ctrTitle"/>
          </p:nvPr>
        </p:nvSpPr>
        <p:spPr>
          <a:xfrm>
            <a:off x="1650450" y="1448050"/>
            <a:ext cx="5843100" cy="92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Ejercicio 1-B</a:t>
            </a:r>
          </a:p>
        </p:txBody>
      </p:sp>
      <p:sp>
        <p:nvSpPr>
          <p:cNvPr id="228" name="Shape 228"/>
          <p:cNvSpPr txBox="1"/>
          <p:nvPr>
            <p:ph idx="1" type="subTitle"/>
          </p:nvPr>
        </p:nvSpPr>
        <p:spPr>
          <a:xfrm>
            <a:off x="1650450" y="2625200"/>
            <a:ext cx="58431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FizzBuzz 2.0</a:t>
            </a:r>
            <a:br>
              <a:rPr lang="en"/>
            </a:br>
            <a:br>
              <a:rPr lang="en"/>
            </a:br>
            <a:r>
              <a:rPr lang="en">
                <a:solidFill>
                  <a:srgbClr val="3B3C40"/>
                </a:solidFill>
              </a:rPr>
              <a:t>Realiza</a:t>
            </a:r>
            <a:r>
              <a:rPr lang="en">
                <a:solidFill>
                  <a:srgbClr val="3B3C40"/>
                </a:solidFill>
              </a:rPr>
              <a:t> el ejercicio “FizzBuzz” con operador ternario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4294967295" type="ctrTitle"/>
          </p:nvPr>
        </p:nvSpPr>
        <p:spPr>
          <a:xfrm>
            <a:off x="685800" y="2937273"/>
            <a:ext cx="7772400" cy="1546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EA3A68"/>
                </a:solidFill>
              </a:rPr>
              <a:t>¿Qué es JS?</a:t>
            </a:r>
          </a:p>
        </p:txBody>
      </p:sp>
      <p:sp>
        <p:nvSpPr>
          <p:cNvPr id="116" name="Shape 116"/>
          <p:cNvSpPr/>
          <p:nvPr/>
        </p:nvSpPr>
        <p:spPr>
          <a:xfrm>
            <a:off x="3777525" y="1634475"/>
            <a:ext cx="1734900" cy="1702500"/>
          </a:xfrm>
          <a:prstGeom prst="wedgeEllipseCallout">
            <a:avLst>
              <a:gd fmla="val 463" name="adj1"/>
              <a:gd fmla="val 63799" name="adj2"/>
            </a:avLst>
          </a:prstGeom>
          <a:solidFill>
            <a:srgbClr val="EA3A68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199339" y="2034171"/>
            <a:ext cx="891247" cy="903113"/>
          </a:xfrm>
          <a:custGeom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ctrTitle"/>
          </p:nvPr>
        </p:nvSpPr>
        <p:spPr>
          <a:xfrm>
            <a:off x="2573850" y="1303875"/>
            <a:ext cx="3996300" cy="955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Ejercicio 2-A</a:t>
            </a:r>
          </a:p>
        </p:txBody>
      </p:sp>
      <p:sp>
        <p:nvSpPr>
          <p:cNvPr id="234" name="Shape 234"/>
          <p:cNvSpPr txBox="1"/>
          <p:nvPr>
            <p:ph idx="1" type="subTitle"/>
          </p:nvPr>
        </p:nvSpPr>
        <p:spPr>
          <a:xfrm>
            <a:off x="1650450" y="2625200"/>
            <a:ext cx="5843100" cy="6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B3C40"/>
                </a:solidFill>
              </a:rPr>
              <a:t>Desarrolla el juego de piedra papel o tijera, no importa la solución que implementes, no hay respuestas incorrectas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ctrTitle"/>
          </p:nvPr>
        </p:nvSpPr>
        <p:spPr>
          <a:xfrm>
            <a:off x="1650450" y="1405478"/>
            <a:ext cx="5843100" cy="955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Ejercicio 2-B</a:t>
            </a:r>
          </a:p>
        </p:txBody>
      </p:sp>
      <p:sp>
        <p:nvSpPr>
          <p:cNvPr id="240" name="Shape 240"/>
          <p:cNvSpPr txBox="1"/>
          <p:nvPr>
            <p:ph idx="1" type="subTitle"/>
          </p:nvPr>
        </p:nvSpPr>
        <p:spPr>
          <a:xfrm>
            <a:off x="1650450" y="3014650"/>
            <a:ext cx="58431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B3C40"/>
                </a:solidFill>
              </a:rPr>
              <a:t>Desarrolla un programa que identifique cuando una palabra sea un palindromo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ctrTitle"/>
          </p:nvPr>
        </p:nvSpPr>
        <p:spPr>
          <a:xfrm>
            <a:off x="2768550" y="1371600"/>
            <a:ext cx="3606900" cy="8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Ejercicio 3-A</a:t>
            </a:r>
          </a:p>
        </p:txBody>
      </p:sp>
      <p:sp>
        <p:nvSpPr>
          <p:cNvPr id="246" name="Shape 246"/>
          <p:cNvSpPr txBox="1"/>
          <p:nvPr>
            <p:ph idx="1" type="subTitle"/>
          </p:nvPr>
        </p:nvSpPr>
        <p:spPr>
          <a:xfrm>
            <a:off x="2209500" y="2371200"/>
            <a:ext cx="4725000" cy="64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Triangulo de estrellas</a:t>
            </a:r>
            <a:br>
              <a:rPr lang="en"/>
            </a:br>
            <a:br>
              <a:rPr lang="en"/>
            </a:br>
            <a:r>
              <a:rPr lang="en">
                <a:solidFill>
                  <a:srgbClr val="3B3C40"/>
                </a:solidFill>
              </a:rPr>
              <a:t>Usando * imprime en tu consola un triángulo, no importa cuál sea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ctrTitle"/>
          </p:nvPr>
        </p:nvSpPr>
        <p:spPr>
          <a:xfrm>
            <a:off x="2768550" y="1371600"/>
            <a:ext cx="3606900" cy="8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Ejercicio 3-B</a:t>
            </a:r>
          </a:p>
        </p:txBody>
      </p:sp>
      <p:sp>
        <p:nvSpPr>
          <p:cNvPr id="252" name="Shape 252"/>
          <p:cNvSpPr txBox="1"/>
          <p:nvPr>
            <p:ph idx="1" type="subTitle"/>
          </p:nvPr>
        </p:nvSpPr>
        <p:spPr>
          <a:xfrm>
            <a:off x="2209500" y="2371200"/>
            <a:ext cx="4725000" cy="64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B3C40"/>
                </a:solidFill>
              </a:rPr>
              <a:t>Comprueba minusculas y mayusculas en una cadena de texto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2391600" y="1253775"/>
            <a:ext cx="4360800" cy="823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AACF2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La historia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017" y="2228655"/>
            <a:ext cx="2878675" cy="28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1102625" y="2228650"/>
            <a:ext cx="4637400" cy="38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600"/>
              </a:spcBef>
              <a:buClr>
                <a:srgbClr val="505670"/>
              </a:buClr>
              <a:buSzPct val="100000"/>
              <a:buFont typeface="Varela Round"/>
              <a:buChar char="▧"/>
            </a:pPr>
            <a:r>
              <a:rPr lang="en"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Creado por Brendan Eich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      en 1995 .</a:t>
            </a:r>
          </a:p>
          <a:p>
            <a:pPr indent="-381000" lvl="0" marL="457200" rtl="0">
              <a:spcBef>
                <a:spcPts val="600"/>
              </a:spcBef>
              <a:buClr>
                <a:srgbClr val="505670"/>
              </a:buClr>
              <a:buSzPct val="100000"/>
              <a:buFont typeface="Varela Round"/>
              <a:buChar char="▧"/>
            </a:pPr>
            <a:r>
              <a:rPr lang="en"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Nace en Netscape.</a:t>
            </a:r>
          </a:p>
          <a:p>
            <a:pPr indent="-381000" lvl="0" marL="457200" rtl="0">
              <a:spcBef>
                <a:spcPts val="600"/>
              </a:spcBef>
              <a:buClr>
                <a:srgbClr val="505670"/>
              </a:buClr>
              <a:buSzPct val="100000"/>
              <a:buFont typeface="Varela Round"/>
              <a:buChar char="▧"/>
            </a:pPr>
            <a:r>
              <a:rPr lang="en"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Su primer nombre fue 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      "Mocha" .</a:t>
            </a:r>
          </a:p>
          <a:p>
            <a:pPr indent="-381000" lvl="0" marL="457200" rtl="0">
              <a:spcBef>
                <a:spcPts val="600"/>
              </a:spcBef>
              <a:buClr>
                <a:srgbClr val="505670"/>
              </a:buClr>
              <a:buSzPct val="100000"/>
              <a:buFont typeface="Varela Round"/>
              <a:buChar char="▧"/>
            </a:pPr>
            <a:r>
              <a:rPr lang="en"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Después cambió a “LiveScript”.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24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 rtl="0"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 rtl="0"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1650450" y="1120134"/>
            <a:ext cx="5843100" cy="1546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Incompatibilidad en navegadores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075" y="2852909"/>
            <a:ext cx="47625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1650450" y="1208454"/>
            <a:ext cx="5843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AACF2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Especificaciones oficiales</a:t>
            </a:r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1650450" y="2047250"/>
            <a:ext cx="5843100" cy="63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 ECMA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650450" y="2680550"/>
            <a:ext cx="6132900" cy="26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Acrónimo de “European Computer Manufacturers Association (Ecma)”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*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En el año de 1997 se crea un comité (TC39) en la ECMA para estandarizar JavaScript.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*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Desde el 2015 se encuentra en su versión número 6, esta trae cambios en la sintaxis del lenguaje importantes.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1650450" y="1830109"/>
            <a:ext cx="58431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Cuadro de versiones de ECMA</a:t>
            </a:r>
          </a:p>
        </p:txBody>
      </p:sp>
      <p:sp>
        <p:nvSpPr>
          <p:cNvPr id="143" name="Shape 143"/>
          <p:cNvSpPr txBox="1"/>
          <p:nvPr>
            <p:ph idx="1" type="subTitle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20668" l="5873" r="38456" t="23318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027950" y="765275"/>
            <a:ext cx="7088100" cy="91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Caracteristicas </a:t>
            </a:r>
            <a:r>
              <a:rPr lang="en"/>
              <a:t>de JS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043850" y="2333400"/>
            <a:ext cx="7056300" cy="219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Ayuda a la creación de páginas </a:t>
            </a:r>
            <a:r>
              <a:rPr lang="en"/>
              <a:t>dinámicas.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Lenguaje interpretado.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Trabaja del lado del cliente (se ejecuta en el navegador)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Peticiones asincronicas.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x="1650450" y="1404804"/>
            <a:ext cx="5843100" cy="853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AACF2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JavaScript </a:t>
            </a:r>
            <a:r>
              <a:rPr lang="en">
                <a:solidFill>
                  <a:srgbClr val="EA3A68"/>
                </a:solidFill>
              </a:rPr>
              <a:t>no</a:t>
            </a:r>
            <a:r>
              <a:rPr lang="en"/>
              <a:t> es java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1102625" y="2326275"/>
            <a:ext cx="69942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lang="en"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Java es completamente orientado a objetos </a:t>
            </a:r>
          </a:p>
          <a:p>
            <a:pPr lvl="0" rtl="0" algn="ctr">
              <a:spcBef>
                <a:spcPts val="600"/>
              </a:spcBef>
              <a:buNone/>
            </a:pPr>
            <a:r>
              <a:rPr lang="en" sz="3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*</a:t>
            </a:r>
          </a:p>
          <a:p>
            <a:pPr lvl="0" rtl="0" algn="ctr">
              <a:spcBef>
                <a:spcPts val="600"/>
              </a:spcBef>
              <a:buNone/>
            </a:pPr>
            <a:r>
              <a:rPr lang="en"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Propósito general</a:t>
            </a:r>
          </a:p>
          <a:p>
            <a:pPr lvl="0" rtl="0" algn="ctr">
              <a:spcBef>
                <a:spcPts val="600"/>
              </a:spcBef>
              <a:buNone/>
            </a:pPr>
            <a:r>
              <a:rPr lang="en" sz="3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*</a:t>
            </a:r>
          </a:p>
          <a:p>
            <a:pPr lvl="0" rtl="0" algn="ctr">
              <a:spcBef>
                <a:spcPts val="600"/>
              </a:spcBef>
              <a:buNone/>
            </a:pPr>
            <a:r>
              <a:rPr lang="en"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Compilador e interprete 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ctrTitle"/>
          </p:nvPr>
        </p:nvSpPr>
        <p:spPr>
          <a:xfrm>
            <a:off x="800600" y="1268875"/>
            <a:ext cx="7568100" cy="823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Ventajas      desventajas</a:t>
            </a:r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4852850" y="2092675"/>
            <a:ext cx="31230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505670"/>
                </a:solidFill>
              </a:rPr>
              <a:t>No es un lenguaje tipado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505670"/>
                </a:solidFill>
              </a:rPr>
              <a:t>*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505670"/>
                </a:solidFill>
              </a:rPr>
              <a:t>Mantenimiento  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278825" y="3885375"/>
            <a:ext cx="30000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Sintaxis flexible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*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Se ejecuta del lado del cliente</a:t>
            </a:r>
            <a:br>
              <a:rPr lang="en"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*</a:t>
            </a:r>
            <a:br>
              <a:rPr lang="en"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Incrementa la interactividad</a:t>
            </a:r>
            <a:br>
              <a:rPr lang="en"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</a:br>
            <a:br>
              <a:rPr lang="en"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</a:br>
            <a:br>
              <a:rPr lang="en"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</a:b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incu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incu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