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8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80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6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2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4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4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0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55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27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88362"/>
            </a:gs>
            <a:gs pos="50000">
              <a:srgbClr val="988362"/>
            </a:gs>
            <a:gs pos="50000">
              <a:schemeClr val="bg1"/>
            </a:gs>
            <a:gs pos="100000">
              <a:schemeClr val="bg1"/>
            </a:gs>
          </a:gsLst>
          <a:lin ang="21594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D98A-0CF7-4898-9441-0B6EF77CC5A7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6B41-4772-4536-84EE-5C6B9F5854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7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78005" y="2756320"/>
            <a:ext cx="10635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Educazione civica sulla pena di morte</a:t>
            </a:r>
          </a:p>
        </p:txBody>
      </p:sp>
    </p:spTree>
    <p:extLst>
      <p:ext uri="{BB962C8B-B14F-4D97-AF65-F5344CB8AC3E}">
        <p14:creationId xmlns:p14="http://schemas.microsoft.com/office/powerpoint/2010/main" val="23045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67961" y="934423"/>
            <a:ext cx="3645877" cy="1014168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Preistoria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67961" y="3437793"/>
            <a:ext cx="3557954" cy="1213338"/>
          </a:xfrm>
        </p:spPr>
        <p:txBody>
          <a:bodyPr/>
          <a:lstStyle/>
          <a:p>
            <a:r>
              <a:rPr lang="it-IT" dirty="0" smtClean="0"/>
              <a:t>La pena di morte veniva già usata nei tempi dei </a:t>
            </a:r>
            <a:r>
              <a:rPr lang="it-IT" b="1" u="sng" dirty="0" smtClean="0"/>
              <a:t>primitivi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47" y="1441507"/>
            <a:ext cx="2435468" cy="3992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19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522785" cy="1207599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Babilonesi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10054" y="3261946"/>
            <a:ext cx="3736731" cy="2206869"/>
          </a:xfrm>
        </p:spPr>
        <p:txBody>
          <a:bodyPr/>
          <a:lstStyle/>
          <a:p>
            <a:r>
              <a:rPr lang="it-IT" dirty="0" smtClean="0"/>
              <a:t>Il primo codice scritto della legge è il </a:t>
            </a:r>
            <a:r>
              <a:rPr lang="it-IT" b="1" u="sng" dirty="0" smtClean="0"/>
              <a:t>codice</a:t>
            </a:r>
            <a:r>
              <a:rPr lang="it-IT" dirty="0" smtClean="0"/>
              <a:t> </a:t>
            </a:r>
            <a:r>
              <a:rPr lang="it-IT" b="1" u="sng" dirty="0" smtClean="0"/>
              <a:t>Hammurabi</a:t>
            </a:r>
            <a:r>
              <a:rPr lang="it-IT" dirty="0" smtClean="0"/>
              <a:t> con la legge del taglione dove i </a:t>
            </a:r>
            <a:r>
              <a:rPr lang="it-IT" b="1" u="sng" dirty="0" smtClean="0"/>
              <a:t>ricchi</a:t>
            </a:r>
            <a:r>
              <a:rPr lang="it-IT" dirty="0" smtClean="0"/>
              <a:t> pagavano, invece ai </a:t>
            </a:r>
            <a:r>
              <a:rPr lang="it-IT" b="1" u="sng" dirty="0" smtClean="0"/>
              <a:t>poveri</a:t>
            </a:r>
            <a:r>
              <a:rPr lang="it-IT" dirty="0" smtClean="0"/>
              <a:t> tagliavano la mano.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08" y="1641902"/>
            <a:ext cx="3087257" cy="382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41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047" y="445355"/>
            <a:ext cx="3944815" cy="1058129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Egiziani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14047" y="2403292"/>
            <a:ext cx="3944815" cy="1427162"/>
          </a:xfrm>
        </p:spPr>
        <p:txBody>
          <a:bodyPr/>
          <a:lstStyle/>
          <a:p>
            <a:r>
              <a:rPr lang="it-IT" dirty="0" smtClean="0"/>
              <a:t>Applicavano la </a:t>
            </a:r>
            <a:r>
              <a:rPr lang="it-IT" b="1" u="sng" dirty="0" smtClean="0"/>
              <a:t>pena di morte </a:t>
            </a:r>
            <a:r>
              <a:rPr lang="it-IT" dirty="0" smtClean="0"/>
              <a:t>contro </a:t>
            </a:r>
            <a:r>
              <a:rPr lang="it-IT" b="1" u="sng" dirty="0" smtClean="0"/>
              <a:t>l’adulterio</a:t>
            </a:r>
            <a:r>
              <a:rPr lang="it-IT" dirty="0" smtClean="0"/>
              <a:t> o per </a:t>
            </a:r>
            <a:r>
              <a:rPr lang="it-IT" b="1" u="sng" dirty="0" smtClean="0"/>
              <a:t>offendere e attentare</a:t>
            </a:r>
            <a:r>
              <a:rPr lang="it-IT" dirty="0" smtClean="0"/>
              <a:t> alla vita del faraone.</a:t>
            </a:r>
            <a:endParaRPr lang="it-IT" b="1" u="sng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74834" y="4211516"/>
            <a:ext cx="4223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Quando una </a:t>
            </a:r>
            <a:r>
              <a:rPr lang="it-IT" sz="2400" b="1" u="sng" dirty="0" smtClean="0"/>
              <a:t>donna</a:t>
            </a:r>
            <a:r>
              <a:rPr lang="it-IT" sz="2400" dirty="0" smtClean="0"/>
              <a:t> subiva l’accusa di adulterio veniva punita con la lapidazione, invece l’</a:t>
            </a:r>
            <a:r>
              <a:rPr lang="it-IT" sz="2400" b="1" u="sng" dirty="0" smtClean="0"/>
              <a:t>uomo</a:t>
            </a:r>
            <a:r>
              <a:rPr lang="it-IT" sz="2400" dirty="0" smtClean="0"/>
              <a:t> non subiva niente.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7" y="1503484"/>
            <a:ext cx="4601308" cy="4277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459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1103" y="1157532"/>
            <a:ext cx="2740269" cy="1049337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Greci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48508" y="2690446"/>
            <a:ext cx="4149969" cy="2584939"/>
          </a:xfrm>
        </p:spPr>
        <p:txBody>
          <a:bodyPr>
            <a:normAutofit/>
          </a:bodyPr>
          <a:lstStyle/>
          <a:p>
            <a:r>
              <a:rPr lang="it-IT" dirty="0" smtClean="0"/>
              <a:t>Applicavano la pena di morte, secondo quello che dice </a:t>
            </a:r>
            <a:r>
              <a:rPr lang="it-IT" b="1" u="sng" dirty="0" smtClean="0"/>
              <a:t>Platone </a:t>
            </a:r>
            <a:r>
              <a:rPr lang="it-IT" dirty="0" smtClean="0"/>
              <a:t>che il crimine e la pena sono collegati, il colpevole veniva ucciso dal </a:t>
            </a:r>
            <a:r>
              <a:rPr lang="it-IT" b="1" u="sng" dirty="0" smtClean="0"/>
              <a:t>magistrale</a:t>
            </a:r>
            <a:r>
              <a:rPr lang="it-IT" dirty="0" smtClean="0"/>
              <a:t> e il suo corpo nudo veniva gettato fuori dalla città.</a:t>
            </a:r>
            <a:endParaRPr lang="it-IT" b="1" u="sng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3" y="2206869"/>
            <a:ext cx="4487007" cy="2568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8024445" y="4994031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Platone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03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78572" y="638786"/>
            <a:ext cx="3118338" cy="1172429"/>
          </a:xfrm>
        </p:spPr>
        <p:txBody>
          <a:bodyPr>
            <a:normAutofit/>
          </a:bodyPr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Romani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1883" y="2540977"/>
            <a:ext cx="5811717" cy="2321169"/>
          </a:xfrm>
        </p:spPr>
        <p:txBody>
          <a:bodyPr>
            <a:normAutofit/>
          </a:bodyPr>
          <a:lstStyle/>
          <a:p>
            <a:r>
              <a:rPr lang="it-IT" dirty="0" smtClean="0"/>
              <a:t>C’erano diverse </a:t>
            </a:r>
            <a:r>
              <a:rPr lang="it-IT" b="1" u="sng" dirty="0" smtClean="0"/>
              <a:t>pene di morte</a:t>
            </a:r>
            <a:r>
              <a:rPr lang="it-IT" dirty="0" smtClean="0"/>
              <a:t>, per esempio:</a:t>
            </a:r>
          </a:p>
          <a:p>
            <a:r>
              <a:rPr lang="it-IT" dirty="0" smtClean="0"/>
              <a:t>- le </a:t>
            </a:r>
            <a:r>
              <a:rPr lang="it-IT" b="1" u="sng" dirty="0" smtClean="0"/>
              <a:t>sacerdotesse</a:t>
            </a:r>
            <a:r>
              <a:rPr lang="it-IT" dirty="0" smtClean="0"/>
              <a:t> che non erano più vergini venivano messe sotto terra vive,</a:t>
            </a:r>
          </a:p>
          <a:p>
            <a:r>
              <a:rPr lang="it-IT" dirty="0" smtClean="0"/>
              <a:t>- l’</a:t>
            </a:r>
            <a:r>
              <a:rPr lang="it-IT" b="1" u="sng" dirty="0" smtClean="0"/>
              <a:t>amante</a:t>
            </a:r>
            <a:r>
              <a:rPr lang="it-IT" dirty="0" smtClean="0"/>
              <a:t> veniva bastonato fino alla morte,</a:t>
            </a:r>
          </a:p>
          <a:p>
            <a:r>
              <a:rPr lang="it-IT" dirty="0" smtClean="0"/>
              <a:t>- i </a:t>
            </a:r>
            <a:r>
              <a:rPr lang="it-IT" b="1" u="sng" dirty="0" smtClean="0"/>
              <a:t>poveri</a:t>
            </a:r>
            <a:r>
              <a:rPr lang="it-IT" dirty="0" smtClean="0"/>
              <a:t> venivano crocifissi.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02" y="638786"/>
            <a:ext cx="4115548" cy="5627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498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82211" y="1139947"/>
            <a:ext cx="3619500" cy="1225183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Medioevo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40423" y="3068515"/>
            <a:ext cx="4103077" cy="217170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Nasce la </a:t>
            </a:r>
            <a:r>
              <a:rPr lang="it-IT" b="1" u="sng" dirty="0" smtClean="0"/>
              <a:t>santa inquisizione </a:t>
            </a:r>
            <a:r>
              <a:rPr lang="it-IT" dirty="0" smtClean="0"/>
              <a:t>dove applicano torture, esecuzioni, roghi, lapidazioni, assassini e altre pene</a:t>
            </a:r>
            <a:endParaRPr lang="it-IT" b="1" u="sng" dirty="0"/>
          </a:p>
          <a:p>
            <a:r>
              <a:rPr lang="it-IT" dirty="0" smtClean="0"/>
              <a:t>Erano favorevoli </a:t>
            </a:r>
            <a:r>
              <a:rPr lang="it-IT" b="1" u="sng" dirty="0" smtClean="0"/>
              <a:t>Sant’Agostino</a:t>
            </a:r>
            <a:r>
              <a:rPr lang="it-IT" dirty="0" smtClean="0"/>
              <a:t> e </a:t>
            </a:r>
            <a:r>
              <a:rPr lang="it-IT" b="1" u="sng" dirty="0"/>
              <a:t>S</a:t>
            </a:r>
            <a:r>
              <a:rPr lang="it-IT" b="1" u="sng" dirty="0" smtClean="0"/>
              <a:t>an Tommaso d’Aquino</a:t>
            </a:r>
            <a:endParaRPr lang="it-IT" b="1" u="sng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28" y="330689"/>
            <a:ext cx="2095500" cy="170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8656028" y="99851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Santa inquisizione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64" y="2365130"/>
            <a:ext cx="20955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7895494" y="3437764"/>
            <a:ext cx="16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Sant’Agostino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74" y="4879730"/>
            <a:ext cx="2232879" cy="1673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/>
          <p:cNvSpPr txBox="1"/>
          <p:nvPr/>
        </p:nvSpPr>
        <p:spPr>
          <a:xfrm>
            <a:off x="8854953" y="5531570"/>
            <a:ext cx="242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San Tommaso d’Aquino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78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0100" y="1043232"/>
            <a:ext cx="4800600" cy="1084506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America Latina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00100" y="2831122"/>
            <a:ext cx="4800600" cy="2329962"/>
          </a:xfrm>
        </p:spPr>
        <p:txBody>
          <a:bodyPr/>
          <a:lstStyle/>
          <a:p>
            <a:r>
              <a:rPr lang="it-IT" dirty="0" smtClean="0"/>
              <a:t>Applicava la </a:t>
            </a:r>
            <a:r>
              <a:rPr lang="it-IT" b="1" u="sng" dirty="0" smtClean="0"/>
              <a:t>pena di morte</a:t>
            </a:r>
            <a:r>
              <a:rPr lang="it-IT" dirty="0" smtClean="0"/>
              <a:t> per l’adulterio, ma non veniva punita la </a:t>
            </a:r>
            <a:r>
              <a:rPr lang="it-IT" b="1" u="sng" dirty="0" smtClean="0"/>
              <a:t>donna</a:t>
            </a:r>
            <a:r>
              <a:rPr lang="it-IT" dirty="0" smtClean="0"/>
              <a:t>, invece veniva punito </a:t>
            </a:r>
            <a:r>
              <a:rPr lang="it-IT" b="1" u="sng" dirty="0" smtClean="0"/>
              <a:t>l’amante</a:t>
            </a:r>
            <a:r>
              <a:rPr lang="it-IT" dirty="0" smtClean="0"/>
              <a:t> perché il marito uccideva il colpevole lanciando un masso in testa.</a:t>
            </a:r>
            <a:endParaRPr lang="it-IT" b="1" u="sng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23" y="2127738"/>
            <a:ext cx="4756637" cy="2229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44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00149" y="1104778"/>
            <a:ext cx="3868616" cy="1031752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Victor Hugo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5461" y="2558562"/>
            <a:ext cx="5037993" cy="3446584"/>
          </a:xfrm>
        </p:spPr>
        <p:txBody>
          <a:bodyPr>
            <a:normAutofit lnSpcReduction="10000"/>
          </a:bodyPr>
          <a:lstStyle/>
          <a:p>
            <a:r>
              <a:rPr lang="it-IT" b="1" u="sng" dirty="0" smtClean="0"/>
              <a:t>Victor Hugo </a:t>
            </a:r>
            <a:r>
              <a:rPr lang="it-IT" dirty="0" smtClean="0"/>
              <a:t>è </a:t>
            </a:r>
            <a:r>
              <a:rPr lang="it-IT" dirty="0"/>
              <a:t>stato uno scrittore, poeta, drammaturgo e politico </a:t>
            </a:r>
            <a:r>
              <a:rPr lang="it-IT" dirty="0" smtClean="0"/>
              <a:t>francese. Ha scritto diversi libri tra cui «</a:t>
            </a:r>
            <a:r>
              <a:rPr lang="it-IT" b="1" u="sng" dirty="0" smtClean="0"/>
              <a:t>L’ultimo giorno di un condannato a morte</a:t>
            </a:r>
            <a:r>
              <a:rPr lang="it-IT" dirty="0" smtClean="0"/>
              <a:t>». </a:t>
            </a:r>
          </a:p>
          <a:p>
            <a:r>
              <a:rPr lang="it-IT" dirty="0" smtClean="0"/>
              <a:t>Quest’ultimo viene scritto nel 1829 e parla di un prigioniero nei suoi ultimi giorni di vita, viene raccontato in prima persona, il prigioniero si trova nel carcere di </a:t>
            </a:r>
            <a:r>
              <a:rPr lang="it-IT" b="1" u="sng" dirty="0" smtClean="0"/>
              <a:t>Bicêtre</a:t>
            </a:r>
            <a:r>
              <a:rPr lang="it-IT" dirty="0" smtClean="0"/>
              <a:t> e destinato al patibolo.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2" y="408109"/>
            <a:ext cx="285750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9334500" y="1767198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Victor Hugo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469" y="3253154"/>
            <a:ext cx="2113597" cy="3251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7219804" y="4555832"/>
            <a:ext cx="236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L’ultimo giorno di un condannato a morte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282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Preistoria</vt:lpstr>
      <vt:lpstr>Babilonesi</vt:lpstr>
      <vt:lpstr>Egiziani</vt:lpstr>
      <vt:lpstr>Greci</vt:lpstr>
      <vt:lpstr>Romani</vt:lpstr>
      <vt:lpstr>Medioevo</vt:lpstr>
      <vt:lpstr>America Latina</vt:lpstr>
      <vt:lpstr>Victor Hugo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8</cp:revision>
  <dcterms:created xsi:type="dcterms:W3CDTF">2023-04-24T09:47:16Z</dcterms:created>
  <dcterms:modified xsi:type="dcterms:W3CDTF">2023-04-24T10:47:50Z</dcterms:modified>
</cp:coreProperties>
</file>