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1" r:id="rId5"/>
    <p:sldMasterId id="2147483674" r:id="rId6"/>
  </p:sldMasterIdLst>
  <p:notesMasterIdLst>
    <p:notesMasterId r:id="rId83"/>
  </p:notesMasterIdLst>
  <p:handoutMasterIdLst>
    <p:handoutMasterId r:id="rId84"/>
  </p:handoutMasterIdLst>
  <p:sldIdLst>
    <p:sldId id="3699" r:id="rId7"/>
    <p:sldId id="3705" r:id="rId8"/>
    <p:sldId id="3740" r:id="rId9"/>
    <p:sldId id="3706" r:id="rId10"/>
    <p:sldId id="3703" r:id="rId11"/>
    <p:sldId id="3765" r:id="rId12"/>
    <p:sldId id="3704" r:id="rId13"/>
    <p:sldId id="3741" r:id="rId14"/>
    <p:sldId id="3764" r:id="rId15"/>
    <p:sldId id="3766" r:id="rId16"/>
    <p:sldId id="3767" r:id="rId17"/>
    <p:sldId id="3725" r:id="rId18"/>
    <p:sldId id="3768" r:id="rId19"/>
    <p:sldId id="3729" r:id="rId20"/>
    <p:sldId id="3731" r:id="rId21"/>
    <p:sldId id="3732" r:id="rId22"/>
    <p:sldId id="3770" r:id="rId23"/>
    <p:sldId id="3769" r:id="rId24"/>
    <p:sldId id="3771" r:id="rId25"/>
    <p:sldId id="3774" r:id="rId26"/>
    <p:sldId id="3777" r:id="rId27"/>
    <p:sldId id="3778" r:id="rId28"/>
    <p:sldId id="3782" r:id="rId29"/>
    <p:sldId id="3820" r:id="rId30"/>
    <p:sldId id="3779" r:id="rId31"/>
    <p:sldId id="3821" r:id="rId32"/>
    <p:sldId id="3780" r:id="rId33"/>
    <p:sldId id="3822" r:id="rId34"/>
    <p:sldId id="3785" r:id="rId35"/>
    <p:sldId id="3788" r:id="rId36"/>
    <p:sldId id="3787" r:id="rId37"/>
    <p:sldId id="3783" r:id="rId38"/>
    <p:sldId id="3784" r:id="rId39"/>
    <p:sldId id="3789" r:id="rId40"/>
    <p:sldId id="3790" r:id="rId41"/>
    <p:sldId id="3791" r:id="rId42"/>
    <p:sldId id="3775" r:id="rId43"/>
    <p:sldId id="3794" r:id="rId44"/>
    <p:sldId id="3795" r:id="rId45"/>
    <p:sldId id="3801" r:id="rId46"/>
    <p:sldId id="3823" r:id="rId47"/>
    <p:sldId id="3793" r:id="rId48"/>
    <p:sldId id="3824" r:id="rId49"/>
    <p:sldId id="3792" r:id="rId50"/>
    <p:sldId id="3733" r:id="rId51"/>
    <p:sldId id="3773" r:id="rId52"/>
    <p:sldId id="3798" r:id="rId53"/>
    <p:sldId id="3797" r:id="rId54"/>
    <p:sldId id="3830" r:id="rId55"/>
    <p:sldId id="3799" r:id="rId56"/>
    <p:sldId id="3831" r:id="rId57"/>
    <p:sldId id="3802" r:id="rId58"/>
    <p:sldId id="3832" r:id="rId59"/>
    <p:sldId id="3803" r:id="rId60"/>
    <p:sldId id="3833" r:id="rId61"/>
    <p:sldId id="3772" r:id="rId62"/>
    <p:sldId id="3804" r:id="rId63"/>
    <p:sldId id="3834" r:id="rId64"/>
    <p:sldId id="3806" r:id="rId65"/>
    <p:sldId id="3835" r:id="rId66"/>
    <p:sldId id="3810" r:id="rId67"/>
    <p:sldId id="3811" r:id="rId68"/>
    <p:sldId id="3807" r:id="rId69"/>
    <p:sldId id="3808" r:id="rId70"/>
    <p:sldId id="3812" r:id="rId71"/>
    <p:sldId id="3809" r:id="rId72"/>
    <p:sldId id="3813" r:id="rId73"/>
    <p:sldId id="3815" r:id="rId74"/>
    <p:sldId id="3814" r:id="rId75"/>
    <p:sldId id="3816" r:id="rId76"/>
    <p:sldId id="3817" r:id="rId77"/>
    <p:sldId id="3825" r:id="rId78"/>
    <p:sldId id="3826" r:id="rId79"/>
    <p:sldId id="3827" r:id="rId80"/>
    <p:sldId id="3829" r:id="rId81"/>
    <p:sldId id="3828" r:id="rId8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1087443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2174887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3262338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4349779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5437225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652467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7612115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8699558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Introduction" id="{A17A715B-7364-4831-B28A-8CEDD32BD5BC}">
          <p14:sldIdLst>
            <p14:sldId id="3699"/>
            <p14:sldId id="3705"/>
            <p14:sldId id="3740"/>
          </p14:sldIdLst>
        </p14:section>
        <p14:section name="Le Web" id="{2E0292F5-319C-4045-B7FF-7DEB77DFA0EA}">
          <p14:sldIdLst>
            <p14:sldId id="3706"/>
            <p14:sldId id="3703"/>
            <p14:sldId id="3765"/>
            <p14:sldId id="3704"/>
            <p14:sldId id="3741"/>
            <p14:sldId id="3764"/>
            <p14:sldId id="3766"/>
            <p14:sldId id="3767"/>
            <p14:sldId id="3725"/>
            <p14:sldId id="3768"/>
            <p14:sldId id="3729"/>
            <p14:sldId id="3731"/>
            <p14:sldId id="3732"/>
            <p14:sldId id="3770"/>
            <p14:sldId id="3769"/>
            <p14:sldId id="3771"/>
            <p14:sldId id="3774"/>
            <p14:sldId id="3777"/>
            <p14:sldId id="3778"/>
            <p14:sldId id="3782"/>
            <p14:sldId id="3820"/>
            <p14:sldId id="3779"/>
            <p14:sldId id="3821"/>
            <p14:sldId id="3780"/>
            <p14:sldId id="3822"/>
            <p14:sldId id="3785"/>
            <p14:sldId id="3788"/>
            <p14:sldId id="3787"/>
            <p14:sldId id="3783"/>
            <p14:sldId id="3784"/>
            <p14:sldId id="3789"/>
            <p14:sldId id="3790"/>
            <p14:sldId id="3791"/>
            <p14:sldId id="3775"/>
            <p14:sldId id="3794"/>
            <p14:sldId id="3795"/>
            <p14:sldId id="3801"/>
            <p14:sldId id="3823"/>
            <p14:sldId id="3793"/>
            <p14:sldId id="3824"/>
            <p14:sldId id="3792"/>
            <p14:sldId id="3733"/>
            <p14:sldId id="3773"/>
            <p14:sldId id="3798"/>
            <p14:sldId id="3797"/>
            <p14:sldId id="3830"/>
            <p14:sldId id="3799"/>
            <p14:sldId id="3831"/>
            <p14:sldId id="3802"/>
            <p14:sldId id="3832"/>
            <p14:sldId id="3803"/>
            <p14:sldId id="3833"/>
            <p14:sldId id="3772"/>
            <p14:sldId id="3804"/>
            <p14:sldId id="3834"/>
            <p14:sldId id="3806"/>
            <p14:sldId id="3835"/>
            <p14:sldId id="3810"/>
            <p14:sldId id="3811"/>
            <p14:sldId id="3807"/>
            <p14:sldId id="3808"/>
            <p14:sldId id="3812"/>
            <p14:sldId id="3809"/>
            <p14:sldId id="3813"/>
            <p14:sldId id="3815"/>
            <p14:sldId id="3814"/>
            <p14:sldId id="3816"/>
            <p14:sldId id="3817"/>
            <p14:sldId id="3825"/>
            <p14:sldId id="3826"/>
            <p14:sldId id="3827"/>
            <p14:sldId id="3829"/>
            <p14:sldId id="38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ie Malka" initials="JM" lastIdx="3" clrIdx="0">
    <p:extLst>
      <p:ext uri="{19B8F6BF-5375-455C-9EA6-DF929625EA0E}">
        <p15:presenceInfo xmlns:p15="http://schemas.microsoft.com/office/powerpoint/2012/main" userId="Jérémie Mal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1D8"/>
    <a:srgbClr val="D7C559"/>
    <a:srgbClr val="8871BB"/>
    <a:srgbClr val="CE794C"/>
    <a:srgbClr val="A6FFBB"/>
    <a:srgbClr val="5E0000"/>
    <a:srgbClr val="290000"/>
    <a:srgbClr val="FF8182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F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AF7"/>
          </a:solidFill>
        </a:fill>
      </a:tcStyle>
    </a:wholeTbl>
    <a:band2H>
      <a:tcTxStyle/>
      <a:tcStyle>
        <a:tcBdr/>
        <a:fill>
          <a:solidFill>
            <a:srgbClr val="E7EDFB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5F5F5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87" autoAdjust="0"/>
  </p:normalViewPr>
  <p:slideViewPr>
    <p:cSldViewPr snapToGrid="0">
      <p:cViewPr varScale="1">
        <p:scale>
          <a:sx n="52" d="100"/>
          <a:sy n="52" d="100"/>
        </p:scale>
        <p:origin x="852" y="8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viewProps" Target="view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27C9B-E524-4260-A4F2-33919B1E17C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F10BCA-5A01-44DB-9E1E-19E7AEF959A0}">
      <dgm:prSet custT="1"/>
      <dgm:spPr/>
      <dgm:t>
        <a:bodyPr/>
        <a:lstStyle/>
        <a:p>
          <a:r>
            <a:rPr lang="fr-FR" sz="4000" b="0" i="0" baseline="0" dirty="0"/>
            <a:t>Un langage de programmation</a:t>
          </a:r>
          <a:endParaRPr lang="fr-FR" sz="4000" dirty="0"/>
        </a:p>
      </dgm:t>
    </dgm:pt>
    <dgm:pt modelId="{FA76EB93-7302-481B-A186-A8FA16107396}" type="parTrans" cxnId="{21667414-7BCA-4119-843C-80D124B78DB2}">
      <dgm:prSet/>
      <dgm:spPr/>
      <dgm:t>
        <a:bodyPr/>
        <a:lstStyle/>
        <a:p>
          <a:endParaRPr lang="fr-FR"/>
        </a:p>
      </dgm:t>
    </dgm:pt>
    <dgm:pt modelId="{AB2420C4-A21C-4E4D-BA08-9B2C11FDDD74}" type="sibTrans" cxnId="{21667414-7BCA-4119-843C-80D124B78DB2}">
      <dgm:prSet/>
      <dgm:spPr/>
      <dgm:t>
        <a:bodyPr/>
        <a:lstStyle/>
        <a:p>
          <a:endParaRPr lang="fr-FR"/>
        </a:p>
      </dgm:t>
    </dgm:pt>
    <dgm:pt modelId="{47C3BBA5-7DC0-4454-AED1-A1C96A18C8FA}">
      <dgm:prSet custT="1"/>
      <dgm:spPr/>
      <dgm:t>
        <a:bodyPr/>
        <a:lstStyle/>
        <a:p>
          <a:r>
            <a:rPr lang="fr-FR" sz="4000" dirty="0"/>
            <a:t>Un langage haut-niveau</a:t>
          </a:r>
        </a:p>
      </dgm:t>
    </dgm:pt>
    <dgm:pt modelId="{05F6D41B-B2BA-40C4-A5C0-BACC3B048707}" type="parTrans" cxnId="{0DA5E9DF-5EFF-4D6E-89F2-6E101D6092E3}">
      <dgm:prSet/>
      <dgm:spPr/>
      <dgm:t>
        <a:bodyPr/>
        <a:lstStyle/>
        <a:p>
          <a:endParaRPr lang="fr-FR"/>
        </a:p>
      </dgm:t>
    </dgm:pt>
    <dgm:pt modelId="{28887EDC-857C-42B0-B253-F4E844C37BE6}" type="sibTrans" cxnId="{0DA5E9DF-5EFF-4D6E-89F2-6E101D6092E3}">
      <dgm:prSet/>
      <dgm:spPr/>
      <dgm:t>
        <a:bodyPr/>
        <a:lstStyle/>
        <a:p>
          <a:endParaRPr lang="fr-FR"/>
        </a:p>
      </dgm:t>
    </dgm:pt>
    <dgm:pt modelId="{610239BC-240D-4376-B710-CD6547D078BF}">
      <dgm:prSet custT="1"/>
      <dgm:spPr/>
      <dgm:t>
        <a:bodyPr/>
        <a:lstStyle/>
        <a:p>
          <a:r>
            <a:rPr lang="fr-FR" sz="3600" dirty="0"/>
            <a:t>Peut être compris par un ordinateur</a:t>
          </a:r>
        </a:p>
      </dgm:t>
    </dgm:pt>
    <dgm:pt modelId="{2A78436D-2085-4D9D-887E-BBBCE37BB227}" type="parTrans" cxnId="{0DD8EE94-D4E8-4158-8D29-5043BD0D09D5}">
      <dgm:prSet/>
      <dgm:spPr/>
      <dgm:t>
        <a:bodyPr/>
        <a:lstStyle/>
        <a:p>
          <a:endParaRPr lang="fr-FR"/>
        </a:p>
      </dgm:t>
    </dgm:pt>
    <dgm:pt modelId="{9B0270BC-7539-4B67-9963-69E2770C8557}" type="sibTrans" cxnId="{0DD8EE94-D4E8-4158-8D29-5043BD0D09D5}">
      <dgm:prSet/>
      <dgm:spPr/>
      <dgm:t>
        <a:bodyPr/>
        <a:lstStyle/>
        <a:p>
          <a:endParaRPr lang="fr-FR"/>
        </a:p>
      </dgm:t>
    </dgm:pt>
    <dgm:pt modelId="{71C870A3-4E3D-42AA-86EF-1890378CBFF2}">
      <dgm:prSet custT="1"/>
      <dgm:spPr/>
      <dgm:t>
        <a:bodyPr/>
        <a:lstStyle/>
        <a:p>
          <a:r>
            <a:rPr lang="fr-FR" sz="3600" dirty="0"/>
            <a:t>Manipule des variables, des conditions, des boucles</a:t>
          </a:r>
        </a:p>
      </dgm:t>
    </dgm:pt>
    <dgm:pt modelId="{E7939B89-6AD3-4A78-9215-87A3FE612B7D}" type="parTrans" cxnId="{43EA3A08-85D1-4A31-9A55-2B957BF01946}">
      <dgm:prSet/>
      <dgm:spPr/>
      <dgm:t>
        <a:bodyPr/>
        <a:lstStyle/>
        <a:p>
          <a:endParaRPr lang="fr-FR"/>
        </a:p>
      </dgm:t>
    </dgm:pt>
    <dgm:pt modelId="{7E5646C8-14F9-48B4-BF47-7E8B46578A63}" type="sibTrans" cxnId="{43EA3A08-85D1-4A31-9A55-2B957BF01946}">
      <dgm:prSet/>
      <dgm:spPr/>
      <dgm:t>
        <a:bodyPr/>
        <a:lstStyle/>
        <a:p>
          <a:endParaRPr lang="fr-FR"/>
        </a:p>
      </dgm:t>
    </dgm:pt>
    <dgm:pt modelId="{17867ABD-AE68-4295-8FAF-BB6F144FEBDD}">
      <dgm:prSet custT="1"/>
      <dgm:spPr/>
      <dgm:t>
        <a:bodyPr/>
        <a:lstStyle/>
        <a:p>
          <a:r>
            <a:rPr lang="fr-FR" sz="3600" dirty="0"/>
            <a:t>Pas de manipulation direct des composants de l’ordinateur</a:t>
          </a:r>
        </a:p>
      </dgm:t>
    </dgm:pt>
    <dgm:pt modelId="{6A86C373-E727-450A-9848-3E923C19577C}" type="parTrans" cxnId="{6CC1DDDA-7E99-4FE7-97C4-C17EDD4C8364}">
      <dgm:prSet/>
      <dgm:spPr/>
      <dgm:t>
        <a:bodyPr/>
        <a:lstStyle/>
        <a:p>
          <a:endParaRPr lang="fr-FR"/>
        </a:p>
      </dgm:t>
    </dgm:pt>
    <dgm:pt modelId="{207FA371-6C3A-417D-A567-AAC42EB3F0F1}" type="sibTrans" cxnId="{6CC1DDDA-7E99-4FE7-97C4-C17EDD4C8364}">
      <dgm:prSet/>
      <dgm:spPr/>
      <dgm:t>
        <a:bodyPr/>
        <a:lstStyle/>
        <a:p>
          <a:endParaRPr lang="fr-FR"/>
        </a:p>
      </dgm:t>
    </dgm:pt>
    <dgm:pt modelId="{2B13B163-5F32-430D-B09F-F172434A1103}">
      <dgm:prSet custT="1"/>
      <dgm:spPr/>
      <dgm:t>
        <a:bodyPr/>
        <a:lstStyle/>
        <a:p>
          <a:r>
            <a:rPr lang="fr-FR" sz="4000" dirty="0"/>
            <a:t>Un langage Web</a:t>
          </a:r>
        </a:p>
      </dgm:t>
    </dgm:pt>
    <dgm:pt modelId="{CBD3FB10-E16A-4F29-830E-8A5B5480CE4F}" type="sibTrans" cxnId="{DB934F48-4489-4250-B6CE-F0E4DF49A753}">
      <dgm:prSet/>
      <dgm:spPr/>
      <dgm:t>
        <a:bodyPr/>
        <a:lstStyle/>
        <a:p>
          <a:endParaRPr lang="fr-FR"/>
        </a:p>
      </dgm:t>
    </dgm:pt>
    <dgm:pt modelId="{A2B00C00-D190-484F-88CC-E927170A1613}" type="parTrans" cxnId="{DB934F48-4489-4250-B6CE-F0E4DF49A753}">
      <dgm:prSet/>
      <dgm:spPr/>
      <dgm:t>
        <a:bodyPr/>
        <a:lstStyle/>
        <a:p>
          <a:endParaRPr lang="fr-FR"/>
        </a:p>
      </dgm:t>
    </dgm:pt>
    <dgm:pt modelId="{9D7C4BFD-8A08-4634-AA00-4C1AD10A766C}">
      <dgm:prSet custT="1"/>
      <dgm:spPr/>
      <dgm:t>
        <a:bodyPr/>
        <a:lstStyle/>
        <a:p>
          <a:r>
            <a:rPr lang="fr-FR" sz="3600" dirty="0"/>
            <a:t>Le seul langage disponible nativement sur un navigateur</a:t>
          </a:r>
        </a:p>
      </dgm:t>
    </dgm:pt>
    <dgm:pt modelId="{2084E45A-84A9-4AF0-97E8-F7E3D76B52C9}" type="parTrans" cxnId="{1B94E1A7-2BC3-4F9C-819B-2F14F75D193C}">
      <dgm:prSet/>
      <dgm:spPr/>
      <dgm:t>
        <a:bodyPr/>
        <a:lstStyle/>
        <a:p>
          <a:endParaRPr lang="fr-FR"/>
        </a:p>
      </dgm:t>
    </dgm:pt>
    <dgm:pt modelId="{2C769D7D-FCCF-42FE-95C7-122E369C1C32}" type="sibTrans" cxnId="{1B94E1A7-2BC3-4F9C-819B-2F14F75D193C}">
      <dgm:prSet/>
      <dgm:spPr/>
      <dgm:t>
        <a:bodyPr/>
        <a:lstStyle/>
        <a:p>
          <a:endParaRPr lang="fr-FR"/>
        </a:p>
      </dgm:t>
    </dgm:pt>
    <dgm:pt modelId="{C23239BC-C5C1-45FD-BFF7-09C0B7C298C1}" type="pres">
      <dgm:prSet presAssocID="{EBF27C9B-E524-4260-A4F2-33919B1E17C5}" presName="Name0" presStyleCnt="0">
        <dgm:presLayoutVars>
          <dgm:dir/>
          <dgm:animLvl val="lvl"/>
          <dgm:resizeHandles val="exact"/>
        </dgm:presLayoutVars>
      </dgm:prSet>
      <dgm:spPr/>
    </dgm:pt>
    <dgm:pt modelId="{44996802-426E-43F9-8330-DACFE4D1623A}" type="pres">
      <dgm:prSet presAssocID="{29F10BCA-5A01-44DB-9E1E-19E7AEF959A0}" presName="composite" presStyleCnt="0"/>
      <dgm:spPr/>
    </dgm:pt>
    <dgm:pt modelId="{98A5187D-BA9C-48BC-A7D6-7C92F7C29056}" type="pres">
      <dgm:prSet presAssocID="{29F10BCA-5A01-44DB-9E1E-19E7AEF959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EA7EDD-6B35-4C5A-ACD3-02FFECF5A666}" type="pres">
      <dgm:prSet presAssocID="{29F10BCA-5A01-44DB-9E1E-19E7AEF959A0}" presName="desTx" presStyleLbl="alignAccFollowNode1" presStyleIdx="0" presStyleCnt="3">
        <dgm:presLayoutVars>
          <dgm:bulletEnabled val="1"/>
        </dgm:presLayoutVars>
      </dgm:prSet>
      <dgm:spPr/>
    </dgm:pt>
    <dgm:pt modelId="{9B7E2598-CE86-4A23-B74C-4F3FE1C33801}" type="pres">
      <dgm:prSet presAssocID="{AB2420C4-A21C-4E4D-BA08-9B2C11FDDD74}" presName="space" presStyleCnt="0"/>
      <dgm:spPr/>
    </dgm:pt>
    <dgm:pt modelId="{0B7AEDBD-1EE7-4D24-8A96-529E8AD62901}" type="pres">
      <dgm:prSet presAssocID="{47C3BBA5-7DC0-4454-AED1-A1C96A18C8FA}" presName="composite" presStyleCnt="0"/>
      <dgm:spPr/>
    </dgm:pt>
    <dgm:pt modelId="{547CEE0E-3E19-47DC-A8A7-FBD5D34E9207}" type="pres">
      <dgm:prSet presAssocID="{47C3BBA5-7DC0-4454-AED1-A1C96A18C8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5C6EF3-8254-4CCE-812B-D13F9696490F}" type="pres">
      <dgm:prSet presAssocID="{47C3BBA5-7DC0-4454-AED1-A1C96A18C8FA}" presName="desTx" presStyleLbl="alignAccFollowNode1" presStyleIdx="1" presStyleCnt="3">
        <dgm:presLayoutVars>
          <dgm:bulletEnabled val="1"/>
        </dgm:presLayoutVars>
      </dgm:prSet>
      <dgm:spPr/>
    </dgm:pt>
    <dgm:pt modelId="{E2F0BAF0-42D8-46BA-A2B0-A4CD4956FFC6}" type="pres">
      <dgm:prSet presAssocID="{28887EDC-857C-42B0-B253-F4E844C37BE6}" presName="space" presStyleCnt="0"/>
      <dgm:spPr/>
    </dgm:pt>
    <dgm:pt modelId="{739F826D-C8CA-4144-8E27-E02CB9E34432}" type="pres">
      <dgm:prSet presAssocID="{2B13B163-5F32-430D-B09F-F172434A1103}" presName="composite" presStyleCnt="0"/>
      <dgm:spPr/>
    </dgm:pt>
    <dgm:pt modelId="{D95196FE-6361-43B4-8189-260A7E93028A}" type="pres">
      <dgm:prSet presAssocID="{2B13B163-5F32-430D-B09F-F172434A11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1D907A-A2B0-435F-8EC4-0A8A39937DA3}" type="pres">
      <dgm:prSet presAssocID="{2B13B163-5F32-430D-B09F-F172434A110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EA3A08-85D1-4A31-9A55-2B957BF01946}" srcId="{29F10BCA-5A01-44DB-9E1E-19E7AEF959A0}" destId="{71C870A3-4E3D-42AA-86EF-1890378CBFF2}" srcOrd="1" destOrd="0" parTransId="{E7939B89-6AD3-4A78-9215-87A3FE612B7D}" sibTransId="{7E5646C8-14F9-48B4-BF47-7E8B46578A63}"/>
    <dgm:cxn modelId="{21667414-7BCA-4119-843C-80D124B78DB2}" srcId="{EBF27C9B-E524-4260-A4F2-33919B1E17C5}" destId="{29F10BCA-5A01-44DB-9E1E-19E7AEF959A0}" srcOrd="0" destOrd="0" parTransId="{FA76EB93-7302-481B-A186-A8FA16107396}" sibTransId="{AB2420C4-A21C-4E4D-BA08-9B2C11FDDD74}"/>
    <dgm:cxn modelId="{5743821C-ADA6-4099-8ED1-D168C3D32E12}" type="presOf" srcId="{9D7C4BFD-8A08-4634-AA00-4C1AD10A766C}" destId="{5D1D907A-A2B0-435F-8EC4-0A8A39937DA3}" srcOrd="0" destOrd="0" presId="urn:microsoft.com/office/officeart/2005/8/layout/hList1"/>
    <dgm:cxn modelId="{C4221831-C6BC-45F8-A6EC-4FF3649E38C2}" type="presOf" srcId="{17867ABD-AE68-4295-8FAF-BB6F144FEBDD}" destId="{215C6EF3-8254-4CCE-812B-D13F9696490F}" srcOrd="0" destOrd="0" presId="urn:microsoft.com/office/officeart/2005/8/layout/hList1"/>
    <dgm:cxn modelId="{292D8D3D-4B3C-4BC2-92B5-CB67E7055E86}" type="presOf" srcId="{2B13B163-5F32-430D-B09F-F172434A1103}" destId="{D95196FE-6361-43B4-8189-260A7E93028A}" srcOrd="0" destOrd="0" presId="urn:microsoft.com/office/officeart/2005/8/layout/hList1"/>
    <dgm:cxn modelId="{C6A3C645-7548-4250-8455-89143A0EF952}" type="presOf" srcId="{EBF27C9B-E524-4260-A4F2-33919B1E17C5}" destId="{C23239BC-C5C1-45FD-BFF7-09C0B7C298C1}" srcOrd="0" destOrd="0" presId="urn:microsoft.com/office/officeart/2005/8/layout/hList1"/>
    <dgm:cxn modelId="{DB934F48-4489-4250-B6CE-F0E4DF49A753}" srcId="{EBF27C9B-E524-4260-A4F2-33919B1E17C5}" destId="{2B13B163-5F32-430D-B09F-F172434A1103}" srcOrd="2" destOrd="0" parTransId="{A2B00C00-D190-484F-88CC-E927170A1613}" sibTransId="{CBD3FB10-E16A-4F29-830E-8A5B5480CE4F}"/>
    <dgm:cxn modelId="{346A3C8F-0DAF-4E18-B409-33A78BBA8C74}" type="presOf" srcId="{47C3BBA5-7DC0-4454-AED1-A1C96A18C8FA}" destId="{547CEE0E-3E19-47DC-A8A7-FBD5D34E9207}" srcOrd="0" destOrd="0" presId="urn:microsoft.com/office/officeart/2005/8/layout/hList1"/>
    <dgm:cxn modelId="{0DD8EE94-D4E8-4158-8D29-5043BD0D09D5}" srcId="{29F10BCA-5A01-44DB-9E1E-19E7AEF959A0}" destId="{610239BC-240D-4376-B710-CD6547D078BF}" srcOrd="0" destOrd="0" parTransId="{2A78436D-2085-4D9D-887E-BBBCE37BB227}" sibTransId="{9B0270BC-7539-4B67-9963-69E2770C8557}"/>
    <dgm:cxn modelId="{1B94E1A7-2BC3-4F9C-819B-2F14F75D193C}" srcId="{2B13B163-5F32-430D-B09F-F172434A1103}" destId="{9D7C4BFD-8A08-4634-AA00-4C1AD10A766C}" srcOrd="0" destOrd="0" parTransId="{2084E45A-84A9-4AF0-97E8-F7E3D76B52C9}" sibTransId="{2C769D7D-FCCF-42FE-95C7-122E369C1C32}"/>
    <dgm:cxn modelId="{C65DA5B2-8346-4CF4-A6D5-06320137F21C}" type="presOf" srcId="{71C870A3-4E3D-42AA-86EF-1890378CBFF2}" destId="{75EA7EDD-6B35-4C5A-ACD3-02FFECF5A666}" srcOrd="0" destOrd="1" presId="urn:microsoft.com/office/officeart/2005/8/layout/hList1"/>
    <dgm:cxn modelId="{FCFE2ABD-F386-44B0-AD8A-40463FACC1B6}" type="presOf" srcId="{610239BC-240D-4376-B710-CD6547D078BF}" destId="{75EA7EDD-6B35-4C5A-ACD3-02FFECF5A666}" srcOrd="0" destOrd="0" presId="urn:microsoft.com/office/officeart/2005/8/layout/hList1"/>
    <dgm:cxn modelId="{6CC1DDDA-7E99-4FE7-97C4-C17EDD4C8364}" srcId="{47C3BBA5-7DC0-4454-AED1-A1C96A18C8FA}" destId="{17867ABD-AE68-4295-8FAF-BB6F144FEBDD}" srcOrd="0" destOrd="0" parTransId="{6A86C373-E727-450A-9848-3E923C19577C}" sibTransId="{207FA371-6C3A-417D-A567-AAC42EB3F0F1}"/>
    <dgm:cxn modelId="{0DA5E9DF-5EFF-4D6E-89F2-6E101D6092E3}" srcId="{EBF27C9B-E524-4260-A4F2-33919B1E17C5}" destId="{47C3BBA5-7DC0-4454-AED1-A1C96A18C8FA}" srcOrd="1" destOrd="0" parTransId="{05F6D41B-B2BA-40C4-A5C0-BACC3B048707}" sibTransId="{28887EDC-857C-42B0-B253-F4E844C37BE6}"/>
    <dgm:cxn modelId="{87C864E2-41C7-4D53-8184-C9F720DB6780}" type="presOf" srcId="{29F10BCA-5A01-44DB-9E1E-19E7AEF959A0}" destId="{98A5187D-BA9C-48BC-A7D6-7C92F7C29056}" srcOrd="0" destOrd="0" presId="urn:microsoft.com/office/officeart/2005/8/layout/hList1"/>
    <dgm:cxn modelId="{8C773486-D720-4029-BD19-E1AF92375F03}" type="presParOf" srcId="{C23239BC-C5C1-45FD-BFF7-09C0B7C298C1}" destId="{44996802-426E-43F9-8330-DACFE4D1623A}" srcOrd="0" destOrd="0" presId="urn:microsoft.com/office/officeart/2005/8/layout/hList1"/>
    <dgm:cxn modelId="{1CC6AF84-1168-4016-BE11-302584605F30}" type="presParOf" srcId="{44996802-426E-43F9-8330-DACFE4D1623A}" destId="{98A5187D-BA9C-48BC-A7D6-7C92F7C29056}" srcOrd="0" destOrd="0" presId="urn:microsoft.com/office/officeart/2005/8/layout/hList1"/>
    <dgm:cxn modelId="{BAEA7564-F604-4F71-A4F3-2EC73ADEBAA2}" type="presParOf" srcId="{44996802-426E-43F9-8330-DACFE4D1623A}" destId="{75EA7EDD-6B35-4C5A-ACD3-02FFECF5A666}" srcOrd="1" destOrd="0" presId="urn:microsoft.com/office/officeart/2005/8/layout/hList1"/>
    <dgm:cxn modelId="{3698EBE2-C475-4E0A-808A-B9D7655795A9}" type="presParOf" srcId="{C23239BC-C5C1-45FD-BFF7-09C0B7C298C1}" destId="{9B7E2598-CE86-4A23-B74C-4F3FE1C33801}" srcOrd="1" destOrd="0" presId="urn:microsoft.com/office/officeart/2005/8/layout/hList1"/>
    <dgm:cxn modelId="{0F84C346-3ACF-4A3F-8774-DBC9185C9875}" type="presParOf" srcId="{C23239BC-C5C1-45FD-BFF7-09C0B7C298C1}" destId="{0B7AEDBD-1EE7-4D24-8A96-529E8AD62901}" srcOrd="2" destOrd="0" presId="urn:microsoft.com/office/officeart/2005/8/layout/hList1"/>
    <dgm:cxn modelId="{04C7A416-7693-47A1-9A71-6EED5DEDD50E}" type="presParOf" srcId="{0B7AEDBD-1EE7-4D24-8A96-529E8AD62901}" destId="{547CEE0E-3E19-47DC-A8A7-FBD5D34E9207}" srcOrd="0" destOrd="0" presId="urn:microsoft.com/office/officeart/2005/8/layout/hList1"/>
    <dgm:cxn modelId="{365E8B50-D4A0-45CE-90E9-E849DDBC747F}" type="presParOf" srcId="{0B7AEDBD-1EE7-4D24-8A96-529E8AD62901}" destId="{215C6EF3-8254-4CCE-812B-D13F9696490F}" srcOrd="1" destOrd="0" presId="urn:microsoft.com/office/officeart/2005/8/layout/hList1"/>
    <dgm:cxn modelId="{21C25A50-2531-448D-A52B-C4C1760F0E6E}" type="presParOf" srcId="{C23239BC-C5C1-45FD-BFF7-09C0B7C298C1}" destId="{E2F0BAF0-42D8-46BA-A2B0-A4CD4956FFC6}" srcOrd="3" destOrd="0" presId="urn:microsoft.com/office/officeart/2005/8/layout/hList1"/>
    <dgm:cxn modelId="{D99EC636-F519-4DC0-8B37-6AD133EE9571}" type="presParOf" srcId="{C23239BC-C5C1-45FD-BFF7-09C0B7C298C1}" destId="{739F826D-C8CA-4144-8E27-E02CB9E34432}" srcOrd="4" destOrd="0" presId="urn:microsoft.com/office/officeart/2005/8/layout/hList1"/>
    <dgm:cxn modelId="{64CDBAB7-FACC-4951-B13C-7812E7D8991C}" type="presParOf" srcId="{739F826D-C8CA-4144-8E27-E02CB9E34432}" destId="{D95196FE-6361-43B4-8189-260A7E93028A}" srcOrd="0" destOrd="0" presId="urn:microsoft.com/office/officeart/2005/8/layout/hList1"/>
    <dgm:cxn modelId="{252D2F40-02E5-4A9B-85CD-8AD94931D3A8}" type="presParOf" srcId="{739F826D-C8CA-4144-8E27-E02CB9E34432}" destId="{5D1D907A-A2B0-435F-8EC4-0A8A39937D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5187D-BA9C-48BC-A7D6-7C92F7C29056}">
      <dsp:nvSpPr>
        <dsp:cNvPr id="0" name=""/>
        <dsp:cNvSpPr/>
      </dsp:nvSpPr>
      <dsp:spPr>
        <a:xfrm>
          <a:off x="6557" y="644055"/>
          <a:ext cx="6393169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0" i="0" kern="1200" baseline="0" dirty="0"/>
            <a:t>Un langage de programmation</a:t>
          </a:r>
          <a:endParaRPr lang="fr-FR" sz="4000" kern="1200" dirty="0"/>
        </a:p>
      </dsp:txBody>
      <dsp:txXfrm>
        <a:off x="6557" y="644055"/>
        <a:ext cx="6393169" cy="1872000"/>
      </dsp:txXfrm>
    </dsp:sp>
    <dsp:sp modelId="{75EA7EDD-6B35-4C5A-ACD3-02FFECF5A666}">
      <dsp:nvSpPr>
        <dsp:cNvPr id="0" name=""/>
        <dsp:cNvSpPr/>
      </dsp:nvSpPr>
      <dsp:spPr>
        <a:xfrm>
          <a:off x="6557" y="2516056"/>
          <a:ext cx="639316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Peut être compris par un ordinateur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Manipule des variables, des conditions, des boucles</a:t>
          </a:r>
        </a:p>
      </dsp:txBody>
      <dsp:txXfrm>
        <a:off x="6557" y="2516056"/>
        <a:ext cx="6393169" cy="2854800"/>
      </dsp:txXfrm>
    </dsp:sp>
    <dsp:sp modelId="{547CEE0E-3E19-47DC-A8A7-FBD5D34E9207}">
      <dsp:nvSpPr>
        <dsp:cNvPr id="0" name=""/>
        <dsp:cNvSpPr/>
      </dsp:nvSpPr>
      <dsp:spPr>
        <a:xfrm>
          <a:off x="7294769" y="644055"/>
          <a:ext cx="6393169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Un langage haut-niveau</a:t>
          </a:r>
        </a:p>
      </dsp:txBody>
      <dsp:txXfrm>
        <a:off x="7294769" y="644055"/>
        <a:ext cx="6393169" cy="1872000"/>
      </dsp:txXfrm>
    </dsp:sp>
    <dsp:sp modelId="{215C6EF3-8254-4CCE-812B-D13F9696490F}">
      <dsp:nvSpPr>
        <dsp:cNvPr id="0" name=""/>
        <dsp:cNvSpPr/>
      </dsp:nvSpPr>
      <dsp:spPr>
        <a:xfrm>
          <a:off x="7294769" y="2516056"/>
          <a:ext cx="639316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Pas de manipulation direct des composants de l’ordinateur</a:t>
          </a:r>
        </a:p>
      </dsp:txBody>
      <dsp:txXfrm>
        <a:off x="7294769" y="2516056"/>
        <a:ext cx="6393169" cy="2854800"/>
      </dsp:txXfrm>
    </dsp:sp>
    <dsp:sp modelId="{D95196FE-6361-43B4-8189-260A7E93028A}">
      <dsp:nvSpPr>
        <dsp:cNvPr id="0" name=""/>
        <dsp:cNvSpPr/>
      </dsp:nvSpPr>
      <dsp:spPr>
        <a:xfrm>
          <a:off x="14582982" y="644055"/>
          <a:ext cx="6393169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Un langage Web</a:t>
          </a:r>
        </a:p>
      </dsp:txBody>
      <dsp:txXfrm>
        <a:off x="14582982" y="644055"/>
        <a:ext cx="6393169" cy="1872000"/>
      </dsp:txXfrm>
    </dsp:sp>
    <dsp:sp modelId="{5D1D907A-A2B0-435F-8EC4-0A8A39937DA3}">
      <dsp:nvSpPr>
        <dsp:cNvPr id="0" name=""/>
        <dsp:cNvSpPr/>
      </dsp:nvSpPr>
      <dsp:spPr>
        <a:xfrm>
          <a:off x="14582982" y="2516056"/>
          <a:ext cx="639316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Le seul langage disponible nativement sur un navigateur</a:t>
          </a:r>
        </a:p>
      </dsp:txBody>
      <dsp:txXfrm>
        <a:off x="14582982" y="2516056"/>
        <a:ext cx="639316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5CA8302-F551-497F-9AAD-1FEB2A4A6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508B81-5DBD-4C94-B19F-A9B9D6168D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6A76B-E36E-4AC9-9DED-34F5DE9B998E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9097B7-9928-4E59-95AB-E0739F4E6F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1A00DE-F056-40E1-9A52-D2CBBC4C7A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8661-9EB9-47E8-AB05-2F3EEE0BB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96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4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62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46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const</a:t>
            </a:r>
            <a:r>
              <a:rPr lang="fr-FR" dirty="0"/>
              <a:t> bibliothèque = [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"À la recherche du Boson de Higgs",</a:t>
            </a:r>
          </a:p>
          <a:p>
            <a:r>
              <a:rPr lang="fr-FR" dirty="0"/>
              <a:t>		auteur: "Laurent </a:t>
            </a:r>
            <a:r>
              <a:rPr lang="fr-FR" dirty="0" err="1"/>
              <a:t>Vacavant</a:t>
            </a:r>
            <a:r>
              <a:rPr lang="fr-FR" dirty="0"/>
              <a:t>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"La couleur tombée du ciel",</a:t>
            </a:r>
          </a:p>
          <a:p>
            <a:r>
              <a:rPr lang="fr-FR" dirty="0"/>
              <a:t>		auteur: "Howard Phillips Lovecraft",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9,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"Le mythe de Cthulhu",</a:t>
            </a:r>
          </a:p>
          <a:p>
            <a:r>
              <a:rPr lang="fr-FR" dirty="0"/>
              <a:t>		auteur: "Howard Phillips Lovecraft",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8,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"La dramaturgie",</a:t>
            </a:r>
          </a:p>
          <a:p>
            <a:r>
              <a:rPr lang="fr-FR" dirty="0"/>
              <a:t>		auteur: "Yves Lavandier",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"Le Hobbit",</a:t>
            </a:r>
          </a:p>
          <a:p>
            <a:r>
              <a:rPr lang="fr-FR" dirty="0"/>
              <a:t>		auteur: "John Ronald </a:t>
            </a:r>
            <a:r>
              <a:rPr lang="fr-FR" dirty="0" err="1"/>
              <a:t>Reuel</a:t>
            </a:r>
            <a:r>
              <a:rPr lang="fr-FR" dirty="0"/>
              <a:t> Tolkien",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"Tintin et le Lotus Bleu",</a:t>
            </a:r>
          </a:p>
          <a:p>
            <a:r>
              <a:rPr lang="fr-FR" dirty="0"/>
              <a:t>		auteur: "Hergé",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8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];</a:t>
            </a:r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libraire = {</a:t>
            </a:r>
          </a:p>
          <a:p>
            <a:r>
              <a:rPr lang="fr-FR" dirty="0"/>
              <a:t>	"À la recherche du Boson de Higgs": {</a:t>
            </a:r>
          </a:p>
          <a:p>
            <a:r>
              <a:rPr lang="fr-FR" dirty="0"/>
              <a:t>		prix: 19.99,</a:t>
            </a:r>
          </a:p>
          <a:p>
            <a:r>
              <a:rPr lang="fr-FR" dirty="0"/>
              <a:t>		score: 8.6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"La couleur tombée du ciel": {</a:t>
            </a:r>
          </a:p>
          <a:p>
            <a:r>
              <a:rPr lang="fr-FR" dirty="0"/>
              <a:t>		prix: 10.59,</a:t>
            </a:r>
          </a:p>
          <a:p>
            <a:r>
              <a:rPr lang="fr-FR" dirty="0"/>
              <a:t>		score: 9.1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"Le mythe de Cthulhu": {</a:t>
            </a:r>
          </a:p>
          <a:p>
            <a:r>
              <a:rPr lang="fr-FR" dirty="0"/>
              <a:t>		prix: 10.59,</a:t>
            </a:r>
          </a:p>
          <a:p>
            <a:r>
              <a:rPr lang="fr-FR" dirty="0"/>
              <a:t>		score: 9.3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"La dramaturgie": {</a:t>
            </a:r>
          </a:p>
          <a:p>
            <a:r>
              <a:rPr lang="fr-FR" dirty="0"/>
              <a:t>		prix: 52.94,</a:t>
            </a:r>
          </a:p>
          <a:p>
            <a:r>
              <a:rPr lang="fr-FR" dirty="0"/>
              <a:t>		score: 8.4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"Le Hobbit": {</a:t>
            </a:r>
          </a:p>
          <a:p>
            <a:r>
              <a:rPr lang="fr-FR" dirty="0"/>
              <a:t>		prix: 12.69,</a:t>
            </a:r>
          </a:p>
          <a:p>
            <a:r>
              <a:rPr lang="fr-FR" dirty="0"/>
              <a:t>		score: 9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"Tintin et le Lotus Bleu": {</a:t>
            </a:r>
          </a:p>
          <a:p>
            <a:r>
              <a:rPr lang="fr-FR" dirty="0"/>
              <a:t>		prix: 12.71,</a:t>
            </a:r>
          </a:p>
          <a:p>
            <a:r>
              <a:rPr lang="fr-FR" dirty="0"/>
              <a:t>		score: 9.3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1648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const</a:t>
            </a:r>
            <a:r>
              <a:rPr lang="fr-FR" dirty="0"/>
              <a:t> bibliothèque = [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"À la recherche du Boson de Higgs",</a:t>
            </a:r>
          </a:p>
          <a:p>
            <a:r>
              <a:rPr lang="fr-FR" dirty="0"/>
              <a:t>		auteur: "Laurent </a:t>
            </a:r>
            <a:r>
              <a:rPr lang="fr-FR" dirty="0" err="1"/>
              <a:t>Vacavant</a:t>
            </a:r>
            <a:r>
              <a:rPr lang="fr-FR" dirty="0"/>
              <a:t>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"La couleur tombée du ciel",</a:t>
            </a:r>
          </a:p>
          <a:p>
            <a:r>
              <a:rPr lang="fr-FR" dirty="0"/>
              <a:t>		auteur: "Howard Phillips Lovecraft",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9,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"Le mythe de Cthulhu",</a:t>
            </a:r>
          </a:p>
          <a:p>
            <a:r>
              <a:rPr lang="fr-FR" dirty="0"/>
              <a:t>		auteur: "Howard Phillips Lovecraft",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8,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"La dramaturgie",</a:t>
            </a:r>
          </a:p>
          <a:p>
            <a:r>
              <a:rPr lang="fr-FR" dirty="0"/>
              <a:t>		auteur: "Yves Lavandier",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"Le Hobbit",</a:t>
            </a:r>
          </a:p>
          <a:p>
            <a:r>
              <a:rPr lang="fr-FR" dirty="0"/>
              <a:t>		auteur: "John Ronald </a:t>
            </a:r>
            <a:r>
              <a:rPr lang="fr-FR" dirty="0" err="1"/>
              <a:t>Reuel</a:t>
            </a:r>
            <a:r>
              <a:rPr lang="fr-FR" dirty="0"/>
              <a:t> Tolkien",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"Tintin et le Lotus Bleu",</a:t>
            </a:r>
          </a:p>
          <a:p>
            <a:r>
              <a:rPr lang="fr-FR" dirty="0"/>
              <a:t>		auteur: "Hergé",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8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];</a:t>
            </a:r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libraire = {</a:t>
            </a:r>
          </a:p>
          <a:p>
            <a:r>
              <a:rPr lang="fr-FR" dirty="0"/>
              <a:t>	"À la recherche du Boson de Higgs": {</a:t>
            </a:r>
          </a:p>
          <a:p>
            <a:r>
              <a:rPr lang="fr-FR" dirty="0"/>
              <a:t>		prix: 19.99,</a:t>
            </a:r>
          </a:p>
          <a:p>
            <a:r>
              <a:rPr lang="fr-FR" dirty="0"/>
              <a:t>		score: 8.6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"La couleur tombée du ciel": {</a:t>
            </a:r>
          </a:p>
          <a:p>
            <a:r>
              <a:rPr lang="fr-FR" dirty="0"/>
              <a:t>		prix: 10.59,</a:t>
            </a:r>
          </a:p>
          <a:p>
            <a:r>
              <a:rPr lang="fr-FR" dirty="0"/>
              <a:t>		score: 9.1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"Le mythe de Cthulhu": {</a:t>
            </a:r>
          </a:p>
          <a:p>
            <a:r>
              <a:rPr lang="fr-FR" dirty="0"/>
              <a:t>		prix: 10.59,</a:t>
            </a:r>
          </a:p>
          <a:p>
            <a:r>
              <a:rPr lang="fr-FR" dirty="0"/>
              <a:t>		score: 9.3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"La dramaturgie": {</a:t>
            </a:r>
          </a:p>
          <a:p>
            <a:r>
              <a:rPr lang="fr-FR" dirty="0"/>
              <a:t>		prix: 52.94,</a:t>
            </a:r>
          </a:p>
          <a:p>
            <a:r>
              <a:rPr lang="fr-FR" dirty="0"/>
              <a:t>		score: 8.4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"Le Hobbit": {</a:t>
            </a:r>
          </a:p>
          <a:p>
            <a:r>
              <a:rPr lang="fr-FR" dirty="0"/>
              <a:t>		prix: 12.69,</a:t>
            </a:r>
          </a:p>
          <a:p>
            <a:r>
              <a:rPr lang="fr-FR" dirty="0"/>
              <a:t>		score: 9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"Tintin et le Lotus Bleu": {</a:t>
            </a:r>
          </a:p>
          <a:p>
            <a:r>
              <a:rPr lang="fr-FR" dirty="0"/>
              <a:t>		prix: 12.71,</a:t>
            </a:r>
          </a:p>
          <a:p>
            <a:r>
              <a:rPr lang="fr-FR" dirty="0"/>
              <a:t>		score: 9.3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114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const</a:t>
            </a:r>
            <a:r>
              <a:rPr lang="fr-FR" dirty="0"/>
              <a:t> bibliothèque = [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"À la recherche du Boson de Higgs",</a:t>
            </a:r>
          </a:p>
          <a:p>
            <a:r>
              <a:rPr lang="fr-FR" dirty="0"/>
              <a:t>		auteur: "Laurent </a:t>
            </a:r>
            <a:r>
              <a:rPr lang="fr-FR" dirty="0" err="1"/>
              <a:t>Vacavant</a:t>
            </a:r>
            <a:r>
              <a:rPr lang="fr-FR" dirty="0"/>
              <a:t>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"La couleur tombée du ciel",</a:t>
            </a:r>
          </a:p>
          <a:p>
            <a:r>
              <a:rPr lang="fr-FR" dirty="0"/>
              <a:t>		auteur: "Howard Phillips Lovecraft",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9,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"Le mythe de Cthulhu",</a:t>
            </a:r>
          </a:p>
          <a:p>
            <a:r>
              <a:rPr lang="fr-FR" dirty="0"/>
              <a:t>		auteur: "Howard Phillips Lovecraft",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8,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"La dramaturgie",</a:t>
            </a:r>
          </a:p>
          <a:p>
            <a:r>
              <a:rPr lang="fr-FR" dirty="0"/>
              <a:t>		auteur: "Yves Lavandier",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"Le Hobbit",</a:t>
            </a:r>
          </a:p>
          <a:p>
            <a:r>
              <a:rPr lang="fr-FR" dirty="0"/>
              <a:t>		auteur: "John Ronald </a:t>
            </a:r>
            <a:r>
              <a:rPr lang="fr-FR" dirty="0" err="1"/>
              <a:t>Reuel</a:t>
            </a:r>
            <a:r>
              <a:rPr lang="fr-FR" dirty="0"/>
              <a:t> Tolkien",</a:t>
            </a:r>
          </a:p>
          <a:p>
            <a:r>
              <a:rPr lang="fr-FR" dirty="0"/>
              <a:t>		lu: false,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nom: "Tintin et le Lotus Bleu",</a:t>
            </a:r>
          </a:p>
          <a:p>
            <a:r>
              <a:rPr lang="fr-FR" dirty="0"/>
              <a:t>		auteur: "Hergé",</a:t>
            </a:r>
          </a:p>
          <a:p>
            <a:r>
              <a:rPr lang="fr-FR" dirty="0"/>
              <a:t>		lu: true,</a:t>
            </a:r>
          </a:p>
          <a:p>
            <a:r>
              <a:rPr lang="fr-FR" dirty="0"/>
              <a:t>		score: 8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];</a:t>
            </a:r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libraire = {</a:t>
            </a:r>
          </a:p>
          <a:p>
            <a:r>
              <a:rPr lang="fr-FR" dirty="0"/>
              <a:t>	"À la recherche du Boson de Higgs": {</a:t>
            </a:r>
          </a:p>
          <a:p>
            <a:r>
              <a:rPr lang="fr-FR" dirty="0"/>
              <a:t>		prix: 19.99,</a:t>
            </a:r>
          </a:p>
          <a:p>
            <a:r>
              <a:rPr lang="fr-FR" dirty="0"/>
              <a:t>		score: 8.6</a:t>
            </a:r>
          </a:p>
          <a:p>
            <a:r>
              <a:rPr lang="fr-FR" dirty="0"/>
              <a:t>	},</a:t>
            </a:r>
          </a:p>
          <a:p>
            <a:r>
              <a:rPr lang="fr-FR" dirty="0"/>
              <a:t>	"La couleur tombée du ciel": {</a:t>
            </a:r>
          </a:p>
          <a:p>
            <a:r>
              <a:rPr lang="fr-FR" dirty="0"/>
              <a:t>		prix: 10.59,</a:t>
            </a:r>
          </a:p>
          <a:p>
            <a:r>
              <a:rPr lang="fr-FR" dirty="0"/>
              <a:t>		score: 9.1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"Le mythe de Cthulhu": {</a:t>
            </a:r>
          </a:p>
          <a:p>
            <a:r>
              <a:rPr lang="fr-FR" dirty="0"/>
              <a:t>		prix: 10.59,</a:t>
            </a:r>
          </a:p>
          <a:p>
            <a:r>
              <a:rPr lang="fr-FR" dirty="0"/>
              <a:t>		score: 9.3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"La dramaturgie": {</a:t>
            </a:r>
          </a:p>
          <a:p>
            <a:r>
              <a:rPr lang="fr-FR" dirty="0"/>
              <a:t>		prix: 52.94,</a:t>
            </a:r>
          </a:p>
          <a:p>
            <a:r>
              <a:rPr lang="fr-FR" dirty="0"/>
              <a:t>		score: 8.4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"Le Hobbit": {</a:t>
            </a:r>
          </a:p>
          <a:p>
            <a:r>
              <a:rPr lang="fr-FR" dirty="0"/>
              <a:t>		prix: 12.69,</a:t>
            </a:r>
          </a:p>
          <a:p>
            <a:r>
              <a:rPr lang="fr-FR" dirty="0"/>
              <a:t>		score: 9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"Tintin et le Lotus Bleu": {</a:t>
            </a:r>
          </a:p>
          <a:p>
            <a:r>
              <a:rPr lang="fr-FR" dirty="0"/>
              <a:t>		prix: 12.71,</a:t>
            </a:r>
          </a:p>
          <a:p>
            <a:r>
              <a:rPr lang="fr-FR" dirty="0"/>
              <a:t>		score: 9.3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22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T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7E0DA5-1A84-457E-8089-6F317ED0D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1614"/>
            <a:ext cx="24377904" cy="11417808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1D71088A-448F-426E-9A9F-5E69C1121E35}"/>
              </a:ext>
            </a:extLst>
          </p:cNvPr>
          <p:cNvSpPr/>
          <p:nvPr userDrawn="1"/>
        </p:nvSpPr>
        <p:spPr>
          <a:xfrm rot="106">
            <a:off x="3109" y="7605973"/>
            <a:ext cx="24377782" cy="3819866"/>
          </a:xfrm>
          <a:prstGeom prst="rect">
            <a:avLst/>
          </a:prstGeom>
          <a:solidFill>
            <a:srgbClr val="1568AB"/>
          </a:solidFill>
          <a:ln w="25400">
            <a:solidFill>
              <a:schemeClr val="accent1">
                <a:alpha val="0"/>
              </a:schemeClr>
            </a:solidFill>
            <a:bevel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Technical and financial Bid">
            <a:extLst>
              <a:ext uri="{FF2B5EF4-FFF2-40B4-BE49-F238E27FC236}">
                <a16:creationId xmlns:a16="http://schemas.microsoft.com/office/drawing/2014/main" id="{A912186B-0399-4C1C-8355-0F5E95DDC75C}"/>
              </a:ext>
            </a:extLst>
          </p:cNvPr>
          <p:cNvSpPr txBox="1">
            <a:spLocks noGrp="1"/>
          </p:cNvSpPr>
          <p:nvPr>
            <p:ph type="subTitle" sz="quarter" idx="1" hasCustomPrompt="1"/>
          </p:nvPr>
        </p:nvSpPr>
        <p:spPr>
          <a:xfrm>
            <a:off x="989538" y="9821611"/>
            <a:ext cx="17071024" cy="1116865"/>
          </a:xfrm>
          <a:prstGeom prst="rect">
            <a:avLst/>
          </a:prstGeom>
        </p:spPr>
        <p:txBody>
          <a:bodyPr/>
          <a:lstStyle>
            <a:lvl1pPr algn="l">
              <a:spcBef>
                <a:spcPts val="900"/>
              </a:spcBef>
              <a:defRPr sz="500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Sous-titre 1</a:t>
            </a:r>
            <a:endParaRPr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7ECDADA6-69BD-4872-9B8C-9B28C12C6D0D}"/>
              </a:ext>
            </a:extLst>
          </p:cNvPr>
          <p:cNvSpPr/>
          <p:nvPr userDrawn="1"/>
        </p:nvSpPr>
        <p:spPr>
          <a:xfrm>
            <a:off x="1138869" y="9599696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16" name="STMS2-BLEU CLAIR.png" descr="STMS2-BLEU CLAIR.png">
            <a:extLst>
              <a:ext uri="{FF2B5EF4-FFF2-40B4-BE49-F238E27FC236}">
                <a16:creationId xmlns:a16="http://schemas.microsoft.com/office/drawing/2014/main" id="{011090BE-9F59-4182-BB62-E5AC4A643A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01" y="592500"/>
            <a:ext cx="5835437" cy="8926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" name="Groupe"/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B9A1C-80FB-4CDF-BFE4-FA95AD25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8587" y="7892618"/>
            <a:ext cx="17071975" cy="1555750"/>
          </a:xfrm>
          <a:prstGeom prst="rect">
            <a:avLst/>
          </a:prstGeom>
        </p:spPr>
        <p:txBody>
          <a:bodyPr tIns="46800" anchor="ctr" anchorCtr="0"/>
          <a:lstStyle>
            <a:lvl1pPr algn="l">
              <a:lnSpc>
                <a:spcPct val="100000"/>
              </a:lnSpc>
              <a:spcBef>
                <a:spcPts val="0"/>
              </a:spcBef>
              <a:defRPr sz="84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845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84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845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845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Titre 1</a:t>
            </a:r>
          </a:p>
        </p:txBody>
      </p:sp>
    </p:spTree>
    <p:extLst>
      <p:ext uri="{BB962C8B-B14F-4D97-AF65-F5344CB8AC3E}">
        <p14:creationId xmlns:p14="http://schemas.microsoft.com/office/powerpoint/2010/main" val="17272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361210-A1A7-47B2-95B7-D849AD425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1910"/>
            <a:ext cx="24384000" cy="10265664"/>
          </a:xfrm>
          <a:prstGeom prst="rect">
            <a:avLst/>
          </a:prstGeom>
        </p:spPr>
      </p:pic>
      <p:grpSp>
        <p:nvGrpSpPr>
          <p:cNvPr id="22" name="Groupe"/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sp>
        <p:nvSpPr>
          <p:cNvPr id="26" name="Numéro de diapositive">
            <a:extLst>
              <a:ext uri="{FF2B5EF4-FFF2-40B4-BE49-F238E27FC236}">
                <a16:creationId xmlns:a16="http://schemas.microsoft.com/office/drawing/2014/main" id="{63F75A3A-F8DE-43AC-BA85-7439141B2755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Rectangle">
            <a:extLst>
              <a:ext uri="{FF2B5EF4-FFF2-40B4-BE49-F238E27FC236}">
                <a16:creationId xmlns:a16="http://schemas.microsoft.com/office/drawing/2014/main" id="{840DC7F3-0651-4CC3-99A1-999E28907E3D}"/>
              </a:ext>
            </a:extLst>
          </p:cNvPr>
          <p:cNvSpPr/>
          <p:nvPr userDrawn="1"/>
        </p:nvSpPr>
        <p:spPr>
          <a:xfrm>
            <a:off x="1417082" y="337780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40" name="STMS2-BLEU CLAIR.png" descr="STMS2-BLEU CLAIR.png">
            <a:extLst>
              <a:ext uri="{FF2B5EF4-FFF2-40B4-BE49-F238E27FC236}">
                <a16:creationId xmlns:a16="http://schemas.microsoft.com/office/drawing/2014/main" id="{0DCFB086-2C60-426B-9462-4E8C3276BA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68121A0E-D216-4669-83CC-EC70238EA205}"/>
              </a:ext>
            </a:extLst>
          </p:cNvPr>
          <p:cNvSpPr/>
          <p:nvPr userDrawn="1"/>
        </p:nvSpPr>
        <p:spPr>
          <a:xfrm>
            <a:off x="46067" y="-1534"/>
            <a:ext cx="23152723" cy="3514088"/>
          </a:xfrm>
          <a:prstGeom prst="rect">
            <a:avLst/>
          </a:prstGeom>
          <a:ln w="12700">
            <a:noFill/>
            <a:miter lim="400000"/>
          </a:ln>
        </p:spPr>
        <p:txBody>
          <a:bodyPr lIns="720000" tIns="108744" rIns="108744" bIns="108744"/>
          <a:lstStyle/>
          <a:p>
            <a:pPr lvl="0">
              <a:lnSpc>
                <a:spcPct val="130000"/>
              </a:lnSpc>
              <a:spcBef>
                <a:spcPts val="500"/>
              </a:spcBef>
            </a:pPr>
            <a:r>
              <a:rPr lang="fr-FR" sz="14200" dirty="0">
                <a:solidFill>
                  <a:srgbClr val="1568AB"/>
                </a:solidFill>
                <a:latin typeface="Calibri" panose="020F0502020204030204" pitchFamily="34" charset="0"/>
                <a:cs typeface="Calibri" panose="020F0502020204030204" pitchFamily="34" charset="0"/>
                <a:sym typeface="Exo 2"/>
              </a:rPr>
              <a:t>Sommaire</a:t>
            </a:r>
            <a:endParaRPr sz="14200" dirty="0">
              <a:solidFill>
                <a:srgbClr val="1568AB"/>
              </a:solidFill>
              <a:latin typeface="Calibri" panose="020F0502020204030204" pitchFamily="34" charset="0"/>
              <a:cs typeface="Calibri" panose="020F0502020204030204" pitchFamily="34" charset="0"/>
              <a:sym typeface="Exo 2"/>
            </a:endParaRPr>
          </a:p>
        </p:txBody>
      </p:sp>
      <p:sp>
        <p:nvSpPr>
          <p:cNvPr id="54" name="Texte niveau 1…">
            <a:extLst>
              <a:ext uri="{FF2B5EF4-FFF2-40B4-BE49-F238E27FC236}">
                <a16:creationId xmlns:a16="http://schemas.microsoft.com/office/drawing/2014/main" id="{8B53FAAC-BEFF-4F81-934D-9A52E76FAE99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94521" y="6148451"/>
            <a:ext cx="17071025" cy="507777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A756E-9F82-4982-AE09-5CEE27FDB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2650" y="3959225"/>
            <a:ext cx="13213416" cy="112871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r">
              <a:lnSpc>
                <a:spcPct val="200000"/>
              </a:lnSpc>
              <a:defRPr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2552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homme, regardant, avant&#10;&#10;Description générée automatiquement">
            <a:extLst>
              <a:ext uri="{FF2B5EF4-FFF2-40B4-BE49-F238E27FC236}">
                <a16:creationId xmlns:a16="http://schemas.microsoft.com/office/drawing/2014/main" id="{7CCC0518-43BF-4FC5-9D20-08785A300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0"/>
            <a:ext cx="24384000" cy="5140181"/>
          </a:xfrm>
          <a:prstGeom prst="rect">
            <a:avLst/>
          </a:prstGeom>
        </p:spPr>
      </p:pic>
      <p:grpSp>
        <p:nvGrpSpPr>
          <p:cNvPr id="22" name="Groupe"/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sp>
        <p:nvSpPr>
          <p:cNvPr id="28" name="Rectangle">
            <a:extLst>
              <a:ext uri="{FF2B5EF4-FFF2-40B4-BE49-F238E27FC236}">
                <a16:creationId xmlns:a16="http://schemas.microsoft.com/office/drawing/2014/main" id="{840DC7F3-0651-4CC3-99A1-999E28907E3D}"/>
              </a:ext>
            </a:extLst>
          </p:cNvPr>
          <p:cNvSpPr/>
          <p:nvPr userDrawn="1"/>
        </p:nvSpPr>
        <p:spPr>
          <a:xfrm>
            <a:off x="1417082" y="337780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40" name="STMS2-BLEU CLAIR.png" descr="STMS2-BLEU CLAIR.png">
            <a:extLst>
              <a:ext uri="{FF2B5EF4-FFF2-40B4-BE49-F238E27FC236}">
                <a16:creationId xmlns:a16="http://schemas.microsoft.com/office/drawing/2014/main" id="{0DCFB086-2C60-426B-9462-4E8C3276BA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68121A0E-D216-4669-83CC-EC70238EA205}"/>
              </a:ext>
            </a:extLst>
          </p:cNvPr>
          <p:cNvSpPr/>
          <p:nvPr userDrawn="1"/>
        </p:nvSpPr>
        <p:spPr>
          <a:xfrm>
            <a:off x="46067" y="-1534"/>
            <a:ext cx="23152723" cy="3514088"/>
          </a:xfrm>
          <a:prstGeom prst="rect">
            <a:avLst/>
          </a:prstGeom>
          <a:ln w="12700">
            <a:noFill/>
            <a:miter lim="400000"/>
          </a:ln>
        </p:spPr>
        <p:txBody>
          <a:bodyPr lIns="720000" tIns="108744" rIns="108744" bIns="108744"/>
          <a:lstStyle/>
          <a:p>
            <a:pPr lvl="0">
              <a:lnSpc>
                <a:spcPct val="130000"/>
              </a:lnSpc>
              <a:spcBef>
                <a:spcPts val="500"/>
              </a:spcBef>
            </a:pPr>
            <a:r>
              <a:rPr lang="fr-FR" sz="1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Exo 2"/>
              </a:rPr>
              <a:t>SOMMAIRE</a:t>
            </a:r>
            <a:endParaRPr sz="14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Exo 2"/>
            </a:endParaRPr>
          </a:p>
        </p:txBody>
      </p:sp>
      <p:sp>
        <p:nvSpPr>
          <p:cNvPr id="23" name="01">
            <a:extLst>
              <a:ext uri="{FF2B5EF4-FFF2-40B4-BE49-F238E27FC236}">
                <a16:creationId xmlns:a16="http://schemas.microsoft.com/office/drawing/2014/main" id="{4EF5184D-CDD7-4F4F-ACA4-D9FE34F9C0F6}"/>
              </a:ext>
            </a:extLst>
          </p:cNvPr>
          <p:cNvSpPr txBox="1"/>
          <p:nvPr/>
        </p:nvSpPr>
        <p:spPr>
          <a:xfrm>
            <a:off x="1050822" y="6077146"/>
            <a:ext cx="1735590" cy="10058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01 </a:t>
            </a:r>
          </a:p>
        </p:txBody>
      </p:sp>
      <p:sp>
        <p:nvSpPr>
          <p:cNvPr id="27" name="02">
            <a:extLst>
              <a:ext uri="{FF2B5EF4-FFF2-40B4-BE49-F238E27FC236}">
                <a16:creationId xmlns:a16="http://schemas.microsoft.com/office/drawing/2014/main" id="{EF0573AA-E45A-472E-BF56-529000902479}"/>
              </a:ext>
            </a:extLst>
          </p:cNvPr>
          <p:cNvSpPr txBox="1"/>
          <p:nvPr/>
        </p:nvSpPr>
        <p:spPr>
          <a:xfrm>
            <a:off x="1065255" y="8359799"/>
            <a:ext cx="1735588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02 </a:t>
            </a:r>
          </a:p>
        </p:txBody>
      </p:sp>
      <p:sp>
        <p:nvSpPr>
          <p:cNvPr id="33" name="03">
            <a:extLst>
              <a:ext uri="{FF2B5EF4-FFF2-40B4-BE49-F238E27FC236}">
                <a16:creationId xmlns:a16="http://schemas.microsoft.com/office/drawing/2014/main" id="{768B8EB7-0CA7-4C95-A906-B9BEDD056E1F}"/>
              </a:ext>
            </a:extLst>
          </p:cNvPr>
          <p:cNvSpPr txBox="1"/>
          <p:nvPr/>
        </p:nvSpPr>
        <p:spPr>
          <a:xfrm>
            <a:off x="1050822" y="10674313"/>
            <a:ext cx="1735590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03 </a:t>
            </a:r>
          </a:p>
        </p:txBody>
      </p:sp>
      <p:sp>
        <p:nvSpPr>
          <p:cNvPr id="38" name="04">
            <a:extLst>
              <a:ext uri="{FF2B5EF4-FFF2-40B4-BE49-F238E27FC236}">
                <a16:creationId xmlns:a16="http://schemas.microsoft.com/office/drawing/2014/main" id="{E761BD76-D13B-4656-A470-D13F84AC8AFA}"/>
              </a:ext>
            </a:extLst>
          </p:cNvPr>
          <p:cNvSpPr txBox="1"/>
          <p:nvPr/>
        </p:nvSpPr>
        <p:spPr>
          <a:xfrm>
            <a:off x="8293997" y="6077146"/>
            <a:ext cx="1735590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04 </a:t>
            </a:r>
          </a:p>
        </p:txBody>
      </p:sp>
      <p:sp>
        <p:nvSpPr>
          <p:cNvPr id="43" name="05">
            <a:extLst>
              <a:ext uri="{FF2B5EF4-FFF2-40B4-BE49-F238E27FC236}">
                <a16:creationId xmlns:a16="http://schemas.microsoft.com/office/drawing/2014/main" id="{E82E5A71-9E39-4DEC-9956-799A56B8A28E}"/>
              </a:ext>
            </a:extLst>
          </p:cNvPr>
          <p:cNvSpPr txBox="1"/>
          <p:nvPr/>
        </p:nvSpPr>
        <p:spPr>
          <a:xfrm>
            <a:off x="8308430" y="8359799"/>
            <a:ext cx="1735589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05 </a:t>
            </a:r>
          </a:p>
        </p:txBody>
      </p:sp>
      <p:sp>
        <p:nvSpPr>
          <p:cNvPr id="46" name="06">
            <a:extLst>
              <a:ext uri="{FF2B5EF4-FFF2-40B4-BE49-F238E27FC236}">
                <a16:creationId xmlns:a16="http://schemas.microsoft.com/office/drawing/2014/main" id="{03FEBEC6-DF7A-401B-8063-CA328FA2D2C1}"/>
              </a:ext>
            </a:extLst>
          </p:cNvPr>
          <p:cNvSpPr txBox="1"/>
          <p:nvPr/>
        </p:nvSpPr>
        <p:spPr>
          <a:xfrm>
            <a:off x="8293997" y="10617302"/>
            <a:ext cx="1735590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06 </a:t>
            </a:r>
          </a:p>
        </p:txBody>
      </p:sp>
      <p:sp>
        <p:nvSpPr>
          <p:cNvPr id="50" name="07">
            <a:extLst>
              <a:ext uri="{FF2B5EF4-FFF2-40B4-BE49-F238E27FC236}">
                <a16:creationId xmlns:a16="http://schemas.microsoft.com/office/drawing/2014/main" id="{A0B894CD-044E-47D2-8E94-9B263F1B1C53}"/>
              </a:ext>
            </a:extLst>
          </p:cNvPr>
          <p:cNvSpPr txBox="1"/>
          <p:nvPr/>
        </p:nvSpPr>
        <p:spPr>
          <a:xfrm>
            <a:off x="15537172" y="6077146"/>
            <a:ext cx="1735590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07 </a:t>
            </a:r>
          </a:p>
        </p:txBody>
      </p:sp>
      <p:sp>
        <p:nvSpPr>
          <p:cNvPr id="54" name="08">
            <a:extLst>
              <a:ext uri="{FF2B5EF4-FFF2-40B4-BE49-F238E27FC236}">
                <a16:creationId xmlns:a16="http://schemas.microsoft.com/office/drawing/2014/main" id="{8A9F4A65-A64F-4AC4-BA0E-0B1200A6668D}"/>
              </a:ext>
            </a:extLst>
          </p:cNvPr>
          <p:cNvSpPr txBox="1"/>
          <p:nvPr/>
        </p:nvSpPr>
        <p:spPr>
          <a:xfrm>
            <a:off x="15551604" y="8359799"/>
            <a:ext cx="1735589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08 </a:t>
            </a:r>
          </a:p>
        </p:txBody>
      </p:sp>
      <p:sp>
        <p:nvSpPr>
          <p:cNvPr id="58" name="09">
            <a:extLst>
              <a:ext uri="{FF2B5EF4-FFF2-40B4-BE49-F238E27FC236}">
                <a16:creationId xmlns:a16="http://schemas.microsoft.com/office/drawing/2014/main" id="{49CD53E9-5585-456D-8765-3F7DECAA659C}"/>
              </a:ext>
            </a:extLst>
          </p:cNvPr>
          <p:cNvSpPr txBox="1"/>
          <p:nvPr/>
        </p:nvSpPr>
        <p:spPr>
          <a:xfrm>
            <a:off x="15537172" y="10674313"/>
            <a:ext cx="1735590" cy="1005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 defTabSz="457200">
              <a:def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>
              <a:defRPr sz="2900" b="0">
                <a:solidFill>
                  <a:schemeClr val="accent6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sz="6000" b="1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09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4C1DA9-92B3-48BE-B1F9-81ADD49EAD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0624" y="6160343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First Key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D457CC50-EB12-4BF5-933E-ED888ADC90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8401" y="8391661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Second Key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69BE4433-3D5C-48DB-9D1E-11F1BE09BA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38400" y="9266852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Second Key précision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C6658DF3-D3A7-4AF6-B585-B526569F2F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85373" y="10724104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 err="1"/>
              <a:t>Third</a:t>
            </a:r>
            <a:r>
              <a:rPr lang="fr-FR" dirty="0"/>
              <a:t> Key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6706B90F-378D-47AF-A7D6-13AD4AA09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85372" y="11599295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9AF9B313-6C11-4386-BF91-6C34273949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918" y="6084913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4 Key</a:t>
            </a:r>
          </a:p>
        </p:txBody>
      </p:sp>
      <p:sp>
        <p:nvSpPr>
          <p:cNvPr id="66" name="Espace réservé du texte 2">
            <a:extLst>
              <a:ext uri="{FF2B5EF4-FFF2-40B4-BE49-F238E27FC236}">
                <a16:creationId xmlns:a16="http://schemas.microsoft.com/office/drawing/2014/main" id="{DBA95D56-9DD1-41E2-A786-14AD1CA19A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917" y="6960104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67" name="Espace réservé du texte 2">
            <a:extLst>
              <a:ext uri="{FF2B5EF4-FFF2-40B4-BE49-F238E27FC236}">
                <a16:creationId xmlns:a16="http://schemas.microsoft.com/office/drawing/2014/main" id="{89B0926F-A79D-4210-A1BB-F9A87B199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54678" y="8471643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5 Key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75AC11D1-44D6-402D-88AB-0DFFCAF93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4677" y="9346834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69" name="Espace réservé du texte 2">
            <a:extLst>
              <a:ext uri="{FF2B5EF4-FFF2-40B4-BE49-F238E27FC236}">
                <a16:creationId xmlns:a16="http://schemas.microsoft.com/office/drawing/2014/main" id="{93F1E441-9122-4903-B2F1-515272A4FA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624" y="7019432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70" name="Espace réservé du texte 2">
            <a:extLst>
              <a:ext uri="{FF2B5EF4-FFF2-40B4-BE49-F238E27FC236}">
                <a16:creationId xmlns:a16="http://schemas.microsoft.com/office/drawing/2014/main" id="{636D63F8-4EB7-4B70-B664-EE75E2EB5D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917" y="10674313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lang="fr-FR" sz="3600" b="0" i="0" u="none" strike="noStrike" cap="none" spc="0" baseline="0" dirty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1pPr>
          </a:lstStyle>
          <a:p>
            <a:pPr marL="0" marR="0" lvl="0" indent="0" algn="l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/>
              <a:t>Key</a:t>
            </a:r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4C5D9A53-485E-4594-ACC0-642DE81FD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916" y="11571926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72" name="Espace réservé du texte 2">
            <a:extLst>
              <a:ext uri="{FF2B5EF4-FFF2-40B4-BE49-F238E27FC236}">
                <a16:creationId xmlns:a16="http://schemas.microsoft.com/office/drawing/2014/main" id="{84181D83-C13E-43A2-BC07-7A161FB0EA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945845" y="6125395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lang="fr-FR" sz="3600" b="0" i="0" u="none" strike="noStrike" cap="none" spc="0" baseline="0" dirty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1pPr>
          </a:lstStyle>
          <a:p>
            <a:pPr marL="0" marR="0" lvl="0" indent="0" algn="l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/>
              <a:t>Key</a:t>
            </a:r>
          </a:p>
        </p:txBody>
      </p:sp>
      <p:sp>
        <p:nvSpPr>
          <p:cNvPr id="73" name="Espace réservé du texte 2">
            <a:extLst>
              <a:ext uri="{FF2B5EF4-FFF2-40B4-BE49-F238E27FC236}">
                <a16:creationId xmlns:a16="http://schemas.microsoft.com/office/drawing/2014/main" id="{4E626F63-22AC-4B6D-85E2-6334E781D7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945844" y="7023008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78CFB465-8BDE-4993-B4F4-1B30CEBBF9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981240" y="8476158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lang="fr-FR" sz="3600" b="0" i="0" u="none" strike="noStrike" cap="none" spc="0" baseline="0" dirty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1pPr>
          </a:lstStyle>
          <a:p>
            <a:pPr marL="0" marR="0" lvl="0" indent="0" algn="l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/>
              <a:t>Key</a:t>
            </a:r>
          </a:p>
        </p:txBody>
      </p:sp>
      <p:sp>
        <p:nvSpPr>
          <p:cNvPr id="75" name="Espace réservé du texte 2">
            <a:extLst>
              <a:ext uri="{FF2B5EF4-FFF2-40B4-BE49-F238E27FC236}">
                <a16:creationId xmlns:a16="http://schemas.microsoft.com/office/drawing/2014/main" id="{09B1DEDE-F04A-4898-94A2-527889E288B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81239" y="9373771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  <p:sp>
        <p:nvSpPr>
          <p:cNvPr id="76" name="Espace réservé du texte 2">
            <a:extLst>
              <a:ext uri="{FF2B5EF4-FFF2-40B4-BE49-F238E27FC236}">
                <a16:creationId xmlns:a16="http://schemas.microsoft.com/office/drawing/2014/main" id="{29ADC069-6CFF-43FE-8EEE-C45DA05BC9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036200" y="10701682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lang="fr-FR" sz="3600" b="0" i="0" u="none" strike="noStrike" cap="none" spc="0" baseline="0" dirty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1pPr>
          </a:lstStyle>
          <a:p>
            <a:pPr marL="0" marR="0" lvl="0" indent="0" algn="l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/>
              <a:t>Key</a:t>
            </a:r>
          </a:p>
        </p:txBody>
      </p:sp>
      <p:sp>
        <p:nvSpPr>
          <p:cNvPr id="77" name="Espace réservé du texte 2">
            <a:extLst>
              <a:ext uri="{FF2B5EF4-FFF2-40B4-BE49-F238E27FC236}">
                <a16:creationId xmlns:a16="http://schemas.microsoft.com/office/drawing/2014/main" id="{B0D36960-E31B-4132-90EC-20C850C8289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036199" y="11599295"/>
            <a:ext cx="4782857" cy="847725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Key précision</a:t>
            </a:r>
          </a:p>
        </p:txBody>
      </p:sp>
    </p:spTree>
    <p:extLst>
      <p:ext uri="{BB962C8B-B14F-4D97-AF65-F5344CB8AC3E}">
        <p14:creationId xmlns:p14="http://schemas.microsoft.com/office/powerpoint/2010/main" val="340042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424C7E-C7E7-4BEC-A2A1-8AE71F990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92"/>
            <a:ext cx="24384000" cy="13691616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AD6C09DA-F3DA-42D4-B9EB-66059DE9A668}"/>
              </a:ext>
            </a:extLst>
          </p:cNvPr>
          <p:cNvSpPr/>
          <p:nvPr userDrawn="1"/>
        </p:nvSpPr>
        <p:spPr>
          <a:xfrm>
            <a:off x="-289223" y="-101005"/>
            <a:ext cx="24673223" cy="13918010"/>
          </a:xfrm>
          <a:prstGeom prst="rect">
            <a:avLst/>
          </a:prstGeom>
          <a:solidFill>
            <a:srgbClr val="1568AB">
              <a:alpha val="82265"/>
            </a:srgbClr>
          </a:solidFill>
          <a:ln w="25400">
            <a:solidFill>
              <a:schemeClr val="accent1">
                <a:alpha val="82265"/>
              </a:schemeClr>
            </a:solidFill>
            <a:bevel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12" name="STMS2-BLANC.png" descr="STMS2-BLANC.png">
            <a:extLst>
              <a:ext uri="{FF2B5EF4-FFF2-40B4-BE49-F238E27FC236}">
                <a16:creationId xmlns:a16="http://schemas.microsoft.com/office/drawing/2014/main" id="{8945E75A-FB7E-42E6-BCF3-97ACBA39A1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757066" y="12107581"/>
            <a:ext cx="1108549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A73D0D7A-1E36-4781-A1A7-9D6F8FBA8475}"/>
              </a:ext>
            </a:extLst>
          </p:cNvPr>
          <p:cNvSpPr/>
          <p:nvPr userDrawn="1"/>
        </p:nvSpPr>
        <p:spPr>
          <a:xfrm>
            <a:off x="11396684" y="9134233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14" name="Figure">
            <a:extLst>
              <a:ext uri="{FF2B5EF4-FFF2-40B4-BE49-F238E27FC236}">
                <a16:creationId xmlns:a16="http://schemas.microsoft.com/office/drawing/2014/main" id="{F4CA56E9-1764-4B30-AAB5-A003F9612189}"/>
              </a:ext>
            </a:extLst>
          </p:cNvPr>
          <p:cNvSpPr/>
          <p:nvPr userDrawn="1"/>
        </p:nvSpPr>
        <p:spPr>
          <a:xfrm>
            <a:off x="11412893" y="4453752"/>
            <a:ext cx="1521227" cy="1631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1"/>
                </a:lnTo>
                <a:cubicBezTo>
                  <a:pt x="2707" y="21204"/>
                  <a:pt x="2663" y="21330"/>
                  <a:pt x="2580" y="21439"/>
                </a:cubicBezTo>
                <a:cubicBezTo>
                  <a:pt x="2492" y="21548"/>
                  <a:pt x="2386" y="21600"/>
                  <a:pt x="2262" y="21600"/>
                </a:cubicBezTo>
                <a:lnTo>
                  <a:pt x="1348" y="21600"/>
                </a:lnTo>
                <a:cubicBezTo>
                  <a:pt x="1221" y="21600"/>
                  <a:pt x="1118" y="21545"/>
                  <a:pt x="1038" y="21439"/>
                </a:cubicBezTo>
                <a:cubicBezTo>
                  <a:pt x="954" y="21330"/>
                  <a:pt x="913" y="21204"/>
                  <a:pt x="913" y="21051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9" y="2476"/>
                </a:moveTo>
                <a:cubicBezTo>
                  <a:pt x="21064" y="2323"/>
                  <a:pt x="21248" y="2297"/>
                  <a:pt x="21390" y="2391"/>
                </a:cubicBezTo>
                <a:cubicBezTo>
                  <a:pt x="21530" y="2485"/>
                  <a:pt x="21600" y="2684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7"/>
                  <a:pt x="21383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8"/>
                  <a:pt x="19147" y="16166"/>
                  <a:pt x="18413" y="16351"/>
                </a:cubicBezTo>
                <a:cubicBezTo>
                  <a:pt x="17679" y="16530"/>
                  <a:pt x="17037" y="16607"/>
                  <a:pt x="16491" y="16568"/>
                </a:cubicBezTo>
                <a:cubicBezTo>
                  <a:pt x="15850" y="16527"/>
                  <a:pt x="15282" y="16372"/>
                  <a:pt x="14792" y="16104"/>
                </a:cubicBezTo>
                <a:cubicBezTo>
                  <a:pt x="14393" y="15852"/>
                  <a:pt x="14004" y="15608"/>
                  <a:pt x="13624" y="15379"/>
                </a:cubicBezTo>
                <a:cubicBezTo>
                  <a:pt x="13245" y="15147"/>
                  <a:pt x="12858" y="14947"/>
                  <a:pt x="12459" y="14774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7"/>
                  <a:pt x="10269" y="14204"/>
                  <a:pt x="9738" y="14204"/>
                </a:cubicBezTo>
                <a:cubicBezTo>
                  <a:pt x="9310" y="14221"/>
                  <a:pt x="8825" y="14307"/>
                  <a:pt x="8286" y="14456"/>
                </a:cubicBezTo>
                <a:cubicBezTo>
                  <a:pt x="7824" y="14589"/>
                  <a:pt x="7266" y="14800"/>
                  <a:pt x="6605" y="15091"/>
                </a:cubicBezTo>
                <a:cubicBezTo>
                  <a:pt x="5944" y="15382"/>
                  <a:pt x="5207" y="15793"/>
                  <a:pt x="4394" y="16328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4" y="16269"/>
                  <a:pt x="3598" y="16060"/>
                  <a:pt x="3598" y="15752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8" y="1715"/>
                </a:cubicBezTo>
                <a:cubicBezTo>
                  <a:pt x="11641" y="1818"/>
                  <a:pt x="12060" y="1956"/>
                  <a:pt x="12459" y="2135"/>
                </a:cubicBezTo>
                <a:cubicBezTo>
                  <a:pt x="12858" y="2306"/>
                  <a:pt x="13243" y="2508"/>
                  <a:pt x="13620" y="2737"/>
                </a:cubicBezTo>
                <a:cubicBezTo>
                  <a:pt x="13994" y="2967"/>
                  <a:pt x="14386" y="3207"/>
                  <a:pt x="14792" y="3463"/>
                </a:cubicBezTo>
                <a:cubicBezTo>
                  <a:pt x="15282" y="3736"/>
                  <a:pt x="15850" y="3889"/>
                  <a:pt x="16491" y="3924"/>
                </a:cubicBezTo>
                <a:cubicBezTo>
                  <a:pt x="17037" y="3965"/>
                  <a:pt x="17679" y="3889"/>
                  <a:pt x="18413" y="3707"/>
                </a:cubicBezTo>
                <a:cubicBezTo>
                  <a:pt x="19147" y="3522"/>
                  <a:pt x="19958" y="3113"/>
                  <a:pt x="20839" y="247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528">
              <a:defRPr sz="21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5" name="STMS2-BLANC.png" descr="STMS2-BLANC.png">
            <a:extLst>
              <a:ext uri="{FF2B5EF4-FFF2-40B4-BE49-F238E27FC236}">
                <a16:creationId xmlns:a16="http://schemas.microsoft.com/office/drawing/2014/main" id="{3F86A6EA-5972-4F2D-B1C3-AE8E376E4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757066" y="12107581"/>
            <a:ext cx="1108549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8A95B3B-C3F4-4A7D-A57D-7ABEA41076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095" y="6400800"/>
            <a:ext cx="23595106" cy="1864659"/>
          </a:xfrm>
          <a:prstGeom prst="rect">
            <a:avLst/>
          </a:prstGeom>
        </p:spPr>
        <p:txBody>
          <a:bodyPr/>
          <a:lstStyle>
            <a:lvl1pPr marL="1371600" indent="-1371600">
              <a:buFont typeface="+mj-lt"/>
              <a:buAutoNum type="arabicPeriod"/>
              <a:defRPr sz="8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Slide de transition</a:t>
            </a:r>
          </a:p>
        </p:txBody>
      </p:sp>
    </p:spTree>
    <p:extLst>
      <p:ext uri="{BB962C8B-B14F-4D97-AF65-F5344CB8AC3E}">
        <p14:creationId xmlns:p14="http://schemas.microsoft.com/office/powerpoint/2010/main" val="225914479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424C7E-C7E7-4BEC-A2A1-8AE71F990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92"/>
            <a:ext cx="24384000" cy="13691616"/>
          </a:xfrm>
          <a:prstGeom prst="rect">
            <a:avLst/>
          </a:prstGeom>
        </p:spPr>
      </p:pic>
      <p:sp>
        <p:nvSpPr>
          <p:cNvPr id="2" name="Rectangle">
            <a:extLst>
              <a:ext uri="{FF2B5EF4-FFF2-40B4-BE49-F238E27FC236}">
                <a16:creationId xmlns:a16="http://schemas.microsoft.com/office/drawing/2014/main" id="{534BC3DD-8B82-44B2-8477-4A0E281391EE}"/>
              </a:ext>
            </a:extLst>
          </p:cNvPr>
          <p:cNvSpPr/>
          <p:nvPr userDrawn="1"/>
        </p:nvSpPr>
        <p:spPr>
          <a:xfrm>
            <a:off x="-50800" y="-25400"/>
            <a:ext cx="24673223" cy="13918010"/>
          </a:xfrm>
          <a:prstGeom prst="rect">
            <a:avLst/>
          </a:prstGeom>
          <a:solidFill>
            <a:srgbClr val="FFB000">
              <a:alpha val="81290"/>
            </a:srgbClr>
          </a:solidFill>
          <a:ln w="25400">
            <a:solidFill>
              <a:schemeClr val="accent1">
                <a:alpha val="81290"/>
              </a:schemeClr>
            </a:solidFill>
            <a:bevel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2" name="STMS2-BLANC.png" descr="STMS2-BLANC.png">
            <a:extLst>
              <a:ext uri="{FF2B5EF4-FFF2-40B4-BE49-F238E27FC236}">
                <a16:creationId xmlns:a16="http://schemas.microsoft.com/office/drawing/2014/main" id="{8945E75A-FB7E-42E6-BCF3-97ACBA39A1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757066" y="12107581"/>
            <a:ext cx="1108549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Figure">
            <a:extLst>
              <a:ext uri="{FF2B5EF4-FFF2-40B4-BE49-F238E27FC236}">
                <a16:creationId xmlns:a16="http://schemas.microsoft.com/office/drawing/2014/main" id="{F4CA56E9-1764-4B30-AAB5-A003F9612189}"/>
              </a:ext>
            </a:extLst>
          </p:cNvPr>
          <p:cNvSpPr/>
          <p:nvPr userDrawn="1"/>
        </p:nvSpPr>
        <p:spPr>
          <a:xfrm>
            <a:off x="11412893" y="4453752"/>
            <a:ext cx="1521227" cy="1631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1"/>
                </a:lnTo>
                <a:cubicBezTo>
                  <a:pt x="2707" y="21204"/>
                  <a:pt x="2663" y="21330"/>
                  <a:pt x="2580" y="21439"/>
                </a:cubicBezTo>
                <a:cubicBezTo>
                  <a:pt x="2492" y="21548"/>
                  <a:pt x="2386" y="21600"/>
                  <a:pt x="2262" y="21600"/>
                </a:cubicBezTo>
                <a:lnTo>
                  <a:pt x="1348" y="21600"/>
                </a:lnTo>
                <a:cubicBezTo>
                  <a:pt x="1221" y="21600"/>
                  <a:pt x="1118" y="21545"/>
                  <a:pt x="1038" y="21439"/>
                </a:cubicBezTo>
                <a:cubicBezTo>
                  <a:pt x="954" y="21330"/>
                  <a:pt x="913" y="21204"/>
                  <a:pt x="913" y="21051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9" y="2476"/>
                </a:moveTo>
                <a:cubicBezTo>
                  <a:pt x="21064" y="2323"/>
                  <a:pt x="21248" y="2297"/>
                  <a:pt x="21390" y="2391"/>
                </a:cubicBezTo>
                <a:cubicBezTo>
                  <a:pt x="21530" y="2485"/>
                  <a:pt x="21600" y="2684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7"/>
                  <a:pt x="21383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8"/>
                  <a:pt x="19147" y="16166"/>
                  <a:pt x="18413" y="16351"/>
                </a:cubicBezTo>
                <a:cubicBezTo>
                  <a:pt x="17679" y="16530"/>
                  <a:pt x="17037" y="16607"/>
                  <a:pt x="16491" y="16568"/>
                </a:cubicBezTo>
                <a:cubicBezTo>
                  <a:pt x="15850" y="16527"/>
                  <a:pt x="15282" y="16372"/>
                  <a:pt x="14792" y="16104"/>
                </a:cubicBezTo>
                <a:cubicBezTo>
                  <a:pt x="14393" y="15852"/>
                  <a:pt x="14004" y="15608"/>
                  <a:pt x="13624" y="15379"/>
                </a:cubicBezTo>
                <a:cubicBezTo>
                  <a:pt x="13245" y="15147"/>
                  <a:pt x="12858" y="14947"/>
                  <a:pt x="12459" y="14774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7"/>
                  <a:pt x="10269" y="14204"/>
                  <a:pt x="9738" y="14204"/>
                </a:cubicBezTo>
                <a:cubicBezTo>
                  <a:pt x="9310" y="14221"/>
                  <a:pt x="8825" y="14307"/>
                  <a:pt x="8286" y="14456"/>
                </a:cubicBezTo>
                <a:cubicBezTo>
                  <a:pt x="7824" y="14589"/>
                  <a:pt x="7266" y="14800"/>
                  <a:pt x="6605" y="15091"/>
                </a:cubicBezTo>
                <a:cubicBezTo>
                  <a:pt x="5944" y="15382"/>
                  <a:pt x="5207" y="15793"/>
                  <a:pt x="4394" y="16328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4" y="16269"/>
                  <a:pt x="3598" y="16060"/>
                  <a:pt x="3598" y="15752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8" y="1715"/>
                </a:cubicBezTo>
                <a:cubicBezTo>
                  <a:pt x="11641" y="1818"/>
                  <a:pt x="12060" y="1956"/>
                  <a:pt x="12459" y="2135"/>
                </a:cubicBezTo>
                <a:cubicBezTo>
                  <a:pt x="12858" y="2306"/>
                  <a:pt x="13243" y="2508"/>
                  <a:pt x="13620" y="2737"/>
                </a:cubicBezTo>
                <a:cubicBezTo>
                  <a:pt x="13994" y="2967"/>
                  <a:pt x="14386" y="3207"/>
                  <a:pt x="14792" y="3463"/>
                </a:cubicBezTo>
                <a:cubicBezTo>
                  <a:pt x="15282" y="3736"/>
                  <a:pt x="15850" y="3889"/>
                  <a:pt x="16491" y="3924"/>
                </a:cubicBezTo>
                <a:cubicBezTo>
                  <a:pt x="17037" y="3965"/>
                  <a:pt x="17679" y="3889"/>
                  <a:pt x="18413" y="3707"/>
                </a:cubicBezTo>
                <a:cubicBezTo>
                  <a:pt x="19147" y="3522"/>
                  <a:pt x="19958" y="3113"/>
                  <a:pt x="20839" y="247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528">
              <a:defRPr sz="21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5" name="STMS2-BLANC.png" descr="STMS2-BLANC.png">
            <a:extLst>
              <a:ext uri="{FF2B5EF4-FFF2-40B4-BE49-F238E27FC236}">
                <a16:creationId xmlns:a16="http://schemas.microsoft.com/office/drawing/2014/main" id="{3F86A6EA-5972-4F2D-B1C3-AE8E376E4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757066" y="12107581"/>
            <a:ext cx="1108549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8A95B3B-C3F4-4A7D-A57D-7ABEA41076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095" y="6400800"/>
            <a:ext cx="23595106" cy="1864659"/>
          </a:xfrm>
          <a:prstGeom prst="rect">
            <a:avLst/>
          </a:prstGeom>
        </p:spPr>
        <p:txBody>
          <a:bodyPr/>
          <a:lstStyle>
            <a:lvl1pPr marL="1371600" indent="-1371600">
              <a:buFont typeface="+mj-lt"/>
              <a:buAutoNum type="arabicPeriod"/>
              <a:defRPr sz="8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Slide de transition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AE803E8-763F-4CB8-A2D4-14C8350B2EE3}"/>
              </a:ext>
            </a:extLst>
          </p:cNvPr>
          <p:cNvSpPr/>
          <p:nvPr userDrawn="1"/>
        </p:nvSpPr>
        <p:spPr>
          <a:xfrm>
            <a:off x="11378956" y="9134233"/>
            <a:ext cx="1553646" cy="12801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54548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BFDDD9-1BE6-421E-A5A4-56D8DCE809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501"/>
            <a:ext cx="24384000" cy="6744252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C2E6167B-F8E6-494A-B1F5-E935FD7D932B}"/>
              </a:ext>
            </a:extLst>
          </p:cNvPr>
          <p:cNvSpPr/>
          <p:nvPr userDrawn="1"/>
        </p:nvSpPr>
        <p:spPr>
          <a:xfrm>
            <a:off x="6801742" y="3390552"/>
            <a:ext cx="10780516" cy="6934896"/>
          </a:xfrm>
          <a:prstGeom prst="rect">
            <a:avLst/>
          </a:prstGeom>
          <a:solidFill>
            <a:srgbClr val="1568AB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0991EF75-96C2-4414-81FC-5FB9FC8EF4D0}"/>
              </a:ext>
            </a:extLst>
          </p:cNvPr>
          <p:cNvSpPr/>
          <p:nvPr userDrawn="1"/>
        </p:nvSpPr>
        <p:spPr>
          <a:xfrm>
            <a:off x="11396684" y="919107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C7EBD8B-5AAE-41DF-98F1-84A2547536CF}"/>
              </a:ext>
            </a:extLst>
          </p:cNvPr>
          <p:cNvSpPr/>
          <p:nvPr userDrawn="1"/>
        </p:nvSpPr>
        <p:spPr>
          <a:xfrm>
            <a:off x="11412893" y="4396914"/>
            <a:ext cx="1521227" cy="1631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1"/>
                </a:lnTo>
                <a:cubicBezTo>
                  <a:pt x="2707" y="21204"/>
                  <a:pt x="2663" y="21330"/>
                  <a:pt x="2580" y="21439"/>
                </a:cubicBezTo>
                <a:cubicBezTo>
                  <a:pt x="2492" y="21548"/>
                  <a:pt x="2386" y="21600"/>
                  <a:pt x="2262" y="21600"/>
                </a:cubicBezTo>
                <a:lnTo>
                  <a:pt x="1348" y="21600"/>
                </a:lnTo>
                <a:cubicBezTo>
                  <a:pt x="1221" y="21600"/>
                  <a:pt x="1118" y="21545"/>
                  <a:pt x="1038" y="21439"/>
                </a:cubicBezTo>
                <a:cubicBezTo>
                  <a:pt x="954" y="21330"/>
                  <a:pt x="913" y="21204"/>
                  <a:pt x="913" y="21051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9" y="2476"/>
                </a:moveTo>
                <a:cubicBezTo>
                  <a:pt x="21064" y="2323"/>
                  <a:pt x="21248" y="2297"/>
                  <a:pt x="21390" y="2391"/>
                </a:cubicBezTo>
                <a:cubicBezTo>
                  <a:pt x="21530" y="2485"/>
                  <a:pt x="21600" y="2684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7"/>
                  <a:pt x="21383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8"/>
                  <a:pt x="19147" y="16166"/>
                  <a:pt x="18413" y="16351"/>
                </a:cubicBezTo>
                <a:cubicBezTo>
                  <a:pt x="17679" y="16530"/>
                  <a:pt x="17037" y="16607"/>
                  <a:pt x="16491" y="16568"/>
                </a:cubicBezTo>
                <a:cubicBezTo>
                  <a:pt x="15850" y="16527"/>
                  <a:pt x="15282" y="16372"/>
                  <a:pt x="14792" y="16104"/>
                </a:cubicBezTo>
                <a:cubicBezTo>
                  <a:pt x="14393" y="15852"/>
                  <a:pt x="14004" y="15608"/>
                  <a:pt x="13624" y="15379"/>
                </a:cubicBezTo>
                <a:cubicBezTo>
                  <a:pt x="13245" y="15147"/>
                  <a:pt x="12858" y="14947"/>
                  <a:pt x="12459" y="14774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7"/>
                  <a:pt x="10269" y="14204"/>
                  <a:pt x="9738" y="14204"/>
                </a:cubicBezTo>
                <a:cubicBezTo>
                  <a:pt x="9310" y="14221"/>
                  <a:pt x="8825" y="14307"/>
                  <a:pt x="8286" y="14456"/>
                </a:cubicBezTo>
                <a:cubicBezTo>
                  <a:pt x="7824" y="14589"/>
                  <a:pt x="7266" y="14800"/>
                  <a:pt x="6605" y="15091"/>
                </a:cubicBezTo>
                <a:cubicBezTo>
                  <a:pt x="5944" y="15382"/>
                  <a:pt x="5207" y="15793"/>
                  <a:pt x="4394" y="16328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4" y="16269"/>
                  <a:pt x="3598" y="16060"/>
                  <a:pt x="3598" y="15752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8" y="1715"/>
                </a:cubicBezTo>
                <a:cubicBezTo>
                  <a:pt x="11641" y="1818"/>
                  <a:pt x="12060" y="1956"/>
                  <a:pt x="12459" y="2135"/>
                </a:cubicBezTo>
                <a:cubicBezTo>
                  <a:pt x="12858" y="2306"/>
                  <a:pt x="13243" y="2508"/>
                  <a:pt x="13620" y="2737"/>
                </a:cubicBezTo>
                <a:cubicBezTo>
                  <a:pt x="13994" y="2967"/>
                  <a:pt x="14386" y="3207"/>
                  <a:pt x="14792" y="3463"/>
                </a:cubicBezTo>
                <a:cubicBezTo>
                  <a:pt x="15282" y="3736"/>
                  <a:pt x="15850" y="3889"/>
                  <a:pt x="16491" y="3924"/>
                </a:cubicBezTo>
                <a:cubicBezTo>
                  <a:pt x="17037" y="3965"/>
                  <a:pt x="17679" y="3889"/>
                  <a:pt x="18413" y="3707"/>
                </a:cubicBezTo>
                <a:cubicBezTo>
                  <a:pt x="19147" y="3522"/>
                  <a:pt x="19958" y="3113"/>
                  <a:pt x="20839" y="247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528">
              <a:defRPr sz="21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" name="STMS2-BLEU CLAIR.png" descr="STMS2-BLEU CLAIR.png">
            <a:extLst>
              <a:ext uri="{FF2B5EF4-FFF2-40B4-BE49-F238E27FC236}">
                <a16:creationId xmlns:a16="http://schemas.microsoft.com/office/drawing/2014/main" id="{D7AF797E-F214-440D-9332-DAF931AFB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81389"/>
          <a:stretch>
            <a:fillRect/>
          </a:stretch>
        </p:blipFill>
        <p:spPr>
          <a:xfrm>
            <a:off x="23029909" y="1222736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57801B1D-DB21-4A8B-B8E0-A24DCAAE9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01743" y="6102663"/>
            <a:ext cx="10780516" cy="1864659"/>
          </a:xfrm>
          <a:prstGeom prst="rect">
            <a:avLst/>
          </a:prstGeom>
        </p:spPr>
        <p:txBody>
          <a:bodyPr/>
          <a:lstStyle>
            <a:lvl1pPr marL="1371600" indent="-1371600">
              <a:buFont typeface="+mj-lt"/>
              <a:buAutoNum type="arabicPeriod"/>
              <a:defRPr sz="8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Slide de transition</a:t>
            </a:r>
          </a:p>
        </p:txBody>
      </p:sp>
    </p:spTree>
    <p:extLst>
      <p:ext uri="{BB962C8B-B14F-4D97-AF65-F5344CB8AC3E}">
        <p14:creationId xmlns:p14="http://schemas.microsoft.com/office/powerpoint/2010/main" val="225790597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homme, debout, femme&#10;&#10;Description générée automatiquement">
            <a:extLst>
              <a:ext uri="{FF2B5EF4-FFF2-40B4-BE49-F238E27FC236}">
                <a16:creationId xmlns:a16="http://schemas.microsoft.com/office/drawing/2014/main" id="{F60FE496-E47D-4C02-A9F9-8CF9BAB0D2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73"/>
            <a:ext cx="24384000" cy="6744252"/>
          </a:xfrm>
          <a:prstGeom prst="rect">
            <a:avLst/>
          </a:prstGeom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53785357-EA0B-474C-9CE9-CB049FE3CAA3}"/>
              </a:ext>
            </a:extLst>
          </p:cNvPr>
          <p:cNvSpPr/>
          <p:nvPr userDrawn="1"/>
        </p:nvSpPr>
        <p:spPr>
          <a:xfrm>
            <a:off x="6801742" y="3390552"/>
            <a:ext cx="10780516" cy="6934896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0991EF75-96C2-4414-81FC-5FB9FC8EF4D0}"/>
              </a:ext>
            </a:extLst>
          </p:cNvPr>
          <p:cNvSpPr/>
          <p:nvPr userDrawn="1"/>
        </p:nvSpPr>
        <p:spPr>
          <a:xfrm>
            <a:off x="11396684" y="919107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C7EBD8B-5AAE-41DF-98F1-84A2547536CF}"/>
              </a:ext>
            </a:extLst>
          </p:cNvPr>
          <p:cNvSpPr/>
          <p:nvPr userDrawn="1"/>
        </p:nvSpPr>
        <p:spPr>
          <a:xfrm>
            <a:off x="11412893" y="4396914"/>
            <a:ext cx="1521227" cy="1631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1"/>
                </a:lnTo>
                <a:cubicBezTo>
                  <a:pt x="2707" y="21204"/>
                  <a:pt x="2663" y="21330"/>
                  <a:pt x="2580" y="21439"/>
                </a:cubicBezTo>
                <a:cubicBezTo>
                  <a:pt x="2492" y="21548"/>
                  <a:pt x="2386" y="21600"/>
                  <a:pt x="2262" y="21600"/>
                </a:cubicBezTo>
                <a:lnTo>
                  <a:pt x="1348" y="21600"/>
                </a:lnTo>
                <a:cubicBezTo>
                  <a:pt x="1221" y="21600"/>
                  <a:pt x="1118" y="21545"/>
                  <a:pt x="1038" y="21439"/>
                </a:cubicBezTo>
                <a:cubicBezTo>
                  <a:pt x="954" y="21330"/>
                  <a:pt x="913" y="21204"/>
                  <a:pt x="913" y="21051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9" y="2476"/>
                </a:moveTo>
                <a:cubicBezTo>
                  <a:pt x="21064" y="2323"/>
                  <a:pt x="21248" y="2297"/>
                  <a:pt x="21390" y="2391"/>
                </a:cubicBezTo>
                <a:cubicBezTo>
                  <a:pt x="21530" y="2485"/>
                  <a:pt x="21600" y="2684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7"/>
                  <a:pt x="21383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8"/>
                  <a:pt x="19147" y="16166"/>
                  <a:pt x="18413" y="16351"/>
                </a:cubicBezTo>
                <a:cubicBezTo>
                  <a:pt x="17679" y="16530"/>
                  <a:pt x="17037" y="16607"/>
                  <a:pt x="16491" y="16568"/>
                </a:cubicBezTo>
                <a:cubicBezTo>
                  <a:pt x="15850" y="16527"/>
                  <a:pt x="15282" y="16372"/>
                  <a:pt x="14792" y="16104"/>
                </a:cubicBezTo>
                <a:cubicBezTo>
                  <a:pt x="14393" y="15852"/>
                  <a:pt x="14004" y="15608"/>
                  <a:pt x="13624" y="15379"/>
                </a:cubicBezTo>
                <a:cubicBezTo>
                  <a:pt x="13245" y="15147"/>
                  <a:pt x="12858" y="14947"/>
                  <a:pt x="12459" y="14774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7"/>
                  <a:pt x="10269" y="14204"/>
                  <a:pt x="9738" y="14204"/>
                </a:cubicBezTo>
                <a:cubicBezTo>
                  <a:pt x="9310" y="14221"/>
                  <a:pt x="8825" y="14307"/>
                  <a:pt x="8286" y="14456"/>
                </a:cubicBezTo>
                <a:cubicBezTo>
                  <a:pt x="7824" y="14589"/>
                  <a:pt x="7266" y="14800"/>
                  <a:pt x="6605" y="15091"/>
                </a:cubicBezTo>
                <a:cubicBezTo>
                  <a:pt x="5944" y="15382"/>
                  <a:pt x="5207" y="15793"/>
                  <a:pt x="4394" y="16328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4" y="16269"/>
                  <a:pt x="3598" y="16060"/>
                  <a:pt x="3598" y="15752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8" y="1715"/>
                </a:cubicBezTo>
                <a:cubicBezTo>
                  <a:pt x="11641" y="1818"/>
                  <a:pt x="12060" y="1956"/>
                  <a:pt x="12459" y="2135"/>
                </a:cubicBezTo>
                <a:cubicBezTo>
                  <a:pt x="12858" y="2306"/>
                  <a:pt x="13243" y="2508"/>
                  <a:pt x="13620" y="2737"/>
                </a:cubicBezTo>
                <a:cubicBezTo>
                  <a:pt x="13994" y="2967"/>
                  <a:pt x="14386" y="3207"/>
                  <a:pt x="14792" y="3463"/>
                </a:cubicBezTo>
                <a:cubicBezTo>
                  <a:pt x="15282" y="3736"/>
                  <a:pt x="15850" y="3889"/>
                  <a:pt x="16491" y="3924"/>
                </a:cubicBezTo>
                <a:cubicBezTo>
                  <a:pt x="17037" y="3965"/>
                  <a:pt x="17679" y="3889"/>
                  <a:pt x="18413" y="3707"/>
                </a:cubicBezTo>
                <a:cubicBezTo>
                  <a:pt x="19147" y="3522"/>
                  <a:pt x="19958" y="3113"/>
                  <a:pt x="20839" y="247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528">
              <a:defRPr sz="21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" name="STMS2-BLEU CLAIR.png" descr="STMS2-BLEU CLAIR.png">
            <a:extLst>
              <a:ext uri="{FF2B5EF4-FFF2-40B4-BE49-F238E27FC236}">
                <a16:creationId xmlns:a16="http://schemas.microsoft.com/office/drawing/2014/main" id="{D7AF797E-F214-440D-9332-DAF931AFB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81389"/>
          <a:stretch>
            <a:fillRect/>
          </a:stretch>
        </p:blipFill>
        <p:spPr>
          <a:xfrm>
            <a:off x="23029909" y="1222736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57801B1D-DB21-4A8B-B8E0-A24DCAAE9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01743" y="6102663"/>
            <a:ext cx="10780516" cy="1864659"/>
          </a:xfrm>
          <a:prstGeom prst="rect">
            <a:avLst/>
          </a:prstGeom>
        </p:spPr>
        <p:txBody>
          <a:bodyPr/>
          <a:lstStyle>
            <a:lvl1pPr marL="1371600" indent="-1371600">
              <a:buFont typeface="+mj-lt"/>
              <a:buAutoNum type="arabicPeriod"/>
              <a:defRPr sz="8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Slide de transition</a:t>
            </a:r>
          </a:p>
        </p:txBody>
      </p:sp>
    </p:spTree>
    <p:extLst>
      <p:ext uri="{BB962C8B-B14F-4D97-AF65-F5344CB8AC3E}">
        <p14:creationId xmlns:p14="http://schemas.microsoft.com/office/powerpoint/2010/main" val="404129834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e du titre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1415176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1" name="Texte niveau 1…">
            <a:extLst>
              <a:ext uri="{FF2B5EF4-FFF2-40B4-BE49-F238E27FC236}">
                <a16:creationId xmlns:a16="http://schemas.microsoft.com/office/drawing/2014/main" id="{43D1D4D7-C319-4BA5-95BA-344309BA5F47}"/>
              </a:ext>
            </a:extLst>
          </p:cNvPr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8088" y="3355030"/>
            <a:ext cx="22035612" cy="8113070"/>
          </a:xfrm>
          <a:prstGeom prst="rect">
            <a:avLst/>
          </a:prstGeom>
        </p:spPr>
        <p:txBody>
          <a:bodyPr lIns="288000" tIns="288000" rIns="288000" bIns="288000"/>
          <a:lstStyle>
            <a:lvl1pPr marL="530225" indent="-530225" algn="l">
              <a:lnSpc>
                <a:spcPct val="150000"/>
              </a:lnSpc>
              <a:buFont typeface="Wingdings" panose="05000000000000000000" pitchFamily="2" charset="2"/>
              <a:buChar char="§"/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62063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974850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687638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492500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2" name="Numéro de diapositive">
            <a:extLst>
              <a:ext uri="{FF2B5EF4-FFF2-40B4-BE49-F238E27FC236}">
                <a16:creationId xmlns:a16="http://schemas.microsoft.com/office/drawing/2014/main" id="{350E76D7-D8C4-4678-A211-E25E636C719D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59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e du titre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1415176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1" name="Texte niveau 1…">
            <a:extLst>
              <a:ext uri="{FF2B5EF4-FFF2-40B4-BE49-F238E27FC236}">
                <a16:creationId xmlns:a16="http://schemas.microsoft.com/office/drawing/2014/main" id="{43D1D4D7-C319-4BA5-95BA-344309BA5F47}"/>
              </a:ext>
            </a:extLst>
          </p:cNvPr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8088" y="3355030"/>
            <a:ext cx="22035612" cy="8113070"/>
          </a:xfrm>
          <a:prstGeom prst="rect">
            <a:avLst/>
          </a:prstGeom>
        </p:spPr>
        <p:txBody>
          <a:bodyPr lIns="288000" tIns="288000" rIns="288000" bIns="288000"/>
          <a:lstStyle>
            <a:lvl1pPr marL="530225" indent="-530225" algn="l">
              <a:lnSpc>
                <a:spcPct val="150000"/>
              </a:lnSpc>
              <a:buFont typeface="Wingdings" panose="05000000000000000000" pitchFamily="2" charset="2"/>
              <a:buChar char="§"/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62063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974850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687638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492500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2" name="Numéro de diapositive">
            <a:extLst>
              <a:ext uri="{FF2B5EF4-FFF2-40B4-BE49-F238E27FC236}">
                <a16:creationId xmlns:a16="http://schemas.microsoft.com/office/drawing/2014/main" id="{350E76D7-D8C4-4678-A211-E25E636C719D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270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e du titre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1415176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795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éro de diapositive">
            <a:extLst>
              <a:ext uri="{FF2B5EF4-FFF2-40B4-BE49-F238E27FC236}">
                <a16:creationId xmlns:a16="http://schemas.microsoft.com/office/drawing/2014/main" id="{DDEC95D1-BFAB-4840-A533-0A0E07B94517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" name="STMS2-BLEU CLAIR.png" descr="STMS2-BLEU CLAIR.png">
            <a:extLst>
              <a:ext uri="{FF2B5EF4-FFF2-40B4-BE49-F238E27FC236}">
                <a16:creationId xmlns:a16="http://schemas.microsoft.com/office/drawing/2014/main" id="{D6A79D77-BD71-4BE8-B71A-1A0F70B52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26342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T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19070825-39F4-4E0D-BFD9-12892343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317057"/>
            <a:ext cx="18288000" cy="1508713"/>
          </a:xfrm>
          <a:prstGeom prst="rect">
            <a:avLst/>
          </a:prstGeom>
        </p:spPr>
        <p:txBody>
          <a:bodyPr anchor="ctr"/>
          <a:lstStyle>
            <a:lvl1pPr marL="0" marR="0" indent="0" algn="ctr" defTabSz="1043946" rtl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8448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08FDE9C5-0814-4C13-A365-346EFA11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5300" y="7047685"/>
            <a:ext cx="18288000" cy="11168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1" name="STMS1-couleur.png" descr="STMS1-couleur.png">
            <a:extLst>
              <a:ext uri="{FF2B5EF4-FFF2-40B4-BE49-F238E27FC236}">
                <a16:creationId xmlns:a16="http://schemas.microsoft.com/office/drawing/2014/main" id="{D3CDC397-12DF-4B55-A011-9146A8ED2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453" y="11955181"/>
            <a:ext cx="5517863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DB5952-A396-4606-9336-E69C5F60ED0A}"/>
              </a:ext>
            </a:extLst>
          </p:cNvPr>
          <p:cNvSpPr/>
          <p:nvPr userDrawn="1"/>
        </p:nvSpPr>
        <p:spPr>
          <a:xfrm>
            <a:off x="10185918" y="1586203"/>
            <a:ext cx="4012163" cy="150871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17B22B8E-6781-4C8F-9505-0394E6924C4D}"/>
              </a:ext>
            </a:extLst>
          </p:cNvPr>
          <p:cNvSpPr/>
          <p:nvPr userDrawn="1"/>
        </p:nvSpPr>
        <p:spPr>
          <a:xfrm>
            <a:off x="11402477" y="6919670"/>
            <a:ext cx="1553646" cy="12801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41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1415176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E301F-CB11-4C2B-891C-2C877F30A5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2866" y="2743200"/>
            <a:ext cx="9404509" cy="93408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8" name="Ligne">
            <a:extLst>
              <a:ext uri="{FF2B5EF4-FFF2-40B4-BE49-F238E27FC236}">
                <a16:creationId xmlns:a16="http://schemas.microsoft.com/office/drawing/2014/main" id="{683C7707-DA96-4FA3-8B9D-B421E18BCCF5}"/>
              </a:ext>
            </a:extLst>
          </p:cNvPr>
          <p:cNvSpPr/>
          <p:nvPr userDrawn="1"/>
        </p:nvSpPr>
        <p:spPr>
          <a:xfrm flipV="1">
            <a:off x="10363198" y="3800123"/>
            <a:ext cx="1" cy="7780925"/>
          </a:xfrm>
          <a:prstGeom prst="line">
            <a:avLst/>
          </a:prstGeom>
          <a:ln w="25400">
            <a:solidFill>
              <a:srgbClr val="D9D9D9"/>
            </a:solidFill>
            <a:prstDash val="dash"/>
            <a:bevel/>
          </a:ln>
          <a:effectLst>
            <a:outerShdw blurRad="38100" dist="20000" dir="6111101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5F25F8-E03B-4C80-8C59-1C4B039BE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19018" y="2743200"/>
            <a:ext cx="13061758" cy="9340850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44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4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7" name="Texte du titre">
            <a:extLst>
              <a:ext uri="{FF2B5EF4-FFF2-40B4-BE49-F238E27FC236}">
                <a16:creationId xmlns:a16="http://schemas.microsoft.com/office/drawing/2014/main" id="{343A6781-2DD8-4E71-B983-38F0F7111D2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582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1415176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E301F-CB11-4C2B-891C-2C877F30A5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51621" y="2477374"/>
            <a:ext cx="6625105" cy="40310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5F25F8-E03B-4C80-8C59-1C4B039BE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621" y="7064189"/>
            <a:ext cx="6625105" cy="5503956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7" name="Espace réservé pour une image  2">
            <a:extLst>
              <a:ext uri="{FF2B5EF4-FFF2-40B4-BE49-F238E27FC236}">
                <a16:creationId xmlns:a16="http://schemas.microsoft.com/office/drawing/2014/main" id="{671614BA-3149-415E-A144-80EB024B8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22108" y="2477374"/>
            <a:ext cx="6625105" cy="40310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52AD5B0A-0B46-49D0-98A3-30A266AE5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2108" y="7064189"/>
            <a:ext cx="6625105" cy="5503956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20" name="Espace réservé pour une image  2">
            <a:extLst>
              <a:ext uri="{FF2B5EF4-FFF2-40B4-BE49-F238E27FC236}">
                <a16:creationId xmlns:a16="http://schemas.microsoft.com/office/drawing/2014/main" id="{0EC7F2C0-24D3-485D-BF54-7E95CA9D6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2595" y="2477374"/>
            <a:ext cx="6625105" cy="40310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6BF98D1F-A164-447C-9E8E-E331457605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595" y="7064189"/>
            <a:ext cx="6625105" cy="5503956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8" name="Texte du titre">
            <a:extLst>
              <a:ext uri="{FF2B5EF4-FFF2-40B4-BE49-F238E27FC236}">
                <a16:creationId xmlns:a16="http://schemas.microsoft.com/office/drawing/2014/main" id="{2ADA8B97-A2E7-4955-9BE7-574DDD0B971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01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5F25F8-E03B-4C80-8C59-1C4B039BE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621" y="8211671"/>
            <a:ext cx="6625105" cy="4356474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52AD5B0A-0B46-49D0-98A3-30A266AE5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2108" y="8211671"/>
            <a:ext cx="6625105" cy="4356474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6BF98D1F-A164-447C-9E8E-E331457605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595" y="8211671"/>
            <a:ext cx="6625105" cy="4356474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7E2947ED-2068-4D77-BE57-917B5C290B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595" y="2617693"/>
            <a:ext cx="21884131" cy="4034117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3A5643-6188-4C03-8641-F29A941F69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2200" y="6858000"/>
            <a:ext cx="6626225" cy="10842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2E8C49-7F1A-4AA3-8605-27CE385B96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0988" y="6857999"/>
            <a:ext cx="6626225" cy="10842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4DEF49DA-23CF-42F9-9FFE-A6A47AA638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351060" y="6857998"/>
            <a:ext cx="6626225" cy="10842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</a:t>
            </a:r>
          </a:p>
        </p:txBody>
      </p:sp>
      <p:sp>
        <p:nvSpPr>
          <p:cNvPr id="20" name="Texte du titre">
            <a:extLst>
              <a:ext uri="{FF2B5EF4-FFF2-40B4-BE49-F238E27FC236}">
                <a16:creationId xmlns:a16="http://schemas.microsoft.com/office/drawing/2014/main" id="{53A2E451-C0D1-4577-A53A-2036C88549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006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awpixel-250087-unsplash.jpg" descr="rawpixel-250087-unsplash.jpg">
            <a:extLst>
              <a:ext uri="{FF2B5EF4-FFF2-40B4-BE49-F238E27FC236}">
                <a16:creationId xmlns:a16="http://schemas.microsoft.com/office/drawing/2014/main" id="{6B72F60A-7E85-4B48-9A4F-4F1B64BA70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05" t="7688" r="2377" b="53112"/>
          <a:stretch>
            <a:fillRect/>
          </a:stretch>
        </p:blipFill>
        <p:spPr>
          <a:xfrm>
            <a:off x="-15353" y="0"/>
            <a:ext cx="24414706" cy="67536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">
            <a:extLst>
              <a:ext uri="{FF2B5EF4-FFF2-40B4-BE49-F238E27FC236}">
                <a16:creationId xmlns:a16="http://schemas.microsoft.com/office/drawing/2014/main" id="{0752D9AC-777C-4B8D-BB02-BB0A87C466BA}"/>
              </a:ext>
            </a:extLst>
          </p:cNvPr>
          <p:cNvSpPr/>
          <p:nvPr userDrawn="1"/>
        </p:nvSpPr>
        <p:spPr>
          <a:xfrm>
            <a:off x="-50800" y="-50800"/>
            <a:ext cx="24485600" cy="6855222"/>
          </a:xfrm>
          <a:prstGeom prst="rect">
            <a:avLst/>
          </a:prstGeom>
          <a:solidFill>
            <a:srgbClr val="525B5C">
              <a:alpha val="6843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b="1"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7E2947ED-2068-4D77-BE57-917B5C290B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3154" y="7942262"/>
            <a:ext cx="21884131" cy="1932004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116138" indent="0">
              <a:buNone/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3A5643-6188-4C03-8641-F29A941F69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2200" y="6858000"/>
            <a:ext cx="6626225" cy="10842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2E8C49-7F1A-4AA3-8605-27CE385B96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92200" y="10148644"/>
            <a:ext cx="6626225" cy="10842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6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4CB74BE4-7DA6-40F4-B241-85D95434B9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3154" y="11232906"/>
            <a:ext cx="21884131" cy="1932004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116138" indent="0">
              <a:buNone/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3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7A8AA694-59C8-4543-8F81-CB6573C22253}"/>
              </a:ext>
            </a:extLst>
          </p:cNvPr>
          <p:cNvSpPr/>
          <p:nvPr userDrawn="1"/>
        </p:nvSpPr>
        <p:spPr>
          <a:xfrm>
            <a:off x="11416769" y="503679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1" name="Figure">
            <a:extLst>
              <a:ext uri="{FF2B5EF4-FFF2-40B4-BE49-F238E27FC236}">
                <a16:creationId xmlns:a16="http://schemas.microsoft.com/office/drawing/2014/main" id="{517270E6-63C2-4F7A-8F51-155DDF70CA31}"/>
              </a:ext>
            </a:extLst>
          </p:cNvPr>
          <p:cNvSpPr/>
          <p:nvPr userDrawn="1"/>
        </p:nvSpPr>
        <p:spPr>
          <a:xfrm>
            <a:off x="11690550" y="1154246"/>
            <a:ext cx="1002900" cy="108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21" y="19327"/>
                </a:moveTo>
                <a:cubicBezTo>
                  <a:pt x="21575" y="19435"/>
                  <a:pt x="21600" y="19553"/>
                  <a:pt x="21600" y="19678"/>
                </a:cubicBezTo>
                <a:cubicBezTo>
                  <a:pt x="21600" y="19975"/>
                  <a:pt x="21493" y="20238"/>
                  <a:pt x="21275" y="20464"/>
                </a:cubicBezTo>
                <a:lnTo>
                  <a:pt x="20491" y="21236"/>
                </a:lnTo>
                <a:cubicBezTo>
                  <a:pt x="20282" y="21462"/>
                  <a:pt x="20027" y="21575"/>
                  <a:pt x="19721" y="21575"/>
                </a:cubicBezTo>
                <a:lnTo>
                  <a:pt x="19665" y="21575"/>
                </a:lnTo>
                <a:cubicBezTo>
                  <a:pt x="19351" y="21538"/>
                  <a:pt x="19082" y="21397"/>
                  <a:pt x="18867" y="21154"/>
                </a:cubicBezTo>
                <a:lnTo>
                  <a:pt x="12701" y="13223"/>
                </a:lnTo>
                <a:cubicBezTo>
                  <a:pt x="11959" y="13871"/>
                  <a:pt x="11266" y="14439"/>
                  <a:pt x="10623" y="14928"/>
                </a:cubicBezTo>
                <a:cubicBezTo>
                  <a:pt x="9975" y="15414"/>
                  <a:pt x="9366" y="15836"/>
                  <a:pt x="8789" y="16189"/>
                </a:cubicBezTo>
                <a:lnTo>
                  <a:pt x="9261" y="19989"/>
                </a:lnTo>
                <a:lnTo>
                  <a:pt x="9261" y="20125"/>
                </a:lnTo>
                <a:cubicBezTo>
                  <a:pt x="9261" y="20424"/>
                  <a:pt x="9162" y="20673"/>
                  <a:pt x="8964" y="20871"/>
                </a:cubicBezTo>
                <a:lnTo>
                  <a:pt x="8546" y="21290"/>
                </a:lnTo>
                <a:cubicBezTo>
                  <a:pt x="8339" y="21499"/>
                  <a:pt x="8076" y="21600"/>
                  <a:pt x="7762" y="21600"/>
                </a:cubicBezTo>
                <a:lnTo>
                  <a:pt x="7705" y="21600"/>
                </a:lnTo>
                <a:cubicBezTo>
                  <a:pt x="7354" y="21564"/>
                  <a:pt x="7088" y="21425"/>
                  <a:pt x="6907" y="21179"/>
                </a:cubicBezTo>
                <a:lnTo>
                  <a:pt x="4131" y="17501"/>
                </a:lnTo>
                <a:lnTo>
                  <a:pt x="418" y="14696"/>
                </a:lnTo>
                <a:cubicBezTo>
                  <a:pt x="155" y="14473"/>
                  <a:pt x="16" y="14202"/>
                  <a:pt x="0" y="13885"/>
                </a:cubicBezTo>
                <a:lnTo>
                  <a:pt x="0" y="13834"/>
                </a:lnTo>
                <a:cubicBezTo>
                  <a:pt x="0" y="13551"/>
                  <a:pt x="104" y="13294"/>
                  <a:pt x="311" y="13060"/>
                </a:cubicBezTo>
                <a:lnTo>
                  <a:pt x="715" y="12669"/>
                </a:lnTo>
                <a:cubicBezTo>
                  <a:pt x="897" y="12440"/>
                  <a:pt x="1151" y="12333"/>
                  <a:pt x="1477" y="12341"/>
                </a:cubicBezTo>
                <a:cubicBezTo>
                  <a:pt x="1550" y="12341"/>
                  <a:pt x="1596" y="12353"/>
                  <a:pt x="1612" y="12370"/>
                </a:cubicBezTo>
                <a:lnTo>
                  <a:pt x="5407" y="12802"/>
                </a:lnTo>
                <a:cubicBezTo>
                  <a:pt x="5761" y="12234"/>
                  <a:pt x="6180" y="11626"/>
                  <a:pt x="6672" y="10984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8" y="4045"/>
                </a:lnTo>
                <a:lnTo>
                  <a:pt x="15194" y="2030"/>
                </a:lnTo>
                <a:cubicBezTo>
                  <a:pt x="15828" y="1396"/>
                  <a:pt x="16552" y="901"/>
                  <a:pt x="17376" y="540"/>
                </a:cubicBezTo>
                <a:cubicBezTo>
                  <a:pt x="18196" y="180"/>
                  <a:pt x="18952" y="0"/>
                  <a:pt x="19637" y="0"/>
                </a:cubicBezTo>
                <a:cubicBezTo>
                  <a:pt x="20285" y="0"/>
                  <a:pt x="20780" y="166"/>
                  <a:pt x="21114" y="500"/>
                </a:cubicBezTo>
                <a:cubicBezTo>
                  <a:pt x="21292" y="661"/>
                  <a:pt x="21419" y="870"/>
                  <a:pt x="21493" y="1125"/>
                </a:cubicBezTo>
                <a:cubicBezTo>
                  <a:pt x="21564" y="1374"/>
                  <a:pt x="21600" y="1659"/>
                  <a:pt x="21600" y="1973"/>
                </a:cubicBezTo>
                <a:cubicBezTo>
                  <a:pt x="21600" y="2660"/>
                  <a:pt x="21425" y="3415"/>
                  <a:pt x="21077" y="4235"/>
                </a:cubicBezTo>
                <a:cubicBezTo>
                  <a:pt x="20729" y="5055"/>
                  <a:pt x="20231" y="5778"/>
                  <a:pt x="19583" y="6400"/>
                </a:cubicBezTo>
                <a:lnTo>
                  <a:pt x="17548" y="8456"/>
                </a:lnTo>
                <a:lnTo>
                  <a:pt x="21521" y="19327"/>
                </a:lnTo>
                <a:close/>
              </a:path>
            </a:pathLst>
          </a:cu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528">
              <a:defRPr sz="21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017E272-476F-4FE3-A8D3-0E91A49F1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65699" y="2312897"/>
            <a:ext cx="14558963" cy="1460551"/>
          </a:xfrm>
          <a:prstGeom prst="rect">
            <a:avLst/>
          </a:prstGeom>
        </p:spPr>
        <p:txBody>
          <a:bodyPr/>
          <a:lstStyle>
            <a:lvl1pPr>
              <a:defRPr sz="6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EF600AEB-612D-46EF-8E41-635A47D845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84047" y="3772237"/>
            <a:ext cx="14558963" cy="1460551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90551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Stock-1072060600-696x482.jpg" descr="iStock-1072060600-696x482.jpg">
            <a:extLst>
              <a:ext uri="{FF2B5EF4-FFF2-40B4-BE49-F238E27FC236}">
                <a16:creationId xmlns:a16="http://schemas.microsoft.com/office/drawing/2014/main" id="{C68AEA6F-5FE5-4746-BA0B-C3A506638C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9106" r="29106"/>
          <a:stretch>
            <a:fillRect/>
          </a:stretch>
        </p:blipFill>
        <p:spPr>
          <a:xfrm>
            <a:off x="361" y="0"/>
            <a:ext cx="8211292" cy="1360864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e du titre"/>
          <p:cNvSpPr txBox="1">
            <a:spLocks noGrp="1"/>
          </p:cNvSpPr>
          <p:nvPr>
            <p:ph type="title" hasCustomPrompt="1"/>
          </p:nvPr>
        </p:nvSpPr>
        <p:spPr>
          <a:xfrm>
            <a:off x="8211653" y="0"/>
            <a:ext cx="16172346" cy="1857676"/>
          </a:xfrm>
          <a:prstGeom prst="rect">
            <a:avLst/>
          </a:prstGeom>
        </p:spPr>
        <p:txBody>
          <a:bodyPr anchor="ctr" anchorCtr="0"/>
          <a:lstStyle/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5395500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5F25F8-E03B-4C80-8C59-1C4B039BE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90212" y="3496234"/>
            <a:ext cx="14890564" cy="8587815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44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4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495610E7-81AD-4D53-A141-D8D66FDAECF8}"/>
              </a:ext>
            </a:extLst>
          </p:cNvPr>
          <p:cNvSpPr/>
          <p:nvPr userDrawn="1"/>
        </p:nvSpPr>
        <p:spPr>
          <a:xfrm>
            <a:off x="21177" y="35015"/>
            <a:ext cx="8212067" cy="13613983"/>
          </a:xfrm>
          <a:prstGeom prst="rect">
            <a:avLst/>
          </a:prstGeom>
          <a:solidFill>
            <a:srgbClr val="010E19">
              <a:alpha val="5399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82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e du titre"/>
          <p:cNvSpPr txBox="1">
            <a:spLocks noGrp="1"/>
          </p:cNvSpPr>
          <p:nvPr>
            <p:ph type="title" hasCustomPrompt="1"/>
          </p:nvPr>
        </p:nvSpPr>
        <p:spPr>
          <a:xfrm>
            <a:off x="10370039" y="0"/>
            <a:ext cx="1401395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6632625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5F25F8-E03B-4C80-8C59-1C4B039BE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31401" y="4876797"/>
            <a:ext cx="13610737" cy="8587815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44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4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97485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2687638" lvl="3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3492500" lvl="4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F1FFA0AD-472C-41CB-8B27-4B8D00D3E5DB}"/>
              </a:ext>
            </a:extLst>
          </p:cNvPr>
          <p:cNvSpPr/>
          <p:nvPr userDrawn="1"/>
        </p:nvSpPr>
        <p:spPr>
          <a:xfrm>
            <a:off x="-37139" y="0"/>
            <a:ext cx="10379857" cy="13613984"/>
          </a:xfrm>
          <a:prstGeom prst="rect">
            <a:avLst/>
          </a:prstGeom>
          <a:solidFill>
            <a:srgbClr val="273F6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18" name="rawpixel-653764-unsplash.jpg" descr="rawpixel-653764-unsplash.jpg">
            <a:extLst>
              <a:ext uri="{FF2B5EF4-FFF2-40B4-BE49-F238E27FC236}">
                <a16:creationId xmlns:a16="http://schemas.microsoft.com/office/drawing/2014/main" id="{AC33FFE7-2D2C-4DD6-820F-2294B200FF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73" b="28654"/>
          <a:stretch>
            <a:fillRect/>
          </a:stretch>
        </p:blipFill>
        <p:spPr>
          <a:xfrm>
            <a:off x="-34401" y="0"/>
            <a:ext cx="10379661" cy="4831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Rectangle">
            <a:extLst>
              <a:ext uri="{FF2B5EF4-FFF2-40B4-BE49-F238E27FC236}">
                <a16:creationId xmlns:a16="http://schemas.microsoft.com/office/drawing/2014/main" id="{ECE52E7A-5F85-47E3-B824-5E8BA386D1B8}"/>
              </a:ext>
            </a:extLst>
          </p:cNvPr>
          <p:cNvSpPr/>
          <p:nvPr userDrawn="1"/>
        </p:nvSpPr>
        <p:spPr>
          <a:xfrm>
            <a:off x="-50800" y="-2822"/>
            <a:ext cx="10407179" cy="4838490"/>
          </a:xfrm>
          <a:prstGeom prst="rect">
            <a:avLst/>
          </a:prstGeom>
          <a:solidFill>
            <a:schemeClr val="accent2">
              <a:alpha val="9492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A42BDAE1-A032-4217-9B9D-C711153A7009}"/>
              </a:ext>
            </a:extLst>
          </p:cNvPr>
          <p:cNvSpPr/>
          <p:nvPr userDrawn="1"/>
        </p:nvSpPr>
        <p:spPr>
          <a:xfrm>
            <a:off x="4375967" y="3916466"/>
            <a:ext cx="1553645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25" name="Image" descr="Image">
            <a:extLst>
              <a:ext uri="{FF2B5EF4-FFF2-40B4-BE49-F238E27FC236}">
                <a16:creationId xmlns:a16="http://schemas.microsoft.com/office/drawing/2014/main" id="{9CDB0285-4AAB-4171-8E39-B1F26289E6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09665" y="637135"/>
            <a:ext cx="1086248" cy="159207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Ligne">
            <a:extLst>
              <a:ext uri="{FF2B5EF4-FFF2-40B4-BE49-F238E27FC236}">
                <a16:creationId xmlns:a16="http://schemas.microsoft.com/office/drawing/2014/main" id="{D0527D67-1684-47CD-A24B-FD9146065387}"/>
              </a:ext>
            </a:extLst>
          </p:cNvPr>
          <p:cNvSpPr/>
          <p:nvPr userDrawn="1"/>
        </p:nvSpPr>
        <p:spPr>
          <a:xfrm>
            <a:off x="12007481" y="4542252"/>
            <a:ext cx="10658576" cy="1"/>
          </a:xfrm>
          <a:prstGeom prst="line">
            <a:avLst/>
          </a:prstGeom>
          <a:ln w="25400">
            <a:solidFill>
              <a:srgbClr val="D9D9D9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6D8C6C15-9180-4C47-A36A-BE516676D5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501023" y="2544008"/>
            <a:ext cx="7816850" cy="16637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DBB6AFB-0B3C-4A0B-852A-F334F9ABB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5467350"/>
            <a:ext cx="9372600" cy="7672388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43748524-7C7E-4D40-B5B4-D35BF89278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1000" y="2397032"/>
            <a:ext cx="9623612" cy="1460551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520216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6632625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0" name="Numéro de diapositive">
            <a:extLst>
              <a:ext uri="{FF2B5EF4-FFF2-40B4-BE49-F238E27FC236}">
                <a16:creationId xmlns:a16="http://schemas.microsoft.com/office/drawing/2014/main" id="{C5383E53-1A7E-4237-B837-1204FADA8E5E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5F25F8-E03B-4C80-8C59-1C4B039BE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45094" y="4141693"/>
            <a:ext cx="12497044" cy="2952659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4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35052E3E-8889-47CE-A4C8-8D0920AA758F}"/>
              </a:ext>
            </a:extLst>
          </p:cNvPr>
          <p:cNvSpPr/>
          <p:nvPr userDrawn="1"/>
        </p:nvSpPr>
        <p:spPr>
          <a:xfrm>
            <a:off x="-37139" y="4726483"/>
            <a:ext cx="10379857" cy="8887500"/>
          </a:xfrm>
          <a:prstGeom prst="rect">
            <a:avLst/>
          </a:prstGeom>
          <a:solidFill>
            <a:srgbClr val="1C3C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rawpixel-653764-unsplash.jpg" descr="rawpixel-653764-unsplash.jpg">
            <a:extLst>
              <a:ext uri="{FF2B5EF4-FFF2-40B4-BE49-F238E27FC236}">
                <a16:creationId xmlns:a16="http://schemas.microsoft.com/office/drawing/2014/main" id="{48B3F9CA-6099-4DCD-9460-094C8BDC6A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73" b="28654"/>
          <a:stretch>
            <a:fillRect/>
          </a:stretch>
        </p:blipFill>
        <p:spPr>
          <a:xfrm>
            <a:off x="-34401" y="0"/>
            <a:ext cx="10379661" cy="483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">
            <a:extLst>
              <a:ext uri="{FF2B5EF4-FFF2-40B4-BE49-F238E27FC236}">
                <a16:creationId xmlns:a16="http://schemas.microsoft.com/office/drawing/2014/main" id="{CB735908-1EC1-4E43-A53D-B1AA9BEFE659}"/>
              </a:ext>
            </a:extLst>
          </p:cNvPr>
          <p:cNvSpPr/>
          <p:nvPr userDrawn="1"/>
        </p:nvSpPr>
        <p:spPr>
          <a:xfrm>
            <a:off x="-50800" y="-2822"/>
            <a:ext cx="10407179" cy="4838490"/>
          </a:xfrm>
          <a:prstGeom prst="rect">
            <a:avLst/>
          </a:prstGeom>
          <a:solidFill>
            <a:srgbClr val="FFB000">
              <a:alpha val="9492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" name="Figure">
            <a:extLst>
              <a:ext uri="{FF2B5EF4-FFF2-40B4-BE49-F238E27FC236}">
                <a16:creationId xmlns:a16="http://schemas.microsoft.com/office/drawing/2014/main" id="{4ED79E63-5E39-4DD2-989F-D86B61B58BB1}"/>
              </a:ext>
            </a:extLst>
          </p:cNvPr>
          <p:cNvSpPr/>
          <p:nvPr userDrawn="1"/>
        </p:nvSpPr>
        <p:spPr>
          <a:xfrm>
            <a:off x="3210" y="7094357"/>
            <a:ext cx="6393955" cy="105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261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2540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" name="Figure">
            <a:extLst>
              <a:ext uri="{FF2B5EF4-FFF2-40B4-BE49-F238E27FC236}">
                <a16:creationId xmlns:a16="http://schemas.microsoft.com/office/drawing/2014/main" id="{25D2C5FA-0343-4A2A-A86B-BEBDD8E7C914}"/>
              </a:ext>
            </a:extLst>
          </p:cNvPr>
          <p:cNvSpPr/>
          <p:nvPr userDrawn="1"/>
        </p:nvSpPr>
        <p:spPr>
          <a:xfrm>
            <a:off x="748282" y="5476854"/>
            <a:ext cx="1086248" cy="108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54" y="0"/>
                  <a:pt x="0" y="4754"/>
                  <a:pt x="0" y="10800"/>
                </a:cubicBezTo>
                <a:cubicBezTo>
                  <a:pt x="0" y="16689"/>
                  <a:pt x="4754" y="21600"/>
                  <a:pt x="10800" y="21600"/>
                </a:cubicBezTo>
                <a:cubicBezTo>
                  <a:pt x="16689" y="21600"/>
                  <a:pt x="21600" y="16689"/>
                  <a:pt x="21600" y="10800"/>
                </a:cubicBezTo>
                <a:cubicBezTo>
                  <a:pt x="21600" y="4754"/>
                  <a:pt x="16689" y="0"/>
                  <a:pt x="10800" y="0"/>
                </a:cubicBezTo>
                <a:close/>
                <a:moveTo>
                  <a:pt x="10800" y="19800"/>
                </a:moveTo>
                <a:cubicBezTo>
                  <a:pt x="5733" y="19800"/>
                  <a:pt x="1643" y="15711"/>
                  <a:pt x="1643" y="10800"/>
                </a:cubicBezTo>
                <a:cubicBezTo>
                  <a:pt x="1643" y="5733"/>
                  <a:pt x="5733" y="1643"/>
                  <a:pt x="10800" y="1643"/>
                </a:cubicBezTo>
                <a:cubicBezTo>
                  <a:pt x="15711" y="1643"/>
                  <a:pt x="19800" y="5733"/>
                  <a:pt x="19800" y="10800"/>
                </a:cubicBezTo>
                <a:cubicBezTo>
                  <a:pt x="19800" y="15711"/>
                  <a:pt x="15711" y="19800"/>
                  <a:pt x="10800" y="19800"/>
                </a:cubicBezTo>
                <a:close/>
                <a:moveTo>
                  <a:pt x="16357" y="8022"/>
                </a:moveTo>
                <a:cubicBezTo>
                  <a:pt x="16533" y="8198"/>
                  <a:pt x="16533" y="8511"/>
                  <a:pt x="16200" y="8843"/>
                </a:cubicBezTo>
                <a:cubicBezTo>
                  <a:pt x="10957" y="12443"/>
                  <a:pt x="10957" y="12443"/>
                  <a:pt x="10957" y="12443"/>
                </a:cubicBezTo>
                <a:cubicBezTo>
                  <a:pt x="10800" y="12443"/>
                  <a:pt x="10800" y="12443"/>
                  <a:pt x="10643" y="12443"/>
                </a:cubicBezTo>
                <a:cubicBezTo>
                  <a:pt x="10643" y="12443"/>
                  <a:pt x="10467" y="12443"/>
                  <a:pt x="10311" y="12443"/>
                </a:cubicBezTo>
                <a:cubicBezTo>
                  <a:pt x="10135" y="12287"/>
                  <a:pt x="10135" y="12111"/>
                  <a:pt x="10135" y="11954"/>
                </a:cubicBezTo>
                <a:cubicBezTo>
                  <a:pt x="10135" y="4265"/>
                  <a:pt x="10135" y="4265"/>
                  <a:pt x="10135" y="4265"/>
                </a:cubicBezTo>
                <a:cubicBezTo>
                  <a:pt x="10135" y="3933"/>
                  <a:pt x="10311" y="3600"/>
                  <a:pt x="10643" y="3600"/>
                </a:cubicBezTo>
                <a:cubicBezTo>
                  <a:pt x="10957" y="3600"/>
                  <a:pt x="11289" y="3933"/>
                  <a:pt x="11289" y="4265"/>
                </a:cubicBezTo>
                <a:cubicBezTo>
                  <a:pt x="11289" y="10800"/>
                  <a:pt x="11289" y="10800"/>
                  <a:pt x="11289" y="10800"/>
                </a:cubicBezTo>
                <a:cubicBezTo>
                  <a:pt x="15554" y="7865"/>
                  <a:pt x="15554" y="7865"/>
                  <a:pt x="15554" y="7865"/>
                </a:cubicBezTo>
                <a:cubicBezTo>
                  <a:pt x="15867" y="7689"/>
                  <a:pt x="16200" y="7689"/>
                  <a:pt x="16357" y="8022"/>
                </a:cubicBezTo>
                <a:close/>
              </a:path>
            </a:pathLst>
          </a:custGeom>
          <a:solidFill>
            <a:srgbClr val="00A2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38" name="Image" descr="Image">
            <a:extLst>
              <a:ext uri="{FF2B5EF4-FFF2-40B4-BE49-F238E27FC236}">
                <a16:creationId xmlns:a16="http://schemas.microsoft.com/office/drawing/2014/main" id="{4A13C381-2442-4025-A7C6-D7A79B8419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93085" y="680032"/>
            <a:ext cx="4780830" cy="505385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Ligne">
            <a:extLst>
              <a:ext uri="{FF2B5EF4-FFF2-40B4-BE49-F238E27FC236}">
                <a16:creationId xmlns:a16="http://schemas.microsoft.com/office/drawing/2014/main" id="{74DFBE9F-3CEA-4D0C-957B-C1965E4C39B0}"/>
              </a:ext>
            </a:extLst>
          </p:cNvPr>
          <p:cNvSpPr/>
          <p:nvPr userDrawn="1"/>
        </p:nvSpPr>
        <p:spPr>
          <a:xfrm>
            <a:off x="-162337" y="8130304"/>
            <a:ext cx="8366741" cy="1"/>
          </a:xfrm>
          <a:prstGeom prst="line">
            <a:avLst/>
          </a:prstGeom>
          <a:ln w="25400">
            <a:solidFill>
              <a:srgbClr val="00A2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3B5CD5-A592-47AF-B31E-35D5774396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1905" y="5636501"/>
            <a:ext cx="3068638" cy="78840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  <a:lvl2pPr algn="l">
              <a:defRPr>
                <a:solidFill>
                  <a:schemeClr val="accent4"/>
                </a:solidFill>
              </a:defRPr>
            </a:lvl2pPr>
            <a:lvl3pPr algn="l">
              <a:defRPr>
                <a:solidFill>
                  <a:schemeClr val="accent4"/>
                </a:solidFill>
              </a:defRPr>
            </a:lvl3pPr>
            <a:lvl4pPr algn="l">
              <a:defRPr>
                <a:solidFill>
                  <a:schemeClr val="accent4"/>
                </a:solidFill>
              </a:defRPr>
            </a:lvl4pPr>
            <a:lvl5pPr algn="l"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Texte du masque</a:t>
            </a:r>
          </a:p>
        </p:txBody>
      </p:sp>
      <p:sp>
        <p:nvSpPr>
          <p:cNvPr id="40" name="Espace réservé du texte 6">
            <a:extLst>
              <a:ext uri="{FF2B5EF4-FFF2-40B4-BE49-F238E27FC236}">
                <a16:creationId xmlns:a16="http://schemas.microsoft.com/office/drawing/2014/main" id="{98F5B6D0-830D-46DB-8C7D-286132BD43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8390964"/>
            <a:ext cx="9372600" cy="474877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r>
              <a:rPr lang="fr-FR" dirty="0"/>
              <a:t>Continuer là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41" name="Espace réservé du texte 6">
            <a:extLst>
              <a:ext uri="{FF2B5EF4-FFF2-40B4-BE49-F238E27FC236}">
                <a16:creationId xmlns:a16="http://schemas.microsoft.com/office/drawing/2014/main" id="{FEC055A4-A75F-4368-97CA-734FEEDBAB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340" y="7216930"/>
            <a:ext cx="5026203" cy="822641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42" name="Texte du titre">
            <a:extLst>
              <a:ext uri="{FF2B5EF4-FFF2-40B4-BE49-F238E27FC236}">
                <a16:creationId xmlns:a16="http://schemas.microsoft.com/office/drawing/2014/main" id="{864D9709-6C0C-41A0-B45F-195D025BE23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370039" y="0"/>
            <a:ext cx="1401395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sp>
        <p:nvSpPr>
          <p:cNvPr id="44" name="Ligne">
            <a:extLst>
              <a:ext uri="{FF2B5EF4-FFF2-40B4-BE49-F238E27FC236}">
                <a16:creationId xmlns:a16="http://schemas.microsoft.com/office/drawing/2014/main" id="{C0370E7A-F32E-418E-B935-A53F2A5779BF}"/>
              </a:ext>
            </a:extLst>
          </p:cNvPr>
          <p:cNvSpPr/>
          <p:nvPr userDrawn="1"/>
        </p:nvSpPr>
        <p:spPr>
          <a:xfrm>
            <a:off x="11645094" y="3845813"/>
            <a:ext cx="10658576" cy="1"/>
          </a:xfrm>
          <a:prstGeom prst="line">
            <a:avLst/>
          </a:prstGeom>
          <a:ln w="25400">
            <a:solidFill>
              <a:srgbClr val="95C11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5" name="Figure">
            <a:extLst>
              <a:ext uri="{FF2B5EF4-FFF2-40B4-BE49-F238E27FC236}">
                <a16:creationId xmlns:a16="http://schemas.microsoft.com/office/drawing/2014/main" id="{07CC5100-AEED-4CB5-897B-3E18F7991021}"/>
              </a:ext>
            </a:extLst>
          </p:cNvPr>
          <p:cNvSpPr/>
          <p:nvPr userDrawn="1"/>
        </p:nvSpPr>
        <p:spPr>
          <a:xfrm>
            <a:off x="11645094" y="2805730"/>
            <a:ext cx="6393955" cy="105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261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5C11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734D836E-1A03-4275-B5E6-27405C584B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48179" y="2869737"/>
            <a:ext cx="5026203" cy="822641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48" name="Ligne">
            <a:extLst>
              <a:ext uri="{FF2B5EF4-FFF2-40B4-BE49-F238E27FC236}">
                <a16:creationId xmlns:a16="http://schemas.microsoft.com/office/drawing/2014/main" id="{6FD75434-44C1-43B9-957C-3F705E348E59}"/>
              </a:ext>
            </a:extLst>
          </p:cNvPr>
          <p:cNvSpPr/>
          <p:nvPr userDrawn="1"/>
        </p:nvSpPr>
        <p:spPr>
          <a:xfrm>
            <a:off x="11734741" y="8642195"/>
            <a:ext cx="10658576" cy="1"/>
          </a:xfrm>
          <a:prstGeom prst="line">
            <a:avLst/>
          </a:prstGeom>
          <a:ln w="25400">
            <a:solidFill>
              <a:srgbClr val="D0AF84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9" name="Figure">
            <a:extLst>
              <a:ext uri="{FF2B5EF4-FFF2-40B4-BE49-F238E27FC236}">
                <a16:creationId xmlns:a16="http://schemas.microsoft.com/office/drawing/2014/main" id="{FAB328FD-4722-480D-A607-39D2C98195E6}"/>
              </a:ext>
            </a:extLst>
          </p:cNvPr>
          <p:cNvSpPr/>
          <p:nvPr userDrawn="1"/>
        </p:nvSpPr>
        <p:spPr>
          <a:xfrm>
            <a:off x="11649857" y="7620766"/>
            <a:ext cx="6393955" cy="1052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261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0AF8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36F8EDD3-0F95-44C0-B7E5-CF06928F66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57145" y="7719638"/>
            <a:ext cx="5026203" cy="822641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4D8EC596-44BC-4690-A15F-3D63D6E56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5094" y="8929955"/>
            <a:ext cx="12497044" cy="2952659"/>
          </a:xfrm>
          <a:prstGeom prst="rect">
            <a:avLst/>
          </a:prstGeom>
        </p:spPr>
        <p:txBody>
          <a:bodyPr lIns="288000" tIns="288000" rIns="288000" bIns="288000"/>
          <a:lstStyle>
            <a:lvl1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fr-FR" sz="3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fr-FR" sz="4000" dirty="0" smtClean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fr-FR" sz="40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530225" lvl="0" indent="-530225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Cliquez pour modifier les styles du texte du masque</a:t>
            </a:r>
          </a:p>
          <a:p>
            <a:pPr marL="1262063" lvl="1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</p:txBody>
      </p:sp>
      <p:sp>
        <p:nvSpPr>
          <p:cNvPr id="33" name="Espace réservé du texte 5">
            <a:extLst>
              <a:ext uri="{FF2B5EF4-FFF2-40B4-BE49-F238E27FC236}">
                <a16:creationId xmlns:a16="http://schemas.microsoft.com/office/drawing/2014/main" id="{F638FB38-4C33-475A-AA6B-621E2A6F3D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8283" y="1358157"/>
            <a:ext cx="5831812" cy="2821985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6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57248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424C7E-C7E7-4BEC-A2A1-8AE71F990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92"/>
            <a:ext cx="24384000" cy="13691616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AD6C09DA-F3DA-42D4-B9EB-66059DE9A668}"/>
              </a:ext>
            </a:extLst>
          </p:cNvPr>
          <p:cNvSpPr/>
          <p:nvPr userDrawn="1"/>
        </p:nvSpPr>
        <p:spPr>
          <a:xfrm>
            <a:off x="-289223" y="-101005"/>
            <a:ext cx="24673223" cy="13918010"/>
          </a:xfrm>
          <a:prstGeom prst="rect">
            <a:avLst/>
          </a:prstGeom>
          <a:solidFill>
            <a:srgbClr val="1568AB">
              <a:alpha val="82265"/>
            </a:srgbClr>
          </a:solidFill>
          <a:ln w="25400">
            <a:solidFill>
              <a:schemeClr val="accent1">
                <a:alpha val="82265"/>
              </a:schemeClr>
            </a:solidFill>
            <a:bevel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12" name="STMS2-BLANC.png" descr="STMS2-BLANC.png">
            <a:extLst>
              <a:ext uri="{FF2B5EF4-FFF2-40B4-BE49-F238E27FC236}">
                <a16:creationId xmlns:a16="http://schemas.microsoft.com/office/drawing/2014/main" id="{8945E75A-FB7E-42E6-BCF3-97ACBA39A1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757066" y="12107581"/>
            <a:ext cx="1108549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A73D0D7A-1E36-4781-A1A7-9D6F8FBA8475}"/>
              </a:ext>
            </a:extLst>
          </p:cNvPr>
          <p:cNvSpPr/>
          <p:nvPr userDrawn="1"/>
        </p:nvSpPr>
        <p:spPr>
          <a:xfrm>
            <a:off x="11396684" y="9134233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14" name="Figure">
            <a:extLst>
              <a:ext uri="{FF2B5EF4-FFF2-40B4-BE49-F238E27FC236}">
                <a16:creationId xmlns:a16="http://schemas.microsoft.com/office/drawing/2014/main" id="{F4CA56E9-1764-4B30-AAB5-A003F9612189}"/>
              </a:ext>
            </a:extLst>
          </p:cNvPr>
          <p:cNvSpPr/>
          <p:nvPr userDrawn="1"/>
        </p:nvSpPr>
        <p:spPr>
          <a:xfrm>
            <a:off x="11412893" y="4453752"/>
            <a:ext cx="1521227" cy="1631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1"/>
                </a:lnTo>
                <a:cubicBezTo>
                  <a:pt x="2707" y="21204"/>
                  <a:pt x="2663" y="21330"/>
                  <a:pt x="2580" y="21439"/>
                </a:cubicBezTo>
                <a:cubicBezTo>
                  <a:pt x="2492" y="21548"/>
                  <a:pt x="2386" y="21600"/>
                  <a:pt x="2262" y="21600"/>
                </a:cubicBezTo>
                <a:lnTo>
                  <a:pt x="1348" y="21600"/>
                </a:lnTo>
                <a:cubicBezTo>
                  <a:pt x="1221" y="21600"/>
                  <a:pt x="1118" y="21545"/>
                  <a:pt x="1038" y="21439"/>
                </a:cubicBezTo>
                <a:cubicBezTo>
                  <a:pt x="954" y="21330"/>
                  <a:pt x="913" y="21204"/>
                  <a:pt x="913" y="21051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9" y="2476"/>
                </a:moveTo>
                <a:cubicBezTo>
                  <a:pt x="21064" y="2323"/>
                  <a:pt x="21248" y="2297"/>
                  <a:pt x="21390" y="2391"/>
                </a:cubicBezTo>
                <a:cubicBezTo>
                  <a:pt x="21530" y="2485"/>
                  <a:pt x="21600" y="2684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7"/>
                  <a:pt x="21383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8"/>
                  <a:pt x="19147" y="16166"/>
                  <a:pt x="18413" y="16351"/>
                </a:cubicBezTo>
                <a:cubicBezTo>
                  <a:pt x="17679" y="16530"/>
                  <a:pt x="17037" y="16607"/>
                  <a:pt x="16491" y="16568"/>
                </a:cubicBezTo>
                <a:cubicBezTo>
                  <a:pt x="15850" y="16527"/>
                  <a:pt x="15282" y="16372"/>
                  <a:pt x="14792" y="16104"/>
                </a:cubicBezTo>
                <a:cubicBezTo>
                  <a:pt x="14393" y="15852"/>
                  <a:pt x="14004" y="15608"/>
                  <a:pt x="13624" y="15379"/>
                </a:cubicBezTo>
                <a:cubicBezTo>
                  <a:pt x="13245" y="15147"/>
                  <a:pt x="12858" y="14947"/>
                  <a:pt x="12459" y="14774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7"/>
                  <a:pt x="10269" y="14204"/>
                  <a:pt x="9738" y="14204"/>
                </a:cubicBezTo>
                <a:cubicBezTo>
                  <a:pt x="9310" y="14221"/>
                  <a:pt x="8825" y="14307"/>
                  <a:pt x="8286" y="14456"/>
                </a:cubicBezTo>
                <a:cubicBezTo>
                  <a:pt x="7824" y="14589"/>
                  <a:pt x="7266" y="14800"/>
                  <a:pt x="6605" y="15091"/>
                </a:cubicBezTo>
                <a:cubicBezTo>
                  <a:pt x="5944" y="15382"/>
                  <a:pt x="5207" y="15793"/>
                  <a:pt x="4394" y="16328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4" y="16269"/>
                  <a:pt x="3598" y="16060"/>
                  <a:pt x="3598" y="15752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8" y="1715"/>
                </a:cubicBezTo>
                <a:cubicBezTo>
                  <a:pt x="11641" y="1818"/>
                  <a:pt x="12060" y="1956"/>
                  <a:pt x="12459" y="2135"/>
                </a:cubicBezTo>
                <a:cubicBezTo>
                  <a:pt x="12858" y="2306"/>
                  <a:pt x="13243" y="2508"/>
                  <a:pt x="13620" y="2737"/>
                </a:cubicBezTo>
                <a:cubicBezTo>
                  <a:pt x="13994" y="2967"/>
                  <a:pt x="14386" y="3207"/>
                  <a:pt x="14792" y="3463"/>
                </a:cubicBezTo>
                <a:cubicBezTo>
                  <a:pt x="15282" y="3736"/>
                  <a:pt x="15850" y="3889"/>
                  <a:pt x="16491" y="3924"/>
                </a:cubicBezTo>
                <a:cubicBezTo>
                  <a:pt x="17037" y="3965"/>
                  <a:pt x="17679" y="3889"/>
                  <a:pt x="18413" y="3707"/>
                </a:cubicBezTo>
                <a:cubicBezTo>
                  <a:pt x="19147" y="3522"/>
                  <a:pt x="19958" y="3113"/>
                  <a:pt x="20839" y="247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342528">
              <a:defRPr sz="2100">
                <a:solidFill>
                  <a:srgbClr val="44CEB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5" name="STMS2-BLANC.png" descr="STMS2-BLANC.png">
            <a:extLst>
              <a:ext uri="{FF2B5EF4-FFF2-40B4-BE49-F238E27FC236}">
                <a16:creationId xmlns:a16="http://schemas.microsoft.com/office/drawing/2014/main" id="{3F86A6EA-5972-4F2D-B1C3-AE8E376E4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757066" y="12107581"/>
            <a:ext cx="1108549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8A95B3B-C3F4-4A7D-A57D-7ABEA41076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095" y="6400800"/>
            <a:ext cx="23595106" cy="1864659"/>
          </a:xfrm>
          <a:prstGeom prst="rect">
            <a:avLst/>
          </a:prstGeom>
        </p:spPr>
        <p:txBody>
          <a:bodyPr/>
          <a:lstStyle>
            <a:lvl1pPr marL="1371600" indent="-1371600">
              <a:buFont typeface="+mj-lt"/>
              <a:buAutoNum type="arabicPeriod"/>
              <a:defRPr sz="8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Slide de transition</a:t>
            </a:r>
          </a:p>
        </p:txBody>
      </p:sp>
    </p:spTree>
    <p:extLst>
      <p:ext uri="{BB962C8B-B14F-4D97-AF65-F5344CB8AC3E}">
        <p14:creationId xmlns:p14="http://schemas.microsoft.com/office/powerpoint/2010/main" val="10742476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T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TMS1-couleur.png" descr="STMS1-couleur.png">
            <a:extLst>
              <a:ext uri="{FF2B5EF4-FFF2-40B4-BE49-F238E27FC236}">
                <a16:creationId xmlns:a16="http://schemas.microsoft.com/office/drawing/2014/main" id="{C9D2CB60-4EC8-460B-B400-781DD33F9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30733" y="12233446"/>
            <a:ext cx="5362705" cy="867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STMS-NOTREENTREPRISE2.jpg" descr="STMS-NOTREENTREPRISE2.jpg">
            <a:extLst>
              <a:ext uri="{FF2B5EF4-FFF2-40B4-BE49-F238E27FC236}">
                <a16:creationId xmlns:a16="http://schemas.microsoft.com/office/drawing/2014/main" id="{BCB3EBE0-9365-431C-9604-7D4F1275F6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-2977"/>
            <a:ext cx="24382984" cy="1177516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2BB62F1-683C-4580-8289-A06E59DEC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2238" y="4392613"/>
            <a:ext cx="11653837" cy="39449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500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T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table, guichet, portable&#10;&#10;Description générée automatiquement">
            <a:extLst>
              <a:ext uri="{FF2B5EF4-FFF2-40B4-BE49-F238E27FC236}">
                <a16:creationId xmlns:a16="http://schemas.microsoft.com/office/drawing/2014/main" id="{E9F37C56-72B1-4995-9B81-E201B1ABA2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19547"/>
            <a:ext cx="24377904" cy="11417808"/>
          </a:xfrm>
          <a:prstGeom prst="rect">
            <a:avLst/>
          </a:prstGeom>
        </p:spPr>
      </p:pic>
      <p:pic>
        <p:nvPicPr>
          <p:cNvPr id="7" name="STMS2-BLEU CLAIR.png" descr="STMS2-BLEU CLAIR.png">
            <a:extLst>
              <a:ext uri="{FF2B5EF4-FFF2-40B4-BE49-F238E27FC236}">
                <a16:creationId xmlns:a16="http://schemas.microsoft.com/office/drawing/2014/main" id="{52594F31-C29F-440B-B970-6B87202045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1666" y="12051420"/>
            <a:ext cx="5835437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D570AF10-BCAC-4A17-9186-107A5522A045}"/>
              </a:ext>
            </a:extLst>
          </p:cNvPr>
          <p:cNvSpPr/>
          <p:nvPr userDrawn="1"/>
        </p:nvSpPr>
        <p:spPr>
          <a:xfrm>
            <a:off x="11402477" y="5813579"/>
            <a:ext cx="1553646" cy="12801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9070825-39F4-4E0D-BFD9-12892343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822358"/>
            <a:ext cx="18288000" cy="1508713"/>
          </a:xfrm>
          <a:prstGeom prst="rect">
            <a:avLst/>
          </a:prstGeom>
        </p:spPr>
        <p:txBody>
          <a:bodyPr anchor="b"/>
          <a:lstStyle>
            <a:lvl1pPr algn="ctr">
              <a:defRPr kumimoji="0" lang="en-US" sz="8448" b="1" i="0" u="none" strike="noStrike" cap="none" spc="0" normalizeH="0" baseline="0" dirty="0">
                <a:ln>
                  <a:noFill/>
                </a:ln>
                <a:solidFill>
                  <a:srgbClr val="FFFFFE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08FDE9C5-0814-4C13-A365-346EFA11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5300" y="6035494"/>
            <a:ext cx="18288000" cy="1116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E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T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24645A58-62D6-4BD6-A12E-4689D035B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265"/>
            <a:ext cx="24384000" cy="11362653"/>
          </a:xfrm>
          <a:prstGeom prst="rect">
            <a:avLst/>
          </a:prstGeom>
        </p:spPr>
      </p:pic>
      <p:pic>
        <p:nvPicPr>
          <p:cNvPr id="7" name="STMS2-BLEU CLAIR.png" descr="STMS2-BLEU CLAIR.png">
            <a:extLst>
              <a:ext uri="{FF2B5EF4-FFF2-40B4-BE49-F238E27FC236}">
                <a16:creationId xmlns:a16="http://schemas.microsoft.com/office/drawing/2014/main" id="{52594F31-C29F-440B-B970-6B87202045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1666" y="12051420"/>
            <a:ext cx="5835437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9070825-39F4-4E0D-BFD9-12892343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306" y="7997083"/>
            <a:ext cx="18288000" cy="1508713"/>
          </a:xfrm>
          <a:prstGeom prst="rect">
            <a:avLst/>
          </a:prstGeom>
        </p:spPr>
        <p:txBody>
          <a:bodyPr anchor="ctr"/>
          <a:lstStyle>
            <a:lvl1pPr algn="l">
              <a:defRPr kumimoji="0" lang="en-US" sz="8448" b="1" i="0" u="none" strike="noStrike" cap="none" spc="0" normalizeH="0" baseline="0" dirty="0">
                <a:ln>
                  <a:noFill/>
                </a:ln>
                <a:solidFill>
                  <a:srgbClr val="FFFFFE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08FDE9C5-0814-4C13-A365-346EFA11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538" y="9821611"/>
            <a:ext cx="18288000" cy="111686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E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T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rdinateur, homme, debout, table&#10;&#10;Description générée automatiquement">
            <a:extLst>
              <a:ext uri="{FF2B5EF4-FFF2-40B4-BE49-F238E27FC236}">
                <a16:creationId xmlns:a16="http://schemas.microsoft.com/office/drawing/2014/main" id="{D7AFE222-877C-43DA-AAC0-CEF776547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1"/>
            <a:ext cx="24384000" cy="11430000"/>
          </a:xfrm>
          <a:prstGeom prst="rect">
            <a:avLst/>
          </a:prstGeom>
        </p:spPr>
      </p:pic>
      <p:pic>
        <p:nvPicPr>
          <p:cNvPr id="7" name="STMS2-BLEU CLAIR.png" descr="STMS2-BLEU CLAIR.png">
            <a:extLst>
              <a:ext uri="{FF2B5EF4-FFF2-40B4-BE49-F238E27FC236}">
                <a16:creationId xmlns:a16="http://schemas.microsoft.com/office/drawing/2014/main" id="{52594F31-C29F-440B-B970-6B87202045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51666" y="12051420"/>
            <a:ext cx="5835437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9070825-39F4-4E0D-BFD9-12892343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4668" y="4210966"/>
            <a:ext cx="17131487" cy="1508713"/>
          </a:xfrm>
          <a:prstGeom prst="rect">
            <a:avLst/>
          </a:prstGeom>
        </p:spPr>
        <p:txBody>
          <a:bodyPr anchor="ctr"/>
          <a:lstStyle>
            <a:lvl1pPr algn="ctr">
              <a:defRPr kumimoji="0" lang="en-US" sz="8448" b="1" i="0" u="none" strike="noStrike" cap="none" spc="0" normalizeH="0" baseline="0" dirty="0">
                <a:ln>
                  <a:noFill/>
                </a:ln>
                <a:solidFill>
                  <a:srgbClr val="FFFFFE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08FDE9C5-0814-4C13-A365-346EFA11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899" y="6035494"/>
            <a:ext cx="17071025" cy="11168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E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26" name="Picture 2" descr="sap-gold-partner-logo | Expedience Software">
            <a:extLst>
              <a:ext uri="{FF2B5EF4-FFF2-40B4-BE49-F238E27FC236}">
                <a16:creationId xmlns:a16="http://schemas.microsoft.com/office/drawing/2014/main" id="{27EA1AC3-9C92-4346-9628-6850F355E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6" y="11836245"/>
            <a:ext cx="2253227" cy="13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7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e du titre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24383999" cy="1857676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grpSp>
        <p:nvGrpSpPr>
          <p:cNvPr id="11" name="Groupe">
            <a:extLst>
              <a:ext uri="{FF2B5EF4-FFF2-40B4-BE49-F238E27FC236}">
                <a16:creationId xmlns:a16="http://schemas.microsoft.com/office/drawing/2014/main" id="{D360B735-9C28-414B-83EF-B6F6B855D062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862649B-0C9A-4620-8E94-1D447F8AC7F1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E0AB1A34-DECA-4767-95B7-BCA671F899C0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FB4FB3-DC5A-4761-94B1-C447B526113C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F9DBE7B5-8F35-4A3D-A42B-7ACE57287F13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3B64FDDD-8CBC-40D4-A037-AC56BDCE095C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pic>
        <p:nvPicPr>
          <p:cNvPr id="26" name="STMS2-BLEU CLAIR.png" descr="STMS2-BLEU CLAIR.png">
            <a:extLst>
              <a:ext uri="{FF2B5EF4-FFF2-40B4-BE49-F238E27FC236}">
                <a16:creationId xmlns:a16="http://schemas.microsoft.com/office/drawing/2014/main" id="{3C45B415-D4A4-4F66-9638-AB5AA32F2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022756EF-C004-4457-8DC2-7AA9DC3549D1}"/>
              </a:ext>
            </a:extLst>
          </p:cNvPr>
          <p:cNvSpPr/>
          <p:nvPr userDrawn="1"/>
        </p:nvSpPr>
        <p:spPr>
          <a:xfrm>
            <a:off x="11415176" y="1793668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sp>
        <p:nvSpPr>
          <p:cNvPr id="31" name="Texte niveau 1…">
            <a:extLst>
              <a:ext uri="{FF2B5EF4-FFF2-40B4-BE49-F238E27FC236}">
                <a16:creationId xmlns:a16="http://schemas.microsoft.com/office/drawing/2014/main" id="{43D1D4D7-C319-4BA5-95BA-344309BA5F47}"/>
              </a:ext>
            </a:extLst>
          </p:cNvPr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8088" y="3355030"/>
            <a:ext cx="22035612" cy="8113070"/>
          </a:xfrm>
          <a:prstGeom prst="rect">
            <a:avLst/>
          </a:prstGeom>
        </p:spPr>
        <p:txBody>
          <a:bodyPr lIns="288000" tIns="288000" rIns="288000" bIns="288000"/>
          <a:lstStyle>
            <a:lvl1pPr marL="530225" indent="-530225" algn="l">
              <a:lnSpc>
                <a:spcPct val="150000"/>
              </a:lnSpc>
              <a:buFont typeface="Wingdings" panose="05000000000000000000" pitchFamily="2" charset="2"/>
              <a:buChar char="§"/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62063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974850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687638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492500" indent="-571500" algn="l">
              <a:lnSpc>
                <a:spcPct val="150000"/>
              </a:lnSpc>
              <a:buFont typeface="Wingdings" panose="05000000000000000000" pitchFamily="2" charset="2"/>
              <a:buChar char="§"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2" name="Numéro de diapositive">
            <a:extLst>
              <a:ext uri="{FF2B5EF4-FFF2-40B4-BE49-F238E27FC236}">
                <a16:creationId xmlns:a16="http://schemas.microsoft.com/office/drawing/2014/main" id="{350E76D7-D8C4-4678-A211-E25E636C719D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25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CD635D1-C2B1-467B-A7EE-2751B9F72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1910"/>
            <a:ext cx="24384000" cy="10265664"/>
          </a:xfrm>
          <a:prstGeom prst="rect">
            <a:avLst/>
          </a:prstGeom>
        </p:spPr>
      </p:pic>
      <p:grpSp>
        <p:nvGrpSpPr>
          <p:cNvPr id="22" name="Groupe"/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sp>
        <p:nvSpPr>
          <p:cNvPr id="26" name="Numéro de diapositive">
            <a:extLst>
              <a:ext uri="{FF2B5EF4-FFF2-40B4-BE49-F238E27FC236}">
                <a16:creationId xmlns:a16="http://schemas.microsoft.com/office/drawing/2014/main" id="{63F75A3A-F8DE-43AC-BA85-7439141B2755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Rectangle">
            <a:extLst>
              <a:ext uri="{FF2B5EF4-FFF2-40B4-BE49-F238E27FC236}">
                <a16:creationId xmlns:a16="http://schemas.microsoft.com/office/drawing/2014/main" id="{840DC7F3-0651-4CC3-99A1-999E28907E3D}"/>
              </a:ext>
            </a:extLst>
          </p:cNvPr>
          <p:cNvSpPr/>
          <p:nvPr userDrawn="1"/>
        </p:nvSpPr>
        <p:spPr>
          <a:xfrm>
            <a:off x="1417082" y="337780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40" name="STMS2-BLEU CLAIR.png" descr="STMS2-BLEU CLAIR.png">
            <a:extLst>
              <a:ext uri="{FF2B5EF4-FFF2-40B4-BE49-F238E27FC236}">
                <a16:creationId xmlns:a16="http://schemas.microsoft.com/office/drawing/2014/main" id="{0DCFB086-2C60-426B-9462-4E8C3276BA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68121A0E-D216-4669-83CC-EC70238EA205}"/>
              </a:ext>
            </a:extLst>
          </p:cNvPr>
          <p:cNvSpPr/>
          <p:nvPr userDrawn="1"/>
        </p:nvSpPr>
        <p:spPr>
          <a:xfrm>
            <a:off x="46067" y="-1534"/>
            <a:ext cx="23152723" cy="3514088"/>
          </a:xfrm>
          <a:prstGeom prst="rect">
            <a:avLst/>
          </a:prstGeom>
          <a:ln w="12700">
            <a:noFill/>
            <a:miter lim="400000"/>
          </a:ln>
        </p:spPr>
        <p:txBody>
          <a:bodyPr lIns="720000" tIns="108744" rIns="108744" bIns="108744"/>
          <a:lstStyle/>
          <a:p>
            <a:pPr lvl="0">
              <a:lnSpc>
                <a:spcPct val="130000"/>
              </a:lnSpc>
              <a:spcBef>
                <a:spcPts val="500"/>
              </a:spcBef>
            </a:pPr>
            <a:r>
              <a:rPr lang="fr-FR" sz="14200" dirty="0">
                <a:solidFill>
                  <a:srgbClr val="1568AB"/>
                </a:solidFill>
                <a:latin typeface="Calibri" panose="020F0502020204030204" pitchFamily="34" charset="0"/>
                <a:cs typeface="Calibri" panose="020F0502020204030204" pitchFamily="34" charset="0"/>
                <a:sym typeface="Exo 2"/>
              </a:rPr>
              <a:t>Sommaire</a:t>
            </a:r>
            <a:endParaRPr sz="14200" dirty="0">
              <a:solidFill>
                <a:srgbClr val="1568AB"/>
              </a:solidFill>
              <a:latin typeface="Calibri" panose="020F0502020204030204" pitchFamily="34" charset="0"/>
              <a:cs typeface="Calibri" panose="020F0502020204030204" pitchFamily="34" charset="0"/>
              <a:sym typeface="Exo 2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09EB8-D3C4-4B9E-95A7-3A5236F420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5369" y="6794535"/>
            <a:ext cx="10506631" cy="4088618"/>
          </a:xfrm>
          <a:prstGeom prst="rect">
            <a:avLst/>
          </a:prstGeom>
        </p:spPr>
        <p:txBody>
          <a:bodyPr lIns="90000"/>
          <a:lstStyle>
            <a:lvl1pPr marL="742950" indent="-742950" algn="l">
              <a:lnSpc>
                <a:spcPct val="160000"/>
              </a:lnSpc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 sz="3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457200">
              <a:buFont typeface="+mj-lt"/>
              <a:buAutoNum type="arabicPeriod"/>
              <a:defRPr/>
            </a:lvl2pPr>
            <a:lvl3pPr marL="457200" indent="-45720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457200" indent="-457200" algn="l">
              <a:buFont typeface="+mj-lt"/>
              <a:buAutoNum type="arabicPeriod"/>
              <a:defRPr sz="3600"/>
            </a:lvl5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FR" dirty="0"/>
              <a:t>Partie 2</a:t>
            </a:r>
          </a:p>
          <a:p>
            <a:pPr lvl="0"/>
            <a:r>
              <a:rPr lang="fr-FR" dirty="0"/>
              <a:t>Partie 3</a:t>
            </a:r>
          </a:p>
          <a:p>
            <a:pPr lvl="0"/>
            <a:r>
              <a:rPr lang="fr-FR" dirty="0"/>
              <a:t>Partie 4</a:t>
            </a:r>
          </a:p>
        </p:txBody>
      </p:sp>
    </p:spTree>
    <p:extLst>
      <p:ext uri="{BB962C8B-B14F-4D97-AF65-F5344CB8AC3E}">
        <p14:creationId xmlns:p14="http://schemas.microsoft.com/office/powerpoint/2010/main" val="6768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79FEF19-2681-4266-9CEF-96BE5BEA3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1910"/>
            <a:ext cx="24384000" cy="10265664"/>
          </a:xfrm>
          <a:prstGeom prst="rect">
            <a:avLst/>
          </a:prstGeom>
        </p:spPr>
      </p:pic>
      <p:grpSp>
        <p:nvGrpSpPr>
          <p:cNvPr id="22" name="Groupe"/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8" name="Rectangle"/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19" name="Rectangle"/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0" name="Rectangle"/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1" name="Rectangle"/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  <p:sp>
        <p:nvSpPr>
          <p:cNvPr id="26" name="Numéro de diapositive">
            <a:extLst>
              <a:ext uri="{FF2B5EF4-FFF2-40B4-BE49-F238E27FC236}">
                <a16:creationId xmlns:a16="http://schemas.microsoft.com/office/drawing/2014/main" id="{63F75A3A-F8DE-43AC-BA85-7439141B2755}"/>
              </a:ext>
            </a:extLst>
          </p:cNvPr>
          <p:cNvSpPr txBox="1">
            <a:spLocks/>
          </p:cNvSpPr>
          <p:nvPr userDrawn="1"/>
        </p:nvSpPr>
        <p:spPr>
          <a:xfrm>
            <a:off x="22948534" y="492822"/>
            <a:ext cx="824809" cy="304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Exo 2"/>
                <a:ea typeface="Exo 2"/>
                <a:cs typeface="Exo 2"/>
                <a:sym typeface="Exo 2"/>
              </a:defRPr>
            </a:lvl1pPr>
            <a:lvl2pPr marL="0" marR="0" indent="1087443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2174887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326233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4349779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543722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652467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7612115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8699558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Rectangle">
            <a:extLst>
              <a:ext uri="{FF2B5EF4-FFF2-40B4-BE49-F238E27FC236}">
                <a16:creationId xmlns:a16="http://schemas.microsoft.com/office/drawing/2014/main" id="{840DC7F3-0651-4CC3-99A1-999E28907E3D}"/>
              </a:ext>
            </a:extLst>
          </p:cNvPr>
          <p:cNvSpPr/>
          <p:nvPr userDrawn="1"/>
        </p:nvSpPr>
        <p:spPr>
          <a:xfrm>
            <a:off x="1417082" y="3377801"/>
            <a:ext cx="1553646" cy="128015"/>
          </a:xfrm>
          <a:prstGeom prst="rect">
            <a:avLst/>
          </a:prstGeom>
          <a:solidFill>
            <a:srgbClr val="FFB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  <a:latin typeface="Exo 2 Light"/>
                <a:ea typeface="Exo 2 Light"/>
                <a:cs typeface="Exo 2 Light"/>
                <a:sym typeface="Exo 2 Light"/>
              </a:defRPr>
            </a:pPr>
            <a:endParaRPr/>
          </a:p>
        </p:txBody>
      </p:sp>
      <p:pic>
        <p:nvPicPr>
          <p:cNvPr id="40" name="STMS2-BLEU CLAIR.png" descr="STMS2-BLEU CLAIR.png">
            <a:extLst>
              <a:ext uri="{FF2B5EF4-FFF2-40B4-BE49-F238E27FC236}">
                <a16:creationId xmlns:a16="http://schemas.microsoft.com/office/drawing/2014/main" id="{0DCFB086-2C60-426B-9462-4E8C3276BA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895159" y="12246618"/>
            <a:ext cx="1085975" cy="892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68121A0E-D216-4669-83CC-EC70238EA205}"/>
              </a:ext>
            </a:extLst>
          </p:cNvPr>
          <p:cNvSpPr/>
          <p:nvPr userDrawn="1"/>
        </p:nvSpPr>
        <p:spPr>
          <a:xfrm>
            <a:off x="46067" y="-1534"/>
            <a:ext cx="23152723" cy="3514088"/>
          </a:xfrm>
          <a:prstGeom prst="rect">
            <a:avLst/>
          </a:prstGeom>
          <a:ln w="12700">
            <a:noFill/>
            <a:miter lim="400000"/>
          </a:ln>
        </p:spPr>
        <p:txBody>
          <a:bodyPr lIns="720000" tIns="108744" rIns="108744" bIns="108744"/>
          <a:lstStyle/>
          <a:p>
            <a:pPr lvl="0">
              <a:lnSpc>
                <a:spcPct val="130000"/>
              </a:lnSpc>
              <a:spcBef>
                <a:spcPts val="500"/>
              </a:spcBef>
            </a:pPr>
            <a:r>
              <a:rPr lang="fr-FR" sz="14200" dirty="0">
                <a:solidFill>
                  <a:srgbClr val="1568AB"/>
                </a:solidFill>
                <a:latin typeface="Calibri" panose="020F0502020204030204" pitchFamily="34" charset="0"/>
                <a:cs typeface="Calibri" panose="020F0502020204030204" pitchFamily="34" charset="0"/>
                <a:sym typeface="Exo 2"/>
              </a:rPr>
              <a:t>Sommaire</a:t>
            </a:r>
            <a:endParaRPr sz="14200" dirty="0">
              <a:solidFill>
                <a:srgbClr val="1568AB"/>
              </a:solidFill>
              <a:latin typeface="Calibri" panose="020F0502020204030204" pitchFamily="34" charset="0"/>
              <a:cs typeface="Calibri" panose="020F0502020204030204" pitchFamily="34" charset="0"/>
              <a:sym typeface="Exo 2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09EB8-D3C4-4B9E-95A7-3A5236F420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435" y="5719390"/>
            <a:ext cx="10506631" cy="1094406"/>
          </a:xfrm>
          <a:prstGeom prst="rect">
            <a:avLst/>
          </a:prstGeom>
        </p:spPr>
        <p:txBody>
          <a:bodyPr lIns="90000"/>
          <a:lstStyle>
            <a:lvl1pPr marL="742950" indent="-742950" algn="l">
              <a:lnSpc>
                <a:spcPct val="160000"/>
              </a:lnSpc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 sz="3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457200">
              <a:buFont typeface="+mj-lt"/>
              <a:buAutoNum type="arabicPeriod"/>
              <a:defRPr/>
            </a:lvl2pPr>
            <a:lvl3pPr marL="457200" indent="-45720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457200" indent="-457200" algn="l">
              <a:buFont typeface="+mj-lt"/>
              <a:buAutoNum type="arabicPeriod"/>
              <a:defRPr sz="3600"/>
            </a:lvl5pPr>
          </a:lstStyle>
          <a:p>
            <a:pPr lvl="0"/>
            <a:r>
              <a:rPr lang="fr-FR" dirty="0"/>
              <a:t>Partie 1</a:t>
            </a:r>
          </a:p>
        </p:txBody>
      </p:sp>
      <p:sp>
        <p:nvSpPr>
          <p:cNvPr id="2" name="Lune 1">
            <a:extLst>
              <a:ext uri="{FF2B5EF4-FFF2-40B4-BE49-F238E27FC236}">
                <a16:creationId xmlns:a16="http://schemas.microsoft.com/office/drawing/2014/main" id="{6CE5AE76-AAD4-49EE-9AF8-2BC22310EA81}"/>
              </a:ext>
            </a:extLst>
          </p:cNvPr>
          <p:cNvSpPr/>
          <p:nvPr userDrawn="1"/>
        </p:nvSpPr>
        <p:spPr>
          <a:xfrm rot="9592960">
            <a:off x="1813935" y="5897688"/>
            <a:ext cx="1339954" cy="6331609"/>
          </a:xfrm>
          <a:prstGeom prst="moon">
            <a:avLst>
              <a:gd name="adj" fmla="val 790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4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0BEEE766-87CE-4D97-8390-D5CCA3E4DB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6211" y="7337910"/>
            <a:ext cx="10506631" cy="1094406"/>
          </a:xfrm>
          <a:prstGeom prst="rect">
            <a:avLst/>
          </a:prstGeom>
        </p:spPr>
        <p:txBody>
          <a:bodyPr lIns="90000"/>
          <a:lstStyle>
            <a:lvl1pPr marL="742950" indent="-742950" algn="l">
              <a:lnSpc>
                <a:spcPct val="160000"/>
              </a:lnSpc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+mj-lt"/>
              <a:buAutoNum type="arabicPeriod" startAt="2"/>
              <a:defRPr sz="3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457200">
              <a:buFont typeface="+mj-lt"/>
              <a:buAutoNum type="arabicPeriod"/>
              <a:defRPr/>
            </a:lvl2pPr>
            <a:lvl3pPr marL="457200" indent="-45720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457200" indent="-457200" algn="l">
              <a:buFont typeface="+mj-lt"/>
              <a:buAutoNum type="arabicPeriod"/>
              <a:defRPr sz="3600"/>
            </a:lvl5pPr>
          </a:lstStyle>
          <a:p>
            <a:pPr lvl="0"/>
            <a:r>
              <a:rPr lang="fr-FR" dirty="0"/>
              <a:t>Partie 2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C04EF86-65FB-4FB4-9D44-94C2B8CDF5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390" y="8942285"/>
            <a:ext cx="10506631" cy="1094406"/>
          </a:xfrm>
          <a:prstGeom prst="rect">
            <a:avLst/>
          </a:prstGeom>
        </p:spPr>
        <p:txBody>
          <a:bodyPr lIns="90000"/>
          <a:lstStyle>
            <a:lvl1pPr marL="742950" indent="-742950" algn="l">
              <a:lnSpc>
                <a:spcPct val="160000"/>
              </a:lnSpc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+mj-lt"/>
              <a:buAutoNum type="arabicPeriod" startAt="3"/>
              <a:defRPr sz="3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457200">
              <a:buFont typeface="+mj-lt"/>
              <a:buAutoNum type="arabicPeriod"/>
              <a:defRPr/>
            </a:lvl2pPr>
            <a:lvl3pPr marL="457200" indent="-45720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457200" indent="-457200" algn="l">
              <a:buFont typeface="+mj-lt"/>
              <a:buAutoNum type="arabicPeriod"/>
              <a:defRPr sz="3600"/>
            </a:lvl5pPr>
          </a:lstStyle>
          <a:p>
            <a:pPr lvl="0"/>
            <a:r>
              <a:rPr lang="fr-FR" dirty="0"/>
              <a:t>Partie 3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081BAFA7-D983-489B-ACEA-21F316BD3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086" y="10793886"/>
            <a:ext cx="10506631" cy="1094406"/>
          </a:xfrm>
          <a:prstGeom prst="rect">
            <a:avLst/>
          </a:prstGeom>
        </p:spPr>
        <p:txBody>
          <a:bodyPr lIns="90000"/>
          <a:lstStyle>
            <a:lvl1pPr marL="742950" indent="-742950" algn="l">
              <a:lnSpc>
                <a:spcPct val="160000"/>
              </a:lnSpc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+mj-lt"/>
              <a:buAutoNum type="arabicPeriod" startAt="4"/>
              <a:defRPr sz="3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457200">
              <a:buFont typeface="+mj-lt"/>
              <a:buAutoNum type="arabicPeriod"/>
              <a:defRPr/>
            </a:lvl2pPr>
            <a:lvl3pPr marL="457200" indent="-45720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457200" indent="-457200" algn="l">
              <a:buFont typeface="+mj-lt"/>
              <a:buAutoNum type="arabicPeriod"/>
              <a:defRPr sz="3600"/>
            </a:lvl5pPr>
          </a:lstStyle>
          <a:p>
            <a:pPr lvl="0"/>
            <a:r>
              <a:rPr lang="fr-FR" dirty="0"/>
              <a:t>Partie 4</a:t>
            </a:r>
          </a:p>
        </p:txBody>
      </p:sp>
    </p:spTree>
    <p:extLst>
      <p:ext uri="{BB962C8B-B14F-4D97-AF65-F5344CB8AC3E}">
        <p14:creationId xmlns:p14="http://schemas.microsoft.com/office/powerpoint/2010/main" val="12553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">
            <a:extLst>
              <a:ext uri="{FF2B5EF4-FFF2-40B4-BE49-F238E27FC236}">
                <a16:creationId xmlns:a16="http://schemas.microsoft.com/office/drawing/2014/main" id="{F0DA5165-B86E-4EE9-932D-3AD946900890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AEFBE72D-1676-4B10-BC08-851BC5DB88BC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60989869-0446-4C4F-9C25-246D2EB5B34B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3" name="Rectangle">
              <a:extLst>
                <a:ext uri="{FF2B5EF4-FFF2-40B4-BE49-F238E27FC236}">
                  <a16:creationId xmlns:a16="http://schemas.microsoft.com/office/drawing/2014/main" id="{32DD7B26-BFE3-4E71-8933-E108A2AA2282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4" name="Rectangle">
              <a:extLst>
                <a:ext uri="{FF2B5EF4-FFF2-40B4-BE49-F238E27FC236}">
                  <a16:creationId xmlns:a16="http://schemas.microsoft.com/office/drawing/2014/main" id="{03A38CAC-AC15-4712-8E80-8E64CC8804E9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5" name="Rectangle">
              <a:extLst>
                <a:ext uri="{FF2B5EF4-FFF2-40B4-BE49-F238E27FC236}">
                  <a16:creationId xmlns:a16="http://schemas.microsoft.com/office/drawing/2014/main" id="{1DC6401A-9C93-4593-B8AA-046E2E29A734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7" r:id="rId3"/>
    <p:sldLayoutId id="2147483698" r:id="rId4"/>
    <p:sldLayoutId id="2147483699" r:id="rId5"/>
    <p:sldLayoutId id="2147483700" r:id="rId6"/>
    <p:sldLayoutId id="2147483714" r:id="rId7"/>
  </p:sldLayoutIdLst>
  <p:txStyles>
    <p:title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1pPr>
      <a:lvl2pPr marL="0" marR="0" indent="1087443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2pPr>
      <a:lvl3pPr marL="0" marR="0" indent="2174887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3pPr>
      <a:lvl4pPr marL="0" marR="0" indent="3262338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4pPr>
      <a:lvl5pPr marL="0" marR="0" indent="4349779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5pPr>
      <a:lvl6pPr marL="5709084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6pPr>
      <a:lvl7pPr marL="6796530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7pPr>
      <a:lvl8pPr marL="7883979" marR="0" indent="-271862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8pPr>
      <a:lvl9pPr marL="8971422" marR="0" indent="-271862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9pPr>
    </p:bodyStyle>
    <p:other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1pPr>
      <a:lvl2pPr marL="0" marR="0" indent="1087443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2pPr>
      <a:lvl3pPr marL="0" marR="0" indent="2174887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3pPr>
      <a:lvl4pPr marL="0" marR="0" indent="3262338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4pPr>
      <a:lvl5pPr marL="0" marR="0" indent="4349779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5pPr>
      <a:lvl6pPr marL="0" marR="0" indent="5437225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6pPr>
      <a:lvl7pPr marL="0" marR="0" indent="652467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7pPr>
      <a:lvl8pPr marL="0" marR="0" indent="7612115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8pPr>
      <a:lvl9pPr marL="0" marR="0" indent="8699558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">
            <a:extLst>
              <a:ext uri="{FF2B5EF4-FFF2-40B4-BE49-F238E27FC236}">
                <a16:creationId xmlns:a16="http://schemas.microsoft.com/office/drawing/2014/main" id="{F0DA5165-B86E-4EE9-932D-3AD946900890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AEFBE72D-1676-4B10-BC08-851BC5DB88BC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60989869-0446-4C4F-9C25-246D2EB5B34B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3" name="Rectangle">
              <a:extLst>
                <a:ext uri="{FF2B5EF4-FFF2-40B4-BE49-F238E27FC236}">
                  <a16:creationId xmlns:a16="http://schemas.microsoft.com/office/drawing/2014/main" id="{32DD7B26-BFE3-4E71-8933-E108A2AA2282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4" name="Rectangle">
              <a:extLst>
                <a:ext uri="{FF2B5EF4-FFF2-40B4-BE49-F238E27FC236}">
                  <a16:creationId xmlns:a16="http://schemas.microsoft.com/office/drawing/2014/main" id="{03A38CAC-AC15-4712-8E80-8E64CC8804E9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5" name="Rectangle">
              <a:extLst>
                <a:ext uri="{FF2B5EF4-FFF2-40B4-BE49-F238E27FC236}">
                  <a16:creationId xmlns:a16="http://schemas.microsoft.com/office/drawing/2014/main" id="{1DC6401A-9C93-4593-B8AA-046E2E29A734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78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3" r:id="rId3"/>
    <p:sldLayoutId id="2147483706" r:id="rId4"/>
    <p:sldLayoutId id="2147483696" r:id="rId5"/>
    <p:sldLayoutId id="2147483702" r:id="rId6"/>
    <p:sldLayoutId id="2147483705" r:id="rId7"/>
    <p:sldLayoutId id="2147483707" r:id="rId8"/>
    <p:sldLayoutId id="2147483715" r:id="rId9"/>
  </p:sldLayoutIdLst>
  <p:txStyles>
    <p:title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1pPr>
      <a:lvl2pPr marL="0" marR="0" indent="1087443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2pPr>
      <a:lvl3pPr marL="0" marR="0" indent="2174887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3pPr>
      <a:lvl4pPr marL="0" marR="0" indent="3262338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4pPr>
      <a:lvl5pPr marL="0" marR="0" indent="4349779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5pPr>
      <a:lvl6pPr marL="5709084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6pPr>
      <a:lvl7pPr marL="6796530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7pPr>
      <a:lvl8pPr marL="7883979" marR="0" indent="-271862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8pPr>
      <a:lvl9pPr marL="8971422" marR="0" indent="-271862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9pPr>
    </p:bodyStyle>
    <p:other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1pPr>
      <a:lvl2pPr marL="0" marR="0" indent="1087443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2pPr>
      <a:lvl3pPr marL="0" marR="0" indent="2174887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3pPr>
      <a:lvl4pPr marL="0" marR="0" indent="3262338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4pPr>
      <a:lvl5pPr marL="0" marR="0" indent="4349779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5pPr>
      <a:lvl6pPr marL="0" marR="0" indent="5437225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6pPr>
      <a:lvl7pPr marL="0" marR="0" indent="652467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7pPr>
      <a:lvl8pPr marL="0" marR="0" indent="7612115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8pPr>
      <a:lvl9pPr marL="0" marR="0" indent="8699558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">
            <a:extLst>
              <a:ext uri="{FF2B5EF4-FFF2-40B4-BE49-F238E27FC236}">
                <a16:creationId xmlns:a16="http://schemas.microsoft.com/office/drawing/2014/main" id="{F0DA5165-B86E-4EE9-932D-3AD946900890}"/>
              </a:ext>
            </a:extLst>
          </p:cNvPr>
          <p:cNvGrpSpPr/>
          <p:nvPr userDrawn="1"/>
        </p:nvGrpSpPr>
        <p:grpSpPr>
          <a:xfrm>
            <a:off x="1" y="13523495"/>
            <a:ext cx="24384000" cy="192505"/>
            <a:chOff x="0" y="0"/>
            <a:chExt cx="24538662" cy="181429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AEFBE72D-1676-4B10-BC08-851BC5DB88BC}"/>
                </a:ext>
              </a:extLst>
            </p:cNvPr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60989869-0446-4C4F-9C25-246D2EB5B34B}"/>
                </a:ext>
              </a:extLst>
            </p:cNvPr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3" name="Rectangle">
              <a:extLst>
                <a:ext uri="{FF2B5EF4-FFF2-40B4-BE49-F238E27FC236}">
                  <a16:creationId xmlns:a16="http://schemas.microsoft.com/office/drawing/2014/main" id="{32DD7B26-BFE3-4E71-8933-E108A2AA2282}"/>
                </a:ext>
              </a:extLst>
            </p:cNvPr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4" name="Rectangle">
              <a:extLst>
                <a:ext uri="{FF2B5EF4-FFF2-40B4-BE49-F238E27FC236}">
                  <a16:creationId xmlns:a16="http://schemas.microsoft.com/office/drawing/2014/main" id="{03A38CAC-AC15-4712-8E80-8E64CC8804E9}"/>
                </a:ext>
              </a:extLst>
            </p:cNvPr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rgbClr val="FFB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  <p:sp>
          <p:nvSpPr>
            <p:cNvPr id="25" name="Rectangle">
              <a:extLst>
                <a:ext uri="{FF2B5EF4-FFF2-40B4-BE49-F238E27FC236}">
                  <a16:creationId xmlns:a16="http://schemas.microsoft.com/office/drawing/2014/main" id="{1DC6401A-9C93-4593-B8AA-046E2E29A734}"/>
                </a:ext>
              </a:extLst>
            </p:cNvPr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 2 Light"/>
                  <a:ea typeface="Exo 2 Light"/>
                  <a:cs typeface="Exo 2 Light"/>
                  <a:sym typeface="Exo 2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602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  <p:sldLayoutId id="2147483679" r:id="rId3"/>
    <p:sldLayoutId id="2147483701" r:id="rId4"/>
    <p:sldLayoutId id="2147483703" r:id="rId5"/>
    <p:sldLayoutId id="2147483704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1pPr>
      <a:lvl2pPr marL="0" marR="0" indent="1087443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2pPr>
      <a:lvl3pPr marL="0" marR="0" indent="2174887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3pPr>
      <a:lvl4pPr marL="0" marR="0" indent="3262338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4pPr>
      <a:lvl5pPr marL="0" marR="0" indent="4349779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5pPr>
      <a:lvl6pPr marL="5709084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6pPr>
      <a:lvl7pPr marL="6796530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7pPr>
      <a:lvl8pPr marL="7883979" marR="0" indent="-271862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8pPr>
      <a:lvl9pPr marL="8971422" marR="0" indent="-271862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97979"/>
          </a:solidFill>
          <a:uFillTx/>
          <a:latin typeface="Exo 2 Light"/>
          <a:ea typeface="Exo 2 Light"/>
          <a:cs typeface="Exo 2 Light"/>
          <a:sym typeface="Exo 2 Light"/>
        </a:defRPr>
      </a:lvl9pPr>
    </p:bodyStyle>
    <p:other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1pPr>
      <a:lvl2pPr marL="0" marR="0" indent="1087443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2pPr>
      <a:lvl3pPr marL="0" marR="0" indent="2174887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3pPr>
      <a:lvl4pPr marL="0" marR="0" indent="3262338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4pPr>
      <a:lvl5pPr marL="0" marR="0" indent="4349779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5pPr>
      <a:lvl6pPr marL="0" marR="0" indent="5437225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6pPr>
      <a:lvl7pPr marL="0" marR="0" indent="652467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7pPr>
      <a:lvl8pPr marL="0" marR="0" indent="7612115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8pPr>
      <a:lvl9pPr marL="0" marR="0" indent="8699558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Exo 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xercises.asp" TargetMode="External"/><Relationship Id="rId2" Type="http://schemas.openxmlformats.org/officeDocument/2006/relationships/hyperlink" Target="https://developer.mozilla.org/fr/docs/Web/JavaScript/Reference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stackoverflow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4B9CE9ED-F13C-4904-BB58-07887CCAE61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fr-FR" dirty="0"/>
              <a:t>HTML/CSS &amp; JavaScript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66482-C983-4F33-ABDA-F3BCDF4BF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FORMATION WEB</a:t>
            </a:r>
          </a:p>
        </p:txBody>
      </p:sp>
    </p:spTree>
    <p:extLst>
      <p:ext uri="{BB962C8B-B14F-4D97-AF65-F5344CB8AC3E}">
        <p14:creationId xmlns:p14="http://schemas.microsoft.com/office/powerpoint/2010/main" val="199857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JavaScript, c’est quoi ?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C28D9D-89E4-B162-379C-7AFDA7CE4B1E}"/>
              </a:ext>
            </a:extLst>
          </p:cNvPr>
          <p:cNvSpPr txBox="1"/>
          <p:nvPr/>
        </p:nvSpPr>
        <p:spPr>
          <a:xfrm>
            <a:off x="1524000" y="2800092"/>
            <a:ext cx="446156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JavaScript</a:t>
            </a:r>
            <a:r>
              <a:rPr kumimoji="0" lang="fr-FR" sz="33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c’est :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E3BC4688-EDC0-54F3-1C5E-01E7DECAE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614310"/>
              </p:ext>
            </p:extLst>
          </p:nvPr>
        </p:nvGraphicFramePr>
        <p:xfrm>
          <a:off x="1524000" y="4563034"/>
          <a:ext cx="20982709" cy="601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JavaScript, ça sert à quoi ?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C28D9D-89E4-B162-379C-7AFDA7CE4B1E}"/>
              </a:ext>
            </a:extLst>
          </p:cNvPr>
          <p:cNvSpPr txBox="1"/>
          <p:nvPr/>
        </p:nvSpPr>
        <p:spPr>
          <a:xfrm>
            <a:off x="965563" y="2943527"/>
            <a:ext cx="536405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JavaScript</a:t>
            </a:r>
            <a:r>
              <a:rPr lang="fr-FR" sz="3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permet de </a:t>
            </a:r>
            <a:r>
              <a:rPr kumimoji="0" lang="fr-FR" sz="33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47FE49-C8A7-8E68-ADAC-8D07ADE74822}"/>
              </a:ext>
            </a:extLst>
          </p:cNvPr>
          <p:cNvSpPr txBox="1"/>
          <p:nvPr/>
        </p:nvSpPr>
        <p:spPr>
          <a:xfrm>
            <a:off x="6329620" y="2570657"/>
            <a:ext cx="11724767" cy="74036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Générer de l’HTML depuis des données serveur.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Animer dynamiquement des objets.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Faire des jeux pour navigateur.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Manipuler des images / vidéos / audios.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Générer des pop-ups / des pubs.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Valider / sécuriser des formulaires avant envoi au serveur.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Récupérer / stocker des données utilisateur</a:t>
            </a:r>
            <a:r>
              <a:rPr lang="fr-FR" sz="33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117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43A528-37C0-4EBB-8618-5B81AF20F1B2}"/>
              </a:ext>
            </a:extLst>
          </p:cNvPr>
          <p:cNvSpPr txBox="1"/>
          <p:nvPr/>
        </p:nvSpPr>
        <p:spPr>
          <a:xfrm>
            <a:off x="1014152" y="2730003"/>
            <a:ext cx="10506635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Permet de dynamiser une page statique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81178A-E3BB-4A3E-9507-E3E51227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2" y="4546379"/>
            <a:ext cx="22609939" cy="69824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CC79FBF-C27D-BEB6-3912-9B91F089F3F8}"/>
              </a:ext>
            </a:extLst>
          </p:cNvPr>
          <p:cNvSpPr txBox="1"/>
          <p:nvPr/>
        </p:nvSpPr>
        <p:spPr>
          <a:xfrm>
            <a:off x="16008928" y="2579641"/>
            <a:ext cx="4814454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lert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Hello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World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!"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b="1" dirty="0"/>
              <a:t>Outils de développement</a:t>
            </a:r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B21893D-3F5B-A9B6-EFFC-6C6D25AA36FB}"/>
              </a:ext>
            </a:extLst>
          </p:cNvPr>
          <p:cNvGrpSpPr/>
          <p:nvPr/>
        </p:nvGrpSpPr>
        <p:grpSpPr>
          <a:xfrm>
            <a:off x="4260146" y="2804080"/>
            <a:ext cx="4073635" cy="3737649"/>
            <a:chOff x="4260146" y="2804080"/>
            <a:chExt cx="4073635" cy="37376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87BE2F9-E83E-0C37-C2E2-1B0697A3E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73857" y="2804080"/>
              <a:ext cx="2646217" cy="264621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1E12865-13D3-E1B0-D1AE-AB088E5FA387}"/>
                </a:ext>
              </a:extLst>
            </p:cNvPr>
            <p:cNvSpPr txBox="1"/>
            <p:nvPr/>
          </p:nvSpPr>
          <p:spPr>
            <a:xfrm>
              <a:off x="4260146" y="5597679"/>
              <a:ext cx="4073635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l"/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Visual Studio Code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98E60F3-7269-063B-F8CF-671FA918261C}"/>
              </a:ext>
            </a:extLst>
          </p:cNvPr>
          <p:cNvGrpSpPr/>
          <p:nvPr/>
        </p:nvGrpSpPr>
        <p:grpSpPr>
          <a:xfrm>
            <a:off x="6871842" y="7474722"/>
            <a:ext cx="3403580" cy="3737650"/>
            <a:chOff x="1900389" y="7480286"/>
            <a:chExt cx="3403580" cy="373765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257F6DE-2CC0-752C-ECE9-DDA970809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73" y="7480286"/>
              <a:ext cx="2646217" cy="264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2A89C3-8976-90B1-C0CD-85DEFF09D3A2}"/>
                </a:ext>
              </a:extLst>
            </p:cNvPr>
            <p:cNvSpPr txBox="1"/>
            <p:nvPr/>
          </p:nvSpPr>
          <p:spPr>
            <a:xfrm>
              <a:off x="1900389" y="10273886"/>
              <a:ext cx="3403580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l"/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Sublime </a:t>
              </a:r>
              <a:r>
                <a:rPr kumimoji="0" lang="fr-FR" sz="3300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Text</a:t>
              </a:r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 3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6EC6CBA-CF60-4B3B-6E1E-C079789AB10F}"/>
              </a:ext>
            </a:extLst>
          </p:cNvPr>
          <p:cNvGrpSpPr/>
          <p:nvPr/>
        </p:nvGrpSpPr>
        <p:grpSpPr>
          <a:xfrm>
            <a:off x="15425627" y="2723185"/>
            <a:ext cx="5245558" cy="8452445"/>
            <a:chOff x="7650281" y="3008403"/>
            <a:chExt cx="5245558" cy="845244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872B69F-65A7-20C4-A5E9-1B0F9A45F367}"/>
                </a:ext>
              </a:extLst>
            </p:cNvPr>
            <p:cNvGrpSpPr/>
            <p:nvPr/>
          </p:nvGrpSpPr>
          <p:grpSpPr>
            <a:xfrm>
              <a:off x="7650281" y="3008403"/>
              <a:ext cx="5245558" cy="8452445"/>
              <a:chOff x="1841155" y="1857676"/>
              <a:chExt cx="8207617" cy="13057478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2C7D3634-4D44-49C7-7EE9-58B094C23867}"/>
                  </a:ext>
                </a:extLst>
              </p:cNvPr>
              <p:cNvGrpSpPr/>
              <p:nvPr/>
            </p:nvGrpSpPr>
            <p:grpSpPr>
              <a:xfrm>
                <a:off x="1841155" y="1857676"/>
                <a:ext cx="8207617" cy="9533136"/>
                <a:chOff x="670911" y="2094423"/>
                <a:chExt cx="8207617" cy="9533136"/>
              </a:xfrm>
            </p:grpSpPr>
            <p:pic>
              <p:nvPicPr>
                <p:cNvPr id="16" name="Picture 6" descr="Chrome : rapide et sécurisé ‒ Applications sur Google Play">
                  <a:extLst>
                    <a:ext uri="{FF2B5EF4-FFF2-40B4-BE49-F238E27FC236}">
                      <a16:creationId xmlns:a16="http://schemas.microsoft.com/office/drawing/2014/main" id="{C4FA97BD-80EE-C875-A36C-A01A89CE92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7061" y="2219391"/>
                  <a:ext cx="2791796" cy="2791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8" descr="Mozilla Firefox — Wikipédia">
                  <a:extLst>
                    <a:ext uri="{FF2B5EF4-FFF2-40B4-BE49-F238E27FC236}">
                      <a16:creationId xmlns:a16="http://schemas.microsoft.com/office/drawing/2014/main" id="{54D29F97-EEC1-E302-F864-309E7BF43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3692" y="5680209"/>
                  <a:ext cx="2791796" cy="2631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0" descr="Brave, le navigateur qui remplace les pubs par d'autres pubs - Les  Numériques">
                  <a:extLst>
                    <a:ext uri="{FF2B5EF4-FFF2-40B4-BE49-F238E27FC236}">
                      <a16:creationId xmlns:a16="http://schemas.microsoft.com/office/drawing/2014/main" id="{27A1F4FF-8365-97FC-A01E-C4005B986A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911" y="8374732"/>
                  <a:ext cx="2791796" cy="32528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2" descr="Télécharger Opera sur Android et APK">
                  <a:extLst>
                    <a:ext uri="{FF2B5EF4-FFF2-40B4-BE49-F238E27FC236}">
                      <a16:creationId xmlns:a16="http://schemas.microsoft.com/office/drawing/2014/main" id="{9F5A562B-DE5C-ABF5-426E-C4D6BFEE7D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0334" y="2094423"/>
                  <a:ext cx="2791796" cy="2791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4" descr="Safari – Assistance Apple officielle">
                  <a:extLst>
                    <a:ext uri="{FF2B5EF4-FFF2-40B4-BE49-F238E27FC236}">
                      <a16:creationId xmlns:a16="http://schemas.microsoft.com/office/drawing/2014/main" id="{FD7CCAF9-CEEC-15CC-7AFE-99AECE4585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0897" y="8171827"/>
                  <a:ext cx="3277631" cy="32776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9930922-DC33-57AD-B0DB-D7AE63891725}"/>
                  </a:ext>
                </a:extLst>
              </p:cNvPr>
              <p:cNvSpPr txBox="1"/>
              <p:nvPr/>
            </p:nvSpPr>
            <p:spPr>
              <a:xfrm>
                <a:off x="3435956" y="13456770"/>
                <a:ext cx="4532179" cy="14583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vert="horz" wrap="square" lIns="432000" tIns="216000" rIns="432000" bIns="216000" numCol="1" rtlCol="0" anchor="ctr" anchorCtr="0">
                <a:spAutoFit/>
              </a:bodyPr>
              <a:lstStyle/>
              <a:p>
                <a:pPr algn="ctr"/>
                <a:r>
                  <a:rPr lang="fr-FR" sz="3300" dirty="0">
                    <a:solidFill>
                      <a:schemeClr val="tx1"/>
                    </a:solidFill>
                    <a:latin typeface="Calibri" panose="020F0502020204030204" pitchFamily="34" charset="0"/>
                    <a:ea typeface="Exo 2 Light"/>
                    <a:cs typeface="Calibri" panose="020F0502020204030204" pitchFamily="34" charset="0"/>
                    <a:sym typeface="Exo 2 Light"/>
                  </a:rPr>
                  <a:t>Navigateur</a:t>
                </a:r>
                <a:endPara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endParaRPr>
              </a:p>
            </p:txBody>
          </p:sp>
        </p:grp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FCD355C-E45A-646D-3693-79941B73B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9257" y="8848037"/>
              <a:ext cx="1497105" cy="1497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D74422-6E04-C8FE-25AE-0B4A4101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48" y="7496072"/>
            <a:ext cx="2796320" cy="27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8444ECF-A8D9-8D5A-3FFB-610CA3C996F1}"/>
              </a:ext>
            </a:extLst>
          </p:cNvPr>
          <p:cNvSpPr txBox="1"/>
          <p:nvPr/>
        </p:nvSpPr>
        <p:spPr>
          <a:xfrm>
            <a:off x="2281655" y="10270707"/>
            <a:ext cx="272550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WebStorm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198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Tester son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798F1A-2618-538B-58C5-B499E03A63BE}"/>
              </a:ext>
            </a:extLst>
          </p:cNvPr>
          <p:cNvSpPr txBox="1"/>
          <p:nvPr/>
        </p:nvSpPr>
        <p:spPr>
          <a:xfrm>
            <a:off x="3843478" y="2565060"/>
            <a:ext cx="544901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Tester dans une page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9D8815-1B14-CB0D-7B6B-523A37F4B966}"/>
              </a:ext>
            </a:extLst>
          </p:cNvPr>
          <p:cNvSpPr txBox="1"/>
          <p:nvPr/>
        </p:nvSpPr>
        <p:spPr>
          <a:xfrm>
            <a:off x="15091512" y="2565060"/>
            <a:ext cx="7480016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Tester dans la console de développeur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D9ECEA-A2E3-B4F3-F09F-50C44617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30" y="3828120"/>
            <a:ext cx="7729105" cy="59488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2C253BA-1481-AEDA-CFC7-05C8D22BFD3B}"/>
              </a:ext>
            </a:extLst>
          </p:cNvPr>
          <p:cNvSpPr txBox="1"/>
          <p:nvPr/>
        </p:nvSpPr>
        <p:spPr>
          <a:xfrm>
            <a:off x="15679816" y="8599497"/>
            <a:ext cx="630341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Plusieurs raccourcis disponibles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3E33738-66AE-D191-3123-E8AC3C81E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087" y="3975869"/>
            <a:ext cx="8982867" cy="426619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7E2F8D8-FCEB-CB58-F7CD-449781584518}"/>
              </a:ext>
            </a:extLst>
          </p:cNvPr>
          <p:cNvSpPr txBox="1"/>
          <p:nvPr/>
        </p:nvSpPr>
        <p:spPr>
          <a:xfrm>
            <a:off x="13721855" y="9776926"/>
            <a:ext cx="4281590" cy="8978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rPr>
              <a:t>Ctrl + Shift + J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AB49DD-7D68-7ADB-2012-EE7790DC1B43}"/>
              </a:ext>
            </a:extLst>
          </p:cNvPr>
          <p:cNvSpPr txBox="1"/>
          <p:nvPr/>
        </p:nvSpPr>
        <p:spPr>
          <a:xfrm>
            <a:off x="19659599" y="9832403"/>
            <a:ext cx="4281590" cy="8978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rPr>
              <a:t>Ctrl + Shift + I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6740AB-3744-7480-6BD4-B085094AB417}"/>
              </a:ext>
            </a:extLst>
          </p:cNvPr>
          <p:cNvSpPr txBox="1"/>
          <p:nvPr/>
        </p:nvSpPr>
        <p:spPr>
          <a:xfrm>
            <a:off x="18003445" y="11197046"/>
            <a:ext cx="1656154" cy="8978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rPr>
              <a:t>F12</a:t>
            </a:r>
          </a:p>
        </p:txBody>
      </p:sp>
    </p:spTree>
    <p:extLst>
      <p:ext uri="{BB962C8B-B14F-4D97-AF65-F5344CB8AC3E}">
        <p14:creationId xmlns:p14="http://schemas.microsoft.com/office/powerpoint/2010/main" val="376842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variables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11521439" y="1737144"/>
            <a:ext cx="12203084" cy="486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Déclaration avec « let » ou « </a:t>
            </a:r>
            <a:r>
              <a:rPr kumimoji="0" lang="fr-FR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const</a:t>
            </a:r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 »</a:t>
            </a:r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Possibilité d’opérations sur les valeurs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Attention: JavaScript est sensible à la casse.</a:t>
            </a: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variable n’est pas égal à </a:t>
            </a:r>
            <a:r>
              <a:rPr lang="fr-FR" sz="4800" dirty="0" err="1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vAriAbLe</a:t>
            </a: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  <a:endParaRPr kumimoji="0" lang="fr-FR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96E4C9-D9B7-4DB0-A9E0-1958CBA519DF}"/>
              </a:ext>
            </a:extLst>
          </p:cNvPr>
          <p:cNvSpPr txBox="1"/>
          <p:nvPr/>
        </p:nvSpPr>
        <p:spPr>
          <a:xfrm>
            <a:off x="11521439" y="8737994"/>
            <a:ext cx="12203084" cy="3390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Les variables ne sont pas typés</a:t>
            </a:r>
          </a:p>
          <a:p>
            <a:pPr algn="l"/>
            <a:endParaRPr kumimoji="0" lang="fr-FR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Possibilité d’assigner </a:t>
            </a:r>
            <a:r>
              <a:rPr lang="fr-FR" sz="4800" u="sng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n’importe</a:t>
            </a: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quel valeur à une variable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8780C3-9113-20A1-A0E1-DC1C306ABB8B}"/>
              </a:ext>
            </a:extLst>
          </p:cNvPr>
          <p:cNvSpPr txBox="1"/>
          <p:nvPr/>
        </p:nvSpPr>
        <p:spPr>
          <a:xfrm>
            <a:off x="2604655" y="2285209"/>
            <a:ext cx="4655127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z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y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z = x + y;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C9726E-E5A3-7DDB-0A5C-20F89CADDA43}"/>
              </a:ext>
            </a:extLst>
          </p:cNvPr>
          <p:cNvSpPr txBox="1"/>
          <p:nvPr/>
        </p:nvSpPr>
        <p:spPr>
          <a:xfrm>
            <a:off x="2604655" y="9131274"/>
            <a:ext cx="4655127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= 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= </a:t>
            </a:r>
            <a:r>
              <a:rPr lang="en-U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Hello World"</a:t>
            </a:r>
            <a:r>
              <a:rPr kumimoji="0" lang="en-U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940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variables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6D930-C36C-B586-6C0C-C797CBF763AA}"/>
              </a:ext>
            </a:extLst>
          </p:cNvPr>
          <p:cNvSpPr txBox="1"/>
          <p:nvPr/>
        </p:nvSpPr>
        <p:spPr>
          <a:xfrm>
            <a:off x="2643450" y="4240099"/>
            <a:ext cx="4655127" cy="3404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y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z = x + y;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(x, y, z);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2643449" y="7708510"/>
            <a:ext cx="4655127" cy="949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1 2 3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D050C-58E5-F687-1E0E-701D50C5A13E}"/>
              </a:ext>
            </a:extLst>
          </p:cNvPr>
          <p:cNvSpPr txBox="1"/>
          <p:nvPr/>
        </p:nvSpPr>
        <p:spPr>
          <a:xfrm>
            <a:off x="17085424" y="4240099"/>
            <a:ext cx="4655127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=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Hello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World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z = x + y; 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(z);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A8AA66-6CAD-85FE-EFBE-68F52874EFD4}"/>
              </a:ext>
            </a:extLst>
          </p:cNvPr>
          <p:cNvSpPr txBox="1"/>
          <p:nvPr/>
        </p:nvSpPr>
        <p:spPr>
          <a:xfrm>
            <a:off x="17085423" y="8430265"/>
            <a:ext cx="4655127" cy="949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Hello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World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9864435" y="4633380"/>
            <a:ext cx="4655127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= y;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(x, y);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48C2E3E-7F1A-63C2-66BE-E112CB28AE80}"/>
              </a:ext>
            </a:extLst>
          </p:cNvPr>
          <p:cNvGrpSpPr/>
          <p:nvPr/>
        </p:nvGrpSpPr>
        <p:grpSpPr>
          <a:xfrm>
            <a:off x="9864434" y="7321480"/>
            <a:ext cx="4655127" cy="726056"/>
            <a:chOff x="9864434" y="7300698"/>
            <a:chExt cx="4655127" cy="726056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28D9FBE-001C-86FD-9E45-6ABC408DDBD7}"/>
                </a:ext>
              </a:extLst>
            </p:cNvPr>
            <p:cNvSpPr txBox="1"/>
            <p:nvPr/>
          </p:nvSpPr>
          <p:spPr>
            <a:xfrm>
              <a:off x="9864434" y="7300698"/>
              <a:ext cx="4655127" cy="726056"/>
            </a:xfrm>
            <a:prstGeom prst="rect">
              <a:avLst/>
            </a:prstGeom>
            <a:solidFill>
              <a:srgbClr val="290000"/>
            </a:solidFill>
            <a:ln w="19050" cap="flat" cmpd="sng" algn="ctr">
              <a:solidFill>
                <a:srgbClr val="5E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108000" rIns="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FF8182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  Assignment to constant variable.</a:t>
              </a:r>
              <a:endPara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FF8182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0A19277-E84C-589B-715B-B6412686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4090" y="7463561"/>
              <a:ext cx="353625" cy="400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87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types de variables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81C9F1-6997-C215-06AC-CE7BC65F99C1}"/>
              </a:ext>
            </a:extLst>
          </p:cNvPr>
          <p:cNvGrpSpPr/>
          <p:nvPr/>
        </p:nvGrpSpPr>
        <p:grpSpPr>
          <a:xfrm>
            <a:off x="1770614" y="2934056"/>
            <a:ext cx="4655127" cy="2982512"/>
            <a:chOff x="1770614" y="2934056"/>
            <a:chExt cx="4655127" cy="2982512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BB6D930-C36C-B586-6C0C-C797CBF763AA}"/>
                </a:ext>
              </a:extLst>
            </p:cNvPr>
            <p:cNvSpPr txBox="1"/>
            <p:nvPr/>
          </p:nvSpPr>
          <p:spPr>
            <a:xfrm>
              <a:off x="1770614" y="2934056"/>
              <a:ext cx="4655127" cy="10944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216000" rIns="43200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s-ES" sz="3300" b="0" i="0" u="none" strike="noStrike" cap="none" spc="0" normalizeH="0" baseline="0" dirty="0" err="1">
                  <a:ln>
                    <a:noFill/>
                  </a:ln>
                  <a:solidFill>
                    <a:srgbClr val="8871BB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const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rgbClr val="5EB1D8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x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= 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rgbClr val="A6FFBB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1.1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;</a:t>
              </a:r>
              <a:endPara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3A41AF1-81CB-5D40-4180-49FACD38D1C8}"/>
                </a:ext>
              </a:extLst>
            </p:cNvPr>
            <p:cNvSpPr txBox="1"/>
            <p:nvPr/>
          </p:nvSpPr>
          <p:spPr>
            <a:xfrm>
              <a:off x="2955034" y="4028468"/>
              <a:ext cx="2286286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lang="fr-FR" sz="3300" dirty="0">
                  <a:solidFill>
                    <a:schemeClr val="tx1"/>
                  </a:solidFill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Nombre</a:t>
              </a:r>
              <a:endPara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ADF9FCB-B708-112D-1D0F-EECF92C2B20C}"/>
                </a:ext>
              </a:extLst>
            </p:cNvPr>
            <p:cNvSpPr txBox="1"/>
            <p:nvPr/>
          </p:nvSpPr>
          <p:spPr>
            <a:xfrm>
              <a:off x="2955035" y="4972518"/>
              <a:ext cx="2286287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lang="fr-FR" sz="3300" b="1" dirty="0">
                  <a:solidFill>
                    <a:schemeClr val="tx1"/>
                  </a:solidFill>
                  <a:latin typeface="Consolas" panose="020B0609020204030204" pitchFamily="49" charset="0"/>
                  <a:ea typeface="Exo 2 Light"/>
                  <a:cs typeface="Calibri" panose="020F0502020204030204" pitchFamily="34" charset="0"/>
                  <a:sym typeface="Exo 2 Light"/>
                </a:rPr>
                <a:t>Number</a:t>
              </a:r>
              <a:endParaRPr kumimoji="0" lang="fr-FR" sz="33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98DD6B-6F0C-AD9C-6703-19031A41E8FE}"/>
              </a:ext>
            </a:extLst>
          </p:cNvPr>
          <p:cNvGrpSpPr/>
          <p:nvPr/>
        </p:nvGrpSpPr>
        <p:grpSpPr>
          <a:xfrm>
            <a:off x="17958257" y="2934056"/>
            <a:ext cx="4655127" cy="2038462"/>
            <a:chOff x="9864437" y="2934056"/>
            <a:chExt cx="4655127" cy="20384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85D9919-16F9-A9F2-B60D-8C25A1FEAD7B}"/>
                </a:ext>
              </a:extLst>
            </p:cNvPr>
            <p:cNvSpPr txBox="1"/>
            <p:nvPr/>
          </p:nvSpPr>
          <p:spPr>
            <a:xfrm>
              <a:off x="9864437" y="2934056"/>
              <a:ext cx="4655127" cy="10944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216000" rIns="43200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s-ES" sz="3300" b="0" i="0" u="none" strike="noStrike" cap="none" spc="0" normalizeH="0" baseline="0" dirty="0" err="1">
                  <a:ln>
                    <a:noFill/>
                  </a:ln>
                  <a:solidFill>
                    <a:srgbClr val="8871BB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const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rgbClr val="5EB1D8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x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= 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rgbClr val="CE794C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"</a:t>
              </a:r>
              <a:r>
                <a:rPr lang="es-ES" sz="3300" dirty="0" err="1">
                  <a:solidFill>
                    <a:srgbClr val="CE794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Texte</a:t>
              </a:r>
              <a:r>
                <a:rPr lang="es-ES" sz="3300" dirty="0">
                  <a:solidFill>
                    <a:srgbClr val="CE794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"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;</a:t>
              </a:r>
              <a:endPara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CAC0ED5-0634-45D2-F858-4BA5EF9D382A}"/>
                </a:ext>
              </a:extLst>
            </p:cNvPr>
            <p:cNvSpPr txBox="1"/>
            <p:nvPr/>
          </p:nvSpPr>
          <p:spPr>
            <a:xfrm>
              <a:off x="11280490" y="4028468"/>
              <a:ext cx="1823019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Texte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3F791-EEBC-E25D-26C0-51B5E26443C2}"/>
              </a:ext>
            </a:extLst>
          </p:cNvPr>
          <p:cNvGrpSpPr/>
          <p:nvPr/>
        </p:nvGrpSpPr>
        <p:grpSpPr>
          <a:xfrm>
            <a:off x="9864437" y="2934056"/>
            <a:ext cx="4655127" cy="2982512"/>
            <a:chOff x="9864437" y="2934056"/>
            <a:chExt cx="4655127" cy="298251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E125436-AEAB-EE41-1D09-20E6D84A3EB4}"/>
                </a:ext>
              </a:extLst>
            </p:cNvPr>
            <p:cNvGrpSpPr/>
            <p:nvPr/>
          </p:nvGrpSpPr>
          <p:grpSpPr>
            <a:xfrm>
              <a:off x="9864437" y="2934056"/>
              <a:ext cx="4655127" cy="2038462"/>
              <a:chOff x="9864437" y="2934056"/>
              <a:chExt cx="4655127" cy="2038462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632701F-3597-E9C2-A134-E19B03812433}"/>
                  </a:ext>
                </a:extLst>
              </p:cNvPr>
              <p:cNvSpPr txBox="1"/>
              <p:nvPr/>
            </p:nvSpPr>
            <p:spPr>
              <a:xfrm>
                <a:off x="9864437" y="2934056"/>
                <a:ext cx="4655127" cy="1094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432000" tIns="216000" rIns="432000" bIns="216000" numCol="1" rtlCol="0" anchor="ctr" anchorCtr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es-ES" sz="3300" b="0" i="0" u="none" strike="noStrike" cap="none" spc="0" normalizeH="0" baseline="0" dirty="0" err="1">
                    <a:ln>
                      <a:noFill/>
                    </a:ln>
                    <a:solidFill>
                      <a:srgbClr val="8871BB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const</a:t>
                </a:r>
                <a:r>
                  <a:rPr kumimoji="0" lang="es-ES" sz="33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 </a:t>
                </a:r>
                <a:r>
                  <a:rPr kumimoji="0" lang="es-ES" sz="3300" b="0" i="0" u="none" strike="noStrike" cap="none" spc="0" normalizeH="0" baseline="0" dirty="0">
                    <a:ln>
                      <a:noFill/>
                    </a:ln>
                    <a:solidFill>
                      <a:srgbClr val="5EB1D8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x</a:t>
                </a:r>
                <a:r>
                  <a:rPr kumimoji="0" lang="es-ES" sz="33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 = </a:t>
                </a:r>
                <a:r>
                  <a:rPr lang="es-ES" sz="3300" dirty="0">
                    <a:solidFill>
                      <a:srgbClr val="A6FFBB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true</a:t>
                </a:r>
                <a:r>
                  <a:rPr kumimoji="0" lang="es-ES" sz="33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;</a:t>
                </a:r>
                <a:endParaRPr kumimoji="0" lang="fr-FR" sz="33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endParaRP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68527DC-0E12-2608-D8EF-1FB2BD5A5B7D}"/>
                  </a:ext>
                </a:extLst>
              </p:cNvPr>
              <p:cNvSpPr txBox="1"/>
              <p:nvPr/>
            </p:nvSpPr>
            <p:spPr>
              <a:xfrm>
                <a:off x="11047253" y="4028468"/>
                <a:ext cx="2289492" cy="944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32000" tIns="216000" rIns="432000" bIns="216000" numCol="1" rtlCol="0" anchor="ctr" anchorCtr="0">
                <a:spAutoFit/>
              </a:bodyPr>
              <a:lstStyle/>
              <a:p>
                <a:pPr algn="ctr"/>
                <a:r>
                  <a:rPr kumimoji="0" lang="fr-FR" sz="3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libri" panose="020F0502020204030204" pitchFamily="34" charset="0"/>
                    <a:ea typeface="Exo 2 Light"/>
                    <a:cs typeface="Calibri" panose="020F0502020204030204" pitchFamily="34" charset="0"/>
                    <a:sym typeface="Exo 2 Light"/>
                  </a:rPr>
                  <a:t>Booléen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967649E-7459-2E48-2133-D7D10574EBEE}"/>
                </a:ext>
              </a:extLst>
            </p:cNvPr>
            <p:cNvSpPr txBox="1"/>
            <p:nvPr/>
          </p:nvSpPr>
          <p:spPr>
            <a:xfrm>
              <a:off x="10936086" y="4972518"/>
              <a:ext cx="2499486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lang="fr-FR" sz="3300" b="1" dirty="0">
                  <a:solidFill>
                    <a:schemeClr val="tx1"/>
                  </a:solidFill>
                  <a:latin typeface="Consolas" panose="020B0609020204030204" pitchFamily="49" charset="0"/>
                  <a:ea typeface="Exo 2 Light"/>
                  <a:cs typeface="Calibri" panose="020F0502020204030204" pitchFamily="34" charset="0"/>
                  <a:sym typeface="Exo 2 Light"/>
                </a:rPr>
                <a:t>Boolean</a:t>
              </a:r>
              <a:endParaRPr kumimoji="0" lang="fr-FR" sz="33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endParaRP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0B0D586E-F4AE-A0E0-7712-3835ADA5A3CE}"/>
              </a:ext>
            </a:extLst>
          </p:cNvPr>
          <p:cNvSpPr txBox="1"/>
          <p:nvPr/>
        </p:nvSpPr>
        <p:spPr>
          <a:xfrm>
            <a:off x="19152295" y="4971157"/>
            <a:ext cx="2267050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lang="fr-FR" sz="3300" b="1" dirty="0">
                <a:solidFill>
                  <a:schemeClr val="tx1"/>
                </a:solidFill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rPr>
              <a:t>String</a:t>
            </a:r>
            <a:endParaRPr kumimoji="0" lang="fr-FR" sz="33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294B46-0531-9537-C265-4981C22537AB}"/>
              </a:ext>
            </a:extLst>
          </p:cNvPr>
          <p:cNvGrpSpPr/>
          <p:nvPr/>
        </p:nvGrpSpPr>
        <p:grpSpPr>
          <a:xfrm>
            <a:off x="5642959" y="7769547"/>
            <a:ext cx="4655127" cy="4513184"/>
            <a:chOff x="1770614" y="2172310"/>
            <a:chExt cx="4655127" cy="4513184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D886D28-4B27-0A51-3982-6BD07E7FD8C1}"/>
                </a:ext>
              </a:extLst>
            </p:cNvPr>
            <p:cNvSpPr txBox="1"/>
            <p:nvPr/>
          </p:nvSpPr>
          <p:spPr>
            <a:xfrm>
              <a:off x="1770614" y="2172310"/>
              <a:ext cx="4655127" cy="261790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216000" rIns="43200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s-ES" sz="3300" b="0" i="0" u="none" strike="noStrike" cap="none" spc="0" normalizeH="0" baseline="0" dirty="0" err="1">
                  <a:ln>
                    <a:noFill/>
                  </a:ln>
                  <a:solidFill>
                    <a:srgbClr val="8871BB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const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rgbClr val="5EB1D8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x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= {</a:t>
              </a:r>
            </a:p>
            <a:p>
              <a:pPr algn="l">
                <a:lnSpc>
                  <a:spcPct val="150000"/>
                </a:lnSpc>
              </a:pP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   </a:t>
              </a:r>
              <a:r>
                <a:rPr lang="es-ES" sz="3300" dirty="0" err="1">
                  <a:solidFill>
                    <a:srgbClr val="D7C55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nom</a:t>
              </a: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: </a:t>
              </a:r>
              <a:r>
                <a:rPr lang="es-ES" sz="3300" dirty="0">
                  <a:solidFill>
                    <a:srgbClr val="CE794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"Pons"</a:t>
              </a: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,</a:t>
              </a:r>
              <a:endPara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  <a:p>
              <a:pPr algn="l">
                <a:lnSpc>
                  <a:spcPct val="150000"/>
                </a:lnSpc>
              </a:pP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}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;</a:t>
              </a:r>
              <a:endPara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4410A43-B05F-4187-41ED-413A5E722B62}"/>
                </a:ext>
              </a:extLst>
            </p:cNvPr>
            <p:cNvSpPr txBox="1"/>
            <p:nvPr/>
          </p:nvSpPr>
          <p:spPr>
            <a:xfrm>
              <a:off x="3184263" y="4797394"/>
              <a:ext cx="1827828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lang="fr-FR" sz="3300" dirty="0">
                  <a:solidFill>
                    <a:schemeClr val="tx1"/>
                  </a:solidFill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Objet</a:t>
              </a:r>
              <a:endPara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4142254-2FB6-4002-35E8-72F5B06615DC}"/>
                </a:ext>
              </a:extLst>
            </p:cNvPr>
            <p:cNvSpPr txBox="1"/>
            <p:nvPr/>
          </p:nvSpPr>
          <p:spPr>
            <a:xfrm>
              <a:off x="2964655" y="5741444"/>
              <a:ext cx="2267050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lang="fr-FR" sz="3300" b="1" dirty="0">
                  <a:solidFill>
                    <a:schemeClr val="tx1"/>
                  </a:solidFill>
                  <a:latin typeface="Consolas" panose="020B0609020204030204" pitchFamily="49" charset="0"/>
                  <a:ea typeface="Exo 2 Light"/>
                  <a:cs typeface="Calibri" panose="020F0502020204030204" pitchFamily="34" charset="0"/>
                  <a:sym typeface="Exo 2 Light"/>
                </a:rPr>
                <a:t>Object</a:t>
              </a:r>
              <a:endParaRPr kumimoji="0" lang="fr-FR" sz="33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3CA19D-F4FF-8961-5BE8-7187A4375BB5}"/>
              </a:ext>
            </a:extLst>
          </p:cNvPr>
          <p:cNvGrpSpPr/>
          <p:nvPr/>
        </p:nvGrpSpPr>
        <p:grpSpPr>
          <a:xfrm>
            <a:off x="14085916" y="7769547"/>
            <a:ext cx="4655127" cy="4513184"/>
            <a:chOff x="1770614" y="2172310"/>
            <a:chExt cx="4655127" cy="4513184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6DFFE6A-BB2C-4BBA-E8FB-F1DD6A64C3DA}"/>
                </a:ext>
              </a:extLst>
            </p:cNvPr>
            <p:cNvSpPr txBox="1"/>
            <p:nvPr/>
          </p:nvSpPr>
          <p:spPr>
            <a:xfrm>
              <a:off x="1770614" y="2172310"/>
              <a:ext cx="4655127" cy="261790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216000" rIns="43200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0" lang="es-ES" sz="3300" b="0" i="0" u="none" strike="noStrike" cap="none" spc="0" normalizeH="0" baseline="0" dirty="0" err="1">
                  <a:ln>
                    <a:noFill/>
                  </a:ln>
                  <a:solidFill>
                    <a:srgbClr val="8871BB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const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rgbClr val="5EB1D8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x</a:t>
              </a: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= [</a:t>
              </a:r>
            </a:p>
            <a:p>
              <a:pPr algn="l">
                <a:lnSpc>
                  <a:spcPct val="150000"/>
                </a:lnSpc>
              </a:pP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   </a:t>
              </a:r>
              <a:r>
                <a:rPr lang="es-ES" sz="3300" dirty="0">
                  <a:solidFill>
                    <a:srgbClr val="A6FFBB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0</a:t>
              </a: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, </a:t>
              </a:r>
              <a:r>
                <a:rPr lang="es-ES" sz="3300" dirty="0">
                  <a:solidFill>
                    <a:srgbClr val="A6FFBB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1</a:t>
              </a: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, </a:t>
              </a:r>
              <a:r>
                <a:rPr lang="es-ES" sz="3300" dirty="0">
                  <a:solidFill>
                    <a:srgbClr val="CE794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"a"</a:t>
              </a:r>
              <a:r>
                <a:rPr lang="es-ES" sz="3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, </a:t>
              </a:r>
              <a:r>
                <a:rPr lang="es-ES" sz="3300" dirty="0" err="1">
                  <a:solidFill>
                    <a:srgbClr val="8871BB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null</a:t>
              </a:r>
              <a:endParaRPr kumimoji="0" lang="es-ES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  <a:p>
              <a:pPr algn="l">
                <a:lnSpc>
                  <a:spcPct val="150000"/>
                </a:lnSpc>
              </a:pPr>
              <a:r>
                <a:rPr kumimoji="0" lang="es-ES" sz="33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];</a:t>
              </a:r>
              <a:endPara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60020EB-1E5F-CDE8-7AFC-6EEC23E58584}"/>
                </a:ext>
              </a:extLst>
            </p:cNvPr>
            <p:cNvSpPr txBox="1"/>
            <p:nvPr/>
          </p:nvSpPr>
          <p:spPr>
            <a:xfrm>
              <a:off x="3266018" y="4797394"/>
              <a:ext cx="1664322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Liste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EBE05A3-4A92-7D0A-3C22-C1E733DBECFE}"/>
                </a:ext>
              </a:extLst>
            </p:cNvPr>
            <p:cNvSpPr txBox="1"/>
            <p:nvPr/>
          </p:nvSpPr>
          <p:spPr>
            <a:xfrm>
              <a:off x="3080874" y="5741444"/>
              <a:ext cx="2034615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lang="fr-FR" sz="3300" b="1" dirty="0">
                  <a:solidFill>
                    <a:schemeClr val="tx1"/>
                  </a:solidFill>
                  <a:latin typeface="Consolas" panose="020B0609020204030204" pitchFamily="49" charset="0"/>
                  <a:ea typeface="Exo 2 Light"/>
                  <a:cs typeface="Calibri" panose="020F0502020204030204" pitchFamily="34" charset="0"/>
                  <a:sym typeface="Exo 2 Light"/>
                </a:rPr>
                <a:t>Array</a:t>
              </a:r>
              <a:endParaRPr kumimoji="0" lang="fr-FR" sz="33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Exo 2 Light"/>
                <a:cs typeface="Calibri" panose="020F0502020204030204" pitchFamily="34" charset="0"/>
                <a:sym typeface="Exo 2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34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opérations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2566072" y="7934865"/>
            <a:ext cx="4655127" cy="39959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7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10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2.5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rgbClr val="8871BB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2566073" y="2976105"/>
            <a:ext cx="4655127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+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-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*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/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% y);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828799" y="2922244"/>
            <a:ext cx="7460780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Les opérations mathématiques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3195311" y="5038584"/>
            <a:ext cx="4655127" cy="4161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Addition ( +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Soustraction ( - )</a:t>
            </a:r>
          </a:p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Multiplication ( *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Division ( /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Modulo ( %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F35A46-2756-2A52-AF67-51CD6AE2C958}"/>
              </a:ext>
            </a:extLst>
          </p:cNvPr>
          <p:cNvSpPr txBox="1"/>
          <p:nvPr/>
        </p:nvSpPr>
        <p:spPr>
          <a:xfrm>
            <a:off x="18094037" y="2976105"/>
            <a:ext cx="4655127" cy="6426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+= y;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-= y;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*= y;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/= y;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%= y;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x++;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x--;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342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opérations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5808036" y="7934865"/>
            <a:ext cx="5079315" cy="39959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false</a:t>
            </a:r>
            <a:endParaRPr lang="es-ES" sz="3300" dirty="0">
              <a:solidFill>
                <a:srgbClr val="8871B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true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rgbClr val="8871BB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false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true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false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5808037" y="2976105"/>
            <a:ext cx="5079315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==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!=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(!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true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&gt; y);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&lt; y);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828799" y="2922244"/>
            <a:ext cx="7494443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Les opérations de comparaison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3195311" y="5038584"/>
            <a:ext cx="5079315" cy="5823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Egal ( ==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Diffèrent ( != )</a:t>
            </a:r>
          </a:p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Inverse ( !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Supérieur ( &gt;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Inférieur ( &lt; )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Supérieur ou égal ( &gt;= )</a:t>
            </a: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Inférieur ou égal ( &lt;= )</a:t>
            </a:r>
          </a:p>
        </p:txBody>
      </p:sp>
    </p:spTree>
    <p:extLst>
      <p:ext uri="{BB962C8B-B14F-4D97-AF65-F5344CB8AC3E}">
        <p14:creationId xmlns:p14="http://schemas.microsoft.com/office/powerpoint/2010/main" val="23871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60EB042B-2DA6-4EB4-B557-5E933A319AE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fr-FR" dirty="0"/>
              <a:t>Présentation de la formation &amp; de son but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57E8C-5C93-4181-9522-4079D6525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602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9" y="8482683"/>
            <a:ext cx="8458201" cy="949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est plus grand que 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9" y="4285359"/>
            <a:ext cx="8458201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&gt; y)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"X est plus grand que Y"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1076709" y="4181450"/>
            <a:ext cx="5731140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La condition simple (if)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5965121"/>
            <a:ext cx="12188536" cy="1668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la condition renvoie « true », on exécute le bloc juste en dessous</a:t>
            </a: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3E05F7-5679-2B8B-62FB-A1E6CE0708C3}"/>
              </a:ext>
            </a:extLst>
          </p:cNvPr>
          <p:cNvSpPr txBox="1"/>
          <p:nvPr/>
        </p:nvSpPr>
        <p:spPr>
          <a:xfrm>
            <a:off x="1828798" y="3150063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condition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03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9" y="10379939"/>
            <a:ext cx="8458201" cy="949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est plus petit que 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9" y="3112728"/>
            <a:ext cx="8458201" cy="718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&lt; y)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"X est plus petit que Y"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else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rgbClr val="8871BB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"Y est plus petit que X"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lang="fr-FR" sz="3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1076709" y="4181450"/>
            <a:ext cx="4211493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Et sinon ? (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else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5965121"/>
            <a:ext cx="12188536" cy="2499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la condition renvoie « true », on exécute le bloc juste en dessous.</a:t>
            </a:r>
            <a:b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</a:b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Sinon, on exécute le second bloc.</a:t>
            </a: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74418A-F350-723D-13C2-C6CC2A43DA52}"/>
              </a:ext>
            </a:extLst>
          </p:cNvPr>
          <p:cNvSpPr txBox="1"/>
          <p:nvPr/>
        </p:nvSpPr>
        <p:spPr>
          <a:xfrm>
            <a:off x="1828798" y="1974410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else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340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8" y="12643456"/>
            <a:ext cx="8458201" cy="949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 et Y sont égaux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2342101"/>
            <a:ext cx="8458201" cy="102353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&gt; y)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"X est plus grand que Y"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fr-FR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else</a:t>
            </a: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if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 == y)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fr-FR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fr-FR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"X et Y sont égaux"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else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rgbClr val="8871BB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"X est plus petit que Y"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lang="fr-FR" sz="3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1076709" y="4181450"/>
            <a:ext cx="6853242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j’ai plus de 2 cas ? (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else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if)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5965121"/>
            <a:ext cx="12188536" cy="4161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la condition renvoie « true », on exécute le bloc juste en dessous.</a:t>
            </a:r>
            <a:b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</a:b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 si ma seconde condition renvoie « true », on exé</a:t>
            </a: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cute le deuxième bloc.</a:t>
            </a:r>
            <a:b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</a:b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Sinon, on exécute le troisième bloc.</a:t>
            </a: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D3ED07-DAC1-A40A-88CF-9A1DFECD11A3}"/>
              </a:ext>
            </a:extLst>
          </p:cNvPr>
          <p:cNvSpPr txBox="1"/>
          <p:nvPr/>
        </p:nvSpPr>
        <p:spPr>
          <a:xfrm>
            <a:off x="11424911" y="10723395"/>
            <a:ext cx="12188536" cy="837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Attention, l’espace entre </a:t>
            </a:r>
            <a:r>
              <a:rPr kumimoji="0" lang="fr-FR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else</a:t>
            </a:r>
            <a:r>
              <a:rPr kumimoji="0" lang="fr-FR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et if est très important</a:t>
            </a:r>
            <a:endParaRPr lang="fr-FR" sz="3600" b="1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3C5104-90AF-8601-A3EC-7E8089164A8F}"/>
              </a:ext>
            </a:extLst>
          </p:cNvPr>
          <p:cNvSpPr txBox="1"/>
          <p:nvPr/>
        </p:nvSpPr>
        <p:spPr>
          <a:xfrm>
            <a:off x="1828798" y="1209290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else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condition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66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souhaites savoir la valeur absolue du nombre que je saisie.</a:t>
            </a:r>
          </a:p>
          <a:p>
            <a:endParaRPr lang="fr-FR" sz="3200" dirty="0"/>
          </a:p>
          <a:p>
            <a:r>
              <a:rPr lang="fr-FR" sz="3200" dirty="0"/>
              <a:t>La valeur absolue d’un nombre est sa valeur positive.</a:t>
            </a:r>
            <a:endParaRPr lang="fr-FR" sz="3200" i="1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1: Valeur absolue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F62AD9-F2B9-A496-C1BD-28D9FAE49246}"/>
              </a:ext>
            </a:extLst>
          </p:cNvPr>
          <p:cNvSpPr txBox="1"/>
          <p:nvPr/>
        </p:nvSpPr>
        <p:spPr>
          <a:xfrm>
            <a:off x="15750806" y="5002139"/>
            <a:ext cx="3252424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Math.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abs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(x);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CF1F43-7D4F-936E-21BF-7EB1D5A3B6D7}"/>
              </a:ext>
            </a:extLst>
          </p:cNvPr>
          <p:cNvSpPr txBox="1"/>
          <p:nvPr/>
        </p:nvSpPr>
        <p:spPr>
          <a:xfrm>
            <a:off x="12936513" y="2977570"/>
            <a:ext cx="8881040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corser l’exercice, vous n’avez pas le droit 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d’utiliser la fonction suivante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1E0968-DBEE-BDE3-EA50-9ED0B8E16C81}"/>
              </a:ext>
            </a:extLst>
          </p:cNvPr>
          <p:cNvSpPr txBox="1"/>
          <p:nvPr/>
        </p:nvSpPr>
        <p:spPr>
          <a:xfrm>
            <a:off x="12313158" y="8655848"/>
            <a:ext cx="10127719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nombre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prompt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Saisir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un nombre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CF6FDB-5FB2-FD69-D1F5-C24BD68A2B33}"/>
              </a:ext>
            </a:extLst>
          </p:cNvPr>
          <p:cNvSpPr txBox="1"/>
          <p:nvPr/>
        </p:nvSpPr>
        <p:spPr>
          <a:xfrm>
            <a:off x="11500209" y="7135111"/>
            <a:ext cx="11753621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choisir un nombre, vous pouvez utiliser la fonction prompt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qui affiche un popup standard pour saisir la valeur.</a:t>
            </a:r>
          </a:p>
        </p:txBody>
      </p:sp>
    </p:spTree>
    <p:extLst>
      <p:ext uri="{BB962C8B-B14F-4D97-AF65-F5344CB8AC3E}">
        <p14:creationId xmlns:p14="http://schemas.microsoft.com/office/powerpoint/2010/main" val="232176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souhaites savoir la valeur absolue du nombre que je saisie.</a:t>
            </a:r>
          </a:p>
          <a:p>
            <a:endParaRPr lang="fr-FR" sz="3200" dirty="0"/>
          </a:p>
          <a:p>
            <a:r>
              <a:rPr lang="fr-FR" sz="3200" dirty="0"/>
              <a:t>La valeur absolue d’un nombre est sa valeur positive.</a:t>
            </a:r>
            <a:endParaRPr lang="fr-FR" sz="3200" i="1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1: Valeur absolue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CF1F43-7D4F-936E-21BF-7EB1D5A3B6D7}"/>
              </a:ext>
            </a:extLst>
          </p:cNvPr>
          <p:cNvSpPr txBox="1"/>
          <p:nvPr/>
        </p:nvSpPr>
        <p:spPr>
          <a:xfrm>
            <a:off x="14194073" y="3231485"/>
            <a:ext cx="636592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compare mon nombre avec 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FB8891-29B7-93A6-5AEB-1232B8904F23}"/>
              </a:ext>
            </a:extLst>
          </p:cNvPr>
          <p:cNvSpPr txBox="1"/>
          <p:nvPr/>
        </p:nvSpPr>
        <p:spPr>
          <a:xfrm>
            <a:off x="13816575" y="4523300"/>
            <a:ext cx="712094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S’il est plus grand que 0, il est positif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FD4104-3A6E-7D69-6B8F-678E94BD07A2}"/>
              </a:ext>
            </a:extLst>
          </p:cNvPr>
          <p:cNvSpPr txBox="1"/>
          <p:nvPr/>
        </p:nvSpPr>
        <p:spPr>
          <a:xfrm>
            <a:off x="15562254" y="5815115"/>
            <a:ext cx="362960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Alors je l’affiche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50BBC3-0A1A-4E86-556E-445A5BD97329}"/>
              </a:ext>
            </a:extLst>
          </p:cNvPr>
          <p:cNvSpPr txBox="1"/>
          <p:nvPr/>
        </p:nvSpPr>
        <p:spPr>
          <a:xfrm>
            <a:off x="15306572" y="7106930"/>
            <a:ext cx="414096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Sinon, il est négatif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0755A7-77B8-3DC1-C68B-FC54B1B46515}"/>
              </a:ext>
            </a:extLst>
          </p:cNvPr>
          <p:cNvSpPr txBox="1"/>
          <p:nvPr/>
        </p:nvSpPr>
        <p:spPr>
          <a:xfrm>
            <a:off x="14637306" y="8398745"/>
            <a:ext cx="547949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Alors j’affiche son inverse</a:t>
            </a:r>
          </a:p>
        </p:txBody>
      </p:sp>
    </p:spTree>
    <p:extLst>
      <p:ext uri="{BB962C8B-B14F-4D97-AF65-F5344CB8AC3E}">
        <p14:creationId xmlns:p14="http://schemas.microsoft.com/office/powerpoint/2010/main" val="113837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sais qu’une année bissextile est une année divisible par 4.</a:t>
            </a:r>
          </a:p>
          <a:p>
            <a:endParaRPr lang="fr-FR" sz="3200" dirty="0"/>
          </a:p>
          <a:p>
            <a:r>
              <a:rPr lang="fr-FR" sz="3200" dirty="0"/>
              <a:t>En donnant une année à l’ordinateur, je voudrais qu’il me dise si elle est bissextile ou non.</a:t>
            </a:r>
          </a:p>
          <a:p>
            <a:pPr marL="0" indent="0" algn="ctr">
              <a:buNone/>
            </a:pPr>
            <a:r>
              <a:rPr lang="fr-FR" sz="3200" u="sng" dirty="0"/>
              <a:t>Exercice bonus</a:t>
            </a:r>
          </a:p>
          <a:p>
            <a:r>
              <a:rPr lang="fr-FR" sz="3200" dirty="0"/>
              <a:t>La vraie définition d’une année bissextile est la suivante:</a:t>
            </a:r>
          </a:p>
          <a:p>
            <a:pPr marL="0" indent="0">
              <a:buNone/>
            </a:pPr>
            <a:r>
              <a:rPr lang="fr-FR" sz="2800" dirty="0"/>
              <a:t>     « </a:t>
            </a:r>
            <a:r>
              <a:rPr lang="fr-FR" sz="2800" i="1" dirty="0"/>
              <a:t>Pour être bissextile, une année doit dans tous les cas être divisible par 4 ; mais si c’est une année de centenaire (comme 1800, 1900, etc.), elle doit en complément être divisible par 400. »</a:t>
            </a:r>
            <a:endParaRPr lang="fr-FR" i="1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2: Année bissextile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D8F0B-5451-4D7D-28FC-4915D1FE55D4}"/>
              </a:ext>
            </a:extLst>
          </p:cNvPr>
          <p:cNvSpPr txBox="1"/>
          <p:nvPr/>
        </p:nvSpPr>
        <p:spPr>
          <a:xfrm>
            <a:off x="12313158" y="5486477"/>
            <a:ext cx="10127719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annee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prompt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Saisir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votr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année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59749A-0B9D-C7DB-5D69-FB8F7F3775D7}"/>
              </a:ext>
            </a:extLst>
          </p:cNvPr>
          <p:cNvSpPr txBox="1"/>
          <p:nvPr/>
        </p:nvSpPr>
        <p:spPr>
          <a:xfrm>
            <a:off x="11672528" y="6580889"/>
            <a:ext cx="11408976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Les variables ne doivent pas contenir de caractères spéciaux. 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On ne peut donc pas nommer la variable « année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F60E11-CF33-7880-C4CA-EC4CC3F9FCE0}"/>
              </a:ext>
            </a:extLst>
          </p:cNvPr>
          <p:cNvSpPr txBox="1"/>
          <p:nvPr/>
        </p:nvSpPr>
        <p:spPr>
          <a:xfrm>
            <a:off x="11446505" y="2977570"/>
            <a:ext cx="11861022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faire varier la date, vous pouvez utiliser la fonction prompt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qui affiche un popup pour saisir la valeur.</a:t>
            </a:r>
          </a:p>
        </p:txBody>
      </p:sp>
    </p:spTree>
    <p:extLst>
      <p:ext uri="{BB962C8B-B14F-4D97-AF65-F5344CB8AC3E}">
        <p14:creationId xmlns:p14="http://schemas.microsoft.com/office/powerpoint/2010/main" val="351665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sais qu’une année bissextile est une année divisible par 4.</a:t>
            </a:r>
          </a:p>
          <a:p>
            <a:endParaRPr lang="fr-FR" sz="3200" dirty="0"/>
          </a:p>
          <a:p>
            <a:r>
              <a:rPr lang="fr-FR" sz="3200" dirty="0"/>
              <a:t>En donnant une année à l’ordinateur, je voudrais qu’il me dise si elle est bissextile ou non.</a:t>
            </a:r>
          </a:p>
          <a:p>
            <a:pPr marL="0" indent="0" algn="ctr">
              <a:buNone/>
            </a:pPr>
            <a:r>
              <a:rPr lang="fr-FR" sz="3200" u="sng" dirty="0"/>
              <a:t>Exercice bonus</a:t>
            </a:r>
          </a:p>
          <a:p>
            <a:r>
              <a:rPr lang="fr-FR" sz="3200" dirty="0"/>
              <a:t>La vraie définition d’une année bissextile est la suivante:</a:t>
            </a:r>
          </a:p>
          <a:p>
            <a:pPr marL="0" indent="0">
              <a:buNone/>
            </a:pPr>
            <a:r>
              <a:rPr lang="fr-FR" sz="2800" dirty="0"/>
              <a:t>     « </a:t>
            </a:r>
            <a:r>
              <a:rPr lang="fr-FR" sz="2800" i="1" dirty="0"/>
              <a:t>Pour être bissextile, une année doit dans tous les cas être divisible par 4 ; mais si c’est une année de centenaire (comme 1800, 1900, etc.), elle doit en complément être divisible par 400. »</a:t>
            </a:r>
            <a:endParaRPr lang="fr-FR" i="1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2: Année bissextile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F60E11-CF33-7880-C4CA-EC4CC3F9FCE0}"/>
              </a:ext>
            </a:extLst>
          </p:cNvPr>
          <p:cNvSpPr txBox="1"/>
          <p:nvPr/>
        </p:nvSpPr>
        <p:spPr>
          <a:xfrm>
            <a:off x="11848070" y="3231485"/>
            <a:ext cx="1105791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trouver si une valeur est divisible par une autre valeur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27777A-479E-A84B-F2C8-0500BB27C68F}"/>
              </a:ext>
            </a:extLst>
          </p:cNvPr>
          <p:cNvSpPr txBox="1"/>
          <p:nvPr/>
        </p:nvSpPr>
        <p:spPr>
          <a:xfrm>
            <a:off x="12952549" y="4523300"/>
            <a:ext cx="884898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dois faire l’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operation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modulo entre les deux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27A526-ADD3-AC29-E055-90205EDB7136}"/>
              </a:ext>
            </a:extLst>
          </p:cNvPr>
          <p:cNvSpPr txBox="1"/>
          <p:nvPr/>
        </p:nvSpPr>
        <p:spPr>
          <a:xfrm>
            <a:off x="13499185" y="5815115"/>
            <a:ext cx="775573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le 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resultat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est 0, alors ils sont divisible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F93A19-7978-5B15-EB4A-63B73D39D823}"/>
              </a:ext>
            </a:extLst>
          </p:cNvPr>
          <p:cNvSpPr txBox="1"/>
          <p:nvPr/>
        </p:nvSpPr>
        <p:spPr>
          <a:xfrm>
            <a:off x="12203969" y="7106930"/>
            <a:ext cx="10346186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mon année est divisible par 4, alors elle est bissextile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B9F49E-FCB2-FB3B-037C-9CB6AEE67B43}"/>
              </a:ext>
            </a:extLst>
          </p:cNvPr>
          <p:cNvSpPr txBox="1"/>
          <p:nvPr/>
        </p:nvSpPr>
        <p:spPr>
          <a:xfrm>
            <a:off x="15089379" y="8398745"/>
            <a:ext cx="457537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 elle ne l’est pas</a:t>
            </a:r>
          </a:p>
        </p:txBody>
      </p:sp>
    </p:spTree>
    <p:extLst>
      <p:ext uri="{BB962C8B-B14F-4D97-AF65-F5344CB8AC3E}">
        <p14:creationId xmlns:p14="http://schemas.microsoft.com/office/powerpoint/2010/main" val="151672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souhaites faire un simple jeu de devinette. </a:t>
            </a:r>
          </a:p>
          <a:p>
            <a:endParaRPr lang="fr-FR" sz="3200" dirty="0"/>
          </a:p>
          <a:p>
            <a:r>
              <a:rPr lang="fr-FR" sz="3200" dirty="0"/>
              <a:t>L’ordinateur doit choisir un nombre aléatoire entre 1 et 10, puis l‘utilisateur doit saisir un nombre.</a:t>
            </a:r>
          </a:p>
          <a:p>
            <a:endParaRPr lang="fr-FR" sz="3200" dirty="0"/>
          </a:p>
          <a:p>
            <a:r>
              <a:rPr lang="fr-FR" sz="3200" dirty="0"/>
              <a:t>Si l’utilisateur a trouvé le bon nombre, il a gagné.</a:t>
            </a:r>
          </a:p>
          <a:p>
            <a:r>
              <a:rPr lang="fr-FR" sz="3200" dirty="0"/>
              <a:t>Sinon, il perds et l’ordinateur lui affiche la bonne réponse.</a:t>
            </a:r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Essayez de trouver comment faire un intervalle entre -3 et 6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3: Devinette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D8F0B-5451-4D7D-28FC-4915D1FE55D4}"/>
              </a:ext>
            </a:extLst>
          </p:cNvPr>
          <p:cNvSpPr txBox="1"/>
          <p:nvPr/>
        </p:nvSpPr>
        <p:spPr>
          <a:xfrm>
            <a:off x="12313158" y="5486477"/>
            <a:ext cx="10475017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alea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Math.round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Math.random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 * 10) - 4;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59749A-0B9D-C7DB-5D69-FB8F7F3775D7}"/>
              </a:ext>
            </a:extLst>
          </p:cNvPr>
          <p:cNvSpPr txBox="1"/>
          <p:nvPr/>
        </p:nvSpPr>
        <p:spPr>
          <a:xfrm>
            <a:off x="11965898" y="6493229"/>
            <a:ext cx="10822277" cy="19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 nombre aléatoire est un nombre à virgule entre 0 et 1. 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le passer entre 1 et 10, on le multiplie par 10, 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puis on l’arrondis à l’entier supérieur.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F60E11-CF33-7880-C4CA-EC4CC3F9FCE0}"/>
              </a:ext>
            </a:extLst>
          </p:cNvPr>
          <p:cNvSpPr txBox="1"/>
          <p:nvPr/>
        </p:nvSpPr>
        <p:spPr>
          <a:xfrm>
            <a:off x="12184707" y="2977570"/>
            <a:ext cx="10384657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choisir un nombre aléatoire entre 1 et 10, </a:t>
            </a:r>
          </a:p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nous allons utiliser la fonction standard 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Math.random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707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souhaites faire un simple jeu de devinette. </a:t>
            </a:r>
          </a:p>
          <a:p>
            <a:endParaRPr lang="fr-FR" sz="3200" dirty="0"/>
          </a:p>
          <a:p>
            <a:r>
              <a:rPr lang="fr-FR" sz="3200" dirty="0"/>
              <a:t>L’ordinateur doit choisir un nombre aléatoire entre 1 et 10, puis l‘utilisateur doit saisir un nombre.</a:t>
            </a:r>
          </a:p>
          <a:p>
            <a:endParaRPr lang="fr-FR" sz="3200" dirty="0"/>
          </a:p>
          <a:p>
            <a:r>
              <a:rPr lang="fr-FR" sz="3200" dirty="0"/>
              <a:t>Si l’utilisateur a trouvé le bon nombre, il a gagné.</a:t>
            </a:r>
          </a:p>
          <a:p>
            <a:r>
              <a:rPr lang="fr-FR" sz="3200" dirty="0"/>
              <a:t>Sinon, il perds et l’ordinateur lui affiche la bonne réponse.</a:t>
            </a:r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Essayez de trouver comment faire un intervalle entre -3 et 6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3: Devinette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F60E11-CF33-7880-C4CA-EC4CC3F9FCE0}"/>
              </a:ext>
            </a:extLst>
          </p:cNvPr>
          <p:cNvSpPr txBox="1"/>
          <p:nvPr/>
        </p:nvSpPr>
        <p:spPr>
          <a:xfrm>
            <a:off x="14274203" y="3385558"/>
            <a:ext cx="620562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pioche un nombre aléatoire.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5F5664-2783-5DF7-C2C2-86D711CEB0CD}"/>
              </a:ext>
            </a:extLst>
          </p:cNvPr>
          <p:cNvSpPr txBox="1"/>
          <p:nvPr/>
        </p:nvSpPr>
        <p:spPr>
          <a:xfrm>
            <a:off x="15219175" y="4523300"/>
            <a:ext cx="431568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saisis un nombre.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9C9464-684B-DEC7-6A5B-60924D3DA2BC}"/>
              </a:ext>
            </a:extLst>
          </p:cNvPr>
          <p:cNvSpPr txBox="1"/>
          <p:nvPr/>
        </p:nvSpPr>
        <p:spPr>
          <a:xfrm>
            <a:off x="14085857" y="5661042"/>
            <a:ext cx="658233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regarde si les deux sont égaux.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795061-B3B5-D0EE-D7F6-2966C16DC320}"/>
              </a:ext>
            </a:extLst>
          </p:cNvPr>
          <p:cNvSpPr txBox="1"/>
          <p:nvPr/>
        </p:nvSpPr>
        <p:spPr>
          <a:xfrm>
            <a:off x="15063694" y="6798784"/>
            <a:ext cx="4626670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c’est le cas, bravo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1F52F9-5458-8A80-DB4A-1E12ACF21F04}"/>
              </a:ext>
            </a:extLst>
          </p:cNvPr>
          <p:cNvSpPr txBox="1"/>
          <p:nvPr/>
        </p:nvSpPr>
        <p:spPr>
          <a:xfrm>
            <a:off x="14621270" y="7936526"/>
            <a:ext cx="551152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Sinon, je dis que j’ai perdu.</a:t>
            </a:r>
          </a:p>
        </p:txBody>
      </p:sp>
    </p:spTree>
    <p:extLst>
      <p:ext uri="{BB962C8B-B14F-4D97-AF65-F5344CB8AC3E}">
        <p14:creationId xmlns:p14="http://schemas.microsoft.com/office/powerpoint/2010/main" val="30839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conditions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1477774"/>
            <a:ext cx="8458201" cy="11758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switch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(prompt(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"Choisir un nombre"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))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"1"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1"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"4"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"5"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2"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"8"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3"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default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1076709" y="4181450"/>
            <a:ext cx="8528379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j’ai beaucoup d’options ? (switch)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5965121"/>
            <a:ext cx="12188536" cy="4161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Quand on commence à accumuler beaucoup d’options pour une même condition, lire et maintenir if/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else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devient compliqué.</a:t>
            </a:r>
          </a:p>
          <a:p>
            <a:pPr algn="l">
              <a:lnSpc>
                <a:spcPct val="150000"/>
              </a:lnSpc>
            </a:pP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L’instruction « break » est obligatoire avant de passer à un autre « case »</a:t>
            </a:r>
          </a:p>
        </p:txBody>
      </p:sp>
    </p:spTree>
    <p:extLst>
      <p:ext uri="{BB962C8B-B14F-4D97-AF65-F5344CB8AC3E}">
        <p14:creationId xmlns:p14="http://schemas.microsoft.com/office/powerpoint/2010/main" val="8246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3751D6-223D-4F5D-9C32-4177C8FBA263}"/>
              </a:ext>
            </a:extLst>
          </p:cNvPr>
          <p:cNvSpPr txBox="1"/>
          <p:nvPr/>
        </p:nvSpPr>
        <p:spPr>
          <a:xfrm>
            <a:off x="2017220" y="3497047"/>
            <a:ext cx="20349557" cy="63727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0" lang="fr-FR" sz="6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Comprendre le fonctionnement du WEB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Les bases du langage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Les notions spécifiques à JavaScript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0" lang="fr-FR" sz="6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JavaScript et Fiori</a:t>
            </a:r>
          </a:p>
        </p:txBody>
      </p:sp>
    </p:spTree>
    <p:extLst>
      <p:ext uri="{BB962C8B-B14F-4D97-AF65-F5344CB8AC3E}">
        <p14:creationId xmlns:p14="http://schemas.microsoft.com/office/powerpoint/2010/main" val="3109463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Aviez vous remarquer ?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B8A346-C9F9-FC69-53B0-5DA45CABD5DA}"/>
              </a:ext>
            </a:extLst>
          </p:cNvPr>
          <p:cNvSpPr txBox="1"/>
          <p:nvPr/>
        </p:nvSpPr>
        <p:spPr>
          <a:xfrm>
            <a:off x="1828798" y="1477774"/>
            <a:ext cx="8458201" cy="11758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switch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(prompt(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"Choisir un nombre"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))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"1"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1"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"4"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"5"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2"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"8"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3"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default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D233F00-E0B6-4E9D-F16A-B8663345260F}"/>
              </a:ext>
            </a:extLst>
          </p:cNvPr>
          <p:cNvCxnSpPr/>
          <p:nvPr/>
        </p:nvCxnSpPr>
        <p:spPr>
          <a:xfrm>
            <a:off x="2381250" y="3429000"/>
            <a:ext cx="0" cy="866775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A017F7-0142-0614-88EE-4C10BCCFD5C2}"/>
              </a:ext>
            </a:extLst>
          </p:cNvPr>
          <p:cNvCxnSpPr>
            <a:cxnSpLocks/>
          </p:cNvCxnSpPr>
          <p:nvPr/>
        </p:nvCxnSpPr>
        <p:spPr>
          <a:xfrm>
            <a:off x="3059430" y="4008120"/>
            <a:ext cx="0" cy="143256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F514F55-F1E2-39F8-75BE-F8D755EF626E}"/>
              </a:ext>
            </a:extLst>
          </p:cNvPr>
          <p:cNvCxnSpPr>
            <a:cxnSpLocks/>
          </p:cNvCxnSpPr>
          <p:nvPr/>
        </p:nvCxnSpPr>
        <p:spPr>
          <a:xfrm>
            <a:off x="3055620" y="7086600"/>
            <a:ext cx="0" cy="143256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91E4C00-2D05-F5FD-6BBD-17CF1023ADA3}"/>
              </a:ext>
            </a:extLst>
          </p:cNvPr>
          <p:cNvCxnSpPr>
            <a:cxnSpLocks/>
          </p:cNvCxnSpPr>
          <p:nvPr/>
        </p:nvCxnSpPr>
        <p:spPr>
          <a:xfrm>
            <a:off x="3055620" y="9304020"/>
            <a:ext cx="0" cy="143256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7780BA4-AFAC-EA9E-19AE-3C3180BD34AA}"/>
              </a:ext>
            </a:extLst>
          </p:cNvPr>
          <p:cNvCxnSpPr>
            <a:cxnSpLocks/>
          </p:cNvCxnSpPr>
          <p:nvPr/>
        </p:nvCxnSpPr>
        <p:spPr>
          <a:xfrm>
            <a:off x="3055620" y="11555730"/>
            <a:ext cx="0" cy="54102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72CA3BE-9FEC-17A1-CA33-24AA8BA3C12C}"/>
              </a:ext>
            </a:extLst>
          </p:cNvPr>
          <p:cNvSpPr txBox="1"/>
          <p:nvPr/>
        </p:nvSpPr>
        <p:spPr>
          <a:xfrm>
            <a:off x="11424911" y="3170647"/>
            <a:ext cx="12188536" cy="837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Il est préférable de finir une instruction par un point virgule.</a:t>
            </a: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B5F6B0-2A78-B680-127A-C176D92A715E}"/>
              </a:ext>
            </a:extLst>
          </p:cNvPr>
          <p:cNvSpPr txBox="1"/>
          <p:nvPr/>
        </p:nvSpPr>
        <p:spPr>
          <a:xfrm>
            <a:off x="11424911" y="4483618"/>
            <a:ext cx="12188536" cy="837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faciliter la lisibilité et la maintenabilité, on indente le code.</a:t>
            </a: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9E80E7-7362-F9C0-5155-370BAED84054}"/>
              </a:ext>
            </a:extLst>
          </p:cNvPr>
          <p:cNvSpPr txBox="1"/>
          <p:nvPr/>
        </p:nvSpPr>
        <p:spPr>
          <a:xfrm>
            <a:off x="11424911" y="5796589"/>
            <a:ext cx="12188536" cy="1668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N’hésitez pas à aérer le code en sautant des lignes ou en espaçant les arguments d’une fonction.</a:t>
            </a:r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25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Aviez vous remarquer ?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B8A346-C9F9-FC69-53B0-5DA45CABD5DA}"/>
              </a:ext>
            </a:extLst>
          </p:cNvPr>
          <p:cNvSpPr txBox="1"/>
          <p:nvPr/>
        </p:nvSpPr>
        <p:spPr>
          <a:xfrm>
            <a:off x="1828798" y="2933348"/>
            <a:ext cx="8453537" cy="718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switch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(prompt(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"Choisir un nombre"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)){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"1"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1"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"4"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2"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case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"8"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:console.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"Option 3"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default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break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014481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boucles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8" y="9403192"/>
            <a:ext cx="8458201" cy="2472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2 de la boucle.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4405727"/>
            <a:ext cx="8458201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 &lt;= x; i++)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i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de la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1076709" y="4181450"/>
            <a:ext cx="5901058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Boucler X fois (for 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loop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5965121"/>
            <a:ext cx="12016980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L’instruction « for » est composée de 3 parties, séparé par des « ; ».</a:t>
            </a:r>
          </a:p>
          <a:p>
            <a:pPr algn="l"/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La première est exécutée une seule fois au début de la boucle.</a:t>
            </a:r>
          </a:p>
          <a:p>
            <a:pPr algn="l"/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La deuxième vérifie la condition, si elle est vraie, on rentre dans le bloc de code juste en dessous.</a:t>
            </a:r>
          </a:p>
          <a:p>
            <a:pPr algn="l"/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Une fois le bloc de code terminé, on exécute la troisième partie, puis on repart sur la deuxième partie.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2850AF-7353-05A6-A143-B874C74EF89F}"/>
              </a:ext>
            </a:extLst>
          </p:cNvPr>
          <p:cNvSpPr txBox="1"/>
          <p:nvPr/>
        </p:nvSpPr>
        <p:spPr>
          <a:xfrm>
            <a:off x="1828798" y="3243374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initialisation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condition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mise à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jour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3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Visualiser une boucle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8" y="10151336"/>
            <a:ext cx="8458201" cy="2472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2 de la boucle.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4405727"/>
            <a:ext cx="8458201" cy="56648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debugger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 &lt; x; i++)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i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de la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3790580"/>
            <a:ext cx="12016980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Il est possible de visualiser le fonctionnement d’une boucle.</a:t>
            </a:r>
          </a:p>
          <a:p>
            <a:pPr algn="l"/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On ajoute le mot-clé « debugger; » au début de notre code.</a:t>
            </a:r>
          </a:p>
          <a:p>
            <a:pPr algn="l"/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La console de développeur s’arrête sur l’instruction « debugger ».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2850AF-7353-05A6-A143-B874C74EF89F}"/>
              </a:ext>
            </a:extLst>
          </p:cNvPr>
          <p:cNvSpPr txBox="1"/>
          <p:nvPr/>
        </p:nvSpPr>
        <p:spPr>
          <a:xfrm>
            <a:off x="1828798" y="3243374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initialisation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condition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mise à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jour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9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boucles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8" y="9386231"/>
            <a:ext cx="8458201" cy="2472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2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 de la boucle.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4405727"/>
            <a:ext cx="8458201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x -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 &gt;=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i--)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i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de la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2850AF-7353-05A6-A143-B874C74EF89F}"/>
              </a:ext>
            </a:extLst>
          </p:cNvPr>
          <p:cNvSpPr txBox="1"/>
          <p:nvPr/>
        </p:nvSpPr>
        <p:spPr>
          <a:xfrm>
            <a:off x="1828798" y="3243374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à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l’envers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DCCB2B-CC6B-07DB-4DA0-51894E6301A9}"/>
              </a:ext>
            </a:extLst>
          </p:cNvPr>
          <p:cNvSpPr txBox="1"/>
          <p:nvPr/>
        </p:nvSpPr>
        <p:spPr>
          <a:xfrm>
            <a:off x="14097001" y="9908742"/>
            <a:ext cx="8458201" cy="32342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0, 0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0, 1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1, 0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1, 1 de la boucle.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AE591C-DD6F-F5AE-9568-CEB50A807E34}"/>
              </a:ext>
            </a:extLst>
          </p:cNvPr>
          <p:cNvSpPr txBox="1"/>
          <p:nvPr/>
        </p:nvSpPr>
        <p:spPr>
          <a:xfrm>
            <a:off x="14097001" y="2651569"/>
            <a:ext cx="8458201" cy="718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y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 &lt; x; i++)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j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j &lt; y;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j++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i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",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j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de la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4E99A6-C82C-C093-4531-0D9D0FC160D7}"/>
              </a:ext>
            </a:extLst>
          </p:cNvPr>
          <p:cNvSpPr txBox="1"/>
          <p:nvPr/>
        </p:nvSpPr>
        <p:spPr>
          <a:xfrm>
            <a:off x="14097001" y="1489216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Double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imbriquées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695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boucles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8" y="10205620"/>
            <a:ext cx="8458201" cy="2472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2 de la boucle.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3715259"/>
            <a:ext cx="8458201" cy="6426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while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 &lt; x)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i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de la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i++;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561084-6170-A348-12CA-6527DC6B0BC9}"/>
              </a:ext>
            </a:extLst>
          </p:cNvPr>
          <p:cNvSpPr txBox="1"/>
          <p:nvPr/>
        </p:nvSpPr>
        <p:spPr>
          <a:xfrm>
            <a:off x="11076709" y="4181450"/>
            <a:ext cx="7092089" cy="105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Boucler tant que (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while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</a:t>
            </a:r>
            <a:r>
              <a:rPr kumimoji="0" lang="fr-FR" sz="40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loop</a:t>
            </a: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6CB9E8-57AE-469F-D660-7BF0365BB2AA}"/>
              </a:ext>
            </a:extLst>
          </p:cNvPr>
          <p:cNvSpPr txBox="1"/>
          <p:nvPr/>
        </p:nvSpPr>
        <p:spPr>
          <a:xfrm>
            <a:off x="11424911" y="5965121"/>
            <a:ext cx="1201698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La boucle </a:t>
            </a:r>
            <a:r>
              <a:rPr kumimoji="0" lang="fr-FR" sz="3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while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est bien plus simple et également plus dangereuse.</a:t>
            </a:r>
          </a:p>
          <a:p>
            <a:pPr algn="l"/>
            <a:endParaRPr lang="fr-FR" sz="36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la condition est mal définie, l’onglet va se bloquer.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2850AF-7353-05A6-A143-B874C74EF89F}"/>
              </a:ext>
            </a:extLst>
          </p:cNvPr>
          <p:cNvSpPr txBox="1"/>
          <p:nvPr/>
        </p:nvSpPr>
        <p:spPr>
          <a:xfrm>
            <a:off x="1828798" y="2552906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while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condition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61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boucles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828798" y="10205620"/>
            <a:ext cx="8458201" cy="2472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0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1 de la boucle.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 2 de la boucle.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828798" y="3715259"/>
            <a:ext cx="8458201" cy="6426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while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 &lt; x)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Itération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i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de la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boucle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//i++;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2850AF-7353-05A6-A143-B874C74EF89F}"/>
              </a:ext>
            </a:extLst>
          </p:cNvPr>
          <p:cNvSpPr txBox="1"/>
          <p:nvPr/>
        </p:nvSpPr>
        <p:spPr>
          <a:xfrm>
            <a:off x="1828798" y="2552906"/>
            <a:ext cx="8458201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while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condition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A06D5D-4BDF-4DB5-D493-CD524E15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5268246"/>
            <a:ext cx="10865070" cy="3179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313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25DAA-EE56-5930-632C-4015B8FDE110}"/>
              </a:ext>
            </a:extLst>
          </p:cNvPr>
          <p:cNvSpPr txBox="1"/>
          <p:nvPr/>
        </p:nvSpPr>
        <p:spPr>
          <a:xfrm>
            <a:off x="14408467" y="10697966"/>
            <a:ext cx="5079315" cy="2472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renvoie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rgbClr val="8871BB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D5C315-15A9-C92C-0E58-94BA2BBC1009}"/>
              </a:ext>
            </a:extLst>
          </p:cNvPr>
          <p:cNvSpPr txBox="1"/>
          <p:nvPr/>
        </p:nvSpPr>
        <p:spPr>
          <a:xfrm>
            <a:off x="14408467" y="6504315"/>
            <a:ext cx="5079315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renvoie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x +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50008B-E483-FFBF-9993-A71032161759}"/>
              </a:ext>
            </a:extLst>
          </p:cNvPr>
          <p:cNvSpPr txBox="1"/>
          <p:nvPr/>
        </p:nvSpPr>
        <p:spPr>
          <a:xfrm>
            <a:off x="11408228" y="2355417"/>
            <a:ext cx="11364686" cy="348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Un bloc de code appelable n’importe quand.</a:t>
            </a:r>
            <a:endParaRPr lang="fr-FR" sz="33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3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Peut recevoir des arguments pour faire varier le comportement de la fonction.</a:t>
            </a:r>
          </a:p>
          <a:p>
            <a:pPr algn="l"/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33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Peut renvoyer une valeur.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37003-8038-50D1-C36F-8DDDC6E398F5}"/>
              </a:ext>
            </a:extLst>
          </p:cNvPr>
          <p:cNvSpPr txBox="1"/>
          <p:nvPr/>
        </p:nvSpPr>
        <p:spPr>
          <a:xfrm>
            <a:off x="2095278" y="8272618"/>
            <a:ext cx="8005664" cy="32342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ecrisXFois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endParaRPr lang="es-ES" sz="3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C1CE92-F5C5-E7B7-562F-0F7FC484D7BB}"/>
              </a:ext>
            </a:extLst>
          </p:cNvPr>
          <p:cNvSpPr txBox="1"/>
          <p:nvPr/>
        </p:nvSpPr>
        <p:spPr>
          <a:xfrm>
            <a:off x="2095278" y="2529479"/>
            <a:ext cx="8005664" cy="56648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ecrisXFois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qte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 &lt;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qte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i++)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8119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Ca m’énerve de recevoir du texte lorsque je fais la fonction « prompt(); ». </a:t>
            </a:r>
          </a:p>
          <a:p>
            <a:endParaRPr lang="fr-FR" sz="3200" dirty="0"/>
          </a:p>
          <a:p>
            <a:r>
              <a:rPr lang="fr-FR" sz="3200" dirty="0"/>
              <a:t>J’aimerais que les textes sont transformé en nombre ou qu’ils renvoie une erreur.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1: </a:t>
            </a:r>
          </a:p>
          <a:p>
            <a:r>
              <a:rPr lang="fr-FR" b="0" i="0" dirty="0">
                <a:effectLst/>
                <a:latin typeface="Helvetica" panose="020B0604020202020204" pitchFamily="34" charset="0"/>
              </a:rPr>
              <a:t>Demander des nombres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3078713"/>
            <a:ext cx="8005664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demandeNombre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454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Ca m’énerve de recevoir du texte lorsque je fais la fonction « prompt(); ». </a:t>
            </a:r>
          </a:p>
          <a:p>
            <a:endParaRPr lang="fr-FR" sz="3200" dirty="0"/>
          </a:p>
          <a:p>
            <a:r>
              <a:rPr lang="fr-FR" sz="3200" dirty="0"/>
              <a:t>J’aimerais que les textes sont transformé en nombre ou qu’ils renvoie une erreur.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1: </a:t>
            </a:r>
          </a:p>
          <a:p>
            <a:r>
              <a:rPr lang="fr-FR" b="0" i="0" dirty="0">
                <a:effectLst/>
                <a:latin typeface="Helvetica" panose="020B0604020202020204" pitchFamily="34" charset="0"/>
              </a:rPr>
              <a:t>Demander des nombres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267256" y="3078713"/>
            <a:ext cx="10219520" cy="7950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demandeNombre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valeur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prompt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nombre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parseFloat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valeur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isNaN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(nombre))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throw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new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Error(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"Le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texte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saisi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n’est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pas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un nombre valide"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else</a:t>
            </a:r>
            <a:endParaRPr lang="es-ES" sz="3300" dirty="0">
              <a:solidFill>
                <a:srgbClr val="8871B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nombre;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7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60EB042B-2DA6-4EB4-B557-5E933A319AE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fr-FR" dirty="0"/>
              <a:t>Présentation du WEB et du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57E8C-5C93-4181-9522-4079D6525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JOUR 1</a:t>
            </a:r>
          </a:p>
        </p:txBody>
      </p:sp>
    </p:spTree>
    <p:extLst>
      <p:ext uri="{BB962C8B-B14F-4D97-AF65-F5344CB8AC3E}">
        <p14:creationId xmlns:p14="http://schemas.microsoft.com/office/powerpoint/2010/main" val="36025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Pour me faciliter la vie, j’aimerais avoir une fonction qui me renvoie un nombre aléatoire.</a:t>
            </a:r>
          </a:p>
          <a:p>
            <a:endParaRPr lang="fr-FR" sz="3200" dirty="0"/>
          </a:p>
          <a:p>
            <a:r>
              <a:rPr lang="fr-FR" sz="3200" dirty="0"/>
              <a:t>Avec cette fonction, je pourrais rentrer un minimum et un maximum. </a:t>
            </a:r>
            <a:br>
              <a:rPr lang="fr-FR" sz="3200" dirty="0"/>
            </a:br>
            <a:r>
              <a:rPr lang="fr-FR" sz="3200" dirty="0"/>
              <a:t>A partir de ça, je voudrais que mon nombre aléatoire soit compris entre le minimum et le maximum.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4: Nombre aléatoire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3369235"/>
            <a:ext cx="8005664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aleatoire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min,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Math.random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 … ?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… ?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52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Pour me faciliter la vie, j’aimerais avoir une fonction qui me renvoie un nombre aléatoire.</a:t>
            </a:r>
          </a:p>
          <a:p>
            <a:endParaRPr lang="fr-FR" sz="3200" dirty="0"/>
          </a:p>
          <a:p>
            <a:r>
              <a:rPr lang="fr-FR" sz="3200" dirty="0"/>
              <a:t>Avec cette fonction, je pourrais rentrer un minimum et un maximum. </a:t>
            </a:r>
            <a:br>
              <a:rPr lang="fr-FR" sz="3200" dirty="0"/>
            </a:br>
            <a:r>
              <a:rPr lang="fr-FR" sz="3200" dirty="0"/>
              <a:t>A partir de ça, je voudrais que mon nombre aléatoire soit compris entre le minimum et le maximum.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4: Nombre aléatoire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594982-73F7-3D3F-8703-C1B53287ED43}"/>
              </a:ext>
            </a:extLst>
          </p:cNvPr>
          <p:cNvSpPr txBox="1"/>
          <p:nvPr/>
        </p:nvSpPr>
        <p:spPr>
          <a:xfrm>
            <a:off x="14553933" y="4732174"/>
            <a:ext cx="564618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tire un nombre aléatoire.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7D7C13-F0D6-BDE0-5C5C-AA2E3EF480BA}"/>
              </a:ext>
            </a:extLst>
          </p:cNvPr>
          <p:cNvSpPr txBox="1"/>
          <p:nvPr/>
        </p:nvSpPr>
        <p:spPr>
          <a:xfrm>
            <a:off x="11890553" y="5838916"/>
            <a:ext cx="1097295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le multiplie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par la différence entre mon min et mon max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4F7836-0013-F541-7C77-FC489E22DA97}"/>
              </a:ext>
            </a:extLst>
          </p:cNvPr>
          <p:cNvSpPr txBox="1"/>
          <p:nvPr/>
        </p:nvSpPr>
        <p:spPr>
          <a:xfrm>
            <a:off x="14444147" y="6945658"/>
            <a:ext cx="586579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lang="fr-FR" sz="33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J’additionne à tout ça le min.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6269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 l’habitude de travailler avec des américains, et il a tendance a me donner les températures en Fahrenheit.</a:t>
            </a:r>
          </a:p>
          <a:p>
            <a:endParaRPr lang="fr-FR" sz="3200" dirty="0"/>
          </a:p>
          <a:p>
            <a:r>
              <a:rPr lang="fr-FR" sz="3200" dirty="0"/>
              <a:t>Comme j’y comprends rien, je voudrais faire une fonction qui me permet de convertir des degrés Fahrenheit en degré Celsius.</a:t>
            </a:r>
          </a:p>
          <a:p>
            <a:endParaRPr lang="fr-FR" sz="3200" dirty="0"/>
          </a:p>
          <a:p>
            <a:r>
              <a:rPr lang="fr-FR" sz="3200" dirty="0"/>
              <a:t>Après quelques recherches, j’ai trouvé ceci :</a:t>
            </a:r>
          </a:p>
          <a:p>
            <a:pPr marL="0" indent="0">
              <a:buNone/>
            </a:pPr>
            <a:r>
              <a:rPr lang="fr-FR" sz="3200" dirty="0"/>
              <a:t>	(°F − 32) ÷ 1.8 = °C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5: </a:t>
            </a:r>
            <a:r>
              <a:rPr lang="fr-FR" b="0" i="0" dirty="0">
                <a:effectLst/>
                <a:latin typeface="Helvetica" panose="020B0604020202020204" pitchFamily="34" charset="0"/>
              </a:rPr>
              <a:t>Fahrenheit vers Celsius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3369235"/>
            <a:ext cx="8005664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celsius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fahrenheit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… ?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507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 l’habitude de travailler avec des américains, et il a tendance a me donner les températures en Fahrenheit.</a:t>
            </a:r>
          </a:p>
          <a:p>
            <a:endParaRPr lang="fr-FR" sz="3200" dirty="0"/>
          </a:p>
          <a:p>
            <a:r>
              <a:rPr lang="fr-FR" sz="3200" dirty="0"/>
              <a:t>Comme j’y comprends rien, je voudrais faire une fonction qui me permet de convertir des degrés Fahrenheit en degré Celsius.</a:t>
            </a:r>
          </a:p>
          <a:p>
            <a:endParaRPr lang="fr-FR" sz="3200" dirty="0"/>
          </a:p>
          <a:p>
            <a:r>
              <a:rPr lang="fr-FR" sz="3200" dirty="0"/>
              <a:t>Après quelques recherches, j’ai trouvé ceci :</a:t>
            </a:r>
          </a:p>
          <a:p>
            <a:pPr marL="0" indent="0">
              <a:buNone/>
            </a:pPr>
            <a:r>
              <a:rPr lang="fr-FR" sz="3200" dirty="0"/>
              <a:t>	(°F − 32) ÷ 1.8 = °C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5: </a:t>
            </a:r>
            <a:r>
              <a:rPr lang="fr-FR" b="0" i="0" dirty="0">
                <a:effectLst/>
                <a:latin typeface="Helvetica" panose="020B0604020202020204" pitchFamily="34" charset="0"/>
              </a:rPr>
              <a:t>Fahrenheit vers Celsius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DC1F35-1220-154F-C486-829A10E18CA5}"/>
              </a:ext>
            </a:extLst>
          </p:cNvPr>
          <p:cNvSpPr txBox="1"/>
          <p:nvPr/>
        </p:nvSpPr>
        <p:spPr>
          <a:xfrm>
            <a:off x="13360505" y="4732174"/>
            <a:ext cx="803305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prends ma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température en Fahrenheit.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552614-28FF-4F96-5AF6-7F878836302A}"/>
              </a:ext>
            </a:extLst>
          </p:cNvPr>
          <p:cNvSpPr txBox="1"/>
          <p:nvPr/>
        </p:nvSpPr>
        <p:spPr>
          <a:xfrm>
            <a:off x="15393902" y="5913950"/>
            <a:ext cx="396623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lui soustrait 32.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63555A-1ECB-A58B-6400-219B18F40FE5}"/>
              </a:ext>
            </a:extLst>
          </p:cNvPr>
          <p:cNvSpPr txBox="1"/>
          <p:nvPr/>
        </p:nvSpPr>
        <p:spPr>
          <a:xfrm>
            <a:off x="14942683" y="7095726"/>
            <a:ext cx="486872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Puis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je la divise par 1.8.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5003C0-E6D8-9E95-EA5C-138F32B3998C}"/>
              </a:ext>
            </a:extLst>
          </p:cNvPr>
          <p:cNvSpPr txBox="1"/>
          <p:nvPr/>
        </p:nvSpPr>
        <p:spPr>
          <a:xfrm>
            <a:off x="13633838" y="8277502"/>
            <a:ext cx="748642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Enfin, je renvoie cette nouvelle valeur.</a:t>
            </a:r>
          </a:p>
        </p:txBody>
      </p:sp>
    </p:spTree>
    <p:extLst>
      <p:ext uri="{BB962C8B-B14F-4D97-AF65-F5344CB8AC3E}">
        <p14:creationId xmlns:p14="http://schemas.microsoft.com/office/powerpoint/2010/main" val="9387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fonctions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voudrais faire une fonction permettant d’afficher tout les nombres entre 0 et un nombre que je choisis.</a:t>
            </a:r>
          </a:p>
          <a:p>
            <a:endParaRPr lang="fr-FR" sz="3200" dirty="0"/>
          </a:p>
          <a:p>
            <a:r>
              <a:rPr lang="fr-FR" sz="3200" dirty="0"/>
              <a:t>Cette fonction devrait me dire pour chaque nombre s’il est pair ou impair.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Exercice 6: Pair et impair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3369235"/>
            <a:ext cx="8005664" cy="718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odd_even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for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(…)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…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(…);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…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77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11521439" y="2391390"/>
            <a:ext cx="12203084" cy="3390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Constitué de cases</a:t>
            </a:r>
          </a:p>
          <a:p>
            <a:pPr algn="l"/>
            <a:endParaRPr kumimoji="0" lang="fr-FR" sz="4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Chaque case peut recevoir </a:t>
            </a:r>
            <a:r>
              <a:rPr lang="fr-FR" sz="4800" u="sng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n’importe</a:t>
            </a: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quel valeur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96E4C9-D9B7-4DB0-A9E0-1958CBA519DF}"/>
              </a:ext>
            </a:extLst>
          </p:cNvPr>
          <p:cNvSpPr txBox="1"/>
          <p:nvPr/>
        </p:nvSpPr>
        <p:spPr>
          <a:xfrm>
            <a:off x="11521439" y="8160914"/>
            <a:ext cx="12203084" cy="412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t" anchorCtr="0">
            <a:spAutoFit/>
          </a:bodyPr>
          <a:lstStyle/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Accessible par son index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Un tableau commence à l’index 0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La propriété </a:t>
            </a:r>
            <a:r>
              <a:rPr lang="fr-FR" sz="4800" dirty="0" err="1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length</a:t>
            </a: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donne la taille du tableau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E4964-092C-8E8E-D116-746ABB63B761}"/>
              </a:ext>
            </a:extLst>
          </p:cNvPr>
          <p:cNvSpPr txBox="1"/>
          <p:nvPr/>
        </p:nvSpPr>
        <p:spPr>
          <a:xfrm>
            <a:off x="1904998" y="2391390"/>
            <a:ext cx="5327075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[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8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16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BCFBE6-3876-9235-ACCC-18A707807498}"/>
              </a:ext>
            </a:extLst>
          </p:cNvPr>
          <p:cNvSpPr txBox="1"/>
          <p:nvPr/>
        </p:nvSpPr>
        <p:spPr>
          <a:xfrm>
            <a:off x="1904997" y="8541788"/>
            <a:ext cx="5327075" cy="18561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(x[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]);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length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77E1E9-D86D-F567-79FB-ED9411FEFF4D}"/>
              </a:ext>
            </a:extLst>
          </p:cNvPr>
          <p:cNvSpPr txBox="1"/>
          <p:nvPr/>
        </p:nvSpPr>
        <p:spPr>
          <a:xfrm>
            <a:off x="1904997" y="10460293"/>
            <a:ext cx="5327075" cy="1710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72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</a:t>
            </a: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15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640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11521439" y="2391390"/>
            <a:ext cx="12203084" cy="1913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Ajout d’une valeur à la fin avec la fonction push</a:t>
            </a:r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E4964-092C-8E8E-D116-746ABB63B761}"/>
              </a:ext>
            </a:extLst>
          </p:cNvPr>
          <p:cNvSpPr txBox="1"/>
          <p:nvPr/>
        </p:nvSpPr>
        <p:spPr>
          <a:xfrm>
            <a:off x="1904998" y="2391390"/>
            <a:ext cx="5327075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[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8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16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push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19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51919E-7E0B-A36F-4281-8FDDF8FE9D3E}"/>
              </a:ext>
            </a:extLst>
          </p:cNvPr>
          <p:cNvSpPr txBox="1"/>
          <p:nvPr/>
        </p:nvSpPr>
        <p:spPr>
          <a:xfrm>
            <a:off x="1904998" y="5926084"/>
            <a:ext cx="12203084" cy="6969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Les fonctions les plus utiles :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.push();  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.pop();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.sort();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  <a:r>
              <a:rPr kumimoji="0" lang="fr-FR" sz="48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map</a:t>
            </a: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();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  <a:r>
              <a:rPr lang="fr-FR" sz="4800" dirty="0" err="1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forEach</a:t>
            </a: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();</a:t>
            </a:r>
            <a:endParaRPr kumimoji="0" lang="fr-FR" sz="4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AD57B1-586A-320C-ED94-CE4C0CBC3CEA}"/>
              </a:ext>
            </a:extLst>
          </p:cNvPr>
          <p:cNvSpPr txBox="1"/>
          <p:nvPr/>
        </p:nvSpPr>
        <p:spPr>
          <a:xfrm>
            <a:off x="9817358" y="5926083"/>
            <a:ext cx="12203084" cy="6969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endParaRPr kumimoji="0" lang="fr-FR" sz="4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Ajoute à la fin du tableau</a:t>
            </a:r>
          </a:p>
          <a:p>
            <a:pPr algn="l">
              <a:lnSpc>
                <a:spcPct val="150000"/>
              </a:lnSpc>
            </a:pP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Supprime la dernière entrée du tableau</a:t>
            </a:r>
          </a:p>
          <a:p>
            <a:pPr algn="l">
              <a:lnSpc>
                <a:spcPct val="150000"/>
              </a:lnSpc>
            </a:pP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Trie le tableau</a:t>
            </a:r>
          </a:p>
          <a:p>
            <a:pPr algn="l">
              <a:lnSpc>
                <a:spcPct val="150000"/>
              </a:lnSpc>
            </a:pP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Renvoie un tableau modifié</a:t>
            </a:r>
          </a:p>
          <a:p>
            <a:pPr algn="l">
              <a:lnSpc>
                <a:spcPct val="150000"/>
              </a:lnSpc>
            </a:pPr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Boucle sur chaque entrée du tableau</a:t>
            </a:r>
            <a:endParaRPr kumimoji="0" lang="fr-FR" sz="4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7625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6090457" y="2854028"/>
            <a:ext cx="12203084" cy="117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parcourir chaque élément du tableau :</a:t>
            </a:r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E4964-092C-8E8E-D116-746ABB63B761}"/>
              </a:ext>
            </a:extLst>
          </p:cNvPr>
          <p:cNvSpPr txBox="1"/>
          <p:nvPr/>
        </p:nvSpPr>
        <p:spPr>
          <a:xfrm>
            <a:off x="1904998" y="5701004"/>
            <a:ext cx="6828455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[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8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16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for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 &lt;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length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 i++)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element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x[i];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element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137E66-F6F6-B5AA-A041-A5DEF2360B4B}"/>
              </a:ext>
            </a:extLst>
          </p:cNvPr>
          <p:cNvSpPr txBox="1"/>
          <p:nvPr/>
        </p:nvSpPr>
        <p:spPr>
          <a:xfrm>
            <a:off x="15650547" y="5701003"/>
            <a:ext cx="6828455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[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8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16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forEach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element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 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console.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element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2215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J’aimerais tirer une personne aléatoirement parmi une liste de participants.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7: Tirage au sort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4198388"/>
            <a:ext cx="8005664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tirage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participants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Math.round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(…) ?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3374184" y="8397161"/>
            <a:ext cx="8005664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personne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tirage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([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"Clément"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Kévin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"Robin"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"Nicolas"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personne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Kévin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235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J’aimerais tirer une personne aléatoirement parmi une liste de participants.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7: Tirage au sort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003A97-14AD-FF0A-FF89-2CFF9E5063A2}"/>
              </a:ext>
            </a:extLst>
          </p:cNvPr>
          <p:cNvSpPr txBox="1"/>
          <p:nvPr/>
        </p:nvSpPr>
        <p:spPr>
          <a:xfrm>
            <a:off x="11157190" y="4732174"/>
            <a:ext cx="12439707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tire un nombre aléatoire entre 0 et mon nombre de participants.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371452-2104-C9AE-A301-5C40982E2854}"/>
              </a:ext>
            </a:extLst>
          </p:cNvPr>
          <p:cNvSpPr txBox="1"/>
          <p:nvPr/>
        </p:nvSpPr>
        <p:spPr>
          <a:xfrm>
            <a:off x="12310561" y="5913950"/>
            <a:ext cx="10132986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l’arrondis à l’inferieur pour avoir un nombre entier.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99FF04-BB1B-45AA-CB7F-0CB03312EAC4}"/>
              </a:ext>
            </a:extLst>
          </p:cNvPr>
          <p:cNvSpPr txBox="1"/>
          <p:nvPr/>
        </p:nvSpPr>
        <p:spPr>
          <a:xfrm>
            <a:off x="12824342" y="7095726"/>
            <a:ext cx="910546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prends comme index le nombre aléatoire tiré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9F4197-6FB3-C02D-5001-9E752055FF96}"/>
              </a:ext>
            </a:extLst>
          </p:cNvPr>
          <p:cNvSpPr txBox="1"/>
          <p:nvPr/>
        </p:nvSpPr>
        <p:spPr>
          <a:xfrm>
            <a:off x="13728443" y="8277502"/>
            <a:ext cx="729727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renvoie la personne lié a cet index.</a:t>
            </a:r>
          </a:p>
        </p:txBody>
      </p:sp>
    </p:spTree>
    <p:extLst>
      <p:ext uri="{BB962C8B-B14F-4D97-AF65-F5344CB8AC3E}">
        <p14:creationId xmlns:p14="http://schemas.microsoft.com/office/powerpoint/2010/main" val="22432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21827C-9C53-4AC1-B56E-D9FCF3973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Comment le WEB fonctionne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82280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 reçu mes notes de semestre, mais personne ne me donne ma moyenne générale.</a:t>
            </a:r>
          </a:p>
          <a:p>
            <a:endParaRPr lang="fr-FR" sz="3200" dirty="0"/>
          </a:p>
          <a:p>
            <a:r>
              <a:rPr lang="fr-FR" sz="3200" dirty="0"/>
              <a:t>J’aimerais calculer ma moyenne a partir d’un tableau de notes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8: Ma moyenne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4944835"/>
            <a:ext cx="8005664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moyenne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(notes)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3374184" y="8397161"/>
            <a:ext cx="8005664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note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moyenne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([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13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16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18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9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13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(note);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14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640545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 reçu mes notes de semestre, mais personne ne me donne ma moyenne générale.</a:t>
            </a:r>
          </a:p>
          <a:p>
            <a:endParaRPr lang="fr-FR" sz="3200" dirty="0"/>
          </a:p>
          <a:p>
            <a:r>
              <a:rPr lang="fr-FR" sz="3200" dirty="0"/>
              <a:t>J’aimerais calculer ma moyenne a partir d’un tableau de notes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8: Ma moyenne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FB93EB-0ED1-671A-F3C2-D0F7407A7DE5}"/>
              </a:ext>
            </a:extLst>
          </p:cNvPr>
          <p:cNvSpPr txBox="1"/>
          <p:nvPr/>
        </p:nvSpPr>
        <p:spPr>
          <a:xfrm>
            <a:off x="13638645" y="4732174"/>
            <a:ext cx="747681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chaque élément de mon tableau.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DA7DF0-FBE7-A542-6D75-AF3CEC9D9DE3}"/>
              </a:ext>
            </a:extLst>
          </p:cNvPr>
          <p:cNvSpPr txBox="1"/>
          <p:nvPr/>
        </p:nvSpPr>
        <p:spPr>
          <a:xfrm>
            <a:off x="13590564" y="5913950"/>
            <a:ext cx="757299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J’additionne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un compteur avec la note.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61B580-91C9-5102-A33D-9FDD6F693DB8}"/>
              </a:ext>
            </a:extLst>
          </p:cNvPr>
          <p:cNvSpPr txBox="1"/>
          <p:nvPr/>
        </p:nvSpPr>
        <p:spPr>
          <a:xfrm>
            <a:off x="12326610" y="6841811"/>
            <a:ext cx="10100925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Une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fois mon tableau parcouru, je divise le compteur </a:t>
            </a:r>
          </a:p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par le nombre de notes.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8930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voudrais générer une liste d’entier compris entre un min et un max (inclus).</a:t>
            </a:r>
          </a:p>
          <a:p>
            <a:endParaRPr lang="fr-FR" sz="3200" dirty="0"/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Je voudrais pouvoir définir l’intervalle entre les chiffres, qui par défaut est de 1.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9: Liste d’entier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3374184" y="4944835"/>
            <a:ext cx="8005664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range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(min,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3374184" y="8397161"/>
            <a:ext cx="8005664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liste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range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(liste);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[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2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5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5983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voudrais générer une liste d’entier compris entre un min et un max (inclus).</a:t>
            </a:r>
          </a:p>
          <a:p>
            <a:endParaRPr lang="fr-FR" sz="3200" dirty="0"/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Je voudrais pouvoir définir l’intervalle entre les chiffres, qui par défaut est de 1.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9: Liste d’entier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29A298-E6EB-02EC-63E9-0A6BC0D5B72A}"/>
              </a:ext>
            </a:extLst>
          </p:cNvPr>
          <p:cNvSpPr txBox="1"/>
          <p:nvPr/>
        </p:nvSpPr>
        <p:spPr>
          <a:xfrm>
            <a:off x="14121155" y="4732174"/>
            <a:ext cx="651180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crée un nouveau tableau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vide.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9B1378-251D-C669-1619-E975FF6ACE99}"/>
              </a:ext>
            </a:extLst>
          </p:cNvPr>
          <p:cNvSpPr txBox="1"/>
          <p:nvPr/>
        </p:nvSpPr>
        <p:spPr>
          <a:xfrm>
            <a:off x="11847310" y="5913950"/>
            <a:ext cx="1105952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chaque nombre allant de mon min à mon max (inclus).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7AE55B-0253-1222-CB3E-C3E56404F185}"/>
              </a:ext>
            </a:extLst>
          </p:cNvPr>
          <p:cNvSpPr txBox="1"/>
          <p:nvPr/>
        </p:nvSpPr>
        <p:spPr>
          <a:xfrm>
            <a:off x="14089117" y="7095726"/>
            <a:ext cx="657592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J’ajoute mon nombre au tableau.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85CC25-1653-DDCB-DF68-406E3F1013B4}"/>
              </a:ext>
            </a:extLst>
          </p:cNvPr>
          <p:cNvSpPr txBox="1"/>
          <p:nvPr/>
        </p:nvSpPr>
        <p:spPr>
          <a:xfrm>
            <a:off x="14592465" y="8277502"/>
            <a:ext cx="5569237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Enfin,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je renvoie le tableau.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40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pars d’une liste de nombre.</a:t>
            </a:r>
          </a:p>
          <a:p>
            <a:endParaRPr lang="fr-FR" sz="3200" dirty="0"/>
          </a:p>
          <a:p>
            <a:r>
              <a:rPr lang="fr-FR" sz="3200" dirty="0"/>
              <a:t>Pour chaque nombre de mon tableau, je veux générer un nombre aléatoire entre 0 et ce nombre (ou entre ce nombre et 0 s’il est plus petit que 0).</a:t>
            </a:r>
          </a:p>
          <a:p>
            <a:endParaRPr lang="fr-FR" sz="3200" dirty="0"/>
          </a:p>
          <a:p>
            <a:r>
              <a:rPr lang="fr-FR" sz="3200" dirty="0"/>
              <a:t>Enfin, je veux l’addition de tous ces nombres aléatoire.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10: Somme aléatoire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957109" y="4926174"/>
            <a:ext cx="9187848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somme_alea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(liste)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2957109" y="8378500"/>
            <a:ext cx="9187848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somme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somme_alea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range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-2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3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somme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0.624851694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734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tableaux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pars d’une liste de nombre.</a:t>
            </a:r>
          </a:p>
          <a:p>
            <a:endParaRPr lang="fr-FR" sz="3200" dirty="0"/>
          </a:p>
          <a:p>
            <a:r>
              <a:rPr lang="fr-FR" sz="3200" dirty="0"/>
              <a:t>Pour chaque nombre de mon tableau, je veux générer un nombre aléatoire entre 0 et ce nombre (ou entre ce nombre et 0 s’il est plus petit que 0).</a:t>
            </a:r>
          </a:p>
          <a:p>
            <a:endParaRPr lang="fr-FR" sz="3200" dirty="0"/>
          </a:p>
          <a:p>
            <a:r>
              <a:rPr lang="fr-FR" sz="3200" dirty="0"/>
              <a:t>Enfin, je veux l’addition de tous ces nombres aléatoire.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10: Somme aléatoire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7DEB27-C711-981D-3993-7DCF9B1457D2}"/>
              </a:ext>
            </a:extLst>
          </p:cNvPr>
          <p:cNvSpPr txBox="1"/>
          <p:nvPr/>
        </p:nvSpPr>
        <p:spPr>
          <a:xfrm>
            <a:off x="13638658" y="4732174"/>
            <a:ext cx="747681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chaque élément de mon tableau.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8AD68C-9B33-9881-25F9-DE05210FB929}"/>
              </a:ext>
            </a:extLst>
          </p:cNvPr>
          <p:cNvSpPr txBox="1"/>
          <p:nvPr/>
        </p:nvSpPr>
        <p:spPr>
          <a:xfrm>
            <a:off x="14823287" y="5913950"/>
            <a:ext cx="510757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regarde s’il est positif.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2F2FBF-6983-BC26-825F-65EF0A931301}"/>
              </a:ext>
            </a:extLst>
          </p:cNvPr>
          <p:cNvSpPr txBox="1"/>
          <p:nvPr/>
        </p:nvSpPr>
        <p:spPr>
          <a:xfrm>
            <a:off x="11238187" y="7095726"/>
            <a:ext cx="1227780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c’est le cas, je génère un nombre aléatoire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entre 0 et ce nombre.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4C7703-D776-60CB-4E5D-3F1216BC7FD0}"/>
              </a:ext>
            </a:extLst>
          </p:cNvPr>
          <p:cNvSpPr txBox="1"/>
          <p:nvPr/>
        </p:nvSpPr>
        <p:spPr>
          <a:xfrm>
            <a:off x="11822484" y="8277502"/>
            <a:ext cx="1110921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Sinon, je génère un nombre aléatoire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entre ce nombre et 0.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0D57F8-4502-C806-5975-9276664BDF55}"/>
              </a:ext>
            </a:extLst>
          </p:cNvPr>
          <p:cNvSpPr txBox="1"/>
          <p:nvPr/>
        </p:nvSpPr>
        <p:spPr>
          <a:xfrm>
            <a:off x="12025275" y="9459278"/>
            <a:ext cx="10703655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Dans tout les cas, j’additionne ce nombre à un compteur.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AEAFEA-A757-15D7-8444-1E374416BE51}"/>
              </a:ext>
            </a:extLst>
          </p:cNvPr>
          <p:cNvSpPr txBox="1"/>
          <p:nvPr/>
        </p:nvSpPr>
        <p:spPr>
          <a:xfrm>
            <a:off x="14161282" y="10641054"/>
            <a:ext cx="643165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Enfin, je renvoie mon compteur.</a:t>
            </a:r>
          </a:p>
        </p:txBody>
      </p:sp>
    </p:spTree>
    <p:extLst>
      <p:ext uri="{BB962C8B-B14F-4D97-AF65-F5344CB8AC3E}">
        <p14:creationId xmlns:p14="http://schemas.microsoft.com/office/powerpoint/2010/main" val="14939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11521439" y="2106474"/>
            <a:ext cx="12203084" cy="412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Possibilité de déclarer des « objets »</a:t>
            </a:r>
          </a:p>
          <a:p>
            <a:pPr algn="l"/>
            <a:endParaRPr kumimoji="0" lang="fr-FR" sz="4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Contient des « propriétés »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Non typés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96E4C9-D9B7-4DB0-A9E0-1958CBA519DF}"/>
              </a:ext>
            </a:extLst>
          </p:cNvPr>
          <p:cNvSpPr txBox="1"/>
          <p:nvPr/>
        </p:nvSpPr>
        <p:spPr>
          <a:xfrm>
            <a:off x="11521439" y="7791583"/>
            <a:ext cx="11487851" cy="486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Accès via un chemin</a:t>
            </a:r>
          </a:p>
          <a:p>
            <a:pPr algn="l"/>
            <a:endParaRPr kumimoji="0" lang="fr-FR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On utilise « . » ou « [] » pour accéder aux propriétés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Un objet peut contenir un objet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E4964-092C-8E8E-D116-746ABB63B761}"/>
              </a:ext>
            </a:extLst>
          </p:cNvPr>
          <p:cNvSpPr txBox="1"/>
          <p:nvPr/>
        </p:nvSpPr>
        <p:spPr>
          <a:xfrm>
            <a:off x="1904998" y="2010517"/>
            <a:ext cx="8228047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"Pons"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Clément"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218D9B-4C26-E1FB-F254-50AAAE771556}"/>
              </a:ext>
            </a:extLst>
          </p:cNvPr>
          <p:cNvSpPr txBox="1"/>
          <p:nvPr/>
        </p:nvSpPr>
        <p:spPr>
          <a:xfrm>
            <a:off x="1904998" y="7607777"/>
            <a:ext cx="8228047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(x[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41C006-B35C-9F52-F401-C778DA5AB480}"/>
              </a:ext>
            </a:extLst>
          </p:cNvPr>
          <p:cNvSpPr txBox="1"/>
          <p:nvPr/>
        </p:nvSpPr>
        <p:spPr>
          <a:xfrm>
            <a:off x="1904998" y="10281667"/>
            <a:ext cx="8228047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Pons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Clément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Clément Pons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34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 une liste de livres que je suis en train de lire.</a:t>
            </a:r>
          </a:p>
          <a:p>
            <a:endParaRPr lang="fr-FR" sz="3200" dirty="0"/>
          </a:p>
          <a:p>
            <a:r>
              <a:rPr lang="fr-FR" sz="3200" dirty="0"/>
              <a:t>J’aimerais filtrer les livres que j’ai déjà lu pour mieux m’y retrouver.</a:t>
            </a:r>
          </a:p>
          <a:p>
            <a:endParaRPr lang="fr-FR" sz="3200" dirty="0"/>
          </a:p>
          <a:p>
            <a:r>
              <a:rPr lang="fr-FR" sz="3200" dirty="0"/>
              <a:t>Tant qu’à y être, je ne voudrais que les nom des livres.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2: Les listes d’objets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957109" y="3619894"/>
            <a:ext cx="9187848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filtre_livres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2957109" y="7072218"/>
            <a:ext cx="9187848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non_lu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filtre_livres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non_lu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[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fr-FR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À la recherche du Boson de Higgs"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fr-FR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"La dramaturgie"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fr-FR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"Le Hobbit"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]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6860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 une liste de livres que je suis en train de lire.</a:t>
            </a:r>
          </a:p>
          <a:p>
            <a:endParaRPr lang="fr-FR" sz="3200" dirty="0"/>
          </a:p>
          <a:p>
            <a:r>
              <a:rPr lang="fr-FR" sz="3200" dirty="0"/>
              <a:t>J’aimerais filtrer les livres que j’ai déjà lu pour mieux m’y retrouver.</a:t>
            </a:r>
          </a:p>
          <a:p>
            <a:endParaRPr lang="fr-FR" sz="3200" dirty="0"/>
          </a:p>
          <a:p>
            <a:r>
              <a:rPr lang="fr-FR" sz="3200" dirty="0"/>
              <a:t>Tant qu’à y être, je ne voudrais que les nom des livres.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2: Les listes d’objets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957109" y="3614987"/>
            <a:ext cx="9187848" cy="718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filtre_livres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livres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[];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forEach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livre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if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(!livre.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lu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   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livres.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push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livre.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livres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566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Avec ma liste de livre, j’ai réussi a obtenir la liste des livres disponible à ma librairie.</a:t>
            </a:r>
          </a:p>
          <a:p>
            <a:endParaRPr lang="fr-FR" sz="3200" dirty="0"/>
          </a:p>
          <a:p>
            <a:r>
              <a:rPr lang="fr-FR" sz="3200" dirty="0"/>
              <a:t>J’aimerais savoir combien j’ai payer l’ensemble des bouquins de ma bibliothèque.</a:t>
            </a:r>
          </a:p>
          <a:p>
            <a:endParaRPr lang="fr-FR" sz="3200" dirty="0"/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J’aimerais savoir le prix des bouquins que je n’ai pas encore lu.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11: Combien ai-je payer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173340" y="4926174"/>
            <a:ext cx="10238792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prix_bouquins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librairie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2173340" y="8378500"/>
            <a:ext cx="10238793" cy="2617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prix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prix_bouquins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librairie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prix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119,51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12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 le WEB fonctionne ?</a:t>
            </a:r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B2A6873-094F-EE3F-36F7-F055405569F0}"/>
              </a:ext>
            </a:extLst>
          </p:cNvPr>
          <p:cNvGrpSpPr/>
          <p:nvPr/>
        </p:nvGrpSpPr>
        <p:grpSpPr>
          <a:xfrm>
            <a:off x="9055509" y="3308282"/>
            <a:ext cx="6272955" cy="6209204"/>
            <a:chOff x="1561030" y="3308282"/>
            <a:chExt cx="6272955" cy="620920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E7B7010-C1DB-BE94-B5A5-117F4DF9A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413" y="3308282"/>
              <a:ext cx="4876190" cy="487619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67E2E48-80C7-9894-30A7-EA24F6062535}"/>
                </a:ext>
              </a:extLst>
            </p:cNvPr>
            <p:cNvSpPr txBox="1"/>
            <p:nvPr/>
          </p:nvSpPr>
          <p:spPr>
            <a:xfrm>
              <a:off x="1561030" y="8465714"/>
              <a:ext cx="6272955" cy="105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Architecture du bâtiment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91F3E8D-A32C-DBAC-F925-770E6112A84A}"/>
              </a:ext>
            </a:extLst>
          </p:cNvPr>
          <p:cNvGrpSpPr/>
          <p:nvPr/>
        </p:nvGrpSpPr>
        <p:grpSpPr>
          <a:xfrm>
            <a:off x="9260706" y="3308282"/>
            <a:ext cx="5862586" cy="6209204"/>
            <a:chOff x="9260711" y="3308282"/>
            <a:chExt cx="5862586" cy="6209204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C055F27-A1D1-2E9C-02A1-491972680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904" y="3308282"/>
              <a:ext cx="4876190" cy="487619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709E76-4CF3-80FA-58A4-E74CFDC8CF51}"/>
                </a:ext>
              </a:extLst>
            </p:cNvPr>
            <p:cNvSpPr txBox="1"/>
            <p:nvPr/>
          </p:nvSpPr>
          <p:spPr>
            <a:xfrm>
              <a:off x="9260711" y="8465714"/>
              <a:ext cx="5862586" cy="105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Décoration du bâtiment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E0D580A-410C-D1C2-AC75-27D93A1B34DD}"/>
              </a:ext>
            </a:extLst>
          </p:cNvPr>
          <p:cNvGrpSpPr/>
          <p:nvPr/>
        </p:nvGrpSpPr>
        <p:grpSpPr>
          <a:xfrm>
            <a:off x="8803035" y="3308282"/>
            <a:ext cx="6777901" cy="6209204"/>
            <a:chOff x="16297544" y="3308282"/>
            <a:chExt cx="6777901" cy="620920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A6DD28D-CD35-D6A3-B258-1A0F035FC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8397" y="3308282"/>
              <a:ext cx="4876190" cy="4876190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F186BE4-4283-6AFC-7FD7-E951CAB9CFF0}"/>
                </a:ext>
              </a:extLst>
            </p:cNvPr>
            <p:cNvSpPr txBox="1"/>
            <p:nvPr/>
          </p:nvSpPr>
          <p:spPr>
            <a:xfrm>
              <a:off x="16297544" y="8465714"/>
              <a:ext cx="6777901" cy="105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Automatisation du bâtiment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070D23-47FC-F4BA-6353-585EA6756626}"/>
              </a:ext>
            </a:extLst>
          </p:cNvPr>
          <p:cNvGrpSpPr/>
          <p:nvPr/>
        </p:nvGrpSpPr>
        <p:grpSpPr>
          <a:xfrm>
            <a:off x="2232005" y="3308282"/>
            <a:ext cx="4982538" cy="7445476"/>
            <a:chOff x="9700430" y="4476750"/>
            <a:chExt cx="4982538" cy="7445476"/>
          </a:xfrm>
        </p:grpSpPr>
        <p:pic>
          <p:nvPicPr>
            <p:cNvPr id="29" name="Picture 2" descr="HTML5 ou HTML ? La question se pose !">
              <a:extLst>
                <a:ext uri="{FF2B5EF4-FFF2-40B4-BE49-F238E27FC236}">
                  <a16:creationId xmlns:a16="http://schemas.microsoft.com/office/drawing/2014/main" id="{86CC274A-0105-2439-E7EB-9F4E79943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3599" y="4476750"/>
              <a:ext cx="48768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9F07249-EABA-5F59-F811-71B3781F8B67}"/>
                </a:ext>
              </a:extLst>
            </p:cNvPr>
            <p:cNvSpPr txBox="1"/>
            <p:nvPr/>
          </p:nvSpPr>
          <p:spPr>
            <a:xfrm>
              <a:off x="11026108" y="10870454"/>
              <a:ext cx="2331171" cy="105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HTML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61E6C6-C2F5-E0C4-12D7-97DC4D280FF6}"/>
                </a:ext>
              </a:extLst>
            </p:cNvPr>
            <p:cNvSpPr txBox="1"/>
            <p:nvPr/>
          </p:nvSpPr>
          <p:spPr>
            <a:xfrm>
              <a:off x="9700430" y="9634182"/>
              <a:ext cx="4982538" cy="105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ctr"/>
              <a:r>
                <a:rPr kumimoji="0" lang="fr-FR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Architecture du site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5417977B-FD74-2CC2-B990-9DC4E7CF3914}"/>
              </a:ext>
            </a:extLst>
          </p:cNvPr>
          <p:cNvGrpSpPr/>
          <p:nvPr/>
        </p:nvGrpSpPr>
        <p:grpSpPr>
          <a:xfrm>
            <a:off x="9785687" y="3308282"/>
            <a:ext cx="4812619" cy="7445476"/>
            <a:chOff x="9785687" y="3308282"/>
            <a:chExt cx="4812619" cy="744547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D9162AD-ED10-DC9C-F7B4-F82F642A4D0E}"/>
                </a:ext>
              </a:extLst>
            </p:cNvPr>
            <p:cNvGrpSpPr/>
            <p:nvPr/>
          </p:nvGrpSpPr>
          <p:grpSpPr>
            <a:xfrm>
              <a:off x="9785687" y="8465714"/>
              <a:ext cx="4812619" cy="2288044"/>
              <a:chOff x="9785392" y="9634182"/>
              <a:chExt cx="4812619" cy="2288044"/>
            </a:xfrm>
          </p:grpSpPr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AE77672-A9BC-7DEF-E32B-5907C1905856}"/>
                  </a:ext>
                </a:extLst>
              </p:cNvPr>
              <p:cNvSpPr txBox="1"/>
              <p:nvPr/>
            </p:nvSpPr>
            <p:spPr>
              <a:xfrm>
                <a:off x="11258543" y="10870454"/>
                <a:ext cx="1866300" cy="1051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32000" tIns="216000" rIns="432000" bIns="216000" numCol="1" rtlCol="0" anchor="ctr" anchorCtr="0">
                <a:spAutoFit/>
              </a:bodyPr>
              <a:lstStyle/>
              <a:p>
                <a:pPr algn="ctr"/>
                <a:r>
                  <a:rPr kumimoji="0" lang="fr-FR" sz="40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CSS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173C5D7-02FD-A8C1-F431-CAD073DB1A8F}"/>
                  </a:ext>
                </a:extLst>
              </p:cNvPr>
              <p:cNvSpPr txBox="1"/>
              <p:nvPr/>
            </p:nvSpPr>
            <p:spPr>
              <a:xfrm>
                <a:off x="9785392" y="9634182"/>
                <a:ext cx="4812619" cy="1051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32000" tIns="216000" rIns="432000" bIns="216000" numCol="1" rtlCol="0" anchor="ctr" anchorCtr="0">
                <a:spAutoFit/>
              </a:bodyPr>
              <a:lstStyle/>
              <a:p>
                <a:pPr algn="ctr"/>
                <a:r>
                  <a:rPr kumimoji="0" lang="fr-FR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libri" panose="020F0502020204030204" pitchFamily="34" charset="0"/>
                    <a:ea typeface="Exo 2 Light"/>
                    <a:cs typeface="Calibri" panose="020F0502020204030204" pitchFamily="34" charset="0"/>
                    <a:sym typeface="Exo 2 Light"/>
                  </a:rPr>
                  <a:t>Décoration du site</a:t>
                </a:r>
              </a:p>
            </p:txBody>
          </p:sp>
        </p:grpSp>
        <p:pic>
          <p:nvPicPr>
            <p:cNvPr id="42" name="Picture 4" descr="Introduction au CSS3 | Jonathan Verrecchia">
              <a:extLst>
                <a:ext uri="{FF2B5EF4-FFF2-40B4-BE49-F238E27FC236}">
                  <a16:creationId xmlns:a16="http://schemas.microsoft.com/office/drawing/2014/main" id="{787B1275-7698-0DB6-82AE-E205E4BF5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5047" y="3308282"/>
              <a:ext cx="4193881" cy="478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CD277DE5-40EA-E91A-81E4-E6A34916DD81}"/>
              </a:ext>
            </a:extLst>
          </p:cNvPr>
          <p:cNvGrpSpPr/>
          <p:nvPr/>
        </p:nvGrpSpPr>
        <p:grpSpPr>
          <a:xfrm>
            <a:off x="16650492" y="3308282"/>
            <a:ext cx="5612518" cy="7445476"/>
            <a:chOff x="16650492" y="3308282"/>
            <a:chExt cx="5612518" cy="7445476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1D201F1-C5C1-3202-6B66-14ECE2D98E80}"/>
                </a:ext>
              </a:extLst>
            </p:cNvPr>
            <p:cNvGrpSpPr/>
            <p:nvPr/>
          </p:nvGrpSpPr>
          <p:grpSpPr>
            <a:xfrm>
              <a:off x="16650492" y="8465714"/>
              <a:ext cx="5612518" cy="2288044"/>
              <a:chOff x="9385445" y="9634182"/>
              <a:chExt cx="5612518" cy="2288044"/>
            </a:xfrm>
          </p:grpSpPr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2F0031A-98A2-08E3-7EBB-21B3D039A245}"/>
                  </a:ext>
                </a:extLst>
              </p:cNvPr>
              <p:cNvSpPr txBox="1"/>
              <p:nvPr/>
            </p:nvSpPr>
            <p:spPr>
              <a:xfrm>
                <a:off x="10416168" y="10870454"/>
                <a:ext cx="3551056" cy="1051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32000" tIns="216000" rIns="432000" bIns="216000" numCol="1" rtlCol="0" anchor="ctr" anchorCtr="0">
                <a:spAutoFit/>
              </a:bodyPr>
              <a:lstStyle/>
              <a:p>
                <a:pPr algn="ctr"/>
                <a:r>
                  <a:rPr kumimoji="0" lang="fr-FR" sz="40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Exo 2 Light"/>
                  </a:rPr>
                  <a:t>JavaScript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DA8D0E2-9F3B-67E9-DA85-06149033C679}"/>
                  </a:ext>
                </a:extLst>
              </p:cNvPr>
              <p:cNvSpPr txBox="1"/>
              <p:nvPr/>
            </p:nvSpPr>
            <p:spPr>
              <a:xfrm>
                <a:off x="9385445" y="9634182"/>
                <a:ext cx="5612518" cy="1051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32000" tIns="216000" rIns="432000" bIns="216000" numCol="1" rtlCol="0" anchor="ctr" anchorCtr="0">
                <a:spAutoFit/>
              </a:bodyPr>
              <a:lstStyle/>
              <a:p>
                <a:pPr algn="ctr"/>
                <a:r>
                  <a:rPr kumimoji="0" lang="fr-FR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libri" panose="020F0502020204030204" pitchFamily="34" charset="0"/>
                    <a:ea typeface="Exo 2 Light"/>
                    <a:cs typeface="Calibri" panose="020F0502020204030204" pitchFamily="34" charset="0"/>
                    <a:sym typeface="Exo 2 Light"/>
                  </a:rPr>
                  <a:t>Automatisation du site</a:t>
                </a:r>
              </a:p>
            </p:txBody>
          </p:sp>
        </p:grpSp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9D3DF92B-A2CB-CFE5-0491-1F0B2F40E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0741" y="3308282"/>
              <a:ext cx="4572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75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14815E-6 L -0.30807 3.1481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14815E-6 L 0.29792 3.1481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Avec ma liste de livre, j’ai réussi a obtenir la liste des livres disponible à ma librairie.</a:t>
            </a:r>
          </a:p>
          <a:p>
            <a:endParaRPr lang="fr-FR" sz="3200" dirty="0"/>
          </a:p>
          <a:p>
            <a:r>
              <a:rPr lang="fr-FR" sz="3200" dirty="0"/>
              <a:t>J’aimerais savoir combien j’ai payer l’ensemble des bouquins de ma bibliothèque.</a:t>
            </a:r>
          </a:p>
          <a:p>
            <a:endParaRPr lang="fr-FR" sz="3200" dirty="0"/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J’aimerais savoir le prix des bouquins que je n’ai pas encore lu.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11: Combien ai-je payer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1D7A46-0EF3-1631-343D-E2DE95DFFE69}"/>
              </a:ext>
            </a:extLst>
          </p:cNvPr>
          <p:cNvSpPr txBox="1"/>
          <p:nvPr/>
        </p:nvSpPr>
        <p:spPr>
          <a:xfrm>
            <a:off x="13657097" y="4732174"/>
            <a:ext cx="743994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chaque livre de ma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bibliothèque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2EBB-0A2C-3D8E-A72E-98880F3DB6A8}"/>
              </a:ext>
            </a:extLst>
          </p:cNvPr>
          <p:cNvSpPr txBox="1"/>
          <p:nvPr/>
        </p:nvSpPr>
        <p:spPr>
          <a:xfrm>
            <a:off x="15277736" y="5913950"/>
            <a:ext cx="419866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prends son nom.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00E801-9E32-918D-4BC5-BFB0DA32CDAD}"/>
              </a:ext>
            </a:extLst>
          </p:cNvPr>
          <p:cNvSpPr txBox="1"/>
          <p:nvPr/>
        </p:nvSpPr>
        <p:spPr>
          <a:xfrm>
            <a:off x="11857739" y="7095726"/>
            <a:ext cx="1103868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prends le prix de ma librairie pour le nom que j’ai retenu.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610956-CB29-1570-FB29-84C03644ECD0}"/>
              </a:ext>
            </a:extLst>
          </p:cNvPr>
          <p:cNvSpPr txBox="1"/>
          <p:nvPr/>
        </p:nvSpPr>
        <p:spPr>
          <a:xfrm>
            <a:off x="12229647" y="8277502"/>
            <a:ext cx="1029488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prends les infos de mon bouquins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chez mon libraire.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5C6CC0-783A-67F0-30D7-190BE2C66176}"/>
              </a:ext>
            </a:extLst>
          </p:cNvPr>
          <p:cNvSpPr txBox="1"/>
          <p:nvPr/>
        </p:nvSpPr>
        <p:spPr>
          <a:xfrm>
            <a:off x="14565228" y="9459278"/>
            <a:ext cx="5623739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prends le prix du libraire.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57CD87-F8D8-6EE1-DA5F-5D14254F0975}"/>
              </a:ext>
            </a:extLst>
          </p:cNvPr>
          <p:cNvSpPr txBox="1"/>
          <p:nvPr/>
        </p:nvSpPr>
        <p:spPr>
          <a:xfrm>
            <a:off x="13949683" y="10641054"/>
            <a:ext cx="6854845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J’additionne le prix a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un compteur.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11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Avec ma liste de livre, j’ai réussi a obtenir la liste des livres disponible à ma librairie.</a:t>
            </a:r>
          </a:p>
          <a:p>
            <a:endParaRPr lang="fr-FR" sz="3200" dirty="0"/>
          </a:p>
          <a:p>
            <a:r>
              <a:rPr lang="fr-FR" sz="3200" dirty="0"/>
              <a:t>J’aimerais savoir le score moyen des bouquins que j’ai acheté. Je me base sur le score de ma librairie.</a:t>
            </a:r>
          </a:p>
          <a:p>
            <a:endParaRPr lang="fr-FR" sz="3200" dirty="0"/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J’aimerais prendre en priorité mon score personnel.</a:t>
            </a:r>
          </a:p>
          <a:p>
            <a:r>
              <a:rPr lang="fr-FR" sz="3200" dirty="0"/>
              <a:t>Si je ne l’ai pas encore lu, je prends le score de la librairie.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12: Le score moyen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173340" y="4926174"/>
            <a:ext cx="10238792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score_moyen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librairie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… ? …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13DECE-13A7-0AB8-8E93-5CD026B2D47C}"/>
              </a:ext>
            </a:extLst>
          </p:cNvPr>
          <p:cNvSpPr txBox="1"/>
          <p:nvPr/>
        </p:nvSpPr>
        <p:spPr>
          <a:xfrm>
            <a:off x="12173340" y="8378500"/>
            <a:ext cx="10238793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moyenne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=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score_moyen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bibliotheque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librairie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moyenne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8,95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442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Avec ma liste de livre, j’ai réussi a obtenir la liste des livres disponible à ma librairie.</a:t>
            </a:r>
          </a:p>
          <a:p>
            <a:endParaRPr lang="fr-FR" sz="3200" dirty="0"/>
          </a:p>
          <a:p>
            <a:r>
              <a:rPr lang="fr-FR" sz="3200" dirty="0"/>
              <a:t>J’aimerais savoir le score moyen des bouquins que j’ai acheté. Je me base sur le score de ma librairie.</a:t>
            </a:r>
          </a:p>
          <a:p>
            <a:endParaRPr lang="fr-FR" sz="3200" dirty="0"/>
          </a:p>
          <a:p>
            <a:pPr lvl="1"/>
            <a:r>
              <a:rPr lang="fr-FR" sz="3200" u="sng" dirty="0"/>
              <a:t>Exercice bonus</a:t>
            </a:r>
          </a:p>
          <a:p>
            <a:r>
              <a:rPr lang="fr-FR" sz="3200" dirty="0"/>
              <a:t>J’aimerais prendre en priorité mon score personnel.</a:t>
            </a:r>
          </a:p>
          <a:p>
            <a:r>
              <a:rPr lang="fr-FR" sz="3200" dirty="0"/>
              <a:t>Si je ne l’ai pas encore lu, je prends le score de la librairie.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12: Le score moyen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00A36C-99E3-C145-32CE-6E615755F90C}"/>
              </a:ext>
            </a:extLst>
          </p:cNvPr>
          <p:cNvSpPr txBox="1"/>
          <p:nvPr/>
        </p:nvSpPr>
        <p:spPr>
          <a:xfrm>
            <a:off x="13609759" y="4732174"/>
            <a:ext cx="7534518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chaque livre de ma bibliothèque.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48AA04-2474-3970-C1F8-F84DF445BD04}"/>
              </a:ext>
            </a:extLst>
          </p:cNvPr>
          <p:cNvSpPr txBox="1"/>
          <p:nvPr/>
        </p:nvSpPr>
        <p:spPr>
          <a:xfrm>
            <a:off x="13848606" y="5759209"/>
            <a:ext cx="705682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récupère les infos de ma librairie.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A1F6C0-38F3-E287-807B-86A137437BF4}"/>
              </a:ext>
            </a:extLst>
          </p:cNvPr>
          <p:cNvSpPr txBox="1"/>
          <p:nvPr/>
        </p:nvSpPr>
        <p:spPr>
          <a:xfrm>
            <a:off x="14795986" y="6786244"/>
            <a:ext cx="516207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Puis je récupère le score.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4C1CEEC-8760-7559-C180-4F6E11A5AAF5}"/>
              </a:ext>
            </a:extLst>
          </p:cNvPr>
          <p:cNvSpPr txBox="1"/>
          <p:nvPr/>
        </p:nvSpPr>
        <p:spPr>
          <a:xfrm>
            <a:off x="13929574" y="7813279"/>
            <a:ext cx="6894920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J’additionne ce score à ma somme.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2AD609-131F-5102-C0F2-EB0AE03C90D6}"/>
              </a:ext>
            </a:extLst>
          </p:cNvPr>
          <p:cNvSpPr txBox="1"/>
          <p:nvPr/>
        </p:nvSpPr>
        <p:spPr>
          <a:xfrm>
            <a:off x="13055946" y="8840314"/>
            <a:ext cx="864219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divise ma somme par ma quantité de livre.</a:t>
            </a:r>
          </a:p>
        </p:txBody>
      </p:sp>
    </p:spTree>
    <p:extLst>
      <p:ext uri="{BB962C8B-B14F-4D97-AF65-F5344CB8AC3E}">
        <p14:creationId xmlns:p14="http://schemas.microsoft.com/office/powerpoint/2010/main" val="3571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11521439" y="5812272"/>
            <a:ext cx="12203084" cy="265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Possibilité d’ajouter des fonctions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Accès au propriétés avec « </a:t>
            </a:r>
            <a:r>
              <a:rPr kumimoji="0" lang="fr-FR" sz="48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this</a:t>
            </a:r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E4964-092C-8E8E-D116-746ABB63B761}"/>
              </a:ext>
            </a:extLst>
          </p:cNvPr>
          <p:cNvSpPr txBox="1"/>
          <p:nvPr/>
        </p:nvSpPr>
        <p:spPr>
          <a:xfrm>
            <a:off x="1287624" y="1838279"/>
            <a:ext cx="8845421" cy="56648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{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"Pons"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Clément“</a:t>
            </a:r>
            <a:b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salutations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 {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this.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this.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218D9B-4C26-E1FB-F254-50AAAE771556}"/>
              </a:ext>
            </a:extLst>
          </p:cNvPr>
          <p:cNvSpPr txBox="1"/>
          <p:nvPr/>
        </p:nvSpPr>
        <p:spPr>
          <a:xfrm>
            <a:off x="1374710" y="9246599"/>
            <a:ext cx="8758335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x.salutations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());</a:t>
            </a:r>
            <a:endParaRPr kumimoji="0" lang="fr-FR" sz="33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41C006-B35C-9F52-F401-C778DA5AB480}"/>
              </a:ext>
            </a:extLst>
          </p:cNvPr>
          <p:cNvSpPr txBox="1"/>
          <p:nvPr/>
        </p:nvSpPr>
        <p:spPr>
          <a:xfrm>
            <a:off x="1374710" y="10390272"/>
            <a:ext cx="8758335" cy="109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Clément Pons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9515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viens d’acheter une voiture neuve, qui consomme en moyenne 4,5 litres pour 100 km.</a:t>
            </a:r>
          </a:p>
          <a:p>
            <a:endParaRPr lang="fr-FR" sz="3200" dirty="0"/>
          </a:p>
          <a:p>
            <a:r>
              <a:rPr lang="fr-FR" sz="3200" dirty="0"/>
              <a:t>J’aimerais simuler mon trajet quotidien pour savoir combien d’essence je vais consommer à chaque trajet.</a:t>
            </a:r>
          </a:p>
          <a:p>
            <a:endParaRPr lang="fr-FR" sz="3200" dirty="0"/>
          </a:p>
          <a:p>
            <a:r>
              <a:rPr lang="fr-FR" sz="3200" dirty="0"/>
              <a:t>Je voudrais une fonction qui prenne en entrée le kilométrage parcourus, et qui mette à jour le réservoir et le kilométrage total de la voiture.</a:t>
            </a:r>
          </a:p>
          <a:p>
            <a:endParaRPr lang="fr-FR" sz="3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3: Ma voiture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257622" y="3007561"/>
            <a:ext cx="10238792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{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kilometrage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marque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reservoir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18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consommation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4.5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};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B9654C-349D-DE0C-76AA-FF6895D7E7CE}"/>
              </a:ext>
            </a:extLst>
          </p:cNvPr>
          <p:cNvSpPr txBox="1"/>
          <p:nvPr/>
        </p:nvSpPr>
        <p:spPr>
          <a:xfrm>
            <a:off x="12257622" y="7990109"/>
            <a:ext cx="10238792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roule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//Aller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retour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au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travail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roule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 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//Je vais faire les 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courses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</a:t>
            </a: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reservoir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15.75</a:t>
            </a:r>
          </a:p>
        </p:txBody>
      </p:sp>
    </p:spTree>
    <p:extLst>
      <p:ext uri="{BB962C8B-B14F-4D97-AF65-F5344CB8AC3E}">
        <p14:creationId xmlns:p14="http://schemas.microsoft.com/office/powerpoint/2010/main" val="132837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viens d’acheter une voiture neuve, qui consomme en moyenne 4,5 litres pour 100 km.</a:t>
            </a:r>
          </a:p>
          <a:p>
            <a:endParaRPr lang="fr-FR" sz="3200" dirty="0"/>
          </a:p>
          <a:p>
            <a:r>
              <a:rPr lang="fr-FR" sz="3200" dirty="0"/>
              <a:t>J’aimerais simuler mon trajet quotidien pour savoir combien d’essence je vais consommer à chaque trajet.</a:t>
            </a:r>
          </a:p>
          <a:p>
            <a:endParaRPr lang="fr-FR" sz="3200" dirty="0"/>
          </a:p>
          <a:p>
            <a:r>
              <a:rPr lang="fr-FR" sz="3200" dirty="0"/>
              <a:t>Je voudrais une fonction qui prenne en entrée le kilométrage parcourus, et qui mette à jour le réservoir et le kilométrage total de la voiture.</a:t>
            </a:r>
          </a:p>
          <a:p>
            <a:endParaRPr lang="fr-FR" sz="3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3: Ma voiture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654205-0A38-2902-A30D-1630653DAAA4}"/>
              </a:ext>
            </a:extLst>
          </p:cNvPr>
          <p:cNvSpPr txBox="1"/>
          <p:nvPr/>
        </p:nvSpPr>
        <p:spPr>
          <a:xfrm>
            <a:off x="14376802" y="4732174"/>
            <a:ext cx="600044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J’augmente mon kilométrage.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1EC008-CC85-05D2-4929-BCD9D1A4F062}"/>
              </a:ext>
            </a:extLst>
          </p:cNvPr>
          <p:cNvSpPr txBox="1"/>
          <p:nvPr/>
        </p:nvSpPr>
        <p:spPr>
          <a:xfrm>
            <a:off x="14417684" y="5806851"/>
            <a:ext cx="591869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calcule ma consommation.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281AC1-5A0B-8E63-C99D-9ACC27170F4F}"/>
              </a:ext>
            </a:extLst>
          </p:cNvPr>
          <p:cNvSpPr txBox="1"/>
          <p:nvPr/>
        </p:nvSpPr>
        <p:spPr>
          <a:xfrm>
            <a:off x="12596684" y="6881528"/>
            <a:ext cx="956071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ça, je prends ma consommation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pour 100km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D33AEC-4D41-721C-9099-785734C7391F}"/>
              </a:ext>
            </a:extLst>
          </p:cNvPr>
          <p:cNvSpPr txBox="1"/>
          <p:nvPr/>
        </p:nvSpPr>
        <p:spPr>
          <a:xfrm>
            <a:off x="12447623" y="7956205"/>
            <a:ext cx="985887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la divise par 100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pour avoir la conso au kilomètre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640BC1-C418-63C1-5215-DA6C026B3E18}"/>
              </a:ext>
            </a:extLst>
          </p:cNvPr>
          <p:cNvSpPr txBox="1"/>
          <p:nvPr/>
        </p:nvSpPr>
        <p:spPr>
          <a:xfrm>
            <a:off x="14284671" y="9030882"/>
            <a:ext cx="6184790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la multiplie par ma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distance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C462F3-B9C7-D6F5-7C6F-7AE76C23AAF9}"/>
              </a:ext>
            </a:extLst>
          </p:cNvPr>
          <p:cNvSpPr txBox="1"/>
          <p:nvPr/>
        </p:nvSpPr>
        <p:spPr>
          <a:xfrm>
            <a:off x="13356543" y="10105559"/>
            <a:ext cx="8041067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réduit mon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réservoir de cette quantité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9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Ma voiture commence à manquer d’essence, je ferrais mieux de faire le plein sinon je vais tomber en panne avant d’arriver à destination.</a:t>
            </a:r>
          </a:p>
          <a:p>
            <a:endParaRPr lang="fr-FR" sz="3200" dirty="0"/>
          </a:p>
          <a:p>
            <a:r>
              <a:rPr lang="fr-FR" sz="3200" dirty="0"/>
              <a:t>J’aimerais bloquer le trajet si je n’ai pas assez d’essence pour le faire.</a:t>
            </a:r>
          </a:p>
          <a:p>
            <a:endParaRPr lang="fr-FR" sz="3200" dirty="0"/>
          </a:p>
          <a:p>
            <a:r>
              <a:rPr lang="fr-FR" sz="3200" dirty="0"/>
              <a:t>Je voudrais une fonction pour faire le plein. Pour ça, j’ai ajouté une propriété « </a:t>
            </a:r>
            <a:r>
              <a:rPr lang="fr-FR" sz="3200" dirty="0" err="1"/>
              <a:t>maxReservoir</a:t>
            </a:r>
            <a:r>
              <a:rPr lang="fr-FR" sz="3200" dirty="0"/>
              <a:t> » pour savoir la capacité max de ma voiture.</a:t>
            </a:r>
          </a:p>
          <a:p>
            <a:endParaRPr lang="fr-FR" sz="3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12: Panne d’essence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257622" y="3007561"/>
            <a:ext cx="10238792" cy="56648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{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kilometrage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marque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maxReservoir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18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reservoir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0.25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consommation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4.5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};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B9654C-349D-DE0C-76AA-FF6895D7E7CE}"/>
              </a:ext>
            </a:extLst>
          </p:cNvPr>
          <p:cNvSpPr txBox="1"/>
          <p:nvPr/>
        </p:nvSpPr>
        <p:spPr>
          <a:xfrm>
            <a:off x="12257622" y="8755218"/>
            <a:ext cx="10238792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roule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endParaRPr lang="es-ES" sz="33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oiture.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plein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();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roule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4B93D3F-C811-5AF7-2D0A-529148556D0E}"/>
              </a:ext>
            </a:extLst>
          </p:cNvPr>
          <p:cNvGrpSpPr/>
          <p:nvPr/>
        </p:nvGrpSpPr>
        <p:grpSpPr>
          <a:xfrm>
            <a:off x="12257622" y="9822340"/>
            <a:ext cx="10238792" cy="726056"/>
            <a:chOff x="9864434" y="7300698"/>
            <a:chExt cx="10238792" cy="72605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EAC566F-7656-BE5E-D3CD-669231A412D2}"/>
                </a:ext>
              </a:extLst>
            </p:cNvPr>
            <p:cNvSpPr txBox="1"/>
            <p:nvPr/>
          </p:nvSpPr>
          <p:spPr>
            <a:xfrm>
              <a:off x="9864434" y="7300698"/>
              <a:ext cx="10238792" cy="726056"/>
            </a:xfrm>
            <a:prstGeom prst="rect">
              <a:avLst/>
            </a:prstGeom>
            <a:solidFill>
              <a:srgbClr val="290000"/>
            </a:solidFill>
            <a:ln w="19050" cap="flat" cmpd="sng" algn="ctr">
              <a:solidFill>
                <a:srgbClr val="5E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108000" rIns="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  Pas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assez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d’essence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pour faire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ce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trajet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.</a:t>
              </a:r>
              <a:endPara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FF8182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40B671-0562-13A9-25DF-C504D182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4090" y="7463561"/>
              <a:ext cx="353625" cy="400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9863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Ma voiture commence à manquer d’essence, je ferrais mieux de faire le plein sinon je vais tomber en panne avant d’arriver à destination.</a:t>
            </a:r>
          </a:p>
          <a:p>
            <a:endParaRPr lang="fr-FR" sz="3200" dirty="0"/>
          </a:p>
          <a:p>
            <a:r>
              <a:rPr lang="fr-FR" sz="3200" dirty="0"/>
              <a:t>J’aimerais bloquer le trajet si je n’ai pas assez d’essence pour le faire.</a:t>
            </a:r>
          </a:p>
          <a:p>
            <a:endParaRPr lang="fr-FR" sz="3200" dirty="0"/>
          </a:p>
          <a:p>
            <a:r>
              <a:rPr lang="fr-FR" sz="3200" dirty="0"/>
              <a:t>Je voudrais une fonction pour faire le plein. Pour ça, j’ai ajouté une propriété « </a:t>
            </a:r>
            <a:r>
              <a:rPr lang="fr-FR" sz="3200" dirty="0" err="1"/>
              <a:t>maxReservoir</a:t>
            </a:r>
            <a:r>
              <a:rPr lang="fr-FR" sz="3200" dirty="0"/>
              <a:t> » pour savoir la capacité max de ma voiture.</a:t>
            </a:r>
          </a:p>
          <a:p>
            <a:endParaRPr lang="fr-FR" sz="3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12: Panne d’essence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D62436-D927-7E59-CC64-447D7C73938A}"/>
              </a:ext>
            </a:extLst>
          </p:cNvPr>
          <p:cNvSpPr txBox="1"/>
          <p:nvPr/>
        </p:nvSpPr>
        <p:spPr>
          <a:xfrm>
            <a:off x="11366382" y="4732174"/>
            <a:ext cx="1202132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Avant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de réduire mon réservoir, je vérifie s’il risque d’atteindre 0.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8BFB0F-8F5A-7A5F-D636-3B028884F8E0}"/>
              </a:ext>
            </a:extLst>
          </p:cNvPr>
          <p:cNvSpPr txBox="1"/>
          <p:nvPr/>
        </p:nvSpPr>
        <p:spPr>
          <a:xfrm>
            <a:off x="12562233" y="5806851"/>
            <a:ext cx="962964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 c’est le cas, je stoppe tout et je lance une erreur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16D838-3BD0-5892-0507-BE71670E003C}"/>
              </a:ext>
            </a:extLst>
          </p:cNvPr>
          <p:cNvSpPr txBox="1"/>
          <p:nvPr/>
        </p:nvSpPr>
        <p:spPr>
          <a:xfrm>
            <a:off x="11442548" y="6881528"/>
            <a:ext cx="11869038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Sinon, je réduit mon réservoir et je met à jour mon kilométrage.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55B0D36-9328-C988-801A-9750FFFDBE77}"/>
              </a:ext>
            </a:extLst>
          </p:cNvPr>
          <p:cNvSpPr txBox="1"/>
          <p:nvPr/>
        </p:nvSpPr>
        <p:spPr>
          <a:xfrm>
            <a:off x="10658694" y="7956205"/>
            <a:ext cx="13436774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faire le plein, je dis que mon réservoir est égal à mon réservoir max.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3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Le prix de l’essence monte en flèche et je voudrais faire attention à mes dépenses.</a:t>
            </a:r>
          </a:p>
          <a:p>
            <a:endParaRPr lang="fr-FR" sz="3200" dirty="0"/>
          </a:p>
          <a:p>
            <a:r>
              <a:rPr lang="fr-FR" sz="3200" dirty="0"/>
              <a:t>Je veux donner le prix du litre d’essence à ma fonction « plein » pour savoir combien je paye.</a:t>
            </a:r>
          </a:p>
          <a:p>
            <a:endParaRPr lang="fr-FR" sz="3200" dirty="0"/>
          </a:p>
          <a:p>
            <a:r>
              <a:rPr lang="fr-FR" sz="3200" dirty="0"/>
              <a:t>J’aimerais que ma voiture garde en mémoire combien j’ai payé jusqu’à présent.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13: Prix de l’essence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257622" y="2429064"/>
            <a:ext cx="10238792" cy="6426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{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kilometrage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marque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""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maxReservoir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18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reservoir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0.25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consommation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4.5,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prix_essence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: 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0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};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B9654C-349D-DE0C-76AA-FF6895D7E7CE}"/>
              </a:ext>
            </a:extLst>
          </p:cNvPr>
          <p:cNvSpPr txBox="1"/>
          <p:nvPr/>
        </p:nvSpPr>
        <p:spPr>
          <a:xfrm>
            <a:off x="12257622" y="8941831"/>
            <a:ext cx="10238792" cy="4141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roule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  <a:endParaRPr kumimoji="0" lang="es-ES" sz="33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endParaRPr lang="es-ES" sz="33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oiture.</a:t>
            </a:r>
            <a:r>
              <a:rPr lang="es-ES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plein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A6FF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1.890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33,5475</a:t>
            </a:r>
            <a:b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voiture.</a:t>
            </a:r>
            <a:r>
              <a:rPr kumimoji="0" lang="es-ES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roule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rgbClr val="A6FF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40</a:t>
            </a: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4B93D3F-C811-5AF7-2D0A-529148556D0E}"/>
              </a:ext>
            </a:extLst>
          </p:cNvPr>
          <p:cNvGrpSpPr/>
          <p:nvPr/>
        </p:nvGrpSpPr>
        <p:grpSpPr>
          <a:xfrm>
            <a:off x="12257622" y="9990289"/>
            <a:ext cx="10238792" cy="726056"/>
            <a:chOff x="9864434" y="7300698"/>
            <a:chExt cx="10238792" cy="72605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EAC566F-7656-BE5E-D3CD-669231A412D2}"/>
                </a:ext>
              </a:extLst>
            </p:cNvPr>
            <p:cNvSpPr txBox="1"/>
            <p:nvPr/>
          </p:nvSpPr>
          <p:spPr>
            <a:xfrm>
              <a:off x="9864434" y="7300698"/>
              <a:ext cx="10238792" cy="726056"/>
            </a:xfrm>
            <a:prstGeom prst="rect">
              <a:avLst/>
            </a:prstGeom>
            <a:solidFill>
              <a:srgbClr val="290000"/>
            </a:solidFill>
            <a:ln w="19050" cap="flat" cmpd="sng" algn="ctr">
              <a:solidFill>
                <a:srgbClr val="5E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432000" tIns="108000" rIns="0" bIns="216000" numCol="1" rtlCol="0" anchor="ctr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  Pas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assez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d’essence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pour faire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ce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 </a:t>
              </a:r>
              <a:r>
                <a:rPr lang="en-US" sz="2000" dirty="0" err="1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trajet</a:t>
              </a:r>
              <a:r>
                <a:rPr lang="en-US" sz="2000" dirty="0">
                  <a:solidFill>
                    <a:srgbClr val="FF818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Exo 2 Light"/>
                </a:rPr>
                <a:t>.</a:t>
              </a:r>
              <a:endParaRPr kumimoji="0" lang="fr-FR" sz="2000" b="0" i="0" u="none" strike="noStrike" cap="none" spc="0" normalizeH="0" baseline="0" dirty="0" err="1">
                <a:ln>
                  <a:noFill/>
                </a:ln>
                <a:solidFill>
                  <a:srgbClr val="FF8182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40B671-0562-13A9-25DF-C504D182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4090" y="7463561"/>
              <a:ext cx="353625" cy="400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90493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Le prix de l’essence monte en flèche et je voudrais faire attention à mes dépenses.</a:t>
            </a:r>
          </a:p>
          <a:p>
            <a:endParaRPr lang="fr-FR" sz="3200" dirty="0"/>
          </a:p>
          <a:p>
            <a:r>
              <a:rPr lang="fr-FR" sz="3200" dirty="0"/>
              <a:t>Je veux donner le prix du litre d’essence à ma fonction « plein » pour savoir combien je paye.</a:t>
            </a:r>
          </a:p>
          <a:p>
            <a:endParaRPr lang="fr-FR" sz="3200" dirty="0"/>
          </a:p>
          <a:p>
            <a:r>
              <a:rPr lang="fr-FR" sz="3200" dirty="0"/>
              <a:t>J’aimerais que ma voiture garde en mémoire combien j’ai payé jusqu’à présent.</a:t>
            </a:r>
          </a:p>
          <a:p>
            <a:endParaRPr lang="fr-FR" sz="3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13: Prix de l’essence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D62436-D927-7E59-CC64-447D7C73938A}"/>
              </a:ext>
            </a:extLst>
          </p:cNvPr>
          <p:cNvSpPr txBox="1"/>
          <p:nvPr/>
        </p:nvSpPr>
        <p:spPr>
          <a:xfrm>
            <a:off x="13021499" y="4478259"/>
            <a:ext cx="8711122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avoir un prix correct, je dois déterminer </a:t>
            </a:r>
          </a:p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combien d’essence il me manque.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F99498-8C1E-39B1-A7D7-A7FBB9C7F6F2}"/>
              </a:ext>
            </a:extLst>
          </p:cNvPr>
          <p:cNvSpPr txBox="1"/>
          <p:nvPr/>
        </p:nvSpPr>
        <p:spPr>
          <a:xfrm>
            <a:off x="13013710" y="6023445"/>
            <a:ext cx="9025310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Pour se faire, je peux prendre le réservoir max, </a:t>
            </a:r>
          </a:p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et y soustraire mon réservoir actuel.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DF3CA3-3913-48D3-2E5D-E92D496219FE}"/>
              </a:ext>
            </a:extLst>
          </p:cNvPr>
          <p:cNvSpPr txBox="1"/>
          <p:nvPr/>
        </p:nvSpPr>
        <p:spPr>
          <a:xfrm>
            <a:off x="12735600" y="7822546"/>
            <a:ext cx="9581553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peux multiplier ce nombre par mon prix au litre.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F69C1C-2E98-AAAD-F3D7-6EF821A6D5E3}"/>
              </a:ext>
            </a:extLst>
          </p:cNvPr>
          <p:cNvSpPr txBox="1"/>
          <p:nvPr/>
        </p:nvSpPr>
        <p:spPr>
          <a:xfrm>
            <a:off x="12512793" y="9113816"/>
            <a:ext cx="10027188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l’ajoute à mon prix d’essence, et je renvoie ce prix.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6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 le WEB fonctionne ?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3E21C7F-A860-4C0A-B843-1F971569F61A}"/>
              </a:ext>
            </a:extLst>
          </p:cNvPr>
          <p:cNvGrpSpPr/>
          <p:nvPr/>
        </p:nvGrpSpPr>
        <p:grpSpPr>
          <a:xfrm>
            <a:off x="9116290" y="2962101"/>
            <a:ext cx="6151419" cy="6623444"/>
            <a:chOff x="9116290" y="2962101"/>
            <a:chExt cx="6151419" cy="6623444"/>
          </a:xfrm>
        </p:grpSpPr>
        <p:pic>
          <p:nvPicPr>
            <p:cNvPr id="2050" name="Picture 2" descr="Icônes Server - Téléchargement gratuit en PNG et SVG">
              <a:extLst>
                <a:ext uri="{FF2B5EF4-FFF2-40B4-BE49-F238E27FC236}">
                  <a16:creationId xmlns:a16="http://schemas.microsoft.com/office/drawing/2014/main" id="{4C7BE346-1CAD-4012-8FD6-8C00A536B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6290" y="2962101"/>
              <a:ext cx="6151419" cy="6151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66DA9E0-F438-434A-9602-B54B009C5B94}"/>
                </a:ext>
              </a:extLst>
            </p:cNvPr>
            <p:cNvSpPr txBox="1"/>
            <p:nvPr/>
          </p:nvSpPr>
          <p:spPr>
            <a:xfrm>
              <a:off x="11094541" y="8641495"/>
              <a:ext cx="2194915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l"/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Serveur</a:t>
              </a:r>
            </a:p>
          </p:txBody>
        </p:sp>
      </p:grp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A64C383-B0D9-4143-A476-AB618C83816C}"/>
              </a:ext>
            </a:extLst>
          </p:cNvPr>
          <p:cNvCxnSpPr>
            <a:cxnSpLocks/>
          </p:cNvCxnSpPr>
          <p:nvPr/>
        </p:nvCxnSpPr>
        <p:spPr>
          <a:xfrm flipH="1">
            <a:off x="14573250" y="6203026"/>
            <a:ext cx="1169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51AEB6E-B74D-4531-9F7E-20FC3A4DDBC4}"/>
              </a:ext>
            </a:extLst>
          </p:cNvPr>
          <p:cNvGrpSpPr/>
          <p:nvPr/>
        </p:nvGrpSpPr>
        <p:grpSpPr>
          <a:xfrm>
            <a:off x="7804813" y="4160859"/>
            <a:ext cx="6542954" cy="4213873"/>
            <a:chOff x="2358190" y="4134925"/>
            <a:chExt cx="7074568" cy="4399524"/>
          </a:xfrm>
        </p:grpSpPr>
        <p:pic>
          <p:nvPicPr>
            <p:cNvPr id="2052" name="Picture 4" descr="Ordinateur Portable Écran Dordinateur Tv Tablette Smartphone Icon Set  Vecteurs libres de droits et plus d'images vectorielles de Affichage  digital - iStock">
              <a:extLst>
                <a:ext uri="{FF2B5EF4-FFF2-40B4-BE49-F238E27FC236}">
                  <a16:creationId xmlns:a16="http://schemas.microsoft.com/office/drawing/2014/main" id="{4A5B1A99-DEEC-4AB9-9344-604D607BBC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" t="20520" r="3815" b="21573"/>
            <a:stretch/>
          </p:blipFill>
          <p:spPr bwMode="auto">
            <a:xfrm>
              <a:off x="2358190" y="4134925"/>
              <a:ext cx="7074568" cy="3110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947C610-F198-480B-BD35-C305372E2886}"/>
                </a:ext>
              </a:extLst>
            </p:cNvPr>
            <p:cNvSpPr txBox="1"/>
            <p:nvPr/>
          </p:nvSpPr>
          <p:spPr>
            <a:xfrm>
              <a:off x="4803289" y="7590399"/>
              <a:ext cx="1867903" cy="944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32000" tIns="216000" rIns="432000" bIns="216000" numCol="1" rtlCol="0" anchor="ctr" anchorCtr="0">
              <a:spAutoFit/>
            </a:bodyPr>
            <a:lstStyle/>
            <a:p>
              <a:pPr algn="l"/>
              <a:r>
                <a: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rPr>
                <a:t>Client</a:t>
              </a: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F25809C-4439-4BBE-A94D-3E603C2044FC}"/>
              </a:ext>
            </a:extLst>
          </p:cNvPr>
          <p:cNvCxnSpPr>
            <a:cxnSpLocks/>
          </p:cNvCxnSpPr>
          <p:nvPr/>
        </p:nvCxnSpPr>
        <p:spPr>
          <a:xfrm flipH="1">
            <a:off x="12854940" y="6267796"/>
            <a:ext cx="1718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EAD525D-09D8-44D2-9131-838D0E1F4CAC}"/>
              </a:ext>
            </a:extLst>
          </p:cNvPr>
          <p:cNvSpPr txBox="1"/>
          <p:nvPr/>
        </p:nvSpPr>
        <p:spPr>
          <a:xfrm>
            <a:off x="617338" y="4947447"/>
            <a:ext cx="8321789" cy="2467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Contient le code du site WEB</a:t>
            </a:r>
          </a:p>
          <a:p>
            <a:pPr marL="514350" indent="-514350" algn="l">
              <a:buFont typeface="+mj-lt"/>
              <a:buAutoNum type="arabicPeriod"/>
            </a:pP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L’expose au publique via une application serveur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4D1E18F-FE80-4B36-9454-01D9878FA541}"/>
              </a:ext>
            </a:extLst>
          </p:cNvPr>
          <p:cNvSpPr txBox="1"/>
          <p:nvPr/>
        </p:nvSpPr>
        <p:spPr>
          <a:xfrm>
            <a:off x="599933" y="5258627"/>
            <a:ext cx="7204880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Téléchargement du code source du site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1CB68A8-6B6D-4E42-ABFD-F8739B9D45C3}"/>
              </a:ext>
            </a:extLst>
          </p:cNvPr>
          <p:cNvSpPr txBox="1"/>
          <p:nvPr/>
        </p:nvSpPr>
        <p:spPr>
          <a:xfrm>
            <a:off x="626040" y="4932446"/>
            <a:ext cx="8321789" cy="19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Interprétation du code HTML/CSS</a:t>
            </a:r>
          </a:p>
          <a:p>
            <a:pPr marL="514350" indent="-514350" algn="l">
              <a:buFont typeface="+mj-lt"/>
              <a:buAutoNum type="arabicPeriod"/>
            </a:pPr>
            <a:endParaRPr lang="fr-FR" sz="33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Interprétation du code Javascript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FAAEE63-0D23-4AE6-9254-2D22A99F4E4A}"/>
              </a:ext>
            </a:extLst>
          </p:cNvPr>
          <p:cNvCxnSpPr>
            <a:cxnSpLocks/>
          </p:cNvCxnSpPr>
          <p:nvPr/>
        </p:nvCxnSpPr>
        <p:spPr>
          <a:xfrm>
            <a:off x="14590655" y="6359236"/>
            <a:ext cx="1169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32E0FD4E-C880-1D40-622B-72CC86E76807}"/>
              </a:ext>
            </a:extLst>
          </p:cNvPr>
          <p:cNvGrpSpPr/>
          <p:nvPr/>
        </p:nvGrpSpPr>
        <p:grpSpPr>
          <a:xfrm>
            <a:off x="7650281" y="3008403"/>
            <a:ext cx="5245558" cy="8269630"/>
            <a:chOff x="7650281" y="3008403"/>
            <a:chExt cx="5245558" cy="826963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895F0B72-607C-4DED-AF56-74C2904F99FD}"/>
                </a:ext>
              </a:extLst>
            </p:cNvPr>
            <p:cNvGrpSpPr/>
            <p:nvPr/>
          </p:nvGrpSpPr>
          <p:grpSpPr>
            <a:xfrm>
              <a:off x="7650281" y="3008403"/>
              <a:ext cx="5245558" cy="8269630"/>
              <a:chOff x="1841155" y="1857676"/>
              <a:chExt cx="8207617" cy="12775062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67AFC297-B7FF-4D9B-B0F5-8DDC8971FD70}"/>
                  </a:ext>
                </a:extLst>
              </p:cNvPr>
              <p:cNvGrpSpPr/>
              <p:nvPr/>
            </p:nvGrpSpPr>
            <p:grpSpPr>
              <a:xfrm>
                <a:off x="1841155" y="1857676"/>
                <a:ext cx="8207617" cy="9533136"/>
                <a:chOff x="670911" y="2094423"/>
                <a:chExt cx="8207617" cy="9533136"/>
              </a:xfrm>
            </p:grpSpPr>
            <p:pic>
              <p:nvPicPr>
                <p:cNvPr id="2054" name="Picture 6" descr="Chrome : rapide et sécurisé ‒ Applications sur Google Play">
                  <a:extLst>
                    <a:ext uri="{FF2B5EF4-FFF2-40B4-BE49-F238E27FC236}">
                      <a16:creationId xmlns:a16="http://schemas.microsoft.com/office/drawing/2014/main" id="{BFF8DD32-7FA1-480D-ABD5-1487FFDA91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7061" y="2219391"/>
                  <a:ext cx="2791796" cy="2791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Mozilla Firefox — Wikipédia">
                  <a:extLst>
                    <a:ext uri="{FF2B5EF4-FFF2-40B4-BE49-F238E27FC236}">
                      <a16:creationId xmlns:a16="http://schemas.microsoft.com/office/drawing/2014/main" id="{90A93971-ABF9-41BD-BBE2-35DBE565C4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3692" y="5680209"/>
                  <a:ext cx="2791796" cy="2631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Brave, le navigateur qui remplace les pubs par d'autres pubs - Les  Numériques">
                  <a:extLst>
                    <a:ext uri="{FF2B5EF4-FFF2-40B4-BE49-F238E27FC236}">
                      <a16:creationId xmlns:a16="http://schemas.microsoft.com/office/drawing/2014/main" id="{A8674413-DE33-4688-800A-ADCF9F3169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911" y="8374732"/>
                  <a:ext cx="2791796" cy="32528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Télécharger Opera sur Android et APK">
                  <a:extLst>
                    <a:ext uri="{FF2B5EF4-FFF2-40B4-BE49-F238E27FC236}">
                      <a16:creationId xmlns:a16="http://schemas.microsoft.com/office/drawing/2014/main" id="{DE4511C7-BFDE-4D48-801A-5F28D9B732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0334" y="2094423"/>
                  <a:ext cx="2791796" cy="2791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72" name="Picture 24" descr="Safari – Assistance Apple officielle">
                  <a:extLst>
                    <a:ext uri="{FF2B5EF4-FFF2-40B4-BE49-F238E27FC236}">
                      <a16:creationId xmlns:a16="http://schemas.microsoft.com/office/drawing/2014/main" id="{395C4037-6A53-4F47-AE4E-96CBBEEB6E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0897" y="8171827"/>
                  <a:ext cx="3277631" cy="32776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F572C33-FB02-4FAC-93BD-FF9F7D5067B1}"/>
                  </a:ext>
                </a:extLst>
              </p:cNvPr>
              <p:cNvSpPr txBox="1"/>
              <p:nvPr/>
            </p:nvSpPr>
            <p:spPr>
              <a:xfrm>
                <a:off x="3435956" y="13174354"/>
                <a:ext cx="4532179" cy="14583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vert="horz" wrap="square" lIns="432000" tIns="216000" rIns="432000" bIns="216000" numCol="1" rtlCol="0" anchor="ctr" anchorCtr="0">
                <a:spAutoFit/>
              </a:bodyPr>
              <a:lstStyle/>
              <a:p>
                <a:pPr algn="l"/>
                <a:r>
                  <a:rPr lang="fr-FR" sz="3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Exo 2 Light"/>
                    <a:cs typeface="Calibri" panose="020F0502020204030204" pitchFamily="34" charset="0"/>
                    <a:sym typeface="Exo 2 Light"/>
                  </a:rPr>
                  <a:t>Navigateurs</a:t>
                </a:r>
                <a:endParaRPr kumimoji="0" lang="fr-FR" sz="33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Calibri" panose="020F0502020204030204" pitchFamily="34" charset="0"/>
                  <a:ea typeface="Exo 2 Light"/>
                  <a:cs typeface="Calibri" panose="020F0502020204030204" pitchFamily="34" charset="0"/>
                  <a:sym typeface="Exo 2 Light"/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A865ABC-DF44-8840-8ADC-BE6522C5F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9257" y="8848037"/>
              <a:ext cx="1497105" cy="1497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37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25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83E-6 -4.44444E-6 L 0.29968 -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6" grpId="1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classes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DAB371-5EA3-41CE-A773-E2BFEE11CED0}"/>
              </a:ext>
            </a:extLst>
          </p:cNvPr>
          <p:cNvSpPr txBox="1"/>
          <p:nvPr/>
        </p:nvSpPr>
        <p:spPr>
          <a:xfrm>
            <a:off x="11545305" y="3031751"/>
            <a:ext cx="12203084" cy="265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32000" tIns="216000" rIns="432000" bIns="216000" numCol="1" rtlCol="0" anchor="ctr" anchorCtr="0">
            <a:spAutoFit/>
          </a:bodyPr>
          <a:lstStyle/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S’initialise avec un constructeur</a:t>
            </a:r>
          </a:p>
          <a:p>
            <a:pPr algn="l"/>
            <a:endParaRPr lang="fr-FR" sz="4800" dirty="0">
              <a:solidFill>
                <a:schemeClr val="tx1"/>
              </a:solidFill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  <a:p>
            <a:pPr algn="l"/>
            <a:r>
              <a:rPr kumimoji="0" lang="fr-FR" sz="4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Se crée avec le mot clé « new 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E4964-092C-8E8E-D116-746ABB63B761}"/>
              </a:ext>
            </a:extLst>
          </p:cNvPr>
          <p:cNvSpPr txBox="1"/>
          <p:nvPr/>
        </p:nvSpPr>
        <p:spPr>
          <a:xfrm>
            <a:off x="1349942" y="1857676"/>
            <a:ext cx="8845421" cy="109971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class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Personne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fr-FR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  <a:b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fr-FR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constructor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{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this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D7C55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nom;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lang="fr-FR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this</a:t>
            </a:r>
            <a:r>
              <a:rPr lang="fr-FR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</a:t>
            </a:r>
            <a:r>
              <a:rPr lang="fr-FR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lang="fr-FR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fr-FR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salutations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{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  <a:r>
              <a:rPr lang="fr-FR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return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fr-FR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this</a:t>
            </a:r>
            <a:r>
              <a:rPr lang="fr-FR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</a:t>
            </a:r>
            <a:r>
              <a:rPr lang="fr-FR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prenom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</a:t>
            </a:r>
            <a:r>
              <a:rPr lang="fr-FR" sz="3300" dirty="0">
                <a:solidFill>
                  <a:srgbClr val="CE79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 "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+ </a:t>
            </a:r>
            <a:r>
              <a:rPr lang="fr-FR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this</a:t>
            </a:r>
            <a:r>
              <a:rPr lang="fr-FR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.</a:t>
            </a:r>
            <a:r>
              <a:rPr lang="fr-FR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nom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6CF444-F294-713C-DDE0-85CEF28A06F4}"/>
              </a:ext>
            </a:extLst>
          </p:cNvPr>
          <p:cNvSpPr txBox="1"/>
          <p:nvPr/>
        </p:nvSpPr>
        <p:spPr>
          <a:xfrm>
            <a:off x="12191999" y="7951652"/>
            <a:ext cx="10220132" cy="49031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moi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new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Personne(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"Pons"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"Clément"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lang="fr-FR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fr-FR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moi.</a:t>
            </a:r>
            <a:r>
              <a:rPr lang="fr-FR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salutations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());</a:t>
            </a:r>
            <a:endParaRPr lang="fr-FR" sz="3300" dirty="0">
              <a:solidFill>
                <a:srgbClr val="8871B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Clément Pons</a:t>
            </a:r>
          </a:p>
          <a:p>
            <a:pPr algn="l">
              <a:lnSpc>
                <a:spcPct val="150000"/>
              </a:lnSpc>
            </a:pP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5EB1D8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coloc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=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8871BB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new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Personne(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"Dylan"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Leeroy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rgbClr val="CE794C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"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console.</a:t>
            </a:r>
            <a:r>
              <a:rPr lang="fr-FR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log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fr-FR" sz="33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coloc.</a:t>
            </a:r>
            <a:r>
              <a:rPr lang="fr-FR" sz="3300" dirty="0" err="1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salutations</a:t>
            </a:r>
            <a: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());</a:t>
            </a:r>
            <a:br>
              <a:rPr lang="fr-FR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&gt; </a:t>
            </a:r>
            <a:r>
              <a:rPr kumimoji="0" lang="fr-FR" sz="33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Leeroy</a:t>
            </a:r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Dylan</a:t>
            </a:r>
          </a:p>
        </p:txBody>
      </p:sp>
    </p:spTree>
    <p:extLst>
      <p:ext uri="{BB962C8B-B14F-4D97-AF65-F5344CB8AC3E}">
        <p14:creationId xmlns:p14="http://schemas.microsoft.com/office/powerpoint/2010/main" val="2672424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J’aimerais faire une classe à partir de données utilisateur.</a:t>
            </a:r>
          </a:p>
          <a:p>
            <a:endParaRPr lang="fr-FR" sz="3200" dirty="0"/>
          </a:p>
          <a:p>
            <a:r>
              <a:rPr lang="fr-FR" sz="3200" dirty="0"/>
              <a:t>Je voudrais que mon utilisateur puisse saisir son mot de passe afin de se connecter.</a:t>
            </a:r>
          </a:p>
          <a:p>
            <a:endParaRPr lang="fr-FR" sz="3200" dirty="0"/>
          </a:p>
          <a:p>
            <a:r>
              <a:rPr lang="fr-FR" sz="3200" dirty="0"/>
              <a:t>Toutes les fonctions liées à mon utilisateur ne fonctionne que s’il est connecté.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Exemple 4: Ma classe d’Utilisateur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257622" y="2429064"/>
            <a:ext cx="10238792" cy="56648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class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Utilisateur</a:t>
            </a:r>
            <a:endParaRPr lang="es-ES" sz="3300" dirty="0">
              <a:solidFill>
                <a:srgbClr val="5EB1D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</a:t>
            </a:r>
            <a:r>
              <a:rPr lang="es-ES" sz="3300" dirty="0">
                <a:solidFill>
                  <a:srgbClr val="D7C5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constructor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</a:t>
            </a:r>
            <a:r>
              <a:rPr lang="es-ES" sz="3300" dirty="0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pseudo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,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mdp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)</a:t>
            </a:r>
            <a:b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</a:b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063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voudrais pouvoir créer un nouvel utilisateur.</a:t>
            </a:r>
          </a:p>
          <a:p>
            <a:endParaRPr lang="fr-FR" sz="3200" dirty="0"/>
          </a:p>
          <a:p>
            <a:r>
              <a:rPr lang="fr-FR" sz="3200" dirty="0"/>
              <a:t>Pour ça, je voudrais qu’en appuyant sur un bouton, il me demande un pseudo et un mot de passe.</a:t>
            </a:r>
          </a:p>
          <a:p>
            <a:endParaRPr lang="fr-FR" sz="3200" dirty="0"/>
          </a:p>
          <a:p>
            <a:r>
              <a:rPr lang="fr-FR" sz="3200" dirty="0"/>
              <a:t>Je veux que ces utilisateurs s’ajoutent à un tableau d’utilisateurs.</a:t>
            </a:r>
          </a:p>
          <a:p>
            <a:endParaRPr lang="fr-FR" sz="3200" dirty="0"/>
          </a:p>
          <a:p>
            <a:r>
              <a:rPr lang="fr-FR" sz="3200" dirty="0"/>
              <a:t>Quand je termine mon inscription, je veux afficher mon tableau d’utilisateurs.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14: Inscription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D2B96F-F76C-B460-41D5-9197258ED8AF}"/>
              </a:ext>
            </a:extLst>
          </p:cNvPr>
          <p:cNvSpPr txBox="1"/>
          <p:nvPr/>
        </p:nvSpPr>
        <p:spPr>
          <a:xfrm>
            <a:off x="12257622" y="2429064"/>
            <a:ext cx="10238792" cy="33796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0" tIns="216000" rIns="432000" bIns="216000" numCol="1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300" dirty="0" err="1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function</a:t>
            </a:r>
            <a:r>
              <a:rPr lang="es-ES" sz="3300" dirty="0">
                <a:solidFill>
                  <a:srgbClr val="8871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 </a:t>
            </a:r>
            <a:r>
              <a:rPr lang="es-ES" sz="3300" dirty="0" err="1">
                <a:solidFill>
                  <a:srgbClr val="5EB1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inscription</a:t>
            </a:r>
            <a:r>
              <a:rPr lang="es-E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{</a:t>
            </a:r>
          </a:p>
          <a:p>
            <a:pPr>
              <a:lnSpc>
                <a:spcPct val="150000"/>
              </a:lnSpc>
            </a:pPr>
            <a:endParaRPr lang="es-ES" sz="3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xo 2 Light"/>
            </a:endParaRPr>
          </a:p>
          <a:p>
            <a:pPr>
              <a:lnSpc>
                <a:spcPct val="150000"/>
              </a:lnSpc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xo 2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8762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Les objets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voudrais pouvoir créer un nouvel utilisateur.</a:t>
            </a:r>
          </a:p>
          <a:p>
            <a:endParaRPr lang="fr-FR" sz="3200" dirty="0"/>
          </a:p>
          <a:p>
            <a:r>
              <a:rPr lang="fr-FR" sz="3200" dirty="0"/>
              <a:t>Pour ça, je voudrais qu’en appuyant sur un bouton, il me demande un pseudo et un mot de passe.</a:t>
            </a:r>
          </a:p>
          <a:p>
            <a:endParaRPr lang="fr-FR" sz="3200" dirty="0"/>
          </a:p>
          <a:p>
            <a:r>
              <a:rPr lang="fr-FR" sz="3200" dirty="0"/>
              <a:t>Je veux que ces utilisateurs s’ajoutent à un tableau d’utilisateurs.</a:t>
            </a:r>
          </a:p>
          <a:p>
            <a:endParaRPr lang="fr-FR" sz="3200" dirty="0"/>
          </a:p>
          <a:p>
            <a:r>
              <a:rPr lang="fr-FR" sz="3200" dirty="0"/>
              <a:t>Quand je termine mon inscription, je veux afficher mon tableau d’utilisateurs.</a:t>
            </a:r>
          </a:p>
          <a:p>
            <a:endParaRPr lang="fr-FR" sz="3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 14: Inscription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24E734-BA53-32B4-A1B0-F92591BE4CE6}"/>
              </a:ext>
            </a:extLst>
          </p:cNvPr>
          <p:cNvSpPr txBox="1"/>
          <p:nvPr/>
        </p:nvSpPr>
        <p:spPr>
          <a:xfrm>
            <a:off x="11913035" y="4732174"/>
            <a:ext cx="10928075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Quand je clique sur mon bouton, je veux lancer la fonction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E57196-A219-0A0B-0DD2-BDACC7664D8E}"/>
              </a:ext>
            </a:extLst>
          </p:cNvPr>
          <p:cNvSpPr txBox="1"/>
          <p:nvPr/>
        </p:nvSpPr>
        <p:spPr>
          <a:xfrm>
            <a:off x="13464754" y="5857578"/>
            <a:ext cx="7824662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veux qu’on me demande mon pseudo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6B24A2-FEE2-6CA4-54C5-3F1D9DC17A78}"/>
              </a:ext>
            </a:extLst>
          </p:cNvPr>
          <p:cNvSpPr txBox="1"/>
          <p:nvPr/>
        </p:nvSpPr>
        <p:spPr>
          <a:xfrm>
            <a:off x="12477316" y="6982982"/>
            <a:ext cx="9799561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Je veux aussi qu’on me demande mon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mot de passe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DFE019-C17F-F4F5-2220-4E3006EC0FDA}"/>
              </a:ext>
            </a:extLst>
          </p:cNvPr>
          <p:cNvSpPr txBox="1"/>
          <p:nvPr/>
        </p:nvSpPr>
        <p:spPr>
          <a:xfrm>
            <a:off x="11802464" y="8108386"/>
            <a:ext cx="11149290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Une fois ces deux infos obtenu,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je crée un nouvel utilisateur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44A41B-3FF1-D286-BD48-83AE80E9C7C1}"/>
              </a:ext>
            </a:extLst>
          </p:cNvPr>
          <p:cNvSpPr txBox="1"/>
          <p:nvPr/>
        </p:nvSpPr>
        <p:spPr>
          <a:xfrm>
            <a:off x="11819311" y="9233790"/>
            <a:ext cx="11115626" cy="944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Enfin, je l’ajoute</a:t>
            </a:r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 à un tableau global puis j’affiche le tableau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94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/>
              <a:t>JavaScript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1F104D-94B9-C91E-CAEA-EC262040A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/>
              <a:t>Je voudrais faire une fonction qui me demande un nombre, et qui me dit s’il est divisible par 3 ou par 7.</a:t>
            </a:r>
          </a:p>
          <a:p>
            <a:endParaRPr lang="fr-FR" sz="3200" dirty="0"/>
          </a:p>
          <a:p>
            <a:r>
              <a:rPr lang="fr-FR" sz="3200" dirty="0"/>
              <a:t>Je voudrais faire une fonction qui me donne le nombre le plus haut d’un tableau de nombres.</a:t>
            </a:r>
          </a:p>
          <a:p>
            <a:endParaRPr lang="fr-FR" sz="3200" dirty="0"/>
          </a:p>
          <a:p>
            <a:r>
              <a:rPr lang="fr-FR" sz="3200" dirty="0"/>
              <a:t>Je voudrais transformer tous les nombres d’un tableau en leur valeur absolue.</a:t>
            </a:r>
          </a:p>
          <a:p>
            <a:endParaRPr lang="fr-FR" sz="3200" dirty="0"/>
          </a:p>
          <a:p>
            <a:r>
              <a:rPr lang="fr-FR" sz="3200" dirty="0"/>
              <a:t>Je voudrais générer X nombres aléatoire et compter combien sont plus petit que 0.5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84EE1-BCFC-51AC-E770-6A1E42CCA9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2154436"/>
            <a:ext cx="9623612" cy="1460551"/>
          </a:xfrm>
        </p:spPr>
        <p:txBody>
          <a:bodyPr/>
          <a:lstStyle/>
          <a:p>
            <a:r>
              <a:rPr lang="fr-FR" dirty="0"/>
              <a:t>Exercices récap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18662A-A8DA-4754-A56D-B1635728C649}"/>
              </a:ext>
            </a:extLst>
          </p:cNvPr>
          <p:cNvSpPr txBox="1"/>
          <p:nvPr/>
        </p:nvSpPr>
        <p:spPr>
          <a:xfrm>
            <a:off x="12324952" y="5616594"/>
            <a:ext cx="10104131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N’oubliez pas, essayez de décomposer les différentes </a:t>
            </a:r>
          </a:p>
          <a:p>
            <a:pPr algn="ctr"/>
            <a:r>
              <a:rPr kumimoji="0" lang="fr-FR" sz="33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étapes en des phrases simples</a:t>
            </a:r>
            <a:endParaRPr kumimoji="0" lang="fr-FR" sz="33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ea typeface="Exo 2 Light"/>
              <a:cs typeface="Calibri" panose="020F0502020204030204" pitchFamily="34" charset="0"/>
              <a:sym typeface="Exo 2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EF6C54-E4A8-2C93-E317-621D3233BF56}"/>
              </a:ext>
            </a:extLst>
          </p:cNvPr>
          <p:cNvSpPr txBox="1"/>
          <p:nvPr/>
        </p:nvSpPr>
        <p:spPr>
          <a:xfrm>
            <a:off x="13044700" y="3011194"/>
            <a:ext cx="8664634" cy="1451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32000" tIns="216000" rIns="432000" bIns="216000" numCol="1" rtlCol="0" anchor="ctr" anchorCtr="0">
            <a:spAutoFit/>
          </a:bodyPr>
          <a:lstStyle/>
          <a:p>
            <a:pPr algn="ctr"/>
            <a:r>
              <a:rPr lang="fr-FR" sz="33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Voici une liste d’exercice pour récapituler les </a:t>
            </a:r>
          </a:p>
          <a:p>
            <a:pPr algn="ctr"/>
            <a:r>
              <a:rPr lang="fr-FR" sz="3300" dirty="0">
                <a:solidFill>
                  <a:schemeClr val="tx1"/>
                </a:solidFill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rPr>
              <a:t>notions apprises durant la formation</a:t>
            </a:r>
          </a:p>
        </p:txBody>
      </p:sp>
    </p:spTree>
    <p:extLst>
      <p:ext uri="{BB962C8B-B14F-4D97-AF65-F5344CB8AC3E}">
        <p14:creationId xmlns:p14="http://schemas.microsoft.com/office/powerpoint/2010/main" val="23980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92A5E875-10DC-CF16-23E7-4FF80D67E2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4004" y="8278165"/>
            <a:ext cx="7658960" cy="4430129"/>
          </a:xfrm>
        </p:spPr>
        <p:txBody>
          <a:bodyPr numCol="2"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variables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conditions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boucles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fonctions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tableaux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objets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Les classes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49BACD95-5088-799F-E164-8426CB9E8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9326" y="6858000"/>
            <a:ext cx="6626225" cy="1084263"/>
          </a:xfrm>
        </p:spPr>
        <p:txBody>
          <a:bodyPr/>
          <a:lstStyle/>
          <a:p>
            <a:r>
              <a:rPr lang="fr-FR" sz="6000" dirty="0"/>
              <a:t>On a vu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F263A1C2-0D55-D54D-2009-C32DFFF19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En résumé ?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342E928F-C7FB-1F55-A97A-977605E4A900}"/>
              </a:ext>
            </a:extLst>
          </p:cNvPr>
          <p:cNvSpPr txBox="1">
            <a:spLocks/>
          </p:cNvSpPr>
          <p:nvPr/>
        </p:nvSpPr>
        <p:spPr>
          <a:xfrm>
            <a:off x="11819215" y="8278165"/>
            <a:ext cx="11190077" cy="4430130"/>
          </a:xfrm>
          <a:prstGeom prst="rect">
            <a:avLst/>
          </a:prstGeom>
        </p:spPr>
        <p:txBody>
          <a:bodyPr lIns="288000" tIns="288000" rIns="288000" bIns="288000"/>
          <a:lstStyle>
            <a:lvl1pPr marL="0" marR="0" indent="0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000" b="0" i="0" u="none" strike="noStrike" cap="none" spc="0" baseline="0" dirty="0" smtClean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1pPr>
            <a:lvl2pPr marL="0" marR="0" indent="1087443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000" b="0" i="0" u="none" strike="noStrike" cap="none" spc="0" baseline="0" dirty="0" smtClean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2pPr>
            <a:lvl3pPr marL="0" marR="0" indent="2174887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000" b="0" i="0" u="none" strike="noStrike" cap="none" spc="0" baseline="0" dirty="0" smtClean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3pPr>
            <a:lvl4pPr marL="2116138" marR="0" indent="0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000" b="0" i="0" u="none" strike="noStrike" cap="none" spc="0" baseline="0" dirty="0" smtClean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4pPr>
            <a:lvl5pPr marL="0" marR="0" indent="4349779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000" b="0" i="0" u="none" strike="noStrike" cap="none" spc="0" baseline="0" dirty="0">
                <a:ln>
                  <a:noFill/>
                </a:ln>
                <a:solidFill>
                  <a:srgbClr val="797979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5pPr>
            <a:lvl6pPr marL="5709084" marR="0" indent="-271861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6pPr>
            <a:lvl7pPr marL="6796530" marR="0" indent="-271861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7pPr>
            <a:lvl8pPr marL="7883979" marR="0" indent="-271862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8pPr>
            <a:lvl9pPr marL="8971422" marR="0" indent="-271862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9pPr>
          </a:lstStyle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La documentation JS (en français) : </a:t>
            </a:r>
            <a:r>
              <a:rPr lang="fr-FR" sz="3600" dirty="0">
                <a:solidFill>
                  <a:schemeClr val="tx1"/>
                </a:solidFill>
                <a:hlinkClick r:id="rId2"/>
              </a:rPr>
              <a:t>Mozilla</a:t>
            </a:r>
            <a:endParaRPr lang="fr-FR" sz="3600" dirty="0">
              <a:solidFill>
                <a:schemeClr val="tx1"/>
              </a:solidFill>
            </a:endParaRP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Des exercices simples (en anglais) : </a:t>
            </a:r>
            <a:r>
              <a:rPr lang="fr-FR" sz="3600" dirty="0">
                <a:solidFill>
                  <a:schemeClr val="tx1"/>
                </a:solidFill>
                <a:hlinkClick r:id="rId3"/>
              </a:rPr>
              <a:t>W3School</a:t>
            </a:r>
            <a:endParaRPr lang="fr-FR" sz="3600" dirty="0">
              <a:solidFill>
                <a:schemeClr val="tx1"/>
              </a:solidFill>
            </a:endParaRP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Je décris mon algorithme à haute voix.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Je relis mes précédentes réalisations.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J’ai encore une question (en anglais) ? </a:t>
            </a:r>
            <a:r>
              <a:rPr lang="fr-FR" sz="3600" dirty="0" err="1">
                <a:solidFill>
                  <a:schemeClr val="tx1"/>
                </a:solidFill>
                <a:hlinkClick r:id="rId4"/>
              </a:rPr>
              <a:t>StackOverflow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0075A28F-3774-4C95-B8BF-95CAAD6D5A57}"/>
              </a:ext>
            </a:extLst>
          </p:cNvPr>
          <p:cNvSpPr txBox="1">
            <a:spLocks/>
          </p:cNvSpPr>
          <p:nvPr/>
        </p:nvSpPr>
        <p:spPr>
          <a:xfrm>
            <a:off x="12898437" y="6858000"/>
            <a:ext cx="6626225" cy="1084263"/>
          </a:xfrm>
          <a:prstGeom prst="rect">
            <a:avLst/>
          </a:prstGeom>
        </p:spPr>
        <p:txBody>
          <a:bodyPr/>
          <a:lstStyle>
            <a:lvl1pPr marL="0" marR="0" indent="0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1pPr>
            <a:lvl2pPr marL="0" marR="0" indent="1087443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2pPr>
            <a:lvl3pPr marL="0" marR="0" indent="2174887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3pPr>
            <a:lvl4pPr marL="0" marR="0" indent="3262338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4pPr>
            <a:lvl5pPr marL="0" marR="0" indent="4349779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Calibri" panose="020F0502020204030204" pitchFamily="34" charset="0"/>
                <a:ea typeface="Exo 2 Light"/>
                <a:cs typeface="Calibri" panose="020F0502020204030204" pitchFamily="34" charset="0"/>
                <a:sym typeface="Exo 2 Light"/>
              </a:defRPr>
            </a:lvl5pPr>
            <a:lvl6pPr marL="5709084" marR="0" indent="-271861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6pPr>
            <a:lvl7pPr marL="6796530" marR="0" indent="-271861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7pPr>
            <a:lvl8pPr marL="7883979" marR="0" indent="-271862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8pPr>
            <a:lvl9pPr marL="8971422" marR="0" indent="-271862" algn="ctr" defTabSz="1087443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97979"/>
                </a:solidFill>
                <a:uFillTx/>
                <a:latin typeface="Exo 2 Light"/>
                <a:ea typeface="Exo 2 Light"/>
                <a:cs typeface="Exo 2 Light"/>
                <a:sym typeface="Exo 2 Light"/>
              </a:defRPr>
            </a:lvl9pPr>
          </a:lstStyle>
          <a:p>
            <a:pPr hangingPunct="1"/>
            <a:r>
              <a:rPr lang="fr-FR" sz="6000" dirty="0"/>
              <a:t>Un peu perdu ?</a:t>
            </a:r>
          </a:p>
        </p:txBody>
      </p:sp>
    </p:spTree>
    <p:extLst>
      <p:ext uri="{BB962C8B-B14F-4D97-AF65-F5344CB8AC3E}">
        <p14:creationId xmlns:p14="http://schemas.microsoft.com/office/powerpoint/2010/main" val="3941479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C21E5B-0195-FDF5-E044-4E712DF95D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Merci de m’avoir écouté.</a:t>
            </a:r>
          </a:p>
        </p:txBody>
      </p:sp>
    </p:spTree>
    <p:extLst>
      <p:ext uri="{BB962C8B-B14F-4D97-AF65-F5344CB8AC3E}">
        <p14:creationId xmlns:p14="http://schemas.microsoft.com/office/powerpoint/2010/main" val="41067623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70251-534A-42E3-AAAE-FD7AB23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 le WEB fonctionne ?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6B17C-1004-4B3D-B92F-FA6BEC6E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362421"/>
            <a:ext cx="22156189" cy="108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2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21827C-9C53-4AC1-B56E-D9FCF3973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JavaScript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381788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itles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432000" tIns="216000" rIns="432000" bIns="216000" numCol="1" rtlCol="0" anchor="ctr" anchorCtr="0">
        <a:spAutoFit/>
      </a:bodyPr>
      <a:lstStyle>
        <a:defPPr algn="l">
          <a:defRPr kumimoji="0" sz="3300" b="0" i="0" u="none" strike="noStrike" cap="none" spc="0" normalizeH="0" baseline="0" dirty="0" err="1" smtClean="0">
            <a:ln>
              <a:noFill/>
            </a:ln>
            <a:solidFill>
              <a:schemeClr val="tx1">
                <a:lumMod val="50000"/>
                <a:lumOff val="50000"/>
              </a:schemeClr>
            </a:solidFill>
            <a:effectLst/>
            <a:uFillTx/>
            <a:latin typeface="Calibri" panose="020F0502020204030204" pitchFamily="34" charset="0"/>
            <a:ea typeface="Exo 2 Light"/>
            <a:cs typeface="Calibri" panose="020F0502020204030204" pitchFamily="34" charset="0"/>
            <a:sym typeface="Exo 2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ommaire &amp; Transitions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432000" tIns="216000" rIns="432000" bIns="216000" numCol="1" rtlCol="0" anchor="ctr" anchorCtr="0">
        <a:spAutoFit/>
      </a:bodyPr>
      <a:lstStyle>
        <a:defPPr algn="l">
          <a:defRPr kumimoji="0" sz="3300" b="0" i="0" u="none" strike="noStrike" cap="none" spc="0" normalizeH="0" baseline="0" dirty="0" err="1" smtClean="0">
            <a:ln>
              <a:noFill/>
            </a:ln>
            <a:solidFill>
              <a:schemeClr val="tx1">
                <a:lumMod val="50000"/>
                <a:lumOff val="50000"/>
              </a:schemeClr>
            </a:solidFill>
            <a:effectLst/>
            <a:uFillTx/>
            <a:latin typeface="Calibri" panose="020F0502020204030204" pitchFamily="34" charset="0"/>
            <a:ea typeface="Exo 2 Light"/>
            <a:cs typeface="Calibri" panose="020F0502020204030204" pitchFamily="34" charset="0"/>
            <a:sym typeface="Exo 2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ntenu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432000" tIns="216000" rIns="432000" bIns="216000" numCol="1" rtlCol="0" anchor="ctr" anchorCtr="0">
        <a:spAutoFit/>
      </a:bodyPr>
      <a:lstStyle>
        <a:defPPr algn="l">
          <a:defRPr kumimoji="0" sz="3300" b="0" i="0" u="none" strike="noStrike" cap="none" spc="0" normalizeH="0" baseline="0" dirty="0" err="1" smtClean="0">
            <a:ln>
              <a:noFill/>
            </a:ln>
            <a:solidFill>
              <a:schemeClr val="tx1">
                <a:lumMod val="50000"/>
                <a:lumOff val="50000"/>
              </a:schemeClr>
            </a:solidFill>
            <a:effectLst/>
            <a:uFillTx/>
            <a:latin typeface="Calibri" panose="020F0502020204030204" pitchFamily="34" charset="0"/>
            <a:ea typeface="Exo 2 Light"/>
            <a:cs typeface="Calibri" panose="020F0502020204030204" pitchFamily="34" charset="0"/>
            <a:sym typeface="Exo 2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ddcda1-269c-4918-8448-1a8a2fcacce0" xsi:nil="true"/>
    <lcf76f155ced4ddcb4097134ff3c332f xmlns="efb34b0f-d76c-43d1-bb4d-0f5f61de538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B7E1623186CC49AF9544F5A58E6349" ma:contentTypeVersion="12" ma:contentTypeDescription="Crée un document." ma:contentTypeScope="" ma:versionID="70adc3874f9b45f4fa6028897f3bfe32">
  <xsd:schema xmlns:xsd="http://www.w3.org/2001/XMLSchema" xmlns:xs="http://www.w3.org/2001/XMLSchema" xmlns:p="http://schemas.microsoft.com/office/2006/metadata/properties" xmlns:ns2="efb34b0f-d76c-43d1-bb4d-0f5f61de5388" xmlns:ns3="19ddcda1-269c-4918-8448-1a8a2fcacce0" targetNamespace="http://schemas.microsoft.com/office/2006/metadata/properties" ma:root="true" ma:fieldsID="51c6928638dee1e07788e540d1604132" ns2:_="" ns3:_="">
    <xsd:import namespace="efb34b0f-d76c-43d1-bb4d-0f5f61de5388"/>
    <xsd:import namespace="19ddcda1-269c-4918-8448-1a8a2fcac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34b0f-d76c-43d1-bb4d-0f5f61de53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544753d7-903b-4d5c-8e40-fd764594f4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dcda1-269c-4918-8448-1a8a2fcacce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7d7abd-49d3-4ae9-b41d-631d316fffb5}" ma:internalName="TaxCatchAll" ma:showField="CatchAllData" ma:web="19ddcda1-269c-4918-8448-1a8a2fcacc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99413-97B2-4AD3-9754-FF3D05933D9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aa861841-6b97-4a50-b428-c54019fdf04b"/>
    <ds:schemaRef ds:uri="5efa3dbc-efae-443a-901d-b9d87db4f2e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AB7A54D-3D5E-4721-BEF6-4C104FDBA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3A5948-2638-4187-948A-CE146CC3EF15}"/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7131</Words>
  <Application>Microsoft Office PowerPoint</Application>
  <PresentationFormat>Personnalisé</PresentationFormat>
  <Paragraphs>1037</Paragraphs>
  <Slides>76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76</vt:i4>
      </vt:variant>
    </vt:vector>
  </HeadingPairs>
  <TitlesOfParts>
    <vt:vector size="89" baseType="lpstr">
      <vt:lpstr>Arial</vt:lpstr>
      <vt:lpstr>Calibri</vt:lpstr>
      <vt:lpstr>Consolas</vt:lpstr>
      <vt:lpstr>Exo 2</vt:lpstr>
      <vt:lpstr>Exo 2 Light</vt:lpstr>
      <vt:lpstr>Gill Sans</vt:lpstr>
      <vt:lpstr>Helvetica</vt:lpstr>
      <vt:lpstr>Helvetica Neue</vt:lpstr>
      <vt:lpstr>Tahoma</vt:lpstr>
      <vt:lpstr>Wingdings</vt:lpstr>
      <vt:lpstr>Titles</vt:lpstr>
      <vt:lpstr>Sommaire &amp; Transitions</vt:lpstr>
      <vt:lpstr>Contenu</vt:lpstr>
      <vt:lpstr>Présentation PowerPoint</vt:lpstr>
      <vt:lpstr>Présentation PowerPoint</vt:lpstr>
      <vt:lpstr>INTRODUCTION</vt:lpstr>
      <vt:lpstr>Présentation PowerPoint</vt:lpstr>
      <vt:lpstr>Présentation PowerPoint</vt:lpstr>
      <vt:lpstr>Comment le WEB fonctionne ?</vt:lpstr>
      <vt:lpstr>Comment le WEB fonctionne ?</vt:lpstr>
      <vt:lpstr>Comment le WEB fonctionne ?</vt:lpstr>
      <vt:lpstr>Présentation PowerPoint</vt:lpstr>
      <vt:lpstr>JavaScript, c’est quoi ?</vt:lpstr>
      <vt:lpstr>JavaScript, ça sert à quoi ?</vt:lpstr>
      <vt:lpstr>JavaScript</vt:lpstr>
      <vt:lpstr>Outils de développement</vt:lpstr>
      <vt:lpstr>Tester son code</vt:lpstr>
      <vt:lpstr>Les variables</vt:lpstr>
      <vt:lpstr>Les variables</vt:lpstr>
      <vt:lpstr>Les types de variables</vt:lpstr>
      <vt:lpstr>Les opérations</vt:lpstr>
      <vt:lpstr>Les opérations</vt:lpstr>
      <vt:lpstr>Les conditions</vt:lpstr>
      <vt:lpstr>Les conditions</vt:lpstr>
      <vt:lpstr>Les conditions</vt:lpstr>
      <vt:lpstr>Les conditions</vt:lpstr>
      <vt:lpstr>Les conditions</vt:lpstr>
      <vt:lpstr>Les conditions</vt:lpstr>
      <vt:lpstr>Les conditions</vt:lpstr>
      <vt:lpstr>Les conditions</vt:lpstr>
      <vt:lpstr>Les conditions</vt:lpstr>
      <vt:lpstr>Les conditions</vt:lpstr>
      <vt:lpstr>Aviez vous remarquer ?</vt:lpstr>
      <vt:lpstr>Aviez vous remarquer ?</vt:lpstr>
      <vt:lpstr>Les boucles</vt:lpstr>
      <vt:lpstr>Visualiser une boucle</vt:lpstr>
      <vt:lpstr>Les boucles</vt:lpstr>
      <vt:lpstr>Les boucles</vt:lpstr>
      <vt:lpstr>Les boucles</vt:lpstr>
      <vt:lpstr>Les fonctions</vt:lpstr>
      <vt:lpstr>Les fonctions</vt:lpstr>
      <vt:lpstr>Les fonctions</vt:lpstr>
      <vt:lpstr>Les fonctions</vt:lpstr>
      <vt:lpstr>Les fonctions</vt:lpstr>
      <vt:lpstr>Les fonctions</vt:lpstr>
      <vt:lpstr>Les fonctions</vt:lpstr>
      <vt:lpstr>Les fonctions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classes</vt:lpstr>
      <vt:lpstr>Les objets</vt:lpstr>
      <vt:lpstr>Les objets</vt:lpstr>
      <vt:lpstr>Les objets</vt:lpstr>
      <vt:lpstr>JavaScript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Vidjay Seganti</dc:creator>
  <cp:lastModifiedBy>Clément Pons</cp:lastModifiedBy>
  <cp:revision>12</cp:revision>
  <dcterms:created xsi:type="dcterms:W3CDTF">2021-01-21T13:53:55Z</dcterms:created>
  <dcterms:modified xsi:type="dcterms:W3CDTF">2023-04-19T15:12:57Z</dcterms:modified>
</cp:coreProperties>
</file>