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58" r:id="rId4"/>
    <p:sldId id="259"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16" y="5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6F517C-F319-4E1A-A397-8D581DC889B2}" type="datetimeFigureOut">
              <a:rPr lang="fr-FR" smtClean="0"/>
              <a:t>30/09/2015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4F8C5-FB39-475C-8C27-B2B6FE142E90}" type="slidenum">
              <a:rPr lang="fr-FR" smtClean="0"/>
              <a:t>‹N°›</a:t>
            </a:fld>
            <a:endParaRPr lang="fr-FR"/>
          </a:p>
        </p:txBody>
      </p:sp>
    </p:spTree>
    <p:extLst>
      <p:ext uri="{BB962C8B-B14F-4D97-AF65-F5344CB8AC3E}">
        <p14:creationId xmlns:p14="http://schemas.microsoft.com/office/powerpoint/2010/main" val="371597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smtClean="0"/>
          </a:p>
          <a:p>
            <a:r>
              <a:rPr lang="fr-FR" dirty="0" smtClean="0"/>
              <a:t>L’Informatique s’occupe des algorithmes qui s’adressent</a:t>
            </a:r>
            <a:r>
              <a:rPr lang="fr-FR" baseline="0" dirty="0" smtClean="0"/>
              <a:t> a des objets </a:t>
            </a:r>
            <a:r>
              <a:rPr lang="fr-FR" baseline="0" dirty="0" err="1" smtClean="0"/>
              <a:t>representa</a:t>
            </a:r>
            <a:endParaRPr lang="fr-FR" baseline="0" dirty="0" smtClean="0"/>
          </a:p>
          <a:p>
            <a:r>
              <a:rPr lang="fr-FR" baseline="0" dirty="0" err="1" smtClean="0"/>
              <a:t>bles</a:t>
            </a:r>
            <a:r>
              <a:rPr lang="fr-FR" baseline="0" dirty="0" smtClean="0"/>
              <a:t> dans l’ordinateur</a:t>
            </a:r>
            <a:endParaRPr lang="fr-FR" dirty="0"/>
          </a:p>
        </p:txBody>
      </p:sp>
      <p:sp>
        <p:nvSpPr>
          <p:cNvPr id="4" name="Espace réservé du numéro de diapositive 3"/>
          <p:cNvSpPr>
            <a:spLocks noGrp="1"/>
          </p:cNvSpPr>
          <p:nvPr>
            <p:ph type="sldNum" sz="quarter" idx="10"/>
          </p:nvPr>
        </p:nvSpPr>
        <p:spPr/>
        <p:txBody>
          <a:bodyPr/>
          <a:lstStyle/>
          <a:p>
            <a:fld id="{1BE4F8C5-FB39-475C-8C27-B2B6FE142E90}" type="slidenum">
              <a:rPr lang="fr-FR" smtClean="0"/>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BE4F8C5-FB39-475C-8C27-B2B6FE142E90}" type="slidenum">
              <a:rPr lang="fr-FR" smtClean="0"/>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E4F8C5-FB39-475C-8C27-B2B6FE142E90}" type="slidenum">
              <a:rPr lang="fr-FR" smtClean="0"/>
              <a:t>7</a:t>
            </a:fld>
            <a:endParaRPr lang="fr-FR"/>
          </a:p>
        </p:txBody>
      </p:sp>
    </p:spTree>
    <p:extLst>
      <p:ext uri="{BB962C8B-B14F-4D97-AF65-F5344CB8AC3E}">
        <p14:creationId xmlns:p14="http://schemas.microsoft.com/office/powerpoint/2010/main" val="319904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359DBCD-F95A-47D8-953E-79735C2AE077}" type="datetimeFigureOut">
              <a:rPr lang="fr-FR" smtClean="0"/>
              <a:t>30/09/2015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59DBCD-F95A-47D8-953E-79735C2AE077}" type="datetimeFigureOut">
              <a:rPr lang="fr-FR" smtClean="0"/>
              <a:t>30/09/2015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59DBCD-F95A-47D8-953E-79735C2AE077}" type="datetimeFigureOut">
              <a:rPr lang="fr-FR" smtClean="0"/>
              <a:t>30/09/2015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59DBCD-F95A-47D8-953E-79735C2AE077}" type="datetimeFigureOut">
              <a:rPr lang="fr-FR" smtClean="0"/>
              <a:t>30/09/2015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359DBCD-F95A-47D8-953E-79735C2AE077}" type="datetimeFigureOut">
              <a:rPr lang="fr-FR" smtClean="0"/>
              <a:t>30/09/2015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359DBCD-F95A-47D8-953E-79735C2AE077}" type="datetimeFigureOut">
              <a:rPr lang="fr-FR" smtClean="0"/>
              <a:t>30/09/2015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359DBCD-F95A-47D8-953E-79735C2AE077}" type="datetimeFigureOut">
              <a:rPr lang="fr-FR" smtClean="0"/>
              <a:t>30/09/2015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359DBCD-F95A-47D8-953E-79735C2AE077}" type="datetimeFigureOut">
              <a:rPr lang="fr-FR" smtClean="0"/>
              <a:t>30/09/2015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359DBCD-F95A-47D8-953E-79735C2AE077}" type="datetimeFigureOut">
              <a:rPr lang="fr-FR" smtClean="0"/>
              <a:t>30/09/2015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359DBCD-F95A-47D8-953E-79735C2AE077}" type="datetimeFigureOut">
              <a:rPr lang="fr-FR" smtClean="0"/>
              <a:t>30/09/2015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359DBCD-F95A-47D8-953E-79735C2AE077}" type="datetimeFigureOut">
              <a:rPr lang="fr-FR" smtClean="0"/>
              <a:t>30/09/2015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A921819-61B6-4EBD-AF1D-1A1A0E388E5B}"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9DBCD-F95A-47D8-953E-79735C2AE077}" type="datetimeFigureOut">
              <a:rPr lang="fr-FR" smtClean="0"/>
              <a:t>30/09/2015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21819-61B6-4EBD-AF1D-1A1A0E388E5B}"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260648"/>
            <a:ext cx="7772400" cy="2046089"/>
          </a:xfrm>
        </p:spPr>
        <p:txBody>
          <a:bodyPr/>
          <a:lstStyle/>
          <a:p>
            <a:r>
              <a:rPr lang="fr-FR" i="1" dirty="0" smtClean="0">
                <a:latin typeface="Times New Roman" panose="02020603050405020304" pitchFamily="18" charset="0"/>
                <a:cs typeface="Times New Roman" panose="02020603050405020304" pitchFamily="18" charset="0"/>
              </a:rPr>
              <a:t>INITIATION A L’ALGORIRHME</a:t>
            </a:r>
            <a:endParaRPr lang="fr-FR" i="1"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a:xfrm>
            <a:off x="179512" y="3284984"/>
            <a:ext cx="8208912" cy="2448272"/>
          </a:xfrm>
        </p:spPr>
        <p:txBody>
          <a:bodyPr>
            <a:normAutofit fontScale="77500" lnSpcReduction="20000"/>
          </a:bodyPr>
          <a:lstStyle/>
          <a:p>
            <a:endParaRPr lang="fr-FR" b="1" dirty="0" smtClean="0"/>
          </a:p>
          <a:p>
            <a:pPr algn="just"/>
            <a:r>
              <a:rPr lang="fr-FR" sz="5000" b="1" dirty="0" err="1" smtClean="0">
                <a:latin typeface="Times New Roman" panose="02020603050405020304" pitchFamily="18" charset="0"/>
                <a:cs typeface="Times New Roman" panose="02020603050405020304" pitchFamily="18" charset="0"/>
              </a:rPr>
              <a:t>Déf</a:t>
            </a:r>
            <a:r>
              <a:rPr lang="fr-FR" sz="5000" b="1" dirty="0" smtClean="0">
                <a:latin typeface="Times New Roman" panose="02020603050405020304" pitchFamily="18" charset="0"/>
                <a:cs typeface="Times New Roman" panose="02020603050405020304" pitchFamily="18" charset="0"/>
              </a:rPr>
              <a:t>: UN ALGORITHME EST LA DESCRIPTION PAS A PAS DE LA RESOLUTION D’UN  PROBLEME DONNE</a:t>
            </a:r>
          </a:p>
          <a:p>
            <a:pPr algn="just"/>
            <a:endParaRPr lang="fr-FR" sz="5000" b="1" dirty="0">
              <a:latin typeface="Times New Roman" panose="02020603050405020304" pitchFamily="18" charset="0"/>
              <a:cs typeface="Times New Roman" panose="02020603050405020304" pitchFamily="18" charset="0"/>
            </a:endParaRPr>
          </a:p>
          <a:p>
            <a:pPr algn="just"/>
            <a:endParaRPr lang="fr-FR" sz="5000" b="1" dirty="0">
              <a:latin typeface="Times New Roman" panose="02020603050405020304" pitchFamily="18" charset="0"/>
              <a:cs typeface="Times New Roman" panose="02020603050405020304" pitchFamily="18" charset="0"/>
            </a:endParaRPr>
          </a:p>
          <a:p>
            <a:pPr algn="just"/>
            <a:endParaRPr lang="fr-FR" sz="5000" b="1" dirty="0" smtClean="0">
              <a:latin typeface="Times New Roman" panose="02020603050405020304" pitchFamily="18" charset="0"/>
              <a:cs typeface="Times New Roman" panose="02020603050405020304" pitchFamily="18" charset="0"/>
            </a:endParaRPr>
          </a:p>
          <a:p>
            <a:pPr algn="just"/>
            <a:endParaRPr lang="fr-FR" sz="5000" b="1" dirty="0">
              <a:latin typeface="Times New Roman" panose="02020603050405020304" pitchFamily="18" charset="0"/>
              <a:cs typeface="Times New Roman" panose="02020603050405020304" pitchFamily="18" charset="0"/>
            </a:endParaRPr>
          </a:p>
          <a:p>
            <a:pPr algn="just"/>
            <a:endParaRPr lang="fr-FR" sz="5000" b="1" dirty="0" smtClean="0">
              <a:latin typeface="Times New Roman" panose="02020603050405020304" pitchFamily="18" charset="0"/>
              <a:cs typeface="Times New Roman" panose="02020603050405020304" pitchFamily="18" charset="0"/>
            </a:endParaRPr>
          </a:p>
          <a:p>
            <a:pPr algn="just"/>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3"/>
            <a:ext cx="8568952" cy="5016758"/>
          </a:xfrm>
          <a:prstGeom prst="rect">
            <a:avLst/>
          </a:prstGeom>
        </p:spPr>
        <p:txBody>
          <a:bodyPr wrap="square">
            <a:spAutoFit/>
          </a:bodyPr>
          <a:lstStyle/>
          <a:p>
            <a:pPr algn="just"/>
            <a:r>
              <a:rPr lang="fr-FR" sz="2000" b="1" dirty="0" smtClean="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général, en informatique, l’on s’occupe d’algorithmes qui s’adressent à des objets représentables dans l’ordinateur et traduisibles  en programmes exécutables  par celui-ci. </a:t>
            </a:r>
            <a:endParaRPr lang="fr-FR" sz="2000" b="1" dirty="0" smtClean="0">
              <a:latin typeface="Times New Roman" panose="02020603050405020304" pitchFamily="18" charset="0"/>
              <a:cs typeface="Times New Roman" panose="02020603050405020304" pitchFamily="18" charset="0"/>
            </a:endParaRPr>
          </a:p>
          <a:p>
            <a:pPr algn="just"/>
            <a:endParaRPr lang="fr-FR" sz="2000" b="1" dirty="0">
              <a:latin typeface="Times New Roman" panose="02020603050405020304" pitchFamily="18" charset="0"/>
              <a:cs typeface="Times New Roman" panose="02020603050405020304" pitchFamily="18" charset="0"/>
            </a:endParaRPr>
          </a:p>
          <a:p>
            <a:pPr algn="just"/>
            <a:r>
              <a:rPr lang="fr-FR" sz="2000" b="1" dirty="0">
                <a:latin typeface="Times New Roman" panose="02020603050405020304" pitchFamily="18" charset="0"/>
                <a:cs typeface="Times New Roman" panose="02020603050405020304" pitchFamily="18" charset="0"/>
              </a:rPr>
              <a:t>Mais, on a de tout temps envisagé des algorithmes avant même l’apparition des ordinateurs</a:t>
            </a:r>
            <a:r>
              <a:rPr lang="fr-FR" sz="2000" b="1" dirty="0" smtClean="0">
                <a:latin typeface="Times New Roman" panose="02020603050405020304" pitchFamily="18" charset="0"/>
                <a:cs typeface="Times New Roman" panose="02020603050405020304" pitchFamily="18" charset="0"/>
              </a:rPr>
              <a:t>.</a:t>
            </a:r>
          </a:p>
          <a:p>
            <a:pPr algn="just"/>
            <a:endParaRPr lang="fr-FR" sz="2000" b="1" dirty="0" smtClean="0">
              <a:latin typeface="Times New Roman" panose="02020603050405020304" pitchFamily="18" charset="0"/>
              <a:cs typeface="Times New Roman" panose="02020603050405020304" pitchFamily="18" charset="0"/>
            </a:endParaRPr>
          </a:p>
          <a:p>
            <a:pPr algn="just"/>
            <a:r>
              <a:rPr lang="fr-FR" sz="2000" b="1" dirty="0" smtClean="0">
                <a:latin typeface="Times New Roman" panose="02020603050405020304" pitchFamily="18" charset="0"/>
                <a:cs typeface="Times New Roman" panose="02020603050405020304" pitchFamily="18" charset="0"/>
              </a:rPr>
              <a:t>Ex: « Faire bouillir une casserole d’eau »</a:t>
            </a:r>
          </a:p>
          <a:p>
            <a:pPr algn="just"/>
            <a:r>
              <a:rPr lang="fr-FR" sz="2000" b="1" dirty="0" smtClean="0">
                <a:latin typeface="Times New Roman" panose="02020603050405020304" pitchFamily="18" charset="0"/>
                <a:cs typeface="Times New Roman" panose="02020603050405020304" pitchFamily="18" charset="0"/>
              </a:rPr>
              <a:t>	1- Remplir la casserole</a:t>
            </a:r>
          </a:p>
          <a:p>
            <a:pPr algn="just"/>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2- la poser sur la cuisinière</a:t>
            </a:r>
          </a:p>
          <a:p>
            <a:pPr algn="just"/>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3- Allumer le feu</a:t>
            </a:r>
          </a:p>
          <a:p>
            <a:pPr algn="just"/>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4- Regarder l’eau dans la casserole</a:t>
            </a:r>
          </a:p>
          <a:p>
            <a:pPr algn="just"/>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5- Si elle bout, aller à l’étape 6, à l’étape 4</a:t>
            </a:r>
          </a:p>
          <a:p>
            <a:pPr algn="just"/>
            <a:r>
              <a:rPr lang="fr-FR" sz="2000" b="1" dirty="0">
                <a:latin typeface="Times New Roman" panose="02020603050405020304" pitchFamily="18" charset="0"/>
                <a:cs typeface="Times New Roman" panose="02020603050405020304" pitchFamily="18" charset="0"/>
              </a:rPr>
              <a:t>	</a:t>
            </a:r>
            <a:r>
              <a:rPr lang="fr-FR" sz="2000" b="1" dirty="0" smtClean="0">
                <a:latin typeface="Times New Roman" panose="02020603050405020304" pitchFamily="18" charset="0"/>
                <a:cs typeface="Times New Roman" panose="02020603050405020304" pitchFamily="18" charset="0"/>
              </a:rPr>
              <a:t>6- Eteindre le feu et retirer la casserole.</a:t>
            </a:r>
          </a:p>
          <a:p>
            <a:pPr algn="just"/>
            <a:endParaRPr lang="fr-FR" sz="2000" b="1" dirty="0">
              <a:latin typeface="Times New Roman" panose="02020603050405020304" pitchFamily="18" charset="0"/>
              <a:cs typeface="Times New Roman" panose="02020603050405020304" pitchFamily="18" charset="0"/>
            </a:endParaRPr>
          </a:p>
          <a:p>
            <a:pPr algn="just"/>
            <a:r>
              <a:rPr lang="fr-FR" sz="2000" b="1" dirty="0" smtClean="0">
                <a:latin typeface="Times New Roman" panose="02020603050405020304" pitchFamily="18" charset="0"/>
                <a:cs typeface="Times New Roman" panose="02020603050405020304" pitchFamily="18" charset="0"/>
              </a:rPr>
              <a:t>Ex: « Construire une figure géométrique avec la règle et le compas</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8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LES OPERATIONS ELEMENTAIRES</a:t>
            </a:r>
            <a:endParaRPr lang="fr-FR" dirty="0"/>
          </a:p>
        </p:txBody>
      </p:sp>
      <p:sp>
        <p:nvSpPr>
          <p:cNvPr id="3" name="Espace réservé du contenu 2"/>
          <p:cNvSpPr>
            <a:spLocks noGrp="1"/>
          </p:cNvSpPr>
          <p:nvPr>
            <p:ph idx="1"/>
          </p:nvPr>
        </p:nvSpPr>
        <p:spPr>
          <a:xfrm>
            <a:off x="107504" y="1412776"/>
            <a:ext cx="8229600" cy="4525963"/>
          </a:xfrm>
        </p:spPr>
        <p:txBody>
          <a:bodyPr>
            <a:normAutofit fontScale="32500" lnSpcReduction="20000"/>
          </a:bodyPr>
          <a:lstStyle/>
          <a:p>
            <a:r>
              <a:rPr lang="fr-FR" sz="8000" b="1" dirty="0" smtClean="0">
                <a:latin typeface="Times New Roman" panose="02020603050405020304" pitchFamily="18" charset="0"/>
                <a:cs typeface="Times New Roman" panose="02020603050405020304" pitchFamily="18" charset="0"/>
              </a:rPr>
              <a:t>Les opérations  élémentaires sont celles qui sont utilisées dans les langages de programmation. On distingue deux grandes catégories d'Operations:</a:t>
            </a:r>
          </a:p>
          <a:p>
            <a:endParaRPr lang="fr-FR" sz="7200" b="1" dirty="0" smtClean="0"/>
          </a:p>
          <a:p>
            <a:pPr marL="514350" indent="-514350">
              <a:buAutoNum type="arabicParenR"/>
            </a:pPr>
            <a:r>
              <a:rPr lang="fr-FR" sz="9600" b="1" dirty="0" smtClean="0"/>
              <a:t>Les instructions impératives</a:t>
            </a:r>
          </a:p>
          <a:p>
            <a:pPr marL="514350" indent="-514350">
              <a:buNone/>
            </a:pPr>
            <a:r>
              <a:rPr lang="fr-FR" sz="7200" b="1" dirty="0"/>
              <a:t>	</a:t>
            </a:r>
            <a:r>
              <a:rPr lang="fr-FR" sz="7200" b="1" dirty="0" smtClean="0"/>
              <a:t>a) Instructions de calculs internes</a:t>
            </a:r>
          </a:p>
          <a:p>
            <a:pPr marL="514350" indent="-514350">
              <a:buNone/>
            </a:pPr>
            <a:r>
              <a:rPr lang="fr-FR" sz="7200" b="1" dirty="0"/>
              <a:t>	</a:t>
            </a:r>
            <a:r>
              <a:rPr lang="fr-FR" sz="7200" b="1" dirty="0" smtClean="0"/>
              <a:t>b) Les opérations d’entrées – sorties</a:t>
            </a:r>
          </a:p>
          <a:p>
            <a:pPr marL="514350" indent="-514350">
              <a:buNone/>
            </a:pPr>
            <a:endParaRPr lang="fr-FR" sz="7200" b="1" dirty="0" smtClean="0"/>
          </a:p>
          <a:p>
            <a:pPr marL="514350" indent="-514350">
              <a:buNone/>
            </a:pPr>
            <a:r>
              <a:rPr lang="fr-FR" sz="7200" b="1" dirty="0" smtClean="0"/>
              <a:t>2</a:t>
            </a:r>
            <a:r>
              <a:rPr lang="fr-FR" sz="9600" b="1" dirty="0" smtClean="0">
                <a:latin typeface="Times New Roman" panose="02020603050405020304" pitchFamily="18" charset="0"/>
                <a:cs typeface="Times New Roman" panose="02020603050405020304" pitchFamily="18" charset="0"/>
              </a:rPr>
              <a:t>) Les instructions de structuration</a:t>
            </a:r>
          </a:p>
          <a:p>
            <a:pPr marL="514350" indent="-514350">
              <a:buNone/>
            </a:pPr>
            <a:r>
              <a:rPr lang="fr-FR" sz="7200" b="1" dirty="0"/>
              <a:t>	</a:t>
            </a:r>
            <a:r>
              <a:rPr lang="fr-FR" sz="7200" b="1" dirty="0" smtClean="0"/>
              <a:t>a) Les tests</a:t>
            </a:r>
          </a:p>
          <a:p>
            <a:pPr marL="514350" indent="-514350">
              <a:buNone/>
            </a:pPr>
            <a:r>
              <a:rPr lang="fr-FR" sz="7200" b="1" dirty="0"/>
              <a:t>	</a:t>
            </a:r>
            <a:r>
              <a:rPr lang="fr-FR" sz="7200" b="1" dirty="0" smtClean="0"/>
              <a:t>b) Les répétitions ou boucles.</a:t>
            </a:r>
          </a:p>
          <a:p>
            <a:pPr marL="514350" indent="-514350">
              <a:buNone/>
            </a:pPr>
            <a:endParaRPr lang="fr-FR" sz="7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5"/>
            <a:ext cx="8136904" cy="6694140"/>
          </a:xfrm>
          <a:prstGeom prst="rect">
            <a:avLst/>
          </a:prstGeom>
        </p:spPr>
        <p:txBody>
          <a:bodyPr wrap="square">
            <a:spAutoFit/>
          </a:bodyPr>
          <a:lstStyle/>
          <a:p>
            <a:pPr marL="514350" indent="-514350">
              <a:buNone/>
            </a:pPr>
            <a:r>
              <a:rPr lang="fr-FR" sz="2800" b="1" i="1" dirty="0">
                <a:latin typeface="Times New Roman" panose="02020603050405020304" pitchFamily="18" charset="0"/>
                <a:cs typeface="Times New Roman" panose="02020603050405020304" pitchFamily="18" charset="0"/>
              </a:rPr>
              <a:t>INSTRUCTIONS IMPERATIVES</a:t>
            </a:r>
          </a:p>
          <a:p>
            <a:pPr marL="514350" indent="-514350">
              <a:buNone/>
            </a:pPr>
            <a:endParaRPr lang="fr-FR" b="1" i="1" u="sng" dirty="0" smtClean="0">
              <a:latin typeface="Calibri" pitchFamily="34" charset="0"/>
            </a:endParaRPr>
          </a:p>
          <a:p>
            <a:pPr marL="514350" indent="-514350">
              <a:buNone/>
            </a:pPr>
            <a:r>
              <a:rPr lang="fr-FR" b="1" i="1" u="sng" dirty="0" smtClean="0">
                <a:latin typeface="Calibri" pitchFamily="34" charset="0"/>
              </a:rPr>
              <a:t>Les </a:t>
            </a:r>
            <a:r>
              <a:rPr lang="fr-FR" b="1" i="1" u="sng" dirty="0">
                <a:latin typeface="Calibri" pitchFamily="34" charset="0"/>
              </a:rPr>
              <a:t>Variables </a:t>
            </a:r>
          </a:p>
          <a:p>
            <a:pPr marL="514350" indent="-514350">
              <a:buNone/>
            </a:pPr>
            <a:endParaRPr lang="fr-FR" i="1" u="sng" dirty="0">
              <a:latin typeface="Calibri" pitchFamily="34" charset="0"/>
            </a:endParaRPr>
          </a:p>
          <a:p>
            <a:pPr marL="514350" indent="-514350">
              <a:buNone/>
            </a:pPr>
            <a:r>
              <a:rPr lang="fr-FR" b="1" dirty="0">
                <a:latin typeface="Calibri" pitchFamily="34" charset="0"/>
                <a:cs typeface="Times New Roman" pitchFamily="18" charset="0"/>
              </a:rPr>
              <a:t>Les variables sont l’outil  incontournables  de désignation des données.  EX: x1 et x2 pour désigner les racines d’une équation de second degré</a:t>
            </a:r>
            <a:r>
              <a:rPr lang="fr-FR" dirty="0" smtClean="0">
                <a:latin typeface="Calibri" pitchFamily="34" charset="0"/>
              </a:rPr>
              <a:t>.</a:t>
            </a:r>
          </a:p>
          <a:p>
            <a:pPr marL="514350" indent="-514350">
              <a:buNone/>
            </a:pPr>
            <a:endParaRPr lang="fr-FR" dirty="0">
              <a:latin typeface="Calibri" pitchFamily="34" charset="0"/>
            </a:endParaRPr>
          </a:p>
          <a:p>
            <a:pPr marL="514350" indent="-514350">
              <a:buNone/>
            </a:pPr>
            <a:r>
              <a:rPr lang="fr-FR" b="1" i="1" u="sng" dirty="0">
                <a:latin typeface="Calibri" pitchFamily="34" charset="0"/>
              </a:rPr>
              <a:t>Les calculs internes</a:t>
            </a:r>
          </a:p>
          <a:p>
            <a:pPr marL="514350" indent="-514350" algn="just">
              <a:buNone/>
            </a:pPr>
            <a:r>
              <a:rPr lang="fr-FR" b="1" i="1" dirty="0">
                <a:latin typeface="Calibri" pitchFamily="34" charset="0"/>
              </a:rPr>
              <a:t>L’instruction la plus courante consiste </a:t>
            </a:r>
            <a:r>
              <a:rPr lang="fr-FR" b="1" i="1" dirty="0" smtClean="0">
                <a:latin typeface="Calibri" pitchFamily="34" charset="0"/>
              </a:rPr>
              <a:t>à </a:t>
            </a:r>
            <a:r>
              <a:rPr lang="fr-FR" b="1" i="1" dirty="0">
                <a:latin typeface="Calibri" pitchFamily="34" charset="0"/>
              </a:rPr>
              <a:t>calculer une expression </a:t>
            </a:r>
            <a:r>
              <a:rPr lang="fr-FR" b="1" i="1" dirty="0" smtClean="0">
                <a:latin typeface="Calibri" pitchFamily="34" charset="0"/>
              </a:rPr>
              <a:t>arithmétique et à ranger </a:t>
            </a:r>
            <a:r>
              <a:rPr lang="fr-FR" b="1" i="1" dirty="0">
                <a:latin typeface="Calibri" pitchFamily="34" charset="0"/>
              </a:rPr>
              <a:t>le </a:t>
            </a:r>
            <a:r>
              <a:rPr lang="fr-FR" b="1" i="1" dirty="0" smtClean="0">
                <a:latin typeface="Calibri" pitchFamily="34" charset="0"/>
              </a:rPr>
              <a:t>résultat </a:t>
            </a:r>
            <a:r>
              <a:rPr lang="fr-FR" b="1" i="1" dirty="0">
                <a:latin typeface="Calibri" pitchFamily="34" charset="0"/>
              </a:rPr>
              <a:t>dans une variable pour l’utilisation </a:t>
            </a:r>
            <a:r>
              <a:rPr lang="fr-FR" b="1" i="1" dirty="0" smtClean="0">
                <a:latin typeface="Calibri" pitchFamily="34" charset="0"/>
              </a:rPr>
              <a:t>ultérieure</a:t>
            </a:r>
            <a:r>
              <a:rPr lang="fr-FR" sz="1100" b="1" i="1" dirty="0" smtClean="0"/>
              <a:t>. </a:t>
            </a:r>
          </a:p>
          <a:p>
            <a:pPr marL="514350" indent="-514350" algn="just">
              <a:buNone/>
            </a:pPr>
            <a:endParaRPr lang="fr-FR" sz="1100" b="1" i="1" dirty="0" smtClean="0"/>
          </a:p>
          <a:p>
            <a:pPr marL="514350" indent="-514350" algn="just">
              <a:buNone/>
            </a:pPr>
            <a:r>
              <a:rPr lang="fr-FR" sz="2800" b="1" i="1" dirty="0" smtClean="0">
                <a:latin typeface="Times New Roman" panose="02020603050405020304" pitchFamily="18" charset="0"/>
                <a:cs typeface="Times New Roman" panose="02020603050405020304" pitchFamily="18" charset="0"/>
              </a:rPr>
              <a:t>Ex:  </a:t>
            </a:r>
            <a:r>
              <a:rPr lang="fr-FR" sz="2800" b="1" i="1" dirty="0">
                <a:latin typeface="Times New Roman" panose="02020603050405020304" pitchFamily="18" charset="0"/>
                <a:cs typeface="Times New Roman" panose="02020603050405020304" pitchFamily="18" charset="0"/>
              </a:rPr>
              <a:t>x</a:t>
            </a:r>
            <a:r>
              <a:rPr lang="fr-FR" sz="2800" b="1" i="1" dirty="0" smtClean="0">
                <a:latin typeface="Times New Roman" panose="02020603050405020304" pitchFamily="18" charset="0"/>
                <a:cs typeface="Times New Roman" panose="02020603050405020304" pitchFamily="18" charset="0"/>
              </a:rPr>
              <a:t>            </a:t>
            </a:r>
            <a:r>
              <a:rPr lang="fr-FR" sz="2800" b="1" i="1" dirty="0" smtClean="0">
                <a:latin typeface="Times New Roman" panose="02020603050405020304" pitchFamily="18" charset="0"/>
                <a:cs typeface="Times New Roman" panose="02020603050405020304" pitchFamily="18" charset="0"/>
              </a:rPr>
              <a:t>a + b  , appelée affectation</a:t>
            </a:r>
          </a:p>
          <a:p>
            <a:pPr marL="514350" indent="-514350" algn="just">
              <a:buNone/>
            </a:pPr>
            <a:endParaRPr lang="fr-FR" sz="2800" b="1" i="1" dirty="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mj-lt"/>
                <a:cs typeface="Times New Roman" panose="02020603050405020304" pitchFamily="18" charset="0"/>
              </a:rPr>
              <a:t>Les entrées-sorties</a:t>
            </a:r>
          </a:p>
          <a:p>
            <a:pPr marL="514350" indent="-514350" algn="just">
              <a:buNone/>
            </a:pPr>
            <a:r>
              <a:rPr lang="fr-FR" sz="2000" b="1" i="1" dirty="0" smtClean="0">
                <a:latin typeface="+mj-lt"/>
                <a:cs typeface="Times New Roman" panose="02020603050405020304" pitchFamily="18" charset="0"/>
              </a:rPr>
              <a:t>Ces instructions permettent de communiquer avec l’</a:t>
            </a:r>
            <a:r>
              <a:rPr lang="fr-FR" sz="2000" b="1" i="1" dirty="0" err="1" smtClean="0">
                <a:latin typeface="+mj-lt"/>
                <a:cs typeface="Times New Roman" panose="02020603050405020304" pitchFamily="18" charset="0"/>
              </a:rPr>
              <a:t>exrtérieur</a:t>
            </a:r>
            <a:r>
              <a:rPr lang="fr-FR" sz="2000" b="1" i="1" dirty="0" smtClean="0">
                <a:latin typeface="+mj-lt"/>
                <a:cs typeface="Times New Roman" panose="02020603050405020304" pitchFamily="18" charset="0"/>
              </a:rPr>
              <a:t>, en </a:t>
            </a:r>
            <a:r>
              <a:rPr lang="fr-FR" sz="2000" b="1" i="1" dirty="0" err="1" smtClean="0">
                <a:latin typeface="+mj-lt"/>
                <a:cs typeface="Times New Roman" panose="02020603050405020304" pitchFamily="18" charset="0"/>
              </a:rPr>
              <a:t>enrée</a:t>
            </a:r>
            <a:r>
              <a:rPr lang="fr-FR" sz="2000" b="1" i="1" dirty="0" smtClean="0">
                <a:latin typeface="+mj-lt"/>
                <a:cs typeface="Times New Roman" panose="02020603050405020304" pitchFamily="18" charset="0"/>
              </a:rPr>
              <a:t> pour des données de </a:t>
            </a:r>
            <a:r>
              <a:rPr lang="fr-FR" sz="2000" b="1" i="1" dirty="0" err="1" smtClean="0">
                <a:latin typeface="+mj-lt"/>
                <a:cs typeface="Times New Roman" panose="02020603050405020304" pitchFamily="18" charset="0"/>
              </a:rPr>
              <a:t>depart</a:t>
            </a:r>
            <a:r>
              <a:rPr lang="fr-FR" sz="2000" b="1" i="1" dirty="0" smtClean="0">
                <a:latin typeface="+mj-lt"/>
                <a:cs typeface="Times New Roman" panose="02020603050405020304" pitchFamily="18" charset="0"/>
              </a:rPr>
              <a:t>, en sortie pour les résultats, on a:</a:t>
            </a:r>
          </a:p>
          <a:p>
            <a:pPr marL="514350" indent="-514350" algn="just">
              <a:buNone/>
            </a:pPr>
            <a:r>
              <a:rPr lang="fr-FR" sz="2000" b="1" i="1" u="sng" dirty="0" smtClean="0">
                <a:latin typeface="+mj-lt"/>
                <a:cs typeface="Times New Roman" panose="02020603050405020304" pitchFamily="18" charset="0"/>
              </a:rPr>
              <a:t>Lire</a:t>
            </a:r>
            <a:r>
              <a:rPr lang="fr-FR" sz="2000" b="1" i="1" dirty="0" smtClean="0">
                <a:latin typeface="+mj-lt"/>
                <a:cs typeface="Times New Roman" panose="02020603050405020304" pitchFamily="18" charset="0"/>
              </a:rPr>
              <a:t> a</a:t>
            </a:r>
          </a:p>
          <a:p>
            <a:pPr marL="514350" indent="-514350" algn="just">
              <a:buNone/>
            </a:pPr>
            <a:r>
              <a:rPr lang="fr-FR" sz="2000" b="1" i="1" u="sng" dirty="0" smtClean="0">
                <a:latin typeface="+mj-lt"/>
                <a:cs typeface="Times New Roman" panose="02020603050405020304" pitchFamily="18" charset="0"/>
              </a:rPr>
              <a:t>Afficher</a:t>
            </a:r>
            <a:r>
              <a:rPr lang="fr-FR" sz="2000" b="1" i="1" dirty="0" smtClean="0">
                <a:latin typeface="+mj-lt"/>
                <a:cs typeface="Times New Roman" panose="02020603050405020304" pitchFamily="18" charset="0"/>
              </a:rPr>
              <a:t> x</a:t>
            </a:r>
          </a:p>
          <a:p>
            <a:pPr marL="514350" indent="-514350" algn="just">
              <a:buNone/>
            </a:pPr>
            <a:endParaRPr lang="fr-FR" dirty="0" smtClean="0"/>
          </a:p>
          <a:p>
            <a:pPr marL="514350" indent="-514350" algn="just">
              <a:buNone/>
            </a:pPr>
            <a:endParaRPr lang="fr-FR" dirty="0" smtClean="0"/>
          </a:p>
          <a:p>
            <a:pPr marL="514350" indent="-514350" algn="just">
              <a:buNone/>
            </a:pPr>
            <a:endParaRPr lang="fr-FR" dirty="0"/>
          </a:p>
          <a:p>
            <a:pPr marL="514350" indent="-514350" algn="just">
              <a:buNone/>
            </a:pPr>
            <a:endParaRPr lang="fr-FR" dirty="0"/>
          </a:p>
        </p:txBody>
      </p:sp>
      <p:cxnSp>
        <p:nvCxnSpPr>
          <p:cNvPr id="6" name="Connecteur droit avec flèche 5"/>
          <p:cNvCxnSpPr/>
          <p:nvPr/>
        </p:nvCxnSpPr>
        <p:spPr>
          <a:xfrm flipH="1">
            <a:off x="1259632" y="3789040"/>
            <a:ext cx="799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34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0"/>
            <a:ext cx="8136904" cy="7971413"/>
          </a:xfrm>
          <a:prstGeom prst="rect">
            <a:avLst/>
          </a:prstGeom>
        </p:spPr>
        <p:txBody>
          <a:bodyPr wrap="square">
            <a:spAutoFit/>
          </a:bodyPr>
          <a:lstStyle/>
          <a:p>
            <a:pPr marL="514350" indent="-514350" algn="just">
              <a:buNone/>
            </a:pPr>
            <a:r>
              <a:rPr lang="fr-FR" sz="2800" b="1" i="1" dirty="0">
                <a:latin typeface="Times New Roman" panose="02020603050405020304" pitchFamily="18" charset="0"/>
                <a:cs typeface="Times New Roman" panose="02020603050405020304" pitchFamily="18" charset="0"/>
              </a:rPr>
              <a:t>INSTRUCTIONS DE STRUCTURATION</a:t>
            </a:r>
          </a:p>
          <a:p>
            <a:pPr marL="514350" indent="-514350" algn="just">
              <a:buNone/>
            </a:pPr>
            <a:endParaRPr lang="fr-FR" sz="2000" b="1" i="1" u="sng" dirty="0" smtClean="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Times New Roman" panose="02020603050405020304" pitchFamily="18" charset="0"/>
                <a:cs typeface="Times New Roman" panose="02020603050405020304" pitchFamily="18" charset="0"/>
              </a:rPr>
              <a:t>LES TESTS</a:t>
            </a:r>
          </a:p>
          <a:p>
            <a:pPr marL="514350" indent="-514350" algn="just">
              <a:buNone/>
            </a:pPr>
            <a:r>
              <a:rPr lang="fr-FR" sz="2000" b="1" i="1" dirty="0" smtClean="0">
                <a:latin typeface="Times New Roman" panose="02020603050405020304" pitchFamily="18" charset="0"/>
                <a:cs typeface="Times New Roman" panose="02020603050405020304" pitchFamily="18" charset="0"/>
              </a:rPr>
              <a:t>Les  instructions précédentes sont séquentielles, </a:t>
            </a:r>
            <a:r>
              <a:rPr lang="fr-FR" sz="2000" b="1" i="1" dirty="0" err="1" smtClean="0">
                <a:latin typeface="Times New Roman" panose="02020603050405020304" pitchFamily="18" charset="0"/>
                <a:cs typeface="Times New Roman" panose="02020603050405020304" pitchFamily="18" charset="0"/>
              </a:rPr>
              <a:t>càd</a:t>
            </a:r>
            <a:r>
              <a:rPr lang="fr-FR" sz="2000" b="1" i="1" dirty="0" smtClean="0">
                <a:latin typeface="Times New Roman" panose="02020603050405020304" pitchFamily="18" charset="0"/>
                <a:cs typeface="Times New Roman" panose="02020603050405020304" pitchFamily="18" charset="0"/>
              </a:rPr>
              <a:t>, elles s’exécutent dans l’ordre où elles sont écrites, mais il existe des instructions capables de rompre cette séquence pour s’adapter à la situation rencontrée. La principale instruction de ce groupe est de la forme:</a:t>
            </a:r>
          </a:p>
          <a:p>
            <a:pPr marL="514350" indent="-514350" algn="just">
              <a:buNone/>
            </a:pPr>
            <a:endParaRPr lang="fr-FR" sz="2000" b="1" i="1" dirty="0" smtClean="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Times New Roman" panose="02020603050405020304" pitchFamily="18" charset="0"/>
                <a:cs typeface="Times New Roman" panose="02020603050405020304" pitchFamily="18" charset="0"/>
              </a:rPr>
              <a:t>Si</a:t>
            </a:r>
            <a:r>
              <a:rPr lang="fr-FR" sz="2000" b="1" i="1" dirty="0" smtClean="0">
                <a:latin typeface="Times New Roman" panose="02020603050405020304" pitchFamily="18" charset="0"/>
                <a:cs typeface="Times New Roman" panose="02020603050405020304" pitchFamily="18" charset="0"/>
              </a:rPr>
              <a:t> condition faire ceci, </a:t>
            </a:r>
            <a:r>
              <a:rPr lang="fr-FR" sz="2000" b="1" i="1" u="sng" dirty="0" smtClean="0">
                <a:latin typeface="Times New Roman" panose="02020603050405020304" pitchFamily="18" charset="0"/>
                <a:cs typeface="Times New Roman" panose="02020603050405020304" pitchFamily="18" charset="0"/>
              </a:rPr>
              <a:t>sinon</a:t>
            </a:r>
            <a:r>
              <a:rPr lang="fr-FR" sz="2000" b="1" i="1" dirty="0" smtClean="0">
                <a:latin typeface="Times New Roman" panose="02020603050405020304" pitchFamily="18" charset="0"/>
                <a:cs typeface="Times New Roman" panose="02020603050405020304" pitchFamily="18" charset="0"/>
              </a:rPr>
              <a:t> faire cela </a:t>
            </a:r>
            <a:r>
              <a:rPr lang="fr-FR" sz="2000" b="1" i="1" u="sng" dirty="0" err="1" smtClean="0">
                <a:latin typeface="Times New Roman" panose="02020603050405020304" pitchFamily="18" charset="0"/>
                <a:cs typeface="Times New Roman" panose="02020603050405020304" pitchFamily="18" charset="0"/>
              </a:rPr>
              <a:t>finsi</a:t>
            </a:r>
            <a:r>
              <a:rPr lang="fr-FR" sz="2000" b="1" i="1" u="sng" dirty="0" smtClean="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a:t>
            </a:r>
          </a:p>
          <a:p>
            <a:pPr marL="514350" indent="-514350" algn="just">
              <a:buNone/>
            </a:pPr>
            <a:endParaRPr lang="fr-FR" sz="2000" b="1" i="1" u="sng" dirty="0" smtClean="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Times New Roman" panose="02020603050405020304" pitchFamily="18" charset="0"/>
                <a:cs typeface="Times New Roman" panose="02020603050405020304" pitchFamily="18" charset="0"/>
              </a:rPr>
              <a:t>NB</a:t>
            </a:r>
            <a:r>
              <a:rPr lang="fr-FR" sz="2000" b="1" i="1" dirty="0" smtClean="0">
                <a:latin typeface="Times New Roman" panose="02020603050405020304" pitchFamily="18" charset="0"/>
                <a:cs typeface="Times New Roman" panose="02020603050405020304" pitchFamily="18" charset="0"/>
              </a:rPr>
              <a:t> quelquefois, « </a:t>
            </a:r>
            <a:r>
              <a:rPr lang="fr-FR" sz="2000" b="1" i="1" u="sng" dirty="0" smtClean="0">
                <a:latin typeface="Times New Roman" panose="02020603050405020304" pitchFamily="18" charset="0"/>
                <a:cs typeface="Times New Roman" panose="02020603050405020304" pitchFamily="18" charset="0"/>
              </a:rPr>
              <a:t>sinon</a:t>
            </a:r>
            <a:r>
              <a:rPr lang="fr-FR" sz="2000" b="1" i="1" dirty="0" smtClean="0">
                <a:latin typeface="Times New Roman" panose="02020603050405020304" pitchFamily="18" charset="0"/>
                <a:cs typeface="Times New Roman" panose="02020603050405020304" pitchFamily="18" charset="0"/>
              </a:rPr>
              <a:t> » peut être absent. </a:t>
            </a:r>
          </a:p>
          <a:p>
            <a:pPr marL="514350" indent="-514350" algn="just">
              <a:buNone/>
            </a:pPr>
            <a:r>
              <a:rPr lang="fr-FR" sz="2000" b="1" i="1" dirty="0" smtClean="0">
                <a:latin typeface="Times New Roman" panose="02020603050405020304" pitchFamily="18" charset="0"/>
                <a:cs typeface="Times New Roman" panose="02020603050405020304" pitchFamily="18" charset="0"/>
              </a:rPr>
              <a:t>La condition peut être simple ou combinée des conditions simples avec les opérateurs OU, ET ou NON</a:t>
            </a:r>
          </a:p>
          <a:p>
            <a:pPr marL="514350" indent="-514350" algn="just">
              <a:buNone/>
            </a:pPr>
            <a:endParaRPr lang="fr-FR" sz="2000" b="1" i="1" dirty="0" smtClean="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Times New Roman" panose="02020603050405020304" pitchFamily="18" charset="0"/>
                <a:cs typeface="Times New Roman" panose="02020603050405020304" pitchFamily="18" charset="0"/>
              </a:rPr>
              <a:t>LES BOUCLES</a:t>
            </a:r>
          </a:p>
          <a:p>
            <a:pPr marL="514350" indent="-514350" algn="just">
              <a:buNone/>
            </a:pPr>
            <a:r>
              <a:rPr lang="fr-FR" sz="2000" b="1" i="1" dirty="0" smtClean="0">
                <a:latin typeface="Times New Roman" panose="02020603050405020304" pitchFamily="18" charset="0"/>
                <a:cs typeface="Times New Roman" panose="02020603050405020304" pitchFamily="18" charset="0"/>
              </a:rPr>
              <a:t>L’autre instruction aussi importante est la boucle ou itération où l’on répète</a:t>
            </a:r>
          </a:p>
          <a:p>
            <a:pPr marL="514350" indent="-514350" algn="just">
              <a:buNone/>
            </a:pPr>
            <a:r>
              <a:rPr lang="fr-FR" sz="2000" b="1" i="1" dirty="0">
                <a:latin typeface="Times New Roman" panose="02020603050405020304" pitchFamily="18" charset="0"/>
                <a:cs typeface="Times New Roman" panose="02020603050405020304" pitchFamily="18" charset="0"/>
              </a:rPr>
              <a:t>u</a:t>
            </a:r>
            <a:r>
              <a:rPr lang="fr-FR" sz="2000" b="1" i="1" dirty="0" smtClean="0">
                <a:latin typeface="Times New Roman" panose="02020603050405020304" pitchFamily="18" charset="0"/>
                <a:cs typeface="Times New Roman" panose="02020603050405020304" pitchFamily="18" charset="0"/>
              </a:rPr>
              <a:t>n certain traitement sous certaines conditions. On a:</a:t>
            </a:r>
          </a:p>
          <a:p>
            <a:pPr marL="514350" indent="-514350" algn="just">
              <a:buNone/>
            </a:pPr>
            <a:endParaRPr lang="fr-FR" sz="2000" b="1" i="1" dirty="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Times New Roman" panose="02020603050405020304" pitchFamily="18" charset="0"/>
                <a:cs typeface="Times New Roman" panose="02020603050405020304" pitchFamily="18" charset="0"/>
              </a:rPr>
              <a:t>Répéter</a:t>
            </a:r>
            <a:r>
              <a:rPr lang="fr-FR" sz="2000" b="1" i="1" dirty="0" smtClean="0">
                <a:latin typeface="Times New Roman" panose="02020603050405020304" pitchFamily="18" charset="0"/>
                <a:cs typeface="Times New Roman" panose="02020603050405020304" pitchFamily="18" charset="0"/>
              </a:rPr>
              <a:t> … </a:t>
            </a:r>
            <a:r>
              <a:rPr lang="fr-FR" sz="2000" b="1" i="1" u="sng" dirty="0" smtClean="0">
                <a:latin typeface="Times New Roman" panose="02020603050405020304" pitchFamily="18" charset="0"/>
                <a:cs typeface="Times New Roman" panose="02020603050405020304" pitchFamily="18" charset="0"/>
              </a:rPr>
              <a:t>jusqu’à</a:t>
            </a:r>
            <a:r>
              <a:rPr lang="fr-FR" sz="2000" b="1" i="1" dirty="0" smtClean="0">
                <a:latin typeface="Times New Roman" panose="02020603050405020304" pitchFamily="18" charset="0"/>
                <a:cs typeface="Times New Roman" panose="02020603050405020304" pitchFamily="18" charset="0"/>
              </a:rPr>
              <a:t> condition</a:t>
            </a:r>
          </a:p>
          <a:p>
            <a:pPr marL="514350" indent="-514350" algn="just">
              <a:buNone/>
            </a:pPr>
            <a:endParaRPr lang="fr-FR" sz="2000" b="1" i="1" dirty="0">
              <a:latin typeface="Times New Roman" panose="02020603050405020304" pitchFamily="18" charset="0"/>
              <a:cs typeface="Times New Roman" panose="02020603050405020304" pitchFamily="18" charset="0"/>
            </a:endParaRPr>
          </a:p>
          <a:p>
            <a:pPr marL="514350" indent="-514350" algn="just">
              <a:buNone/>
            </a:pPr>
            <a:r>
              <a:rPr lang="fr-FR" sz="2000" b="1" i="1" u="sng" dirty="0" smtClean="0">
                <a:latin typeface="Times New Roman" panose="02020603050405020304" pitchFamily="18" charset="0"/>
                <a:cs typeface="Times New Roman" panose="02020603050405020304" pitchFamily="18" charset="0"/>
              </a:rPr>
              <a:t>Tant que </a:t>
            </a:r>
            <a:r>
              <a:rPr lang="fr-FR" sz="2000" b="1" i="1" dirty="0" smtClean="0">
                <a:latin typeface="Times New Roman" panose="02020603050405020304" pitchFamily="18" charset="0"/>
                <a:cs typeface="Times New Roman" panose="02020603050405020304" pitchFamily="18" charset="0"/>
              </a:rPr>
              <a:t>condition </a:t>
            </a:r>
            <a:r>
              <a:rPr lang="fr-FR" sz="2000" b="1" i="1" u="sng" dirty="0" smtClean="0">
                <a:latin typeface="Times New Roman" panose="02020603050405020304" pitchFamily="18" charset="0"/>
                <a:cs typeface="Times New Roman" panose="02020603050405020304" pitchFamily="18" charset="0"/>
              </a:rPr>
              <a:t>faire</a:t>
            </a:r>
            <a:r>
              <a:rPr lang="fr-FR" sz="2000" b="1" i="1" dirty="0" smtClean="0">
                <a:latin typeface="Times New Roman" panose="02020603050405020304" pitchFamily="18" charset="0"/>
                <a:cs typeface="Times New Roman" panose="02020603050405020304" pitchFamily="18" charset="0"/>
              </a:rPr>
              <a:t> … </a:t>
            </a:r>
            <a:r>
              <a:rPr lang="fr-FR" sz="2000" b="1" i="1" u="sng" dirty="0" err="1" smtClean="0">
                <a:latin typeface="Times New Roman" panose="02020603050405020304" pitchFamily="18" charset="0"/>
                <a:cs typeface="Times New Roman" panose="02020603050405020304" pitchFamily="18" charset="0"/>
              </a:rPr>
              <a:t>fintanque</a:t>
            </a:r>
            <a:endParaRPr lang="fr-FR" sz="2000" b="1" i="1" u="sng" dirty="0" smtClean="0">
              <a:latin typeface="Times New Roman" panose="02020603050405020304" pitchFamily="18" charset="0"/>
              <a:cs typeface="Times New Roman" panose="02020603050405020304" pitchFamily="18" charset="0"/>
            </a:endParaRPr>
          </a:p>
          <a:p>
            <a:pPr marL="514350" indent="-514350" algn="just">
              <a:buNone/>
            </a:pPr>
            <a:endParaRPr lang="fr-FR" sz="2000" b="1" i="1" u="sng" dirty="0" smtClean="0">
              <a:latin typeface="Times New Roman" panose="02020603050405020304" pitchFamily="18" charset="0"/>
              <a:cs typeface="Times New Roman" panose="02020603050405020304" pitchFamily="18" charset="0"/>
            </a:endParaRPr>
          </a:p>
          <a:p>
            <a:pPr marL="514350" indent="-514350" algn="just">
              <a:buNone/>
            </a:pPr>
            <a:endParaRPr lang="fr-FR" sz="2000" b="1" i="1" dirty="0">
              <a:latin typeface="Times New Roman" panose="02020603050405020304" pitchFamily="18" charset="0"/>
              <a:cs typeface="Times New Roman" panose="02020603050405020304" pitchFamily="18" charset="0"/>
            </a:endParaRPr>
          </a:p>
          <a:p>
            <a:pPr marL="514350" indent="-514350" algn="just">
              <a:buNone/>
            </a:pPr>
            <a:endParaRPr lang="fr-FR" sz="2000" b="1" i="1" dirty="0">
              <a:latin typeface="Times New Roman" panose="02020603050405020304" pitchFamily="18" charset="0"/>
              <a:cs typeface="Times New Roman" panose="02020603050405020304" pitchFamily="18" charset="0"/>
            </a:endParaRPr>
          </a:p>
          <a:p>
            <a:pPr marL="514350" indent="-514350" algn="just">
              <a:buNone/>
            </a:pPr>
            <a:endParaRPr lang="fr-FR" sz="1200" b="1" i="1" u="sng" dirty="0" smtClean="0">
              <a:cs typeface="Times New Roman" panose="02020603050405020304" pitchFamily="18" charset="0"/>
            </a:endParaRPr>
          </a:p>
          <a:p>
            <a:pPr marL="514350" indent="-514350" algn="just">
              <a:buNone/>
            </a:pPr>
            <a:endParaRPr lang="fr-FR" sz="1200" b="1" i="1" u="sng" dirty="0">
              <a:cs typeface="Times New Roman" panose="02020603050405020304" pitchFamily="18" charset="0"/>
            </a:endParaRPr>
          </a:p>
        </p:txBody>
      </p:sp>
    </p:spTree>
    <p:extLst>
      <p:ext uri="{BB962C8B-B14F-4D97-AF65-F5344CB8AC3E}">
        <p14:creationId xmlns:p14="http://schemas.microsoft.com/office/powerpoint/2010/main" val="426233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43408"/>
            <a:ext cx="8640960" cy="8032968"/>
          </a:xfrm>
          <a:prstGeom prst="rect">
            <a:avLst/>
          </a:prstGeom>
        </p:spPr>
        <p:txBody>
          <a:bodyPr wrap="square">
            <a:spAutoFit/>
          </a:bodyPr>
          <a:lstStyle/>
          <a:p>
            <a:r>
              <a:rPr lang="fr-FR" b="1" i="1" dirty="0" smtClean="0">
                <a:latin typeface="Times New Roman" panose="02020603050405020304" pitchFamily="18" charset="0"/>
                <a:cs typeface="Times New Roman" panose="02020603050405020304" pitchFamily="18" charset="0"/>
              </a:rPr>
              <a:t>Ex  Dans l’exemple « faire bouillir  l’eau », dans les étapes 4 et 5 , on peut avoir:</a:t>
            </a:r>
          </a:p>
          <a:p>
            <a:r>
              <a:rPr lang="fr-FR" b="1" i="1" dirty="0" smtClean="0">
                <a:latin typeface="Times New Roman" panose="02020603050405020304" pitchFamily="18" charset="0"/>
                <a:cs typeface="Times New Roman" panose="02020603050405020304" pitchFamily="18" charset="0"/>
              </a:rPr>
              <a:t>Répéter regarder l’eau jusqu’à ce qu’elle bouille</a:t>
            </a:r>
          </a:p>
          <a:p>
            <a:endParaRPr lang="fr-FR" b="1" i="1" dirty="0">
              <a:latin typeface="Times New Roman" panose="02020603050405020304" pitchFamily="18" charset="0"/>
              <a:cs typeface="Times New Roman" panose="02020603050405020304" pitchFamily="18" charset="0"/>
            </a:endParaRPr>
          </a:p>
          <a:p>
            <a:r>
              <a:rPr lang="fr-FR" b="1" i="1" dirty="0" smtClean="0">
                <a:latin typeface="Times New Roman" panose="02020603050405020304" pitchFamily="18" charset="0"/>
                <a:cs typeface="Times New Roman" panose="02020603050405020304" pitchFamily="18" charset="0"/>
              </a:rPr>
              <a:t>Aussi peut on envisager des boucles accompagnées d’une variable qui compte les itérations, a </a:t>
            </a:r>
            <a:r>
              <a:rPr lang="fr-FR" b="1" i="1" dirty="0" err="1" smtClean="0">
                <a:latin typeface="Times New Roman" panose="02020603050405020304" pitchFamily="18" charset="0"/>
                <a:cs typeface="Times New Roman" panose="02020603050405020304" pitchFamily="18" charset="0"/>
              </a:rPr>
              <a:t>insi</a:t>
            </a:r>
            <a:r>
              <a:rPr lang="fr-FR" b="1" i="1" dirty="0" smtClean="0">
                <a:latin typeface="Times New Roman" panose="02020603050405020304" pitchFamily="18" charset="0"/>
                <a:cs typeface="Times New Roman" panose="02020603050405020304" pitchFamily="18" charset="0"/>
              </a:rPr>
              <a:t>:</a:t>
            </a:r>
          </a:p>
          <a:p>
            <a:endParaRPr lang="fr-FR" b="1" i="1" dirty="0">
              <a:latin typeface="Times New Roman" panose="02020603050405020304" pitchFamily="18" charset="0"/>
              <a:cs typeface="Times New Roman" panose="02020603050405020304" pitchFamily="18" charset="0"/>
            </a:endParaRPr>
          </a:p>
          <a:p>
            <a:r>
              <a:rPr lang="fr-FR" b="1" i="1" u="sng" dirty="0" smtClean="0">
                <a:latin typeface="Times New Roman" panose="02020603050405020304" pitchFamily="18" charset="0"/>
                <a:cs typeface="Times New Roman" panose="02020603050405020304" pitchFamily="18" charset="0"/>
              </a:rPr>
              <a:t>Pour</a:t>
            </a:r>
            <a:r>
              <a:rPr lang="fr-FR" b="1" i="1" dirty="0" smtClean="0">
                <a:latin typeface="Times New Roman" panose="02020603050405020304" pitchFamily="18" charset="0"/>
                <a:cs typeface="Times New Roman" panose="02020603050405020304" pitchFamily="18" charset="0"/>
              </a:rPr>
              <a:t> variable=</a:t>
            </a:r>
            <a:r>
              <a:rPr lang="fr-FR" b="1" i="1" dirty="0" err="1" smtClean="0">
                <a:latin typeface="Times New Roman" panose="02020603050405020304" pitchFamily="18" charset="0"/>
                <a:cs typeface="Times New Roman" panose="02020603050405020304" pitchFamily="18" charset="0"/>
              </a:rPr>
              <a:t>debut</a:t>
            </a:r>
            <a:r>
              <a:rPr lang="fr-FR" b="1" i="1" dirty="0" smtClean="0">
                <a:latin typeface="Times New Roman" panose="02020603050405020304" pitchFamily="18" charset="0"/>
                <a:cs typeface="Times New Roman" panose="02020603050405020304" pitchFamily="18" charset="0"/>
              </a:rPr>
              <a:t>  </a:t>
            </a:r>
            <a:r>
              <a:rPr lang="fr-FR" b="1" i="1" u="sng" dirty="0" smtClean="0">
                <a:latin typeface="Times New Roman" panose="02020603050405020304" pitchFamily="18" charset="0"/>
                <a:cs typeface="Times New Roman" panose="02020603050405020304" pitchFamily="18" charset="0"/>
              </a:rPr>
              <a:t>jusqu’à</a:t>
            </a:r>
            <a:r>
              <a:rPr lang="fr-FR" b="1" i="1" dirty="0" smtClean="0">
                <a:latin typeface="Times New Roman" panose="02020603050405020304" pitchFamily="18" charset="0"/>
                <a:cs typeface="Times New Roman" panose="02020603050405020304" pitchFamily="18" charset="0"/>
              </a:rPr>
              <a:t> fin … </a:t>
            </a:r>
            <a:r>
              <a:rPr lang="fr-FR" b="1" i="1" u="sng" dirty="0" err="1" smtClean="0">
                <a:latin typeface="Times New Roman" panose="02020603050405020304" pitchFamily="18" charset="0"/>
                <a:cs typeface="Times New Roman" panose="02020603050405020304" pitchFamily="18" charset="0"/>
              </a:rPr>
              <a:t>finpour</a:t>
            </a:r>
            <a:endParaRPr lang="fr-FR" b="1" i="1" u="sng" dirty="0" smtClean="0">
              <a:latin typeface="Times New Roman" panose="02020603050405020304" pitchFamily="18" charset="0"/>
              <a:cs typeface="Times New Roman" panose="02020603050405020304" pitchFamily="18" charset="0"/>
            </a:endParaRPr>
          </a:p>
          <a:p>
            <a:endParaRPr lang="fr-FR" b="1" i="1" u="sng" dirty="0">
              <a:latin typeface="Times New Roman" panose="02020603050405020304" pitchFamily="18" charset="0"/>
              <a:cs typeface="Times New Roman" panose="02020603050405020304" pitchFamily="18" charset="0"/>
            </a:endParaRPr>
          </a:p>
          <a:p>
            <a:r>
              <a:rPr lang="fr-FR" b="1" i="1" u="sng" dirty="0" smtClean="0">
                <a:latin typeface="Times New Roman" panose="02020603050405020304" pitchFamily="18" charset="0"/>
                <a:cs typeface="Times New Roman" panose="02020603050405020304" pitchFamily="18" charset="0"/>
              </a:rPr>
              <a:t>SOUS-PROGRAMMES</a:t>
            </a:r>
          </a:p>
          <a:p>
            <a:r>
              <a:rPr lang="fr-FR" b="1" i="1" dirty="0" smtClean="0">
                <a:latin typeface="Times New Roman" panose="02020603050405020304" pitchFamily="18" charset="0"/>
                <a:cs typeface="Times New Roman" panose="02020603050405020304" pitchFamily="18" charset="0"/>
              </a:rPr>
              <a:t>On peut constater qu’un traitement élaboré et qui résout un certain problème puisse constituer une étape d’un problème plus vaste. Pour éviter de réécrire ce traitement pour le nouveau problème, on peut y faire appel. L’instruction d’appel apparait alors comme une instruction élémentaire.</a:t>
            </a:r>
          </a:p>
          <a:p>
            <a:r>
              <a:rPr lang="fr-FR" b="1" i="1" dirty="0" smtClean="0">
                <a:latin typeface="Times New Roman" panose="02020603050405020304" pitchFamily="18" charset="0"/>
                <a:cs typeface="Times New Roman" panose="02020603050405020304" pitchFamily="18" charset="0"/>
              </a:rPr>
              <a:t>Par conséquent, il serait mieux de décomposer les problèmes complexes en étapes plus simples qu’on traitera séparement. </a:t>
            </a:r>
          </a:p>
          <a:p>
            <a:endParaRPr lang="fr-FR" b="1" i="1" dirty="0">
              <a:latin typeface="Times New Roman" panose="02020603050405020304" pitchFamily="18" charset="0"/>
              <a:cs typeface="Times New Roman" panose="02020603050405020304" pitchFamily="18" charset="0"/>
            </a:endParaRPr>
          </a:p>
          <a:p>
            <a:r>
              <a:rPr lang="fr-FR" sz="2800" b="1" i="1" dirty="0" smtClean="0">
                <a:latin typeface="Times New Roman" panose="02020603050405020304" pitchFamily="18" charset="0"/>
                <a:cs typeface="Times New Roman" panose="02020603050405020304" pitchFamily="18" charset="0"/>
              </a:rPr>
              <a:t>REPRESENTATION</a:t>
            </a:r>
            <a:r>
              <a:rPr lang="fr-FR" b="1" i="1" dirty="0" smtClean="0">
                <a:latin typeface="Times New Roman" panose="02020603050405020304" pitchFamily="18" charset="0"/>
                <a:cs typeface="Times New Roman" panose="02020603050405020304" pitchFamily="18" charset="0"/>
              </a:rPr>
              <a:t>  </a:t>
            </a:r>
            <a:r>
              <a:rPr lang="fr-FR" sz="2800" b="1" i="1" dirty="0" smtClean="0">
                <a:latin typeface="Times New Roman" panose="02020603050405020304" pitchFamily="18" charset="0"/>
                <a:cs typeface="Times New Roman" panose="02020603050405020304" pitchFamily="18" charset="0"/>
              </a:rPr>
              <a:t>DES ALGORITHMES</a:t>
            </a:r>
          </a:p>
          <a:p>
            <a:r>
              <a:rPr lang="fr-FR" b="1" i="1" dirty="0" smtClean="0">
                <a:latin typeface="Times New Roman" panose="02020603050405020304" pitchFamily="18" charset="0"/>
                <a:cs typeface="Times New Roman" panose="02020603050405020304" pitchFamily="18" charset="0"/>
              </a:rPr>
              <a:t>La représentation obéit à une certaine règle. Pour représenter les opérations, on n’a pas les mêmes contraintes qu’impose un véritable langage de programmation. On aura</a:t>
            </a:r>
          </a:p>
          <a:p>
            <a:endParaRPr lang="fr-FR" b="1" i="1" dirty="0">
              <a:latin typeface="Times New Roman" panose="02020603050405020304" pitchFamily="18" charset="0"/>
              <a:cs typeface="Times New Roman" panose="02020603050405020304" pitchFamily="18" charset="0"/>
            </a:endParaRPr>
          </a:p>
          <a:p>
            <a:r>
              <a:rPr lang="fr-FR" b="1" i="1" u="sng" dirty="0" err="1" smtClean="0">
                <a:latin typeface="Times New Roman" panose="02020603050405020304" pitchFamily="18" charset="0"/>
                <a:cs typeface="Times New Roman" panose="02020603050405020304" pitchFamily="18" charset="0"/>
              </a:rPr>
              <a:t>Algo</a:t>
            </a:r>
            <a:r>
              <a:rPr lang="fr-FR" b="1" i="1" dirty="0" smtClean="0">
                <a:latin typeface="Times New Roman" panose="02020603050405020304" pitchFamily="18" charset="0"/>
                <a:cs typeface="Times New Roman" panose="02020603050405020304" pitchFamily="18" charset="0"/>
              </a:rPr>
              <a:t> Nom</a:t>
            </a:r>
          </a:p>
          <a:p>
            <a:r>
              <a:rPr lang="fr-FR" b="1" i="1" dirty="0" smtClean="0">
                <a:latin typeface="Times New Roman" panose="02020603050405020304" pitchFamily="18" charset="0"/>
                <a:cs typeface="Times New Roman" panose="02020603050405020304" pitchFamily="18" charset="0"/>
              </a:rPr>
              <a:t>Déclaration des variables, type </a:t>
            </a:r>
          </a:p>
          <a:p>
            <a:r>
              <a:rPr lang="fr-FR" b="1" i="1" dirty="0">
                <a:latin typeface="Times New Roman" panose="02020603050405020304" pitchFamily="18" charset="0"/>
                <a:cs typeface="Times New Roman" panose="02020603050405020304" pitchFamily="18" charset="0"/>
              </a:rPr>
              <a:t> </a:t>
            </a:r>
            <a:r>
              <a:rPr lang="fr-FR" b="1" i="1" dirty="0" smtClean="0">
                <a:latin typeface="Times New Roman" panose="02020603050405020304" pitchFamily="18" charset="0"/>
                <a:cs typeface="Times New Roman" panose="02020603050405020304" pitchFamily="18" charset="0"/>
              </a:rPr>
              <a:t>      </a:t>
            </a:r>
            <a:r>
              <a:rPr lang="fr-FR" b="1" i="1" u="sng" dirty="0" smtClean="0">
                <a:latin typeface="Times New Roman" panose="02020603050405020304" pitchFamily="18" charset="0"/>
                <a:cs typeface="Times New Roman" panose="02020603050405020304" pitchFamily="18" charset="0"/>
              </a:rPr>
              <a:t>Début</a:t>
            </a:r>
          </a:p>
          <a:p>
            <a:endParaRPr lang="fr-FR" b="1" i="1" u="sng" dirty="0">
              <a:latin typeface="Times New Roman" panose="02020603050405020304" pitchFamily="18" charset="0"/>
              <a:cs typeface="Times New Roman" panose="02020603050405020304" pitchFamily="18" charset="0"/>
            </a:endParaRPr>
          </a:p>
          <a:p>
            <a:endParaRPr lang="fr-FR" b="1" i="1" u="sng" dirty="0" smtClean="0">
              <a:latin typeface="Times New Roman" panose="02020603050405020304" pitchFamily="18" charset="0"/>
              <a:cs typeface="Times New Roman" panose="02020603050405020304" pitchFamily="18" charset="0"/>
            </a:endParaRPr>
          </a:p>
          <a:p>
            <a:endParaRPr lang="fr-FR" sz="2800" b="1" i="1" dirty="0">
              <a:latin typeface="Times New Roman" panose="02020603050405020304" pitchFamily="18" charset="0"/>
              <a:cs typeface="Times New Roman" panose="02020603050405020304" pitchFamily="18" charset="0"/>
            </a:endParaRPr>
          </a:p>
          <a:p>
            <a:endParaRPr lang="fr-FR" sz="2800" dirty="0"/>
          </a:p>
        </p:txBody>
      </p:sp>
    </p:spTree>
    <p:extLst>
      <p:ext uri="{BB962C8B-B14F-4D97-AF65-F5344CB8AC3E}">
        <p14:creationId xmlns:p14="http://schemas.microsoft.com/office/powerpoint/2010/main" val="1853789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
            <a:ext cx="8784976" cy="5109091"/>
          </a:xfrm>
          <a:prstGeom prst="rect">
            <a:avLst/>
          </a:prstGeom>
        </p:spPr>
        <p:txBody>
          <a:bodyPr wrap="square">
            <a:spAutoFit/>
          </a:bodyPr>
          <a:lstStyle/>
          <a:p>
            <a:r>
              <a:rPr lang="fr-FR" sz="2800" b="1" i="1" dirty="0" smtClean="0">
                <a:latin typeface="Times New Roman" panose="02020603050405020304" pitchFamily="18" charset="0"/>
                <a:cs typeface="Times New Roman" panose="02020603050405020304" pitchFamily="18" charset="0"/>
              </a:rPr>
              <a:t>REPRESENTATION</a:t>
            </a:r>
            <a:r>
              <a:rPr lang="fr-FR" b="1" i="1" dirty="0" smtClean="0">
                <a:latin typeface="Times New Roman" panose="02020603050405020304" pitchFamily="18" charset="0"/>
                <a:cs typeface="Times New Roman" panose="02020603050405020304" pitchFamily="18" charset="0"/>
              </a:rPr>
              <a:t>  </a:t>
            </a:r>
            <a:r>
              <a:rPr lang="fr-FR" sz="2800" b="1" i="1" dirty="0">
                <a:latin typeface="Times New Roman" panose="02020603050405020304" pitchFamily="18" charset="0"/>
                <a:cs typeface="Times New Roman" panose="02020603050405020304" pitchFamily="18" charset="0"/>
              </a:rPr>
              <a:t>DES ALGORITHMES</a:t>
            </a:r>
          </a:p>
          <a:p>
            <a:r>
              <a:rPr lang="fr-FR" b="1" i="1" dirty="0">
                <a:latin typeface="Times New Roman" panose="02020603050405020304" pitchFamily="18" charset="0"/>
                <a:cs typeface="Times New Roman" panose="02020603050405020304" pitchFamily="18" charset="0"/>
              </a:rPr>
              <a:t>La représentation obéit à une certaine règle. Pour représenter les opérations, on n’a pas les mêmes contraintes qu’impose un véritable langage de programmation. On aura</a:t>
            </a:r>
          </a:p>
          <a:p>
            <a:endParaRPr lang="fr-FR" b="1" i="1" dirty="0">
              <a:latin typeface="Times New Roman" panose="02020603050405020304" pitchFamily="18" charset="0"/>
              <a:cs typeface="Times New Roman" panose="02020603050405020304" pitchFamily="18" charset="0"/>
            </a:endParaRPr>
          </a:p>
          <a:p>
            <a:r>
              <a:rPr lang="fr-FR" b="1" i="1" u="sng" dirty="0" err="1">
                <a:latin typeface="Times New Roman" panose="02020603050405020304" pitchFamily="18" charset="0"/>
                <a:cs typeface="Times New Roman" panose="02020603050405020304" pitchFamily="18" charset="0"/>
              </a:rPr>
              <a:t>Algo</a:t>
            </a:r>
            <a:r>
              <a:rPr lang="fr-FR" b="1" i="1" dirty="0">
                <a:latin typeface="Times New Roman" panose="02020603050405020304" pitchFamily="18" charset="0"/>
                <a:cs typeface="Times New Roman" panose="02020603050405020304" pitchFamily="18" charset="0"/>
              </a:rPr>
              <a:t> Nom</a:t>
            </a:r>
          </a:p>
          <a:p>
            <a:r>
              <a:rPr lang="fr-FR" b="1" i="1" dirty="0">
                <a:latin typeface="Times New Roman" panose="02020603050405020304" pitchFamily="18" charset="0"/>
                <a:cs typeface="Times New Roman" panose="02020603050405020304" pitchFamily="18" charset="0"/>
              </a:rPr>
              <a:t>Déclaration des variables, type </a:t>
            </a:r>
          </a:p>
          <a:p>
            <a:r>
              <a:rPr lang="fr-FR" b="1" i="1" dirty="0">
                <a:latin typeface="Times New Roman" panose="02020603050405020304" pitchFamily="18" charset="0"/>
                <a:cs typeface="Times New Roman" panose="02020603050405020304" pitchFamily="18" charset="0"/>
              </a:rPr>
              <a:t>       </a:t>
            </a:r>
            <a:r>
              <a:rPr lang="fr-FR" b="1" i="1" u="sng" dirty="0" smtClean="0">
                <a:latin typeface="Times New Roman" panose="02020603050405020304" pitchFamily="18" charset="0"/>
                <a:cs typeface="Times New Roman" panose="02020603050405020304" pitchFamily="18" charset="0"/>
              </a:rPr>
              <a:t>Début</a:t>
            </a:r>
          </a:p>
          <a:p>
            <a:endParaRPr lang="fr-FR" b="1" i="1" u="sng" dirty="0">
              <a:latin typeface="Times New Roman" panose="02020603050405020304" pitchFamily="18" charset="0"/>
              <a:cs typeface="Times New Roman" panose="02020603050405020304" pitchFamily="18" charset="0"/>
            </a:endParaRPr>
          </a:p>
          <a:p>
            <a:r>
              <a:rPr lang="fr-FR" b="1" i="1" dirty="0" smtClean="0">
                <a:latin typeface="Times New Roman" panose="02020603050405020304" pitchFamily="18" charset="0"/>
                <a:cs typeface="Times New Roman" panose="02020603050405020304" pitchFamily="18" charset="0"/>
              </a:rPr>
              <a:t>              ………………………..</a:t>
            </a:r>
          </a:p>
          <a:p>
            <a:r>
              <a:rPr lang="fr-FR" b="1" i="1" dirty="0">
                <a:latin typeface="Times New Roman" panose="02020603050405020304" pitchFamily="18" charset="0"/>
                <a:cs typeface="Times New Roman" panose="02020603050405020304" pitchFamily="18" charset="0"/>
              </a:rPr>
              <a:t> </a:t>
            </a:r>
            <a:r>
              <a:rPr lang="fr-FR" b="1" i="1" dirty="0" smtClean="0">
                <a:latin typeface="Times New Roman" panose="02020603050405020304" pitchFamily="18" charset="0"/>
                <a:cs typeface="Times New Roman" panose="02020603050405020304" pitchFamily="18" charset="0"/>
              </a:rPr>
              <a:t>             …INSTRUCTIONS....</a:t>
            </a:r>
          </a:p>
          <a:p>
            <a:r>
              <a:rPr lang="fr-FR" b="1" i="1" dirty="0">
                <a:latin typeface="Times New Roman" panose="02020603050405020304" pitchFamily="18" charset="0"/>
                <a:cs typeface="Times New Roman" panose="02020603050405020304" pitchFamily="18" charset="0"/>
              </a:rPr>
              <a:t> </a:t>
            </a:r>
            <a:r>
              <a:rPr lang="fr-FR" b="1" i="1" dirty="0" smtClean="0">
                <a:latin typeface="Times New Roman" panose="02020603050405020304" pitchFamily="18" charset="0"/>
                <a:cs typeface="Times New Roman" panose="02020603050405020304" pitchFamily="18" charset="0"/>
              </a:rPr>
              <a:t>             ………………………..</a:t>
            </a:r>
          </a:p>
          <a:p>
            <a:r>
              <a:rPr lang="fr-FR" b="1" i="1" dirty="0" smtClean="0">
                <a:latin typeface="Times New Roman" panose="02020603050405020304" pitchFamily="18" charset="0"/>
                <a:cs typeface="Times New Roman" panose="02020603050405020304" pitchFamily="18" charset="0"/>
              </a:rPr>
              <a:t>   </a:t>
            </a:r>
            <a:endParaRPr lang="fr-FR" b="1" i="1" dirty="0">
              <a:latin typeface="Times New Roman" panose="02020603050405020304" pitchFamily="18" charset="0"/>
              <a:cs typeface="Times New Roman" panose="02020603050405020304" pitchFamily="18" charset="0"/>
            </a:endParaRPr>
          </a:p>
          <a:p>
            <a:r>
              <a:rPr lang="fr-FR" b="1" i="1" dirty="0" smtClean="0">
                <a:latin typeface="Times New Roman" panose="02020603050405020304" pitchFamily="18" charset="0"/>
                <a:cs typeface="Times New Roman" panose="02020603050405020304" pitchFamily="18" charset="0"/>
              </a:rPr>
              <a:t>       FIN</a:t>
            </a:r>
          </a:p>
          <a:p>
            <a:endParaRPr lang="fr-FR" b="1" i="1" dirty="0">
              <a:latin typeface="Times New Roman" panose="02020603050405020304" pitchFamily="18" charset="0"/>
              <a:cs typeface="Times New Roman" panose="02020603050405020304" pitchFamily="18" charset="0"/>
            </a:endParaRPr>
          </a:p>
          <a:p>
            <a:endParaRPr lang="fr-FR" b="1" i="1" dirty="0" smtClean="0">
              <a:latin typeface="Times New Roman" panose="02020603050405020304" pitchFamily="18" charset="0"/>
              <a:cs typeface="Times New Roman" panose="02020603050405020304" pitchFamily="18" charset="0"/>
            </a:endParaRPr>
          </a:p>
          <a:p>
            <a:endParaRPr lang="fr-FR" sz="2800" dirty="0" smtClean="0">
              <a:latin typeface="Times New Roman" panose="02020603050405020304" pitchFamily="18" charset="0"/>
              <a:cs typeface="Times New Roman" panose="02020603050405020304" pitchFamily="18" charset="0"/>
            </a:endParaRPr>
          </a:p>
          <a:p>
            <a:endParaRPr lang="fr-FR" b="1" i="1" dirty="0" smtClean="0">
              <a:latin typeface="Times New Roman" panose="02020603050405020304" pitchFamily="18" charset="0"/>
              <a:cs typeface="Times New Roman" panose="02020603050405020304" pitchFamily="18" charset="0"/>
            </a:endParaRPr>
          </a:p>
        </p:txBody>
      </p:sp>
      <p:sp>
        <p:nvSpPr>
          <p:cNvPr id="4" name="Accolades 3"/>
          <p:cNvSpPr/>
          <p:nvPr/>
        </p:nvSpPr>
        <p:spPr>
          <a:xfrm>
            <a:off x="971600" y="2564904"/>
            <a:ext cx="2304256" cy="79208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 name="Connecteur droit avec flèche 6"/>
          <p:cNvCxnSpPr/>
          <p:nvPr/>
        </p:nvCxnSpPr>
        <p:spPr>
          <a:xfrm flipH="1">
            <a:off x="1259632" y="7317432"/>
            <a:ext cx="799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33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7504" y="-27384"/>
                <a:ext cx="8784976" cy="8416278"/>
              </a:xfrm>
              <a:prstGeom prst="rect">
                <a:avLst/>
              </a:prstGeom>
            </p:spPr>
            <p:txBody>
              <a:bodyPr wrap="square">
                <a:spAutoFit/>
              </a:bodyPr>
              <a:lstStyle/>
              <a:p>
                <a:r>
                  <a:rPr lang="fr-FR" sz="2000" b="1" i="1" dirty="0">
                    <a:latin typeface="Times New Roman" panose="02020603050405020304" pitchFamily="18" charset="0"/>
                    <a:cs typeface="Times New Roman" panose="02020603050405020304" pitchFamily="18" charset="0"/>
                  </a:rPr>
                  <a:t>Exemple:  Equation du second degré  </a:t>
                </a:r>
                <a14:m>
                  <m:oMath xmlns:m="http://schemas.openxmlformats.org/officeDocument/2006/math">
                    <m:r>
                      <a:rPr lang="fr-FR" sz="2000" b="1" i="1">
                        <a:latin typeface="Cambria Math"/>
                        <a:cs typeface="Times New Roman" panose="02020603050405020304" pitchFamily="18" charset="0"/>
                      </a:rPr>
                      <m:t>𝑨</m:t>
                    </m:r>
                    <m:sSup>
                      <m:sSupPr>
                        <m:ctrlPr>
                          <a:rPr lang="fr-FR" sz="2000" b="1" i="1">
                            <a:latin typeface="Cambria Math"/>
                            <a:cs typeface="Times New Roman" panose="02020603050405020304" pitchFamily="18" charset="0"/>
                          </a:rPr>
                        </m:ctrlPr>
                      </m:sSupPr>
                      <m:e>
                        <m:r>
                          <a:rPr lang="fr-FR" sz="2000" b="1" i="1">
                            <a:latin typeface="Cambria Math"/>
                            <a:cs typeface="Times New Roman" panose="02020603050405020304" pitchFamily="18" charset="0"/>
                          </a:rPr>
                          <m:t>𝒙</m:t>
                        </m:r>
                      </m:e>
                      <m:sup>
                        <m:r>
                          <a:rPr lang="fr-FR" sz="2000" b="1" i="1">
                            <a:latin typeface="Cambria Math"/>
                            <a:cs typeface="Times New Roman" panose="02020603050405020304" pitchFamily="18" charset="0"/>
                          </a:rPr>
                          <m:t>𝟐</m:t>
                        </m:r>
                      </m:sup>
                    </m:sSup>
                    <m:r>
                      <a:rPr lang="fr-FR" sz="2000" b="1" i="1">
                        <a:latin typeface="Cambria Math"/>
                        <a:cs typeface="Times New Roman" panose="02020603050405020304" pitchFamily="18" charset="0"/>
                      </a:rPr>
                      <m:t>+</m:t>
                    </m:r>
                    <m:r>
                      <a:rPr lang="fr-FR" sz="2000" b="1" i="1">
                        <a:latin typeface="Cambria Math"/>
                        <a:cs typeface="Times New Roman" panose="02020603050405020304" pitchFamily="18" charset="0"/>
                      </a:rPr>
                      <m:t>𝑩𝒙</m:t>
                    </m:r>
                    <m:r>
                      <a:rPr lang="fr-FR" sz="2000" b="1" i="1">
                        <a:latin typeface="Cambria Math"/>
                        <a:cs typeface="Times New Roman" panose="02020603050405020304" pitchFamily="18" charset="0"/>
                      </a:rPr>
                      <m:t>+</m:t>
                    </m:r>
                    <m:r>
                      <a:rPr lang="fr-FR" sz="2000" b="1" i="1">
                        <a:latin typeface="Cambria Math"/>
                        <a:cs typeface="Times New Roman" panose="02020603050405020304" pitchFamily="18" charset="0"/>
                      </a:rPr>
                      <m:t>𝑪</m:t>
                    </m:r>
                    <m:r>
                      <a:rPr lang="fr-FR" sz="2000" b="1" i="1">
                        <a:latin typeface="Cambria Math"/>
                        <a:cs typeface="Times New Roman" panose="02020603050405020304" pitchFamily="18" charset="0"/>
                      </a:rPr>
                      <m:t>=</m:t>
                    </m:r>
                    <m:r>
                      <a:rPr lang="fr-FR" sz="2000" b="1" i="1">
                        <a:latin typeface="Cambria Math"/>
                        <a:cs typeface="Times New Roman" panose="02020603050405020304" pitchFamily="18" charset="0"/>
                      </a:rPr>
                      <m:t>𝟎</m:t>
                    </m:r>
                  </m:oMath>
                </a14:m>
                <a:endParaRPr lang="fr-FR" sz="2000" b="1" i="1" dirty="0">
                  <a:latin typeface="Times New Roman" panose="02020603050405020304" pitchFamily="18" charset="0"/>
                  <a:cs typeface="Times New Roman" panose="02020603050405020304" pitchFamily="18" charset="0"/>
                </a:endParaRPr>
              </a:p>
              <a:p>
                <a:endParaRPr lang="fr-FR" sz="2000" b="1" i="1" dirty="0">
                  <a:latin typeface="Times New Roman" panose="02020603050405020304" pitchFamily="18" charset="0"/>
                  <a:cs typeface="Times New Roman" panose="02020603050405020304" pitchFamily="18" charset="0"/>
                </a:endParaRPr>
              </a:p>
              <a:p>
                <a:r>
                  <a:rPr lang="fr-FR" sz="2000" b="1" i="1" dirty="0">
                    <a:latin typeface="Times New Roman" panose="02020603050405020304" pitchFamily="18" charset="0"/>
                    <a:cs typeface="Times New Roman" panose="02020603050405020304" pitchFamily="18" charset="0"/>
                  </a:rPr>
                  <a:t>ALGO  EQUAT _SECOND_DEGRE</a:t>
                </a:r>
              </a:p>
              <a:p>
                <a:r>
                  <a:rPr lang="fr-FR" sz="2000" b="1" i="1" dirty="0" err="1" smtClean="0">
                    <a:latin typeface="Times New Roman" panose="02020603050405020304" pitchFamily="18" charset="0"/>
                    <a:cs typeface="Times New Roman" panose="02020603050405020304" pitchFamily="18" charset="0"/>
                  </a:rPr>
                  <a:t>Vaⱪriable</a:t>
                </a:r>
                <a:r>
                  <a:rPr lang="fr-FR" sz="2000" b="1" i="1" dirty="0" smtClean="0">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a, b, c réels , les coefficients,</a:t>
                </a:r>
              </a:p>
              <a:p>
                <a:r>
                  <a:rPr lang="fr-FR" sz="2000" b="1" i="1" dirty="0">
                    <a:latin typeface="Times New Roman" panose="02020603050405020304" pitchFamily="18" charset="0"/>
                    <a:cs typeface="Times New Roman" panose="02020603050405020304" pitchFamily="18" charset="0"/>
                  </a:rPr>
                  <a:t>               x1, x2 réels, les racines,</a:t>
                </a:r>
              </a:p>
              <a:p>
                <a:r>
                  <a:rPr lang="fr-FR" sz="2000" b="1" i="1" dirty="0">
                    <a:latin typeface="Times New Roman" panose="02020603050405020304" pitchFamily="18" charset="0"/>
                    <a:cs typeface="Times New Roman" panose="02020603050405020304" pitchFamily="18" charset="0"/>
                  </a:rPr>
                  <a:t>               delta réel, le discriminant</a:t>
                </a:r>
              </a:p>
              <a:p>
                <a:r>
                  <a:rPr lang="fr-FR" sz="2000" b="1" i="1" dirty="0">
                    <a:latin typeface="Times New Roman" panose="02020603050405020304" pitchFamily="18" charset="0"/>
                    <a:cs typeface="Times New Roman" panose="02020603050405020304" pitchFamily="18" charset="0"/>
                  </a:rPr>
                  <a:t>Lire a, b, c</a:t>
                </a:r>
              </a:p>
              <a:p>
                <a:r>
                  <a:rPr lang="fr-FR" sz="2000" b="1" i="1" dirty="0">
                    <a:latin typeface="Times New Roman" panose="02020603050405020304" pitchFamily="18" charset="0"/>
                    <a:cs typeface="Times New Roman" panose="02020603050405020304" pitchFamily="18" charset="0"/>
                  </a:rPr>
                  <a:t>Delta              </a:t>
                </a:r>
                <a14:m>
                  <m:oMath xmlns:m="http://schemas.openxmlformats.org/officeDocument/2006/math">
                    <m:sSup>
                      <m:sSupPr>
                        <m:ctrlPr>
                          <a:rPr lang="fr-FR" sz="2000" b="1" i="1">
                            <a:latin typeface="Cambria Math"/>
                            <a:cs typeface="Times New Roman" panose="02020603050405020304" pitchFamily="18" charset="0"/>
                          </a:rPr>
                        </m:ctrlPr>
                      </m:sSupPr>
                      <m:e>
                        <m:r>
                          <a:rPr lang="fr-FR" sz="2000" b="1" i="1">
                            <a:latin typeface="Cambria Math"/>
                            <a:cs typeface="Times New Roman" panose="02020603050405020304" pitchFamily="18" charset="0"/>
                          </a:rPr>
                          <m:t>𝒃</m:t>
                        </m:r>
                      </m:e>
                      <m:sup>
                        <m:r>
                          <a:rPr lang="fr-FR" sz="2000" b="1" i="1">
                            <a:latin typeface="Cambria Math"/>
                            <a:cs typeface="Times New Roman" panose="02020603050405020304" pitchFamily="18" charset="0"/>
                          </a:rPr>
                          <m:t>𝟐</m:t>
                        </m:r>
                      </m:sup>
                    </m:sSup>
                  </m:oMath>
                </a14:m>
                <a:r>
                  <a:rPr lang="fr-FR" sz="2000" b="1" i="1" dirty="0">
                    <a:latin typeface="Times New Roman" panose="02020603050405020304" pitchFamily="18" charset="0"/>
                    <a:cs typeface="Times New Roman" panose="02020603050405020304" pitchFamily="18" charset="0"/>
                  </a:rPr>
                  <a:t> - </a:t>
                </a:r>
                <a:r>
                  <a:rPr lang="fr-FR" sz="2000" b="1" i="1" dirty="0" err="1" smtClean="0">
                    <a:latin typeface="Times New Roman" panose="02020603050405020304" pitchFamily="18" charset="0"/>
                    <a:cs typeface="Times New Roman" panose="02020603050405020304" pitchFamily="18" charset="0"/>
                  </a:rPr>
                  <a:t>ac</a:t>
                </a:r>
                <a:endParaRPr lang="fr-FR" sz="2000" b="1" i="1" dirty="0" smtClean="0">
                  <a:latin typeface="Times New Roman" panose="02020603050405020304" pitchFamily="18" charset="0"/>
                  <a:cs typeface="Times New Roman" panose="02020603050405020304" pitchFamily="18" charset="0"/>
                </a:endParaRPr>
              </a:p>
              <a:p>
                <a:r>
                  <a:rPr lang="fr-FR" sz="2000" b="1" i="1" dirty="0" smtClean="0">
                    <a:latin typeface="Times New Roman" panose="02020603050405020304" pitchFamily="18" charset="0"/>
                    <a:cs typeface="Times New Roman" panose="02020603050405020304" pitchFamily="18" charset="0"/>
                  </a:rPr>
                  <a:t>Si Delta ≥ 0</a:t>
                </a:r>
              </a:p>
              <a:p>
                <a:r>
                  <a:rPr lang="fr-FR" sz="2000" b="1" i="1" dirty="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Si Delta &gt; 0 </a:t>
                </a:r>
              </a:p>
              <a:p>
                <a:r>
                  <a:rPr lang="fr-FR" sz="2000" b="1" i="1" dirty="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x1              (-b + √Delta)/(2a))</a:t>
                </a:r>
                <a:endParaRPr lang="fr-FR" sz="2000" b="1" i="1" dirty="0">
                  <a:latin typeface="Times New Roman" panose="02020603050405020304" pitchFamily="18" charset="0"/>
                  <a:cs typeface="Times New Roman" panose="02020603050405020304" pitchFamily="18" charset="0"/>
                </a:endParaRPr>
              </a:p>
              <a:p>
                <a:r>
                  <a:rPr lang="fr-FR" sz="2000" b="1" i="1" dirty="0" smtClean="0">
                    <a:latin typeface="Times New Roman" panose="02020603050405020304" pitchFamily="18" charset="0"/>
                    <a:cs typeface="Times New Roman" panose="02020603050405020304" pitchFamily="18" charset="0"/>
                  </a:rPr>
                  <a:t>                        x2              (-</a:t>
                </a:r>
                <a:r>
                  <a:rPr lang="fr-FR" sz="2000" b="1" i="1" dirty="0">
                    <a:latin typeface="Times New Roman" panose="02020603050405020304" pitchFamily="18" charset="0"/>
                    <a:cs typeface="Times New Roman" panose="02020603050405020304" pitchFamily="18" charset="0"/>
                  </a:rPr>
                  <a:t>b </a:t>
                </a:r>
                <a:r>
                  <a:rPr lang="fr-FR" sz="2000" b="1" i="1" dirty="0" smtClean="0">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√Delta)/(2a</a:t>
                </a:r>
                <a:r>
                  <a:rPr lang="fr-FR" sz="2000" b="1" i="1" dirty="0" smtClean="0">
                    <a:latin typeface="Times New Roman" panose="02020603050405020304" pitchFamily="18" charset="0"/>
                    <a:cs typeface="Times New Roman" panose="02020603050405020304" pitchFamily="18" charset="0"/>
                  </a:rPr>
                  <a:t>))</a:t>
                </a:r>
              </a:p>
              <a:p>
                <a:r>
                  <a:rPr lang="fr-FR" sz="2000" b="1" i="1" dirty="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Afficher « Deux racines », réelles x1,x2</a:t>
                </a:r>
              </a:p>
              <a:p>
                <a:r>
                  <a:rPr lang="fr-FR" sz="2000" b="1" i="1" dirty="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Sinon </a:t>
                </a:r>
              </a:p>
              <a:p>
                <a:r>
                  <a:rPr lang="fr-FR" sz="2000" b="1" i="1" dirty="0" smtClean="0">
                    <a:latin typeface="Times New Roman" panose="02020603050405020304" pitchFamily="18" charset="0"/>
                    <a:cs typeface="Times New Roman" panose="02020603050405020304" pitchFamily="18" charset="0"/>
                  </a:rPr>
                  <a:t>                          x1             - b/(2a)</a:t>
                </a:r>
              </a:p>
              <a:p>
                <a:r>
                  <a:rPr lang="fr-FR" sz="2000" b="1" i="1" dirty="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Afficher « Racine double », x1</a:t>
                </a:r>
              </a:p>
              <a:p>
                <a:r>
                  <a:rPr lang="fr-FR" sz="2000" b="1" i="1" dirty="0" smtClean="0">
                    <a:latin typeface="Times New Roman" panose="02020603050405020304" pitchFamily="18" charset="0"/>
                    <a:cs typeface="Times New Roman" panose="02020603050405020304" pitchFamily="18" charset="0"/>
                  </a:rPr>
                  <a:t>             </a:t>
                </a:r>
                <a:r>
                  <a:rPr lang="fr-FR" sz="2000" b="1" i="1" dirty="0" err="1" smtClean="0">
                    <a:latin typeface="Times New Roman" panose="02020603050405020304" pitchFamily="18" charset="0"/>
                    <a:cs typeface="Times New Roman" panose="02020603050405020304" pitchFamily="18" charset="0"/>
                  </a:rPr>
                  <a:t>Finsi</a:t>
                </a:r>
                <a:endParaRPr lang="fr-FR" sz="2000" b="1" i="1" dirty="0" smtClean="0">
                  <a:latin typeface="Times New Roman" panose="02020603050405020304" pitchFamily="18" charset="0"/>
                  <a:cs typeface="Times New Roman" panose="02020603050405020304" pitchFamily="18" charset="0"/>
                </a:endParaRPr>
              </a:p>
              <a:p>
                <a:r>
                  <a:rPr lang="fr-FR" sz="2000" b="1" i="1" dirty="0" smtClean="0">
                    <a:latin typeface="Times New Roman" panose="02020603050405020304" pitchFamily="18" charset="0"/>
                    <a:cs typeface="Times New Roman" panose="02020603050405020304" pitchFamily="18" charset="0"/>
                  </a:rPr>
                  <a:t>Sinon </a:t>
                </a:r>
              </a:p>
              <a:p>
                <a:r>
                  <a:rPr lang="fr-FR" sz="2000" b="1" i="1" dirty="0">
                    <a:latin typeface="Times New Roman" panose="02020603050405020304" pitchFamily="18" charset="0"/>
                    <a:cs typeface="Times New Roman" panose="02020603050405020304" pitchFamily="18" charset="0"/>
                  </a:rPr>
                  <a:t> </a:t>
                </a:r>
                <a:r>
                  <a:rPr lang="fr-FR" sz="2000" b="1" i="1" dirty="0" smtClean="0">
                    <a:latin typeface="Times New Roman" panose="02020603050405020304" pitchFamily="18" charset="0"/>
                    <a:cs typeface="Times New Roman" panose="02020603050405020304" pitchFamily="18" charset="0"/>
                  </a:rPr>
                  <a:t>         Afficher « Pas de Racines réelles »</a:t>
                </a:r>
              </a:p>
              <a:p>
                <a:r>
                  <a:rPr lang="fr-FR" sz="2000" b="1" i="1" dirty="0" err="1" smtClean="0">
                    <a:latin typeface="Times New Roman" panose="02020603050405020304" pitchFamily="18" charset="0"/>
                    <a:cs typeface="Times New Roman" panose="02020603050405020304" pitchFamily="18" charset="0"/>
                  </a:rPr>
                  <a:t>Finsi</a:t>
                </a:r>
                <a:endParaRPr lang="fr-FR" sz="2000" b="1" i="1" dirty="0" smtClean="0">
                  <a:latin typeface="Times New Roman" panose="02020603050405020304" pitchFamily="18" charset="0"/>
                  <a:cs typeface="Times New Roman" panose="02020603050405020304" pitchFamily="18" charset="0"/>
                </a:endParaRPr>
              </a:p>
              <a:p>
                <a:r>
                  <a:rPr lang="fr-FR" sz="2000" b="1" i="1" dirty="0" smtClean="0">
                    <a:latin typeface="Times New Roman" panose="02020603050405020304" pitchFamily="18" charset="0"/>
                    <a:cs typeface="Times New Roman" panose="02020603050405020304" pitchFamily="18" charset="0"/>
                  </a:rPr>
                  <a:t>Fin</a:t>
                </a:r>
              </a:p>
              <a:p>
                <a:endParaRPr lang="fr-FR" sz="2400" b="1" i="1" dirty="0">
                  <a:latin typeface="Times New Roman" panose="02020603050405020304" pitchFamily="18" charset="0"/>
                  <a:cs typeface="Times New Roman" panose="02020603050405020304" pitchFamily="18" charset="0"/>
                </a:endParaRPr>
              </a:p>
              <a:p>
                <a:endParaRPr lang="fr-FR" sz="2400" b="1" i="1" dirty="0" smtClean="0">
                  <a:latin typeface="Times New Roman" panose="02020603050405020304" pitchFamily="18" charset="0"/>
                  <a:cs typeface="Times New Roman" panose="02020603050405020304" pitchFamily="18" charset="0"/>
                </a:endParaRPr>
              </a:p>
              <a:p>
                <a:endParaRPr lang="fr-FR" sz="2400" b="1" i="1" dirty="0">
                  <a:latin typeface="Times New Roman" panose="02020603050405020304" pitchFamily="18" charset="0"/>
                  <a:cs typeface="Times New Roman" panose="02020603050405020304" pitchFamily="18" charset="0"/>
                </a:endParaRPr>
              </a:p>
              <a:p>
                <a:endParaRPr lang="fr-FR" sz="2400" b="1" i="1" dirty="0">
                  <a:latin typeface="Times New Roman" panose="02020603050405020304" pitchFamily="18" charset="0"/>
                  <a:cs typeface="Times New Roman" panose="02020603050405020304" pitchFamily="18" charset="0"/>
                </a:endParaRPr>
              </a:p>
              <a:p>
                <a:r>
                  <a:rPr lang="fr-FR" sz="2400" b="1" i="1" dirty="0" smtClean="0">
                    <a:latin typeface="Times New Roman" panose="02020603050405020304" pitchFamily="18" charset="0"/>
                    <a:cs typeface="Times New Roman" panose="02020603050405020304" pitchFamily="18" charset="0"/>
                  </a:rPr>
                  <a:t>                          </a:t>
                </a:r>
                <a:endParaRPr lang="fr-FR" sz="2400" b="1" i="1"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7504" y="-27384"/>
                <a:ext cx="8784976" cy="8416278"/>
              </a:xfrm>
              <a:prstGeom prst="rect">
                <a:avLst/>
              </a:prstGeom>
              <a:blipFill rotWithShape="1">
                <a:blip r:embed="rId2"/>
                <a:stretch>
                  <a:fillRect l="-763" t="-290"/>
                </a:stretch>
              </a:blipFill>
            </p:spPr>
            <p:txBody>
              <a:bodyPr/>
              <a:lstStyle/>
              <a:p>
                <a:r>
                  <a:rPr lang="fr-FR">
                    <a:noFill/>
                  </a:rPr>
                  <a:t> </a:t>
                </a:r>
              </a:p>
            </p:txBody>
          </p:sp>
        </mc:Fallback>
      </mc:AlternateContent>
      <p:cxnSp>
        <p:nvCxnSpPr>
          <p:cNvPr id="3" name="Connecteur droit avec flèche 2"/>
          <p:cNvCxnSpPr/>
          <p:nvPr/>
        </p:nvCxnSpPr>
        <p:spPr>
          <a:xfrm flipH="1">
            <a:off x="755576" y="2348880"/>
            <a:ext cx="799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p:nvPr/>
        </p:nvCxnSpPr>
        <p:spPr>
          <a:xfrm flipH="1">
            <a:off x="1979712" y="3284984"/>
            <a:ext cx="799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p:nvPr/>
        </p:nvCxnSpPr>
        <p:spPr>
          <a:xfrm flipH="1">
            <a:off x="1979712" y="3573016"/>
            <a:ext cx="799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p:nvPr/>
        </p:nvCxnSpPr>
        <p:spPr>
          <a:xfrm flipH="1">
            <a:off x="2083820" y="4509120"/>
            <a:ext cx="799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05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411</Words>
  <Application>Microsoft Office PowerPoint</Application>
  <PresentationFormat>Affichage à l'écran (4:3)</PresentationFormat>
  <Paragraphs>133</Paragraphs>
  <Slides>8</Slides>
  <Notes>3</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INITIATION A L’ALGORIRHME</vt:lpstr>
      <vt:lpstr>Présentation PowerPoint</vt:lpstr>
      <vt:lpstr>LES OPERATIONS ELEMENTAIRES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INITATION A L’ALGOEIRHME</dc:title>
  <dc:creator>yokoue</dc:creator>
  <cp:lastModifiedBy>USER</cp:lastModifiedBy>
  <cp:revision>42</cp:revision>
  <dcterms:created xsi:type="dcterms:W3CDTF">2015-09-30T17:02:08Z</dcterms:created>
  <dcterms:modified xsi:type="dcterms:W3CDTF">2015-09-30T22:44:42Z</dcterms:modified>
</cp:coreProperties>
</file>