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81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titolo con immagine">
  <p:cSld name="Diapositiva titolo con immagin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20" name="Google Shape;20;p2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2" name="Google Shape;22;p2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23" name="Google Shape;23;p2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Google Shape;25;p2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9" name="Google Shape;2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>
            <a:spLocks noGrp="1"/>
          </p:cNvSpPr>
          <p:nvPr>
            <p:ph type="pic" idx="2"/>
          </p:nvPr>
        </p:nvSpPr>
        <p:spPr>
          <a:xfrm>
            <a:off x="6981063" y="1310656"/>
            <a:ext cx="5210937" cy="4208604"/>
          </a:xfrm>
          <a:prstGeom prst="rect">
            <a:avLst/>
          </a:prstGeom>
          <a:solidFill>
            <a:srgbClr val="DED9D6"/>
          </a:solidFill>
          <a:ln>
            <a:noFill/>
          </a:ln>
        </p:spPr>
      </p:sp>
      <p:sp>
        <p:nvSpPr>
          <p:cNvPr id="31" name="Google Shape;31;p2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cambiare l'immagine in questa diapositiva, selezionarla ed eliminarla. Quindi fare clic sull'icona Inserisci nel segnaposto per inserire l'immagine desiderata.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>
            <a:spLocks noGrp="1"/>
          </p:cNvSpPr>
          <p:nvPr>
            <p:ph type="pic" idx="2"/>
          </p:nvPr>
        </p:nvSpPr>
        <p:spPr>
          <a:xfrm>
            <a:off x="4654671" y="1600199"/>
            <a:ext cx="6430912" cy="4572001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339699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1104900" y="2424112"/>
            <a:ext cx="4919472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3"/>
          </p:nvPr>
        </p:nvSpPr>
        <p:spPr>
          <a:xfrm>
            <a:off x="6166110" y="1600200"/>
            <a:ext cx="491947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4"/>
          </p:nvPr>
        </p:nvSpPr>
        <p:spPr>
          <a:xfrm>
            <a:off x="6166110" y="2424112"/>
            <a:ext cx="4919472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uot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1"/>
          </p:nvPr>
        </p:nvSpPr>
        <p:spPr>
          <a:xfrm rot="5400000">
            <a:off x="3810000" y="-1104900"/>
            <a:ext cx="4572000" cy="9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olo verticale e testo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 rot="5400000">
            <a:off x="7323931" y="2413794"/>
            <a:ext cx="5811838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 rot="5400000">
            <a:off x="2248429" y="-778404"/>
            <a:ext cx="5811838" cy="809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grpSp>
        <p:nvGrpSpPr>
          <p:cNvPr id="75" name="Google Shape;75;p9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76" name="Google Shape;76;p9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" name="Google Shape;77;p9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6" name="Google Shape;16;p1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IL GIOCO </a:t>
            </a:r>
            <a:br>
              <a:rPr lang="en-US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DEI PAESAGGI</a:t>
            </a:r>
            <a:br>
              <a:rPr lang="en-US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DI GIACOMO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subTitle" idx="1"/>
          </p:nvPr>
        </p:nvSpPr>
        <p:spPr>
          <a:xfrm>
            <a:off x="630880" y="4494432"/>
            <a:ext cx="5734050" cy="95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Liceo Scientifico “Leonardo da Vinci” - Jesi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Classe 4AS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4" name="Google Shape;84;p1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951" b="41576"/>
          <a:stretch/>
        </p:blipFill>
        <p:spPr>
          <a:xfrm>
            <a:off x="6981063" y="1241393"/>
            <a:ext cx="5210937" cy="4370842"/>
          </a:xfrm>
          <a:prstGeom prst="rect">
            <a:avLst/>
          </a:prstGeom>
          <a:solidFill>
            <a:srgbClr val="DED9D6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/>
        </p:nvSpPr>
        <p:spPr>
          <a:xfrm>
            <a:off x="2872315" y="606007"/>
            <a:ext cx="644736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Fine </a:t>
            </a:r>
            <a:r>
              <a:rPr lang="en-US" sz="4400" b="1" i="0" u="none" strike="noStrike" cap="none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lavoro</a:t>
            </a:r>
            <a:r>
              <a:rPr lang="en-US" sz="4400" b="1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400" b="1" i="0" u="none" strike="noStrike" cap="none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r>
              <a:rPr lang="en-US" sz="4400" b="1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4AS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6590" y="1658152"/>
            <a:ext cx="3418818" cy="489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2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 del gioco</a:t>
            </a:r>
            <a:endParaRPr sz="32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90" name="Google Shape;90;p11"/>
          <p:cNvGrpSpPr/>
          <p:nvPr/>
        </p:nvGrpSpPr>
        <p:grpSpPr>
          <a:xfrm>
            <a:off x="1119115" y="2124935"/>
            <a:ext cx="9971233" cy="3783620"/>
            <a:chOff x="5483" y="46542"/>
            <a:chExt cx="9971233" cy="3783620"/>
          </a:xfrm>
        </p:grpSpPr>
        <p:sp>
          <p:nvSpPr>
            <p:cNvPr id="91" name="Google Shape;91;p11"/>
            <p:cNvSpPr/>
            <p:nvPr/>
          </p:nvSpPr>
          <p:spPr>
            <a:xfrm>
              <a:off x="819461" y="453531"/>
              <a:ext cx="1729702" cy="3117762"/>
            </a:xfrm>
            <a:prstGeom prst="rect">
              <a:avLst/>
            </a:prstGeom>
            <a:solidFill>
              <a:srgbClr val="CFCECD">
                <a:alpha val="88627"/>
              </a:srgbClr>
            </a:solidFill>
            <a:ln w="9525" cap="rnd" cmpd="sng">
              <a:solidFill>
                <a:srgbClr val="CFCECD">
                  <a:alpha val="88627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Google Shape;92;p11"/>
            <p:cNvSpPr txBox="1"/>
            <p:nvPr/>
          </p:nvSpPr>
          <p:spPr>
            <a:xfrm>
              <a:off x="1094357" y="712400"/>
              <a:ext cx="1349622" cy="31177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2450" rIns="92450" bIns="92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Incontro con Leopardi</a:t>
              </a:r>
              <a:endPara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endPara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Lettura all’aperto:</a:t>
              </a:r>
              <a:endPara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1" u="none" strike="noStrike" cap="none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La carezza di uno sguardo. Leopardi a Recanati di Mauro Novelli</a:t>
              </a:r>
              <a:endPara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endPara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endPara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5483" y="46542"/>
              <a:ext cx="1017472" cy="1017472"/>
            </a:xfrm>
            <a:prstGeom prst="ellipse">
              <a:avLst/>
            </a:prstGeom>
            <a:gradFill>
              <a:gsLst>
                <a:gs pos="0">
                  <a:srgbClr val="534740"/>
                </a:gs>
                <a:gs pos="71000">
                  <a:srgbClr val="52463F"/>
                </a:gs>
                <a:gs pos="100000">
                  <a:srgbClr val="493E3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647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11"/>
            <p:cNvSpPr txBox="1"/>
            <p:nvPr/>
          </p:nvSpPr>
          <p:spPr>
            <a:xfrm>
              <a:off x="154488" y="195547"/>
              <a:ext cx="719462" cy="719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Fase 1</a:t>
              </a:r>
              <a:endPara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3363144" y="506089"/>
              <a:ext cx="1526208" cy="1017981"/>
            </a:xfrm>
            <a:prstGeom prst="rect">
              <a:avLst/>
            </a:prstGeom>
            <a:solidFill>
              <a:srgbClr val="CFCECD">
                <a:alpha val="88627"/>
              </a:srgbClr>
            </a:solidFill>
            <a:ln w="9525" cap="rnd" cmpd="sng">
              <a:solidFill>
                <a:srgbClr val="CFCECD">
                  <a:alpha val="88627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363143" y="1471513"/>
              <a:ext cx="1526209" cy="1622551"/>
            </a:xfrm>
            <a:prstGeom prst="rect">
              <a:avLst/>
            </a:prstGeom>
            <a:solidFill>
              <a:srgbClr val="CFCECD">
                <a:alpha val="88627"/>
              </a:srgbClr>
            </a:solidFill>
            <a:ln w="9525" cap="rnd" cmpd="sng">
              <a:solidFill>
                <a:srgbClr val="CFCECD">
                  <a:alpha val="88627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7" name="Google Shape;97;p11"/>
            <p:cNvSpPr txBox="1"/>
            <p:nvPr/>
          </p:nvSpPr>
          <p:spPr>
            <a:xfrm>
              <a:off x="3594294" y="664763"/>
              <a:ext cx="1431021" cy="2270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2450" rIns="92450" bIns="92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Analisi in classe de:</a:t>
              </a:r>
              <a:endPara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US" sz="1800" b="0" i="1" u="none" strike="noStrike" cap="none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L’infinito</a:t>
              </a:r>
              <a:endParaRPr sz="1800" b="0" i="1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US" sz="1800" b="0" i="1" u="none" strike="noStrike" cap="none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 Silvia</a:t>
              </a:r>
              <a:endParaRPr sz="1800" b="0" i="1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US" sz="1800" b="0" i="1" u="none" strike="noStrike" cap="none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Canto notturno di un pastore errante dell’Asia</a:t>
              </a:r>
              <a:endParaRPr sz="1800" b="0" i="1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2549165" y="46542"/>
              <a:ext cx="1017472" cy="1017472"/>
            </a:xfrm>
            <a:prstGeom prst="ellipse">
              <a:avLst/>
            </a:prstGeom>
            <a:gradFill>
              <a:gsLst>
                <a:gs pos="0">
                  <a:srgbClr val="534740"/>
                </a:gs>
                <a:gs pos="71000">
                  <a:srgbClr val="52463F"/>
                </a:gs>
                <a:gs pos="100000">
                  <a:srgbClr val="493E3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647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9" name="Google Shape;99;p11"/>
            <p:cNvSpPr txBox="1"/>
            <p:nvPr/>
          </p:nvSpPr>
          <p:spPr>
            <a:xfrm>
              <a:off x="2698170" y="195547"/>
              <a:ext cx="719462" cy="719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Fase 2</a:t>
              </a:r>
              <a:endPara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5906825" y="453531"/>
              <a:ext cx="1526209" cy="1517562"/>
            </a:xfrm>
            <a:prstGeom prst="rect">
              <a:avLst/>
            </a:prstGeom>
            <a:solidFill>
              <a:srgbClr val="CFCECD">
                <a:alpha val="88627"/>
              </a:srgbClr>
            </a:solidFill>
            <a:ln w="9525" cap="rnd" cmpd="sng">
              <a:solidFill>
                <a:srgbClr val="CFCECD">
                  <a:alpha val="88627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1" name="Google Shape;101;p11"/>
            <p:cNvSpPr txBox="1"/>
            <p:nvPr/>
          </p:nvSpPr>
          <p:spPr>
            <a:xfrm>
              <a:off x="6151018" y="453531"/>
              <a:ext cx="1282015" cy="1281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2450" rIns="92450" bIns="92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endPara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Analisi individuale dei testi scelti</a:t>
              </a:r>
              <a:endPara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5092847" y="46542"/>
              <a:ext cx="1017472" cy="1017472"/>
            </a:xfrm>
            <a:prstGeom prst="ellipse">
              <a:avLst/>
            </a:prstGeom>
            <a:gradFill>
              <a:gsLst>
                <a:gs pos="0">
                  <a:srgbClr val="534740"/>
                </a:gs>
                <a:gs pos="71000">
                  <a:srgbClr val="52463F"/>
                </a:gs>
                <a:gs pos="100000">
                  <a:srgbClr val="493E3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647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" name="Google Shape;103;p11"/>
            <p:cNvSpPr txBox="1"/>
            <p:nvPr/>
          </p:nvSpPr>
          <p:spPr>
            <a:xfrm>
              <a:off x="5241852" y="195547"/>
              <a:ext cx="719462" cy="719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Fase 3</a:t>
              </a:r>
              <a:endPara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8450507" y="453531"/>
              <a:ext cx="1526209" cy="1017981"/>
            </a:xfrm>
            <a:prstGeom prst="rect">
              <a:avLst/>
            </a:prstGeom>
            <a:solidFill>
              <a:srgbClr val="CFCECD">
                <a:alpha val="88627"/>
              </a:srgbClr>
            </a:solidFill>
            <a:ln w="9525" cap="rnd" cmpd="sng">
              <a:solidFill>
                <a:srgbClr val="CFCECD">
                  <a:alpha val="88627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5" name="Google Shape;105;p11"/>
            <p:cNvSpPr txBox="1"/>
            <p:nvPr/>
          </p:nvSpPr>
          <p:spPr>
            <a:xfrm>
              <a:off x="8694700" y="453531"/>
              <a:ext cx="1282015" cy="10179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2450" rIns="92450" bIns="92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8450507" y="1471513"/>
              <a:ext cx="1526209" cy="1599536"/>
            </a:xfrm>
            <a:prstGeom prst="rect">
              <a:avLst/>
            </a:prstGeom>
            <a:solidFill>
              <a:srgbClr val="CFCECD">
                <a:alpha val="88627"/>
              </a:srgbClr>
            </a:solidFill>
            <a:ln w="9525" cap="rnd" cmpd="sng">
              <a:solidFill>
                <a:srgbClr val="CFCECD">
                  <a:alpha val="88627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7" name="Google Shape;107;p11"/>
            <p:cNvSpPr txBox="1"/>
            <p:nvPr/>
          </p:nvSpPr>
          <p:spPr>
            <a:xfrm>
              <a:off x="8694699" y="881526"/>
              <a:ext cx="1282015" cy="17989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2450" rIns="92450" bIns="92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Riflessioni di carattere generale sul paesaggio</a:t>
              </a:r>
              <a:endPara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endPara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(con Romano Luperini)</a:t>
              </a:r>
              <a:endPara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7636529" y="46542"/>
              <a:ext cx="1017472" cy="1017472"/>
            </a:xfrm>
            <a:prstGeom prst="ellipse">
              <a:avLst/>
            </a:prstGeom>
            <a:gradFill>
              <a:gsLst>
                <a:gs pos="0">
                  <a:srgbClr val="534740"/>
                </a:gs>
                <a:gs pos="71000">
                  <a:srgbClr val="52463F"/>
                </a:gs>
                <a:gs pos="100000">
                  <a:srgbClr val="493E3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647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" name="Google Shape;109;p11"/>
            <p:cNvSpPr txBox="1"/>
            <p:nvPr/>
          </p:nvSpPr>
          <p:spPr>
            <a:xfrm>
              <a:off x="7785534" y="195547"/>
              <a:ext cx="719462" cy="719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Fase 4</a:t>
              </a:r>
              <a:endPara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252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Fase</a:t>
            </a:r>
            <a:r>
              <a:rPr lang="en-US" sz="24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</a:t>
            </a:r>
            <a:br>
              <a:rPr lang="en-US" sz="24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4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Lettura</a:t>
            </a:r>
            <a:r>
              <a:rPr lang="en-US" sz="24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24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analisi</a:t>
            </a:r>
            <a:r>
              <a:rPr lang="en-US" sz="24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autonoma</a:t>
            </a:r>
            <a:r>
              <a:rPr lang="en-US" sz="24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24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individuale</a:t>
            </a:r>
            <a:r>
              <a:rPr lang="en-US" sz="24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lang="en-US" sz="24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4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 </a:t>
            </a:r>
            <a:r>
              <a:rPr lang="en-US" sz="24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</a:t>
            </a:r>
            <a:r>
              <a:rPr lang="en-US" sz="24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</a:t>
            </a:r>
            <a:r>
              <a:rPr lang="en-US" sz="24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poesia</a:t>
            </a:r>
            <a:r>
              <a:rPr lang="en-US" sz="24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in </a:t>
            </a:r>
            <a:r>
              <a:rPr lang="en-US" sz="24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prosa</a:t>
            </a:r>
            <a:r>
              <a:rPr lang="en-US" sz="24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dove è </a:t>
            </a:r>
            <a:r>
              <a:rPr lang="en-US" sz="24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</a:t>
            </a:r>
            <a:r>
              <a:rPr lang="en-US" sz="24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il </a:t>
            </a:r>
            <a:r>
              <a:rPr lang="en-US" sz="24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paesaggio</a:t>
            </a:r>
            <a:endParaRPr sz="2400" b="1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p12"/>
          <p:cNvSpPr txBox="1">
            <a:spLocks noGrp="1"/>
          </p:cNvSpPr>
          <p:nvPr>
            <p:ph type="body" idx="1"/>
          </p:nvPr>
        </p:nvSpPr>
        <p:spPr>
          <a:xfrm>
            <a:off x="997807" y="1493109"/>
            <a:ext cx="432383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Collocazione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testo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scelto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nei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Canti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nelle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Operette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nello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Zibaldone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sz="20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Definizione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dell’argomento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sz="20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Individuazione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dei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versi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righe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riferiti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al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paesaggio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sz="20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Parafrasi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commento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degli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stessi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5715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sz="20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Formulazione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 due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domande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risposta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multipla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p12" descr="Immagine che contiene lavagnabianca&#10;&#10;Descrizione generata automaticament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4835" r="14835"/>
          <a:stretch/>
        </p:blipFill>
        <p:spPr>
          <a:xfrm>
            <a:off x="5692345" y="1600200"/>
            <a:ext cx="5393167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 presi in esame</a:t>
            </a:r>
            <a:endParaRPr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2"/>
          </p:nvPr>
        </p:nvSpPr>
        <p:spPr>
          <a:xfrm>
            <a:off x="1104901" y="1460157"/>
            <a:ext cx="439797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endParaRPr sz="19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rPr lang="en-US" sz="19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 CANTI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24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lang="en-US" sz="2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L’infinito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24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La sera del dì di festa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24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Alla luna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24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A Silvia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24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Le ricordanze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24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Il passero solitario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24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Il canto notturno di un pastore errante       dell’Asia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24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La quiete dopo la tempesta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24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Il sabato del villaggio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24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La ginestra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24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Il tramonto della luna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6687606" y="2305616"/>
            <a:ext cx="4397976" cy="292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DALLE OPERETTE MORALI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Dialogo della natura e di un islandese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Cantico del gallo silvestre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DALLO ZIBALDONE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L’indefinito e la rimembranza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Il giardino del dolore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Il vago, l’indefinito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Teoria della visione e Doppia visione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/>
          <p:nvPr/>
        </p:nvSpPr>
        <p:spPr>
          <a:xfrm>
            <a:off x="5586272" y="2577328"/>
            <a:ext cx="1710449" cy="2022413"/>
          </a:xfrm>
          <a:prstGeom prst="rect">
            <a:avLst/>
          </a:prstGeom>
          <a:solidFill>
            <a:srgbClr val="CFCECD">
              <a:alpha val="88627"/>
            </a:srgbClr>
          </a:solidFill>
          <a:ln w="9525" cap="rnd" cmpd="sng">
            <a:solidFill>
              <a:srgbClr val="CFCECD">
                <a:alpha val="88627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Distribuzione delle attività </a:t>
            </a: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9" name="Google Shape;129;p14"/>
          <p:cNvGrpSpPr/>
          <p:nvPr/>
        </p:nvGrpSpPr>
        <p:grpSpPr>
          <a:xfrm>
            <a:off x="2305226" y="2178004"/>
            <a:ext cx="7580030" cy="3024507"/>
            <a:chOff x="5483" y="46542"/>
            <a:chExt cx="7580030" cy="3024507"/>
          </a:xfrm>
        </p:grpSpPr>
        <p:sp>
          <p:nvSpPr>
            <p:cNvPr id="130" name="Google Shape;130;p14"/>
            <p:cNvSpPr/>
            <p:nvPr/>
          </p:nvSpPr>
          <p:spPr>
            <a:xfrm>
              <a:off x="5649295" y="445867"/>
              <a:ext cx="1936218" cy="2022412"/>
            </a:xfrm>
            <a:prstGeom prst="rect">
              <a:avLst/>
            </a:prstGeom>
            <a:solidFill>
              <a:srgbClr val="CFCECD">
                <a:alpha val="88627"/>
              </a:srgbClr>
            </a:solidFill>
            <a:ln w="9525" cap="rnd" cmpd="sng">
              <a:solidFill>
                <a:srgbClr val="CFCECD">
                  <a:alpha val="88627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819461" y="453531"/>
              <a:ext cx="1589264" cy="2022413"/>
            </a:xfrm>
            <a:prstGeom prst="rect">
              <a:avLst/>
            </a:prstGeom>
            <a:solidFill>
              <a:srgbClr val="CFCECD">
                <a:alpha val="88627"/>
              </a:srgbClr>
            </a:solidFill>
            <a:ln w="9525" cap="rnd" cmpd="sng">
              <a:solidFill>
                <a:srgbClr val="CFCECD">
                  <a:alpha val="88627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2" name="Google Shape;132;p14"/>
            <p:cNvSpPr txBox="1"/>
            <p:nvPr/>
          </p:nvSpPr>
          <p:spPr>
            <a:xfrm>
              <a:off x="1049183" y="2040924"/>
              <a:ext cx="1282015" cy="54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2450" rIns="92450" bIns="92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5483" y="46542"/>
              <a:ext cx="1017472" cy="1017472"/>
            </a:xfrm>
            <a:prstGeom prst="ellipse">
              <a:avLst/>
            </a:prstGeom>
            <a:gradFill>
              <a:gsLst>
                <a:gs pos="0">
                  <a:srgbClr val="534740"/>
                </a:gs>
                <a:gs pos="71000">
                  <a:srgbClr val="52463F"/>
                </a:gs>
                <a:gs pos="100000">
                  <a:srgbClr val="493E3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647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154488" y="195547"/>
              <a:ext cx="719462" cy="719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Fase 1</a:t>
              </a:r>
              <a:endPara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3566637" y="1387425"/>
              <a:ext cx="1431021" cy="1683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2450" rIns="92450" bIns="92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endParaRPr sz="1800" b="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549165" y="46542"/>
              <a:ext cx="1017472" cy="1017472"/>
            </a:xfrm>
            <a:prstGeom prst="ellipse">
              <a:avLst/>
            </a:prstGeom>
            <a:gradFill>
              <a:gsLst>
                <a:gs pos="0">
                  <a:srgbClr val="534740"/>
                </a:gs>
                <a:gs pos="71000">
                  <a:srgbClr val="52463F"/>
                </a:gs>
                <a:gs pos="100000">
                  <a:srgbClr val="493E3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647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2698170" y="195547"/>
              <a:ext cx="719462" cy="719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Fase 2</a:t>
              </a:r>
              <a:endPara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5092847" y="46542"/>
              <a:ext cx="1017472" cy="1017472"/>
            </a:xfrm>
            <a:prstGeom prst="ellipse">
              <a:avLst/>
            </a:prstGeom>
            <a:gradFill>
              <a:gsLst>
                <a:gs pos="0">
                  <a:srgbClr val="534740"/>
                </a:gs>
                <a:gs pos="71000">
                  <a:srgbClr val="52463F"/>
                </a:gs>
                <a:gs pos="100000">
                  <a:srgbClr val="493E3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647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5241852" y="195547"/>
              <a:ext cx="719462" cy="719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Fase 3</a:t>
              </a:r>
              <a:endPara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Progettazione de “Il gioco dei paesaggi di Giacomo”</a:t>
            </a:r>
            <a:endParaRPr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14"/>
          <p:cNvSpPr/>
          <p:nvPr/>
        </p:nvSpPr>
        <p:spPr>
          <a:xfrm flipH="1">
            <a:off x="3209444" y="3010025"/>
            <a:ext cx="1494290" cy="161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Scambio di idee sulla modalità di costruzione del gioco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7374248" y="3212091"/>
            <a:ext cx="235204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7948358" y="3211365"/>
            <a:ext cx="19879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Confronto programmato sull’attività svolta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Indicazioni operative di carattere generale </a:t>
            </a:r>
            <a:r>
              <a:rPr lang="en-US" sz="24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(1)</a:t>
            </a:r>
            <a:endParaRPr sz="2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2"/>
          </p:nvPr>
        </p:nvSpPr>
        <p:spPr>
          <a:xfrm>
            <a:off x="1104900" y="1443038"/>
            <a:ext cx="948895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Fare un disegno del tabellone di gioco con 39 caselle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2372" y="2208511"/>
            <a:ext cx="7805737" cy="4390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Indicazioni operative di carattere generale </a:t>
            </a:r>
            <a:r>
              <a:rPr lang="en-US" sz="24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(2)</a:t>
            </a:r>
            <a:endParaRPr sz="2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2"/>
          </p:nvPr>
        </p:nvSpPr>
        <p:spPr>
          <a:xfrm>
            <a:off x="1104899" y="1600200"/>
            <a:ext cx="948895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Ideare </a:t>
            </a: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pedine: penna/piuma, libro, candela, busta da lettere.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499" y="2355979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77329" y="3546604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7669" y="3603560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4899" y="2355979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Modalità di gioco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4557634" y="1386681"/>
            <a:ext cx="307521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Gioco a punteggio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2"/>
          </p:nvPr>
        </p:nvSpPr>
        <p:spPr>
          <a:xfrm>
            <a:off x="1104899" y="3033712"/>
            <a:ext cx="10367963" cy="2294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  Vince il giocatore con il punteggio più alto</a:t>
            </a:r>
            <a:endParaRPr/>
          </a:p>
          <a:p>
            <a:pPr marL="5715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Century Gothic"/>
              <a:buChar char="-"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varie domande sono divise per difficoltà diverse: - Facili = 1 punto</a:t>
            </a:r>
            <a:endParaRPr/>
          </a:p>
          <a:p>
            <a:pPr marL="251460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	        - Medie = 2 punti</a:t>
            </a:r>
            <a:endParaRPr/>
          </a:p>
          <a:p>
            <a:pPr marL="251460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	        - Difficili = 3 punti</a:t>
            </a:r>
            <a:endParaRPr/>
          </a:p>
          <a:p>
            <a:pPr marL="251460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Esempi di schermata di gioco</a:t>
            </a:r>
            <a:endParaRPr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6942" y="1354741"/>
            <a:ext cx="9636595" cy="5428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52A4785-9935-418B-9DAC-C55D8F83D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917" y="1291438"/>
            <a:ext cx="9760644" cy="5490362"/>
          </a:xfrm>
          <a:prstGeom prst="rect">
            <a:avLst/>
          </a:prstGeom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65066" y="1957629"/>
            <a:ext cx="6060350" cy="4221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cumentazione accademica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369</Words>
  <Application>Microsoft Office PowerPoint</Application>
  <PresentationFormat>Widescreen</PresentationFormat>
  <Paragraphs>82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Century Gothic</vt:lpstr>
      <vt:lpstr>Arial</vt:lpstr>
      <vt:lpstr>Noto Sans Symbols</vt:lpstr>
      <vt:lpstr>Documentazione accademica 16x9</vt:lpstr>
      <vt:lpstr>IL GIOCO  DEI PAESAGGI DI GIACOMO</vt:lpstr>
      <vt:lpstr>Prima del gioco</vt:lpstr>
      <vt:lpstr>Fase 3 Lettura e analisi autonoma e individuale  di testi in poesia e in prosa dove è presente il paesaggio</vt:lpstr>
      <vt:lpstr>Testi presi in esame</vt:lpstr>
      <vt:lpstr>Progettazione de “Il gioco dei paesaggi di Giacomo”</vt:lpstr>
      <vt:lpstr>Indicazioni operative di carattere generale (1)</vt:lpstr>
      <vt:lpstr>Indicazioni operative di carattere generale (2)</vt:lpstr>
      <vt:lpstr>Modalità di gioco</vt:lpstr>
      <vt:lpstr>Esempi di schermata di gioco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GIOCO  DEI PAESAGGI DI GIACOMO</dc:title>
  <cp:lastModifiedBy>Elisa Luzi</cp:lastModifiedBy>
  <cp:revision>2</cp:revision>
  <dcterms:modified xsi:type="dcterms:W3CDTF">2022-04-27T17:18:03Z</dcterms:modified>
</cp:coreProperties>
</file>