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94" r:id="rId4"/>
    <p:sldId id="295" r:id="rId5"/>
    <p:sldId id="296" r:id="rId6"/>
    <p:sldId id="297" r:id="rId7"/>
    <p:sldId id="298" r:id="rId8"/>
    <p:sldId id="299" r:id="rId9"/>
    <p:sldId id="300" r:id="rId10"/>
    <p:sldId id="301"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260" r:id="rId3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árbara Walker" initials="BW" lastIdx="1" clrIdx="0">
    <p:extLst>
      <p:ext uri="{19B8F6BF-5375-455C-9EA6-DF929625EA0E}">
        <p15:presenceInfo xmlns:p15="http://schemas.microsoft.com/office/powerpoint/2012/main" userId="0d01171904da1c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89981" autoAdjust="0"/>
  </p:normalViewPr>
  <p:slideViewPr>
    <p:cSldViewPr snapToGrid="0">
      <p:cViewPr varScale="1">
        <p:scale>
          <a:sx n="114" d="100"/>
          <a:sy n="114" d="100"/>
        </p:scale>
        <p:origin x="378"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dirty="0"/>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dirty="0"/>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dirty="0"/>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dirty="0"/>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dirty="0"/>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dirty="0"/>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dirty="0"/>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dirty="0"/>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dirty="0"/>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dirty="0"/>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dirty="0"/>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dirty="0"/>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dirty="0"/>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dirty="0"/>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dirty="0"/>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dirty="0"/>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dirty="0"/>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dirty="0"/>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dirty="0"/>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dirty="0"/>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dirty="0"/>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dirty="0"/>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dirty="0"/>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dirty="0"/>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dirty="0"/>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dirty="0"/>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dirty="0"/>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dirty="0"/>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dirty="0"/>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dirty="0"/>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dirty="0"/>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dirty="0"/>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dirty="0"/>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dirty="0"/>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dirty="0"/>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dirty="0"/>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dirty="0"/>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714750" y="1113314"/>
            <a:ext cx="7995469" cy="1709737"/>
          </a:xfrm>
        </p:spPr>
        <p:txBody>
          <a:bodyPr>
            <a:noAutofit/>
          </a:bodyPr>
          <a:lstStyle/>
          <a:p>
            <a:pPr algn="ctr"/>
            <a:r>
              <a:rPr lang="es-CL" sz="5400" b="1" i="1" dirty="0">
                <a:effectLst/>
                <a:latin typeface="Futura Md BT"/>
                <a:ea typeface="Times New Roman" panose="02020603050405020304" pitchFamily="18" charset="0"/>
                <a:cs typeface="Times New Roman" panose="02020603050405020304" pitchFamily="18" charset="0"/>
              </a:rPr>
              <a:t>TALLER DE BASES DE DATOS</a:t>
            </a:r>
            <a:endParaRPr lang="es-CL" sz="5400"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a:t>2020</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a:t>Santiago Norte – CEI– Técnico En Programación Y Análisis De Sistemas</a:t>
            </a:r>
            <a:endParaRPr lang="es-CL" dirty="0"/>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613F1-EA11-4908-A98E-781C5AC42E32}"/>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48DF590D-DD00-4E0C-9556-9041CC7B7596}"/>
              </a:ext>
            </a:extLst>
          </p:cNvPr>
          <p:cNvSpPr>
            <a:spLocks noGrp="1"/>
          </p:cNvSpPr>
          <p:nvPr>
            <p:ph type="pic" sz="quarter" idx="13"/>
          </p:nvPr>
        </p:nvSpPr>
        <p:spPr/>
      </p:sp>
      <p:sp>
        <p:nvSpPr>
          <p:cNvPr id="5" name="CuadroTexto 4">
            <a:extLst>
              <a:ext uri="{FF2B5EF4-FFF2-40B4-BE49-F238E27FC236}">
                <a16:creationId xmlns:a16="http://schemas.microsoft.com/office/drawing/2014/main" id="{E7733259-6D52-4AE5-BDA3-2A5EF6F9AA14}"/>
              </a:ext>
            </a:extLst>
          </p:cNvPr>
          <p:cNvSpPr txBox="1"/>
          <p:nvPr/>
        </p:nvSpPr>
        <p:spPr>
          <a:xfrm>
            <a:off x="2567354" y="2852607"/>
            <a:ext cx="9277643" cy="3297506"/>
          </a:xfrm>
          <a:prstGeom prst="rect">
            <a:avLst/>
          </a:prstGeom>
          <a:noFill/>
        </p:spPr>
        <p:txBody>
          <a:bodyPr wrap="square">
            <a:spAutoFit/>
          </a:bodyPr>
          <a:lstStyle/>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Generalmente, proveen interfaces y lenguajes de consulta que simplifican la recuperación de los datos. La base de datos facilita al usuario obtener mayor cantidad de información gracias a la simplicidad que provee esta estructura para proporcionar datos a los usuarios. Brinda una mayor flexibilidad y rapidez al obtener datos.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Disminución de redundancia, esto significa que no es necesario repetir datos. Solamente se indica la manera en la que estos se relacionan.</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Acceso simultáneo a los datos, proporcionando control en el acceso de los usuarios de manera concurrente.</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45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B7F78-0BEB-4F7E-A10B-489912C7A765}"/>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E50E3E08-F7E6-42EB-90B4-F953B38AE9CA}"/>
              </a:ext>
            </a:extLst>
          </p:cNvPr>
          <p:cNvSpPr>
            <a:spLocks noGrp="1"/>
          </p:cNvSpPr>
          <p:nvPr>
            <p:ph type="pic" sz="quarter" idx="13"/>
          </p:nvPr>
        </p:nvSpPr>
        <p:spPr/>
      </p:sp>
      <p:sp>
        <p:nvSpPr>
          <p:cNvPr id="5" name="CuadroTexto 4">
            <a:extLst>
              <a:ext uri="{FF2B5EF4-FFF2-40B4-BE49-F238E27FC236}">
                <a16:creationId xmlns:a16="http://schemas.microsoft.com/office/drawing/2014/main" id="{EB138B93-E5A7-496A-B5CC-DC84E939F093}"/>
              </a:ext>
            </a:extLst>
          </p:cNvPr>
          <p:cNvSpPr txBox="1"/>
          <p:nvPr/>
        </p:nvSpPr>
        <p:spPr>
          <a:xfrm>
            <a:off x="2525152" y="2851305"/>
            <a:ext cx="9666848" cy="4436279"/>
          </a:xfrm>
          <a:prstGeom prst="rect">
            <a:avLst/>
          </a:prstGeom>
          <a:noFill/>
        </p:spPr>
        <p:txBody>
          <a:bodyPr wrap="square">
            <a:spAutoFit/>
          </a:bodyPr>
          <a:lstStyle/>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Coherencia de los resultados. Al recolectar y almacenar la información sola una vez, en los procedimientos son utilizados los mismos datos, motivo por el que los resultados son coherentes.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Datos con mayor documentación. Gracias a los metadatos que permiten especificar la información de la base de datos.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Disminución del espacio de almacenamiento, esto a consecuencia de una mejor estructuración de los datos.</a:t>
            </a:r>
          </a:p>
          <a:p>
            <a:pPr marL="342900" lvl="0" indent="-342900" algn="just">
              <a:lnSpc>
                <a:spcPct val="115000"/>
              </a:lnSpc>
              <a:spcAft>
                <a:spcPts val="200"/>
              </a:spcAft>
              <a:buFont typeface="Symbol" panose="05050102010706020507" pitchFamily="18" charset="2"/>
              <a:buChar char=""/>
            </a:pPr>
            <a:r>
              <a:rPr lang="es-MX" sz="2000" dirty="0">
                <a:solidFill>
                  <a:srgbClr val="002060"/>
                </a:solidFill>
                <a:effectLst/>
                <a:latin typeface="Futura Bk BT"/>
                <a:ea typeface="Arial" panose="020B0604020202020204" pitchFamily="34" charset="0"/>
                <a:cs typeface="Arial" panose="020B0604020202020204" pitchFamily="34" charset="0"/>
              </a:rPr>
              <a:t>Acceso a los datos de manera más eficiente. La organización de los datos genera un resultado optimizado en cuanto al rendimiento.</a:t>
            </a:r>
          </a:p>
          <a:p>
            <a:pPr marL="342900" lvl="0" indent="-342900" algn="just">
              <a:lnSpc>
                <a:spcPct val="115000"/>
              </a:lnSpc>
              <a:spcAft>
                <a:spcPts val="200"/>
              </a:spcAft>
              <a:buFont typeface="Symbol" panose="05050102010706020507" pitchFamily="18" charset="2"/>
              <a:buChar char=""/>
            </a:pPr>
            <a:r>
              <a:rPr lang="es-MX" sz="2000" dirty="0">
                <a:solidFill>
                  <a:srgbClr val="002060"/>
                </a:solidFill>
                <a:effectLst/>
                <a:latin typeface="Futura Bk BT"/>
                <a:ea typeface="Arial" panose="020B0604020202020204" pitchFamily="34" charset="0"/>
                <a:cs typeface="Arial" panose="020B0604020202020204" pitchFamily="34" charset="0"/>
              </a:rPr>
              <a:t>Se acentúa la estandarización. Debido a que es más sencilla la estandarización de los procesos, formas, nombres de datos, etc.</a:t>
            </a:r>
          </a:p>
          <a:p>
            <a:pPr marL="342900" lvl="0" indent="-342900" algn="just">
              <a:lnSpc>
                <a:spcPct val="115000"/>
              </a:lnSpc>
              <a:spcAft>
                <a:spcPts val="200"/>
              </a:spcAft>
              <a:buFont typeface="Symbol" panose="05050102010706020507" pitchFamily="18" charset="2"/>
              <a:buChar char=""/>
            </a:pP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672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055A8-9FE8-4451-B44F-05593FB1A3C2}"/>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BB60FCA0-F498-47DF-938B-43F7EBBCBF5C}"/>
              </a:ext>
            </a:extLst>
          </p:cNvPr>
          <p:cNvSpPr>
            <a:spLocks noGrp="1"/>
          </p:cNvSpPr>
          <p:nvPr>
            <p:ph type="pic" sz="quarter" idx="13"/>
          </p:nvPr>
        </p:nvSpPr>
        <p:spPr/>
      </p:sp>
      <p:sp>
        <p:nvSpPr>
          <p:cNvPr id="5" name="CuadroTexto 4">
            <a:extLst>
              <a:ext uri="{FF2B5EF4-FFF2-40B4-BE49-F238E27FC236}">
                <a16:creationId xmlns:a16="http://schemas.microsoft.com/office/drawing/2014/main" id="{84F4C69F-2C26-48E3-8E17-F9C827C09AF4}"/>
              </a:ext>
            </a:extLst>
          </p:cNvPr>
          <p:cNvSpPr txBox="1"/>
          <p:nvPr/>
        </p:nvSpPr>
        <p:spPr>
          <a:xfrm>
            <a:off x="2525150" y="2743474"/>
            <a:ext cx="8982221" cy="4099777"/>
          </a:xfrm>
          <a:prstGeom prst="rect">
            <a:avLst/>
          </a:prstGeom>
          <a:noFill/>
        </p:spPr>
        <p:txBody>
          <a:bodyPr wrap="square">
            <a:spAutoFit/>
          </a:bodyPr>
          <a:lstStyle/>
          <a:p>
            <a:pPr>
              <a:spcBef>
                <a:spcPts val="200"/>
              </a:spcBef>
            </a:pPr>
            <a:r>
              <a:rPr lang="es-CL" sz="2000" b="1" i="1" dirty="0">
                <a:solidFill>
                  <a:srgbClr val="002060"/>
                </a:solidFill>
                <a:effectLst/>
                <a:latin typeface="Futura Medium"/>
                <a:ea typeface="Times New Roman" panose="02020603050405020304" pitchFamily="18" charset="0"/>
                <a:cs typeface="Times New Roman" panose="02020603050405020304" pitchFamily="18" charset="0"/>
              </a:rPr>
              <a:t>Pruebas de implementación de bases de datos</a:t>
            </a:r>
            <a:endParaRPr lang="es-CL" sz="2000" b="1" i="1" dirty="0">
              <a:solidFill>
                <a:srgbClr val="002060"/>
              </a:solidFill>
              <a:effectLst/>
              <a:latin typeface="Futura Lt BT"/>
              <a:ea typeface="Times New Roman" panose="02020603050405020304" pitchFamily="18" charset="0"/>
              <a:cs typeface="Times New Roman" panose="02020603050405020304" pitchFamily="18" charset="0"/>
            </a:endParaRPr>
          </a:p>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Hay que comenzar indicando que un SGBD relacional, en el nivel físico, puede utilizar cualquier estructura de datos para implementar la estructura lógica formada por las relaciones. En particular, a nivel físico, el sistema puede utilizar apuntadores, índices, etc. No obstante, esta implementación física no queda visible al usuario.</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Posteriormente al diseño, debe procederse a la implementación de la base de datos, esto es, a la creación propiamente dicha, incorporando los datos según los esquemas escogidos en la fase de diseño. Por último, y una vez creada la base de datos, debe procurarse un mantenimiento para que esté continuamente en condiciones de ser utilizada.</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6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461FF-2DDE-44EB-B4D4-7D6D1ED28D17}"/>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A5EC452F-3B13-48CD-885A-B586D17FCB29}"/>
              </a:ext>
            </a:extLst>
          </p:cNvPr>
          <p:cNvSpPr>
            <a:spLocks noGrp="1"/>
          </p:cNvSpPr>
          <p:nvPr>
            <p:ph type="pic" sz="quarter" idx="13"/>
          </p:nvPr>
        </p:nvSpPr>
        <p:spPr/>
      </p:sp>
      <p:sp>
        <p:nvSpPr>
          <p:cNvPr id="5" name="CuadroTexto 4">
            <a:extLst>
              <a:ext uri="{FF2B5EF4-FFF2-40B4-BE49-F238E27FC236}">
                <a16:creationId xmlns:a16="http://schemas.microsoft.com/office/drawing/2014/main" id="{839E3D40-5B21-4BEB-9F2C-FD960C1B5A35}"/>
              </a:ext>
            </a:extLst>
          </p:cNvPr>
          <p:cNvSpPr txBox="1"/>
          <p:nvPr/>
        </p:nvSpPr>
        <p:spPr>
          <a:xfrm>
            <a:off x="2823980" y="2996335"/>
            <a:ext cx="9202615" cy="3689408"/>
          </a:xfrm>
          <a:prstGeom prst="rect">
            <a:avLst/>
          </a:prstGeom>
          <a:noFill/>
        </p:spPr>
        <p:txBody>
          <a:bodyPr wrap="square">
            <a:spAutoFit/>
          </a:bodyPr>
          <a:lstStyle/>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Durante la implementación se deben establecer los estándares de las pruebas de programas y de sistemas, se debe definir la validación del sistema y los criterios de aceptación, así como asegurar su aceptación por parte de la gerencia del departamento indicado o solicitante. Si se utiliza una herramienta que simplifique el proceso de implementación, siempre será importante guardar un archivo, con las sentencias SQL generadas por la misma. De hecho, con cada modificación se debería guardar una copia de respaldo. En la fase de implementación hay que encargarse de la adquisición de todos los recursos necesarios para que el sistema funcione (por ejemplo, las licencias de uso del sistema gestor de bases de datos que se vayan a utilizar).</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21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683FA-CF3B-4702-A356-BD5FC09CDB78}"/>
              </a:ext>
            </a:extLst>
          </p:cNvPr>
          <p:cNvSpPr>
            <a:spLocks noGrp="1"/>
          </p:cNvSpPr>
          <p:nvPr>
            <p:ph type="ctrTitle"/>
          </p:nvPr>
        </p:nvSpPr>
        <p:spPr/>
        <p:txBody>
          <a:bodyPr/>
          <a:lstStyle/>
          <a:p>
            <a:endParaRPr lang="es-CL"/>
          </a:p>
        </p:txBody>
      </p:sp>
      <p:sp>
        <p:nvSpPr>
          <p:cNvPr id="5" name="CuadroTexto 4">
            <a:extLst>
              <a:ext uri="{FF2B5EF4-FFF2-40B4-BE49-F238E27FC236}">
                <a16:creationId xmlns:a16="http://schemas.microsoft.com/office/drawing/2014/main" id="{72733B59-D26A-421B-B2CA-B677F9CAA039}"/>
              </a:ext>
            </a:extLst>
          </p:cNvPr>
          <p:cNvSpPr txBox="1"/>
          <p:nvPr/>
        </p:nvSpPr>
        <p:spPr>
          <a:xfrm>
            <a:off x="2328202" y="2743474"/>
            <a:ext cx="9629336" cy="4264950"/>
          </a:xfrm>
          <a:prstGeom prst="rect">
            <a:avLst/>
          </a:prstGeom>
          <a:noFill/>
        </p:spPr>
        <p:txBody>
          <a:bodyPr wrap="square">
            <a:spAutoFit/>
          </a:bodyPr>
          <a:lstStyle/>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La implementación se puede realizar siguiendo la siguiente división de los procesos: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 Funcional: </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Diseño Detallado DDL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Revisión del DDL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Desarrollo de casos de prueba TD</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Inspección del DDL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Codificación CODE</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Revisión de CODE</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Inspección de CODE</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Pruebas Unitarias UT</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35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0FE83-C037-4F2E-8015-206EEDACDDD2}"/>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D8AF130E-95C1-472F-87FB-02707A6DDD54}"/>
              </a:ext>
            </a:extLst>
          </p:cNvPr>
          <p:cNvSpPr>
            <a:spLocks noGrp="1"/>
          </p:cNvSpPr>
          <p:nvPr>
            <p:ph type="pic" sz="quarter" idx="13"/>
          </p:nvPr>
        </p:nvSpPr>
        <p:spPr/>
      </p:sp>
      <p:sp>
        <p:nvSpPr>
          <p:cNvPr id="5" name="CuadroTexto 4">
            <a:extLst>
              <a:ext uri="{FF2B5EF4-FFF2-40B4-BE49-F238E27FC236}">
                <a16:creationId xmlns:a16="http://schemas.microsoft.com/office/drawing/2014/main" id="{A5D8ECA2-16FA-43AA-9C9A-660F5F189A31}"/>
              </a:ext>
            </a:extLst>
          </p:cNvPr>
          <p:cNvSpPr txBox="1"/>
          <p:nvPr/>
        </p:nvSpPr>
        <p:spPr>
          <a:xfrm>
            <a:off x="3341077" y="3160323"/>
            <a:ext cx="6147580" cy="1908408"/>
          </a:xfrm>
          <a:prstGeom prst="rect">
            <a:avLst/>
          </a:prstGeom>
          <a:noFill/>
        </p:spPr>
        <p:txBody>
          <a:bodyPr wrap="square">
            <a:spAutoFit/>
          </a:bodyPr>
          <a:lstStyle/>
          <a:p>
            <a:pPr algn="just">
              <a:lnSpc>
                <a:spcPct val="107000"/>
              </a:lnSpc>
              <a:spcAft>
                <a:spcPts val="2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Visual:</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Codificación Visual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Revisión de la codificación Visual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Inspección de la codificación visual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mj-lt"/>
              <a:buAutoNum type="arabicParenR"/>
            </a:pPr>
            <a:r>
              <a:rPr lang="es-CL" sz="2000" dirty="0">
                <a:solidFill>
                  <a:srgbClr val="002060"/>
                </a:solidFill>
                <a:effectLst/>
                <a:latin typeface="Futura Medium"/>
                <a:ea typeface="Arial" panose="020B0604020202020204" pitchFamily="34" charset="0"/>
                <a:cs typeface="Arial" panose="020B0604020202020204" pitchFamily="34" charset="0"/>
              </a:rPr>
              <a:t>Pruebas unitarias de la codificación Visual.</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45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64095-BECE-42C1-8CFA-632258DC1F0E}"/>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E52852F7-8164-45DD-9721-73BFB9FD5B2A}"/>
              </a:ext>
            </a:extLst>
          </p:cNvPr>
          <p:cNvSpPr>
            <a:spLocks noGrp="1"/>
          </p:cNvSpPr>
          <p:nvPr>
            <p:ph type="pic" sz="quarter" idx="13"/>
          </p:nvPr>
        </p:nvSpPr>
        <p:spPr/>
      </p:sp>
      <p:pic>
        <p:nvPicPr>
          <p:cNvPr id="4" name="Imagen 3" descr="Captura de pantalla de un celular&#10;&#10;Descripción generada automáticamente">
            <a:extLst>
              <a:ext uri="{FF2B5EF4-FFF2-40B4-BE49-F238E27FC236}">
                <a16:creationId xmlns:a16="http://schemas.microsoft.com/office/drawing/2014/main" id="{B8FF54C6-A1E0-4C62-9BDB-42D38E1EFD7D}"/>
              </a:ext>
            </a:extLst>
          </p:cNvPr>
          <p:cNvPicPr/>
          <p:nvPr/>
        </p:nvPicPr>
        <p:blipFill rotWithShape="1">
          <a:blip r:embed="rId2"/>
          <a:srcRect l="6712" r="3787" b="2661"/>
          <a:stretch/>
        </p:blipFill>
        <p:spPr bwMode="auto">
          <a:xfrm>
            <a:off x="1861037" y="767549"/>
            <a:ext cx="8949531" cy="48515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836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05E3D-DC10-44DF-8EF5-E7A8E6B56C6C}"/>
              </a:ext>
            </a:extLst>
          </p:cNvPr>
          <p:cNvSpPr>
            <a:spLocks noGrp="1"/>
          </p:cNvSpPr>
          <p:nvPr>
            <p:ph type="ctrTitle"/>
          </p:nvPr>
        </p:nvSpPr>
        <p:spPr/>
        <p:txBody>
          <a:bodyPr>
            <a:normAutofit/>
          </a:bodyPr>
          <a:lstStyle/>
          <a:p>
            <a:pPr algn="just"/>
            <a:r>
              <a:rPr lang="es-CL" sz="2800" b="1" dirty="0">
                <a:solidFill>
                  <a:srgbClr val="000050"/>
                </a:solidFill>
                <a:effectLst/>
                <a:latin typeface="Futura Medium"/>
                <a:ea typeface="Times New Roman" panose="02020603050405020304" pitchFamily="18" charset="0"/>
                <a:cs typeface="Times New Roman" panose="02020603050405020304" pitchFamily="18" charset="0"/>
              </a:rPr>
              <a:t>Realizar bases de datos bajo SGBD mediante lenguaje de consultas estructurado SQL, según requerimientos técnicos.</a:t>
            </a:r>
            <a:endParaRPr lang="es-CL" sz="6000" dirty="0"/>
          </a:p>
        </p:txBody>
      </p:sp>
      <p:sp>
        <p:nvSpPr>
          <p:cNvPr id="5" name="CuadroTexto 4">
            <a:extLst>
              <a:ext uri="{FF2B5EF4-FFF2-40B4-BE49-F238E27FC236}">
                <a16:creationId xmlns:a16="http://schemas.microsoft.com/office/drawing/2014/main" id="{64C7961E-F990-4009-A9DD-617A366DFFE2}"/>
              </a:ext>
            </a:extLst>
          </p:cNvPr>
          <p:cNvSpPr txBox="1"/>
          <p:nvPr/>
        </p:nvSpPr>
        <p:spPr>
          <a:xfrm>
            <a:off x="2906042" y="2909667"/>
            <a:ext cx="9038492" cy="3851824"/>
          </a:xfrm>
          <a:prstGeom prst="rect">
            <a:avLst/>
          </a:prstGeom>
          <a:noFill/>
        </p:spPr>
        <p:txBody>
          <a:bodyPr wrap="square">
            <a:spAutoFit/>
          </a:bodyPr>
          <a:lstStyle/>
          <a:p>
            <a:pPr algn="just">
              <a:lnSpc>
                <a:spcPct val="107000"/>
              </a:lnSpc>
              <a:spcAft>
                <a:spcPts val="600"/>
              </a:spcAft>
            </a:pP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Lenguaje de Definición de Datos (DDL)</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6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Es un lenguaje de programación utilizado para definir estructuras de datos, proporcionado por el sistema de gestión de base de datos que permite a los usuarios de esta realizar las tareas de definición de las estructuras que almacenarán los datos, así como de los procedimientos o funciones que permitan consultarlos. En inglés,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Data </a:t>
            </a:r>
            <a:r>
              <a:rPr lang="es-CL" sz="2000" b="1" dirty="0" err="1">
                <a:solidFill>
                  <a:srgbClr val="002060"/>
                </a:solidFill>
                <a:effectLst/>
                <a:latin typeface="Futura Medium"/>
                <a:ea typeface="Times New Roman" panose="02020603050405020304" pitchFamily="18" charset="0"/>
                <a:cs typeface="Times New Roman" panose="02020603050405020304" pitchFamily="18" charset="0"/>
              </a:rPr>
              <a:t>Definition</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b="1" dirty="0" err="1">
                <a:solidFill>
                  <a:srgbClr val="002060"/>
                </a:solidFill>
                <a:effectLst/>
                <a:latin typeface="Futura Medium"/>
                <a:ea typeface="Times New Roman" panose="02020603050405020304" pitchFamily="18" charset="0"/>
                <a:cs typeface="Times New Roman" panose="02020603050405020304" pitchFamily="18" charset="0"/>
              </a:rPr>
              <a:t>Language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de ahí sus siglas DDL.</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6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La definición de la estructura de la base de datos considera la creación inicial de los diferentes objetos que formarán la base de datos y el mantenimiento de esa estructura. Las sentencias del DDL utilizan verbos que se repiten para los distintos objetos.</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30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4FEB1-6DF3-4950-81AE-F8C1B269E1DC}"/>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91D7AC62-4F0C-4434-BB99-3A704FF87DC6}"/>
              </a:ext>
            </a:extLst>
          </p:cNvPr>
          <p:cNvSpPr>
            <a:spLocks noGrp="1"/>
          </p:cNvSpPr>
          <p:nvPr>
            <p:ph type="pic" sz="quarter" idx="13"/>
          </p:nvPr>
        </p:nvSpPr>
        <p:spPr/>
      </p:sp>
      <p:sp>
        <p:nvSpPr>
          <p:cNvPr id="5" name="CuadroTexto 4">
            <a:extLst>
              <a:ext uri="{FF2B5EF4-FFF2-40B4-BE49-F238E27FC236}">
                <a16:creationId xmlns:a16="http://schemas.microsoft.com/office/drawing/2014/main" id="{2B9B70ED-0544-47B1-8009-CDE7258B4260}"/>
              </a:ext>
            </a:extLst>
          </p:cNvPr>
          <p:cNvSpPr txBox="1"/>
          <p:nvPr/>
        </p:nvSpPr>
        <p:spPr>
          <a:xfrm>
            <a:off x="3144130" y="3034906"/>
            <a:ext cx="8321040" cy="2709781"/>
          </a:xfrm>
          <a:prstGeom prst="rect">
            <a:avLst/>
          </a:prstGeom>
          <a:noFill/>
        </p:spPr>
        <p:txBody>
          <a:bodyPr wrap="square">
            <a:spAutoFit/>
          </a:bodyPr>
          <a:lstStyle/>
          <a:p>
            <a:pPr algn="just">
              <a:lnSpc>
                <a:spcPct val="107000"/>
              </a:lnSpc>
              <a:spcAft>
                <a:spcPts val="6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Por ejemplo, para crear un objeto nuevo el verbo será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CREATE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y a continuación el tipo de objeto a crear.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CREATE DATABASE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es la sentencia para crear una base de datos,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CREATE TABLE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permite crear una nueva tabla,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CREATE INDEX</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crear un nuevo índice. Para eliminar un objeto se utiliza el verbo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DROP</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DROP TABLE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DROP INDEX</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y para modificar algo de la definición de un objeto ya creado (para modificar la estructura) se utiliza el verbo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ALTER</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ALTER TABLE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ALTER INDEX</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82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3E4D3-9560-4BE1-B7A8-EA005C04EE03}"/>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F178C91C-F91B-450B-94EC-9DE90B04E927}"/>
              </a:ext>
            </a:extLst>
          </p:cNvPr>
          <p:cNvSpPr>
            <a:spLocks noGrp="1"/>
          </p:cNvSpPr>
          <p:nvPr>
            <p:ph type="pic" sz="quarter" idx="13"/>
          </p:nvPr>
        </p:nvSpPr>
        <p:spPr/>
      </p:sp>
      <p:sp>
        <p:nvSpPr>
          <p:cNvPr id="5" name="CuadroTexto 4">
            <a:extLst>
              <a:ext uri="{FF2B5EF4-FFF2-40B4-BE49-F238E27FC236}">
                <a16:creationId xmlns:a16="http://schemas.microsoft.com/office/drawing/2014/main" id="{9C49ABC5-710A-4965-BCB1-4A5366C7610F}"/>
              </a:ext>
            </a:extLst>
          </p:cNvPr>
          <p:cNvSpPr txBox="1"/>
          <p:nvPr/>
        </p:nvSpPr>
        <p:spPr>
          <a:xfrm>
            <a:off x="2750233" y="2903886"/>
            <a:ext cx="8799341" cy="3494098"/>
          </a:xfrm>
          <a:prstGeom prst="rect">
            <a:avLst/>
          </a:prstGeom>
          <a:noFill/>
        </p:spPr>
        <p:txBody>
          <a:bodyPr wrap="square">
            <a:spAutoFit/>
          </a:bodyPr>
          <a:lstStyle/>
          <a:p>
            <a:pPr algn="just">
              <a:lnSpc>
                <a:spcPct val="107000"/>
              </a:lnSpc>
              <a:spcAft>
                <a:spcPts val="600"/>
              </a:spcAft>
            </a:pPr>
            <a:r>
              <a:rPr lang="es-CL" sz="1800" dirty="0">
                <a:solidFill>
                  <a:srgbClr val="3B3838"/>
                </a:solidFill>
                <a:effectLst/>
                <a:latin typeface="Futura Medium"/>
                <a:ea typeface="Times New Roman" panose="02020603050405020304" pitchFamily="18" charset="0"/>
                <a:cs typeface="Times New Roman" panose="02020603050405020304" pitchFamily="18" charset="0"/>
              </a:rPr>
              <a:t>Las principales funcionalidades de SQL como lenguaje de definición (DDL) son la creación, modificación y borrado de las tablas que componen la base de datos, así como de los índices, vistas, sinónimos, permisos, etc. que pudieran definirse sobre las mismas.</a:t>
            </a: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s-MX" sz="1800" b="1" dirty="0">
                <a:solidFill>
                  <a:srgbClr val="3B3838"/>
                </a:solidFill>
                <a:effectLst/>
                <a:latin typeface="Futura Medium"/>
                <a:ea typeface="Arial" panose="020B0604020202020204" pitchFamily="34" charset="0"/>
                <a:cs typeface="Arial" panose="020B0604020202020204" pitchFamily="34" charset="0"/>
              </a:rPr>
              <a:t>CREATE DATABASE </a:t>
            </a:r>
            <a:r>
              <a:rPr lang="es-MX" sz="1800" dirty="0">
                <a:solidFill>
                  <a:srgbClr val="3B3838"/>
                </a:solidFill>
                <a:effectLst/>
                <a:latin typeface="Futura Medium"/>
                <a:ea typeface="Arial" panose="020B0604020202020204" pitchFamily="34" charset="0"/>
                <a:cs typeface="Arial" panose="020B0604020202020204" pitchFamily="34" charset="0"/>
              </a:rPr>
              <a:t>&lt;nombre de la base de datos&gt;</a:t>
            </a:r>
            <a:r>
              <a:rPr lang="es-MX" sz="1800" b="1" dirty="0">
                <a:solidFill>
                  <a:srgbClr val="3B3838"/>
                </a:solidFill>
                <a:effectLst/>
                <a:latin typeface="Futura Medium"/>
                <a:ea typeface="Arial" panose="020B0604020202020204" pitchFamily="34" charset="0"/>
                <a:cs typeface="Arial" panose="020B0604020202020204" pitchFamily="34" charset="0"/>
              </a:rPr>
              <a:t>:</a:t>
            </a:r>
            <a:r>
              <a:rPr lang="es-MX" sz="1800" dirty="0">
                <a:solidFill>
                  <a:srgbClr val="3B3838"/>
                </a:solidFill>
                <a:effectLst/>
                <a:latin typeface="Futura Medium"/>
                <a:ea typeface="Arial" panose="020B0604020202020204" pitchFamily="34" charset="0"/>
                <a:cs typeface="Arial" panose="020B0604020202020204" pitchFamily="34" charset="0"/>
              </a:rPr>
              <a:t> Crea una nueva base de datos vacía.</a:t>
            </a:r>
            <a:endParaRPr lang="es-CL" sz="1800" dirty="0">
              <a:solidFill>
                <a:srgbClr val="00000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1000"/>
              </a:spcAft>
              <a:buFont typeface="Symbol" panose="05050102010706020507" pitchFamily="18" charset="2"/>
              <a:buChar char=""/>
            </a:pPr>
            <a:r>
              <a:rPr lang="es-MX" sz="1800" b="1" dirty="0">
                <a:solidFill>
                  <a:srgbClr val="3B3838"/>
                </a:solidFill>
                <a:effectLst/>
                <a:latin typeface="Futura Medium"/>
                <a:ea typeface="Arial" panose="020B0604020202020204" pitchFamily="34" charset="0"/>
                <a:cs typeface="Arial" panose="020B0604020202020204" pitchFamily="34" charset="0"/>
              </a:rPr>
              <a:t>DROP DATABASE </a:t>
            </a:r>
            <a:r>
              <a:rPr lang="es-MX" sz="1800" dirty="0">
                <a:solidFill>
                  <a:srgbClr val="3B3838"/>
                </a:solidFill>
                <a:effectLst/>
                <a:latin typeface="Futura Medium"/>
                <a:ea typeface="Arial" panose="020B0604020202020204" pitchFamily="34" charset="0"/>
                <a:cs typeface="Arial" panose="020B0604020202020204" pitchFamily="34" charset="0"/>
              </a:rPr>
              <a:t>&lt;nombre de la base de datos&gt;: Elimina completamente una base de datos existente.</a:t>
            </a:r>
            <a:endParaRPr lang="es-CL" sz="1800" dirty="0">
              <a:solidFill>
                <a:srgbClr val="000000"/>
              </a:solidFill>
              <a:effectLst/>
              <a:latin typeface="Futura Bk BT"/>
              <a:ea typeface="Arial" panose="020B0604020202020204" pitchFamily="34" charset="0"/>
              <a:cs typeface="Arial" panose="020B0604020202020204" pitchFamily="34" charset="0"/>
            </a:endParaRPr>
          </a:p>
          <a:p>
            <a:pPr marL="457200" algn="just">
              <a:lnSpc>
                <a:spcPct val="115000"/>
              </a:lnSpc>
            </a:pPr>
            <a:r>
              <a:rPr lang="es-MX" sz="1800" dirty="0">
                <a:solidFill>
                  <a:srgbClr val="3B3838"/>
                </a:solidFill>
                <a:effectLst/>
                <a:latin typeface="Futura Medium"/>
                <a:ea typeface="Arial" panose="020B0604020202020204" pitchFamily="34" charset="0"/>
                <a:cs typeface="Arial" panose="020B0604020202020204" pitchFamily="34" charset="0"/>
              </a:rPr>
              <a:t>Para usar </a:t>
            </a:r>
            <a:r>
              <a:rPr lang="es-MX" sz="1800" b="1" dirty="0">
                <a:solidFill>
                  <a:srgbClr val="3B3838"/>
                </a:solidFill>
                <a:effectLst/>
                <a:latin typeface="Futura Medium"/>
                <a:ea typeface="Arial" panose="020B0604020202020204" pitchFamily="34" charset="0"/>
                <a:cs typeface="Arial" panose="020B0604020202020204" pitchFamily="34" charset="0"/>
              </a:rPr>
              <a:t>DROP DATABASE</a:t>
            </a:r>
            <a:r>
              <a:rPr lang="es-MX" sz="1800" dirty="0">
                <a:solidFill>
                  <a:srgbClr val="3B3838"/>
                </a:solidFill>
                <a:effectLst/>
                <a:latin typeface="Futura Medium"/>
                <a:ea typeface="Arial" panose="020B0604020202020204" pitchFamily="34" charset="0"/>
                <a:cs typeface="Arial" panose="020B0604020202020204" pitchFamily="34" charset="0"/>
              </a:rPr>
              <a:t>, se necesita tener el privilegio DROP en la base de datos.</a:t>
            </a:r>
            <a:endParaRPr lang="es-CL" sz="1800" dirty="0">
              <a:solidFill>
                <a:srgbClr val="00000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20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magen que contiene texto, computadora&#10;&#10;Descripción generada automáticamente">
            <a:extLst>
              <a:ext uri="{FF2B5EF4-FFF2-40B4-BE49-F238E27FC236}">
                <a16:creationId xmlns:a16="http://schemas.microsoft.com/office/drawing/2014/main" id="{CF41A142-F979-4072-B6FB-7DD83D581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718" y="174570"/>
            <a:ext cx="7326262" cy="6390129"/>
          </a:xfrm>
        </p:spPr>
      </p:pic>
    </p:spTree>
    <p:extLst>
      <p:ext uri="{BB962C8B-B14F-4D97-AF65-F5344CB8AC3E}">
        <p14:creationId xmlns:p14="http://schemas.microsoft.com/office/powerpoint/2010/main" val="4147204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C18A0-7534-4B67-AB6B-94B222AEEC25}"/>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A6FF8FE6-97E3-48A7-8A9E-396602BCA385}"/>
              </a:ext>
            </a:extLst>
          </p:cNvPr>
          <p:cNvSpPr>
            <a:spLocks noGrp="1"/>
          </p:cNvSpPr>
          <p:nvPr>
            <p:ph type="pic" sz="quarter" idx="13"/>
          </p:nvPr>
        </p:nvSpPr>
        <p:spPr/>
      </p:sp>
      <p:sp>
        <p:nvSpPr>
          <p:cNvPr id="5" name="CuadroTexto 4">
            <a:extLst>
              <a:ext uri="{FF2B5EF4-FFF2-40B4-BE49-F238E27FC236}">
                <a16:creationId xmlns:a16="http://schemas.microsoft.com/office/drawing/2014/main" id="{62431A7D-23E5-4258-9A5B-122B9FA88E32}"/>
              </a:ext>
            </a:extLst>
          </p:cNvPr>
          <p:cNvSpPr txBox="1"/>
          <p:nvPr/>
        </p:nvSpPr>
        <p:spPr>
          <a:xfrm>
            <a:off x="2349305" y="2918483"/>
            <a:ext cx="9636370" cy="3477875"/>
          </a:xfrm>
          <a:prstGeom prst="rect">
            <a:avLst/>
          </a:prstGeom>
          <a:noFill/>
        </p:spPr>
        <p:txBody>
          <a:bodyPr wrap="square">
            <a:spAutoFit/>
          </a:bodyPr>
          <a:lstStyle/>
          <a:p>
            <a:pPr marL="342900" lvl="0" indent="-342900" algn="just">
              <a:buFont typeface="Symbol" panose="05050102010706020507" pitchFamily="18" charset="2"/>
              <a:buChar char=""/>
            </a:pPr>
            <a:r>
              <a:rPr lang="es-MX" sz="2000" b="1" dirty="0">
                <a:solidFill>
                  <a:srgbClr val="002060"/>
                </a:solidFill>
                <a:effectLst/>
                <a:latin typeface="Futura Medium"/>
                <a:ea typeface="Arial" panose="020B0604020202020204" pitchFamily="34" charset="0"/>
                <a:cs typeface="Arial" panose="020B0604020202020204" pitchFamily="34" charset="0"/>
              </a:rPr>
              <a:t>CREATE TABLE </a:t>
            </a:r>
            <a:r>
              <a:rPr lang="es-MX" sz="2000" dirty="0">
                <a:solidFill>
                  <a:srgbClr val="002060"/>
                </a:solidFill>
                <a:effectLst/>
                <a:latin typeface="Futura Medium"/>
                <a:ea typeface="Arial" panose="020B0604020202020204" pitchFamily="34" charset="0"/>
                <a:cs typeface="Arial" panose="020B0604020202020204" pitchFamily="34" charset="0"/>
              </a:rPr>
              <a:t>&lt;nombre de tabla&gt;: crear una nueva tabla, donde la información se almacena realmente.</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buFont typeface="Symbol" panose="05050102010706020507" pitchFamily="18" charset="2"/>
              <a:buChar char=""/>
            </a:pPr>
            <a:r>
              <a:rPr lang="es-MX" sz="2000" b="1" dirty="0">
                <a:solidFill>
                  <a:srgbClr val="002060"/>
                </a:solidFill>
                <a:effectLst/>
                <a:latin typeface="Futura Medium"/>
                <a:ea typeface="Arial" panose="020B0604020202020204" pitchFamily="34" charset="0"/>
                <a:cs typeface="Arial" panose="020B0604020202020204" pitchFamily="34" charset="0"/>
              </a:rPr>
              <a:t>ALTER TABLE </a:t>
            </a:r>
            <a:r>
              <a:rPr lang="es-MX" sz="2000" dirty="0">
                <a:solidFill>
                  <a:srgbClr val="002060"/>
                </a:solidFill>
                <a:effectLst/>
                <a:latin typeface="Futura Medium"/>
                <a:ea typeface="Arial" panose="020B0604020202020204" pitchFamily="34" charset="0"/>
                <a:cs typeface="Arial" panose="020B0604020202020204" pitchFamily="34" charset="0"/>
              </a:rPr>
              <a:t>&lt;nombre de tabla&gt;: Modifica una tabla ya existente, por ejemplo, añadir o borrar columnas de una tabla.</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buFont typeface="Symbol" panose="05050102010706020507" pitchFamily="18" charset="2"/>
              <a:buChar char=""/>
            </a:pPr>
            <a:r>
              <a:rPr lang="es-MX" sz="2000" b="1" dirty="0">
                <a:solidFill>
                  <a:srgbClr val="002060"/>
                </a:solidFill>
                <a:effectLst/>
                <a:latin typeface="Futura Medium"/>
                <a:ea typeface="Arial" panose="020B0604020202020204" pitchFamily="34" charset="0"/>
                <a:cs typeface="Arial" panose="020B0604020202020204" pitchFamily="34" charset="0"/>
              </a:rPr>
              <a:t>DROP TABLE</a:t>
            </a:r>
            <a:r>
              <a:rPr lang="es-MX" sz="2000" dirty="0">
                <a:solidFill>
                  <a:srgbClr val="002060"/>
                </a:solidFill>
                <a:effectLst/>
                <a:latin typeface="Futura Medium"/>
                <a:ea typeface="Arial" panose="020B0604020202020204" pitchFamily="34" charset="0"/>
                <a:cs typeface="Arial" panose="020B0604020202020204" pitchFamily="34" charset="0"/>
              </a:rPr>
              <a:t>&lt;nombre de tabla&gt;: El comando DROP de SQL se usa para eliminar un objeto de la base de datos. Si elimina una tabla, se elimina por completo la tabla existente todas las filas de la tabla y la estructura de ella de la base de datos. Una vez que se elimina una tabla, no es posible recuperarla, así que se debe tener cuidado al usar el comando </a:t>
            </a:r>
            <a:r>
              <a:rPr lang="es-MX" sz="2000" b="1" dirty="0">
                <a:solidFill>
                  <a:srgbClr val="002060"/>
                </a:solidFill>
                <a:effectLst/>
                <a:latin typeface="Futura Medium"/>
                <a:ea typeface="Arial" panose="020B0604020202020204" pitchFamily="34" charset="0"/>
                <a:cs typeface="Arial" panose="020B0604020202020204" pitchFamily="34" charset="0"/>
              </a:rPr>
              <a:t>DROP</a:t>
            </a:r>
            <a:r>
              <a:rPr lang="es-MX" sz="2000" dirty="0">
                <a:solidFill>
                  <a:srgbClr val="002060"/>
                </a:solidFill>
                <a:effectLst/>
                <a:latin typeface="Futura Medium"/>
                <a:ea typeface="Arial" panose="020B0604020202020204" pitchFamily="34" charset="0"/>
                <a:cs typeface="Arial" panose="020B0604020202020204" pitchFamily="34" charset="0"/>
              </a:rPr>
              <a:t>. Cuando se descarta una tabla, todas las referencias a la tabla no serán válidas.</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0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A7461-A23D-4546-BC9B-6916D607DB49}"/>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A4BACD50-6FEB-459A-933F-6225F5CAD47A}"/>
              </a:ext>
            </a:extLst>
          </p:cNvPr>
          <p:cNvSpPr>
            <a:spLocks noGrp="1"/>
          </p:cNvSpPr>
          <p:nvPr>
            <p:ph type="pic" sz="quarter" idx="13"/>
          </p:nvPr>
        </p:nvSpPr>
        <p:spPr/>
      </p:sp>
      <p:sp>
        <p:nvSpPr>
          <p:cNvPr id="5" name="CuadroTexto 4">
            <a:extLst>
              <a:ext uri="{FF2B5EF4-FFF2-40B4-BE49-F238E27FC236}">
                <a16:creationId xmlns:a16="http://schemas.microsoft.com/office/drawing/2014/main" id="{6098902E-D527-48FC-B3F4-C853FEED83CA}"/>
              </a:ext>
            </a:extLst>
          </p:cNvPr>
          <p:cNvSpPr txBox="1"/>
          <p:nvPr/>
        </p:nvSpPr>
        <p:spPr>
          <a:xfrm>
            <a:off x="2975316" y="3303826"/>
            <a:ext cx="7997483" cy="2440861"/>
          </a:xfrm>
          <a:prstGeom prst="rect">
            <a:avLst/>
          </a:prstGeom>
          <a:noFill/>
        </p:spPr>
        <p:txBody>
          <a:bodyPr wrap="square">
            <a:spAutoFit/>
          </a:bodyPr>
          <a:lstStyle/>
          <a:p>
            <a:pPr marL="342900" lvl="0" indent="-342900" algn="just">
              <a:lnSpc>
                <a:spcPct val="115000"/>
              </a:lnSpc>
              <a:spcAft>
                <a:spcPts val="1000"/>
              </a:spcAft>
              <a:buFont typeface="Symbol" panose="05050102010706020507" pitchFamily="18" charset="2"/>
              <a:buChar char=""/>
            </a:pPr>
            <a:r>
              <a:rPr lang="es-MX" sz="2000" b="1" dirty="0">
                <a:solidFill>
                  <a:srgbClr val="002060"/>
                </a:solidFill>
                <a:effectLst/>
                <a:latin typeface="Futura Medium"/>
                <a:ea typeface="Arial" panose="020B0604020202020204" pitchFamily="34" charset="0"/>
                <a:cs typeface="Arial" panose="020B0604020202020204" pitchFamily="34" charset="0"/>
              </a:rPr>
              <a:t>SHOW TABLES</a:t>
            </a:r>
            <a:r>
              <a:rPr lang="es-MX" sz="2000" dirty="0">
                <a:solidFill>
                  <a:srgbClr val="002060"/>
                </a:solidFill>
                <a:effectLst/>
                <a:latin typeface="Futura Medium"/>
                <a:ea typeface="Arial" panose="020B0604020202020204" pitchFamily="34" charset="0"/>
                <a:cs typeface="Arial" panose="020B0604020202020204" pitchFamily="34" charset="0"/>
              </a:rPr>
              <a:t>: mostrar tablas.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1000"/>
              </a:spcAft>
              <a:buFont typeface="Symbol" panose="05050102010706020507" pitchFamily="18" charset="2"/>
              <a:buChar char=""/>
            </a:pPr>
            <a:r>
              <a:rPr lang="es-MX" sz="2000" b="1" dirty="0">
                <a:solidFill>
                  <a:srgbClr val="002060"/>
                </a:solidFill>
                <a:effectLst/>
                <a:latin typeface="Futura Medium"/>
                <a:ea typeface="Arial" panose="020B0604020202020204" pitchFamily="34" charset="0"/>
                <a:cs typeface="Arial" panose="020B0604020202020204" pitchFamily="34" charset="0"/>
              </a:rPr>
              <a:t>DESCRIBE</a:t>
            </a:r>
            <a:r>
              <a:rPr lang="es-MX" sz="2000" dirty="0">
                <a:solidFill>
                  <a:srgbClr val="002060"/>
                </a:solidFill>
                <a:effectLst/>
                <a:latin typeface="Futura Medium"/>
                <a:ea typeface="Arial" panose="020B0604020202020204" pitchFamily="34" charset="0"/>
                <a:cs typeface="Arial" panose="020B0604020202020204" pitchFamily="34" charset="0"/>
              </a:rPr>
              <a:t> &lt;nombre de tabla&gt;: Mostrar estructura de una tabla.</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1000"/>
              </a:spcAft>
              <a:buFont typeface="Symbol" panose="05050102010706020507" pitchFamily="18" charset="2"/>
              <a:buChar char=""/>
            </a:pPr>
            <a:r>
              <a:rPr lang="es-MX" sz="2000" b="1" dirty="0">
                <a:solidFill>
                  <a:srgbClr val="002060"/>
                </a:solidFill>
                <a:effectLst/>
                <a:latin typeface="Futura Medium"/>
                <a:ea typeface="Arial" panose="020B0604020202020204" pitchFamily="34" charset="0"/>
                <a:cs typeface="Arial" panose="020B0604020202020204" pitchFamily="34" charset="0"/>
              </a:rPr>
              <a:t>TRUNCATE </a:t>
            </a:r>
            <a:r>
              <a:rPr lang="es-MX" sz="2000" dirty="0">
                <a:solidFill>
                  <a:srgbClr val="002060"/>
                </a:solidFill>
                <a:effectLst/>
                <a:latin typeface="Futura Medium"/>
                <a:ea typeface="Arial" panose="020B0604020202020204" pitchFamily="34" charset="0"/>
                <a:cs typeface="Arial" panose="020B0604020202020204" pitchFamily="34" charset="0"/>
              </a:rPr>
              <a:t>&lt;nombre de tabla&gt;: Se usa para eliminar todas las filas de la tabla y liberar el espacio que contiene la tabla.</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7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85EF0-34F4-4779-9758-12F1DE31CADE}"/>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C4D6DE79-091A-484E-B273-EEC556B2A14B}"/>
              </a:ext>
            </a:extLst>
          </p:cNvPr>
          <p:cNvSpPr>
            <a:spLocks noGrp="1"/>
          </p:cNvSpPr>
          <p:nvPr>
            <p:ph type="pic" sz="quarter" idx="13"/>
          </p:nvPr>
        </p:nvSpPr>
        <p:spPr/>
      </p:sp>
      <p:sp>
        <p:nvSpPr>
          <p:cNvPr id="5" name="CuadroTexto 4">
            <a:extLst>
              <a:ext uri="{FF2B5EF4-FFF2-40B4-BE49-F238E27FC236}">
                <a16:creationId xmlns:a16="http://schemas.microsoft.com/office/drawing/2014/main" id="{A080B0F6-2A6E-4A8F-9419-708531A8BB99}"/>
              </a:ext>
            </a:extLst>
          </p:cNvPr>
          <p:cNvSpPr txBox="1"/>
          <p:nvPr/>
        </p:nvSpPr>
        <p:spPr>
          <a:xfrm>
            <a:off x="2739573" y="2835167"/>
            <a:ext cx="9371429" cy="4022833"/>
          </a:xfrm>
          <a:prstGeom prst="rect">
            <a:avLst/>
          </a:prstGeom>
          <a:noFill/>
        </p:spPr>
        <p:txBody>
          <a:bodyPr wrap="square">
            <a:spAutoFit/>
          </a:bodyPr>
          <a:lstStyle/>
          <a:p>
            <a:pPr>
              <a:spcBef>
                <a:spcPts val="200"/>
              </a:spcBef>
            </a:pPr>
            <a:r>
              <a:rPr lang="es-CL" sz="2000" b="1" i="1" dirty="0">
                <a:solidFill>
                  <a:srgbClr val="002060"/>
                </a:solidFill>
                <a:effectLst/>
                <a:latin typeface="Futura Medium"/>
                <a:ea typeface="Times New Roman" panose="02020603050405020304" pitchFamily="18" charset="0"/>
                <a:cs typeface="Times New Roman" panose="02020603050405020304" pitchFamily="18" charset="0"/>
              </a:rPr>
              <a:t>Implementación de bases de datos bajo SGBD</a:t>
            </a:r>
            <a:endParaRPr lang="es-CL" sz="2000" b="1" i="1" dirty="0">
              <a:solidFill>
                <a:srgbClr val="002060"/>
              </a:solidFill>
              <a:effectLst/>
              <a:latin typeface="Futura Lt BT"/>
              <a:ea typeface="Times New Roman" panose="02020603050405020304" pitchFamily="18" charset="0"/>
              <a:cs typeface="Times New Roman" panose="02020603050405020304" pitchFamily="18" charset="0"/>
            </a:endParaRPr>
          </a:p>
          <a:p>
            <a:pPr algn="just">
              <a:lnSpc>
                <a:spcPct val="107000"/>
              </a:lnSpc>
              <a:spcAft>
                <a:spcPts val="2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 En la etapa del diseño físico se transforma la estructura obtenida en la etapa del diseño lógico, con el objetivo de conseguir una mayor eficiencia; además, se completa con aspectos de implementación física que dependerán del SGBD.</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Para iniciar la implementación de una base de datos se deben de conocer las sentencias mínimas, estas se separan en creación, inserción y selección, las primeras dos están hechas para crear en si el modelo de bases de datos, es decir, la creación de tablas o entidades con sus respectivos atributos, la selección se basa solo en hacer consultas sobre una base de datos sin crear ninguna clase de modificación sobre la misma.</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56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CFB47-B027-43A4-89A0-F7EF2F7D1F68}"/>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59EA931E-1CD5-4EF2-9366-CE3212E5BF7F}"/>
              </a:ext>
            </a:extLst>
          </p:cNvPr>
          <p:cNvSpPr>
            <a:spLocks noGrp="1"/>
          </p:cNvSpPr>
          <p:nvPr>
            <p:ph type="pic" sz="quarter" idx="13"/>
          </p:nvPr>
        </p:nvSpPr>
        <p:spPr/>
      </p:sp>
      <p:sp>
        <p:nvSpPr>
          <p:cNvPr id="5" name="CuadroTexto 4">
            <a:extLst>
              <a:ext uri="{FF2B5EF4-FFF2-40B4-BE49-F238E27FC236}">
                <a16:creationId xmlns:a16="http://schemas.microsoft.com/office/drawing/2014/main" id="{B825048C-D241-4F23-8F99-857269EDE467}"/>
              </a:ext>
            </a:extLst>
          </p:cNvPr>
          <p:cNvSpPr txBox="1"/>
          <p:nvPr/>
        </p:nvSpPr>
        <p:spPr>
          <a:xfrm>
            <a:off x="3036278" y="3105248"/>
            <a:ext cx="9019734" cy="3689408"/>
          </a:xfrm>
          <a:prstGeom prst="rect">
            <a:avLst/>
          </a:prstGeom>
          <a:noFill/>
        </p:spPr>
        <p:txBody>
          <a:bodyPr wrap="square">
            <a:spAutoFit/>
          </a:bodyPr>
          <a:lstStyle/>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Un gestor de almacenamiento es un módulo de programa que provee la interfaz entre los datos de bajo nivel en la base de datos y los programas de aplicación y consultas formuladas al sistema. El gestor de almacenamiento es el encargado de la interacción con el gestor de archivos. Los datos en bruto se almacenan en disco utilizando un sistema de archivos, que está disponible regularmente en un sistema operativo convencional. El gestor de almacenamiento traduce las distintas instrucciones LMD a mandatos de un sistema de archivos de bajo nivel. Así, el gestor de almacenamiento es encargado del almacenamiento, recuperación y actualización de los datos en la base de datos.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453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8A410-0860-4F59-83A5-CB1978262E24}"/>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7ED36F84-FEE8-4794-80EA-75C4DB5BD54B}"/>
              </a:ext>
            </a:extLst>
          </p:cNvPr>
          <p:cNvSpPr>
            <a:spLocks noGrp="1"/>
          </p:cNvSpPr>
          <p:nvPr>
            <p:ph type="pic" sz="quarter" idx="13"/>
          </p:nvPr>
        </p:nvSpPr>
        <p:spPr/>
      </p:sp>
      <p:sp>
        <p:nvSpPr>
          <p:cNvPr id="5" name="CuadroTexto 4">
            <a:extLst>
              <a:ext uri="{FF2B5EF4-FFF2-40B4-BE49-F238E27FC236}">
                <a16:creationId xmlns:a16="http://schemas.microsoft.com/office/drawing/2014/main" id="{D698E81E-D334-4D35-8BD0-BB5C92A9472B}"/>
              </a:ext>
            </a:extLst>
          </p:cNvPr>
          <p:cNvSpPr txBox="1"/>
          <p:nvPr/>
        </p:nvSpPr>
        <p:spPr>
          <a:xfrm>
            <a:off x="2890910" y="3020647"/>
            <a:ext cx="8700867" cy="3009222"/>
          </a:xfrm>
          <a:prstGeom prst="rect">
            <a:avLst/>
          </a:prstGeom>
          <a:noFill/>
        </p:spPr>
        <p:txBody>
          <a:bodyPr wrap="square">
            <a:spAutoFit/>
          </a:bodyPr>
          <a:lstStyle/>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El gestor de almacenamiento implementa varias estructuras de datos como parte de la implementación física del sistema:</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Archivos de datos, que almacenan la base de datos en sí.</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Diccionario de datos, que almacena metadatos acerca de la estructura de la base de datos, en particular, el esquema de la base de datos.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Índices, que proporcionan acceso rápido a elementos de datos que tienen valores particulares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59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92C60-7D0A-4A56-A725-3E50DAC92940}"/>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4583D6B8-962D-4E3D-956F-71FA43B0CDE6}"/>
              </a:ext>
            </a:extLst>
          </p:cNvPr>
          <p:cNvSpPr>
            <a:spLocks noGrp="1"/>
          </p:cNvSpPr>
          <p:nvPr>
            <p:ph type="pic" sz="quarter" idx="13"/>
          </p:nvPr>
        </p:nvSpPr>
        <p:spPr/>
      </p:sp>
      <p:sp>
        <p:nvSpPr>
          <p:cNvPr id="5" name="CuadroTexto 4">
            <a:extLst>
              <a:ext uri="{FF2B5EF4-FFF2-40B4-BE49-F238E27FC236}">
                <a16:creationId xmlns:a16="http://schemas.microsoft.com/office/drawing/2014/main" id="{55DC57E7-52A6-42E6-9847-B2DDBAA90C84}"/>
              </a:ext>
            </a:extLst>
          </p:cNvPr>
          <p:cNvSpPr txBox="1"/>
          <p:nvPr/>
        </p:nvSpPr>
        <p:spPr>
          <a:xfrm>
            <a:off x="2989385" y="2743474"/>
            <a:ext cx="9024424" cy="3909788"/>
          </a:xfrm>
          <a:prstGeom prst="rect">
            <a:avLst/>
          </a:prstGeom>
          <a:noFill/>
        </p:spPr>
        <p:txBody>
          <a:bodyPr wrap="square">
            <a:spAutoFit/>
          </a:bodyPr>
          <a:lstStyle/>
          <a:p>
            <a:pPr algn="just">
              <a:lnSpc>
                <a:spcPct val="107000"/>
              </a:lnSpc>
              <a:spcAft>
                <a:spcPts val="800"/>
              </a:spcAft>
            </a:pP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Procesador de consultas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Los componentes del procesador de consultas incluyen:</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Intérprete del LDD, que interpreta las instrucciones del LDD y registra las definiciones en el diccionario de datos.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Compilador del LMD, que traduce las instrucciones del LMD en un lenguaje de consultas a un plan de evaluación que consiste en instrucciones de bajo nivel que entiende el motor de evaluación de consultas. Una consulta se puede traducir habitualmente en varios planes de ejecución alternativos que proporcionan el mismo resultado. El compilador del LMD también realiza optimización de consultas, es decir, elige el plan de evaluación de menor coste de entre todas las alternativas.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62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73A0A-F18B-4413-A574-56C70C0CC676}"/>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1CECA64D-9DB3-496B-810E-61E89685DB31}"/>
              </a:ext>
            </a:extLst>
          </p:cNvPr>
          <p:cNvSpPr>
            <a:spLocks noGrp="1"/>
          </p:cNvSpPr>
          <p:nvPr>
            <p:ph type="pic" sz="quarter" idx="13"/>
          </p:nvPr>
        </p:nvSpPr>
        <p:spPr/>
      </p:sp>
      <p:sp>
        <p:nvSpPr>
          <p:cNvPr id="5" name="CuadroTexto 4">
            <a:extLst>
              <a:ext uri="{FF2B5EF4-FFF2-40B4-BE49-F238E27FC236}">
                <a16:creationId xmlns:a16="http://schemas.microsoft.com/office/drawing/2014/main" id="{9745755A-6FD9-40F7-89DC-42E5892D8223}"/>
              </a:ext>
            </a:extLst>
          </p:cNvPr>
          <p:cNvSpPr txBox="1"/>
          <p:nvPr/>
        </p:nvSpPr>
        <p:spPr>
          <a:xfrm>
            <a:off x="3059723" y="3059686"/>
            <a:ext cx="8264769" cy="1054841"/>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Motor de evaluación de consultas, que ejecuta las instrucciones de bajo nivel generadas por el compilador del LMD.</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71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7F150-4C23-4ABA-ADB8-516D62AF222D}"/>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39F00FB6-AA18-478A-97D0-550464447BE4}"/>
              </a:ext>
            </a:extLst>
          </p:cNvPr>
          <p:cNvSpPr>
            <a:spLocks noGrp="1"/>
          </p:cNvSpPr>
          <p:nvPr>
            <p:ph type="pic" sz="quarter" idx="13"/>
          </p:nvPr>
        </p:nvSpPr>
        <p:spPr/>
      </p:sp>
      <p:sp>
        <p:nvSpPr>
          <p:cNvPr id="5" name="CuadroTexto 4">
            <a:extLst>
              <a:ext uri="{FF2B5EF4-FFF2-40B4-BE49-F238E27FC236}">
                <a16:creationId xmlns:a16="http://schemas.microsoft.com/office/drawing/2014/main" id="{25B85409-8F8D-48B4-965E-B292D263090F}"/>
              </a:ext>
            </a:extLst>
          </p:cNvPr>
          <p:cNvSpPr txBox="1"/>
          <p:nvPr/>
        </p:nvSpPr>
        <p:spPr>
          <a:xfrm>
            <a:off x="2609556" y="2743474"/>
            <a:ext cx="9460523" cy="4093428"/>
          </a:xfrm>
          <a:prstGeom prst="rect">
            <a:avLst/>
          </a:prstGeom>
          <a:noFill/>
        </p:spPr>
        <p:txBody>
          <a:bodyPr wrap="square">
            <a:spAutoFit/>
          </a:bodyPr>
          <a:lstStyle/>
          <a:p>
            <a:pPr algn="just"/>
            <a:r>
              <a:rPr lang="es-CL" sz="2000" b="1" dirty="0">
                <a:solidFill>
                  <a:srgbClr val="002060"/>
                </a:solidFill>
                <a:effectLst/>
                <a:latin typeface="Futura Medium"/>
                <a:ea typeface="Times New Roman" panose="02020603050405020304" pitchFamily="18" charset="0"/>
                <a:cs typeface="Times New Roman" panose="02020603050405020304" pitchFamily="18" charset="0"/>
              </a:rPr>
              <a:t>Lenguaje de consultas estructurado SQL</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algn="just"/>
            <a:r>
              <a:rPr lang="es-CL" sz="2000" i="1" dirty="0" err="1">
                <a:solidFill>
                  <a:srgbClr val="002060"/>
                </a:solidFill>
                <a:effectLst/>
                <a:latin typeface="Futura Medium"/>
                <a:ea typeface="Times New Roman" panose="02020603050405020304" pitchFamily="18" charset="0"/>
                <a:cs typeface="Times New Roman" panose="02020603050405020304" pitchFamily="18" charset="0"/>
              </a:rPr>
              <a:t>Structured</a:t>
            </a:r>
            <a:r>
              <a:rPr lang="es-CL" sz="2000" i="1"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i="1" dirty="0" err="1">
                <a:solidFill>
                  <a:srgbClr val="002060"/>
                </a:solidFill>
                <a:effectLst/>
                <a:latin typeface="Futura Medium"/>
                <a:ea typeface="Times New Roman" panose="02020603050405020304" pitchFamily="18" charset="0"/>
                <a:cs typeface="Times New Roman" panose="02020603050405020304" pitchFamily="18" charset="0"/>
              </a:rPr>
              <a:t>Query</a:t>
            </a:r>
            <a:r>
              <a:rPr lang="es-CL" sz="2000" i="1"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i="1" dirty="0" err="1">
                <a:solidFill>
                  <a:srgbClr val="002060"/>
                </a:solidFill>
                <a:effectLst/>
                <a:latin typeface="Futura Medium"/>
                <a:ea typeface="Times New Roman" panose="02020603050405020304" pitchFamily="18" charset="0"/>
                <a:cs typeface="Times New Roman" panose="02020603050405020304" pitchFamily="18" charset="0"/>
              </a:rPr>
              <a:t>Language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es un lenguaje estándar de comunicación con bases de datos. Se habla por tanto de un lenguaje normalizado que permite trabajar con cualquier tipo de lenguaje (ASP o PHP) en combinación con cualquier tipo de base de datos (MS Access, SQL Server, MySQL...).</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algn="just"/>
            <a:r>
              <a:rPr lang="es-CL" sz="2000" dirty="0">
                <a:solidFill>
                  <a:srgbClr val="002060"/>
                </a:solidFill>
                <a:effectLst/>
                <a:latin typeface="Futura Medium"/>
                <a:ea typeface="Times New Roman" panose="02020603050405020304" pitchFamily="18" charset="0"/>
                <a:cs typeface="Times New Roman" panose="02020603050405020304" pitchFamily="18" charset="0"/>
              </a:rPr>
              <a:t>El hecho de que sea estándar no quiere decir que sea idéntico para cada base de datos. En efecto, determinadas bases de datos implementan funciones específicas que no tienen necesariamente que funcionar en otras.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algn="just"/>
            <a:r>
              <a:rPr lang="es-CL" sz="2000" dirty="0">
                <a:solidFill>
                  <a:srgbClr val="002060"/>
                </a:solidFill>
                <a:effectLst/>
                <a:latin typeface="Futura Medium"/>
                <a:ea typeface="Times New Roman" panose="02020603050405020304" pitchFamily="18" charset="0"/>
                <a:cs typeface="Times New Roman" panose="02020603050405020304" pitchFamily="18" charset="0"/>
              </a:rPr>
              <a:t>Aparte de esta universalidad, el SQL posee otras dos características muy apreciadas. Por una parte, presenta una potencia y versatilidad notables que contrasta, por otra, con su accesibilidad de aprendizaje.</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68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9EDC3-F673-4C8E-A1DF-96103DD86FAD}"/>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D4647B6A-6AD9-4D0F-86DB-FE76BAE2B0FB}"/>
              </a:ext>
            </a:extLst>
          </p:cNvPr>
          <p:cNvSpPr>
            <a:spLocks noGrp="1"/>
          </p:cNvSpPr>
          <p:nvPr>
            <p:ph type="pic" sz="quarter" idx="13"/>
          </p:nvPr>
        </p:nvSpPr>
        <p:spPr/>
      </p:sp>
      <p:grpSp>
        <p:nvGrpSpPr>
          <p:cNvPr id="4" name="Grupo 3">
            <a:extLst>
              <a:ext uri="{FF2B5EF4-FFF2-40B4-BE49-F238E27FC236}">
                <a16:creationId xmlns:a16="http://schemas.microsoft.com/office/drawing/2014/main" id="{5CAA36F8-7162-4A7F-B4AD-38EFF61757B5}"/>
              </a:ext>
            </a:extLst>
          </p:cNvPr>
          <p:cNvGrpSpPr/>
          <p:nvPr/>
        </p:nvGrpSpPr>
        <p:grpSpPr>
          <a:xfrm>
            <a:off x="2833832" y="2743474"/>
            <a:ext cx="8124899" cy="3749162"/>
            <a:chOff x="257175" y="-19051"/>
            <a:chExt cx="5495645" cy="1668002"/>
          </a:xfrm>
        </p:grpSpPr>
        <p:sp>
          <p:nvSpPr>
            <p:cNvPr id="5" name="Cuadro de texto 2">
              <a:extLst>
                <a:ext uri="{FF2B5EF4-FFF2-40B4-BE49-F238E27FC236}">
                  <a16:creationId xmlns:a16="http://schemas.microsoft.com/office/drawing/2014/main" id="{58E4C4CF-3C45-492A-B9D5-789ECC6966F8}"/>
                </a:ext>
              </a:extLst>
            </p:cNvPr>
            <p:cNvSpPr txBox="1">
              <a:spLocks noChangeArrowheads="1"/>
            </p:cNvSpPr>
            <p:nvPr/>
          </p:nvSpPr>
          <p:spPr bwMode="auto">
            <a:xfrm>
              <a:off x="257175" y="676275"/>
              <a:ext cx="657225" cy="3333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SGBD</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Cuadro de texto 2">
              <a:extLst>
                <a:ext uri="{FF2B5EF4-FFF2-40B4-BE49-F238E27FC236}">
                  <a16:creationId xmlns:a16="http://schemas.microsoft.com/office/drawing/2014/main" id="{D9A516DA-05BB-4549-B2B0-607D52A7213A}"/>
                </a:ext>
              </a:extLst>
            </p:cNvPr>
            <p:cNvSpPr txBox="1">
              <a:spLocks noChangeArrowheads="1"/>
            </p:cNvSpPr>
            <p:nvPr/>
          </p:nvSpPr>
          <p:spPr bwMode="auto">
            <a:xfrm>
              <a:off x="3162020" y="-19051"/>
              <a:ext cx="2590800" cy="53133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Los datos han de ser correctos siempre. Se definen una serie de restricciones.</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Cuadro de texto 2">
              <a:extLst>
                <a:ext uri="{FF2B5EF4-FFF2-40B4-BE49-F238E27FC236}">
                  <a16:creationId xmlns:a16="http://schemas.microsoft.com/office/drawing/2014/main" id="{788F43FA-E6DB-4BDC-8498-B057755B834D}"/>
                </a:ext>
              </a:extLst>
            </p:cNvPr>
            <p:cNvSpPr txBox="1">
              <a:spLocks noChangeArrowheads="1"/>
            </p:cNvSpPr>
            <p:nvPr/>
          </p:nvSpPr>
          <p:spPr bwMode="auto">
            <a:xfrm>
              <a:off x="3190875" y="590550"/>
              <a:ext cx="2533650"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Control de acceso a los datos para evitar manipulaciones, no deseadas.</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uadro de texto 2">
              <a:extLst>
                <a:ext uri="{FF2B5EF4-FFF2-40B4-BE49-F238E27FC236}">
                  <a16:creationId xmlns:a16="http://schemas.microsoft.com/office/drawing/2014/main" id="{CEEAFD60-758F-477A-B6D8-214053F4F87D}"/>
                </a:ext>
              </a:extLst>
            </p:cNvPr>
            <p:cNvSpPr txBox="1">
              <a:spLocks noChangeArrowheads="1"/>
            </p:cNvSpPr>
            <p:nvPr/>
          </p:nvSpPr>
          <p:spPr bwMode="auto">
            <a:xfrm>
              <a:off x="3162020" y="1114374"/>
              <a:ext cx="2590800" cy="534577"/>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Cambios en la estructura de la base de datos no modifican las aplicaciones.</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9" name="Grupo 8">
              <a:extLst>
                <a:ext uri="{FF2B5EF4-FFF2-40B4-BE49-F238E27FC236}">
                  <a16:creationId xmlns:a16="http://schemas.microsoft.com/office/drawing/2014/main" id="{8C735C6C-AB81-4569-AFE5-2BE80B1612DB}"/>
                </a:ext>
              </a:extLst>
            </p:cNvPr>
            <p:cNvGrpSpPr/>
            <p:nvPr/>
          </p:nvGrpSpPr>
          <p:grpSpPr>
            <a:xfrm>
              <a:off x="771525" y="0"/>
              <a:ext cx="2466975" cy="1590675"/>
              <a:chOff x="0" y="0"/>
              <a:chExt cx="2466975" cy="1590675"/>
            </a:xfrm>
          </p:grpSpPr>
          <p:sp>
            <p:nvSpPr>
              <p:cNvPr id="10" name="Cuadro de texto 2">
                <a:extLst>
                  <a:ext uri="{FF2B5EF4-FFF2-40B4-BE49-F238E27FC236}">
                    <a16:creationId xmlns:a16="http://schemas.microsoft.com/office/drawing/2014/main" id="{8A7A49C7-4C99-4A64-A6E8-B73C69E60551}"/>
                  </a:ext>
                </a:extLst>
              </p:cNvPr>
              <p:cNvSpPr txBox="1">
                <a:spLocks noChangeArrowheads="1"/>
              </p:cNvSpPr>
              <p:nvPr/>
            </p:nvSpPr>
            <p:spPr bwMode="auto">
              <a:xfrm>
                <a:off x="495300" y="1114425"/>
                <a:ext cx="1962150" cy="3333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Independencia de los datos</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Cuadro de texto 2">
                <a:extLst>
                  <a:ext uri="{FF2B5EF4-FFF2-40B4-BE49-F238E27FC236}">
                    <a16:creationId xmlns:a16="http://schemas.microsoft.com/office/drawing/2014/main" id="{F3F38152-3C4C-4E9F-B10C-388970A57C99}"/>
                  </a:ext>
                </a:extLst>
              </p:cNvPr>
              <p:cNvSpPr txBox="1">
                <a:spLocks noChangeArrowheads="1"/>
              </p:cNvSpPr>
              <p:nvPr/>
            </p:nvSpPr>
            <p:spPr bwMode="auto">
              <a:xfrm>
                <a:off x="495300" y="114300"/>
                <a:ext cx="1962150" cy="3333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Integridad de los datos</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Cuadro de texto 2">
                <a:extLst>
                  <a:ext uri="{FF2B5EF4-FFF2-40B4-BE49-F238E27FC236}">
                    <a16:creationId xmlns:a16="http://schemas.microsoft.com/office/drawing/2014/main" id="{3BB288D3-5FEA-48AC-BC36-BB2984FE3E08}"/>
                  </a:ext>
                </a:extLst>
              </p:cNvPr>
              <p:cNvSpPr txBox="1">
                <a:spLocks noChangeArrowheads="1"/>
              </p:cNvSpPr>
              <p:nvPr/>
            </p:nvSpPr>
            <p:spPr bwMode="auto">
              <a:xfrm>
                <a:off x="495300" y="647700"/>
                <a:ext cx="1962150" cy="3333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CL" sz="1100">
                    <a:effectLst/>
                    <a:latin typeface="Futura Lt BT"/>
                    <a:ea typeface="Times New Roman" panose="02020603050405020304" pitchFamily="18" charset="0"/>
                    <a:cs typeface="Times New Roman" panose="02020603050405020304" pitchFamily="18" charset="0"/>
                  </a:rPr>
                  <a:t>Seguridad de los datos</a:t>
                </a:r>
                <a:endParaRPr lang="es-CL"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Abrir llave 12">
                <a:extLst>
                  <a:ext uri="{FF2B5EF4-FFF2-40B4-BE49-F238E27FC236}">
                    <a16:creationId xmlns:a16="http://schemas.microsoft.com/office/drawing/2014/main" id="{C564FBEF-FEDC-414D-9D09-DF4409FE9688}"/>
                  </a:ext>
                </a:extLst>
              </p:cNvPr>
              <p:cNvSpPr/>
              <p:nvPr/>
            </p:nvSpPr>
            <p:spPr>
              <a:xfrm>
                <a:off x="0" y="95250"/>
                <a:ext cx="581025" cy="1438275"/>
              </a:xfrm>
              <a:prstGeom prst="leftBrace">
                <a:avLst/>
              </a:prstGeom>
              <a:noFill/>
              <a:ln w="9525" cap="flat" cmpd="sng" algn="ctr">
                <a:solidFill>
                  <a:srgbClr val="4F81BD">
                    <a:shade val="95000"/>
                    <a:satMod val="105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s-CL"/>
              </a:p>
            </p:txBody>
          </p:sp>
          <p:grpSp>
            <p:nvGrpSpPr>
              <p:cNvPr id="14" name="Grupo 13">
                <a:extLst>
                  <a:ext uri="{FF2B5EF4-FFF2-40B4-BE49-F238E27FC236}">
                    <a16:creationId xmlns:a16="http://schemas.microsoft.com/office/drawing/2014/main" id="{009B4BBB-5FDE-492B-858B-C9953ECD0D0F}"/>
                  </a:ext>
                </a:extLst>
              </p:cNvPr>
              <p:cNvGrpSpPr/>
              <p:nvPr/>
            </p:nvGrpSpPr>
            <p:grpSpPr>
              <a:xfrm>
                <a:off x="2286000" y="0"/>
                <a:ext cx="180975" cy="1590675"/>
                <a:chOff x="0" y="0"/>
                <a:chExt cx="180975" cy="1590675"/>
              </a:xfrm>
            </p:grpSpPr>
            <p:sp>
              <p:nvSpPr>
                <p:cNvPr id="15" name="Abrir llave 14">
                  <a:extLst>
                    <a:ext uri="{FF2B5EF4-FFF2-40B4-BE49-F238E27FC236}">
                      <a16:creationId xmlns:a16="http://schemas.microsoft.com/office/drawing/2014/main" id="{60A6A0DC-455C-417F-BE4F-3781303D0D82}"/>
                    </a:ext>
                  </a:extLst>
                </p:cNvPr>
                <p:cNvSpPr/>
                <p:nvPr/>
              </p:nvSpPr>
              <p:spPr>
                <a:xfrm>
                  <a:off x="0" y="0"/>
                  <a:ext cx="180975" cy="476250"/>
                </a:xfrm>
                <a:prstGeom prst="leftBrace">
                  <a:avLst/>
                </a:prstGeom>
                <a:noFill/>
                <a:ln w="9525" cap="flat" cmpd="sng" algn="ctr">
                  <a:solidFill>
                    <a:srgbClr val="4F81BD">
                      <a:shade val="95000"/>
                      <a:satMod val="105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s-CL"/>
                </a:p>
              </p:txBody>
            </p:sp>
            <p:sp>
              <p:nvSpPr>
                <p:cNvPr id="16" name="Abrir llave 15">
                  <a:extLst>
                    <a:ext uri="{FF2B5EF4-FFF2-40B4-BE49-F238E27FC236}">
                      <a16:creationId xmlns:a16="http://schemas.microsoft.com/office/drawing/2014/main" id="{DFE94964-541F-4923-9344-FEA2C90B110C}"/>
                    </a:ext>
                  </a:extLst>
                </p:cNvPr>
                <p:cNvSpPr/>
                <p:nvPr/>
              </p:nvSpPr>
              <p:spPr>
                <a:xfrm>
                  <a:off x="0" y="561975"/>
                  <a:ext cx="180975" cy="476250"/>
                </a:xfrm>
                <a:prstGeom prst="leftBrace">
                  <a:avLst/>
                </a:prstGeom>
                <a:noFill/>
                <a:ln w="9525" cap="flat" cmpd="sng" algn="ctr">
                  <a:solidFill>
                    <a:srgbClr val="4F81BD">
                      <a:shade val="95000"/>
                      <a:satMod val="105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s-CL"/>
                </a:p>
              </p:txBody>
            </p:sp>
            <p:sp>
              <p:nvSpPr>
                <p:cNvPr id="17" name="Abrir llave 16">
                  <a:extLst>
                    <a:ext uri="{FF2B5EF4-FFF2-40B4-BE49-F238E27FC236}">
                      <a16:creationId xmlns:a16="http://schemas.microsoft.com/office/drawing/2014/main" id="{84C91D79-2FC4-4180-87C1-D89331F53EF9}"/>
                    </a:ext>
                  </a:extLst>
                </p:cNvPr>
                <p:cNvSpPr/>
                <p:nvPr/>
              </p:nvSpPr>
              <p:spPr>
                <a:xfrm>
                  <a:off x="0" y="1114425"/>
                  <a:ext cx="180975" cy="476250"/>
                </a:xfrm>
                <a:prstGeom prst="leftBrace">
                  <a:avLst/>
                </a:prstGeom>
                <a:noFill/>
                <a:ln w="9525" cap="flat" cmpd="sng" algn="ctr">
                  <a:solidFill>
                    <a:srgbClr val="4F81BD">
                      <a:shade val="95000"/>
                      <a:satMod val="105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s-CL"/>
                </a:p>
              </p:txBody>
            </p:sp>
          </p:grpSp>
        </p:grpSp>
      </p:grpSp>
      <p:sp>
        <p:nvSpPr>
          <p:cNvPr id="19" name="CuadroTexto 18">
            <a:extLst>
              <a:ext uri="{FF2B5EF4-FFF2-40B4-BE49-F238E27FC236}">
                <a16:creationId xmlns:a16="http://schemas.microsoft.com/office/drawing/2014/main" id="{67788D99-BA70-4368-B1AF-936FCDAD275E}"/>
              </a:ext>
            </a:extLst>
          </p:cNvPr>
          <p:cNvSpPr txBox="1"/>
          <p:nvPr/>
        </p:nvSpPr>
        <p:spPr>
          <a:xfrm>
            <a:off x="3171457" y="2022225"/>
            <a:ext cx="6147580" cy="400110"/>
          </a:xfrm>
          <a:prstGeom prst="rect">
            <a:avLst/>
          </a:prstGeom>
          <a:noFill/>
        </p:spPr>
        <p:txBody>
          <a:bodyPr wrap="square">
            <a:spAutoFit/>
          </a:bodyPr>
          <a:lstStyle/>
          <a:p>
            <a:r>
              <a:rPr lang="es-CL" sz="2000" b="1" dirty="0">
                <a:solidFill>
                  <a:srgbClr val="002060"/>
                </a:solidFill>
                <a:effectLst/>
                <a:latin typeface="Futura Medium"/>
                <a:ea typeface="Times New Roman" panose="02020603050405020304" pitchFamily="18" charset="0"/>
              </a:rPr>
              <a:t>Por medio de los SGBD se logra</a:t>
            </a:r>
            <a:endParaRPr lang="es-CL" sz="2000" dirty="0">
              <a:solidFill>
                <a:srgbClr val="002060"/>
              </a:solidFill>
            </a:endParaRPr>
          </a:p>
        </p:txBody>
      </p:sp>
    </p:spTree>
    <p:extLst>
      <p:ext uri="{BB962C8B-B14F-4D97-AF65-F5344CB8AC3E}">
        <p14:creationId xmlns:p14="http://schemas.microsoft.com/office/powerpoint/2010/main" val="525606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D87DF-7624-457D-884E-4E31259A25E8}"/>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A51B52B4-0FBD-4F6F-91A3-36F9A9529178}"/>
              </a:ext>
            </a:extLst>
          </p:cNvPr>
          <p:cNvSpPr>
            <a:spLocks noGrp="1"/>
          </p:cNvSpPr>
          <p:nvPr>
            <p:ph type="pic" sz="quarter" idx="13"/>
          </p:nvPr>
        </p:nvSpPr>
        <p:spPr/>
      </p:sp>
      <p:pic>
        <p:nvPicPr>
          <p:cNvPr id="6" name="Imagen 5">
            <a:extLst>
              <a:ext uri="{FF2B5EF4-FFF2-40B4-BE49-F238E27FC236}">
                <a16:creationId xmlns:a16="http://schemas.microsoft.com/office/drawing/2014/main" id="{F50135DF-5A4D-4C71-83EC-E02926CDB214}"/>
              </a:ext>
            </a:extLst>
          </p:cNvPr>
          <p:cNvPicPr/>
          <p:nvPr/>
        </p:nvPicPr>
        <p:blipFill rotWithShape="1">
          <a:blip r:embed="rId2">
            <a:extLst>
              <a:ext uri="{28A0092B-C50C-407E-A947-70E740481C1C}">
                <a14:useLocalDpi xmlns:a14="http://schemas.microsoft.com/office/drawing/2010/main" val="0"/>
              </a:ext>
            </a:extLst>
          </a:blip>
          <a:srcRect l="6657" t="23436" r="22801" b="6552"/>
          <a:stretch/>
        </p:blipFill>
        <p:spPr bwMode="auto">
          <a:xfrm>
            <a:off x="1435130" y="467329"/>
            <a:ext cx="10216095" cy="5933471"/>
          </a:xfrm>
          <a:prstGeom prst="rect">
            <a:avLst/>
          </a:prstGeom>
          <a:ln>
            <a:noFill/>
          </a:ln>
          <a:extLst>
            <a:ext uri="{53640926-AAD7-44D8-BBD7-CCE9431645EC}">
              <a14:shadowObscured xmlns:a14="http://schemas.microsoft.com/office/drawing/2010/main"/>
            </a:ext>
          </a:extLst>
        </p:spPr>
      </p:pic>
      <p:sp>
        <p:nvSpPr>
          <p:cNvPr id="7" name="Rectángulo 6">
            <a:extLst>
              <a:ext uri="{FF2B5EF4-FFF2-40B4-BE49-F238E27FC236}">
                <a16:creationId xmlns:a16="http://schemas.microsoft.com/office/drawing/2014/main" id="{A3D4E1D0-9AC9-43B6-A510-EE27F761F676}"/>
              </a:ext>
            </a:extLst>
          </p:cNvPr>
          <p:cNvSpPr/>
          <p:nvPr/>
        </p:nvSpPr>
        <p:spPr>
          <a:xfrm>
            <a:off x="5928852" y="3429000"/>
            <a:ext cx="6105832" cy="3104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56835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97181-E4A1-4C0C-A90F-90E7816B428D}"/>
              </a:ext>
            </a:extLst>
          </p:cNvPr>
          <p:cNvSpPr>
            <a:spLocks noGrp="1"/>
          </p:cNvSpPr>
          <p:nvPr>
            <p:ph type="ctrTitle"/>
          </p:nvPr>
        </p:nvSpPr>
        <p:spPr/>
        <p:txBody>
          <a:bodyPr>
            <a:normAutofit/>
          </a:bodyPr>
          <a:lstStyle/>
          <a:p>
            <a:r>
              <a:rPr lang="es-CL" sz="2800" b="1" dirty="0">
                <a:solidFill>
                  <a:srgbClr val="000050"/>
                </a:solidFill>
                <a:effectLst/>
                <a:latin typeface="Futura Medium"/>
                <a:ea typeface="Times New Roman" panose="02020603050405020304" pitchFamily="18" charset="0"/>
                <a:cs typeface="Times New Roman" panose="02020603050405020304" pitchFamily="18" charset="0"/>
              </a:rPr>
              <a:t>SGBD implementación de </a:t>
            </a:r>
            <a:r>
              <a:rPr lang="es-CL" sz="2800" b="1" dirty="0" err="1">
                <a:solidFill>
                  <a:srgbClr val="000050"/>
                </a:solidFill>
                <a:effectLst/>
                <a:latin typeface="Futura Medium"/>
                <a:ea typeface="Times New Roman" panose="02020603050405020304" pitchFamily="18" charset="0"/>
                <a:cs typeface="Times New Roman" panose="02020603050405020304" pitchFamily="18" charset="0"/>
              </a:rPr>
              <a:t>sql</a:t>
            </a:r>
            <a:endParaRPr lang="es-CL" sz="6000" dirty="0"/>
          </a:p>
        </p:txBody>
      </p:sp>
      <p:sp>
        <p:nvSpPr>
          <p:cNvPr id="4" name="Subtítulo 3">
            <a:extLst>
              <a:ext uri="{FF2B5EF4-FFF2-40B4-BE49-F238E27FC236}">
                <a16:creationId xmlns:a16="http://schemas.microsoft.com/office/drawing/2014/main" id="{AB30B00B-7424-410B-98EE-7C84054473DA}"/>
              </a:ext>
            </a:extLst>
          </p:cNvPr>
          <p:cNvSpPr>
            <a:spLocks noGrp="1"/>
          </p:cNvSpPr>
          <p:nvPr>
            <p:ph type="subTitle" idx="1"/>
          </p:nvPr>
        </p:nvSpPr>
        <p:spPr/>
        <p:txBody>
          <a:bodyPr/>
          <a:lstStyle/>
          <a:p>
            <a:r>
              <a:rPr lang="es-CL" dirty="0"/>
              <a:t>Que Sistemas de SGBD recuerdan?</a:t>
            </a:r>
          </a:p>
          <a:p>
            <a:r>
              <a:rPr lang="es-CL" dirty="0"/>
              <a:t>Que características tienen?</a:t>
            </a:r>
          </a:p>
        </p:txBody>
      </p:sp>
      <p:sp>
        <p:nvSpPr>
          <p:cNvPr id="6" name="Marcador de posición de imagen 5">
            <a:extLst>
              <a:ext uri="{FF2B5EF4-FFF2-40B4-BE49-F238E27FC236}">
                <a16:creationId xmlns:a16="http://schemas.microsoft.com/office/drawing/2014/main" id="{3B01705C-59F1-4372-8E9D-6D282EE958F1}"/>
              </a:ext>
            </a:extLst>
          </p:cNvPr>
          <p:cNvSpPr>
            <a:spLocks noGrp="1"/>
          </p:cNvSpPr>
          <p:nvPr>
            <p:ph type="pic" sz="quarter" idx="13"/>
          </p:nvPr>
        </p:nvSpPr>
        <p:spPr/>
      </p:sp>
    </p:spTree>
    <p:extLst>
      <p:ext uri="{BB962C8B-B14F-4D97-AF65-F5344CB8AC3E}">
        <p14:creationId xmlns:p14="http://schemas.microsoft.com/office/powerpoint/2010/main" val="774323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8C25-C097-486E-8DD6-407CF0A3BBE6}"/>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A0C1E7AA-D704-496B-852D-714B083EE86A}"/>
              </a:ext>
            </a:extLst>
          </p:cNvPr>
          <p:cNvSpPr>
            <a:spLocks noGrp="1"/>
          </p:cNvSpPr>
          <p:nvPr>
            <p:ph type="pic" sz="quarter" idx="13"/>
          </p:nvPr>
        </p:nvSpPr>
        <p:spPr/>
      </p:sp>
      <p:sp>
        <p:nvSpPr>
          <p:cNvPr id="5" name="CuadroTexto 4">
            <a:extLst>
              <a:ext uri="{FF2B5EF4-FFF2-40B4-BE49-F238E27FC236}">
                <a16:creationId xmlns:a16="http://schemas.microsoft.com/office/drawing/2014/main" id="{6DE44D45-72E7-490E-930E-A1759D04D3B2}"/>
              </a:ext>
            </a:extLst>
          </p:cNvPr>
          <p:cNvSpPr txBox="1"/>
          <p:nvPr/>
        </p:nvSpPr>
        <p:spPr>
          <a:xfrm>
            <a:off x="2823980" y="3427947"/>
            <a:ext cx="9202615" cy="2354684"/>
          </a:xfrm>
          <a:prstGeom prst="rect">
            <a:avLst/>
          </a:prstGeom>
          <a:noFill/>
        </p:spPr>
        <p:txBody>
          <a:bodyPr wrap="square">
            <a:spAutoFit/>
          </a:bodyPr>
          <a:lstStyle/>
          <a:p>
            <a:pPr algn="just">
              <a:spcBef>
                <a:spcPts val="200"/>
              </a:spcBef>
            </a:pPr>
            <a:r>
              <a:rPr lang="es-CL" sz="2000" b="1" dirty="0">
                <a:solidFill>
                  <a:srgbClr val="002060"/>
                </a:solidFill>
                <a:effectLst/>
                <a:latin typeface="Futura Medium"/>
                <a:ea typeface="Times New Roman" panose="02020603050405020304" pitchFamily="18" charset="0"/>
                <a:cs typeface="Times New Roman" panose="02020603050405020304" pitchFamily="18" charset="0"/>
              </a:rPr>
              <a:t>Determinar ventajas de SGBD para implementación de base de datos, considerando requerimientos técnicos.</a:t>
            </a:r>
            <a:endParaRPr lang="es-CL" sz="2000" b="1" dirty="0">
              <a:solidFill>
                <a:srgbClr val="002060"/>
              </a:solidFill>
              <a:effectLst/>
              <a:latin typeface="Futura Lt BT"/>
              <a:ea typeface="Times New Roman" panose="02020603050405020304" pitchFamily="18" charset="0"/>
              <a:cs typeface="Times New Roman" panose="02020603050405020304" pitchFamily="18" charset="0"/>
            </a:endParaRPr>
          </a:p>
          <a:p>
            <a:pPr algn="just">
              <a:lnSpc>
                <a:spcPct val="107000"/>
              </a:lnSpc>
              <a:spcAft>
                <a:spcPts val="2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Los sistemas de gestión de bases de datos o SGBD (en inglés </a:t>
            </a:r>
            <a:r>
              <a:rPr lang="es-CL" sz="2000" dirty="0" err="1">
                <a:solidFill>
                  <a:srgbClr val="002060"/>
                </a:solidFill>
                <a:effectLst/>
                <a:latin typeface="Futura Medium"/>
                <a:ea typeface="Times New Roman" panose="02020603050405020304" pitchFamily="18" charset="0"/>
                <a:cs typeface="Times New Roman" panose="02020603050405020304" pitchFamily="18" charset="0"/>
              </a:rPr>
              <a:t>database</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dirty="0" err="1">
                <a:solidFill>
                  <a:srgbClr val="002060"/>
                </a:solidFill>
                <a:effectLst/>
                <a:latin typeface="Futura Medium"/>
                <a:ea typeface="Times New Roman" panose="02020603050405020304" pitchFamily="18" charset="0"/>
                <a:cs typeface="Times New Roman" panose="02020603050405020304" pitchFamily="18" charset="0"/>
              </a:rPr>
              <a:t>management</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r>
              <a:rPr lang="es-CL" sz="2000" dirty="0" err="1">
                <a:solidFill>
                  <a:srgbClr val="002060"/>
                </a:solidFill>
                <a:effectLst/>
                <a:latin typeface="Futura Medium"/>
                <a:ea typeface="Times New Roman" panose="02020603050405020304" pitchFamily="18" charset="0"/>
                <a:cs typeface="Times New Roman" panose="02020603050405020304" pitchFamily="18" charset="0"/>
              </a:rPr>
              <a:t>system</a:t>
            </a:r>
            <a:r>
              <a:rPr lang="es-CL" sz="2000" dirty="0">
                <a:solidFill>
                  <a:srgbClr val="002060"/>
                </a:solidFill>
                <a:effectLst/>
                <a:latin typeface="Futura Medium"/>
                <a:ea typeface="Times New Roman" panose="02020603050405020304" pitchFamily="18" charset="0"/>
                <a:cs typeface="Times New Roman" panose="02020603050405020304" pitchFamily="18" charset="0"/>
              </a:rPr>
              <a:t>, abreviado DBMS) son un tipo de software muy específico, dedicado a servir de interfaz entre la base de datos, el usuario y las aplicaciones que la utilizan.</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8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1B821-F48E-4590-BF8B-1953DED4CDCC}"/>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4943D19F-7FAB-4514-AC35-8311CF88E0AB}"/>
              </a:ext>
            </a:extLst>
          </p:cNvPr>
          <p:cNvSpPr>
            <a:spLocks noGrp="1"/>
          </p:cNvSpPr>
          <p:nvPr>
            <p:ph type="pic" sz="quarter" idx="13"/>
          </p:nvPr>
        </p:nvSpPr>
        <p:spPr/>
      </p:sp>
      <p:sp>
        <p:nvSpPr>
          <p:cNvPr id="5" name="CuadroTexto 4">
            <a:extLst>
              <a:ext uri="{FF2B5EF4-FFF2-40B4-BE49-F238E27FC236}">
                <a16:creationId xmlns:a16="http://schemas.microsoft.com/office/drawing/2014/main" id="{541557BF-42D5-4BD2-88DC-65178074422E}"/>
              </a:ext>
            </a:extLst>
          </p:cNvPr>
          <p:cNvSpPr txBox="1"/>
          <p:nvPr/>
        </p:nvSpPr>
        <p:spPr>
          <a:xfrm>
            <a:off x="3200400" y="3223245"/>
            <a:ext cx="8813409" cy="2885085"/>
          </a:xfrm>
          <a:prstGeom prst="rect">
            <a:avLst/>
          </a:prstGeom>
          <a:noFill/>
        </p:spPr>
        <p:txBody>
          <a:bodyPr wrap="square">
            <a:spAutoFit/>
          </a:bodyPr>
          <a:lstStyle/>
          <a:p>
            <a:pPr>
              <a:spcBef>
                <a:spcPts val="200"/>
              </a:spcBef>
            </a:pPr>
            <a:r>
              <a:rPr lang="es-CL" sz="2000" b="1" i="1" dirty="0">
                <a:solidFill>
                  <a:srgbClr val="002060"/>
                </a:solidFill>
                <a:effectLst/>
                <a:latin typeface="Futura Medium"/>
                <a:ea typeface="Times New Roman" panose="02020603050405020304" pitchFamily="18" charset="0"/>
                <a:cs typeface="Times New Roman" panose="02020603050405020304" pitchFamily="18" charset="0"/>
              </a:rPr>
              <a:t>Ventajas de las Bases de Datos SQL</a:t>
            </a:r>
            <a:endParaRPr lang="es-CL" sz="2000" b="1" i="1" dirty="0">
              <a:solidFill>
                <a:srgbClr val="002060"/>
              </a:solidFill>
              <a:effectLst/>
              <a:latin typeface="Futura Lt BT"/>
              <a:ea typeface="Times New Roman" panose="02020603050405020304" pitchFamily="18" charset="0"/>
              <a:cs typeface="Times New Roman" panose="02020603050405020304" pitchFamily="18" charset="0"/>
            </a:endParaRPr>
          </a:p>
          <a:p>
            <a:pPr>
              <a:lnSpc>
                <a:spcPct val="107000"/>
              </a:lnSpc>
              <a:spcAft>
                <a:spcPts val="800"/>
              </a:spcAft>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 </a:t>
            </a:r>
            <a:endParaRPr lang="es-CL"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Portabilidad: SQL puede ser usado en notebooks, computadores, servidores o dispositivos móviles.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Experiencia y madurez: Este es uno de sus puntos más fuertes. El tiempo y la aceptación generalizada de los desarrolladores ha permitido crear gran cantidad de información y herramientas en torno a ellas.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68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F0E8E-C434-47C2-80BD-F9E294A03562}"/>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0605FF2F-7DDB-4FEE-A26D-B3C95ADA9E0A}"/>
              </a:ext>
            </a:extLst>
          </p:cNvPr>
          <p:cNvSpPr>
            <a:spLocks noGrp="1"/>
          </p:cNvSpPr>
          <p:nvPr>
            <p:ph type="pic" sz="quarter" idx="13"/>
          </p:nvPr>
        </p:nvSpPr>
        <p:spPr/>
      </p:sp>
      <p:sp>
        <p:nvSpPr>
          <p:cNvPr id="5" name="CuadroTexto 4">
            <a:extLst>
              <a:ext uri="{FF2B5EF4-FFF2-40B4-BE49-F238E27FC236}">
                <a16:creationId xmlns:a16="http://schemas.microsoft.com/office/drawing/2014/main" id="{1FBC6A25-1B5D-44D8-9FCC-6023C1C310D9}"/>
              </a:ext>
            </a:extLst>
          </p:cNvPr>
          <p:cNvSpPr txBox="1"/>
          <p:nvPr/>
        </p:nvSpPr>
        <p:spPr>
          <a:xfrm>
            <a:off x="2271932" y="2915316"/>
            <a:ext cx="9920068" cy="3565271"/>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Atomicidad: Los desarrolladores generalmente se ven dispuestos a inclinarse por los modelos relacionales gracias a la atomicidad. Esto quiere decir que cualquier operación que se quiera ejecutar y no cumpla con los criterios de información preestablecidos, no se realizará.</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Estándares bien definidos: Todos los procesos deben estar bajo los estándares que plantea el SQL. Brindando de esta forma criterios de uniformidad a la información.</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L" sz="2000" dirty="0">
                <a:solidFill>
                  <a:srgbClr val="002060"/>
                </a:solidFill>
                <a:effectLst/>
                <a:latin typeface="Futura Medium"/>
                <a:ea typeface="Times New Roman" panose="02020603050405020304" pitchFamily="18" charset="0"/>
                <a:cs typeface="Times New Roman" panose="02020603050405020304" pitchFamily="18" charset="0"/>
              </a:rPr>
              <a:t>Escritura simple: Gran parte de la aceptación depende de la sencillez de su método de escritura. Este es muy parecido al lenguaje que utilizamos los humanos, facilitando para nosotros la comprensión de las operaciones.</a:t>
            </a:r>
            <a:endParaRPr lang="es-CL" sz="2000" dirty="0">
              <a:solidFill>
                <a:srgbClr val="002060"/>
              </a:solidFill>
              <a:effectLst/>
              <a:latin typeface="Futura Lt B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03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E684C-6DA8-4513-9E61-FF5301AFD241}"/>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2E7C95AB-8813-48AC-85A5-6E16BD68B613}"/>
              </a:ext>
            </a:extLst>
          </p:cNvPr>
          <p:cNvSpPr>
            <a:spLocks noGrp="1"/>
          </p:cNvSpPr>
          <p:nvPr>
            <p:ph type="pic" sz="quarter" idx="13"/>
          </p:nvPr>
        </p:nvSpPr>
        <p:spPr/>
      </p:sp>
      <p:sp>
        <p:nvSpPr>
          <p:cNvPr id="5" name="CuadroTexto 4">
            <a:extLst>
              <a:ext uri="{FF2B5EF4-FFF2-40B4-BE49-F238E27FC236}">
                <a16:creationId xmlns:a16="http://schemas.microsoft.com/office/drawing/2014/main" id="{AABF8501-986C-4EA2-9814-E9A108F34772}"/>
              </a:ext>
            </a:extLst>
          </p:cNvPr>
          <p:cNvSpPr txBox="1"/>
          <p:nvPr/>
        </p:nvSpPr>
        <p:spPr>
          <a:xfrm>
            <a:off x="2904979" y="3109533"/>
            <a:ext cx="9114956" cy="3297506"/>
          </a:xfrm>
          <a:prstGeom prst="rect">
            <a:avLst/>
          </a:prstGeom>
          <a:noFill/>
        </p:spPr>
        <p:txBody>
          <a:bodyPr wrap="square">
            <a:spAutoFit/>
          </a:bodyPr>
          <a:lstStyle/>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A nivel básico, el SGBD provee todas las rutinas de manejo de </a:t>
            </a:r>
            <a:r>
              <a:rPr lang="es-CL" sz="2000" dirty="0" err="1">
                <a:solidFill>
                  <a:srgbClr val="002060"/>
                </a:solidFill>
                <a:effectLst/>
                <a:latin typeface="Futura Medium"/>
                <a:ea typeface="Arial" panose="020B0604020202020204" pitchFamily="34" charset="0"/>
                <a:cs typeface="Arial" panose="020B0604020202020204" pitchFamily="34" charset="0"/>
              </a:rPr>
              <a:t>ﬁcheros</a:t>
            </a:r>
            <a:r>
              <a:rPr lang="es-CL" sz="2000" dirty="0">
                <a:solidFill>
                  <a:srgbClr val="002060"/>
                </a:solidFill>
                <a:effectLst/>
                <a:latin typeface="Futura Medium"/>
                <a:ea typeface="Arial" panose="020B0604020202020204" pitchFamily="34" charset="0"/>
                <a:cs typeface="Arial" panose="020B0604020202020204" pitchFamily="34" charset="0"/>
              </a:rPr>
              <a:t> propias de los programas de aplicación. Disponer de estas funciones permite al programador centrarse en la función </a:t>
            </a:r>
            <a:r>
              <a:rPr lang="es-CL" sz="2000" dirty="0" err="1">
                <a:solidFill>
                  <a:srgbClr val="002060"/>
                </a:solidFill>
                <a:effectLst/>
                <a:latin typeface="Futura Medium"/>
                <a:ea typeface="Arial" panose="020B0604020202020204" pitchFamily="34" charset="0"/>
                <a:cs typeface="Arial" panose="020B0604020202020204" pitchFamily="34" charset="0"/>
              </a:rPr>
              <a:t>especíﬁca</a:t>
            </a:r>
            <a:r>
              <a:rPr lang="es-CL" sz="2000" dirty="0">
                <a:solidFill>
                  <a:srgbClr val="002060"/>
                </a:solidFill>
                <a:effectLst/>
                <a:latin typeface="Futura Medium"/>
                <a:ea typeface="Arial" panose="020B0604020202020204" pitchFamily="34" charset="0"/>
                <a:cs typeface="Arial" panose="020B0604020202020204" pitchFamily="34" charset="0"/>
              </a:rPr>
              <a:t> solicitada por los usuarios, no teniendo que preocuparse de los detalles de implementación de bajo nivel.</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Proporcionan facilidades para manipular grandes volúmenes de datos.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Manejando las políticas de respaldo apropiadas, garantizan que los cambios de la base serán siempre consistentes.</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63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6B0C4-B517-4651-A2BE-FBD4CE696F2B}"/>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3769B1A6-711D-4D61-867E-30A22D44E164}"/>
              </a:ext>
            </a:extLst>
          </p:cNvPr>
          <p:cNvSpPr>
            <a:spLocks noGrp="1"/>
          </p:cNvSpPr>
          <p:nvPr>
            <p:ph type="pic" sz="quarter" idx="13"/>
          </p:nvPr>
        </p:nvSpPr>
        <p:spPr/>
      </p:sp>
      <p:sp>
        <p:nvSpPr>
          <p:cNvPr id="5" name="CuadroTexto 4">
            <a:extLst>
              <a:ext uri="{FF2B5EF4-FFF2-40B4-BE49-F238E27FC236}">
                <a16:creationId xmlns:a16="http://schemas.microsoft.com/office/drawing/2014/main" id="{596704FA-5082-4589-8855-5F69E508913B}"/>
              </a:ext>
            </a:extLst>
          </p:cNvPr>
          <p:cNvSpPr txBox="1"/>
          <p:nvPr/>
        </p:nvSpPr>
        <p:spPr>
          <a:xfrm>
            <a:off x="3059368" y="3077880"/>
            <a:ext cx="8731839" cy="3297506"/>
          </a:xfrm>
          <a:prstGeom prst="rect">
            <a:avLst/>
          </a:prstGeom>
          <a:noFill/>
        </p:spPr>
        <p:txBody>
          <a:bodyPr wrap="square">
            <a:spAutoFit/>
          </a:bodyPr>
          <a:lstStyle/>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Organizan los datos con un impacto mínimo en el código de los programas. Independencia de los datos y los programas y procesos. Permite modificar los datos, excepto el código de aplicaciones.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Mayor seguridad en los datos. Al disponer de restricciones en el acceso a los usuarios, cada uno tendrá la posibilidad de acceder a ciertos elementos.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Integridad de los datos, lo que genera mayor dificultad de perder la información o de realizar incoherencias con los datos.</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20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96D0C-847D-41D7-9A97-D92D27F89759}"/>
              </a:ext>
            </a:extLst>
          </p:cNvPr>
          <p:cNvSpPr>
            <a:spLocks noGrp="1"/>
          </p:cNvSpPr>
          <p:nvPr>
            <p:ph type="ctrTitle"/>
          </p:nvPr>
        </p:nvSpPr>
        <p:spPr/>
        <p:txBody>
          <a:bodyPr/>
          <a:lstStyle/>
          <a:p>
            <a:endParaRPr lang="es-CL"/>
          </a:p>
        </p:txBody>
      </p:sp>
      <p:sp>
        <p:nvSpPr>
          <p:cNvPr id="3" name="Marcador de posición de imagen 2">
            <a:extLst>
              <a:ext uri="{FF2B5EF4-FFF2-40B4-BE49-F238E27FC236}">
                <a16:creationId xmlns:a16="http://schemas.microsoft.com/office/drawing/2014/main" id="{15586C90-245B-4371-B426-5F6EDA58BBE5}"/>
              </a:ext>
            </a:extLst>
          </p:cNvPr>
          <p:cNvSpPr>
            <a:spLocks noGrp="1"/>
          </p:cNvSpPr>
          <p:nvPr>
            <p:ph type="pic" sz="quarter" idx="13"/>
          </p:nvPr>
        </p:nvSpPr>
        <p:spPr/>
      </p:sp>
      <p:sp>
        <p:nvSpPr>
          <p:cNvPr id="5" name="CuadroTexto 4">
            <a:extLst>
              <a:ext uri="{FF2B5EF4-FFF2-40B4-BE49-F238E27FC236}">
                <a16:creationId xmlns:a16="http://schemas.microsoft.com/office/drawing/2014/main" id="{9243996C-5DD9-4F6D-AB69-701FFF7A007C}"/>
              </a:ext>
            </a:extLst>
          </p:cNvPr>
          <p:cNvSpPr txBox="1"/>
          <p:nvPr/>
        </p:nvSpPr>
        <p:spPr>
          <a:xfrm>
            <a:off x="2468879" y="3180715"/>
            <a:ext cx="9080697" cy="2563972"/>
          </a:xfrm>
          <a:prstGeom prst="rect">
            <a:avLst/>
          </a:prstGeom>
          <a:noFill/>
        </p:spPr>
        <p:txBody>
          <a:bodyPr wrap="square">
            <a:spAutoFit/>
          </a:bodyPr>
          <a:lstStyle/>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Disminuyen considerablemente los tiempos de desarrollo y aumentan la calidad del sistema desarrollado si son explotados adecuadamente por los desarrolladores.</a:t>
            </a:r>
            <a:endParaRPr lang="es-CL" sz="2000" dirty="0">
              <a:solidFill>
                <a:srgbClr val="002060"/>
              </a:solidFill>
              <a:effectLst/>
              <a:latin typeface="Futura Bk BT"/>
              <a:ea typeface="Arial" panose="020B0604020202020204" pitchFamily="34" charset="0"/>
              <a:cs typeface="Arial" panose="020B0604020202020204" pitchFamily="34" charset="0"/>
            </a:endParaRPr>
          </a:p>
          <a:p>
            <a:pPr marL="342900" lvl="0" indent="-342900" algn="just">
              <a:lnSpc>
                <a:spcPct val="115000"/>
              </a:lnSpc>
              <a:spcAft>
                <a:spcPts val="200"/>
              </a:spcAft>
              <a:buFont typeface="Symbol" panose="05050102010706020507" pitchFamily="18" charset="2"/>
              <a:buChar char=""/>
            </a:pPr>
            <a:r>
              <a:rPr lang="es-CL" sz="2000" dirty="0">
                <a:solidFill>
                  <a:srgbClr val="002060"/>
                </a:solidFill>
                <a:effectLst/>
                <a:latin typeface="Futura Medium"/>
                <a:ea typeface="Arial" panose="020B0604020202020204" pitchFamily="34" charset="0"/>
                <a:cs typeface="Arial" panose="020B0604020202020204" pitchFamily="34" charset="0"/>
              </a:rPr>
              <a:t>Aumenta la productividad de los programadores, debido a que estos no deben preocuparse por la organización de los datos ni de su validación, se pueden concentrar en resolver otros problemas inmediatos, mejorando de ese modo su productividad.</a:t>
            </a:r>
            <a:endParaRPr lang="es-CL" sz="2000" dirty="0">
              <a:solidFill>
                <a:srgbClr val="002060"/>
              </a:solidFill>
              <a:effectLst/>
              <a:latin typeface="Futura Bk B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72624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2185</Words>
  <Application>Microsoft Office PowerPoint</Application>
  <PresentationFormat>Panorámica</PresentationFormat>
  <Paragraphs>91</Paragraphs>
  <Slides>30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Futura Bk BT</vt:lpstr>
      <vt:lpstr>Futura Lt BT</vt:lpstr>
      <vt:lpstr>Futura Md BT</vt:lpstr>
      <vt:lpstr>Futura Medium</vt:lpstr>
      <vt:lpstr>Arial</vt:lpstr>
      <vt:lpstr>Calibri</vt:lpstr>
      <vt:lpstr>Symbol</vt:lpstr>
      <vt:lpstr>Tema de Office</vt:lpstr>
      <vt:lpstr>TALLER DE BASES DE DATOS</vt:lpstr>
      <vt:lpstr>Presentación de PowerPoint</vt:lpstr>
      <vt:lpstr>SGBD implementación de sql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Realizar bases de datos bajo SGBD mediante lenguaje de consultas estructurado SQL, según requerimientos técnicos.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 COMPUTACIONAL</dc:title>
  <dc:creator>Bárbara Walker</dc:creator>
  <cp:lastModifiedBy>SEBASTIAN IGNACIO CERDA FUENTES</cp:lastModifiedBy>
  <cp:revision>78</cp:revision>
  <dcterms:created xsi:type="dcterms:W3CDTF">2020-03-28T21:46:30Z</dcterms:created>
  <dcterms:modified xsi:type="dcterms:W3CDTF">2020-09-25T17:26:24Z</dcterms:modified>
</cp:coreProperties>
</file>