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4"/>
  </p:sldMasterIdLst>
  <p:notesMasterIdLst>
    <p:notesMasterId r:id="rId6"/>
  </p:notesMasterIdLst>
  <p:sldIdLst>
    <p:sldId id="256" r:id="rId5"/>
  </p:sldIdLst>
  <p:sldSz cx="43891200" cy="32918400"/>
  <p:notesSz cx="7004050" cy="92900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7D90"/>
    <a:srgbClr val="04045C"/>
    <a:srgbClr val="030340"/>
    <a:srgbClr val="CCE134"/>
    <a:srgbClr val="01B49E"/>
    <a:srgbClr val="A0A01C"/>
    <a:srgbClr val="DC3348"/>
    <a:srgbClr val="F392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504384-2B9A-40ED-931B-F822AB7BCE29}" v="1" dt="2020-08-20T23:32:47.717"/>
  </p1510:revLst>
</p1510:revInfo>
</file>

<file path=ppt/tableStyles.xml><?xml version="1.0" encoding="utf-8"?>
<a:tblStyleLst xmlns:a="http://schemas.openxmlformats.org/drawingml/2006/main" def="{F465C773-4D00-42AC-B78A-3E36279DA8F0}">
  <a:tblStyle styleId="{F465C773-4D00-42AC-B78A-3E36279DA8F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F3E9"/>
          </a:solidFill>
        </a:fill>
      </a:tcStyle>
    </a:wholeTbl>
    <a:band1H>
      <a:tcTxStyle/>
      <a:tcStyle>
        <a:tcBdr/>
        <a:fill>
          <a:solidFill>
            <a:srgbClr val="DEE7D0"/>
          </a:solidFill>
        </a:fill>
      </a:tcStyle>
    </a:band1H>
    <a:band2H>
      <a:tcTxStyle/>
      <a:tcStyle>
        <a:tcBdr/>
      </a:tcStyle>
    </a:band2H>
    <a:band1V>
      <a:tcTxStyle/>
      <a:tcStyle>
        <a:tcBdr/>
        <a:fill>
          <a:solidFill>
            <a:srgbClr val="DEE7D0"/>
          </a:solidFill>
        </a:fill>
      </a:tcStyle>
    </a:band1V>
    <a:band2V>
      <a:tcTxStyle/>
      <a:tcStyle>
        <a:tcBdr/>
      </a:tcStyle>
    </a:band2V>
    <a:lastCol>
      <a:tcTxStyle b="on" i="off">
        <a:font>
          <a:latin typeface="Calibri"/>
          <a:ea typeface="Calibri"/>
          <a:cs typeface="Calibri"/>
        </a:font>
        <a:schemeClr val="lt1"/>
      </a:tcTxStyle>
      <a:tcStyle>
        <a:tcBdr/>
        <a:fill>
          <a:solidFill>
            <a:schemeClr val="accent3"/>
          </a:solidFill>
        </a:fill>
      </a:tcStyle>
    </a:lastCol>
    <a:firstCol>
      <a:tcTxStyle b="on" i="off">
        <a:font>
          <a:latin typeface="Calibri"/>
          <a:ea typeface="Calibri"/>
          <a:cs typeface="Calibri"/>
        </a:font>
        <a:schemeClr val="lt1"/>
      </a:tcTxStyle>
      <a:tcStyle>
        <a:tcBdr/>
        <a:fill>
          <a:solidFill>
            <a:schemeClr val="accent3"/>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92896" autoAdjust="0"/>
  </p:normalViewPr>
  <p:slideViewPr>
    <p:cSldViewPr snapToGrid="0">
      <p:cViewPr>
        <p:scale>
          <a:sx n="20" d="100"/>
          <a:sy n="20" d="100"/>
        </p:scale>
        <p:origin x="948" y="-708"/>
      </p:cViewPr>
      <p:guideLst>
        <p:guide orient="horz" pos="10368"/>
        <p:guide pos="13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SC DE ING DE SISTEMAS - AUXILIAR" userId="S::eisi@uis.edu.co::80c27d2b-8845-46ae-ab51-e27f205310b3" providerId="AD" clId="Web-{FA504384-2B9A-40ED-931B-F822AB7BCE29}"/>
    <pc:docChg chg="modSld">
      <pc:chgData name="ESC DE ING DE SISTEMAS - AUXILIAR" userId="S::eisi@uis.edu.co::80c27d2b-8845-46ae-ab51-e27f205310b3" providerId="AD" clId="Web-{FA504384-2B9A-40ED-931B-F822AB7BCE29}" dt="2020-08-20T23:32:47.717" v="0" actId="14100"/>
      <pc:docMkLst>
        <pc:docMk/>
      </pc:docMkLst>
      <pc:sldChg chg="modSp">
        <pc:chgData name="ESC DE ING DE SISTEMAS - AUXILIAR" userId="S::eisi@uis.edu.co::80c27d2b-8845-46ae-ab51-e27f205310b3" providerId="AD" clId="Web-{FA504384-2B9A-40ED-931B-F822AB7BCE29}" dt="2020-08-20T23:32:47.717" v="0" actId="14100"/>
        <pc:sldMkLst>
          <pc:docMk/>
          <pc:sldMk cId="0" sldId="256"/>
        </pc:sldMkLst>
        <pc:spChg chg="mod">
          <ac:chgData name="ESC DE ING DE SISTEMAS - AUXILIAR" userId="S::eisi@uis.edu.co::80c27d2b-8845-46ae-ab51-e27f205310b3" providerId="AD" clId="Web-{FA504384-2B9A-40ED-931B-F822AB7BCE29}" dt="2020-08-20T23:32:47.717" v="0" actId="14100"/>
          <ac:spMkLst>
            <pc:docMk/>
            <pc:sldMk cId="0" sldId="256"/>
            <ac:spMk id="2" creationId="{AD13E79D-A1FE-47E9-A64E-99C2B24C2AE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67575" y="696750"/>
            <a:ext cx="4669600" cy="3483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0400" y="4412750"/>
            <a:ext cx="5603225" cy="41805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txBox="1">
            <a:spLocks noGrp="1"/>
          </p:cNvSpPr>
          <p:nvPr>
            <p:ph type="body" idx="1"/>
          </p:nvPr>
        </p:nvSpPr>
        <p:spPr>
          <a:xfrm>
            <a:off x="700400" y="4412750"/>
            <a:ext cx="5603225" cy="418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 name="Google Shape;38;p1:notes"/>
          <p:cNvSpPr>
            <a:spLocks noGrp="1" noRot="1" noChangeAspect="1"/>
          </p:cNvSpPr>
          <p:nvPr>
            <p:ph type="sldImg" idx="2"/>
          </p:nvPr>
        </p:nvSpPr>
        <p:spPr>
          <a:xfrm>
            <a:off x="1179513" y="696913"/>
            <a:ext cx="4645025" cy="34829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2"/>
          <p:cNvSpPr/>
          <p:nvPr/>
        </p:nvSpPr>
        <p:spPr>
          <a:xfrm>
            <a:off x="43159681" y="0"/>
            <a:ext cx="731520" cy="32918401"/>
          </a:xfrm>
          <a:prstGeom prst="rect">
            <a:avLst/>
          </a:prstGeom>
          <a:solidFill>
            <a:srgbClr val="D6E3BC"/>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3" name="Google Shape;13;p2"/>
          <p:cNvSpPr/>
          <p:nvPr/>
        </p:nvSpPr>
        <p:spPr>
          <a:xfrm>
            <a:off x="0" y="0"/>
            <a:ext cx="731520" cy="32918401"/>
          </a:xfrm>
          <a:prstGeom prst="rect">
            <a:avLst/>
          </a:prstGeom>
          <a:solidFill>
            <a:srgbClr val="D6E3BC"/>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4" name="Google Shape;14;p2"/>
          <p:cNvSpPr/>
          <p:nvPr/>
        </p:nvSpPr>
        <p:spPr>
          <a:xfrm>
            <a:off x="0" y="0"/>
            <a:ext cx="43891199" cy="4114800"/>
          </a:xfrm>
          <a:prstGeom prst="rect">
            <a:avLst/>
          </a:prstGeom>
          <a:solidFill>
            <a:srgbClr val="030340"/>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5" name="Google Shape;15;p2"/>
          <p:cNvSpPr/>
          <p:nvPr/>
        </p:nvSpPr>
        <p:spPr>
          <a:xfrm>
            <a:off x="0" y="28803600"/>
            <a:ext cx="43891199" cy="4114800"/>
          </a:xfrm>
          <a:prstGeom prst="rect">
            <a:avLst/>
          </a:prstGeom>
          <a:solidFill>
            <a:srgbClr val="B7CCE4"/>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6" name="Google Shape;16;p2"/>
          <p:cNvSpPr/>
          <p:nvPr/>
        </p:nvSpPr>
        <p:spPr>
          <a:xfrm>
            <a:off x="-10515600" y="0"/>
            <a:ext cx="9601200" cy="32918401"/>
          </a:xfrm>
          <a:prstGeom prst="rect">
            <a:avLst/>
          </a:prstGeom>
          <a:solidFill>
            <a:srgbClr val="D8D8D8"/>
          </a:solidFill>
          <a:ln>
            <a:noFill/>
          </a:ln>
        </p:spPr>
        <p:txBody>
          <a:bodyPr spcFirstLastPara="1" wrap="square" lIns="171400" tIns="171400" rIns="171400" bIns="171400" anchor="t" anchorCtr="0">
            <a:noAutofit/>
          </a:bodyPr>
          <a:lstStyle/>
          <a:p>
            <a:pPr marL="0" marR="0" lvl="0" indent="0" algn="l" rtl="0">
              <a:spcBef>
                <a:spcPts val="0"/>
              </a:spcBef>
              <a:spcAft>
                <a:spcPts val="0"/>
              </a:spcAft>
              <a:buNone/>
            </a:pPr>
            <a:r>
              <a:rPr lang="en-US" sz="7200" b="0" i="0" u="none" strike="noStrike" cap="none">
                <a:solidFill>
                  <a:srgbClr val="7F7F7F"/>
                </a:solidFill>
                <a:latin typeface="Calibri"/>
                <a:ea typeface="Calibri"/>
                <a:cs typeface="Calibri"/>
                <a:sym typeface="Calibri"/>
              </a:rPr>
              <a:t>Poster Print Size:</a:t>
            </a:r>
            <a:endParaRPr sz="72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This poster template is 36” high by 48” wide. It can be used to print a Tri-Fold poster with 12” wings.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Placeholders:</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Image Quality:</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You can place digital photos or logo art in your poster file by selecting the </a:t>
            </a:r>
            <a:r>
              <a:rPr lang="en-US" sz="4900" b="1" i="0" u="none" strike="noStrike" cap="none">
                <a:solidFill>
                  <a:srgbClr val="7F7F7F"/>
                </a:solidFill>
                <a:latin typeface="Calibri"/>
                <a:ea typeface="Calibri"/>
                <a:cs typeface="Calibri"/>
                <a:sym typeface="Calibri"/>
              </a:rPr>
              <a:t>Insert, Picture</a:t>
            </a:r>
            <a:r>
              <a:rPr lang="en-US" sz="4900" b="0" i="0" u="none" strike="noStrike" cap="none">
                <a:solidFill>
                  <a:srgbClr val="7F7F7F"/>
                </a:solidFill>
                <a:latin typeface="Calibri"/>
                <a:ea typeface="Calibri"/>
                <a:cs typeface="Calibri"/>
                <a:sym typeface="Calibri"/>
              </a:rPr>
              <a:t> command, or by using standard copy &amp; paste. For best results, all graphic elements should be at least </a:t>
            </a:r>
            <a:r>
              <a:rPr lang="en-US" sz="4900" b="1" i="0" u="none" strike="noStrike" cap="none">
                <a:solidFill>
                  <a:srgbClr val="7F7F7F"/>
                </a:solidFill>
                <a:latin typeface="Calibri"/>
                <a:ea typeface="Calibri"/>
                <a:cs typeface="Calibri"/>
                <a:sym typeface="Calibri"/>
              </a:rPr>
              <a:t>150-200 pixels per inch in their final printed size</a:t>
            </a:r>
            <a:r>
              <a:rPr lang="en-US" sz="4900" b="0" i="0" u="none" strike="noStrike" cap="none">
                <a:solidFill>
                  <a:srgbClr val="7F7F7F"/>
                </a:solidFill>
                <a:latin typeface="Calibri"/>
                <a:ea typeface="Calibri"/>
                <a:cs typeface="Calibri"/>
                <a:sym typeface="Calibri"/>
              </a:rPr>
              <a:t>. For instance, a 1600 x 1200 pixel photo will usually look fine up to 8“-10” wide on your printed poster.</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a:p>
          <a:p>
            <a:pPr marL="0" marR="0" lvl="0" indent="0" algn="ctr" rtl="0">
              <a:spcBef>
                <a:spcPts val="1800"/>
              </a:spcBef>
              <a:spcAft>
                <a:spcPts val="0"/>
              </a:spcAft>
              <a:buNone/>
            </a:pPr>
            <a:br>
              <a:rPr lang="en-US" sz="3600" b="0" i="0" u="none" strike="noStrike" cap="none">
                <a:solidFill>
                  <a:srgbClr val="7F7F7F"/>
                </a:solidFill>
                <a:latin typeface="Calibri"/>
                <a:ea typeface="Calibri"/>
                <a:cs typeface="Calibri"/>
                <a:sym typeface="Calibri"/>
              </a:rPr>
            </a:br>
            <a:r>
              <a:rPr lang="en-US" sz="3600" b="0" i="0" u="none" strike="noStrike" cap="none">
                <a:solidFill>
                  <a:srgbClr val="7F7F7F"/>
                </a:solidFill>
                <a:latin typeface="Calibri"/>
                <a:ea typeface="Calibri"/>
                <a:cs typeface="Calibri"/>
                <a:sym typeface="Calibri"/>
              </a:rPr>
              <a:t>[This sidebar area does not print.]</a:t>
            </a:r>
            <a:endParaRPr/>
          </a:p>
        </p:txBody>
      </p:sp>
      <p:grpSp>
        <p:nvGrpSpPr>
          <p:cNvPr id="17" name="Google Shape;17;p2"/>
          <p:cNvGrpSpPr/>
          <p:nvPr/>
        </p:nvGrpSpPr>
        <p:grpSpPr>
          <a:xfrm>
            <a:off x="44805600" y="0"/>
            <a:ext cx="9601200" cy="32918399"/>
            <a:chOff x="33832800" y="0"/>
            <a:chExt cx="12801600" cy="43891199"/>
          </a:xfrm>
        </p:grpSpPr>
        <p:sp>
          <p:nvSpPr>
            <p:cNvPr id="18" name="Google Shape;18;p2"/>
            <p:cNvSpPr/>
            <p:nvPr/>
          </p:nvSpPr>
          <p:spPr>
            <a:xfrm>
              <a:off x="33832800" y="0"/>
              <a:ext cx="12801600" cy="43891199"/>
            </a:xfrm>
            <a:prstGeom prst="rect">
              <a:avLst/>
            </a:prstGeom>
            <a:solidFill>
              <a:srgbClr val="D8D8D8"/>
            </a:solidFill>
            <a:ln>
              <a:noFill/>
            </a:ln>
          </p:spPr>
          <p:txBody>
            <a:bodyPr spcFirstLastPara="1" wrap="square" lIns="228600" tIns="228600" rIns="228600" bIns="228600" anchor="t" anchorCtr="0">
              <a:noAutofit/>
            </a:bodyPr>
            <a:lstStyle/>
            <a:p>
              <a:pPr marL="0" marR="0" lvl="0" indent="0" algn="l" rtl="0">
                <a:spcBef>
                  <a:spcPts val="0"/>
                </a:spcBef>
                <a:spcAft>
                  <a:spcPts val="0"/>
                </a:spcAft>
                <a:buNone/>
              </a:pPr>
              <a:r>
                <a:rPr lang="en-US" sz="7200" b="0" i="0" u="none" strike="noStrike" cap="none">
                  <a:solidFill>
                    <a:srgbClr val="7F7F7F"/>
                  </a:solidFill>
                  <a:latin typeface="Calibri"/>
                  <a:ea typeface="Calibri"/>
                  <a:cs typeface="Calibri"/>
                  <a:sym typeface="Calibri"/>
                </a:rPr>
                <a:t>Change Color Theme:</a:t>
              </a:r>
              <a:endParaRPr sz="72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This template is designed to use the built-in color themes in the newer versions of PowerPoint.</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To change the color theme, select the </a:t>
              </a:r>
              <a:r>
                <a:rPr lang="en-US" sz="4900" b="1" i="0" u="none" strike="noStrike" cap="none">
                  <a:solidFill>
                    <a:srgbClr val="7F7F7F"/>
                  </a:solidFill>
                  <a:latin typeface="Calibri"/>
                  <a:ea typeface="Calibri"/>
                  <a:cs typeface="Calibri"/>
                  <a:sym typeface="Calibri"/>
                </a:rPr>
                <a:t>Design</a:t>
              </a:r>
              <a:r>
                <a:rPr lang="en-US" sz="4900" b="0" i="0" u="none" strike="noStrike" cap="none">
                  <a:solidFill>
                    <a:srgbClr val="7F7F7F"/>
                  </a:solidFill>
                  <a:latin typeface="Calibri"/>
                  <a:ea typeface="Calibri"/>
                  <a:cs typeface="Calibri"/>
                  <a:sym typeface="Calibri"/>
                </a:rPr>
                <a:t> tab, then select the </a:t>
              </a:r>
              <a:r>
                <a:rPr lang="en-US" sz="4900" b="1" i="0" u="none" strike="noStrike" cap="none">
                  <a:solidFill>
                    <a:srgbClr val="7F7F7F"/>
                  </a:solidFill>
                  <a:latin typeface="Calibri"/>
                  <a:ea typeface="Calibri"/>
                  <a:cs typeface="Calibri"/>
                  <a:sym typeface="Calibri"/>
                </a:rPr>
                <a:t>Colors</a:t>
              </a:r>
              <a:r>
                <a:rPr lang="en-US" sz="4900" b="0" i="0" u="none" strike="noStrike" cap="none">
                  <a:solidFill>
                    <a:srgbClr val="7F7F7F"/>
                  </a:solidFill>
                  <a:latin typeface="Calibri"/>
                  <a:ea typeface="Calibri"/>
                  <a:cs typeface="Calibri"/>
                  <a:sym typeface="Calibri"/>
                </a:rPr>
                <a:t> drop-down list.</a:t>
              </a:r>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The default color theme for this template is “Office”, so you can always return to that after trying some of the alternatives.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Printing Your Poster:</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Once your poster file is ready, visit </a:t>
              </a:r>
              <a:r>
                <a:rPr lang="en-US" sz="4900" b="1" i="0" u="none" strike="noStrike" cap="none">
                  <a:solidFill>
                    <a:srgbClr val="7F7F7F"/>
                  </a:solidFill>
                  <a:latin typeface="Calibri"/>
                  <a:ea typeface="Calibri"/>
                  <a:cs typeface="Calibri"/>
                  <a:sym typeface="Calibri"/>
                </a:rPr>
                <a:t>www.genigraphics.com</a:t>
              </a:r>
              <a:r>
                <a:rPr lang="en-US" sz="4900" b="0" i="0" u="none" strike="noStrike" cap="non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ctr" rtl="0">
                <a:spcBef>
                  <a:spcPts val="0"/>
                </a:spcBef>
                <a:spcAft>
                  <a:spcPts val="0"/>
                </a:spcAft>
                <a:buNone/>
              </a:pPr>
              <a:r>
                <a:rPr lang="en-US" sz="4900" b="0" i="0" u="none" strike="noStrike" cap="none">
                  <a:solidFill>
                    <a:srgbClr val="7F7F7F"/>
                  </a:solidFill>
                  <a:latin typeface="Calibri"/>
                  <a:ea typeface="Calibri"/>
                  <a:cs typeface="Calibri"/>
                  <a:sym typeface="Calibri"/>
                </a:rPr>
                <a:t>US and Canada:  1-800-790-4001</a:t>
              </a:r>
              <a:br>
                <a:rPr lang="en-US" sz="4900" b="0" i="0" u="none" strike="noStrike" cap="none">
                  <a:solidFill>
                    <a:srgbClr val="7F7F7F"/>
                  </a:solidFill>
                  <a:latin typeface="Calibri"/>
                  <a:ea typeface="Calibri"/>
                  <a:cs typeface="Calibri"/>
                  <a:sym typeface="Calibri"/>
                </a:rPr>
              </a:br>
              <a:r>
                <a:rPr lang="en-US" sz="4900" b="0" i="0" u="none" strike="noStrike" cap="none">
                  <a:solidFill>
                    <a:srgbClr val="7F7F7F"/>
                  </a:solidFill>
                  <a:latin typeface="Calibri"/>
                  <a:ea typeface="Calibri"/>
                  <a:cs typeface="Calibri"/>
                  <a:sym typeface="Calibri"/>
                </a:rPr>
                <a:t>Email: info@genigraphics.com</a:t>
              </a:r>
              <a:endParaRPr/>
            </a:p>
            <a:p>
              <a:pPr marL="0" marR="0" lvl="0" indent="0" algn="ctr" rtl="0">
                <a:spcBef>
                  <a:spcPts val="0"/>
                </a:spcBef>
                <a:spcAft>
                  <a:spcPts val="0"/>
                </a:spcAft>
                <a:buNone/>
              </a:pPr>
              <a:br>
                <a:rPr lang="en-US" sz="3600" b="0" i="0" u="none" strike="noStrike" cap="none">
                  <a:solidFill>
                    <a:srgbClr val="7F7F7F"/>
                  </a:solidFill>
                  <a:latin typeface="Calibri"/>
                  <a:ea typeface="Calibri"/>
                  <a:cs typeface="Calibri"/>
                  <a:sym typeface="Calibri"/>
                </a:rPr>
              </a:br>
              <a:r>
                <a:rPr lang="en-US" sz="3600" b="0" i="0" u="none" strike="noStrike" cap="none">
                  <a:solidFill>
                    <a:srgbClr val="7F7F7F"/>
                  </a:solidFill>
                  <a:latin typeface="Calibri"/>
                  <a:ea typeface="Calibri"/>
                  <a:cs typeface="Calibri"/>
                  <a:sym typeface="Calibri"/>
                </a:rPr>
                <a:t>[This sidebar area does not print.]</a:t>
              </a:r>
              <a:endParaRPr/>
            </a:p>
          </p:txBody>
        </p:sp>
        <p:pic>
          <p:nvPicPr>
            <p:cNvPr id="19" name="Google Shape;19;p2"/>
            <p:cNvPicPr preferRelativeResize="0"/>
            <p:nvPr/>
          </p:nvPicPr>
          <p:blipFill rotWithShape="1">
            <a:blip r:embed="rId2">
              <a:alphaModFix/>
            </a:blip>
            <a:srcRect/>
            <a:stretch/>
          </p:blipFill>
          <p:spPr>
            <a:xfrm>
              <a:off x="34281341" y="9260274"/>
              <a:ext cx="11904515" cy="10246926"/>
            </a:xfrm>
            <a:prstGeom prst="rect">
              <a:avLst/>
            </a:prstGeom>
            <a:noFill/>
            <a:ln>
              <a:noFill/>
            </a:ln>
          </p:spPr>
        </p:pic>
      </p:grpSp>
      <p:grpSp>
        <p:nvGrpSpPr>
          <p:cNvPr id="20" name="Google Shape;20;p2"/>
          <p:cNvGrpSpPr/>
          <p:nvPr/>
        </p:nvGrpSpPr>
        <p:grpSpPr>
          <a:xfrm>
            <a:off x="7033287" y="-1257300"/>
            <a:ext cx="29923714" cy="35653980"/>
            <a:chOff x="7033287" y="-1257300"/>
            <a:chExt cx="29923714" cy="35653980"/>
          </a:xfrm>
        </p:grpSpPr>
        <p:sp>
          <p:nvSpPr>
            <p:cNvPr id="21" name="Google Shape;21;p2"/>
            <p:cNvSpPr txBox="1"/>
            <p:nvPr/>
          </p:nvSpPr>
          <p:spPr>
            <a:xfrm>
              <a:off x="7033287" y="-1247269"/>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b="0" i="0" u="none" strike="noStrike" cap="none">
                  <a:solidFill>
                    <a:srgbClr val="7F7F7F"/>
                  </a:solidFill>
                  <a:latin typeface="Calibri"/>
                  <a:ea typeface="Calibri"/>
                  <a:cs typeface="Calibri"/>
                  <a:sym typeface="Calibri"/>
                </a:rPr>
                <a:t>Folds here</a:t>
              </a:r>
              <a:endParaRPr/>
            </a:p>
          </p:txBody>
        </p:sp>
        <p:cxnSp>
          <p:nvCxnSpPr>
            <p:cNvPr id="22" name="Google Shape;22;p2"/>
            <p:cNvCxnSpPr/>
            <p:nvPr/>
          </p:nvCxnSpPr>
          <p:spPr>
            <a:xfrm>
              <a:off x="10972800" y="-1257300"/>
              <a:ext cx="0" cy="1097280"/>
            </a:xfrm>
            <a:prstGeom prst="straightConnector1">
              <a:avLst/>
            </a:prstGeom>
            <a:noFill/>
            <a:ln w="63500" cap="flat" cmpd="sng">
              <a:solidFill>
                <a:srgbClr val="7F7F7F"/>
              </a:solidFill>
              <a:prstDash val="solid"/>
              <a:round/>
              <a:headEnd type="none" w="sm" len="sm"/>
              <a:tailEnd type="stealth" w="med" len="med"/>
            </a:ln>
          </p:spPr>
        </p:cxnSp>
        <p:sp>
          <p:nvSpPr>
            <p:cNvPr id="23" name="Google Shape;23;p2"/>
            <p:cNvSpPr txBox="1"/>
            <p:nvPr/>
          </p:nvSpPr>
          <p:spPr>
            <a:xfrm>
              <a:off x="33322288" y="-1247269"/>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4" name="Google Shape;24;p2"/>
            <p:cNvCxnSpPr/>
            <p:nvPr/>
          </p:nvCxnSpPr>
          <p:spPr>
            <a:xfrm>
              <a:off x="32918400" y="-1257300"/>
              <a:ext cx="0" cy="1097280"/>
            </a:xfrm>
            <a:prstGeom prst="straightConnector1">
              <a:avLst/>
            </a:prstGeom>
            <a:noFill/>
            <a:ln w="63500" cap="flat" cmpd="sng">
              <a:solidFill>
                <a:srgbClr val="7F7F7F"/>
              </a:solidFill>
              <a:prstDash val="solid"/>
              <a:round/>
              <a:headEnd type="none" w="sm" len="sm"/>
              <a:tailEnd type="stealth" w="med" len="med"/>
            </a:ln>
          </p:spPr>
        </p:cxnSp>
        <p:sp>
          <p:nvSpPr>
            <p:cNvPr id="25" name="Google Shape;25;p2"/>
            <p:cNvSpPr txBox="1"/>
            <p:nvPr/>
          </p:nvSpPr>
          <p:spPr>
            <a:xfrm>
              <a:off x="7033287" y="33309431"/>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6" name="Google Shape;26;p2"/>
            <p:cNvCxnSpPr/>
            <p:nvPr/>
          </p:nvCxnSpPr>
          <p:spPr>
            <a:xfrm>
              <a:off x="10972800" y="33299400"/>
              <a:ext cx="0" cy="1097280"/>
            </a:xfrm>
            <a:prstGeom prst="straightConnector1">
              <a:avLst/>
            </a:prstGeom>
            <a:noFill/>
            <a:ln w="63500" cap="flat" cmpd="sng">
              <a:solidFill>
                <a:srgbClr val="7F7F7F"/>
              </a:solidFill>
              <a:prstDash val="solid"/>
              <a:round/>
              <a:headEnd type="stealth" w="med" len="med"/>
              <a:tailEnd type="none" w="sm" len="sm"/>
            </a:ln>
          </p:spPr>
        </p:cxnSp>
        <p:sp>
          <p:nvSpPr>
            <p:cNvPr id="27" name="Google Shape;27;p2"/>
            <p:cNvSpPr txBox="1"/>
            <p:nvPr/>
          </p:nvSpPr>
          <p:spPr>
            <a:xfrm>
              <a:off x="33322288" y="33309431"/>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8" name="Google Shape;28;p2"/>
            <p:cNvCxnSpPr/>
            <p:nvPr/>
          </p:nvCxnSpPr>
          <p:spPr>
            <a:xfrm>
              <a:off x="32918400" y="33299400"/>
              <a:ext cx="0" cy="1097280"/>
            </a:xfrm>
            <a:prstGeom prst="straightConnector1">
              <a:avLst/>
            </a:prstGeom>
            <a:noFill/>
            <a:ln w="63500" cap="flat" cmpd="sng">
              <a:solidFill>
                <a:srgbClr val="7F7F7F"/>
              </a:solidFill>
              <a:prstDash val="solid"/>
              <a:round/>
              <a:headEnd type="stealth" w="med" len="med"/>
              <a:tailEnd type="none" w="sm" len="sm"/>
            </a:ln>
          </p:spPr>
        </p:cxnSp>
      </p:grpSp>
      <p:pic>
        <p:nvPicPr>
          <p:cNvPr id="29" name="Google Shape;29;p2"/>
          <p:cNvPicPr preferRelativeResize="0"/>
          <p:nvPr/>
        </p:nvPicPr>
        <p:blipFill rotWithShape="1">
          <a:blip r:embed="rId3">
            <a:alphaModFix/>
          </a:blip>
          <a:srcRect/>
          <a:stretch/>
        </p:blipFill>
        <p:spPr>
          <a:xfrm>
            <a:off x="38404800" y="32613600"/>
            <a:ext cx="5297435" cy="18592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194560" y="1318262"/>
            <a:ext cx="39502081" cy="5486400"/>
          </a:xfrm>
          <a:prstGeom prst="rect">
            <a:avLst/>
          </a:prstGeom>
          <a:noFill/>
          <a:ln>
            <a:noFill/>
          </a:ln>
        </p:spPr>
        <p:txBody>
          <a:bodyPr spcFirstLastPara="1" wrap="square" lIns="329125" tIns="164550" rIns="329125" bIns="164550" anchor="ctr" anchorCtr="0">
            <a:noAutofit/>
          </a:bodyPr>
          <a:lstStyle>
            <a:lvl1pPr marR="0" lvl="0" algn="ctr" rtl="0">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2194560" y="7680963"/>
            <a:ext cx="39502081" cy="21724623"/>
          </a:xfrm>
          <a:prstGeom prst="rect">
            <a:avLst/>
          </a:prstGeom>
          <a:noFill/>
          <a:ln>
            <a:noFill/>
          </a:ln>
        </p:spPr>
        <p:txBody>
          <a:bodyPr spcFirstLastPara="1" wrap="square" lIns="329125" tIns="164550" rIns="329125" bIns="164550" anchor="t" anchorCtr="0">
            <a:noAutofit/>
          </a:bodyPr>
          <a:lstStyle>
            <a:lvl1pPr marL="457200" marR="0" lvl="0"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1pPr>
            <a:lvl2pPr marL="914400" marR="0" lvl="1"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2pPr>
            <a:lvl3pPr marL="1371600" marR="0" lvl="2"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6pPr>
            <a:lvl7pPr marL="3200400" marR="0" lvl="6"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7pPr>
            <a:lvl8pPr marL="3657600" marR="0" lvl="7"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8pPr>
            <a:lvl9pPr marL="4114800" marR="0" lvl="8"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2194560" y="30510484"/>
            <a:ext cx="10241280" cy="1752600"/>
          </a:xfrm>
          <a:prstGeom prst="rect">
            <a:avLst/>
          </a:prstGeom>
          <a:noFill/>
          <a:ln>
            <a:noFill/>
          </a:ln>
        </p:spPr>
        <p:txBody>
          <a:bodyPr spcFirstLastPara="1" wrap="square" lIns="329125" tIns="164550" rIns="329125" bIns="164550" anchor="ctr" anchorCtr="0">
            <a:noAutofit/>
          </a:bodyPr>
          <a:lstStyle>
            <a:lvl1pPr marR="0" lvl="0" algn="l" rtl="0">
              <a:spcBef>
                <a:spcPts val="0"/>
              </a:spcBef>
              <a:spcAft>
                <a:spcPts val="0"/>
              </a:spcAft>
              <a:buSzPts val="1400"/>
              <a:buNone/>
              <a:defRPr sz="4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4996159" y="30510484"/>
            <a:ext cx="13898880" cy="1752600"/>
          </a:xfrm>
          <a:prstGeom prst="rect">
            <a:avLst/>
          </a:prstGeom>
          <a:noFill/>
          <a:ln>
            <a:noFill/>
          </a:ln>
        </p:spPr>
        <p:txBody>
          <a:bodyPr spcFirstLastPara="1" wrap="square" lIns="329125" tIns="164550" rIns="329125" bIns="164550" anchor="ctr" anchorCtr="0">
            <a:noAutofit/>
          </a:bodyPr>
          <a:lstStyle>
            <a:lvl1pPr marR="0" lvl="0" algn="ctr" rtl="0">
              <a:spcBef>
                <a:spcPts val="0"/>
              </a:spcBef>
              <a:spcAft>
                <a:spcPts val="0"/>
              </a:spcAft>
              <a:buSzPts val="1400"/>
              <a:buNone/>
              <a:defRPr sz="4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31455359" y="30510484"/>
            <a:ext cx="10241280" cy="1752600"/>
          </a:xfrm>
          <a:prstGeom prst="rect">
            <a:avLst/>
          </a:prstGeom>
          <a:noFill/>
          <a:ln>
            <a:noFill/>
          </a:ln>
        </p:spPr>
        <p:txBody>
          <a:bodyPr spcFirstLastPara="1" wrap="square" lIns="329125" tIns="164550" rIns="329125" bIns="164550" anchor="ctr" anchorCtr="0">
            <a:noAutofit/>
          </a:bodyPr>
          <a:lstStyle>
            <a:lvl1pPr marL="0" marR="0" lvl="0" indent="0" algn="r" rtl="0">
              <a:spcBef>
                <a:spcPts val="0"/>
              </a:spcBef>
              <a:buNone/>
              <a:defRPr sz="4400" b="0" i="0" u="none" strike="noStrike" cap="none">
                <a:solidFill>
                  <a:srgbClr val="888888"/>
                </a:solidFill>
                <a:latin typeface="Calibri"/>
                <a:ea typeface="Calibri"/>
                <a:cs typeface="Calibri"/>
                <a:sym typeface="Calibri"/>
              </a:defRPr>
            </a:lvl1pPr>
            <a:lvl2pPr marL="0" marR="0" lvl="1" indent="0" algn="r" rtl="0">
              <a:spcBef>
                <a:spcPts val="0"/>
              </a:spcBef>
              <a:buNone/>
              <a:defRPr sz="4400" b="0" i="0" u="none" strike="noStrike" cap="none">
                <a:solidFill>
                  <a:srgbClr val="888888"/>
                </a:solidFill>
                <a:latin typeface="Calibri"/>
                <a:ea typeface="Calibri"/>
                <a:cs typeface="Calibri"/>
                <a:sym typeface="Calibri"/>
              </a:defRPr>
            </a:lvl2pPr>
            <a:lvl3pPr marL="0" marR="0" lvl="2" indent="0" algn="r" rtl="0">
              <a:spcBef>
                <a:spcPts val="0"/>
              </a:spcBef>
              <a:buNone/>
              <a:defRPr sz="4400" b="0" i="0" u="none" strike="noStrike" cap="none">
                <a:solidFill>
                  <a:srgbClr val="888888"/>
                </a:solidFill>
                <a:latin typeface="Calibri"/>
                <a:ea typeface="Calibri"/>
                <a:cs typeface="Calibri"/>
                <a:sym typeface="Calibri"/>
              </a:defRPr>
            </a:lvl3pPr>
            <a:lvl4pPr marL="0" marR="0" lvl="3" indent="0" algn="r" rtl="0">
              <a:spcBef>
                <a:spcPts val="0"/>
              </a:spcBef>
              <a:buNone/>
              <a:defRPr sz="4400" b="0" i="0" u="none" strike="noStrike" cap="none">
                <a:solidFill>
                  <a:srgbClr val="888888"/>
                </a:solidFill>
                <a:latin typeface="Calibri"/>
                <a:ea typeface="Calibri"/>
                <a:cs typeface="Calibri"/>
                <a:sym typeface="Calibri"/>
              </a:defRPr>
            </a:lvl4pPr>
            <a:lvl5pPr marL="0" marR="0" lvl="4" indent="0" algn="r" rtl="0">
              <a:spcBef>
                <a:spcPts val="0"/>
              </a:spcBef>
              <a:buNone/>
              <a:defRPr sz="4400" b="0" i="0" u="none" strike="noStrike" cap="none">
                <a:solidFill>
                  <a:srgbClr val="888888"/>
                </a:solidFill>
                <a:latin typeface="Calibri"/>
                <a:ea typeface="Calibri"/>
                <a:cs typeface="Calibri"/>
                <a:sym typeface="Calibri"/>
              </a:defRPr>
            </a:lvl5pPr>
            <a:lvl6pPr marL="0" marR="0" lvl="5" indent="0" algn="r" rtl="0">
              <a:spcBef>
                <a:spcPts val="0"/>
              </a:spcBef>
              <a:buNone/>
              <a:defRPr sz="4400" b="0" i="0" u="none" strike="noStrike" cap="none">
                <a:solidFill>
                  <a:srgbClr val="888888"/>
                </a:solidFill>
                <a:latin typeface="Calibri"/>
                <a:ea typeface="Calibri"/>
                <a:cs typeface="Calibri"/>
                <a:sym typeface="Calibri"/>
              </a:defRPr>
            </a:lvl6pPr>
            <a:lvl7pPr marL="0" marR="0" lvl="6" indent="0" algn="r" rtl="0">
              <a:spcBef>
                <a:spcPts val="0"/>
              </a:spcBef>
              <a:buNone/>
              <a:defRPr sz="4400" b="0" i="0" u="none" strike="noStrike" cap="none">
                <a:solidFill>
                  <a:srgbClr val="888888"/>
                </a:solidFill>
                <a:latin typeface="Calibri"/>
                <a:ea typeface="Calibri"/>
                <a:cs typeface="Calibri"/>
                <a:sym typeface="Calibri"/>
              </a:defRPr>
            </a:lvl7pPr>
            <a:lvl8pPr marL="0" marR="0" lvl="7" indent="0" algn="r" rtl="0">
              <a:spcBef>
                <a:spcPts val="0"/>
              </a:spcBef>
              <a:buNone/>
              <a:defRPr sz="4400" b="0" i="0" u="none" strike="noStrike" cap="none">
                <a:solidFill>
                  <a:srgbClr val="888888"/>
                </a:solidFill>
                <a:latin typeface="Calibri"/>
                <a:ea typeface="Calibri"/>
                <a:cs typeface="Calibri"/>
                <a:sym typeface="Calibri"/>
              </a:defRPr>
            </a:lvl8pPr>
            <a:lvl9pPr marL="0" marR="0" lvl="8" indent="0" algn="r" rtl="0">
              <a:spcBef>
                <a:spcPts val="0"/>
              </a:spcBef>
              <a:buNone/>
              <a:defRPr sz="4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2" name="Rectángulo 1">
            <a:extLst>
              <a:ext uri="{FF2B5EF4-FFF2-40B4-BE49-F238E27FC236}">
                <a16:creationId xmlns:a16="http://schemas.microsoft.com/office/drawing/2014/main" id="{AD13E79D-A1FE-47E9-A64E-99C2B24C2AEC}"/>
              </a:ext>
            </a:extLst>
          </p:cNvPr>
          <p:cNvSpPr/>
          <p:nvPr/>
        </p:nvSpPr>
        <p:spPr>
          <a:xfrm>
            <a:off x="-9886" y="28763662"/>
            <a:ext cx="43901086" cy="4160995"/>
          </a:xfrm>
          <a:prstGeom prst="rect">
            <a:avLst/>
          </a:prstGeom>
          <a:solidFill>
            <a:srgbClr val="3C7D90"/>
          </a:solidFill>
          <a:ln>
            <a:solidFill>
              <a:srgbClr val="3C7D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40" name="Google Shape;40;p4"/>
          <p:cNvSpPr txBox="1"/>
          <p:nvPr/>
        </p:nvSpPr>
        <p:spPr>
          <a:xfrm>
            <a:off x="10972800" y="-152400"/>
            <a:ext cx="21945600" cy="2651760"/>
          </a:xfrm>
          <a:prstGeom prst="rect">
            <a:avLst/>
          </a:prstGeom>
          <a:noFill/>
          <a:ln>
            <a:noFill/>
          </a:ln>
        </p:spPr>
        <p:txBody>
          <a:bodyPr spcFirstLastPara="1" wrap="square" lIns="137125" tIns="91425" rIns="137125" bIns="91425" anchor="ctr" anchorCtr="0">
            <a:noAutofit/>
          </a:bodyPr>
          <a:lstStyle/>
          <a:p>
            <a:pPr marL="0" marR="0" lvl="0" indent="0" algn="ctr" rtl="0">
              <a:spcBef>
                <a:spcPts val="0"/>
              </a:spcBef>
              <a:spcAft>
                <a:spcPts val="0"/>
              </a:spcAft>
              <a:buNone/>
            </a:pPr>
            <a:r>
              <a:rPr lang="es-CO" sz="7200" b="1" dirty="0">
                <a:solidFill>
                  <a:srgbClr val="EAF1DD"/>
                </a:solidFill>
                <a:latin typeface="Candara" panose="020E0502030303020204" pitchFamily="34" charset="0"/>
                <a:ea typeface="Calibri"/>
                <a:cs typeface="Calibri"/>
                <a:sym typeface="Calibri"/>
              </a:rPr>
              <a:t>Segmentación automática de aorta</a:t>
            </a:r>
            <a:endParaRPr lang="es-CO" dirty="0">
              <a:latin typeface="Candara" panose="020E0502030303020204" pitchFamily="34" charset="0"/>
            </a:endParaRPr>
          </a:p>
        </p:txBody>
      </p:sp>
      <p:sp>
        <p:nvSpPr>
          <p:cNvPr id="41" name="Google Shape;41;p4"/>
          <p:cNvSpPr txBox="1"/>
          <p:nvPr/>
        </p:nvSpPr>
        <p:spPr>
          <a:xfrm>
            <a:off x="10972800" y="2225040"/>
            <a:ext cx="21945600" cy="1714500"/>
          </a:xfrm>
          <a:prstGeom prst="rect">
            <a:avLst/>
          </a:prstGeom>
          <a:noFill/>
          <a:ln>
            <a:noFill/>
          </a:ln>
        </p:spPr>
        <p:txBody>
          <a:bodyPr spcFirstLastPara="1" wrap="square" lIns="137125" tIns="91425" rIns="137125" bIns="91425" anchor="ctr" anchorCtr="0">
            <a:noAutofit/>
          </a:bodyPr>
          <a:lstStyle/>
          <a:p>
            <a:pPr marL="0" marR="0" lvl="0" indent="0" algn="ctr" rtl="0">
              <a:spcBef>
                <a:spcPts val="0"/>
              </a:spcBef>
              <a:spcAft>
                <a:spcPts val="0"/>
              </a:spcAft>
              <a:buNone/>
            </a:pPr>
            <a:r>
              <a:rPr lang="es-CO" sz="4000" dirty="0">
                <a:solidFill>
                  <a:srgbClr val="EAF1DD"/>
                </a:solidFill>
                <a:latin typeface="Candara" panose="020E0502030303020204" pitchFamily="34" charset="0"/>
                <a:ea typeface="Calibri"/>
                <a:cs typeface="Calibri"/>
                <a:sym typeface="Calibri"/>
              </a:rPr>
              <a:t>Eliana Arenas, Liceth Rozo</a:t>
            </a:r>
          </a:p>
          <a:p>
            <a:pPr marL="0" marR="0" lvl="0" indent="0" algn="ctr" rtl="0">
              <a:spcBef>
                <a:spcPts val="0"/>
              </a:spcBef>
              <a:spcAft>
                <a:spcPts val="0"/>
              </a:spcAft>
              <a:buNone/>
            </a:pPr>
            <a:r>
              <a:rPr lang="es-CO" sz="4000" dirty="0">
                <a:solidFill>
                  <a:srgbClr val="EAF1DD"/>
                </a:solidFill>
                <a:latin typeface="Candara" panose="020E0502030303020204" pitchFamily="34" charset="0"/>
                <a:ea typeface="Calibri"/>
                <a:cs typeface="Calibri"/>
                <a:sym typeface="Calibri"/>
              </a:rPr>
              <a:t>24552 – Inteligencia artificial II - Grupo J1</a:t>
            </a:r>
          </a:p>
          <a:p>
            <a:pPr marL="0" marR="0" lvl="0" indent="0" algn="ctr" rtl="0">
              <a:spcBef>
                <a:spcPts val="0"/>
              </a:spcBef>
              <a:spcAft>
                <a:spcPts val="0"/>
              </a:spcAft>
              <a:buNone/>
            </a:pPr>
            <a:r>
              <a:rPr lang="es-CO" sz="4000" dirty="0">
                <a:solidFill>
                  <a:srgbClr val="EAF1DD"/>
                </a:solidFill>
                <a:latin typeface="Candara" panose="020E0502030303020204" pitchFamily="34" charset="0"/>
                <a:ea typeface="Calibri"/>
                <a:cs typeface="Calibri"/>
                <a:sym typeface="Calibri"/>
              </a:rPr>
              <a:t>Escuela de Ingeniería de Sistemas e Informática</a:t>
            </a:r>
          </a:p>
        </p:txBody>
      </p:sp>
      <p:sp>
        <p:nvSpPr>
          <p:cNvPr id="42" name="Google Shape;42;p4"/>
          <p:cNvSpPr txBox="1"/>
          <p:nvPr/>
        </p:nvSpPr>
        <p:spPr>
          <a:xfrm>
            <a:off x="1280154" y="30095800"/>
            <a:ext cx="12223200" cy="2223600"/>
          </a:xfrm>
          <a:prstGeom prst="rect">
            <a:avLst/>
          </a:prstGeom>
          <a:noFill/>
          <a:ln>
            <a:noFill/>
          </a:ln>
        </p:spPr>
        <p:txBody>
          <a:bodyPr spcFirstLastPara="1" wrap="square" lIns="91425" tIns="91425" rIns="91425" bIns="91425" anchor="t" anchorCtr="0">
            <a:noAutofit/>
          </a:bodyPr>
          <a:lstStyle/>
          <a:p>
            <a:pPr marL="0" marR="0" lvl="0" indent="0" algn="just" rtl="0">
              <a:lnSpc>
                <a:spcPct val="90000"/>
              </a:lnSpc>
              <a:spcBef>
                <a:spcPts val="0"/>
              </a:spcBef>
              <a:spcAft>
                <a:spcPts val="0"/>
              </a:spcAft>
              <a:buNone/>
            </a:pPr>
            <a:r>
              <a:rPr lang="es-CO" sz="2800" dirty="0">
                <a:solidFill>
                  <a:schemeClr val="bg1"/>
                </a:solidFill>
                <a:latin typeface="Candara" panose="020E0502030303020204" pitchFamily="34" charset="0"/>
                <a:ea typeface="Calibri"/>
                <a:cs typeface="Calibri"/>
                <a:sym typeface="Calibri"/>
              </a:rPr>
              <a:t>Martha Eliana Arenas Márquez, Email: elianaarenasm@gmail.com</a:t>
            </a:r>
          </a:p>
          <a:p>
            <a:pPr marL="0" marR="0" lvl="0" indent="0" algn="just" rtl="0">
              <a:lnSpc>
                <a:spcPct val="90000"/>
              </a:lnSpc>
              <a:spcBef>
                <a:spcPts val="0"/>
              </a:spcBef>
              <a:spcAft>
                <a:spcPts val="0"/>
              </a:spcAft>
              <a:buNone/>
            </a:pPr>
            <a:r>
              <a:rPr lang="es-CO" sz="2800" dirty="0">
                <a:solidFill>
                  <a:schemeClr val="bg1"/>
                </a:solidFill>
                <a:latin typeface="Candara" panose="020E0502030303020204" pitchFamily="34" charset="0"/>
                <a:ea typeface="Calibri"/>
                <a:cs typeface="Calibri"/>
                <a:sym typeface="Calibri"/>
              </a:rPr>
              <a:t>Liceth  Yaneth Rozo Quintana, Email: liyarozoquin12@gmail.com</a:t>
            </a:r>
            <a:endParaRPr sz="2800" dirty="0">
              <a:solidFill>
                <a:schemeClr val="bg1"/>
              </a:solidFill>
              <a:latin typeface="Candara" panose="020E0502030303020204" pitchFamily="34" charset="0"/>
              <a:ea typeface="Calibri"/>
              <a:cs typeface="Calibri"/>
              <a:sym typeface="Calibri"/>
            </a:endParaRPr>
          </a:p>
        </p:txBody>
      </p:sp>
      <p:sp>
        <p:nvSpPr>
          <p:cNvPr id="43" name="Google Shape;43;p4"/>
          <p:cNvSpPr txBox="1"/>
          <p:nvPr/>
        </p:nvSpPr>
        <p:spPr>
          <a:xfrm>
            <a:off x="2819754" y="29185078"/>
            <a:ext cx="9144000" cy="746400"/>
          </a:xfrm>
          <a:prstGeom prst="rect">
            <a:avLst/>
          </a:prstGeom>
          <a:noFill/>
          <a:ln>
            <a:noFill/>
          </a:ln>
        </p:spPr>
        <p:txBody>
          <a:bodyPr spcFirstLastPara="1" wrap="square" lIns="68550" tIns="34275" rIns="68550" bIns="34275" anchor="t" anchorCtr="0">
            <a:noAutofit/>
          </a:bodyPr>
          <a:lstStyle/>
          <a:p>
            <a:pPr marL="0" marR="0" lvl="0" indent="0" algn="ctr" rtl="0">
              <a:spcBef>
                <a:spcPts val="0"/>
              </a:spcBef>
              <a:spcAft>
                <a:spcPts val="0"/>
              </a:spcAft>
              <a:buNone/>
            </a:pPr>
            <a:r>
              <a:rPr lang="es-CO" sz="4400" b="1" dirty="0">
                <a:solidFill>
                  <a:schemeClr val="bg1"/>
                </a:solidFill>
                <a:latin typeface="Candara" panose="020E0502030303020204" pitchFamily="34" charset="0"/>
                <a:ea typeface="Calibri"/>
                <a:cs typeface="Calibri"/>
                <a:sym typeface="Calibri"/>
              </a:rPr>
              <a:t>Información</a:t>
            </a:r>
            <a:r>
              <a:rPr lang="en-US" sz="4400" b="1" dirty="0">
                <a:solidFill>
                  <a:schemeClr val="bg1"/>
                </a:solidFill>
                <a:latin typeface="Candara" panose="020E0502030303020204" pitchFamily="34" charset="0"/>
                <a:ea typeface="Calibri"/>
                <a:cs typeface="Calibri"/>
                <a:sym typeface="Calibri"/>
              </a:rPr>
              <a:t> de </a:t>
            </a:r>
            <a:r>
              <a:rPr lang="es-CO" sz="4400" b="1" dirty="0">
                <a:solidFill>
                  <a:schemeClr val="bg1"/>
                </a:solidFill>
                <a:latin typeface="Candara" panose="020E0502030303020204" pitchFamily="34" charset="0"/>
                <a:ea typeface="Calibri"/>
                <a:cs typeface="Calibri"/>
                <a:sym typeface="Calibri"/>
              </a:rPr>
              <a:t>contacto</a:t>
            </a:r>
            <a:endParaRPr lang="es-CO" dirty="0">
              <a:solidFill>
                <a:schemeClr val="bg1"/>
              </a:solidFill>
              <a:latin typeface="Candara" panose="020E0502030303020204" pitchFamily="34" charset="0"/>
            </a:endParaRPr>
          </a:p>
        </p:txBody>
      </p:sp>
      <p:sp>
        <p:nvSpPr>
          <p:cNvPr id="46" name="Google Shape;46;p4"/>
          <p:cNvSpPr txBox="1"/>
          <p:nvPr/>
        </p:nvSpPr>
        <p:spPr>
          <a:xfrm>
            <a:off x="1280160" y="5486400"/>
            <a:ext cx="9144000" cy="7171147"/>
          </a:xfrm>
          <a:prstGeom prst="rect">
            <a:avLst/>
          </a:prstGeom>
          <a:solidFill>
            <a:schemeClr val="lt1"/>
          </a:solidFill>
          <a:ln w="12700" cap="flat" cmpd="sng">
            <a:solidFill>
              <a:srgbClr val="F3922B"/>
            </a:solidFill>
            <a:prstDash val="solid"/>
            <a:round/>
            <a:headEnd type="none" w="sm" len="sm"/>
            <a:tailEnd type="none" w="sm" len="sm"/>
          </a:ln>
        </p:spPr>
        <p:txBody>
          <a:bodyPr spcFirstLastPara="1" wrap="square" lIns="137125" tIns="137125" rIns="137125" bIns="137125" anchor="t" anchorCtr="0">
            <a:noAutofit/>
          </a:bodyPr>
          <a:lstStyle/>
          <a:p>
            <a:pPr>
              <a:lnSpc>
                <a:spcPct val="107000"/>
              </a:lnSpc>
              <a:spcAft>
                <a:spcPts val="800"/>
              </a:spcAft>
            </a:pPr>
            <a:r>
              <a:rPr lang="es-CO" sz="3200" dirty="0">
                <a:latin typeface="Calibri" panose="020F0502020204030204" pitchFamily="34" charset="0"/>
                <a:cs typeface="Times New Roman" panose="02020603050405020304" pitchFamily="18" charset="0"/>
              </a:rPr>
              <a:t>En los últimos años se ha disparado el uso de redes neuronales profundas en el campo de la biomédica. Particularmente en el análisis de imágenes médicas se han presentado grandes avances que cumplen con el objetivo de apoyar a los especialistas ya sea para realización de diagnósticos médicos o la planificación del tratamiento. </a:t>
            </a:r>
          </a:p>
          <a:p>
            <a:pPr>
              <a:lnSpc>
                <a:spcPct val="107000"/>
              </a:lnSpc>
              <a:spcAft>
                <a:spcPts val="800"/>
              </a:spcAft>
            </a:pPr>
            <a:r>
              <a:rPr lang="es-CO" sz="3200" dirty="0">
                <a:latin typeface="Calibri" panose="020F0502020204030204" pitchFamily="34" charset="0"/>
                <a:cs typeface="Times New Roman" panose="02020603050405020304" pitchFamily="18" charset="0"/>
              </a:rPr>
              <a:t>En este proyecto se trata específicamente el problema de segmentación de aorta en tomografías computarizadas buscando superar los resultados de las técnicas tradicionales de procesamiento de imágenes.  </a:t>
            </a:r>
          </a:p>
        </p:txBody>
      </p:sp>
      <p:sp>
        <p:nvSpPr>
          <p:cNvPr id="47" name="Google Shape;47;p4"/>
          <p:cNvSpPr/>
          <p:nvPr/>
        </p:nvSpPr>
        <p:spPr>
          <a:xfrm>
            <a:off x="1280160" y="4800600"/>
            <a:ext cx="9144000" cy="685800"/>
          </a:xfrm>
          <a:prstGeom prst="rect">
            <a:avLst/>
          </a:prstGeom>
          <a:solidFill>
            <a:srgbClr val="F3922B"/>
          </a:solidFill>
          <a:ln w="12700" cap="flat" cmpd="sng">
            <a:solidFill>
              <a:srgbClr val="F3922B"/>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Resumen</a:t>
            </a:r>
            <a:endParaRPr lang="es-CO" dirty="0"/>
          </a:p>
        </p:txBody>
      </p:sp>
      <p:sp>
        <p:nvSpPr>
          <p:cNvPr id="48" name="Google Shape;48;p4"/>
          <p:cNvSpPr txBox="1"/>
          <p:nvPr/>
        </p:nvSpPr>
        <p:spPr>
          <a:xfrm>
            <a:off x="11521440" y="14173200"/>
            <a:ext cx="20848320" cy="2057400"/>
          </a:xfrm>
          <a:prstGeom prst="rect">
            <a:avLst/>
          </a:prstGeom>
          <a:solidFill>
            <a:schemeClr val="lt1"/>
          </a:solidFill>
          <a:ln w="12700" cap="flat" cmpd="sng">
            <a:solidFill>
              <a:srgbClr val="01B49E"/>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CO" sz="3200" dirty="0">
                <a:solidFill>
                  <a:schemeClr val="dk1"/>
                </a:solidFill>
                <a:latin typeface="Calibri"/>
                <a:cs typeface="Calibri"/>
              </a:rPr>
              <a:t>Según lo observado el mejor resultado tomando en cuenta las métricas como el coeficiente de DICE y el </a:t>
            </a:r>
            <a:r>
              <a:rPr lang="es-CO" sz="3200" dirty="0" err="1">
                <a:solidFill>
                  <a:schemeClr val="dk1"/>
                </a:solidFill>
                <a:latin typeface="Calibri"/>
                <a:cs typeface="Calibri"/>
              </a:rPr>
              <a:t>IoU</a:t>
            </a:r>
            <a:r>
              <a:rPr lang="es-CO" sz="3200" dirty="0">
                <a:solidFill>
                  <a:schemeClr val="dk1"/>
                </a:solidFill>
                <a:latin typeface="Calibri"/>
                <a:cs typeface="Calibri"/>
              </a:rPr>
              <a:t> (</a:t>
            </a:r>
            <a:r>
              <a:rPr lang="es-CO" sz="3200" dirty="0" err="1">
                <a:solidFill>
                  <a:schemeClr val="dk1"/>
                </a:solidFill>
                <a:latin typeface="Calibri"/>
                <a:cs typeface="Calibri"/>
              </a:rPr>
              <a:t>Intersection</a:t>
            </a:r>
            <a:r>
              <a:rPr lang="es-CO" sz="3200" dirty="0">
                <a:solidFill>
                  <a:schemeClr val="dk1"/>
                </a:solidFill>
                <a:latin typeface="Calibri"/>
                <a:cs typeface="Calibri"/>
              </a:rPr>
              <a:t> </a:t>
            </a:r>
            <a:r>
              <a:rPr lang="es-CO" sz="3200" dirty="0" err="1">
                <a:solidFill>
                  <a:schemeClr val="dk1"/>
                </a:solidFill>
                <a:latin typeface="Calibri"/>
                <a:cs typeface="Calibri"/>
              </a:rPr>
              <a:t>over</a:t>
            </a:r>
            <a:r>
              <a:rPr lang="es-CO" sz="3200" dirty="0">
                <a:solidFill>
                  <a:schemeClr val="dk1"/>
                </a:solidFill>
                <a:latin typeface="Calibri"/>
                <a:cs typeface="Calibri"/>
              </a:rPr>
              <a:t> </a:t>
            </a:r>
            <a:r>
              <a:rPr lang="es-CO" sz="3200" dirty="0" err="1">
                <a:solidFill>
                  <a:schemeClr val="dk1"/>
                </a:solidFill>
                <a:latin typeface="Calibri"/>
                <a:cs typeface="Calibri"/>
              </a:rPr>
              <a:t>Union</a:t>
            </a:r>
            <a:r>
              <a:rPr lang="es-CO" sz="3200" dirty="0">
                <a:solidFill>
                  <a:schemeClr val="dk1"/>
                </a:solidFill>
                <a:latin typeface="Calibri"/>
                <a:cs typeface="Calibri"/>
              </a:rPr>
              <a:t>). Se obtiene con 30 </a:t>
            </a:r>
            <a:r>
              <a:rPr lang="es-CO" sz="3200" dirty="0" err="1">
                <a:solidFill>
                  <a:schemeClr val="dk1"/>
                </a:solidFill>
                <a:latin typeface="Calibri"/>
                <a:cs typeface="Calibri"/>
              </a:rPr>
              <a:t>epochs</a:t>
            </a:r>
            <a:r>
              <a:rPr lang="es-CO" sz="3200" dirty="0">
                <a:solidFill>
                  <a:schemeClr val="dk1"/>
                </a:solidFill>
                <a:latin typeface="Calibri"/>
                <a:cs typeface="Calibri"/>
              </a:rPr>
              <a:t>, con el optimizador </a:t>
            </a:r>
            <a:r>
              <a:rPr lang="es-CO" sz="3200" dirty="0" err="1">
                <a:solidFill>
                  <a:schemeClr val="dk1"/>
                </a:solidFill>
                <a:latin typeface="Calibri"/>
                <a:cs typeface="Calibri"/>
              </a:rPr>
              <a:t>RMSProp</a:t>
            </a:r>
            <a:r>
              <a:rPr lang="es-CO" sz="3200" dirty="0">
                <a:solidFill>
                  <a:schemeClr val="dk1"/>
                </a:solidFill>
                <a:latin typeface="Calibri"/>
                <a:cs typeface="Calibri"/>
              </a:rPr>
              <a:t> y un </a:t>
            </a:r>
            <a:r>
              <a:rPr lang="es-CO" sz="3200" dirty="0" err="1">
                <a:solidFill>
                  <a:schemeClr val="dk1"/>
                </a:solidFill>
                <a:latin typeface="Calibri"/>
                <a:cs typeface="Calibri"/>
              </a:rPr>
              <a:t>learning</a:t>
            </a:r>
            <a:r>
              <a:rPr lang="es-CO" sz="3200" dirty="0">
                <a:solidFill>
                  <a:schemeClr val="dk1"/>
                </a:solidFill>
                <a:latin typeface="Calibri"/>
                <a:cs typeface="Calibri"/>
              </a:rPr>
              <a:t> </a:t>
            </a:r>
            <a:r>
              <a:rPr lang="es-CO" sz="3200" dirty="0" err="1">
                <a:solidFill>
                  <a:schemeClr val="dk1"/>
                </a:solidFill>
                <a:latin typeface="Calibri"/>
                <a:cs typeface="Calibri"/>
              </a:rPr>
              <a:t>rate</a:t>
            </a:r>
            <a:r>
              <a:rPr lang="es-CO" sz="3200" dirty="0">
                <a:solidFill>
                  <a:schemeClr val="dk1"/>
                </a:solidFill>
                <a:latin typeface="Calibri"/>
                <a:cs typeface="Calibri"/>
              </a:rPr>
              <a:t> de 0.001, con la arquitectura de la UNET.</a:t>
            </a: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p:txBody>
      </p:sp>
      <p:sp>
        <p:nvSpPr>
          <p:cNvPr id="49" name="Google Shape;49;p4"/>
          <p:cNvSpPr/>
          <p:nvPr/>
        </p:nvSpPr>
        <p:spPr>
          <a:xfrm>
            <a:off x="1280160" y="13487400"/>
            <a:ext cx="9144000" cy="685800"/>
          </a:xfrm>
          <a:prstGeom prst="rect">
            <a:avLst/>
          </a:prstGeom>
          <a:solidFill>
            <a:srgbClr val="A0A01C"/>
          </a:solidFill>
          <a:ln w="12700" cap="flat" cmpd="sng">
            <a:solidFill>
              <a:srgbClr val="A0A01C"/>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a:solidFill>
                  <a:srgbClr val="EAF1DD"/>
                </a:solidFill>
                <a:latin typeface="Calibri"/>
                <a:ea typeface="Calibri"/>
                <a:cs typeface="Calibri"/>
                <a:sym typeface="Calibri"/>
              </a:rPr>
              <a:t>Introducción</a:t>
            </a:r>
            <a:endParaRPr lang="es-CO"/>
          </a:p>
        </p:txBody>
      </p:sp>
      <p:sp>
        <p:nvSpPr>
          <p:cNvPr id="50" name="Google Shape;50;p4"/>
          <p:cNvSpPr txBox="1"/>
          <p:nvPr/>
        </p:nvSpPr>
        <p:spPr>
          <a:xfrm>
            <a:off x="11521440" y="5486400"/>
            <a:ext cx="20848320" cy="7171147"/>
          </a:xfrm>
          <a:prstGeom prst="rect">
            <a:avLst/>
          </a:prstGeom>
          <a:solidFill>
            <a:schemeClr val="lt1"/>
          </a:solidFill>
          <a:ln w="12700" cap="flat" cmpd="sng">
            <a:solidFill>
              <a:srgbClr val="DC3348"/>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p:txBody>
      </p:sp>
      <p:sp>
        <p:nvSpPr>
          <p:cNvPr id="51" name="Google Shape;51;p4"/>
          <p:cNvSpPr/>
          <p:nvPr/>
        </p:nvSpPr>
        <p:spPr>
          <a:xfrm>
            <a:off x="11521440" y="4800600"/>
            <a:ext cx="20848320" cy="685800"/>
          </a:xfrm>
          <a:prstGeom prst="rect">
            <a:avLst/>
          </a:prstGeom>
          <a:solidFill>
            <a:srgbClr val="DC3348"/>
          </a:solidFill>
          <a:ln w="12700" cap="flat" cmpd="sng">
            <a:solidFill>
              <a:srgbClr val="DC3348"/>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a:solidFill>
                  <a:srgbClr val="EAF1DD"/>
                </a:solidFill>
                <a:latin typeface="Calibri"/>
                <a:ea typeface="Calibri"/>
                <a:cs typeface="Calibri"/>
                <a:sym typeface="Calibri"/>
              </a:rPr>
              <a:t>Proceso y método</a:t>
            </a:r>
            <a:endParaRPr lang="es-CO"/>
          </a:p>
        </p:txBody>
      </p:sp>
      <p:sp>
        <p:nvSpPr>
          <p:cNvPr id="52" name="Google Shape;52;p4"/>
          <p:cNvSpPr txBox="1"/>
          <p:nvPr/>
        </p:nvSpPr>
        <p:spPr>
          <a:xfrm>
            <a:off x="33467041" y="5486400"/>
            <a:ext cx="9144000" cy="16154400"/>
          </a:xfrm>
          <a:prstGeom prst="rect">
            <a:avLst/>
          </a:prstGeom>
          <a:solidFill>
            <a:schemeClr val="lt1"/>
          </a:solidFill>
          <a:ln w="12700" cap="flat" cmpd="sng">
            <a:solidFill>
              <a:srgbClr val="3C7D90"/>
            </a:solidFill>
            <a:prstDash val="solid"/>
            <a:round/>
            <a:headEnd type="none" w="sm" len="sm"/>
            <a:tailEnd type="none" w="sm" len="sm"/>
          </a:ln>
        </p:spPr>
        <p:txBody>
          <a:bodyPr spcFirstLastPara="1" wrap="square" lIns="137125" tIns="137125" rIns="137125" bIns="137125" anchor="t" anchorCtr="0">
            <a:noAutofit/>
          </a:bodyPr>
          <a:lstStyle/>
          <a:p>
            <a:pPr lvl="0" algn="just"/>
            <a:r>
              <a:rPr lang="es-CO" sz="3200" dirty="0">
                <a:solidFill>
                  <a:schemeClr val="dk1"/>
                </a:solidFill>
                <a:latin typeface="Calibri"/>
                <a:cs typeface="Calibri"/>
              </a:rPr>
              <a:t>Con la segmentación automática de la aorta, se logra que no se gaste mucho tiempo durante este procedimiento. Al usar técnicas de inteligencia artificial, como </a:t>
            </a:r>
            <a:r>
              <a:rPr lang="es-CO" sz="3200" dirty="0" err="1">
                <a:solidFill>
                  <a:schemeClr val="dk1"/>
                </a:solidFill>
                <a:latin typeface="Calibri"/>
                <a:cs typeface="Calibri"/>
              </a:rPr>
              <a:t>deep</a:t>
            </a:r>
            <a:r>
              <a:rPr lang="es-CO" sz="3200" dirty="0">
                <a:solidFill>
                  <a:schemeClr val="dk1"/>
                </a:solidFill>
                <a:latin typeface="Calibri"/>
                <a:cs typeface="Calibri"/>
              </a:rPr>
              <a:t> </a:t>
            </a:r>
            <a:r>
              <a:rPr lang="es-CO" sz="3200" dirty="0" err="1">
                <a:solidFill>
                  <a:schemeClr val="dk1"/>
                </a:solidFill>
                <a:latin typeface="Calibri"/>
                <a:cs typeface="Calibri"/>
              </a:rPr>
              <a:t>learning</a:t>
            </a:r>
            <a:r>
              <a:rPr lang="es-CO" sz="3200" dirty="0">
                <a:solidFill>
                  <a:schemeClr val="dk1"/>
                </a:solidFill>
                <a:latin typeface="Calibri"/>
                <a:cs typeface="Calibri"/>
              </a:rPr>
              <a:t> obteniendo buenos resultados. Sin embargo los resultados obtenidos aún no son suficientes para tener un modelo tridimensional completo y preciso.</a:t>
            </a:r>
          </a:p>
          <a:p>
            <a:pPr lvl="0" fontAlgn="base">
              <a:buSzPts val="1000"/>
              <a:tabLst>
                <a:tab pos="457200" algn="l"/>
              </a:tabLst>
            </a:pPr>
            <a:endParaRPr lang="es-CO" sz="3200" dirty="0">
              <a:solidFill>
                <a:schemeClr val="dk1"/>
              </a:solidFill>
              <a:latin typeface="Calibri"/>
              <a:cs typeface="Calibri"/>
            </a:endParaRPr>
          </a:p>
          <a:p>
            <a:pPr lvl="0" fontAlgn="base">
              <a:buSzPts val="1000"/>
              <a:tabLst>
                <a:tab pos="457200" algn="l"/>
              </a:tabLst>
            </a:pPr>
            <a:r>
              <a:rPr lang="es-CO" sz="3200" dirty="0">
                <a:solidFill>
                  <a:schemeClr val="dk1"/>
                </a:solidFill>
                <a:latin typeface="Calibri"/>
                <a:cs typeface="Calibri"/>
              </a:rPr>
              <a:t>Se puede concluir que para el caso de conjuntos de datos pequeños, la U-net presenta un mejor rendimiento en comparación a la red </a:t>
            </a:r>
            <a:r>
              <a:rPr lang="es-CO" sz="3200" dirty="0" err="1">
                <a:solidFill>
                  <a:schemeClr val="dk1"/>
                </a:solidFill>
                <a:latin typeface="Calibri"/>
                <a:cs typeface="Calibri"/>
              </a:rPr>
              <a:t>Segnet</a:t>
            </a:r>
            <a:r>
              <a:rPr lang="es-CO" sz="3200" dirty="0">
                <a:solidFill>
                  <a:schemeClr val="dk1"/>
                </a:solidFill>
                <a:latin typeface="Calibri"/>
                <a:cs typeface="Calibri"/>
              </a:rPr>
              <a:t>.</a:t>
            </a:r>
          </a:p>
          <a:p>
            <a:pPr lvl="0" algn="just"/>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3200" dirty="0">
              <a:solidFill>
                <a:schemeClr val="dk1"/>
              </a:solidFill>
              <a:latin typeface="Calibri"/>
              <a:ea typeface="Calibri"/>
              <a:cs typeface="Calibri"/>
              <a:sym typeface="Calibri"/>
            </a:endParaRPr>
          </a:p>
        </p:txBody>
      </p:sp>
      <p:sp>
        <p:nvSpPr>
          <p:cNvPr id="53" name="Google Shape;53;p4"/>
          <p:cNvSpPr/>
          <p:nvPr/>
        </p:nvSpPr>
        <p:spPr>
          <a:xfrm>
            <a:off x="33467041" y="4800600"/>
            <a:ext cx="9144000" cy="685800"/>
          </a:xfrm>
          <a:prstGeom prst="rect">
            <a:avLst/>
          </a:prstGeom>
          <a:solidFill>
            <a:srgbClr val="3C7D90"/>
          </a:solidFill>
          <a:ln w="12700" cap="flat" cmpd="sng">
            <a:solidFill>
              <a:srgbClr val="3C7D90"/>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Conclusiones</a:t>
            </a:r>
            <a:endParaRPr lang="es-CO" dirty="0"/>
          </a:p>
        </p:txBody>
      </p:sp>
      <p:sp>
        <p:nvSpPr>
          <p:cNvPr id="57" name="Google Shape;57;p4"/>
          <p:cNvSpPr txBox="1"/>
          <p:nvPr/>
        </p:nvSpPr>
        <p:spPr>
          <a:xfrm>
            <a:off x="1280160" y="14173200"/>
            <a:ext cx="9144000" cy="13572900"/>
          </a:xfrm>
          <a:prstGeom prst="rect">
            <a:avLst/>
          </a:prstGeom>
          <a:solidFill>
            <a:schemeClr val="lt1"/>
          </a:solidFill>
          <a:ln w="12700" cap="flat" cmpd="sng">
            <a:solidFill>
              <a:srgbClr val="A0A01C"/>
            </a:solidFill>
            <a:prstDash val="solid"/>
            <a:round/>
            <a:headEnd type="none" w="sm" len="sm"/>
            <a:tailEnd type="none" w="sm" len="sm"/>
          </a:ln>
        </p:spPr>
        <p:txBody>
          <a:bodyPr spcFirstLastPara="1" wrap="square" lIns="137125" tIns="137125" rIns="137125" bIns="137125" anchor="t" anchorCtr="0">
            <a:noAutofit/>
          </a:bodyPr>
          <a:lstStyle/>
          <a:p>
            <a:pPr>
              <a:lnSpc>
                <a:spcPct val="107000"/>
              </a:lnSpc>
              <a:spcAft>
                <a:spcPts val="800"/>
              </a:spcAft>
              <a:tabLst>
                <a:tab pos="981075" algn="l"/>
              </a:tabLst>
            </a:pPr>
            <a:r>
              <a:rPr lang="es-CO" sz="3200" dirty="0">
                <a:effectLst/>
                <a:latin typeface="Calibri" panose="020F0502020204030204" pitchFamily="34" charset="0"/>
                <a:ea typeface="Calibri" panose="020F0502020204030204" pitchFamily="34" charset="0"/>
                <a:cs typeface="Times New Roman" panose="02020603050405020304" pitchFamily="18" charset="0"/>
              </a:rPr>
              <a:t>El desarrollo de este proyecto se enfoca en la segmentación automática de aorta en tomografías computarizadas cardiacas implementando arquitecturas de aprendizaje profundo con datos de candidatos a reparación endovascular, proporcionando una herramienta que disminuya los tiempos de análisis médicos y además facilite la aplicación de endoprótesis por parte de los médicos a partir de la generación de modelos tridimensionales.</a:t>
            </a:r>
          </a:p>
          <a:p>
            <a:pPr>
              <a:lnSpc>
                <a:spcPct val="107000"/>
              </a:lnSpc>
              <a:spcAft>
                <a:spcPts val="800"/>
              </a:spcAft>
              <a:tabLst>
                <a:tab pos="981075" algn="l"/>
              </a:tabLst>
            </a:pPr>
            <a:r>
              <a:rPr lang="es-CO" sz="3200" dirty="0">
                <a:effectLst/>
                <a:latin typeface="Calibri" panose="020F0502020204030204" pitchFamily="34" charset="0"/>
                <a:ea typeface="Calibri" panose="020F0502020204030204" pitchFamily="34" charset="0"/>
                <a:cs typeface="Times New Roman" panose="02020603050405020304" pitchFamily="18" charset="0"/>
              </a:rPr>
              <a:t>En la actualidad existen múltiples aplicaciones de libre acceso para el procesamiento de imágenes médicas que permiten realizar la segmentación en imágenes morfológicas de manera manual o semiautomática, el problema con estas aplicaciones es que para obtener un buen resultado se requiere gran cantidad de tiempo y de conocimiento por parte del usuario. </a:t>
            </a:r>
          </a:p>
          <a:p>
            <a:pPr>
              <a:lnSpc>
                <a:spcPct val="107000"/>
              </a:lnSpc>
              <a:spcAft>
                <a:spcPts val="800"/>
              </a:spcAft>
              <a:tabLst>
                <a:tab pos="981075" algn="l"/>
              </a:tabLst>
            </a:pPr>
            <a:r>
              <a:rPr lang="es-CO" sz="3200" dirty="0">
                <a:effectLst/>
                <a:latin typeface="Calibri" panose="020F0502020204030204" pitchFamily="34" charset="0"/>
                <a:ea typeface="Calibri" panose="020F0502020204030204" pitchFamily="34" charset="0"/>
                <a:cs typeface="Times New Roman" panose="02020603050405020304" pitchFamily="18" charset="0"/>
              </a:rPr>
              <a:t>En este proyecto se realiza la implementación de arquitecturas de redes neuronales convolucionales populares en la segmentación de imágenes médicas las cuales tienen como objetivo clasificar cada uno de los pixeles en las tomografías </a:t>
            </a:r>
            <a:r>
              <a:rPr lang="es-CO" sz="3200" dirty="0" err="1">
                <a:effectLst/>
                <a:latin typeface="Calibri" panose="020F0502020204030204" pitchFamily="34" charset="0"/>
                <a:ea typeface="Calibri" panose="020F0502020204030204" pitchFamily="34" charset="0"/>
                <a:cs typeface="Times New Roman" panose="02020603050405020304" pitchFamily="18" charset="0"/>
              </a:rPr>
              <a:t>preprocesadas</a:t>
            </a:r>
            <a:r>
              <a:rPr lang="es-CO" sz="3200" dirty="0">
                <a:effectLst/>
                <a:latin typeface="Calibri" panose="020F0502020204030204" pitchFamily="34" charset="0"/>
                <a:ea typeface="Calibri" panose="020F0502020204030204" pitchFamily="34" charset="0"/>
                <a:cs typeface="Times New Roman" panose="02020603050405020304" pitchFamily="18" charset="0"/>
              </a:rPr>
              <a:t>, adicionalmente a partir de la segmentación se crea el modelo tridimensional como resultado.</a:t>
            </a:r>
          </a:p>
        </p:txBody>
      </p:sp>
      <p:sp>
        <p:nvSpPr>
          <p:cNvPr id="58" name="Google Shape;58;p4"/>
          <p:cNvSpPr/>
          <p:nvPr/>
        </p:nvSpPr>
        <p:spPr>
          <a:xfrm>
            <a:off x="11521440" y="13487400"/>
            <a:ext cx="20848320" cy="685800"/>
          </a:xfrm>
          <a:prstGeom prst="rect">
            <a:avLst/>
          </a:prstGeom>
          <a:solidFill>
            <a:srgbClr val="01B49E"/>
          </a:solidFill>
          <a:ln w="12700" cap="flat" cmpd="sng">
            <a:solidFill>
              <a:srgbClr val="01B49E"/>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Resultados</a:t>
            </a:r>
            <a:endParaRPr lang="es-CO" dirty="0"/>
          </a:p>
        </p:txBody>
      </p:sp>
      <p:sp>
        <p:nvSpPr>
          <p:cNvPr id="65" name="Google Shape;65;p4"/>
          <p:cNvSpPr txBox="1"/>
          <p:nvPr/>
        </p:nvSpPr>
        <p:spPr>
          <a:xfrm>
            <a:off x="11453036" y="22304685"/>
            <a:ext cx="5766900" cy="438600"/>
          </a:xfrm>
          <a:prstGeom prst="rect">
            <a:avLst/>
          </a:prstGeom>
          <a:noFill/>
          <a:ln>
            <a:noFill/>
          </a:ln>
        </p:spPr>
        <p:txBody>
          <a:bodyPr spcFirstLastPara="1" wrap="square" lIns="68550" tIns="34275" rIns="68550" bIns="34275" anchor="t" anchorCtr="0">
            <a:noAutofit/>
          </a:bodyPr>
          <a:lstStyle/>
          <a:p>
            <a:pPr marL="0" marR="0" lvl="0" indent="0" algn="r" rtl="0">
              <a:spcBef>
                <a:spcPts val="0"/>
              </a:spcBef>
              <a:spcAft>
                <a:spcPts val="0"/>
              </a:spcAft>
              <a:buNone/>
            </a:pPr>
            <a:r>
              <a:rPr lang="en-US" sz="2400" b="1" dirty="0" err="1">
                <a:solidFill>
                  <a:schemeClr val="dk1"/>
                </a:solidFill>
                <a:latin typeface="Calibri"/>
                <a:ea typeface="Calibri"/>
                <a:cs typeface="Calibri"/>
                <a:sym typeface="Calibri"/>
              </a:rPr>
              <a:t>Gráfico</a:t>
            </a:r>
            <a:r>
              <a:rPr lang="en-US" sz="2400" b="1" dirty="0">
                <a:solidFill>
                  <a:schemeClr val="dk1"/>
                </a:solidFill>
                <a:latin typeface="Calibri"/>
                <a:ea typeface="Calibri"/>
                <a:cs typeface="Calibri"/>
                <a:sym typeface="Calibri"/>
              </a:rPr>
              <a:t> 1. </a:t>
            </a:r>
            <a:r>
              <a:rPr lang="en-US" sz="2400" b="1" dirty="0" err="1">
                <a:solidFill>
                  <a:schemeClr val="dk1"/>
                </a:solidFill>
                <a:latin typeface="Calibri"/>
                <a:ea typeface="Calibri"/>
                <a:cs typeface="Calibri"/>
                <a:sym typeface="Calibri"/>
              </a:rPr>
              <a:t>Resultados</a:t>
            </a:r>
            <a:r>
              <a:rPr lang="en-US" sz="2400" b="1" dirty="0">
                <a:solidFill>
                  <a:schemeClr val="dk1"/>
                </a:solidFill>
                <a:latin typeface="Calibri"/>
                <a:ea typeface="Calibri"/>
                <a:cs typeface="Calibri"/>
                <a:sym typeface="Calibri"/>
              </a:rPr>
              <a:t> </a:t>
            </a:r>
            <a:r>
              <a:rPr lang="en-US" sz="2400" b="1" dirty="0" err="1">
                <a:solidFill>
                  <a:schemeClr val="dk1"/>
                </a:solidFill>
                <a:latin typeface="Calibri"/>
                <a:ea typeface="Calibri"/>
                <a:cs typeface="Calibri"/>
                <a:sym typeface="Calibri"/>
              </a:rPr>
              <a:t>metricas</a:t>
            </a:r>
            <a:r>
              <a:rPr lang="en-US" sz="2400" b="1" dirty="0">
                <a:solidFill>
                  <a:schemeClr val="dk1"/>
                </a:solidFill>
                <a:latin typeface="Calibri"/>
                <a:ea typeface="Calibri"/>
                <a:cs typeface="Calibri"/>
                <a:sym typeface="Calibri"/>
              </a:rPr>
              <a:t> </a:t>
            </a:r>
            <a:r>
              <a:rPr lang="en-US" sz="2400" b="1" dirty="0" err="1">
                <a:solidFill>
                  <a:schemeClr val="dk1"/>
                </a:solidFill>
                <a:latin typeface="Calibri"/>
                <a:ea typeface="Calibri"/>
                <a:cs typeface="Calibri"/>
                <a:sym typeface="Calibri"/>
              </a:rPr>
              <a:t>Unet</a:t>
            </a:r>
            <a:endParaRPr dirty="0"/>
          </a:p>
        </p:txBody>
      </p:sp>
      <p:sp>
        <p:nvSpPr>
          <p:cNvPr id="66" name="Google Shape;66;p4"/>
          <p:cNvSpPr txBox="1"/>
          <p:nvPr/>
        </p:nvSpPr>
        <p:spPr>
          <a:xfrm>
            <a:off x="33467041" y="23334341"/>
            <a:ext cx="9144000" cy="4220308"/>
          </a:xfrm>
          <a:prstGeom prst="rect">
            <a:avLst/>
          </a:prstGeom>
          <a:solidFill>
            <a:schemeClr val="lt1"/>
          </a:solidFill>
          <a:ln w="12700" cap="flat" cmpd="sng">
            <a:solidFill>
              <a:srgbClr val="CCE134"/>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ES" sz="3200" dirty="0">
                <a:solidFill>
                  <a:schemeClr val="dk1"/>
                </a:solidFill>
                <a:latin typeface="Calibri"/>
                <a:ea typeface="Calibri"/>
                <a:cs typeface="Calibri"/>
                <a:sym typeface="Calibri"/>
              </a:rPr>
              <a:t>Como trabajo a futuro se esperaría trabajar con mayor cantidad de datos de mas pacientes para mejorar la predicción y lograr una segmentación exacta sin depender del tipo de dispositivo con que se tomen las tomografías, ni la calidad ni cantidad de las imágenes de cada aorta.</a:t>
            </a:r>
            <a:endParaRPr lang="es-CO" dirty="0"/>
          </a:p>
        </p:txBody>
      </p:sp>
      <p:sp>
        <p:nvSpPr>
          <p:cNvPr id="67" name="Google Shape;67;p4"/>
          <p:cNvSpPr/>
          <p:nvPr/>
        </p:nvSpPr>
        <p:spPr>
          <a:xfrm>
            <a:off x="33467041" y="22648540"/>
            <a:ext cx="9144000" cy="685800"/>
          </a:xfrm>
          <a:prstGeom prst="rect">
            <a:avLst/>
          </a:prstGeom>
          <a:solidFill>
            <a:srgbClr val="CCE134"/>
          </a:solidFill>
          <a:ln w="12700" cap="flat" cmpd="sng">
            <a:solidFill>
              <a:srgbClr val="CCE134"/>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a:solidFill>
                  <a:srgbClr val="EAF1DD"/>
                </a:solidFill>
                <a:latin typeface="Calibri"/>
                <a:ea typeface="Calibri"/>
                <a:cs typeface="Calibri"/>
                <a:sym typeface="Calibri"/>
              </a:rPr>
              <a:t>Trabajo Futuro</a:t>
            </a:r>
            <a:endParaRPr/>
          </a:p>
        </p:txBody>
      </p:sp>
      <p:pic>
        <p:nvPicPr>
          <p:cNvPr id="68" name="Google Shape;68;p4"/>
          <p:cNvPicPr preferRelativeResize="0"/>
          <p:nvPr/>
        </p:nvPicPr>
        <p:blipFill rotWithShape="1">
          <a:blip r:embed="rId3">
            <a:alphaModFix/>
          </a:blip>
          <a:srcRect l="6772" t="14568" r="5845" b="10720"/>
          <a:stretch/>
        </p:blipFill>
        <p:spPr>
          <a:xfrm>
            <a:off x="35304670" y="708150"/>
            <a:ext cx="5766776" cy="2743200"/>
          </a:xfrm>
          <a:prstGeom prst="rect">
            <a:avLst/>
          </a:prstGeom>
          <a:noFill/>
          <a:ln>
            <a:noFill/>
          </a:ln>
        </p:spPr>
      </p:pic>
      <p:pic>
        <p:nvPicPr>
          <p:cNvPr id="69" name="Google Shape;69;p4"/>
          <p:cNvPicPr preferRelativeResize="0"/>
          <p:nvPr/>
        </p:nvPicPr>
        <p:blipFill rotWithShape="1">
          <a:blip r:embed="rId4">
            <a:alphaModFix/>
          </a:blip>
          <a:srcRect t="24204" b="28996"/>
          <a:stretch/>
        </p:blipFill>
        <p:spPr>
          <a:xfrm>
            <a:off x="2819754" y="532901"/>
            <a:ext cx="6556239" cy="3018497"/>
          </a:xfrm>
          <a:prstGeom prst="rect">
            <a:avLst/>
          </a:prstGeom>
          <a:noFill/>
          <a:ln>
            <a:noFill/>
          </a:ln>
        </p:spPr>
      </p:pic>
      <p:pic>
        <p:nvPicPr>
          <p:cNvPr id="5" name="Imagen 4" descr="Workflow segmentación de aorta&#10;">
            <a:extLst>
              <a:ext uri="{FF2B5EF4-FFF2-40B4-BE49-F238E27FC236}">
                <a16:creationId xmlns:a16="http://schemas.microsoft.com/office/drawing/2014/main" id="{9B10D6D9-BB75-4A5C-B10F-E7B78362077C}"/>
              </a:ext>
              <a:ext uri="{C183D7F6-B498-43B3-948B-1728B52AA6E4}">
                <adec:decorative xmlns:adec="http://schemas.microsoft.com/office/drawing/2017/decorative" val="0"/>
              </a:ext>
            </a:extLst>
          </p:cNvPr>
          <p:cNvPicPr>
            <a:picLocks noChangeAspect="1"/>
          </p:cNvPicPr>
          <p:nvPr/>
        </p:nvPicPr>
        <p:blipFill>
          <a:blip r:embed="rId5"/>
          <a:stretch>
            <a:fillRect/>
          </a:stretch>
        </p:blipFill>
        <p:spPr>
          <a:xfrm>
            <a:off x="14336486" y="5693343"/>
            <a:ext cx="15218230" cy="6160854"/>
          </a:xfrm>
          <a:prstGeom prst="rect">
            <a:avLst/>
          </a:prstGeom>
        </p:spPr>
      </p:pic>
      <p:sp>
        <p:nvSpPr>
          <p:cNvPr id="6" name="CuadroTexto 5">
            <a:extLst>
              <a:ext uri="{FF2B5EF4-FFF2-40B4-BE49-F238E27FC236}">
                <a16:creationId xmlns:a16="http://schemas.microsoft.com/office/drawing/2014/main" id="{14D64306-38BF-4A6B-8F40-B4CFA300CA1E}"/>
              </a:ext>
            </a:extLst>
          </p:cNvPr>
          <p:cNvSpPr txBox="1"/>
          <p:nvPr/>
        </p:nvSpPr>
        <p:spPr>
          <a:xfrm>
            <a:off x="19478626" y="12210150"/>
            <a:ext cx="4933950" cy="307777"/>
          </a:xfrm>
          <a:prstGeom prst="rect">
            <a:avLst/>
          </a:prstGeom>
          <a:noFill/>
        </p:spPr>
        <p:txBody>
          <a:bodyPr wrap="square" rtlCol="0">
            <a:spAutoFit/>
          </a:bodyPr>
          <a:lstStyle/>
          <a:p>
            <a:r>
              <a:rPr lang="es-CO" b="1" dirty="0"/>
              <a:t>Figura 1</a:t>
            </a:r>
            <a:r>
              <a:rPr lang="es-CO" dirty="0"/>
              <a:t>. flujo de trabajo segmentación automática de aorta  </a:t>
            </a:r>
          </a:p>
        </p:txBody>
      </p:sp>
      <p:pic>
        <p:nvPicPr>
          <p:cNvPr id="1030" name="Picture 6">
            <a:extLst>
              <a:ext uri="{FF2B5EF4-FFF2-40B4-BE49-F238E27FC236}">
                <a16:creationId xmlns:a16="http://schemas.microsoft.com/office/drawing/2014/main" id="{6B7D46C4-DF5F-4BAB-B1E9-39EFDEA124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72119" y="16637775"/>
            <a:ext cx="6915654" cy="550477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071754A0-8DF3-4A91-972F-EC74D704365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943602" y="16629492"/>
            <a:ext cx="6790226" cy="5504770"/>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65;p4">
            <a:extLst>
              <a:ext uri="{FF2B5EF4-FFF2-40B4-BE49-F238E27FC236}">
                <a16:creationId xmlns:a16="http://schemas.microsoft.com/office/drawing/2014/main" id="{0E70C924-7ADC-47F7-A096-6CF881B7A697}"/>
              </a:ext>
            </a:extLst>
          </p:cNvPr>
          <p:cNvSpPr txBox="1"/>
          <p:nvPr/>
        </p:nvSpPr>
        <p:spPr>
          <a:xfrm>
            <a:off x="18248812" y="22366678"/>
            <a:ext cx="5766900" cy="438600"/>
          </a:xfrm>
          <a:prstGeom prst="rect">
            <a:avLst/>
          </a:prstGeom>
          <a:noFill/>
          <a:ln>
            <a:noFill/>
          </a:ln>
        </p:spPr>
        <p:txBody>
          <a:bodyPr spcFirstLastPara="1" wrap="square" lIns="68550" tIns="34275" rIns="68550" bIns="34275" anchor="t" anchorCtr="0">
            <a:noAutofit/>
          </a:bodyPr>
          <a:lstStyle/>
          <a:p>
            <a:pPr marL="0" marR="0" lvl="0" indent="0" algn="r" rtl="0">
              <a:spcBef>
                <a:spcPts val="0"/>
              </a:spcBef>
              <a:spcAft>
                <a:spcPts val="0"/>
              </a:spcAft>
              <a:buNone/>
            </a:pPr>
            <a:r>
              <a:rPr lang="en-US" sz="2400" b="1" dirty="0" err="1">
                <a:solidFill>
                  <a:schemeClr val="dk1"/>
                </a:solidFill>
                <a:latin typeface="Calibri"/>
                <a:ea typeface="Calibri"/>
                <a:cs typeface="Calibri"/>
                <a:sym typeface="Calibri"/>
              </a:rPr>
              <a:t>Gráfico</a:t>
            </a:r>
            <a:r>
              <a:rPr lang="en-US" sz="2400" b="1" dirty="0">
                <a:solidFill>
                  <a:schemeClr val="dk1"/>
                </a:solidFill>
                <a:latin typeface="Calibri"/>
                <a:ea typeface="Calibri"/>
                <a:cs typeface="Calibri"/>
                <a:sym typeface="Calibri"/>
              </a:rPr>
              <a:t> 2. </a:t>
            </a:r>
            <a:r>
              <a:rPr lang="en-US" sz="2400" b="1" dirty="0" err="1">
                <a:solidFill>
                  <a:schemeClr val="dk1"/>
                </a:solidFill>
                <a:latin typeface="Calibri"/>
                <a:ea typeface="Calibri"/>
                <a:cs typeface="Calibri"/>
                <a:sym typeface="Calibri"/>
              </a:rPr>
              <a:t>Resultados</a:t>
            </a:r>
            <a:r>
              <a:rPr lang="en-US" sz="2400" b="1" dirty="0">
                <a:solidFill>
                  <a:schemeClr val="dk1"/>
                </a:solidFill>
                <a:latin typeface="Calibri"/>
                <a:ea typeface="Calibri"/>
                <a:cs typeface="Calibri"/>
                <a:sym typeface="Calibri"/>
              </a:rPr>
              <a:t> </a:t>
            </a:r>
            <a:r>
              <a:rPr lang="en-US" sz="2400" b="1" dirty="0" err="1">
                <a:solidFill>
                  <a:schemeClr val="dk1"/>
                </a:solidFill>
                <a:latin typeface="Calibri"/>
                <a:ea typeface="Calibri"/>
                <a:cs typeface="Calibri"/>
                <a:sym typeface="Calibri"/>
              </a:rPr>
              <a:t>metricas</a:t>
            </a:r>
            <a:r>
              <a:rPr lang="en-US" sz="2400" b="1" dirty="0">
                <a:solidFill>
                  <a:schemeClr val="dk1"/>
                </a:solidFill>
                <a:latin typeface="Calibri"/>
                <a:ea typeface="Calibri"/>
                <a:cs typeface="Calibri"/>
                <a:sym typeface="Calibri"/>
              </a:rPr>
              <a:t> </a:t>
            </a:r>
            <a:r>
              <a:rPr lang="en-US" sz="2400" b="1" dirty="0" err="1">
                <a:solidFill>
                  <a:schemeClr val="dk1"/>
                </a:solidFill>
                <a:latin typeface="Calibri"/>
                <a:ea typeface="Calibri"/>
                <a:cs typeface="Calibri"/>
                <a:sym typeface="Calibri"/>
              </a:rPr>
              <a:t>Segnet</a:t>
            </a:r>
            <a:endParaRPr dirty="0"/>
          </a:p>
        </p:txBody>
      </p:sp>
      <p:pic>
        <p:nvPicPr>
          <p:cNvPr id="1034" name="Picture 10">
            <a:extLst>
              <a:ext uri="{FF2B5EF4-FFF2-40B4-BE49-F238E27FC236}">
                <a16:creationId xmlns:a16="http://schemas.microsoft.com/office/drawing/2014/main" id="{0A761ED5-E563-4E0D-8E2A-6BCCA30FC63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189657" y="16721978"/>
            <a:ext cx="5943600" cy="5412283"/>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65;p4">
            <a:extLst>
              <a:ext uri="{FF2B5EF4-FFF2-40B4-BE49-F238E27FC236}">
                <a16:creationId xmlns:a16="http://schemas.microsoft.com/office/drawing/2014/main" id="{03FB3A81-1BCC-49BC-BBB3-AD4FB7B84FAD}"/>
              </a:ext>
            </a:extLst>
          </p:cNvPr>
          <p:cNvSpPr txBox="1"/>
          <p:nvPr/>
        </p:nvSpPr>
        <p:spPr>
          <a:xfrm>
            <a:off x="26417336" y="22304685"/>
            <a:ext cx="5766900" cy="438600"/>
          </a:xfrm>
          <a:prstGeom prst="rect">
            <a:avLst/>
          </a:prstGeom>
          <a:noFill/>
          <a:ln>
            <a:noFill/>
          </a:ln>
        </p:spPr>
        <p:txBody>
          <a:bodyPr spcFirstLastPara="1" wrap="square" lIns="68550" tIns="34275" rIns="68550" bIns="34275" anchor="t" anchorCtr="0">
            <a:noAutofit/>
          </a:bodyPr>
          <a:lstStyle/>
          <a:p>
            <a:pPr marL="0" marR="0" lvl="0" indent="0" algn="r" rtl="0">
              <a:spcBef>
                <a:spcPts val="0"/>
              </a:spcBef>
              <a:spcAft>
                <a:spcPts val="0"/>
              </a:spcAft>
              <a:buNone/>
            </a:pPr>
            <a:r>
              <a:rPr lang="en-US" sz="2400" b="1" dirty="0" err="1">
                <a:solidFill>
                  <a:schemeClr val="dk1"/>
                </a:solidFill>
                <a:latin typeface="Calibri"/>
                <a:ea typeface="Calibri"/>
                <a:cs typeface="Calibri"/>
                <a:sym typeface="Calibri"/>
              </a:rPr>
              <a:t>Gráfico</a:t>
            </a:r>
            <a:r>
              <a:rPr lang="en-US" sz="2400" b="1" dirty="0">
                <a:solidFill>
                  <a:schemeClr val="dk1"/>
                </a:solidFill>
                <a:latin typeface="Calibri"/>
                <a:ea typeface="Calibri"/>
                <a:cs typeface="Calibri"/>
                <a:sym typeface="Calibri"/>
              </a:rPr>
              <a:t> 3. </a:t>
            </a:r>
            <a:r>
              <a:rPr lang="en-US" sz="2400" b="1" dirty="0" err="1">
                <a:solidFill>
                  <a:schemeClr val="dk1"/>
                </a:solidFill>
                <a:latin typeface="Calibri"/>
                <a:ea typeface="Calibri"/>
                <a:cs typeface="Calibri"/>
                <a:sym typeface="Calibri"/>
              </a:rPr>
              <a:t>Resultados</a:t>
            </a:r>
            <a:r>
              <a:rPr lang="en-US" sz="2400" b="1" dirty="0">
                <a:solidFill>
                  <a:schemeClr val="dk1"/>
                </a:solidFill>
                <a:latin typeface="Calibri"/>
                <a:ea typeface="Calibri"/>
                <a:cs typeface="Calibri"/>
                <a:sym typeface="Calibri"/>
              </a:rPr>
              <a:t> </a:t>
            </a:r>
            <a:r>
              <a:rPr lang="en-US" sz="2400" b="1" dirty="0" err="1">
                <a:solidFill>
                  <a:schemeClr val="dk1"/>
                </a:solidFill>
                <a:latin typeface="Calibri"/>
                <a:ea typeface="Calibri"/>
                <a:cs typeface="Calibri"/>
                <a:sym typeface="Calibri"/>
              </a:rPr>
              <a:t>segmentación</a:t>
            </a:r>
            <a:r>
              <a:rPr lang="en-US" sz="2400" b="1" dirty="0">
                <a:solidFill>
                  <a:schemeClr val="dk1"/>
                </a:solidFill>
                <a:latin typeface="Calibri"/>
                <a:ea typeface="Calibri"/>
                <a:cs typeface="Calibri"/>
                <a:sym typeface="Calibri"/>
              </a:rPr>
              <a:t> </a:t>
            </a:r>
            <a:r>
              <a:rPr lang="en-US" sz="2400" b="1" dirty="0" err="1">
                <a:solidFill>
                  <a:schemeClr val="dk1"/>
                </a:solidFill>
                <a:latin typeface="Calibri"/>
                <a:ea typeface="Calibri"/>
                <a:cs typeface="Calibri"/>
                <a:sym typeface="Calibri"/>
              </a:rPr>
              <a:t>Unet</a:t>
            </a:r>
            <a:endParaRPr dirty="0"/>
          </a:p>
        </p:txBody>
      </p:sp>
      <p:pic>
        <p:nvPicPr>
          <p:cNvPr id="10" name="Gráfico 9">
            <a:extLst>
              <a:ext uri="{FF2B5EF4-FFF2-40B4-BE49-F238E27FC236}">
                <a16:creationId xmlns:a16="http://schemas.microsoft.com/office/drawing/2014/main" id="{3DF9FC8E-A46B-416D-B0D4-38A1AD8F919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0407789" y="23334340"/>
            <a:ext cx="3861852" cy="4032228"/>
          </a:xfrm>
          <a:prstGeom prst="rect">
            <a:avLst/>
          </a:prstGeom>
        </p:spPr>
      </p:pic>
      <p:sp>
        <p:nvSpPr>
          <p:cNvPr id="11" name="Google Shape;65;p4">
            <a:extLst>
              <a:ext uri="{FF2B5EF4-FFF2-40B4-BE49-F238E27FC236}">
                <a16:creationId xmlns:a16="http://schemas.microsoft.com/office/drawing/2014/main" id="{81F7B0F5-76D3-4360-81A3-8E7D812F8356}"/>
              </a:ext>
            </a:extLst>
          </p:cNvPr>
          <p:cNvSpPr txBox="1"/>
          <p:nvPr/>
        </p:nvSpPr>
        <p:spPr>
          <a:xfrm>
            <a:off x="18943602" y="27770296"/>
            <a:ext cx="6790226" cy="356172"/>
          </a:xfrm>
          <a:prstGeom prst="rect">
            <a:avLst/>
          </a:prstGeom>
          <a:noFill/>
          <a:ln>
            <a:noFill/>
          </a:ln>
        </p:spPr>
        <p:txBody>
          <a:bodyPr spcFirstLastPara="1" wrap="square" lIns="68550" tIns="34275" rIns="68550" bIns="34275" anchor="t" anchorCtr="0">
            <a:noAutofit/>
          </a:bodyPr>
          <a:lstStyle/>
          <a:p>
            <a:pPr marL="0" marR="0" lvl="0" indent="0" algn="r" rtl="0">
              <a:spcBef>
                <a:spcPts val="0"/>
              </a:spcBef>
              <a:spcAft>
                <a:spcPts val="0"/>
              </a:spcAft>
              <a:buNone/>
            </a:pPr>
            <a:r>
              <a:rPr lang="en-US" sz="2400" b="1" dirty="0" err="1">
                <a:solidFill>
                  <a:schemeClr val="dk1"/>
                </a:solidFill>
                <a:latin typeface="Calibri"/>
                <a:ea typeface="Calibri"/>
                <a:cs typeface="Calibri"/>
                <a:sym typeface="Calibri"/>
              </a:rPr>
              <a:t>Grafico</a:t>
            </a:r>
            <a:r>
              <a:rPr lang="en-US" sz="2400" b="1" dirty="0">
                <a:solidFill>
                  <a:schemeClr val="dk1"/>
                </a:solidFill>
                <a:latin typeface="Calibri"/>
                <a:ea typeface="Calibri"/>
                <a:cs typeface="Calibri"/>
                <a:sym typeface="Calibri"/>
              </a:rPr>
              <a:t> 4.Modelo tridimensional </a:t>
            </a:r>
            <a:r>
              <a:rPr lang="en-US" sz="2400" b="1" dirty="0" err="1">
                <a:solidFill>
                  <a:schemeClr val="dk1"/>
                </a:solidFill>
                <a:latin typeface="Calibri"/>
                <a:ea typeface="Calibri"/>
                <a:cs typeface="Calibri"/>
                <a:sym typeface="Calibri"/>
              </a:rPr>
              <a:t>segmentación</a:t>
            </a:r>
            <a:r>
              <a:rPr lang="en-US" sz="2400" b="1" dirty="0">
                <a:solidFill>
                  <a:schemeClr val="dk1"/>
                </a:solidFill>
                <a:latin typeface="Calibri"/>
                <a:ea typeface="Calibri"/>
                <a:cs typeface="Calibri"/>
                <a:sym typeface="Calibri"/>
              </a:rPr>
              <a:t> </a:t>
            </a:r>
            <a:r>
              <a:rPr lang="en-US" sz="2400" b="1" dirty="0" err="1">
                <a:solidFill>
                  <a:schemeClr val="dk1"/>
                </a:solidFill>
                <a:latin typeface="Calibri"/>
                <a:ea typeface="Calibri"/>
                <a:cs typeface="Calibri"/>
                <a:sym typeface="Calibri"/>
              </a:rPr>
              <a:t>Unet</a:t>
            </a:r>
            <a:endParaRPr dirty="0"/>
          </a:p>
        </p:txBody>
      </p:sp>
    </p:spTree>
  </p:cSld>
  <p:clrMapOvr>
    <a:masterClrMapping/>
  </p:clrMapOvr>
</p:sld>
</file>

<file path=ppt/theme/theme1.xml><?xml version="1.0" encoding="utf-8"?>
<a:theme xmlns:a="http://schemas.openxmlformats.org/drawingml/2006/main" name="Office Theme">
  <a:themeElements>
    <a:clrScheme name="Roj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228C2A1DD830841B81CFDEE76E36F01" ma:contentTypeVersion="8" ma:contentTypeDescription="Crear nuevo documento." ma:contentTypeScope="" ma:versionID="5b4db549523a0a29bdd783dcede98f20">
  <xsd:schema xmlns:xsd="http://www.w3.org/2001/XMLSchema" xmlns:xs="http://www.w3.org/2001/XMLSchema" xmlns:p="http://schemas.microsoft.com/office/2006/metadata/properties" xmlns:ns2="2d405435-45be-43e4-8998-645d85a018d9" targetNamespace="http://schemas.microsoft.com/office/2006/metadata/properties" ma:root="true" ma:fieldsID="46994ad050463fad6ab80e45ba309368" ns2:_="">
    <xsd:import namespace="2d405435-45be-43e4-8998-645d85a018d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405435-45be-43e4-8998-645d85a018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501F22B-80A4-4690-92F4-7702F86160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405435-45be-43e4-8998-645d85a018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BF0E178-1F1F-49D9-BA72-76510F1C1AB3}">
  <ds:schemaRefs>
    <ds:schemaRef ds:uri="http://schemas.microsoft.com/sharepoint/v3/contenttype/forms"/>
  </ds:schemaRefs>
</ds:datastoreItem>
</file>

<file path=customXml/itemProps3.xml><?xml version="1.0" encoding="utf-8"?>
<ds:datastoreItem xmlns:ds="http://schemas.openxmlformats.org/officeDocument/2006/customXml" ds:itemID="{1E97E41D-B09E-4D3D-82C8-D317E003E53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1845</TotalTime>
  <Words>519</Words>
  <Application>Microsoft Office PowerPoint</Application>
  <PresentationFormat>Personalizado</PresentationFormat>
  <Paragraphs>28</Paragraphs>
  <Slides>1</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Candara</vt:lpstr>
      <vt:lpstr>Office Theme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EISI</dc:creator>
  <cp:lastModifiedBy>LICETH ROZO</cp:lastModifiedBy>
  <cp:revision>26</cp:revision>
  <dcterms:modified xsi:type="dcterms:W3CDTF">2020-09-08T11:04:58Z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0x0101007228C2A1DD830841B81CFDEE76E36F01</vt:lpwstr>
  </property>
</Properties>
</file>