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2E872-0F00-4590-A56C-6B326FA91269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9063F-CE21-45E7-81F5-98CD7A1AA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9063F-CE21-45E7-81F5-98CD7A1AA1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1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9063F-CE21-45E7-81F5-98CD7A1AA1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1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murmurHash</a:t>
            </a:r>
            <a:r>
              <a:rPr lang="zh-CN" altLang="en-US" dirty="0" smtClean="0"/>
              <a:t>做负载均衡可能考虑到利用缓存？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9063F-CE21-45E7-81F5-98CD7A1AA1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6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是否可以根据分区的繁忙程度去分发数据？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9063F-CE21-45E7-81F5-98CD7A1AA1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3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6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1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3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8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1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9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1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10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5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7FC30-05F1-4642-B64E-6E33CF3E8307}" type="datetimeFigureOut">
              <a:rPr lang="zh-CN" altLang="en-US" smtClean="0"/>
              <a:t>2021/7/3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898F-E7AF-45C6-BDE3-1081F62565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32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23758" y="1288518"/>
            <a:ext cx="552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/>
              <a:t>Kafka</a:t>
            </a:r>
            <a:r>
              <a:rPr lang="zh-CN" altLang="en-US" sz="3600" b="1" dirty="0" smtClean="0"/>
              <a:t>技术分享 </a:t>
            </a:r>
            <a:r>
              <a:rPr lang="en-US" altLang="zh-CN" sz="3600" b="1" dirty="0" smtClean="0"/>
              <a:t>– </a:t>
            </a:r>
            <a:r>
              <a:rPr lang="zh-CN" altLang="en-US" sz="3600" b="1" dirty="0" smtClean="0"/>
              <a:t>消息分区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490910" y="2968015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创建分区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向分区发送数据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分区重分配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55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3805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向分区发送数据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自定义分区器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1514695"/>
            <a:ext cx="10058400" cy="3420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5010402"/>
            <a:ext cx="1005840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分区重分配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5039712"/>
            <a:ext cx="10058400" cy="5929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99765" y="1070251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broker</a:t>
            </a:r>
            <a:r>
              <a:rPr lang="zh-CN" altLang="en-US" dirty="0" smtClean="0">
                <a:solidFill>
                  <a:srgbClr val="FF0000"/>
                </a:solidFill>
              </a:rPr>
              <a:t>挂了怎么办？新</a:t>
            </a:r>
            <a:r>
              <a:rPr lang="en-US" altLang="zh-CN" dirty="0" smtClean="0">
                <a:solidFill>
                  <a:srgbClr val="FF0000"/>
                </a:solidFill>
              </a:rPr>
              <a:t>broker</a:t>
            </a:r>
            <a:r>
              <a:rPr lang="zh-CN" altLang="en-US" dirty="0" smtClean="0">
                <a:solidFill>
                  <a:srgbClr val="FF0000"/>
                </a:solidFill>
              </a:rPr>
              <a:t>上线怎么分配主题？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03986" y="2294669"/>
            <a:ext cx="78951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当集群中节点宕机时或下线时，若该节点的</a:t>
            </a:r>
            <a:r>
              <a:rPr lang="en-US" altLang="zh-CN" dirty="0" smtClean="0"/>
              <a:t>Leader</a:t>
            </a:r>
            <a:r>
              <a:rPr lang="zh-CN" altLang="en-US" dirty="0" smtClean="0"/>
              <a:t>副本在其它节点上没有</a:t>
            </a:r>
            <a:endParaRPr lang="en-US" altLang="zh-CN" dirty="0" smtClean="0"/>
          </a:p>
          <a:p>
            <a:r>
              <a:rPr lang="zh-CN" altLang="en-US" dirty="0" smtClean="0"/>
              <a:t>可用的</a:t>
            </a:r>
            <a:r>
              <a:rPr lang="en-US" altLang="zh-CN" dirty="0" err="1" smtClean="0"/>
              <a:t>Follwer</a:t>
            </a:r>
            <a:r>
              <a:rPr lang="zh-CN" altLang="en-US" dirty="0" smtClean="0"/>
              <a:t>副本，则该分区数据处于丢失状态，</a:t>
            </a:r>
            <a:r>
              <a:rPr lang="en-US" altLang="zh-CN" dirty="0" smtClean="0"/>
              <a:t>Kafka</a:t>
            </a:r>
            <a:r>
              <a:rPr lang="zh-CN" altLang="en-US" dirty="0" smtClean="0">
                <a:solidFill>
                  <a:srgbClr val="FF0000"/>
                </a:solidFill>
              </a:rPr>
              <a:t>不会自动迁移节点</a:t>
            </a:r>
            <a:endParaRPr lang="en-US" altLang="zh-CN" dirty="0" smtClean="0"/>
          </a:p>
          <a:p>
            <a:r>
              <a:rPr lang="zh-CN" altLang="en-US" dirty="0" smtClean="0"/>
              <a:t>，这将影响整体服务的可靠性。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当集群中新增节点时，只有新创建的主题分区才有可能被分配到新节点上；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之前创建的主题不会自动分配到新创建的节点</a:t>
            </a:r>
            <a:r>
              <a:rPr lang="zh-CN" altLang="en-US" dirty="0" smtClean="0"/>
              <a:t>中，不利于负载均衡。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3986" y="4534749"/>
            <a:ext cx="714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Kafka</a:t>
            </a:r>
            <a:r>
              <a:rPr lang="zh-CN" altLang="en-US" dirty="0" smtClean="0"/>
              <a:t>提供了</a:t>
            </a:r>
            <a:r>
              <a:rPr lang="en-US" altLang="zh-CN" dirty="0" smtClean="0">
                <a:solidFill>
                  <a:srgbClr val="FF0000"/>
                </a:solidFill>
              </a:rPr>
              <a:t>Kafka-reassign-partitons.sh</a:t>
            </a:r>
            <a:r>
              <a:rPr lang="zh-CN" altLang="en-US" dirty="0" smtClean="0"/>
              <a:t>脚本来执行分区重分配的工作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1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152363" y="3602648"/>
            <a:ext cx="452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创建</a:t>
            </a:r>
            <a:r>
              <a:rPr lang="en-US" altLang="zh-CN" dirty="0"/>
              <a:t>JSON</a:t>
            </a:r>
            <a:r>
              <a:rPr lang="zh-CN" altLang="en-US" dirty="0" smtClean="0"/>
              <a:t>配置文件</a:t>
            </a:r>
            <a:r>
              <a:rPr lang="en-US" altLang="zh-CN" dirty="0"/>
              <a:t>,</a:t>
            </a:r>
            <a:r>
              <a:rPr lang="zh-CN" altLang="en-US" dirty="0" smtClean="0"/>
              <a:t>列出需要迁移的主题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735106" y="1070251"/>
            <a:ext cx="4931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分区重分配 </a:t>
            </a:r>
            <a:r>
              <a:rPr lang="en-US" altLang="zh-CN" b="1" dirty="0" smtClean="0"/>
              <a:t>– Kafka-reassign-partitions.sh</a:t>
            </a:r>
            <a:endParaRPr lang="zh-CN" altLang="en-US" b="1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5679564" y="3787314"/>
            <a:ext cx="604695" cy="272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44" y="3607264"/>
            <a:ext cx="2933333" cy="8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63" y="1527519"/>
            <a:ext cx="10058400" cy="19871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63" y="4572145"/>
            <a:ext cx="10058400" cy="13046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52363" y="4059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执行分区重分配脚本</a:t>
            </a: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0685" y="4464407"/>
            <a:ext cx="6136992" cy="24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703061" y="4195482"/>
            <a:ext cx="438633" cy="187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655859" y="5441576"/>
            <a:ext cx="1389529" cy="143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721225" y="2516826"/>
            <a:ext cx="6902822" cy="181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126941" y="2698376"/>
            <a:ext cx="1658471" cy="2743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79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分区的特点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580875" y="1757081"/>
            <a:ext cx="2596677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73246" y="175708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Broker 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88852" y="1757081"/>
            <a:ext cx="2596677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81223" y="175708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Broker 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196829" y="1757081"/>
            <a:ext cx="2596677" cy="2097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89200" y="175708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Broker 3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20" y="1135869"/>
            <a:ext cx="9104762" cy="23809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717512" y="2236550"/>
            <a:ext cx="2323402" cy="663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est-partition  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25489" y="2236550"/>
            <a:ext cx="2323402" cy="663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est-partition  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333466" y="2236550"/>
            <a:ext cx="2323402" cy="663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est-partition  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17512" y="3047713"/>
            <a:ext cx="2323402" cy="663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其它主题分区</a:t>
            </a:r>
            <a:r>
              <a:rPr lang="en-US" altLang="zh-CN" dirty="0" smtClean="0"/>
              <a:t>  1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025489" y="3047713"/>
            <a:ext cx="2323402" cy="663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其它主题分区</a:t>
            </a:r>
            <a:r>
              <a:rPr lang="en-US" altLang="zh-CN" dirty="0" smtClean="0"/>
              <a:t>  2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580875" y="4069974"/>
            <a:ext cx="2596677" cy="267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73246" y="406997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Broker 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888852" y="4069974"/>
            <a:ext cx="2596677" cy="267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681223" y="406997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Broker 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196829" y="4069974"/>
            <a:ext cx="2596677" cy="2671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989200" y="406997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Broker 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399929" y="1070251"/>
            <a:ext cx="118334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498541" y="1532965"/>
            <a:ext cx="340659" cy="493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7019365" y="1532965"/>
            <a:ext cx="1338142" cy="493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3388267" y="1532965"/>
            <a:ext cx="4706862" cy="493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482263" y="2126413"/>
            <a:ext cx="9427784" cy="849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717512" y="4482346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test-partition1  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034454" y="4482346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test-partition1  </a:t>
            </a:r>
            <a:r>
              <a:rPr lang="zh-CN" altLang="en-US" dirty="0" smtClean="0"/>
              <a:t>副本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8330216" y="4482346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test-partition1  </a:t>
            </a:r>
            <a:r>
              <a:rPr lang="zh-CN" altLang="en-US" dirty="0" smtClean="0"/>
              <a:t>副本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717512" y="5226412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test-partition2  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5034454" y="5226412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test-partition2  </a:t>
            </a:r>
            <a:r>
              <a:rPr lang="zh-CN" altLang="en-US" dirty="0" smtClean="0"/>
              <a:t>副本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330216" y="5226412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test-partition2  </a:t>
            </a:r>
            <a:r>
              <a:rPr lang="zh-CN" altLang="en-US" dirty="0" smtClean="0"/>
              <a:t>副本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717512" y="5970478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test-partition3  </a:t>
            </a:r>
            <a:r>
              <a:rPr lang="zh-CN" altLang="en-US" dirty="0" smtClean="0"/>
              <a:t>副本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034454" y="5970478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test-partition3  </a:t>
            </a:r>
            <a:r>
              <a:rPr lang="zh-CN" altLang="en-US" dirty="0" smtClean="0"/>
              <a:t>副本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8330216" y="5970478"/>
            <a:ext cx="2323402" cy="6633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test-partition3  </a:t>
            </a:r>
            <a:r>
              <a:rPr lang="zh-CN" altLang="en-US" dirty="0" smtClean="0"/>
              <a:t>副本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283025" y="2778473"/>
            <a:ext cx="105242" cy="1875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635959" y="2805951"/>
            <a:ext cx="2551231" cy="18013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089993" y="2773108"/>
            <a:ext cx="5313983" cy="1834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3747247" y="2805951"/>
            <a:ext cx="2169459" cy="25997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311349" y="2788015"/>
            <a:ext cx="25614" cy="25997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826428" y="2788015"/>
            <a:ext cx="2487706" cy="259976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3541059" y="2773108"/>
            <a:ext cx="5773075" cy="33228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6282090" y="2773108"/>
            <a:ext cx="3426687" cy="33228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9466926" y="2773108"/>
            <a:ext cx="696374" cy="338564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8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/>
      <p:bldP spid="9" grpId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9" grpId="0" animBg="1"/>
      <p:bldP spid="29" grpId="1" animBg="1"/>
      <p:bldP spid="39" grpId="0" animBg="1"/>
      <p:bldP spid="39" grpId="1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分区的特点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699582" y="1931746"/>
            <a:ext cx="2323402" cy="3796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007559" y="1931746"/>
            <a:ext cx="2323402" cy="3796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315536" y="1931746"/>
            <a:ext cx="2323402" cy="37966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989089" y="193174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test-partition  1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97066" y="193174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test-partition  2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05043" y="193174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test-partition  3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40425" y="1021975"/>
            <a:ext cx="528920" cy="4661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21741" y="1013009"/>
            <a:ext cx="528920" cy="4661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303057" y="1021975"/>
            <a:ext cx="528920" cy="466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984373" y="1021975"/>
            <a:ext cx="528920" cy="4661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665689" y="1021975"/>
            <a:ext cx="528920" cy="4661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347005" y="1021975"/>
            <a:ext cx="528920" cy="466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028321" y="1013009"/>
            <a:ext cx="528920" cy="4661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09637" y="1013009"/>
            <a:ext cx="528920" cy="4661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390953" y="1013009"/>
            <a:ext cx="528920" cy="466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072269" y="1013009"/>
            <a:ext cx="528920" cy="4661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3" name="下箭头 32"/>
          <p:cNvSpPr/>
          <p:nvPr/>
        </p:nvSpPr>
        <p:spPr>
          <a:xfrm>
            <a:off x="1120588" y="2653550"/>
            <a:ext cx="367553" cy="258183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5106" y="3091430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区内有序</a:t>
            </a:r>
            <a:endParaRPr lang="zh-CN" altLang="en-US" dirty="0"/>
          </a:p>
        </p:txBody>
      </p:sp>
      <p:sp>
        <p:nvSpPr>
          <p:cNvPr id="35" name="左右箭头 34"/>
          <p:cNvSpPr/>
          <p:nvPr/>
        </p:nvSpPr>
        <p:spPr>
          <a:xfrm>
            <a:off x="4098415" y="3659764"/>
            <a:ext cx="833712" cy="34065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右箭头 35"/>
          <p:cNvSpPr/>
          <p:nvPr/>
        </p:nvSpPr>
        <p:spPr>
          <a:xfrm>
            <a:off x="7406392" y="3659764"/>
            <a:ext cx="833712" cy="340659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961273" y="3290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区间无序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269250" y="32904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区间无序</a:t>
            </a:r>
            <a:endParaRPr lang="zh-CN" altLang="en-US" dirty="0"/>
          </a:p>
        </p:txBody>
      </p:sp>
      <p:sp>
        <p:nvSpPr>
          <p:cNvPr id="39" name="下箭头 38"/>
          <p:cNvSpPr/>
          <p:nvPr/>
        </p:nvSpPr>
        <p:spPr>
          <a:xfrm>
            <a:off x="2677506" y="5419160"/>
            <a:ext cx="367553" cy="618565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下箭头 40"/>
          <p:cNvSpPr/>
          <p:nvPr/>
        </p:nvSpPr>
        <p:spPr>
          <a:xfrm>
            <a:off x="5979452" y="5419156"/>
            <a:ext cx="367553" cy="618565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9293460" y="5419159"/>
            <a:ext cx="367553" cy="618565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87541" y="5728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500082" y="57284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消费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740616" y="6223118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默认消费</a:t>
            </a:r>
            <a:r>
              <a:rPr lang="zh-CN" altLang="en-US" dirty="0"/>
              <a:t>逻辑：一个分区只能被同一个消费组（</a:t>
            </a:r>
            <a:r>
              <a:rPr lang="en-US" altLang="zh-CN" dirty="0" err="1"/>
              <a:t>ConsumerGroup</a:t>
            </a:r>
            <a:r>
              <a:rPr lang="zh-CN" altLang="en-US" dirty="0"/>
              <a:t>）内的一个消费者消费</a:t>
            </a:r>
          </a:p>
        </p:txBody>
      </p:sp>
    </p:spTree>
    <p:extLst>
      <p:ext uri="{BB962C8B-B14F-4D97-AF65-F5344CB8AC3E}">
        <p14:creationId xmlns:p14="http://schemas.microsoft.com/office/powerpoint/2010/main" val="36175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-0.02161 0.5386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2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96296E-6 L 0.18932 0.54514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66" y="2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0.40625 0.541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3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.0081 L -0.18932 0.4314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6" y="2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0.02174 0.42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2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0.2358 0.43148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4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3569 0.3254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2" y="1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14597 0.3240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-2.96296E-6 L 0.0651 0.3294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52461 0.2157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7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/>
      <p:bldP spid="35" grpId="0" animBg="1"/>
      <p:bldP spid="36" grpId="0" animBg="1"/>
      <p:bldP spid="37" grpId="0"/>
      <p:bldP spid="38" grpId="0"/>
      <p:bldP spid="39" grpId="0" animBg="1"/>
      <p:bldP spid="41" grpId="0" animBg="1"/>
      <p:bldP spid="42" grpId="0" animBg="1"/>
      <p:bldP spid="43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1.1 </a:t>
            </a:r>
            <a:r>
              <a:rPr lang="zh-CN" altLang="en-US" b="1" dirty="0" smtClean="0"/>
              <a:t>创建分区命令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6" y="1703093"/>
            <a:ext cx="9104762" cy="2380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46524" y="1439583"/>
            <a:ext cx="1127464" cy="75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794376" y="2268246"/>
            <a:ext cx="846774" cy="2956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347036" y="1439583"/>
            <a:ext cx="1742051" cy="75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54950" y="2568361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创建主题名称为‘</a:t>
            </a:r>
            <a:r>
              <a:rPr lang="en-US" altLang="zh-CN" dirty="0" smtClean="0">
                <a:solidFill>
                  <a:srgbClr val="FF0000"/>
                </a:solidFill>
              </a:rPr>
              <a:t>test-partition</a:t>
            </a:r>
            <a:r>
              <a:rPr lang="zh-CN" altLang="en-US" dirty="0" smtClean="0"/>
              <a:t>’，分区数量为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的主题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7570239" y="2290437"/>
            <a:ext cx="703749" cy="273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6" y="3052449"/>
            <a:ext cx="10058400" cy="2492984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28039" y="107025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分区数量设置为多少比较好？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9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733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1.2 </a:t>
            </a:r>
            <a:r>
              <a:rPr lang="zh-CN" altLang="en-US" b="1" dirty="0"/>
              <a:t>利用</a:t>
            </a:r>
            <a:r>
              <a:rPr lang="zh-CN" altLang="en-US" b="1" dirty="0" smtClean="0"/>
              <a:t>性能测试脚本测试不同分区数下的设备性能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生产者性能测试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577584"/>
            <a:ext cx="10058400" cy="60859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44862" y="1935331"/>
            <a:ext cx="1411550" cy="177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43959" y="2716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生产者性能测试脚本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6027938" y="2248322"/>
            <a:ext cx="656947" cy="468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5271066"/>
            <a:ext cx="10058400" cy="110693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5555152"/>
            <a:ext cx="10058400" cy="6654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5008756"/>
            <a:ext cx="10058400" cy="54639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4473171"/>
            <a:ext cx="10058400" cy="5355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3959071"/>
            <a:ext cx="10058400" cy="51521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3416163"/>
            <a:ext cx="10058400" cy="5429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2872278"/>
            <a:ext cx="10058400" cy="55329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180730" y="3266983"/>
            <a:ext cx="976544" cy="158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157273" y="3266983"/>
            <a:ext cx="1198485" cy="157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102962" y="3266983"/>
            <a:ext cx="1046087" cy="177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175681" y="3277168"/>
            <a:ext cx="1102309" cy="167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277991" y="3277168"/>
            <a:ext cx="602204" cy="167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80195" y="3277425"/>
            <a:ext cx="585925" cy="147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473523" y="3277168"/>
            <a:ext cx="658424" cy="1678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139350" y="3277424"/>
            <a:ext cx="1198485" cy="157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954392" y="4136994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50%</a:t>
            </a:r>
            <a:r>
              <a:rPr lang="zh-CN" altLang="en-US" dirty="0" smtClean="0">
                <a:solidFill>
                  <a:srgbClr val="FF0000"/>
                </a:solidFill>
              </a:rPr>
              <a:t>的消息延时在</a:t>
            </a:r>
            <a:r>
              <a:rPr lang="en-US" altLang="zh-CN" dirty="0" smtClean="0">
                <a:solidFill>
                  <a:srgbClr val="FF0000"/>
                </a:solidFill>
              </a:rPr>
              <a:t>254</a:t>
            </a:r>
            <a:r>
              <a:rPr lang="zh-CN" altLang="en-US" dirty="0" smtClean="0">
                <a:solidFill>
                  <a:srgbClr val="FF0000"/>
                </a:solidFill>
              </a:rPr>
              <a:t>毫秒内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6579093" y="3539768"/>
            <a:ext cx="1530447" cy="636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157362" y="3541265"/>
            <a:ext cx="1530447" cy="636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705741" y="3542688"/>
            <a:ext cx="1530447" cy="636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433022" y="3541661"/>
            <a:ext cx="1530447" cy="636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6136081" y="4178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最大消息延迟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512766" y="3532920"/>
            <a:ext cx="1530447" cy="6361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442096" y="41712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平均</a:t>
            </a:r>
            <a:r>
              <a:rPr lang="zh-CN" altLang="en-US" dirty="0" smtClean="0">
                <a:solidFill>
                  <a:srgbClr val="FF0000"/>
                </a:solidFill>
              </a:rPr>
              <a:t>消息延迟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479575" y="3537877"/>
            <a:ext cx="669474" cy="63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31350" y="41780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总消费数量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408178" y="3544725"/>
            <a:ext cx="669474" cy="63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474565" y="41780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每秒消费数量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519558" y="3544725"/>
            <a:ext cx="669474" cy="63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133386" y="517389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每秒消费消息大小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0" name="直接箭头连接符 49"/>
          <p:cNvCxnSpPr>
            <a:endCxn id="48" idx="2"/>
          </p:cNvCxnSpPr>
          <p:nvPr/>
        </p:nvCxnSpPr>
        <p:spPr>
          <a:xfrm flipV="1">
            <a:off x="3906175" y="5543227"/>
            <a:ext cx="1242874" cy="465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1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5" grpId="0"/>
      <p:bldP spid="37" grpId="0"/>
      <p:bldP spid="42" grpId="0"/>
      <p:bldP spid="46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750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1.3 </a:t>
            </a:r>
            <a:r>
              <a:rPr lang="zh-CN" altLang="en-US" b="1" dirty="0"/>
              <a:t>利用</a:t>
            </a:r>
            <a:r>
              <a:rPr lang="zh-CN" altLang="en-US" b="1" dirty="0" smtClean="0"/>
              <a:t>性能测试脚本测试不同分区数下的设备性能 </a:t>
            </a:r>
            <a:r>
              <a:rPr lang="en-US" altLang="zh-CN" b="1" dirty="0" smtClean="0"/>
              <a:t>– </a:t>
            </a:r>
            <a:r>
              <a:rPr lang="zh-CN" altLang="en-US" b="1" dirty="0"/>
              <a:t>消费</a:t>
            </a:r>
            <a:r>
              <a:rPr lang="zh-CN" altLang="en-US" b="1" dirty="0" smtClean="0"/>
              <a:t>者性能测试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577584"/>
            <a:ext cx="10058400" cy="6085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67992" y="2015231"/>
            <a:ext cx="1305018" cy="170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93615" y="271656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消费者性能测试脚本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3293615" y="2248322"/>
            <a:ext cx="656947" cy="468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3127561"/>
            <a:ext cx="10058400" cy="42658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5759" y="3127561"/>
            <a:ext cx="1073324" cy="170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0730" y="3616288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响应参数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data.consumed.in.MB</a:t>
            </a:r>
            <a:r>
              <a:rPr lang="en-US" altLang="zh-CN" dirty="0" smtClean="0"/>
              <a:t> :	</a:t>
            </a:r>
            <a:r>
              <a:rPr lang="zh-CN" altLang="en-US" dirty="0" smtClean="0"/>
              <a:t>总</a:t>
            </a:r>
            <a:r>
              <a:rPr lang="zh-CN" altLang="en-US" dirty="0"/>
              <a:t>消费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	MB	=&gt;	976.5625</a:t>
            </a:r>
          </a:p>
          <a:p>
            <a:r>
              <a:rPr lang="en-US" altLang="zh-CN" dirty="0" err="1"/>
              <a:t>MB.sec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平均</a:t>
            </a:r>
            <a:r>
              <a:rPr lang="zh-CN" altLang="en-US" dirty="0"/>
              <a:t>每秒</a:t>
            </a:r>
            <a:r>
              <a:rPr lang="zh-CN" altLang="en-US" dirty="0" smtClean="0"/>
              <a:t>消费</a:t>
            </a:r>
            <a:r>
              <a:rPr lang="en-US" altLang="zh-CN" dirty="0" smtClean="0"/>
              <a:t>	MB/s	=&gt;	94.1084</a:t>
            </a:r>
            <a:endParaRPr lang="en-US" altLang="zh-CN" dirty="0"/>
          </a:p>
          <a:p>
            <a:r>
              <a:rPr lang="en-US" altLang="zh-CN" dirty="0" err="1"/>
              <a:t>data.consumed.in.nMsg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总</a:t>
            </a:r>
            <a:r>
              <a:rPr lang="zh-CN" altLang="en-US" dirty="0"/>
              <a:t>消费条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条</a:t>
            </a:r>
            <a:r>
              <a:rPr lang="en-US" altLang="zh-CN" dirty="0" smtClean="0"/>
              <a:t>	=&gt;	1000000</a:t>
            </a:r>
          </a:p>
          <a:p>
            <a:r>
              <a:rPr lang="en-US" altLang="zh-CN" dirty="0" err="1"/>
              <a:t>nMsg.sec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平均</a:t>
            </a:r>
            <a:r>
              <a:rPr lang="zh-CN" altLang="en-US" dirty="0"/>
              <a:t>每秒</a:t>
            </a:r>
            <a:r>
              <a:rPr lang="zh-CN" altLang="en-US" dirty="0" smtClean="0"/>
              <a:t>消费</a:t>
            </a:r>
            <a:r>
              <a:rPr lang="en-US" altLang="zh-CN" dirty="0" smtClean="0"/>
              <a:t>	</a:t>
            </a:r>
            <a:r>
              <a:rPr lang="zh-CN" altLang="en-US" dirty="0" smtClean="0"/>
              <a:t>条</a:t>
            </a:r>
            <a:r>
              <a:rPr lang="en-US" altLang="zh-CN" dirty="0" smtClean="0"/>
              <a:t>	=&gt;	96366.9654</a:t>
            </a:r>
            <a:endParaRPr lang="zh-CN" altLang="en-US" dirty="0"/>
          </a:p>
          <a:p>
            <a:r>
              <a:rPr lang="en-US" altLang="zh-CN" dirty="0"/>
              <a:t>rebalance.time.ms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再</a:t>
            </a:r>
            <a:r>
              <a:rPr lang="zh-CN" altLang="en-US" dirty="0"/>
              <a:t>平衡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	=&gt;	1625049851797</a:t>
            </a:r>
          </a:p>
          <a:p>
            <a:r>
              <a:rPr lang="en-US" altLang="zh-CN" dirty="0" smtClean="0"/>
              <a:t>fetch.time.ms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fetch</a:t>
            </a:r>
            <a:r>
              <a:rPr lang="zh-CN" altLang="en-US" dirty="0" smtClean="0"/>
              <a:t>平均时间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	=&gt;	-1625049841420</a:t>
            </a:r>
          </a:p>
          <a:p>
            <a:r>
              <a:rPr lang="en-US" altLang="zh-CN" dirty="0" err="1" smtClean="0"/>
              <a:t>fetch.MB.sec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fetch</a:t>
            </a:r>
            <a:r>
              <a:rPr lang="zh-CN" altLang="en-US" dirty="0"/>
              <a:t>平均</a:t>
            </a:r>
            <a:r>
              <a:rPr lang="zh-CN" altLang="en-US" dirty="0" smtClean="0"/>
              <a:t>大小</a:t>
            </a:r>
            <a:r>
              <a:rPr lang="en-US" altLang="zh-CN" dirty="0" smtClean="0"/>
              <a:t>	MB/s	=&gt;	-0.0000</a:t>
            </a:r>
            <a:endParaRPr lang="en-US" altLang="zh-CN" dirty="0"/>
          </a:p>
          <a:p>
            <a:r>
              <a:rPr lang="en-US" altLang="zh-CN" dirty="0" err="1"/>
              <a:t>fetch.nMsg.sec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fetch</a:t>
            </a:r>
            <a:r>
              <a:rPr lang="zh-CN" altLang="en-US" dirty="0"/>
              <a:t>平均条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条</a:t>
            </a:r>
            <a:r>
              <a:rPr lang="en-US" altLang="zh-CN" dirty="0" smtClean="0"/>
              <a:t>	=&gt;	-0.0006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73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向分区发送数据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28039" y="10702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向哪个分区发？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8871" y="1676400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生产者指定发往的分区号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467" y="1439583"/>
            <a:ext cx="6504762" cy="38952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682753" y="4401671"/>
            <a:ext cx="2241176" cy="376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8" y="2282549"/>
            <a:ext cx="3647619" cy="1828571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4043082" y="3196834"/>
            <a:ext cx="3550024" cy="1124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48871" y="5571638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应用场景：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比如为云眸不同业务线指定分区号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8871" y="4217005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由</a:t>
            </a:r>
            <a:r>
              <a:rPr lang="en-US" altLang="zh-CN" dirty="0" smtClean="0">
                <a:solidFill>
                  <a:srgbClr val="FF0000"/>
                </a:solidFill>
              </a:rPr>
              <a:t>partition</a:t>
            </a:r>
            <a:r>
              <a:rPr lang="zh-CN" altLang="en-US" dirty="0" smtClean="0">
                <a:solidFill>
                  <a:srgbClr val="FF0000"/>
                </a:solidFill>
              </a:rPr>
              <a:t>字段直接指定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5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311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向分区发送数据 </a:t>
            </a:r>
            <a:r>
              <a:rPr lang="en-US" altLang="zh-CN" b="1" dirty="0" smtClean="0"/>
              <a:t>– </a:t>
            </a:r>
            <a:r>
              <a:rPr lang="zh-CN" altLang="en-US" b="1" dirty="0" smtClean="0"/>
              <a:t>分区器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613647" y="1604683"/>
            <a:ext cx="865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如果消息中没有指定</a:t>
            </a:r>
            <a:r>
              <a:rPr lang="en-US" altLang="zh-CN" dirty="0" smtClean="0"/>
              <a:t>partition</a:t>
            </a:r>
            <a:r>
              <a:rPr lang="zh-CN" altLang="en-US" dirty="0" smtClean="0"/>
              <a:t>字段，那么就需要依赖分区器，根据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计算</a:t>
            </a:r>
            <a:r>
              <a:rPr lang="en-US" altLang="zh-CN" dirty="0" smtClean="0"/>
              <a:t>partition</a:t>
            </a:r>
            <a:r>
              <a:rPr lang="zh-CN" altLang="en-US" dirty="0"/>
              <a:t>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2139115"/>
            <a:ext cx="10058400" cy="32594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6" y="2139115"/>
            <a:ext cx="10058400" cy="374524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14377" y="4191753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若未指定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则</a:t>
            </a:r>
            <a:r>
              <a:rPr lang="en-US" altLang="zh-CN" dirty="0" smtClean="0">
                <a:solidFill>
                  <a:srgbClr val="FF0000"/>
                </a:solidFill>
              </a:rPr>
              <a:t>partition = random % length</a:t>
            </a:r>
          </a:p>
        </p:txBody>
      </p:sp>
      <p:sp>
        <p:nvSpPr>
          <p:cNvPr id="10" name="矩形 9"/>
          <p:cNvSpPr/>
          <p:nvPr/>
        </p:nvSpPr>
        <p:spPr>
          <a:xfrm>
            <a:off x="2353901" y="4282290"/>
            <a:ext cx="4055952" cy="344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681457" y="4472412"/>
            <a:ext cx="697117" cy="63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22210" y="5398521"/>
            <a:ext cx="1973655" cy="323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514376" y="5075459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若</a:t>
            </a:r>
            <a:r>
              <a:rPr lang="zh-CN" altLang="en-US" dirty="0">
                <a:solidFill>
                  <a:srgbClr val="FF0000"/>
                </a:solidFill>
              </a:rPr>
              <a:t>已</a:t>
            </a:r>
            <a:r>
              <a:rPr lang="zh-CN" altLang="en-US" dirty="0" smtClean="0">
                <a:solidFill>
                  <a:srgbClr val="FF0000"/>
                </a:solidFill>
              </a:rPr>
              <a:t>指定</a:t>
            </a:r>
            <a:r>
              <a:rPr lang="en-US" altLang="zh-CN" dirty="0" smtClean="0">
                <a:solidFill>
                  <a:srgbClr val="FF0000"/>
                </a:solidFill>
              </a:rPr>
              <a:t>key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则</a:t>
            </a:r>
            <a:r>
              <a:rPr lang="en-US" altLang="zh-CN" dirty="0" smtClean="0">
                <a:solidFill>
                  <a:srgbClr val="FF0000"/>
                </a:solidFill>
              </a:rPr>
              <a:t>partition = murmur2 % length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594157" y="5325854"/>
            <a:ext cx="1784417" cy="1333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9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106" y="1070251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向分区发送数据 </a:t>
            </a:r>
            <a:r>
              <a:rPr lang="en-US" altLang="zh-CN" b="1" dirty="0" smtClean="0"/>
              <a:t>– murmurHash2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993957" y="1486874"/>
            <a:ext cx="78374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函数：</a:t>
            </a:r>
            <a:r>
              <a:rPr lang="zh-CN" altLang="en-US" dirty="0"/>
              <a:t>将任意长度的二进制字符串映射为定长二进制字符串的映射</a:t>
            </a:r>
            <a:r>
              <a:rPr lang="zh-CN" altLang="en-US" dirty="0" smtClean="0"/>
              <a:t>规则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从哈希值不能反向推导</a:t>
            </a:r>
            <a:r>
              <a:rPr lang="zh-CN" altLang="en-US" dirty="0" smtClean="0"/>
              <a:t>原始数据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对输入数据敏感，哪怕只改了一个</a:t>
            </a:r>
            <a:r>
              <a:rPr lang="en-US" altLang="zh-CN" dirty="0"/>
              <a:t>Bit</a:t>
            </a:r>
            <a:r>
              <a:rPr lang="zh-CN" altLang="en-US" dirty="0"/>
              <a:t>，最后得到的哈希值也大不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/>
              <a:t>哈希算法执行效率要高，</a:t>
            </a:r>
            <a:r>
              <a:rPr lang="zh-CN" altLang="en-US" dirty="0">
                <a:solidFill>
                  <a:srgbClr val="FF0000"/>
                </a:solidFill>
              </a:rPr>
              <a:t>散列结果要尽量均衡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AutoShape 2" descr="https://upload-images.jianshu.io/upload_images/7082160-558a4534e8dec691.png?imageMogr2/auto-orient/strip|imageView2/2/w/636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45" y="3074246"/>
            <a:ext cx="6047619" cy="30761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32428" y="3664436"/>
            <a:ext cx="43188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MurmurHash</a:t>
            </a:r>
            <a:r>
              <a:rPr lang="en-US" altLang="zh-CN" dirty="0"/>
              <a:t> </a:t>
            </a:r>
            <a:r>
              <a:rPr lang="zh-CN" altLang="en-US" dirty="0"/>
              <a:t>是一种非加密型哈希函数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适用于</a:t>
            </a:r>
            <a:r>
              <a:rPr lang="zh-CN" altLang="en-US" dirty="0"/>
              <a:t>一般的哈希检索操作</a:t>
            </a:r>
            <a:r>
              <a:rPr lang="zh-CN" altLang="en-US" dirty="0" smtClean="0"/>
              <a:t>。由 </a:t>
            </a:r>
            <a:r>
              <a:rPr lang="en-US" altLang="zh-CN" dirty="0"/>
              <a:t>Austin </a:t>
            </a:r>
            <a:endParaRPr lang="en-US" altLang="zh-CN" dirty="0" smtClean="0"/>
          </a:p>
          <a:p>
            <a:r>
              <a:rPr lang="en-US" altLang="zh-CN" dirty="0" smtClean="0"/>
              <a:t>Appleby </a:t>
            </a:r>
            <a:r>
              <a:rPr lang="zh-CN" altLang="en-US" dirty="0"/>
              <a:t>在</a:t>
            </a:r>
            <a:r>
              <a:rPr lang="en-US" altLang="zh-CN" dirty="0"/>
              <a:t>2008</a:t>
            </a:r>
            <a:r>
              <a:rPr lang="zh-CN" altLang="en-US" dirty="0"/>
              <a:t>年发明，并出现了多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r>
              <a:rPr lang="zh-CN" altLang="en-US" dirty="0" smtClean="0"/>
              <a:t>变种</a:t>
            </a:r>
            <a:r>
              <a:rPr lang="zh-CN" altLang="en-US" dirty="0"/>
              <a:t>，与其它流行的哈希函数相比，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r>
              <a:rPr lang="zh-CN" altLang="en-US" dirty="0" smtClean="0"/>
              <a:t>于</a:t>
            </a:r>
            <a:r>
              <a:rPr lang="zh-CN" altLang="en-US" dirty="0"/>
              <a:t>规律性较强的键，</a:t>
            </a:r>
            <a:r>
              <a:rPr lang="en-US" altLang="zh-CN" dirty="0" err="1"/>
              <a:t>MurmurHash</a:t>
            </a:r>
            <a:r>
              <a:rPr lang="zh-CN" altLang="en-US" dirty="0"/>
              <a:t>的</a:t>
            </a:r>
            <a:r>
              <a:rPr lang="zh-CN" altLang="en-US" dirty="0" smtClean="0"/>
              <a:t>随</a:t>
            </a:r>
            <a:endParaRPr lang="en-US" altLang="zh-CN" dirty="0" smtClean="0"/>
          </a:p>
          <a:p>
            <a:r>
              <a:rPr lang="zh-CN" altLang="en-US" dirty="0" smtClean="0"/>
              <a:t>机</a:t>
            </a:r>
            <a:r>
              <a:rPr lang="zh-CN" altLang="en-US" dirty="0"/>
              <a:t>分布特征表现更良好。</a:t>
            </a:r>
          </a:p>
        </p:txBody>
      </p:sp>
    </p:spTree>
    <p:extLst>
      <p:ext uri="{BB962C8B-B14F-4D97-AF65-F5344CB8AC3E}">
        <p14:creationId xmlns:p14="http://schemas.microsoft.com/office/powerpoint/2010/main" val="37289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701</Words>
  <Application>Microsoft Office PowerPoint</Application>
  <PresentationFormat>宽屏</PresentationFormat>
  <Paragraphs>110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王君君7</dc:creator>
  <cp:lastModifiedBy>王君君7</cp:lastModifiedBy>
  <cp:revision>74</cp:revision>
  <dcterms:created xsi:type="dcterms:W3CDTF">2021-06-30T05:49:41Z</dcterms:created>
  <dcterms:modified xsi:type="dcterms:W3CDTF">2021-07-03T05:39:14Z</dcterms:modified>
</cp:coreProperties>
</file>