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56" r:id="rId3"/>
    <p:sldId id="263" r:id="rId4"/>
    <p:sldId id="265" r:id="rId5"/>
    <p:sldId id="266" r:id="rId6"/>
    <p:sldId id="260" r:id="rId7"/>
    <p:sldId id="267" r:id="rId8"/>
    <p:sldId id="257" r:id="rId9"/>
    <p:sldId id="261" r:id="rId10"/>
    <p:sldId id="262" r:id="rId11"/>
    <p:sldId id="259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君君7" initials="王君君7" lastIdx="1" clrIdx="0">
    <p:extLst>
      <p:ext uri="{19B8F6BF-5375-455C-9EA6-DF929625EA0E}">
        <p15:presenceInfo xmlns:p15="http://schemas.microsoft.com/office/powerpoint/2012/main" userId="S-1-5-21-301378855-1296857468-2813838616-3583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DB8F-0017-422C-94A6-517248E91698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58A5F-729F-4102-B7CF-F32A8A4DB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1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58A5F-729F-4102-B7CF-F32A8A4DB3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ISR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OSR</a:t>
            </a:r>
            <a:r>
              <a:rPr lang="zh-CN" altLang="en-US" dirty="0" smtClean="0"/>
              <a:t>转换细节，时间能跟上，</a:t>
            </a:r>
            <a:r>
              <a:rPr lang="zh-CN" altLang="en-US" dirty="0" smtClean="0"/>
              <a:t>但跟水位不</a:t>
            </a:r>
            <a:r>
              <a:rPr lang="zh-CN" altLang="en-US" dirty="0" smtClean="0"/>
              <a:t>上如何处理：水位能跟上的副本才能作为</a:t>
            </a:r>
            <a:r>
              <a:rPr lang="en-US" altLang="zh-CN" dirty="0" smtClean="0"/>
              <a:t>ISR</a:t>
            </a:r>
            <a:r>
              <a:rPr lang="zh-CN" altLang="en-US" dirty="0" smtClean="0"/>
              <a:t>（前提条件）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58A5F-729F-4102-B7CF-F32A8A4DB3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0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如何分区 ，分区扩展，数据如何分配到分区。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58A5F-729F-4102-B7CF-F32A8A4DB3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6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CD1F-F25E-4FEE-BC87-62D3B7CA12A8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C17-C62C-4343-AFD3-16811040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3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CD1F-F25E-4FEE-BC87-62D3B7CA12A8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C17-C62C-4343-AFD3-16811040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CD1F-F25E-4FEE-BC87-62D3B7CA12A8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C17-C62C-4343-AFD3-16811040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2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CD1F-F25E-4FEE-BC87-62D3B7CA12A8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C17-C62C-4343-AFD3-16811040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1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CD1F-F25E-4FEE-BC87-62D3B7CA12A8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C17-C62C-4343-AFD3-16811040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2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CD1F-F25E-4FEE-BC87-62D3B7CA12A8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C17-C62C-4343-AFD3-16811040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CD1F-F25E-4FEE-BC87-62D3B7CA12A8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C17-C62C-4343-AFD3-16811040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0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CD1F-F25E-4FEE-BC87-62D3B7CA12A8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C17-C62C-4343-AFD3-16811040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9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CD1F-F25E-4FEE-BC87-62D3B7CA12A8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C17-C62C-4343-AFD3-16811040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9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CD1F-F25E-4FEE-BC87-62D3B7CA12A8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C17-C62C-4343-AFD3-16811040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9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CD1F-F25E-4FEE-BC87-62D3B7CA12A8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1C17-C62C-4343-AFD3-16811040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2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CD1F-F25E-4FEE-BC87-62D3B7CA12A8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1C17-C62C-4343-AFD3-168110404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7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62093" y="1288518"/>
            <a:ext cx="644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Kafka</a:t>
            </a:r>
            <a:r>
              <a:rPr lang="zh-CN" altLang="en-US" sz="3600" b="1" dirty="0" smtClean="0"/>
              <a:t>技术分享 </a:t>
            </a:r>
            <a:r>
              <a:rPr lang="en-US" altLang="zh-CN" sz="3600" b="1" dirty="0" smtClean="0"/>
              <a:t>- </a:t>
            </a:r>
            <a:r>
              <a:rPr lang="zh-CN" altLang="en-US" sz="3600" b="1" dirty="0" smtClean="0"/>
              <a:t>分布式一致性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490910" y="2968015"/>
            <a:ext cx="340670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/>
              <a:t>基本概念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副本同步机制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副本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选举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Broker Controller</a:t>
            </a:r>
            <a:r>
              <a:rPr lang="zh-CN" altLang="en-US" sz="2400" dirty="0" smtClean="0"/>
              <a:t>选举</a:t>
            </a:r>
            <a:endParaRPr lang="en-US" altLang="zh-CN" sz="2400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磁盘 6"/>
          <p:cNvSpPr/>
          <p:nvPr/>
        </p:nvSpPr>
        <p:spPr>
          <a:xfrm>
            <a:off x="4043402" y="3883322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</a:t>
            </a:r>
            <a:r>
              <a:rPr lang="en-US" altLang="zh-CN" sz="1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8" name="流程图: 磁盘 7"/>
          <p:cNvSpPr/>
          <p:nvPr/>
        </p:nvSpPr>
        <p:spPr>
          <a:xfrm>
            <a:off x="5579238" y="4997746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0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7115074" y="3883320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?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00512" y="3054973"/>
            <a:ext cx="5237825" cy="3444441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06913" y="318153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Kafka Cluster</a:t>
            </a:r>
            <a:endParaRPr lang="zh-CN" altLang="en-US" dirty="0"/>
          </a:p>
        </p:txBody>
      </p:sp>
      <p:sp>
        <p:nvSpPr>
          <p:cNvPr id="13" name="云形 12"/>
          <p:cNvSpPr/>
          <p:nvPr/>
        </p:nvSpPr>
        <p:spPr>
          <a:xfrm>
            <a:off x="5000542" y="1511168"/>
            <a:ext cx="1953088" cy="878889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Zookeeper</a:t>
            </a:r>
          </a:p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Cluster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3256" y="589388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 am leader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90575" y="478199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slaver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8" idx="1"/>
            <a:endCxn id="13" idx="1"/>
          </p:cNvCxnSpPr>
          <p:nvPr/>
        </p:nvCxnSpPr>
        <p:spPr>
          <a:xfrm flipV="1">
            <a:off x="5977086" y="2389121"/>
            <a:ext cx="0" cy="1494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" idx="1"/>
          </p:cNvCxnSpPr>
          <p:nvPr/>
        </p:nvCxnSpPr>
        <p:spPr>
          <a:xfrm flipV="1">
            <a:off x="4441250" y="2389121"/>
            <a:ext cx="1340425" cy="14942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" idx="1"/>
          </p:cNvCxnSpPr>
          <p:nvPr/>
        </p:nvCxnSpPr>
        <p:spPr>
          <a:xfrm flipH="1" flipV="1">
            <a:off x="6164030" y="2389121"/>
            <a:ext cx="1348892" cy="1494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4786377" y="5114661"/>
            <a:ext cx="442589" cy="36933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6665597" y="5114662"/>
            <a:ext cx="449477" cy="36933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117603" y="534326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 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190575" y="534326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 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4" name="直接箭头连接符 33"/>
          <p:cNvCxnSpPr>
            <a:endCxn id="13" idx="1"/>
          </p:cNvCxnSpPr>
          <p:nvPr/>
        </p:nvCxnSpPr>
        <p:spPr>
          <a:xfrm flipV="1">
            <a:off x="5977070" y="2389121"/>
            <a:ext cx="16" cy="24964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029803" y="341981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recover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869398" y="4781990"/>
            <a:ext cx="12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 am leader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5085394" y="4331389"/>
            <a:ext cx="186806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633741" y="394032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 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7" y="1536648"/>
            <a:ext cx="3717865" cy="8279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8002" y="38252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23823" y="49567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89467" y="261033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setnx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04833" y="261784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setnx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66035" y="260128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Success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9697" y="1847516"/>
            <a:ext cx="253912" cy="257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11" idx="1"/>
          </p:cNvCxnSpPr>
          <p:nvPr/>
        </p:nvCxnSpPr>
        <p:spPr>
          <a:xfrm>
            <a:off x="615026" y="2104968"/>
            <a:ext cx="5208797" cy="3036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945240" y="341643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session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71169" y="262961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68376" y="260497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29467" y="342319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 timeout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7499" y="2149613"/>
            <a:ext cx="250112" cy="284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endCxn id="5" idx="1"/>
          </p:cNvCxnSpPr>
          <p:nvPr/>
        </p:nvCxnSpPr>
        <p:spPr>
          <a:xfrm>
            <a:off x="615026" y="2433766"/>
            <a:ext cx="3672976" cy="1576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151278" y="439113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Cache 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51277" y="439113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Cache 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44087" y="563157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Refuse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78378" y="56513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Refuse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13" idx="2"/>
            <a:endCxn id="3" idx="3"/>
          </p:cNvCxnSpPr>
          <p:nvPr/>
        </p:nvCxnSpPr>
        <p:spPr>
          <a:xfrm flipH="1" flipV="1">
            <a:off x="4043402" y="1950612"/>
            <a:ext cx="96319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63" y="1769099"/>
            <a:ext cx="4382112" cy="362001"/>
          </a:xfrm>
          <a:prstGeom prst="rect">
            <a:avLst/>
          </a:prstGeom>
        </p:spPr>
      </p:pic>
      <p:cxnSp>
        <p:nvCxnSpPr>
          <p:cNvPr id="39" name="直接箭头连接符 38"/>
          <p:cNvCxnSpPr>
            <a:stCxn id="13" idx="0"/>
            <a:endCxn id="36" idx="1"/>
          </p:cNvCxnSpPr>
          <p:nvPr/>
        </p:nvCxnSpPr>
        <p:spPr>
          <a:xfrm flipV="1">
            <a:off x="6952002" y="1950100"/>
            <a:ext cx="552061" cy="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525435" y="1847516"/>
            <a:ext cx="977153" cy="375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35106" y="1070251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1.4 </a:t>
            </a:r>
            <a:r>
              <a:rPr lang="en-US" altLang="zh-CN" b="1" dirty="0" err="1"/>
              <a:t>Controller_Epoch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809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7" grpId="0"/>
      <p:bldP spid="67" grpId="0"/>
      <p:bldP spid="71" grpId="0"/>
      <p:bldP spid="77" grpId="0"/>
      <p:bldP spid="80" grpId="0"/>
      <p:bldP spid="5" grpId="0"/>
      <p:bldP spid="11" grpId="0"/>
      <p:bldP spid="14" grpId="0"/>
      <p:bldP spid="14" grpId="1"/>
      <p:bldP spid="30" grpId="0"/>
      <p:bldP spid="30" grpId="1"/>
      <p:bldP spid="15" grpId="0"/>
      <p:bldP spid="16" grpId="0" animBg="1"/>
      <p:bldP spid="16" grpId="1" animBg="1"/>
      <p:bldP spid="20" grpId="0"/>
      <p:bldP spid="21" grpId="0"/>
      <p:bldP spid="38" grpId="0"/>
      <p:bldP spid="22" grpId="0"/>
      <p:bldP spid="22" grpId="1"/>
      <p:bldP spid="23" grpId="0" animBg="1"/>
      <p:bldP spid="23" grpId="1" animBg="1"/>
      <p:bldP spid="29" grpId="0"/>
      <p:bldP spid="29" grpId="1"/>
      <p:bldP spid="31" grpId="0"/>
      <p:bldP spid="32" grpId="0"/>
      <p:bldP spid="47" grpId="0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磁盘 2"/>
          <p:cNvSpPr/>
          <p:nvPr/>
        </p:nvSpPr>
        <p:spPr>
          <a:xfrm>
            <a:off x="6281777" y="3784707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</a:t>
            </a:r>
            <a:r>
              <a:rPr lang="en-US" altLang="zh-CN" sz="1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5" name="流程图: 磁盘 4"/>
          <p:cNvSpPr/>
          <p:nvPr/>
        </p:nvSpPr>
        <p:spPr>
          <a:xfrm>
            <a:off x="7817613" y="3784706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0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9353449" y="3784705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?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38887" y="2956359"/>
            <a:ext cx="5237825" cy="2237173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5288" y="308291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Kafka Cluster</a:t>
            </a:r>
            <a:endParaRPr lang="zh-CN" altLang="en-US" dirty="0"/>
          </a:p>
        </p:txBody>
      </p:sp>
      <p:sp>
        <p:nvSpPr>
          <p:cNvPr id="9" name="云形 8"/>
          <p:cNvSpPr/>
          <p:nvPr/>
        </p:nvSpPr>
        <p:spPr>
          <a:xfrm>
            <a:off x="7238917" y="1412553"/>
            <a:ext cx="1953088" cy="878889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Zookeeper</a:t>
            </a:r>
          </a:p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Cluster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96" y="1661470"/>
            <a:ext cx="3639058" cy="381053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9" idx="2"/>
            <a:endCxn id="2" idx="3"/>
          </p:cNvCxnSpPr>
          <p:nvPr/>
        </p:nvCxnSpPr>
        <p:spPr>
          <a:xfrm flipH="1" flipV="1">
            <a:off x="4953254" y="1851997"/>
            <a:ext cx="229172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762125" y="1781175"/>
            <a:ext cx="514350" cy="261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06000" y="4286250"/>
            <a:ext cx="243144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8613308" y="2291442"/>
            <a:ext cx="1035517" cy="14042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030283" y="2542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52040" y="1460414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向</a:t>
            </a:r>
            <a:r>
              <a:rPr lang="en-US" altLang="zh-CN" dirty="0" err="1" smtClean="0">
                <a:solidFill>
                  <a:srgbClr val="FF0000"/>
                </a:solidFill>
              </a:rPr>
              <a:t>seqid</a:t>
            </a:r>
            <a:r>
              <a:rPr lang="zh-CN" altLang="en-US" dirty="0" smtClean="0">
                <a:solidFill>
                  <a:srgbClr val="FF0000"/>
                </a:solidFill>
              </a:rPr>
              <a:t>节点写空字符串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96" y="2888160"/>
            <a:ext cx="4182059" cy="2305372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2" idx="2"/>
          </p:cNvCxnSpPr>
          <p:nvPr/>
        </p:nvCxnSpPr>
        <p:spPr>
          <a:xfrm>
            <a:off x="3133725" y="2042523"/>
            <a:ext cx="0" cy="845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218166" y="2275403"/>
            <a:ext cx="429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zookeeper</a:t>
            </a:r>
            <a:r>
              <a:rPr lang="zh-CN" altLang="en-US" dirty="0" smtClean="0">
                <a:solidFill>
                  <a:srgbClr val="FF0000"/>
                </a:solidFill>
              </a:rPr>
              <a:t>临时节点数据修改后</a:t>
            </a:r>
            <a:r>
              <a:rPr lang="en-US" altLang="zh-CN" dirty="0" smtClean="0">
                <a:solidFill>
                  <a:srgbClr val="FF0000"/>
                </a:solidFill>
              </a:rPr>
              <a:t>version+1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619375" y="4143375"/>
            <a:ext cx="7131921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893928" y="472534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25201" y="5341324"/>
            <a:ext cx="567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默认偏移量</a:t>
            </a:r>
            <a:r>
              <a:rPr lang="en-US" altLang="zh-CN" dirty="0" smtClean="0">
                <a:solidFill>
                  <a:srgbClr val="FF0000"/>
                </a:solidFill>
              </a:rPr>
              <a:t>1000+dataVersion</a:t>
            </a:r>
            <a:r>
              <a:rPr lang="zh-CN" altLang="en-US" dirty="0" smtClean="0">
                <a:solidFill>
                  <a:srgbClr val="FF0000"/>
                </a:solidFill>
              </a:rPr>
              <a:t>作为自动创建的</a:t>
            </a:r>
            <a:r>
              <a:rPr lang="en-US" altLang="zh-CN" dirty="0" smtClean="0">
                <a:solidFill>
                  <a:srgbClr val="FF0000"/>
                </a:solidFill>
              </a:rPr>
              <a:t>broker 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95" y="5854316"/>
            <a:ext cx="3886742" cy="409632"/>
          </a:xfrm>
          <a:prstGeom prst="rect">
            <a:avLst/>
          </a:prstGeom>
        </p:spPr>
      </p:pic>
      <p:cxnSp>
        <p:nvCxnSpPr>
          <p:cNvPr id="28" name="直接箭头连接符 27"/>
          <p:cNvCxnSpPr>
            <a:stCxn id="24" idx="2"/>
          </p:cNvCxnSpPr>
          <p:nvPr/>
        </p:nvCxnSpPr>
        <p:spPr>
          <a:xfrm flipH="1">
            <a:off x="10229917" y="5094678"/>
            <a:ext cx="1" cy="759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35106" y="107025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1.4 </a:t>
            </a:r>
            <a:r>
              <a:rPr lang="zh-CN" altLang="en-US" b="1" dirty="0" smtClean="0"/>
              <a:t>扩展</a:t>
            </a:r>
            <a:r>
              <a:rPr lang="en-US" altLang="zh-CN" dirty="0" smtClean="0"/>
              <a:t> </a:t>
            </a:r>
            <a:r>
              <a:rPr lang="en-US" altLang="zh-CN" dirty="0"/>
              <a:t>/brokers/</a:t>
            </a:r>
            <a:r>
              <a:rPr lang="en-US" altLang="zh-CN" dirty="0" err="1"/>
              <a:t>seqid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1293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7" grpId="0"/>
      <p:bldP spid="21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106" y="1070251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1.5 </a:t>
            </a:r>
            <a:r>
              <a:rPr lang="zh-CN" altLang="en-US" b="1" dirty="0" smtClean="0"/>
              <a:t>脱离</a:t>
            </a:r>
            <a:r>
              <a:rPr lang="en-US" altLang="zh-CN" b="1" dirty="0" smtClean="0"/>
              <a:t>Zookeeper  -  Raft</a:t>
            </a:r>
            <a:r>
              <a:rPr lang="zh-CN" altLang="en-US" b="1" dirty="0" smtClean="0"/>
              <a:t>算法</a:t>
            </a:r>
            <a:endParaRPr lang="zh-CN" altLang="en-US" b="1" dirty="0"/>
          </a:p>
        </p:txBody>
      </p:sp>
      <p:pic>
        <p:nvPicPr>
          <p:cNvPr id="4098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6" y="2117170"/>
            <a:ext cx="6532721" cy="27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485528" y="2368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98658" y="1629518"/>
            <a:ext cx="4403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Leader</a:t>
            </a:r>
            <a:r>
              <a:rPr lang="zh-CN" altLang="en-US" dirty="0" smtClean="0"/>
              <a:t>：</a:t>
            </a:r>
            <a:r>
              <a:rPr lang="zh-CN" altLang="en-US" dirty="0"/>
              <a:t>所有请求的处理者，</a:t>
            </a:r>
            <a:r>
              <a:rPr lang="en-US" altLang="zh-CN" dirty="0"/>
              <a:t>Leader</a:t>
            </a:r>
            <a:r>
              <a:rPr lang="zh-CN" altLang="en-US" dirty="0" smtClean="0"/>
              <a:t>副本</a:t>
            </a:r>
            <a:endParaRPr lang="en-US" altLang="zh-CN" dirty="0" smtClean="0"/>
          </a:p>
          <a:p>
            <a:r>
              <a:rPr lang="zh-CN" altLang="en-US" dirty="0" smtClean="0"/>
              <a:t>接受</a:t>
            </a:r>
            <a:r>
              <a:rPr lang="en-US" altLang="zh-CN" dirty="0"/>
              <a:t>client</a:t>
            </a:r>
            <a:r>
              <a:rPr lang="zh-CN" altLang="en-US" dirty="0"/>
              <a:t>的更新请求，本地处理后再</a:t>
            </a:r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zh-CN" altLang="en-US" dirty="0" smtClean="0"/>
              <a:t>至多</a:t>
            </a:r>
            <a:r>
              <a:rPr lang="zh-CN" altLang="en-US" dirty="0"/>
              <a:t>个其他副本；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98658" y="2922180"/>
            <a:ext cx="429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Follower</a:t>
            </a:r>
            <a:r>
              <a:rPr lang="zh-CN" altLang="en-US" dirty="0" smtClean="0"/>
              <a:t>：</a:t>
            </a:r>
            <a:r>
              <a:rPr lang="zh-CN" altLang="en-US" dirty="0"/>
              <a:t>请求的被动更新者，从</a:t>
            </a:r>
            <a:r>
              <a:rPr lang="en-US" altLang="zh-CN" dirty="0" smtClean="0"/>
              <a:t>Leader</a:t>
            </a:r>
          </a:p>
          <a:p>
            <a:r>
              <a:rPr lang="zh-CN" altLang="en-US" dirty="0" smtClean="0"/>
              <a:t>接受</a:t>
            </a:r>
            <a:r>
              <a:rPr lang="zh-CN" altLang="en-US" dirty="0"/>
              <a:t>更新请求，然后写入本地日志文件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98658" y="3963342"/>
            <a:ext cx="4759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Candidate</a:t>
            </a:r>
            <a:r>
              <a:rPr lang="zh-CN" altLang="en-US" dirty="0" smtClean="0"/>
              <a:t>：</a:t>
            </a:r>
            <a:r>
              <a:rPr lang="zh-CN" altLang="en-US" dirty="0"/>
              <a:t>如果</a:t>
            </a:r>
            <a:r>
              <a:rPr lang="en-US" altLang="zh-CN" dirty="0"/>
              <a:t>Follower</a:t>
            </a:r>
            <a:r>
              <a:rPr lang="zh-CN" altLang="en-US" dirty="0"/>
              <a:t>副本在一段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 smtClean="0"/>
              <a:t>内</a:t>
            </a:r>
            <a:r>
              <a:rPr lang="zh-CN" altLang="en-US" dirty="0"/>
              <a:t>没有收到</a:t>
            </a:r>
            <a:r>
              <a:rPr lang="en-US" altLang="zh-CN" dirty="0"/>
              <a:t>Leader</a:t>
            </a:r>
            <a:r>
              <a:rPr lang="zh-CN" altLang="en-US" dirty="0"/>
              <a:t>副本的心跳，则判断</a:t>
            </a:r>
            <a:r>
              <a:rPr lang="en-US" altLang="zh-CN" dirty="0" smtClean="0"/>
              <a:t>Leader</a:t>
            </a:r>
          </a:p>
          <a:p>
            <a:r>
              <a:rPr lang="zh-CN" altLang="en-US" dirty="0" smtClean="0"/>
              <a:t>可能</a:t>
            </a:r>
            <a:r>
              <a:rPr lang="zh-CN" altLang="en-US" dirty="0"/>
              <a:t>已经故障，此时启动选主过程，</a:t>
            </a:r>
            <a:r>
              <a:rPr lang="zh-CN" altLang="en-US" dirty="0" smtClean="0"/>
              <a:t>此时</a:t>
            </a:r>
            <a:endParaRPr lang="en-US" altLang="zh-CN" dirty="0" smtClean="0"/>
          </a:p>
          <a:p>
            <a:r>
              <a:rPr lang="zh-CN" altLang="en-US" dirty="0" smtClean="0"/>
              <a:t>副本</a:t>
            </a:r>
            <a:r>
              <a:rPr lang="zh-CN" altLang="en-US" dirty="0"/>
              <a:t>会变成</a:t>
            </a:r>
            <a:r>
              <a:rPr lang="en-US" altLang="zh-CN" dirty="0"/>
              <a:t>Candidate</a:t>
            </a:r>
            <a:r>
              <a:rPr lang="zh-CN" altLang="en-US" dirty="0"/>
              <a:t>状态，直到选主结束。</a:t>
            </a:r>
          </a:p>
        </p:txBody>
      </p:sp>
    </p:spTree>
    <p:extLst>
      <p:ext uri="{BB962C8B-B14F-4D97-AF65-F5344CB8AC3E}">
        <p14:creationId xmlns:p14="http://schemas.microsoft.com/office/powerpoint/2010/main" val="1821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2770414" y="3339178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</a:t>
            </a:r>
            <a:r>
              <a:rPr lang="en-US" altLang="zh-CN" sz="1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5" name="流程图: 磁盘 4"/>
          <p:cNvSpPr/>
          <p:nvPr/>
        </p:nvSpPr>
        <p:spPr>
          <a:xfrm>
            <a:off x="5238579" y="5121164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0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7652955" y="3420476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?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5106" y="1070251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1.5 </a:t>
            </a:r>
            <a:r>
              <a:rPr lang="zh-CN" altLang="en-US" b="1" dirty="0" smtClean="0"/>
              <a:t>脱离</a:t>
            </a:r>
            <a:r>
              <a:rPr lang="en-US" altLang="zh-CN" b="1" dirty="0" smtClean="0"/>
              <a:t>Zookeeper  -  Raft</a:t>
            </a:r>
            <a:r>
              <a:rPr lang="zh-CN" altLang="en-US" b="1" dirty="0" smtClean="0"/>
              <a:t>算法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55065" y="1636806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时间被分为很多连续的随机长度的</a:t>
            </a:r>
            <a:r>
              <a:rPr lang="en-US" altLang="zh-CN" b="1" dirty="0">
                <a:solidFill>
                  <a:srgbClr val="FF0000"/>
                </a:solidFill>
              </a:rPr>
              <a:t>term</a:t>
            </a:r>
            <a:r>
              <a:rPr lang="zh-CN" altLang="en-US" dirty="0"/>
              <a:t>，</a:t>
            </a:r>
            <a:r>
              <a:rPr lang="en-US" altLang="zh-CN" dirty="0"/>
              <a:t>term</a:t>
            </a:r>
            <a:r>
              <a:rPr lang="zh-CN" altLang="en-US" dirty="0"/>
              <a:t>有唯一的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70414" y="431661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Term 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38579" y="601730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Term 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610617" y="431564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Term 1</a:t>
            </a:r>
            <a:endParaRPr lang="zh-CN" altLang="en-US" dirty="0"/>
          </a:p>
        </p:txBody>
      </p:sp>
      <p:sp>
        <p:nvSpPr>
          <p:cNvPr id="12" name="椭圆形标注 11"/>
          <p:cNvSpPr/>
          <p:nvPr/>
        </p:nvSpPr>
        <p:spPr>
          <a:xfrm>
            <a:off x="8050802" y="2838890"/>
            <a:ext cx="1918447" cy="564776"/>
          </a:xfrm>
          <a:prstGeom prst="wedgeEllipseCallo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我也投自己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3320660" y="2839858"/>
            <a:ext cx="1918447" cy="564776"/>
          </a:xfrm>
          <a:prstGeom prst="wedgeEllipseCallo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我投我自己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5143753" y="4403559"/>
            <a:ext cx="1918447" cy="564776"/>
          </a:xfrm>
          <a:prstGeom prst="wedgeEllipseCallo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我也投自己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3363305" y="2829087"/>
            <a:ext cx="1630132" cy="6096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随机休息</a:t>
            </a:r>
            <a:r>
              <a:rPr lang="en-US" altLang="zh-CN" dirty="0" smtClean="0">
                <a:solidFill>
                  <a:srgbClr val="FF0000"/>
                </a:solidFill>
              </a:rPr>
              <a:t>150ms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8116956" y="2810876"/>
            <a:ext cx="1630132" cy="6096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随机休息</a:t>
            </a:r>
            <a:r>
              <a:rPr lang="en-US" altLang="zh-CN" dirty="0" smtClean="0">
                <a:solidFill>
                  <a:srgbClr val="FF0000"/>
                </a:solidFill>
              </a:rPr>
              <a:t>202ms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5219208" y="4368295"/>
            <a:ext cx="1630132" cy="6096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随机休息</a:t>
            </a:r>
            <a:r>
              <a:rPr lang="en-US" altLang="zh-CN" dirty="0" smtClean="0">
                <a:solidFill>
                  <a:srgbClr val="FF0000"/>
                </a:solidFill>
              </a:rPr>
              <a:t>230ms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3290583" y="2810876"/>
            <a:ext cx="1896751" cy="6096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我先醒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我还投自己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233297" y="3868545"/>
            <a:ext cx="280625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740624" y="4689736"/>
            <a:ext cx="1100317" cy="8794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740436" y="360258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Leader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22814" y="446901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Term 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390979" y="616970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Term 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763017" y="446804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Term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6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2" y="1769618"/>
            <a:ext cx="7410450" cy="3943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16027" y="440177"/>
            <a:ext cx="319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Kafka</a:t>
            </a:r>
            <a:r>
              <a:rPr lang="zh-CN" altLang="en-US" sz="3600" b="1" dirty="0" smtClean="0"/>
              <a:t>基本</a:t>
            </a:r>
            <a:r>
              <a:rPr lang="zh-CN" altLang="en-US" sz="3600" b="1" dirty="0"/>
              <a:t>概念</a:t>
            </a:r>
          </a:p>
        </p:txBody>
      </p:sp>
      <p:sp>
        <p:nvSpPr>
          <p:cNvPr id="6" name="矩形 5"/>
          <p:cNvSpPr/>
          <p:nvPr/>
        </p:nvSpPr>
        <p:spPr>
          <a:xfrm>
            <a:off x="6358697" y="2860185"/>
            <a:ext cx="1571348" cy="443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05252" y="2043439"/>
            <a:ext cx="37208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生产者（</a:t>
            </a:r>
            <a:r>
              <a:rPr lang="en-US" altLang="zh-CN" b="1" dirty="0">
                <a:solidFill>
                  <a:srgbClr val="FF0000"/>
                </a:solidFill>
              </a:rPr>
              <a:t> Producer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发送消息的</a:t>
            </a:r>
            <a:endParaRPr lang="en-US" altLang="zh-CN" dirty="0" smtClean="0"/>
          </a:p>
          <a:p>
            <a:r>
              <a:rPr lang="zh-CN" altLang="en-US" dirty="0" smtClean="0"/>
              <a:t>一方。生产者负责创建消息，然后</a:t>
            </a:r>
            <a:endParaRPr lang="en-US" altLang="zh-CN" dirty="0" smtClean="0"/>
          </a:p>
          <a:p>
            <a:r>
              <a:rPr lang="zh-CN" altLang="en-US" dirty="0" smtClean="0"/>
              <a:t>将其投递到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消费者（</a:t>
            </a:r>
            <a:r>
              <a:rPr lang="en-US" altLang="zh-CN" b="1" dirty="0">
                <a:solidFill>
                  <a:srgbClr val="FF0000"/>
                </a:solidFill>
              </a:rPr>
              <a:t> Consumer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：接手消息</a:t>
            </a:r>
            <a:endParaRPr lang="en-US" altLang="zh-CN" dirty="0" smtClean="0"/>
          </a:p>
          <a:p>
            <a:r>
              <a:rPr lang="zh-CN" altLang="en-US" dirty="0" smtClean="0"/>
              <a:t>的一方。消费者连接到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上并接</a:t>
            </a:r>
            <a:endParaRPr lang="en-US" altLang="zh-CN" dirty="0" smtClean="0"/>
          </a:p>
          <a:p>
            <a:r>
              <a:rPr lang="zh-CN" altLang="en-US" dirty="0" smtClean="0"/>
              <a:t>收消息，从而执行相应的业务逻辑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服务代理节点（</a:t>
            </a:r>
            <a:r>
              <a:rPr lang="en-US" altLang="zh-CN" b="1" dirty="0" smtClean="0">
                <a:solidFill>
                  <a:srgbClr val="FF0000"/>
                </a:solidFill>
              </a:rPr>
              <a:t>Broker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Broker</a:t>
            </a:r>
          </a:p>
          <a:p>
            <a:r>
              <a:rPr lang="zh-CN" altLang="en-US" dirty="0" smtClean="0"/>
              <a:t>可以简单地看作一个独立地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服</a:t>
            </a:r>
            <a:endParaRPr lang="en-US" altLang="zh-CN" dirty="0" smtClean="0"/>
          </a:p>
          <a:p>
            <a:r>
              <a:rPr lang="zh-CN" altLang="en-US" dirty="0" smtClean="0"/>
              <a:t>务节点或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服务实例。一个或多</a:t>
            </a:r>
            <a:endParaRPr lang="en-US" altLang="zh-CN" dirty="0" smtClean="0"/>
          </a:p>
          <a:p>
            <a:r>
              <a:rPr lang="zh-CN" altLang="en-US" dirty="0" smtClean="0"/>
              <a:t>个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组成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集群。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35106" y="107025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基本概念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8353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6" y="1928387"/>
            <a:ext cx="6017029" cy="30739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76114" y="1086508"/>
            <a:ext cx="463941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主题（</a:t>
            </a:r>
            <a:r>
              <a:rPr lang="en-US" altLang="zh-CN" b="1" dirty="0" smtClean="0">
                <a:solidFill>
                  <a:srgbClr val="FF0000"/>
                </a:solidFill>
              </a:rPr>
              <a:t>Topic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中的消息以主题为单</a:t>
            </a:r>
            <a:endParaRPr lang="en-US" altLang="zh-CN" dirty="0" smtClean="0"/>
          </a:p>
          <a:p>
            <a:r>
              <a:rPr lang="zh-CN" altLang="en-US" dirty="0" smtClean="0"/>
              <a:t>位进行归类，生产者负责将消息发送到特定</a:t>
            </a:r>
            <a:endParaRPr lang="en-US" altLang="zh-CN" dirty="0" smtClean="0"/>
          </a:p>
          <a:p>
            <a:r>
              <a:rPr lang="zh-CN" altLang="en-US" dirty="0" smtClean="0"/>
              <a:t>的主题，而消费者负责订阅主题并进行消费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分区（</a:t>
            </a:r>
            <a:r>
              <a:rPr lang="en-US" altLang="zh-CN" b="1" dirty="0" smtClean="0">
                <a:solidFill>
                  <a:srgbClr val="FF0000"/>
                </a:solidFill>
              </a:rPr>
              <a:t>Partition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：主题可以细分为多个分</a:t>
            </a:r>
            <a:endParaRPr lang="en-US" altLang="zh-CN" dirty="0" smtClean="0"/>
          </a:p>
          <a:p>
            <a:r>
              <a:rPr lang="zh-CN" altLang="en-US" dirty="0" smtClean="0"/>
              <a:t>区，一个分区只属于单个主题。同一主题下</a:t>
            </a:r>
            <a:endParaRPr lang="en-US" altLang="zh-CN" dirty="0" smtClean="0"/>
          </a:p>
          <a:p>
            <a:r>
              <a:rPr lang="zh-CN" altLang="en-US" dirty="0" smtClean="0"/>
              <a:t>的不同分区包含的消息是不同的，分区在存</a:t>
            </a:r>
            <a:endParaRPr lang="en-US" altLang="zh-CN" dirty="0" smtClean="0"/>
          </a:p>
          <a:p>
            <a:r>
              <a:rPr lang="zh-CN" altLang="en-US" dirty="0" smtClean="0"/>
              <a:t>储层面可以看作一个可追加的日志文件，消</a:t>
            </a:r>
            <a:endParaRPr lang="en-US" altLang="zh-CN" dirty="0" smtClean="0"/>
          </a:p>
          <a:p>
            <a:r>
              <a:rPr lang="zh-CN" altLang="en-US" dirty="0" smtClean="0"/>
              <a:t>息在被追加到分区日志文件的时候会分配一</a:t>
            </a:r>
            <a:endParaRPr lang="en-US" altLang="zh-CN" dirty="0" smtClean="0"/>
          </a:p>
          <a:p>
            <a:r>
              <a:rPr lang="zh-CN" altLang="en-US" dirty="0" smtClean="0"/>
              <a:t>个特定的偏移量（</a:t>
            </a:r>
            <a:r>
              <a:rPr lang="en-US" altLang="zh-CN" b="1" dirty="0" smtClean="0">
                <a:solidFill>
                  <a:srgbClr val="FF0000"/>
                </a:solidFill>
              </a:rPr>
              <a:t>offset – </a:t>
            </a:r>
            <a:r>
              <a:rPr lang="zh-CN" altLang="en-US" b="1" dirty="0" smtClean="0">
                <a:solidFill>
                  <a:srgbClr val="FF0000"/>
                </a:solidFill>
              </a:rPr>
              <a:t>分区有序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副本（</a:t>
            </a:r>
            <a:r>
              <a:rPr lang="en-US" altLang="zh-CN" b="1" dirty="0" smtClean="0">
                <a:solidFill>
                  <a:srgbClr val="FF0000"/>
                </a:solidFill>
              </a:rPr>
              <a:t>Replica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通过引入多副本机</a:t>
            </a:r>
            <a:endParaRPr lang="en-US" altLang="zh-CN" dirty="0" smtClean="0"/>
          </a:p>
          <a:p>
            <a:r>
              <a:rPr lang="zh-CN" altLang="en-US" dirty="0" smtClean="0"/>
              <a:t>制提升容灾能力。同一分区的不同副本保存</a:t>
            </a:r>
            <a:endParaRPr lang="en-US" altLang="zh-CN" dirty="0" smtClean="0"/>
          </a:p>
          <a:p>
            <a:r>
              <a:rPr lang="zh-CN" altLang="en-US" dirty="0" smtClean="0"/>
              <a:t>的是相同消息，副本之间是“</a:t>
            </a:r>
            <a:r>
              <a:rPr lang="zh-CN" altLang="en-US" dirty="0"/>
              <a:t>一主多从</a:t>
            </a:r>
            <a:r>
              <a:rPr lang="zh-CN" altLang="en-US" dirty="0" smtClean="0"/>
              <a:t>”的关</a:t>
            </a:r>
            <a:endParaRPr lang="en-US" altLang="zh-CN" dirty="0" smtClean="0"/>
          </a:p>
          <a:p>
            <a:r>
              <a:rPr lang="zh-CN" altLang="en-US" dirty="0" smtClean="0"/>
              <a:t>系，其中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副本负责处理读写请求，而</a:t>
            </a:r>
            <a:endParaRPr lang="en-US" altLang="zh-CN" dirty="0" smtClean="0"/>
          </a:p>
          <a:p>
            <a:r>
              <a:rPr lang="en-US" altLang="zh-CN" dirty="0" smtClean="0"/>
              <a:t>Follower</a:t>
            </a:r>
            <a:r>
              <a:rPr lang="zh-CN" altLang="en-US" dirty="0" smtClean="0"/>
              <a:t>副本只负责从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副本同步数据。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副本出现故障时，从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副本选</a:t>
            </a:r>
            <a:endParaRPr lang="en-US" altLang="zh-CN" dirty="0" smtClean="0"/>
          </a:p>
          <a:p>
            <a:r>
              <a:rPr lang="zh-CN" altLang="en-US" dirty="0" smtClean="0"/>
              <a:t>举新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并对外提供服务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5106" y="107025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基本概念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267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35106" y="1070251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1.2.1 </a:t>
            </a:r>
            <a:r>
              <a:rPr lang="zh-CN" altLang="en-US" b="1" dirty="0" smtClean="0"/>
              <a:t>副本同步策略 </a:t>
            </a:r>
            <a:r>
              <a:rPr lang="en-US" altLang="zh-CN" b="1" dirty="0" smtClean="0"/>
              <a:t>– Leader</a:t>
            </a:r>
            <a:r>
              <a:rPr lang="zh-CN" altLang="en-US" b="1" dirty="0" smtClean="0"/>
              <a:t>写入本地即响应成功</a:t>
            </a:r>
            <a:endParaRPr lang="zh-CN" altLang="en-US" b="1" dirty="0"/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59" y="1644306"/>
            <a:ext cx="7699189" cy="433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890685" y="5901146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参数</a:t>
            </a:r>
            <a:r>
              <a:rPr lang="en-US" altLang="zh-CN" b="1" dirty="0" err="1" smtClean="0"/>
              <a:t>request.required.acks</a:t>
            </a:r>
            <a:r>
              <a:rPr lang="en-US" altLang="zh-CN" b="1" dirty="0" smtClean="0"/>
              <a:t>=1</a:t>
            </a:r>
            <a:r>
              <a:rPr lang="zh-CN" altLang="en-US" b="1" dirty="0" smtClean="0"/>
              <a:t>（默认）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69459" y="627047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优点：兼顾了低延迟、持久性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96007" y="6270478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缺点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宕机可能丢失消息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70" y="2295940"/>
            <a:ext cx="6017029" cy="307391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86159" y="2034330"/>
            <a:ext cx="19479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-apple-system"/>
              </a:rPr>
              <a:t>设置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-apple-system"/>
              </a:rPr>
              <a:t>request.required.acks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702" y="5377421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err="1" smtClean="0"/>
              <a:t>acks</a:t>
            </a:r>
            <a:r>
              <a:rPr lang="zh-CN" altLang="en-US" dirty="0" smtClean="0"/>
              <a:t>参数设置为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  <a:r>
              <a:rPr lang="zh-CN" altLang="en-US" dirty="0"/>
              <a:t>意味着</a:t>
            </a:r>
            <a:r>
              <a:rPr lang="en-US" altLang="zh-CN" dirty="0"/>
              <a:t>producer</a:t>
            </a:r>
            <a:r>
              <a:rPr lang="zh-CN" altLang="en-US" dirty="0"/>
              <a:t>不等待</a:t>
            </a:r>
            <a:r>
              <a:rPr lang="en-US" altLang="zh-CN" dirty="0" smtClean="0"/>
              <a:t>broker</a:t>
            </a:r>
          </a:p>
          <a:p>
            <a:r>
              <a:rPr lang="zh-CN" altLang="en-US" dirty="0" smtClean="0"/>
              <a:t>同步</a:t>
            </a:r>
            <a:r>
              <a:rPr lang="zh-CN" altLang="en-US" dirty="0"/>
              <a:t>完成的确认，继续发送下一条</a:t>
            </a:r>
            <a:r>
              <a:rPr lang="en-US" altLang="zh-CN" dirty="0"/>
              <a:t>(</a:t>
            </a:r>
            <a:r>
              <a:rPr lang="zh-CN" altLang="en-US" dirty="0"/>
              <a:t>批</a:t>
            </a:r>
            <a:r>
              <a:rPr lang="en-US" altLang="zh-CN" dirty="0"/>
              <a:t>)</a:t>
            </a:r>
            <a:r>
              <a:rPr lang="zh-CN" altLang="en-US" dirty="0" smtClean="0"/>
              <a:t>信息，</a:t>
            </a:r>
            <a:r>
              <a:rPr lang="zh-CN" altLang="en-US" dirty="0"/>
              <a:t>提供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最低</a:t>
            </a:r>
            <a:r>
              <a:rPr lang="zh-CN" altLang="en-US" dirty="0"/>
              <a:t>的延迟，但是持久性最差；当服务器发生故障时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就</a:t>
            </a:r>
            <a:r>
              <a:rPr lang="zh-CN" altLang="en-US" dirty="0"/>
              <a:t>很可能发生数据丢失</a:t>
            </a:r>
          </a:p>
        </p:txBody>
      </p:sp>
    </p:spTree>
    <p:extLst>
      <p:ext uri="{BB962C8B-B14F-4D97-AF65-F5344CB8AC3E}">
        <p14:creationId xmlns:p14="http://schemas.microsoft.com/office/powerpoint/2010/main" val="3188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2"/>
      <p:bldP spid="9" grpId="0"/>
      <p:bldP spid="13" grpId="0"/>
      <p:bldP spid="1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g-blog.csdnimg.cn/2020082000180480.png?x-oss-process=image/watermark,type_ZmFuZ3poZW5naGVpdGk,shadow_10,text_aHR0cHM6Ly9ibG9nLmNzZG4ubmV0L3pwMTc4MzQ5OTQwNzE=,size_16,color_FFFFFF,t_70#pic_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35" y="1603843"/>
            <a:ext cx="6173507" cy="467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35106" y="1070251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1.2.2 </a:t>
            </a:r>
            <a:r>
              <a:rPr lang="zh-CN" altLang="en-US" b="1" dirty="0" smtClean="0"/>
              <a:t>副本同步策略 </a:t>
            </a:r>
            <a:r>
              <a:rPr lang="en-US" altLang="zh-CN" b="1" dirty="0" smtClean="0"/>
              <a:t>– ISR</a:t>
            </a:r>
            <a:r>
              <a:rPr lang="zh-CN" altLang="en-US" b="1" dirty="0" smtClean="0"/>
              <a:t>全部同步即响应成功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890685" y="5901146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参数</a:t>
            </a:r>
            <a:r>
              <a:rPr lang="en-US" altLang="zh-CN" b="1" dirty="0" err="1" smtClean="0"/>
              <a:t>request.required.acks</a:t>
            </a:r>
            <a:r>
              <a:rPr lang="en-US" altLang="zh-CN" b="1" dirty="0"/>
              <a:t>=-1</a:t>
            </a:r>
            <a:endParaRPr lang="zh-CN" altLang="en-US" dirty="0"/>
          </a:p>
        </p:txBody>
      </p:sp>
      <p:pic>
        <p:nvPicPr>
          <p:cNvPr id="2054" name="Picture 6" descr="在这里插入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35" y="1603843"/>
            <a:ext cx="7742418" cy="43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30306" y="37572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优点：持久性最好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0306" y="44646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缺点</a:t>
            </a:r>
            <a:r>
              <a:rPr lang="zh-CN" altLang="en-US" dirty="0" smtClean="0"/>
              <a:t>：延迟性最差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15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磁盘 2"/>
          <p:cNvSpPr/>
          <p:nvPr/>
        </p:nvSpPr>
        <p:spPr>
          <a:xfrm>
            <a:off x="6281777" y="3784707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</a:t>
            </a:r>
            <a:r>
              <a:rPr lang="en-US" altLang="zh-CN" sz="1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5" name="流程图: 磁盘 4"/>
          <p:cNvSpPr/>
          <p:nvPr/>
        </p:nvSpPr>
        <p:spPr>
          <a:xfrm>
            <a:off x="7817613" y="3784706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0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9353449" y="3784705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?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38887" y="2956359"/>
            <a:ext cx="5237825" cy="2237173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5288" y="308291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Kafka Cluster</a:t>
            </a:r>
            <a:endParaRPr lang="zh-CN" altLang="en-US" dirty="0"/>
          </a:p>
        </p:txBody>
      </p:sp>
      <p:sp>
        <p:nvSpPr>
          <p:cNvPr id="9" name="云形 8"/>
          <p:cNvSpPr/>
          <p:nvPr/>
        </p:nvSpPr>
        <p:spPr>
          <a:xfrm>
            <a:off x="7238917" y="1412553"/>
            <a:ext cx="1953088" cy="878889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Zookeeper</a:t>
            </a:r>
          </a:p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Cluster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96" y="1661470"/>
            <a:ext cx="3639058" cy="381053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 flipH="1" flipV="1">
            <a:off x="4953254" y="1851997"/>
            <a:ext cx="229172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14196" y="1781175"/>
            <a:ext cx="409829" cy="261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52" y="2791551"/>
            <a:ext cx="4048690" cy="24673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90" y="3082917"/>
            <a:ext cx="4239217" cy="1962424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>
          <a:xfrm>
            <a:off x="4248150" y="4074945"/>
            <a:ext cx="1728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59098" y="42327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临时节点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08318" y="5591326"/>
            <a:ext cx="865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Zookeeper</a:t>
            </a:r>
            <a:r>
              <a:rPr lang="zh-CN" altLang="en-US" dirty="0" smtClean="0">
                <a:solidFill>
                  <a:srgbClr val="FF0000"/>
                </a:solidFill>
              </a:rPr>
              <a:t>临时节点将在会话断开时删除，因此</a:t>
            </a:r>
            <a:r>
              <a:rPr lang="en-US" altLang="zh-CN" dirty="0" smtClean="0">
                <a:solidFill>
                  <a:srgbClr val="FF0000"/>
                </a:solidFill>
              </a:rPr>
              <a:t>/ids</a:t>
            </a:r>
            <a:r>
              <a:rPr lang="zh-CN" altLang="en-US" dirty="0" smtClean="0">
                <a:solidFill>
                  <a:srgbClr val="FF0000"/>
                </a:solidFill>
              </a:rPr>
              <a:t>节点主要用于执行</a:t>
            </a:r>
            <a:r>
              <a:rPr lang="en-US" altLang="zh-CN" dirty="0" smtClean="0">
                <a:solidFill>
                  <a:srgbClr val="FF0000"/>
                </a:solidFill>
              </a:rPr>
              <a:t>broker</a:t>
            </a:r>
            <a:r>
              <a:rPr lang="zh-CN" altLang="en-US" dirty="0" smtClean="0">
                <a:solidFill>
                  <a:srgbClr val="FF0000"/>
                </a:solidFill>
              </a:rPr>
              <a:t>健康检查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5106" y="1070251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1.2.3 Broker</a:t>
            </a:r>
            <a:r>
              <a:rPr lang="zh-CN" altLang="en-US" b="1" dirty="0" smtClean="0"/>
              <a:t>状态监控</a:t>
            </a: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96" y="2346241"/>
            <a:ext cx="3639058" cy="383528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27" idx="2"/>
            <a:endCxn id="11" idx="0"/>
          </p:cNvCxnSpPr>
          <p:nvPr/>
        </p:nvCxnSpPr>
        <p:spPr>
          <a:xfrm>
            <a:off x="3133725" y="2042523"/>
            <a:ext cx="0" cy="303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8211671" y="2346241"/>
            <a:ext cx="8964" cy="445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106" y="1070251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1.3 </a:t>
            </a:r>
            <a:r>
              <a:rPr lang="zh-CN" altLang="en-US" b="1" dirty="0" smtClean="0"/>
              <a:t>副本</a:t>
            </a:r>
            <a:r>
              <a:rPr lang="en-US" altLang="zh-CN" b="1" dirty="0" smtClean="0"/>
              <a:t>Leader</a:t>
            </a:r>
            <a:r>
              <a:rPr lang="zh-CN" altLang="en-US" b="1" dirty="0" smtClean="0"/>
              <a:t>选举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优先副本</a:t>
            </a:r>
            <a:endParaRPr lang="zh-CN" altLang="en-US" b="1" dirty="0"/>
          </a:p>
        </p:txBody>
      </p:sp>
      <p:sp>
        <p:nvSpPr>
          <p:cNvPr id="5" name="流程图: 磁盘 4"/>
          <p:cNvSpPr/>
          <p:nvPr/>
        </p:nvSpPr>
        <p:spPr>
          <a:xfrm>
            <a:off x="4975731" y="3511843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</a:t>
            </a:r>
            <a:r>
              <a:rPr lang="en-US" altLang="zh-CN" sz="1200" b="1" dirty="0">
                <a:solidFill>
                  <a:schemeClr val="bg2">
                    <a:lumMod val="10000"/>
                  </a:schemeClr>
                </a:solidFill>
              </a:rPr>
              <a:t> 0</a:t>
            </a:r>
            <a:endParaRPr lang="en-US" altLang="zh-CN" sz="12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6511567" y="4632431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1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8047403" y="3511841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2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45415" y="440798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Leader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97895" y="553488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Follower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33731" y="440798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Follower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801740" y="4407980"/>
            <a:ext cx="596155" cy="558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117138" y="3976621"/>
            <a:ext cx="1702923" cy="26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79546" y="450254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fetch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571820" y="362040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fetch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2313820" y="3511840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</a:t>
            </a:r>
            <a:r>
              <a:rPr lang="en-US" altLang="zh-CN" sz="1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25609" y="44079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Controller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云形 21"/>
          <p:cNvSpPr/>
          <p:nvPr/>
        </p:nvSpPr>
        <p:spPr>
          <a:xfrm>
            <a:off x="4397033" y="1565704"/>
            <a:ext cx="1953088" cy="878889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Zookeeper</a:t>
            </a:r>
          </a:p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Cluster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5373577" y="2486320"/>
            <a:ext cx="2" cy="983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09910" y="27935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062" y="1872850"/>
            <a:ext cx="4880326" cy="264596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0865224" y="1945342"/>
            <a:ext cx="1048870" cy="277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2" idx="0"/>
            <a:endCxn id="26" idx="1"/>
          </p:cNvCxnSpPr>
          <p:nvPr/>
        </p:nvCxnSpPr>
        <p:spPr>
          <a:xfrm flipV="1">
            <a:off x="6348493" y="2005148"/>
            <a:ext cx="79956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039035" y="2375647"/>
            <a:ext cx="1357998" cy="1094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875370" y="261441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watch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57598" y="2793552"/>
            <a:ext cx="2730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优点：相比于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多数选举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该方式在</a:t>
            </a:r>
            <a:r>
              <a:rPr lang="en-US" altLang="zh-CN" dirty="0" smtClean="0"/>
              <a:t>f + 1</a:t>
            </a:r>
            <a:r>
              <a:rPr lang="zh-CN" altLang="en-US" dirty="0" smtClean="0"/>
              <a:t>个节点下，</a:t>
            </a:r>
            <a:endParaRPr lang="en-US" altLang="zh-CN" dirty="0" smtClean="0"/>
          </a:p>
          <a:p>
            <a:r>
              <a:rPr lang="zh-CN" altLang="en-US" dirty="0" smtClean="0"/>
              <a:t>最多可以容忍</a:t>
            </a:r>
            <a:r>
              <a:rPr lang="en-US" altLang="zh-CN" dirty="0" smtClean="0"/>
              <a:t>f</a:t>
            </a:r>
            <a:r>
              <a:rPr lang="zh-CN" altLang="en-US" dirty="0" smtClean="0"/>
              <a:t>个节点不</a:t>
            </a:r>
            <a:endParaRPr lang="en-US" altLang="zh-CN" dirty="0" smtClean="0"/>
          </a:p>
          <a:p>
            <a:r>
              <a:rPr lang="zh-CN" altLang="en-US" dirty="0" smtClean="0"/>
              <a:t>可用。网络</a:t>
            </a:r>
            <a:r>
              <a:rPr lang="en-US" altLang="zh-CN" dirty="0" smtClean="0"/>
              <a:t>IO</a:t>
            </a:r>
            <a:r>
              <a:rPr lang="zh-CN" altLang="en-US" dirty="0"/>
              <a:t>更</a:t>
            </a:r>
            <a:r>
              <a:rPr lang="zh-CN" altLang="en-US" dirty="0" smtClean="0"/>
              <a:t>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磁盘 6"/>
          <p:cNvSpPr/>
          <p:nvPr/>
        </p:nvSpPr>
        <p:spPr>
          <a:xfrm>
            <a:off x="3675848" y="4650365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</a:t>
            </a:r>
            <a:r>
              <a:rPr lang="en-US" altLang="zh-CN" sz="1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8" name="流程图: 磁盘 7"/>
          <p:cNvSpPr/>
          <p:nvPr/>
        </p:nvSpPr>
        <p:spPr>
          <a:xfrm>
            <a:off x="5211684" y="4650364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0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6747520" y="4650363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?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32958" y="3822017"/>
            <a:ext cx="5237825" cy="2237173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39359" y="394857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Kafka Cluster</a:t>
            </a:r>
            <a:endParaRPr lang="zh-CN" altLang="en-US" dirty="0"/>
          </a:p>
        </p:txBody>
      </p:sp>
      <p:sp>
        <p:nvSpPr>
          <p:cNvPr id="13" name="云形 12"/>
          <p:cNvSpPr/>
          <p:nvPr/>
        </p:nvSpPr>
        <p:spPr>
          <a:xfrm>
            <a:off x="4632988" y="2278211"/>
            <a:ext cx="1953088" cy="878889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Zookeeper</a:t>
            </a:r>
          </a:p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Cluster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067409" y="3156164"/>
            <a:ext cx="1134845" cy="1402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5600102" y="3248602"/>
            <a:ext cx="9429" cy="1310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007379" y="3156164"/>
            <a:ext cx="1137987" cy="1402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032958" y="16234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实例启动阶段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586076" y="3119759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抢占</a:t>
            </a:r>
            <a:r>
              <a:rPr lang="en-US" altLang="zh-CN" dirty="0" smtClean="0">
                <a:solidFill>
                  <a:srgbClr val="FF0000"/>
                </a:solidFill>
              </a:rPr>
              <a:t>/controller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717794" y="5546502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setnx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266219" y="5546502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setnx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95751" y="5546502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setnx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178823" y="554650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Success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14" y="2526328"/>
            <a:ext cx="4220164" cy="381053"/>
          </a:xfrm>
          <a:prstGeom prst="rect">
            <a:avLst/>
          </a:prstGeom>
        </p:spPr>
      </p:pic>
      <p:cxnSp>
        <p:nvCxnSpPr>
          <p:cNvPr id="38" name="直接箭头连接符 37"/>
          <p:cNvCxnSpPr>
            <a:stCxn id="13" idx="0"/>
            <a:endCxn id="36" idx="1"/>
          </p:cNvCxnSpPr>
          <p:nvPr/>
        </p:nvCxnSpPr>
        <p:spPr>
          <a:xfrm flipV="1">
            <a:off x="6584448" y="2716855"/>
            <a:ext cx="672466" cy="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079789" y="1558134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目前版本固定为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39948" y="2687832"/>
            <a:ext cx="886691" cy="213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42" idx="0"/>
            <a:endCxn id="41" idx="2"/>
          </p:cNvCxnSpPr>
          <p:nvPr/>
        </p:nvCxnSpPr>
        <p:spPr>
          <a:xfrm flipV="1">
            <a:off x="7783294" y="1927466"/>
            <a:ext cx="288915" cy="7603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713723" y="5144848"/>
            <a:ext cx="280301" cy="277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292965" y="2687832"/>
            <a:ext cx="976462" cy="213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6124916" y="2998882"/>
            <a:ext cx="2537230" cy="2067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244523" y="406708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Broker 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43394" y="2697110"/>
            <a:ext cx="2059717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51" idx="0"/>
            <a:endCxn id="53" idx="2"/>
          </p:cNvCxnSpPr>
          <p:nvPr/>
        </p:nvCxnSpPr>
        <p:spPr>
          <a:xfrm flipH="1" flipV="1">
            <a:off x="9999751" y="1927466"/>
            <a:ext cx="373502" cy="769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522423" y="15581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竞选成为</a:t>
            </a:r>
            <a:r>
              <a:rPr lang="zh-CN" altLang="en-US" dirty="0">
                <a:solidFill>
                  <a:srgbClr val="FF0000"/>
                </a:solidFill>
              </a:rPr>
              <a:t>控制器时的时间戳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35106" y="1070251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1.3 Broker Controller</a:t>
            </a:r>
            <a:r>
              <a:rPr lang="zh-CN" altLang="en-US" b="1" dirty="0" smtClean="0"/>
              <a:t>选举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766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5" grpId="0"/>
      <p:bldP spid="41" grpId="0"/>
      <p:bldP spid="41" grpId="1"/>
      <p:bldP spid="42" grpId="0" animBg="1"/>
      <p:bldP spid="42" grpId="1" animBg="1"/>
      <p:bldP spid="44" grpId="0" animBg="1"/>
      <p:bldP spid="45" grpId="0" animBg="1"/>
      <p:bldP spid="50" grpId="0"/>
      <p:bldP spid="51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磁盘 6"/>
          <p:cNvSpPr/>
          <p:nvPr/>
        </p:nvSpPr>
        <p:spPr>
          <a:xfrm>
            <a:off x="4043402" y="3784707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</a:t>
            </a:r>
            <a:r>
              <a:rPr lang="en-US" altLang="zh-CN" sz="1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8" name="流程图: 磁盘 7"/>
          <p:cNvSpPr/>
          <p:nvPr/>
        </p:nvSpPr>
        <p:spPr>
          <a:xfrm>
            <a:off x="5579238" y="3784706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0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7115074" y="3784705"/>
            <a:ext cx="795695" cy="896139"/>
          </a:xfrm>
          <a:prstGeom prst="flowChartMagneticDisk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Kafka</a:t>
            </a:r>
          </a:p>
          <a:p>
            <a:pPr algn="ctr"/>
            <a:r>
              <a:rPr lang="en-US" altLang="zh-CN" sz="1200" b="1" dirty="0" smtClean="0">
                <a:solidFill>
                  <a:schemeClr val="bg2">
                    <a:lumMod val="10000"/>
                  </a:schemeClr>
                </a:solidFill>
              </a:rPr>
              <a:t>Broker ?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00512" y="2956358"/>
            <a:ext cx="5237825" cy="3444441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06913" y="308291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Kafka Cluster</a:t>
            </a:r>
            <a:endParaRPr lang="zh-CN" altLang="en-US" dirty="0"/>
          </a:p>
        </p:txBody>
      </p:sp>
      <p:sp>
        <p:nvSpPr>
          <p:cNvPr id="13" name="云形 12"/>
          <p:cNvSpPr/>
          <p:nvPr/>
        </p:nvSpPr>
        <p:spPr>
          <a:xfrm>
            <a:off x="5000542" y="1412553"/>
            <a:ext cx="1953088" cy="878889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Zookeeper</a:t>
            </a:r>
          </a:p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Cluster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88253" y="17528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实例运行阶段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73256" y="468084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 am leader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5987" y="468084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slaver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37658" y="468084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slaver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8" idx="1"/>
            <a:endCxn id="13" idx="1"/>
          </p:cNvCxnSpPr>
          <p:nvPr/>
        </p:nvCxnSpPr>
        <p:spPr>
          <a:xfrm flipV="1">
            <a:off x="5977086" y="2290506"/>
            <a:ext cx="0" cy="1494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" idx="1"/>
          </p:cNvCxnSpPr>
          <p:nvPr/>
        </p:nvCxnSpPr>
        <p:spPr>
          <a:xfrm flipV="1">
            <a:off x="4441250" y="2290506"/>
            <a:ext cx="1340425" cy="14942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" idx="1"/>
          </p:cNvCxnSpPr>
          <p:nvPr/>
        </p:nvCxnSpPr>
        <p:spPr>
          <a:xfrm flipH="1" flipV="1">
            <a:off x="6164030" y="2290506"/>
            <a:ext cx="1348892" cy="1494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455818" y="246564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599281" y="246564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111462" y="337701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session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0800000">
            <a:off x="4816513" y="5124450"/>
            <a:ext cx="636089" cy="45720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10800000" flipH="1">
            <a:off x="6518329" y="5126785"/>
            <a:ext cx="700548" cy="45253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117603" y="524464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7190575" y="524464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endCxn id="13" idx="1"/>
          </p:cNvCxnSpPr>
          <p:nvPr/>
        </p:nvCxnSpPr>
        <p:spPr>
          <a:xfrm flipV="1">
            <a:off x="5977085" y="2290506"/>
            <a:ext cx="1" cy="26910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831282" y="337701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 timeout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874010" y="246563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setnx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228731" y="246563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setnx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750578" y="247759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Success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039390" y="363829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recover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795080" y="4662660"/>
            <a:ext cx="12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 am leader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5000542" y="4232774"/>
            <a:ext cx="186806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658889" y="384114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rite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248550" y="37499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ERR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35106" y="107025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1.4 </a:t>
            </a:r>
            <a:r>
              <a:rPr lang="zh-CN" altLang="en-US" b="1" dirty="0" smtClean="0"/>
              <a:t>脑裂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3121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7.40741E-7 L -0.00091 0.1863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30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00261 0.1861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2" grpId="1"/>
      <p:bldP spid="3" grpId="0"/>
      <p:bldP spid="3" grpId="1"/>
      <p:bldP spid="46" grpId="0"/>
      <p:bldP spid="55" grpId="0"/>
      <p:bldP spid="55" grpId="1"/>
      <p:bldP spid="56" grpId="0"/>
      <p:bldP spid="56" grpId="1"/>
      <p:bldP spid="60" grpId="0"/>
      <p:bldP spid="60" grpId="1"/>
      <p:bldP spid="27" grpId="0"/>
      <p:bldP spid="67" grpId="0"/>
      <p:bldP spid="40" grpId="0"/>
      <p:bldP spid="40" grpId="1"/>
      <p:bldP spid="48" grpId="0"/>
      <p:bldP spid="48" grpId="1"/>
      <p:bldP spid="76" grpId="0"/>
      <p:bldP spid="76" grpId="1"/>
      <p:bldP spid="65" grpId="0"/>
      <p:bldP spid="71" grpId="0"/>
      <p:bldP spid="77" grpId="0"/>
      <p:bldP spid="80" grpId="0"/>
      <p:bldP spid="8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885</Words>
  <Application>Microsoft Office PowerPoint</Application>
  <PresentationFormat>宽屏</PresentationFormat>
  <Paragraphs>215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王君君7</dc:creator>
  <cp:lastModifiedBy>王君君7</cp:lastModifiedBy>
  <cp:revision>236</cp:revision>
  <dcterms:created xsi:type="dcterms:W3CDTF">2021-05-20T01:48:02Z</dcterms:created>
  <dcterms:modified xsi:type="dcterms:W3CDTF">2021-07-03T05:39:11Z</dcterms:modified>
</cp:coreProperties>
</file>