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6"/>
    <p:restoredTop sz="94687"/>
  </p:normalViewPr>
  <p:slideViewPr>
    <p:cSldViewPr snapToGrid="0" snapToObjects="1">
      <p:cViewPr varScale="1">
        <p:scale>
          <a:sx n="89" d="100"/>
          <a:sy n="89" d="100"/>
        </p:scale>
        <p:origin x="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5357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960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标题的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6644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323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引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8796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545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765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919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07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0107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25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826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801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042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18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879E0-0D39-1846-B910-679AACAC1A20}" type="datetimeFigureOut">
              <a:rPr kumimoji="1" lang="zh-CN" altLang="en-US" smtClean="0"/>
              <a:t>2017/10/20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B198811C-63F3-ED48-8089-8165226471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86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zh-CN" sz="8800" dirty="0" smtClean="0">
                <a:latin typeface="Calibri" charset="0"/>
                <a:ea typeface="Calibri" charset="0"/>
                <a:cs typeface="Calibri" charset="0"/>
              </a:rPr>
              <a:t>HW4</a:t>
            </a:r>
            <a:endParaRPr kumimoji="1" lang="zh-CN" altLang="en-US" sz="88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L</a:t>
            </a:r>
            <a:r>
              <a:rPr kumimoji="1" lang="en-US" altLang="zh-CN" dirty="0" err="1" smtClean="0"/>
              <a:t>ichao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Zheng</a:t>
            </a:r>
            <a:endParaRPr kumimoji="1" lang="zh-CN" altLang="en-US" dirty="0" smtClean="0"/>
          </a:p>
          <a:p>
            <a:r>
              <a:rPr kumimoji="1" lang="en-US" altLang="zh-CN" dirty="0" smtClean="0"/>
              <a:t>27720161153035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10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8758" y="228600"/>
            <a:ext cx="9709679" cy="6041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#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install.packages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("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rjson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", repos="http://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cran.us.r-project.org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")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library("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rjson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")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json_file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 = "http://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crix.hu-berlin.de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/data/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crix.json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"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json_data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fromJSON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(file=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json_file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crix_data_frame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as.data.frame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json_data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n&lt;-dim(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crix_data_frame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a&lt;-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(1,n[2],2)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b&lt;-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(2,n[2],2)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date&lt;-t(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crix_data_frame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[1,a])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price&lt;-t(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crix_data_frame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[1,b])</a:t>
            </a:r>
          </a:p>
          <a:p>
            <a:pPr marL="0" indent="0">
              <a:buNone/>
            </a:pPr>
            <a:endParaRPr kumimoji="1"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ts.plot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(price)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ret&lt;-diff(log(price))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plot(ret)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ts.plot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(ret</a:t>
            </a:r>
            <a:r>
              <a:rPr kumimoji="1" lang="en-US" altLang="zh-CN" sz="2000" dirty="0" smtClean="0">
                <a:latin typeface="Calibri" charset="0"/>
                <a:ea typeface="Calibri" charset="0"/>
                <a:cs typeface="Calibri" charset="0"/>
              </a:rPr>
              <a:t>)</a:t>
            </a:r>
            <a:endParaRPr kumimoji="1" lang="zh-CN" altLang="en-US" sz="2000" dirty="0" smtClean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kumimoji="1" lang="zh-CN" alt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807" y="1543051"/>
            <a:ext cx="3535218" cy="437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0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009" y="903289"/>
            <a:ext cx="945250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# histogram of returns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hist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(ret, col = "grey", breaks = 20,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freq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FALSE,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ylim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c(0, 25),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xlab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NA)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lines(density(ret),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lwd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2)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mu = mean(ret)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sigma =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sd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(ret)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x =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(-4, 4, length = 100)</a:t>
            </a:r>
          </a:p>
          <a:p>
            <a:pPr marL="0" indent="0">
              <a:buNone/>
            </a:pP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curve(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dnorm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(x, mean = mean(ret),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sd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sd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(ret)), add = TRUE, col = "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darkblue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",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lwd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2)</a:t>
            </a:r>
            <a:endParaRPr kumimoji="1" lang="zh-CN" alt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kumimoji="1"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580" y="1742411"/>
            <a:ext cx="3589831" cy="394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17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4446" y="400050"/>
            <a:ext cx="8596668" cy="5700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#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qq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-plot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qqnorm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(ret)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qqline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(ret, col = "blue",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lwd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3)</a:t>
            </a:r>
          </a:p>
          <a:p>
            <a:pPr marL="0" indent="0">
              <a:buNone/>
            </a:pPr>
            <a:endParaRPr kumimoji="1"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#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acf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plot</a:t>
            </a:r>
          </a:p>
          <a:p>
            <a:pPr marL="0" indent="0">
              <a:buNone/>
            </a:pP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autocorr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acf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(ret,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lag.max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20,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ylab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"Sample Autocorrelation", main =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NA,lwd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2,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ylim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c(-0.3, 1))</a:t>
            </a:r>
          </a:p>
          <a:p>
            <a:pPr marL="0" indent="0">
              <a:buNone/>
            </a:pPr>
            <a:endParaRPr kumimoji="1"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endParaRPr kumimoji="1"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# plot of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pacf</a:t>
            </a:r>
            <a:endParaRPr kumimoji="1"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autopcorr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pacf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(ret,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lag.max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20,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ylab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"Sample Partial Autocorrelation", main = NA,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ylim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c(-0.3, 0.3), </a:t>
            </a:r>
            <a:r>
              <a:rPr kumimoji="1" lang="en-US" altLang="zh-CN" sz="2400" dirty="0" err="1">
                <a:latin typeface="Calibri" charset="0"/>
                <a:ea typeface="Calibri" charset="0"/>
                <a:cs typeface="Calibri" charset="0"/>
              </a:rPr>
              <a:t>lwd</a:t>
            </a:r>
            <a:r>
              <a:rPr kumimoji="1" lang="en-US" altLang="zh-CN" sz="2400" dirty="0">
                <a:latin typeface="Calibri" charset="0"/>
                <a:ea typeface="Calibri" charset="0"/>
                <a:cs typeface="Calibri" charset="0"/>
              </a:rPr>
              <a:t> = 2)</a:t>
            </a:r>
            <a:endParaRPr kumimoji="1" lang="zh-CN" alt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9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542925"/>
            <a:ext cx="8596668" cy="5498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# select p and q order of ARIMA model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fit4 = 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arima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(ret, order = c(2, 0, 3))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tsdiag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(fit4)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Box.test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(fit4$residuals, lag = 1)</a:t>
            </a:r>
          </a:p>
          <a:p>
            <a:pPr marL="0" indent="0">
              <a:buNone/>
            </a:pPr>
            <a:endParaRPr kumimoji="1"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fitr4 = 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arima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(ret, order = c(2, 1, 3))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tsdiag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(fitr4)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Box.test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(fitr4$residuals, lag = 1)</a:t>
            </a:r>
          </a:p>
          <a:p>
            <a:pPr marL="0" indent="0">
              <a:buNone/>
            </a:pPr>
            <a:endParaRPr kumimoji="1" lang="en-US" altLang="zh-CN" sz="20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# to conclude, 202 is better than 213</a:t>
            </a:r>
          </a:p>
          <a:p>
            <a:pPr marL="0" indent="0">
              <a:buNone/>
            </a:pP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fit202 = </a:t>
            </a: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arima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(ret, order = c(2, 0, 2))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tsdiag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(fit202)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tsdiag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(fit4)</a:t>
            </a:r>
          </a:p>
          <a:p>
            <a:pPr marL="0" indent="0">
              <a:buNone/>
            </a:pPr>
            <a:r>
              <a:rPr kumimoji="1" lang="en-US" altLang="zh-CN" sz="2000" dirty="0" err="1">
                <a:latin typeface="Calibri" charset="0"/>
                <a:ea typeface="Calibri" charset="0"/>
                <a:cs typeface="Calibri" charset="0"/>
              </a:rPr>
              <a:t>tsdiag</a:t>
            </a:r>
            <a:r>
              <a:rPr kumimoji="1" lang="en-US" altLang="zh-CN" sz="2000" dirty="0">
                <a:latin typeface="Calibri" charset="0"/>
                <a:ea typeface="Calibri" charset="0"/>
                <a:cs typeface="Calibri" charset="0"/>
              </a:rPr>
              <a:t>(fitr4)</a:t>
            </a:r>
            <a:endParaRPr kumimoji="1" lang="zh-CN" altLang="en-US" sz="20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53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428625"/>
            <a:ext cx="8596668" cy="56127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# arima202 predict</a:t>
            </a:r>
          </a:p>
          <a:p>
            <a:pPr marL="0" indent="0">
              <a:buNone/>
            </a:pP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fit202 =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arima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(ret, order = c(2, 0, 2))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crpre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predict(fit202,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n.ahead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30)</a:t>
            </a:r>
          </a:p>
          <a:p>
            <a:pPr marL="0" indent="0">
              <a:buNone/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dates =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seq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as.Date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("02/08/2014", format = "%d/%m/%Y"), by = "days", length = length(ret))</a:t>
            </a:r>
          </a:p>
          <a:p>
            <a:pPr marL="0" indent="0">
              <a:buNone/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plot(ret, type = "l",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xlim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c(0, 644),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ylab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"log return",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xlab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"days",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lwd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1.5)</a:t>
            </a:r>
          </a:p>
          <a:p>
            <a:pPr marL="0" indent="0">
              <a:buNone/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lines(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crpre$pred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 col = "red",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lwd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3)</a:t>
            </a:r>
          </a:p>
          <a:p>
            <a:pPr marL="0" indent="0">
              <a:buNone/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lines(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crpre$pred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+ 2 *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crpre$se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 col = "red",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lty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3,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lwd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3)</a:t>
            </a:r>
          </a:p>
          <a:p>
            <a:pPr marL="0" indent="0">
              <a:buNone/>
            </a:pP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lines(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crpre$pred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- 2 *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crpre$se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, col = "red",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lty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3, </a:t>
            </a:r>
            <a:r>
              <a:rPr lang="en-US" altLang="zh-CN" sz="2400" dirty="0" err="1">
                <a:latin typeface="Calibri" charset="0"/>
                <a:ea typeface="Calibri" charset="0"/>
                <a:cs typeface="Calibri" charset="0"/>
              </a:rPr>
              <a:t>lwd</a:t>
            </a:r>
            <a:r>
              <a:rPr lang="en-US" altLang="zh-CN" sz="2400" dirty="0">
                <a:latin typeface="Calibri" charset="0"/>
                <a:ea typeface="Calibri" charset="0"/>
                <a:cs typeface="Calibri" charset="0"/>
              </a:rPr>
              <a:t> = 3)</a:t>
            </a:r>
            <a:endParaRPr lang="zh-CN" altLang="en-US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6091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427</Words>
  <Application>Microsoft Macintosh PowerPoint</Application>
  <PresentationFormat>宽屏</PresentationFormat>
  <Paragraphs>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Calibri</vt:lpstr>
      <vt:lpstr>Trebuchet MS</vt:lpstr>
      <vt:lpstr>Wingdings 3</vt:lpstr>
      <vt:lpstr>方正姚体</vt:lpstr>
      <vt:lpstr>华文新魏</vt:lpstr>
      <vt:lpstr>Arial</vt:lpstr>
      <vt:lpstr>平面</vt:lpstr>
      <vt:lpstr>HW4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</dc:title>
  <dc:creator>384968946@qq.com</dc:creator>
  <cp:lastModifiedBy>384968946@qq.com</cp:lastModifiedBy>
  <cp:revision>3</cp:revision>
  <dcterms:created xsi:type="dcterms:W3CDTF">2017-10-20T15:09:27Z</dcterms:created>
  <dcterms:modified xsi:type="dcterms:W3CDTF">2017-10-20T15:35:25Z</dcterms:modified>
</cp:coreProperties>
</file>