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6" r:id="rId7"/>
    <p:sldId id="267" r:id="rId8"/>
    <p:sldId id="268" r:id="rId9"/>
    <p:sldId id="270" r:id="rId10"/>
    <p:sldId id="271" r:id="rId11"/>
    <p:sldId id="269" r:id="rId12"/>
    <p:sldId id="272" r:id="rId13"/>
    <p:sldId id="274" r:id="rId14"/>
    <p:sldId id="275" r:id="rId15"/>
    <p:sldId id="277" r:id="rId16"/>
    <p:sldId id="279" r:id="rId17"/>
    <p:sldId id="273" r:id="rId18"/>
    <p:sldId id="261"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A65330-F960-B69B-A96B-D36DE47475CF}" name="Lichen Yang" initials="LY" userId="S::yang.lic@northeastern.edu::8612a235-f7d2-4c2c-b1e2-14a00020f5a7"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44FCE2-4835-39B3-88A3-98983E5BF354}" v="80" dt="2024-10-28T17:50:28.475"/>
    <p1510:client id="{6B9DBBC7-D746-480C-F07F-E72FCB2F3BEE}" v="9" dt="2024-10-30T00:40:34.035"/>
    <p1510:client id="{D11B431E-97E2-4024-A2CB-FF1009DDCD3F}" v="38" dt="2024-10-29T02:04:18.481"/>
    <p1510:client id="{EB5151C6-6DF4-FA6D-A086-5C3664BE6157}" v="132" dt="2024-10-28T18:07:34.727"/>
    <p1510:client id="{F817B29A-37A6-DE69-B4A9-ADADB529ABD7}" v="187" dt="2024-10-29T03:05:19.333"/>
    <p1510:client id="{FBF7A884-5BE7-BE0F-BA7C-D854527EC5F4}" v="108" dt="2024-10-30T01:15:41.3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10/29/2024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rxiv.org/pdf/2402.11609" TargetMode="External"/><Relationship Id="rId2" Type="http://schemas.openxmlformats.org/officeDocument/2006/relationships/hyperlink" Target="https://arxiv.org/pdf/2308.0492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41035"/>
            <a:ext cx="9144000" cy="2387600"/>
          </a:xfrm>
        </p:spPr>
        <p:txBody>
          <a:bodyPr>
            <a:normAutofit fontScale="90000"/>
          </a:bodyPr>
          <a:lstStyle/>
          <a:p>
            <a:r>
              <a:rPr lang="en-US" sz="5200">
                <a:latin typeface="Arial"/>
                <a:cs typeface="Arial"/>
              </a:rPr>
              <a:t>Introduction to A/B testing</a:t>
            </a:r>
            <a:endParaRPr lang="en-US"/>
          </a:p>
          <a:p>
            <a:br>
              <a:rPr lang="en-US"/>
            </a:br>
            <a:endParaRPr lang="en-US"/>
          </a:p>
        </p:txBody>
      </p:sp>
      <p:sp>
        <p:nvSpPr>
          <p:cNvPr id="3" name="Subtitle 2"/>
          <p:cNvSpPr>
            <a:spLocks noGrp="1"/>
          </p:cNvSpPr>
          <p:nvPr>
            <p:ph type="subTitle" idx="1"/>
          </p:nvPr>
        </p:nvSpPr>
        <p:spPr>
          <a:xfrm>
            <a:off x="1524000" y="3205030"/>
            <a:ext cx="9144000" cy="1655762"/>
          </a:xfrm>
        </p:spPr>
        <p:txBody>
          <a:bodyPr vert="horz" lIns="91440" tIns="45720" rIns="91440" bIns="45720" rtlCol="0" anchor="t">
            <a:normAutofit/>
          </a:bodyPr>
          <a:lstStyle/>
          <a:p>
            <a:r>
              <a:rPr lang="en-US" sz="2800">
                <a:solidFill>
                  <a:srgbClr val="595959"/>
                </a:solidFill>
                <a:latin typeface="Arial"/>
                <a:cs typeface="Arial"/>
              </a:rPr>
              <a:t>Isaya Acevedo and Lichen Yang</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ECF53-087C-987F-F9E3-CE60FFC21ED9}"/>
              </a:ext>
            </a:extLst>
          </p:cNvPr>
          <p:cNvSpPr>
            <a:spLocks noGrp="1"/>
          </p:cNvSpPr>
          <p:nvPr>
            <p:ph type="title"/>
          </p:nvPr>
        </p:nvSpPr>
        <p:spPr/>
        <p:txBody>
          <a:bodyPr/>
          <a:lstStyle/>
          <a:p>
            <a:r>
              <a:rPr lang="en-US"/>
              <a:t>Quality Metrics</a:t>
            </a:r>
          </a:p>
        </p:txBody>
      </p:sp>
      <p:sp>
        <p:nvSpPr>
          <p:cNvPr id="3" name="Content Placeholder 2">
            <a:extLst>
              <a:ext uri="{FF2B5EF4-FFF2-40B4-BE49-F238E27FC236}">
                <a16:creationId xmlns:a16="http://schemas.microsoft.com/office/drawing/2014/main" id="{F9292747-4A94-3455-7FCB-3EE882797EAF}"/>
              </a:ext>
            </a:extLst>
          </p:cNvPr>
          <p:cNvSpPr>
            <a:spLocks noGrp="1"/>
          </p:cNvSpPr>
          <p:nvPr>
            <p:ph idx="1"/>
          </p:nvPr>
        </p:nvSpPr>
        <p:spPr/>
        <p:txBody>
          <a:bodyPr vert="horz" lIns="91440" tIns="45720" rIns="91440" bIns="45720" rtlCol="0" anchor="t">
            <a:normAutofit/>
          </a:bodyPr>
          <a:lstStyle/>
          <a:p>
            <a:r>
              <a:rPr lang="en-US"/>
              <a:t>Sample Ratio Mismatch</a:t>
            </a:r>
          </a:p>
          <a:p>
            <a:pPr lvl="1">
              <a:buFont typeface="Courier New" panose="020B0604020202020204" pitchFamily="34" charset="0"/>
              <a:buChar char="o"/>
            </a:pPr>
            <a:r>
              <a:rPr lang="en-US"/>
              <a:t>Checks the discrepancies in the expected 50/50 split between control and treatment groups</a:t>
            </a:r>
          </a:p>
          <a:p>
            <a:pPr lvl="1">
              <a:buFont typeface="Courier New" panose="020B0604020202020204" pitchFamily="34" charset="0"/>
              <a:buChar char="o"/>
            </a:pPr>
            <a:r>
              <a:rPr lang="en-US"/>
              <a:t>Uses the Chi-square test to compare the observed and expected sample sizes</a:t>
            </a:r>
          </a:p>
        </p:txBody>
      </p:sp>
    </p:spTree>
    <p:extLst>
      <p:ext uri="{BB962C8B-B14F-4D97-AF65-F5344CB8AC3E}">
        <p14:creationId xmlns:p14="http://schemas.microsoft.com/office/powerpoint/2010/main" val="1866378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D8D7A-9D0E-A7A5-0723-BFD16B1F2628}"/>
              </a:ext>
            </a:extLst>
          </p:cNvPr>
          <p:cNvSpPr>
            <a:spLocks noGrp="1"/>
          </p:cNvSpPr>
          <p:nvPr>
            <p:ph type="title"/>
          </p:nvPr>
        </p:nvSpPr>
        <p:spPr/>
        <p:txBody>
          <a:bodyPr/>
          <a:lstStyle/>
          <a:p>
            <a:r>
              <a:rPr lang="en-US"/>
              <a:t>Hypothesis each group of metrics</a:t>
            </a:r>
          </a:p>
        </p:txBody>
      </p:sp>
      <p:sp>
        <p:nvSpPr>
          <p:cNvPr id="3" name="Content Placeholder 2">
            <a:extLst>
              <a:ext uri="{FF2B5EF4-FFF2-40B4-BE49-F238E27FC236}">
                <a16:creationId xmlns:a16="http://schemas.microsoft.com/office/drawing/2014/main" id="{474FA2AB-E281-1DE3-4722-C8BE94930B73}"/>
              </a:ext>
            </a:extLst>
          </p:cNvPr>
          <p:cNvSpPr>
            <a:spLocks noGrp="1"/>
          </p:cNvSpPr>
          <p:nvPr>
            <p:ph idx="1"/>
          </p:nvPr>
        </p:nvSpPr>
        <p:spPr/>
        <p:txBody>
          <a:bodyPr vert="horz" lIns="91440" tIns="45720" rIns="91440" bIns="45720" rtlCol="0" anchor="t">
            <a:normAutofit fontScale="77500" lnSpcReduction="20000"/>
          </a:bodyPr>
          <a:lstStyle/>
          <a:p>
            <a:r>
              <a:rPr lang="en-US"/>
              <a:t>Definition: minimum detectable effect (MDE) is the effect size used for Success Metric when designing the experiment</a:t>
            </a:r>
          </a:p>
          <a:p>
            <a:r>
              <a:rPr lang="en-US"/>
              <a:t>Definition: non-inferiority margin (NIM) is the tolerance level of regression used in the non-inferiority tests used for guardrail metrics.</a:t>
            </a:r>
          </a:p>
          <a:p>
            <a:r>
              <a:rPr lang="en-US"/>
              <a:t>Success Metrics (right-tail):</a:t>
            </a:r>
          </a:p>
          <a:p>
            <a:pPr lvl="1">
              <a:buFont typeface="Courier New" panose="020B0604020202020204" pitchFamily="34" charset="0"/>
              <a:buChar char="o"/>
            </a:pPr>
            <a:r>
              <a:rPr lang="en-US"/>
              <a:t>H</a:t>
            </a:r>
            <a:r>
              <a:rPr lang="en-US" sz="1700"/>
              <a:t>0</a:t>
            </a:r>
            <a:r>
              <a:rPr lang="en-US"/>
              <a:t>: δ ≤ 0 </a:t>
            </a:r>
          </a:p>
          <a:p>
            <a:pPr lvl="1">
              <a:buFont typeface="Courier New" panose="020B0604020202020204" pitchFamily="34" charset="0"/>
              <a:buChar char="o"/>
            </a:pPr>
            <a:r>
              <a:rPr lang="en-US"/>
              <a:t>H</a:t>
            </a:r>
            <a:r>
              <a:rPr lang="en-US" sz="1700"/>
              <a:t>A</a:t>
            </a:r>
            <a:r>
              <a:rPr lang="en-US"/>
              <a:t>: δ &gt; 0,  δ = </a:t>
            </a:r>
            <a:r>
              <a:rPr lang="en-US">
                <a:ea typeface="+mn-lt"/>
                <a:cs typeface="+mn-lt"/>
              </a:rPr>
              <a:t>MDE</a:t>
            </a:r>
          </a:p>
          <a:p>
            <a:r>
              <a:rPr lang="en-US"/>
              <a:t>Guardrail Metrics (right-tail):</a:t>
            </a:r>
          </a:p>
          <a:p>
            <a:pPr lvl="1">
              <a:buFont typeface="Courier New" panose="020B0604020202020204" pitchFamily="34" charset="0"/>
              <a:buChar char="o"/>
            </a:pPr>
            <a:r>
              <a:rPr lang="en-US"/>
              <a:t>H</a:t>
            </a:r>
            <a:r>
              <a:rPr lang="en-US" sz="1700"/>
              <a:t>0</a:t>
            </a:r>
            <a:r>
              <a:rPr lang="en-US"/>
              <a:t>: δ ≤ −NIM, </a:t>
            </a:r>
          </a:p>
          <a:p>
            <a:pPr lvl="1">
              <a:buFont typeface="Courier New" panose="020B0604020202020204" pitchFamily="34" charset="0"/>
              <a:buChar char="o"/>
            </a:pPr>
            <a:r>
              <a:rPr lang="en-US"/>
              <a:t>H</a:t>
            </a:r>
            <a:r>
              <a:rPr lang="en-US" sz="1700"/>
              <a:t>A</a:t>
            </a:r>
            <a:r>
              <a:rPr lang="en-US"/>
              <a:t>: δ &gt; −NIM</a:t>
            </a:r>
          </a:p>
          <a:p>
            <a:r>
              <a:rPr lang="en-US"/>
              <a:t>Deterioration Metrics (left-tail):</a:t>
            </a:r>
          </a:p>
          <a:p>
            <a:pPr lvl="1">
              <a:buFont typeface="Courier New" panose="020B0604020202020204" pitchFamily="34" charset="0"/>
              <a:buChar char="o"/>
            </a:pPr>
            <a:r>
              <a:rPr lang="en-US"/>
              <a:t>H</a:t>
            </a:r>
            <a:r>
              <a:rPr lang="en-US" sz="1700"/>
              <a:t>0</a:t>
            </a:r>
            <a:r>
              <a:rPr lang="en-US"/>
              <a:t>:δ ≥ 0, </a:t>
            </a:r>
          </a:p>
          <a:p>
            <a:pPr lvl="1">
              <a:buFont typeface="Courier New" panose="020B0604020202020204" pitchFamily="34" charset="0"/>
              <a:buChar char="o"/>
            </a:pPr>
            <a:r>
              <a:rPr lang="en-US"/>
              <a:t>H</a:t>
            </a:r>
            <a:r>
              <a:rPr lang="en-US" sz="1700"/>
              <a:t>A</a:t>
            </a:r>
            <a:r>
              <a:rPr lang="en-US"/>
              <a:t>: δ &lt; 0</a:t>
            </a:r>
          </a:p>
          <a:p>
            <a:r>
              <a:rPr lang="en-US"/>
              <a:t>Quality Metrics: Hypotheses of the quality tests are left out.</a:t>
            </a:r>
          </a:p>
        </p:txBody>
      </p:sp>
    </p:spTree>
    <p:extLst>
      <p:ext uri="{BB962C8B-B14F-4D97-AF65-F5344CB8AC3E}">
        <p14:creationId xmlns:p14="http://schemas.microsoft.com/office/powerpoint/2010/main" val="402911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C67F9-6D89-0E11-2400-FCAF423FB082}"/>
              </a:ext>
            </a:extLst>
          </p:cNvPr>
          <p:cNvSpPr>
            <a:spLocks noGrp="1"/>
          </p:cNvSpPr>
          <p:nvPr>
            <p:ph type="title"/>
          </p:nvPr>
        </p:nvSpPr>
        <p:spPr/>
        <p:txBody>
          <a:bodyPr/>
          <a:lstStyle/>
          <a:p>
            <a:r>
              <a:rPr lang="en-US"/>
              <a:t>Statistical Test</a:t>
            </a:r>
          </a:p>
        </p:txBody>
      </p:sp>
      <p:sp>
        <p:nvSpPr>
          <p:cNvPr id="3" name="Content Placeholder 2">
            <a:extLst>
              <a:ext uri="{FF2B5EF4-FFF2-40B4-BE49-F238E27FC236}">
                <a16:creationId xmlns:a16="http://schemas.microsoft.com/office/drawing/2014/main" id="{EE380789-7082-9073-4C4D-CF44B79AA188}"/>
              </a:ext>
            </a:extLst>
          </p:cNvPr>
          <p:cNvSpPr>
            <a:spLocks noGrp="1"/>
          </p:cNvSpPr>
          <p:nvPr>
            <p:ph idx="1"/>
          </p:nvPr>
        </p:nvSpPr>
        <p:spPr/>
        <p:txBody>
          <a:bodyPr vert="horz" lIns="91440" tIns="45720" rIns="91440" bIns="45720" rtlCol="0" anchor="t">
            <a:normAutofit fontScale="92500" lnSpcReduction="20000"/>
          </a:bodyPr>
          <a:lstStyle/>
          <a:p>
            <a:r>
              <a:rPr lang="en-US"/>
              <a:t>T-Test for Means:</a:t>
            </a:r>
          </a:p>
          <a:p>
            <a:pPr lvl="1">
              <a:buFont typeface="Courier New" panose="020B0604020202020204" pitchFamily="34" charset="0"/>
              <a:buChar char="o"/>
            </a:pPr>
            <a:r>
              <a:rPr lang="en-US"/>
              <a:t>Determines if there's a statistically significant difference between the means of the two groups (control and test) for continuous metrics like purchase rates or conversion rates </a:t>
            </a:r>
          </a:p>
          <a:p>
            <a:pPr lvl="1">
              <a:buFont typeface="Courier New" panose="020B0604020202020204" pitchFamily="34" charset="0"/>
              <a:buChar char="o"/>
            </a:pPr>
            <a:r>
              <a:rPr lang="en-US"/>
              <a:t>T-statistic measures the size of the difference relative to the variability in the data</a:t>
            </a:r>
          </a:p>
          <a:p>
            <a:r>
              <a:rPr lang="en-US"/>
              <a:t>Chi-Square Test for Sample Ratio Mismatch</a:t>
            </a:r>
          </a:p>
          <a:p>
            <a:pPr lvl="1">
              <a:buFont typeface="Courier New" panose="020B0604020202020204" pitchFamily="34" charset="0"/>
              <a:buChar char="o"/>
            </a:pPr>
            <a:r>
              <a:rPr lang="en-US"/>
              <a:t>Checks whether the observed allocation of users into control and test groups matches the expected ratio ensuring randomization integrity</a:t>
            </a:r>
          </a:p>
          <a:p>
            <a:pPr lvl="1">
              <a:buFont typeface="Courier New" panose="020B0604020202020204" pitchFamily="34" charset="0"/>
              <a:buChar char="o"/>
            </a:pPr>
            <a:r>
              <a:rPr lang="en-US"/>
              <a:t>Chi-Square quantifies the discrepancy between observed and expected frequencies</a:t>
            </a:r>
          </a:p>
          <a:p>
            <a:r>
              <a:rPr lang="en-US"/>
              <a:t>Cohen's d Value (Effect Size Interpretation)</a:t>
            </a:r>
          </a:p>
          <a:p>
            <a:pPr lvl="1">
              <a:buFont typeface="Courier New" panose="020B0604020202020204" pitchFamily="34" charset="0"/>
              <a:buChar char="o"/>
            </a:pPr>
            <a:r>
              <a:rPr lang="en-US"/>
              <a:t>Measures the magnitude of the difference between two groups, providing insight into practical significance beyond p-values </a:t>
            </a:r>
          </a:p>
        </p:txBody>
      </p:sp>
    </p:spTree>
    <p:extLst>
      <p:ext uri="{BB962C8B-B14F-4D97-AF65-F5344CB8AC3E}">
        <p14:creationId xmlns:p14="http://schemas.microsoft.com/office/powerpoint/2010/main" val="3868494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0338-FE4D-8940-2003-00F46165434A}"/>
              </a:ext>
            </a:extLst>
          </p:cNvPr>
          <p:cNvSpPr>
            <a:spLocks noGrp="1"/>
          </p:cNvSpPr>
          <p:nvPr>
            <p:ph type="title"/>
          </p:nvPr>
        </p:nvSpPr>
        <p:spPr>
          <a:xfrm>
            <a:off x="838200" y="365125"/>
            <a:ext cx="10515600" cy="977408"/>
          </a:xfrm>
        </p:spPr>
        <p:txBody>
          <a:bodyPr/>
          <a:lstStyle/>
          <a:p>
            <a:r>
              <a:rPr lang="en-US"/>
              <a:t>One-sided T-test</a:t>
            </a:r>
          </a:p>
        </p:txBody>
      </p:sp>
      <p:sp>
        <p:nvSpPr>
          <p:cNvPr id="3" name="Content Placeholder 2">
            <a:extLst>
              <a:ext uri="{FF2B5EF4-FFF2-40B4-BE49-F238E27FC236}">
                <a16:creationId xmlns:a16="http://schemas.microsoft.com/office/drawing/2014/main" id="{687948D2-5908-12FE-6755-F05151B0C36B}"/>
              </a:ext>
            </a:extLst>
          </p:cNvPr>
          <p:cNvSpPr>
            <a:spLocks noGrp="1"/>
          </p:cNvSpPr>
          <p:nvPr>
            <p:ph idx="1"/>
          </p:nvPr>
        </p:nvSpPr>
        <p:spPr/>
        <p:txBody>
          <a:bodyPr vert="horz" lIns="91440" tIns="45720" rIns="91440" bIns="45720" rtlCol="0" anchor="t">
            <a:normAutofit fontScale="92500" lnSpcReduction="20000"/>
          </a:bodyPr>
          <a:lstStyle/>
          <a:p>
            <a:r>
              <a:rPr lang="en-US"/>
              <a:t>T-statistic Calculation:</a:t>
            </a:r>
          </a:p>
          <a:p>
            <a:endParaRPr lang="en-US"/>
          </a:p>
          <a:p>
            <a:endParaRPr lang="en-US"/>
          </a:p>
          <a:p>
            <a:endParaRPr lang="en-US">
              <a:ea typeface="+mn-lt"/>
              <a:cs typeface="+mn-lt"/>
            </a:endParaRPr>
          </a:p>
          <a:p>
            <a:r>
              <a:rPr lang="en-US">
                <a:ea typeface="+mn-lt"/>
                <a:cs typeface="+mn-lt"/>
              </a:rPr>
              <a:t>Xˉ = mean of the sample (e.g., test group metric)</a:t>
            </a:r>
          </a:p>
          <a:p>
            <a:r>
              <a:rPr lang="en-US">
                <a:ea typeface="+mn-lt"/>
                <a:cs typeface="+mn-lt"/>
              </a:rPr>
              <a:t>μ</a:t>
            </a:r>
            <a:r>
              <a:rPr lang="en-US" sz="1600">
                <a:ea typeface="+mn-lt"/>
                <a:cs typeface="+mn-lt"/>
              </a:rPr>
              <a:t>0</a:t>
            </a:r>
            <a:r>
              <a:rPr lang="en-US">
                <a:ea typeface="+mn-lt"/>
                <a:cs typeface="+mn-lt"/>
              </a:rPr>
              <a:t>  = mean under the null hypothesis (e.g., control group metric)</a:t>
            </a:r>
          </a:p>
          <a:p>
            <a:r>
              <a:rPr lang="en-US">
                <a:ea typeface="+mn-lt"/>
                <a:cs typeface="+mn-lt"/>
              </a:rPr>
              <a:t>s = sample standard deviation</a:t>
            </a:r>
          </a:p>
          <a:p>
            <a:r>
              <a:rPr lang="en-US">
                <a:ea typeface="+mn-lt"/>
                <a:cs typeface="+mn-lt"/>
              </a:rPr>
              <a:t>n = sample size</a:t>
            </a:r>
          </a:p>
          <a:p>
            <a:r>
              <a:rPr lang="en-US" b="1">
                <a:ea typeface="+mn-lt"/>
                <a:cs typeface="+mn-lt"/>
              </a:rPr>
              <a:t>Right-tailed p-value</a:t>
            </a:r>
            <a:r>
              <a:rPr lang="en-US">
                <a:ea typeface="+mn-lt"/>
                <a:cs typeface="+mn-lt"/>
              </a:rPr>
              <a:t>: Probability of getting a t-statistic ≥ </a:t>
            </a:r>
            <a:r>
              <a:rPr lang="en-US" err="1">
                <a:ea typeface="+mn-lt"/>
                <a:cs typeface="+mn-lt"/>
              </a:rPr>
              <a:t>t</a:t>
            </a:r>
            <a:r>
              <a:rPr lang="en-US" sz="1300" err="1">
                <a:ea typeface="+mn-lt"/>
                <a:cs typeface="+mn-lt"/>
              </a:rPr>
              <a:t>obs</a:t>
            </a:r>
            <a:r>
              <a:rPr lang="en-US">
                <a:ea typeface="+mn-lt"/>
                <a:cs typeface="+mn-lt"/>
              </a:rPr>
              <a:t>.</a:t>
            </a:r>
            <a:endParaRPr lang="en-US"/>
          </a:p>
          <a:p>
            <a:r>
              <a:rPr lang="en-US" b="1">
                <a:ea typeface="+mn-lt"/>
                <a:cs typeface="+mn-lt"/>
              </a:rPr>
              <a:t>Left-tailed p-value</a:t>
            </a:r>
            <a:r>
              <a:rPr lang="en-US">
                <a:ea typeface="+mn-lt"/>
                <a:cs typeface="+mn-lt"/>
              </a:rPr>
              <a:t>: Probability of getting a t-statistic ≤ </a:t>
            </a:r>
            <a:r>
              <a:rPr lang="en-US" err="1">
                <a:ea typeface="+mn-lt"/>
                <a:cs typeface="+mn-lt"/>
              </a:rPr>
              <a:t>t</a:t>
            </a:r>
            <a:r>
              <a:rPr lang="en-US" sz="1400" err="1">
                <a:ea typeface="+mn-lt"/>
                <a:cs typeface="+mn-lt"/>
              </a:rPr>
              <a:t>obs</a:t>
            </a:r>
            <a:r>
              <a:rPr lang="en-US">
                <a:ea typeface="+mn-lt"/>
                <a:cs typeface="+mn-lt"/>
              </a:rPr>
              <a:t>.</a:t>
            </a:r>
            <a:endParaRPr lang="en-US"/>
          </a:p>
        </p:txBody>
      </p:sp>
      <p:pic>
        <p:nvPicPr>
          <p:cNvPr id="4" name="Picture 3" descr="A mathematical equation with black text&#10;&#10;Description automatically generated">
            <a:extLst>
              <a:ext uri="{FF2B5EF4-FFF2-40B4-BE49-F238E27FC236}">
                <a16:creationId xmlns:a16="http://schemas.microsoft.com/office/drawing/2014/main" id="{F8AD6CD7-AA26-4D2B-585C-F32EBB91E454}"/>
              </a:ext>
            </a:extLst>
          </p:cNvPr>
          <p:cNvPicPr>
            <a:picLocks noChangeAspect="1"/>
          </p:cNvPicPr>
          <p:nvPr/>
        </p:nvPicPr>
        <p:blipFill>
          <a:blip r:embed="rId2"/>
          <a:srcRect r="717" b="10063"/>
          <a:stretch/>
        </p:blipFill>
        <p:spPr>
          <a:xfrm>
            <a:off x="4660932" y="2075625"/>
            <a:ext cx="2347370" cy="1274567"/>
          </a:xfrm>
          <a:prstGeom prst="rect">
            <a:avLst/>
          </a:prstGeom>
        </p:spPr>
      </p:pic>
    </p:spTree>
    <p:extLst>
      <p:ext uri="{BB962C8B-B14F-4D97-AF65-F5344CB8AC3E}">
        <p14:creationId xmlns:p14="http://schemas.microsoft.com/office/powerpoint/2010/main" val="1545737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0BD22-52A7-282A-CDE6-B94923611025}"/>
              </a:ext>
            </a:extLst>
          </p:cNvPr>
          <p:cNvSpPr>
            <a:spLocks noGrp="1"/>
          </p:cNvSpPr>
          <p:nvPr>
            <p:ph type="title"/>
          </p:nvPr>
        </p:nvSpPr>
        <p:spPr/>
        <p:txBody>
          <a:bodyPr/>
          <a:lstStyle/>
          <a:p>
            <a:r>
              <a:rPr lang="en-US"/>
              <a:t>T-test Code Setup:</a:t>
            </a:r>
          </a:p>
        </p:txBody>
      </p:sp>
      <p:pic>
        <p:nvPicPr>
          <p:cNvPr id="10" name="Content Placeholder 9" descr="A screenshot of a computer code&#10;&#10;Description automatically generated">
            <a:extLst>
              <a:ext uri="{FF2B5EF4-FFF2-40B4-BE49-F238E27FC236}">
                <a16:creationId xmlns:a16="http://schemas.microsoft.com/office/drawing/2014/main" id="{CD0C0D86-12AB-4C59-6522-256EFE59A19A}"/>
              </a:ext>
            </a:extLst>
          </p:cNvPr>
          <p:cNvPicPr>
            <a:picLocks noGrp="1" noChangeAspect="1"/>
          </p:cNvPicPr>
          <p:nvPr>
            <p:ph idx="1"/>
          </p:nvPr>
        </p:nvPicPr>
        <p:blipFill>
          <a:blip r:embed="rId2"/>
          <a:stretch>
            <a:fillRect/>
          </a:stretch>
        </p:blipFill>
        <p:spPr>
          <a:xfrm>
            <a:off x="2849913" y="1851530"/>
            <a:ext cx="6091932" cy="4114800"/>
          </a:xfrm>
        </p:spPr>
      </p:pic>
    </p:spTree>
    <p:extLst>
      <p:ext uri="{BB962C8B-B14F-4D97-AF65-F5344CB8AC3E}">
        <p14:creationId xmlns:p14="http://schemas.microsoft.com/office/powerpoint/2010/main" val="866832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36EBE-69C5-3129-2718-96A9C3500E28}"/>
              </a:ext>
            </a:extLst>
          </p:cNvPr>
          <p:cNvSpPr>
            <a:spLocks noGrp="1"/>
          </p:cNvSpPr>
          <p:nvPr>
            <p:ph type="title"/>
          </p:nvPr>
        </p:nvSpPr>
        <p:spPr>
          <a:xfrm>
            <a:off x="838200" y="165004"/>
            <a:ext cx="10515600" cy="1325563"/>
          </a:xfrm>
        </p:spPr>
        <p:txBody>
          <a:bodyPr/>
          <a:lstStyle/>
          <a:p>
            <a:r>
              <a:rPr lang="en-US"/>
              <a:t>Bonferroni Correction</a:t>
            </a:r>
          </a:p>
        </p:txBody>
      </p:sp>
      <p:sp>
        <p:nvSpPr>
          <p:cNvPr id="3" name="Content Placeholder 2">
            <a:extLst>
              <a:ext uri="{FF2B5EF4-FFF2-40B4-BE49-F238E27FC236}">
                <a16:creationId xmlns:a16="http://schemas.microsoft.com/office/drawing/2014/main" id="{AC4B488F-5265-A215-2E33-265DA89E53F4}"/>
              </a:ext>
            </a:extLst>
          </p:cNvPr>
          <p:cNvSpPr>
            <a:spLocks noGrp="1"/>
          </p:cNvSpPr>
          <p:nvPr>
            <p:ph idx="1"/>
          </p:nvPr>
        </p:nvSpPr>
        <p:spPr>
          <a:xfrm>
            <a:off x="838200" y="1248352"/>
            <a:ext cx="5096934" cy="4351338"/>
          </a:xfrm>
        </p:spPr>
        <p:txBody>
          <a:bodyPr vert="horz" lIns="91440" tIns="45720" rIns="91440" bIns="45720" rtlCol="0" anchor="t">
            <a:normAutofit/>
          </a:bodyPr>
          <a:lstStyle/>
          <a:p>
            <a:r>
              <a:rPr lang="en-US" sz="2000"/>
              <a:t>used to control the </a:t>
            </a:r>
            <a:r>
              <a:rPr lang="en-US" sz="2000" b="1"/>
              <a:t>family-wise error rate (FWER)</a:t>
            </a:r>
            <a:r>
              <a:rPr lang="en-US" sz="2000"/>
              <a:t> when performing </a:t>
            </a:r>
            <a:r>
              <a:rPr lang="en-US" sz="2000" b="1"/>
              <a:t>multiple hypothesis tests</a:t>
            </a:r>
            <a:r>
              <a:rPr lang="en-US" sz="2000"/>
              <a:t>. </a:t>
            </a:r>
          </a:p>
          <a:p>
            <a:r>
              <a:rPr lang="en-US" sz="2000"/>
              <a:t>FWER = 1−(1−α)^m</a:t>
            </a:r>
          </a:p>
          <a:p>
            <a:r>
              <a:rPr lang="en-US" sz="2000" b="1"/>
              <a:t>Bonferroni correction</a:t>
            </a:r>
            <a:r>
              <a:rPr lang="en-US" sz="2000"/>
              <a:t> addresses the increasing false positive rate by dividing the original significance level α by the number of tests m.</a:t>
            </a:r>
          </a:p>
          <a:p>
            <a:r>
              <a:rPr lang="en-US" sz="2000"/>
              <a:t>α</a:t>
            </a:r>
            <a:r>
              <a:rPr lang="en-US" sz="1400"/>
              <a:t>corrected</a:t>
            </a:r>
            <a:r>
              <a:rPr lang="en-US" sz="2000"/>
              <a:t> = α/ m </a:t>
            </a:r>
          </a:p>
          <a:p>
            <a:endParaRPr lang="en-US"/>
          </a:p>
        </p:txBody>
      </p:sp>
      <p:pic>
        <p:nvPicPr>
          <p:cNvPr id="7" name="Picture 6" descr="A screenshot of a computer code&#10;&#10;Description automatically generated">
            <a:extLst>
              <a:ext uri="{FF2B5EF4-FFF2-40B4-BE49-F238E27FC236}">
                <a16:creationId xmlns:a16="http://schemas.microsoft.com/office/drawing/2014/main" id="{EE88B31B-CB45-DA19-83F5-67D8CDCF5A79}"/>
              </a:ext>
            </a:extLst>
          </p:cNvPr>
          <p:cNvPicPr>
            <a:picLocks noChangeAspect="1"/>
          </p:cNvPicPr>
          <p:nvPr/>
        </p:nvPicPr>
        <p:blipFill>
          <a:blip r:embed="rId2"/>
          <a:stretch>
            <a:fillRect/>
          </a:stretch>
        </p:blipFill>
        <p:spPr>
          <a:xfrm>
            <a:off x="5934364" y="4489127"/>
            <a:ext cx="6096000" cy="1451139"/>
          </a:xfrm>
          <a:prstGeom prst="rect">
            <a:avLst/>
          </a:prstGeom>
        </p:spPr>
      </p:pic>
      <p:pic>
        <p:nvPicPr>
          <p:cNvPr id="8" name="Picture 7" descr="A screenshot of a computer code&#10;&#10;Description automatically generated">
            <a:extLst>
              <a:ext uri="{FF2B5EF4-FFF2-40B4-BE49-F238E27FC236}">
                <a16:creationId xmlns:a16="http://schemas.microsoft.com/office/drawing/2014/main" id="{0253AB9B-29E0-9381-77EE-F9882F679A77}"/>
              </a:ext>
            </a:extLst>
          </p:cNvPr>
          <p:cNvPicPr>
            <a:picLocks noChangeAspect="1"/>
          </p:cNvPicPr>
          <p:nvPr/>
        </p:nvPicPr>
        <p:blipFill>
          <a:blip r:embed="rId3"/>
          <a:stretch>
            <a:fillRect/>
          </a:stretch>
        </p:blipFill>
        <p:spPr>
          <a:xfrm>
            <a:off x="5932714" y="1251094"/>
            <a:ext cx="6096000" cy="2843908"/>
          </a:xfrm>
          <a:prstGeom prst="rect">
            <a:avLst/>
          </a:prstGeom>
        </p:spPr>
      </p:pic>
    </p:spTree>
    <p:extLst>
      <p:ext uri="{BB962C8B-B14F-4D97-AF65-F5344CB8AC3E}">
        <p14:creationId xmlns:p14="http://schemas.microsoft.com/office/powerpoint/2010/main" val="3109457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97BF-31CB-E0CB-0532-8E96F0F0880B}"/>
              </a:ext>
            </a:extLst>
          </p:cNvPr>
          <p:cNvSpPr>
            <a:spLocks noGrp="1"/>
          </p:cNvSpPr>
          <p:nvPr>
            <p:ph type="title"/>
          </p:nvPr>
        </p:nvSpPr>
        <p:spPr/>
        <p:txBody>
          <a:bodyPr/>
          <a:lstStyle/>
          <a:p>
            <a:r>
              <a:rPr lang="en-US"/>
              <a:t>Cohn's d</a:t>
            </a:r>
          </a:p>
        </p:txBody>
      </p:sp>
      <p:sp>
        <p:nvSpPr>
          <p:cNvPr id="3" name="Content Placeholder 2">
            <a:extLst>
              <a:ext uri="{FF2B5EF4-FFF2-40B4-BE49-F238E27FC236}">
                <a16:creationId xmlns:a16="http://schemas.microsoft.com/office/drawing/2014/main" id="{6783024A-ED20-93B3-D6B8-C2FCC0252041}"/>
              </a:ext>
            </a:extLst>
          </p:cNvPr>
          <p:cNvSpPr>
            <a:spLocks noGrp="1"/>
          </p:cNvSpPr>
          <p:nvPr>
            <p:ph idx="1"/>
          </p:nvPr>
        </p:nvSpPr>
        <p:spPr>
          <a:xfrm>
            <a:off x="838200" y="1825625"/>
            <a:ext cx="6082147" cy="4351338"/>
          </a:xfrm>
        </p:spPr>
        <p:txBody>
          <a:bodyPr vert="horz" lIns="91440" tIns="45720" rIns="91440" bIns="45720" rtlCol="0" anchor="t">
            <a:normAutofit fontScale="92500" lnSpcReduction="10000"/>
          </a:bodyPr>
          <a:lstStyle/>
          <a:p>
            <a:r>
              <a:rPr lang="en-US" sz="2000">
                <a:latin typeface="Aptos"/>
              </a:rPr>
              <a:t>Mathematical formula:</a:t>
            </a:r>
            <a:endParaRPr lang="en-US"/>
          </a:p>
          <a:p>
            <a:endParaRPr lang="en-US" sz="2000">
              <a:latin typeface="Aptos"/>
            </a:endParaRPr>
          </a:p>
          <a:p>
            <a:endParaRPr lang="en-US" sz="2000">
              <a:latin typeface="Aptos"/>
            </a:endParaRPr>
          </a:p>
          <a:p>
            <a:endParaRPr lang="en-US" sz="2000">
              <a:latin typeface="Aptos"/>
            </a:endParaRPr>
          </a:p>
          <a:p>
            <a:r>
              <a:rPr lang="en-US" sz="2000">
                <a:latin typeface="Aptos"/>
              </a:rPr>
              <a:t>Effect size (Cohen's d) provides a standardized measure of the magnitude of the difference between the control and test groups. Cohen's d helps quantify the practical significance of your A/B test.</a:t>
            </a:r>
            <a:endParaRPr lang="en-US"/>
          </a:p>
          <a:p>
            <a:r>
              <a:rPr lang="en-US" sz="2000">
                <a:latin typeface="Aptos"/>
              </a:rPr>
              <a:t>Conversion Rate: 0.4392 indicates a medium effect size. It suggest a moderate practical difference in conversion rates between the control and test groups, though not statistically significant based on p-value</a:t>
            </a:r>
          </a:p>
          <a:p>
            <a:r>
              <a:rPr lang="en-US" sz="2000">
                <a:latin typeface="Aptos"/>
              </a:rPr>
              <a:t>Purchase Rate: 0.1151 indicates a small effect size, indicating only a minor difference in purchase rates between the groups</a:t>
            </a:r>
          </a:p>
          <a:p>
            <a:endParaRPr lang="en-US"/>
          </a:p>
        </p:txBody>
      </p:sp>
      <p:pic>
        <p:nvPicPr>
          <p:cNvPr id="4" name="Picture 3" descr="A black and white math equation&#10;&#10;Description automatically generated">
            <a:extLst>
              <a:ext uri="{FF2B5EF4-FFF2-40B4-BE49-F238E27FC236}">
                <a16:creationId xmlns:a16="http://schemas.microsoft.com/office/drawing/2014/main" id="{B48380E1-4610-ECDC-BDB6-58D3021C1224}"/>
              </a:ext>
            </a:extLst>
          </p:cNvPr>
          <p:cNvPicPr>
            <a:picLocks noChangeAspect="1"/>
          </p:cNvPicPr>
          <p:nvPr/>
        </p:nvPicPr>
        <p:blipFill>
          <a:blip r:embed="rId2"/>
          <a:stretch>
            <a:fillRect/>
          </a:stretch>
        </p:blipFill>
        <p:spPr>
          <a:xfrm>
            <a:off x="2342284" y="2160623"/>
            <a:ext cx="2781494" cy="1009457"/>
          </a:xfrm>
          <a:prstGeom prst="rect">
            <a:avLst/>
          </a:prstGeom>
        </p:spPr>
      </p:pic>
      <p:pic>
        <p:nvPicPr>
          <p:cNvPr id="5" name="Picture 4" descr="A screen shot of a computer code&#10;&#10;Description automatically generated">
            <a:extLst>
              <a:ext uri="{FF2B5EF4-FFF2-40B4-BE49-F238E27FC236}">
                <a16:creationId xmlns:a16="http://schemas.microsoft.com/office/drawing/2014/main" id="{46B6B19A-BC5B-4E1E-B338-2CC3B53C789C}"/>
              </a:ext>
            </a:extLst>
          </p:cNvPr>
          <p:cNvPicPr>
            <a:picLocks noChangeAspect="1"/>
          </p:cNvPicPr>
          <p:nvPr/>
        </p:nvPicPr>
        <p:blipFill>
          <a:blip r:embed="rId3"/>
          <a:stretch>
            <a:fillRect/>
          </a:stretch>
        </p:blipFill>
        <p:spPr>
          <a:xfrm>
            <a:off x="6919576" y="4001025"/>
            <a:ext cx="5033819" cy="1873161"/>
          </a:xfrm>
          <a:prstGeom prst="rect">
            <a:avLst/>
          </a:prstGeom>
        </p:spPr>
      </p:pic>
      <p:pic>
        <p:nvPicPr>
          <p:cNvPr id="6" name="Picture 5" descr="A math equation with numbers and symbols&#10;&#10;Description automatically generated">
            <a:extLst>
              <a:ext uri="{FF2B5EF4-FFF2-40B4-BE49-F238E27FC236}">
                <a16:creationId xmlns:a16="http://schemas.microsoft.com/office/drawing/2014/main" id="{E69133F9-6DA7-986C-E2D8-E62A114BC39A}"/>
              </a:ext>
            </a:extLst>
          </p:cNvPr>
          <p:cNvPicPr>
            <a:picLocks noChangeAspect="1"/>
          </p:cNvPicPr>
          <p:nvPr/>
        </p:nvPicPr>
        <p:blipFill>
          <a:blip r:embed="rId4"/>
          <a:stretch>
            <a:fillRect/>
          </a:stretch>
        </p:blipFill>
        <p:spPr>
          <a:xfrm>
            <a:off x="5248947" y="1943484"/>
            <a:ext cx="2417619" cy="1216123"/>
          </a:xfrm>
          <a:prstGeom prst="rect">
            <a:avLst/>
          </a:prstGeom>
        </p:spPr>
      </p:pic>
    </p:spTree>
    <p:extLst>
      <p:ext uri="{BB962C8B-B14F-4D97-AF65-F5344CB8AC3E}">
        <p14:creationId xmlns:p14="http://schemas.microsoft.com/office/powerpoint/2010/main" val="350493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EDF6-6039-2EA2-89E5-67FB91B06AC0}"/>
              </a:ext>
            </a:extLst>
          </p:cNvPr>
          <p:cNvSpPr>
            <a:spLocks noGrp="1"/>
          </p:cNvSpPr>
          <p:nvPr>
            <p:ph type="title"/>
          </p:nvPr>
        </p:nvSpPr>
        <p:spPr/>
        <p:txBody>
          <a:bodyPr/>
          <a:lstStyle/>
          <a:p>
            <a:r>
              <a:rPr lang="en-US"/>
              <a:t>Bayesian Analysis</a:t>
            </a:r>
          </a:p>
        </p:txBody>
      </p:sp>
      <p:sp>
        <p:nvSpPr>
          <p:cNvPr id="3" name="Content Placeholder 2">
            <a:extLst>
              <a:ext uri="{FF2B5EF4-FFF2-40B4-BE49-F238E27FC236}">
                <a16:creationId xmlns:a16="http://schemas.microsoft.com/office/drawing/2014/main" id="{F27944BE-27A3-8A8A-49CD-1CA8F537E542}"/>
              </a:ext>
            </a:extLst>
          </p:cNvPr>
          <p:cNvSpPr>
            <a:spLocks noGrp="1"/>
          </p:cNvSpPr>
          <p:nvPr>
            <p:ph idx="1"/>
          </p:nvPr>
        </p:nvSpPr>
        <p:spPr/>
        <p:txBody>
          <a:bodyPr vert="horz" lIns="91440" tIns="45720" rIns="91440" bIns="45720" rtlCol="0" anchor="t">
            <a:normAutofit lnSpcReduction="10000"/>
          </a:bodyPr>
          <a:lstStyle/>
          <a:p>
            <a:r>
              <a:rPr lang="en-US"/>
              <a:t>Incorporate prior knowledge and update beliefs with new data</a:t>
            </a:r>
          </a:p>
          <a:p>
            <a:r>
              <a:rPr lang="en-US"/>
              <a:t>Beta Distribution</a:t>
            </a:r>
          </a:p>
          <a:p>
            <a:pPr lvl="1">
              <a:buFont typeface="Courier New" panose="020B0604020202020204" pitchFamily="34" charset="0"/>
              <a:buChar char="o"/>
            </a:pPr>
            <a:r>
              <a:rPr lang="en-US"/>
              <a:t>Used for Modeling conversion rates</a:t>
            </a:r>
          </a:p>
          <a:p>
            <a:pPr lvl="1">
              <a:buFont typeface="Courier New" panose="020B0604020202020204" pitchFamily="34" charset="0"/>
              <a:buChar char="o"/>
            </a:pPr>
            <a:r>
              <a:rPr lang="en-US"/>
              <a:t>Parameters:</a:t>
            </a:r>
          </a:p>
          <a:p>
            <a:pPr lvl="2">
              <a:buFont typeface="Wingdings" panose="020B0604020202020204" pitchFamily="34" charset="0"/>
              <a:buChar char="§"/>
            </a:pPr>
            <a:r>
              <a:rPr lang="en-US"/>
              <a:t>α = Number of success + prior successes</a:t>
            </a:r>
          </a:p>
          <a:p>
            <a:pPr lvl="2">
              <a:buFont typeface="Wingdings" panose="020B0604020202020204" pitchFamily="34" charset="0"/>
              <a:buChar char="§"/>
            </a:pPr>
            <a:r>
              <a:rPr lang="en-US"/>
              <a:t>β = Number of failures + prior failures</a:t>
            </a:r>
          </a:p>
          <a:p>
            <a:r>
              <a:rPr lang="en-US"/>
              <a:t>Posterior Probabilities</a:t>
            </a:r>
          </a:p>
          <a:p>
            <a:pPr lvl="1">
              <a:buFont typeface="Courier New" panose="020B0604020202020204" pitchFamily="34" charset="0"/>
              <a:buChar char="o"/>
            </a:pPr>
            <a:r>
              <a:rPr lang="en-US"/>
              <a:t>Posterior distribution combines prior and likelihood</a:t>
            </a:r>
          </a:p>
          <a:p>
            <a:r>
              <a:rPr lang="en-US"/>
              <a:t>Probability of Improvement</a:t>
            </a:r>
          </a:p>
          <a:p>
            <a:pPr lvl="1">
              <a:buFont typeface="Courier New" panose="020B0604020202020204" pitchFamily="34" charset="0"/>
              <a:buChar char="o"/>
            </a:pPr>
            <a:r>
              <a:rPr lang="en-US"/>
              <a:t>Calculated by sampling from posterior distributions</a:t>
            </a:r>
          </a:p>
          <a:p>
            <a:pPr lvl="1">
              <a:buFont typeface="Courier New" panose="020B0604020202020204" pitchFamily="34" charset="0"/>
              <a:buChar char="o"/>
            </a:pPr>
            <a:r>
              <a:rPr lang="en-US"/>
              <a:t>Probability that the treatment is better than control</a:t>
            </a:r>
          </a:p>
          <a:p>
            <a:pPr marL="914400" lvl="2" indent="0">
              <a:buNone/>
            </a:pPr>
            <a:endParaRPr lang="en-US"/>
          </a:p>
          <a:p>
            <a:endParaRPr lang="en-US"/>
          </a:p>
        </p:txBody>
      </p:sp>
    </p:spTree>
    <p:extLst>
      <p:ext uri="{BB962C8B-B14F-4D97-AF65-F5344CB8AC3E}">
        <p14:creationId xmlns:p14="http://schemas.microsoft.com/office/powerpoint/2010/main" val="3599294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44756-8350-302E-0540-6684C6177244}"/>
              </a:ext>
            </a:extLst>
          </p:cNvPr>
          <p:cNvSpPr>
            <a:spLocks noGrp="1"/>
          </p:cNvSpPr>
          <p:nvPr>
            <p:ph type="title"/>
          </p:nvPr>
        </p:nvSpPr>
        <p:spPr/>
        <p:txBody>
          <a:bodyPr/>
          <a:lstStyle/>
          <a:p>
            <a:r>
              <a:rPr lang="en-US" b="1"/>
              <a:t>Shortcomings</a:t>
            </a:r>
          </a:p>
        </p:txBody>
      </p:sp>
      <p:sp>
        <p:nvSpPr>
          <p:cNvPr id="3" name="Content Placeholder 2">
            <a:extLst>
              <a:ext uri="{FF2B5EF4-FFF2-40B4-BE49-F238E27FC236}">
                <a16:creationId xmlns:a16="http://schemas.microsoft.com/office/drawing/2014/main" id="{851C6F87-DE97-45F3-61BB-FCE1A8715CB2}"/>
              </a:ext>
            </a:extLst>
          </p:cNvPr>
          <p:cNvSpPr>
            <a:spLocks noGrp="1"/>
          </p:cNvSpPr>
          <p:nvPr>
            <p:ph idx="1"/>
          </p:nvPr>
        </p:nvSpPr>
        <p:spPr/>
        <p:txBody>
          <a:bodyPr vert="horz" lIns="91440" tIns="45720" rIns="91440" bIns="45720" rtlCol="0" anchor="t">
            <a:normAutofit fontScale="85000" lnSpcReduction="10000"/>
          </a:bodyPr>
          <a:lstStyle/>
          <a:p>
            <a:r>
              <a:rPr lang="en-US" b="1">
                <a:ea typeface="+mn-lt"/>
                <a:cs typeface="+mn-lt"/>
              </a:rPr>
              <a:t>Multiple-testing problem</a:t>
            </a:r>
            <a:r>
              <a:rPr lang="en-US">
                <a:ea typeface="+mn-lt"/>
                <a:cs typeface="+mn-lt"/>
              </a:rPr>
              <a:t>: Testing many metrics increases the chance of false positives. Solutions include multiple-testing corrections (e.g., Bonferroni correction), but this may reduce the power of tests.</a:t>
            </a:r>
            <a:endParaRPr lang="en-US"/>
          </a:p>
          <a:p>
            <a:r>
              <a:rPr lang="en-US" b="1">
                <a:ea typeface="+mn-lt"/>
                <a:cs typeface="+mn-lt"/>
              </a:rPr>
              <a:t>Guardrail and deterioration metrics</a:t>
            </a:r>
            <a:r>
              <a:rPr lang="en-US">
                <a:ea typeface="+mn-lt"/>
                <a:cs typeface="+mn-lt"/>
              </a:rPr>
              <a:t>: Sometimes, changes improve primary metrics but negatively affect secondary ones. Including proper guardrail and deterioration metrics in the decision rule can mitigate this risk.</a:t>
            </a:r>
            <a:endParaRPr lang="en-US"/>
          </a:p>
          <a:p>
            <a:r>
              <a:rPr lang="en-US" b="1">
                <a:ea typeface="+mn-lt"/>
                <a:cs typeface="+mn-lt"/>
              </a:rPr>
              <a:t>Sample size issues</a:t>
            </a:r>
            <a:r>
              <a:rPr lang="en-US">
                <a:ea typeface="+mn-lt"/>
                <a:cs typeface="+mn-lt"/>
              </a:rPr>
              <a:t>: Small sample sizes may lead to underpowered tests, increasing Type II errors (false negatives). Power analysis should be done before running the experiment to ensure enough data .</a:t>
            </a:r>
            <a:endParaRPr lang="en-US"/>
          </a:p>
          <a:p>
            <a:r>
              <a:rPr lang="en-US" b="1">
                <a:ea typeface="+mn-lt"/>
                <a:cs typeface="+mn-lt"/>
              </a:rPr>
              <a:t>Generalizability of results</a:t>
            </a:r>
            <a:r>
              <a:rPr lang="en-US">
                <a:ea typeface="+mn-lt"/>
                <a:cs typeface="+mn-lt"/>
              </a:rPr>
              <a:t>: A/B tests can be biased if the test population doesn’t represent the entire user base. Solutions include ensuring random and representative sampling or correcting for known biases.</a:t>
            </a:r>
            <a:endParaRPr lang="en-US"/>
          </a:p>
          <a:p>
            <a:endParaRPr lang="en-US"/>
          </a:p>
        </p:txBody>
      </p:sp>
    </p:spTree>
    <p:extLst>
      <p:ext uri="{BB962C8B-B14F-4D97-AF65-F5344CB8AC3E}">
        <p14:creationId xmlns:p14="http://schemas.microsoft.com/office/powerpoint/2010/main" val="1824227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D994-DD6E-8C6A-84C5-C83380B2F113}"/>
              </a:ext>
            </a:extLst>
          </p:cNvPr>
          <p:cNvSpPr>
            <a:spLocks noGrp="1"/>
          </p:cNvSpPr>
          <p:nvPr>
            <p:ph type="title"/>
          </p:nvPr>
        </p:nvSpPr>
        <p:spPr/>
        <p:txBody>
          <a:bodyPr/>
          <a:lstStyle/>
          <a:p>
            <a:r>
              <a:rPr lang="en-US"/>
              <a:t>Bibliography</a:t>
            </a:r>
          </a:p>
        </p:txBody>
      </p:sp>
      <p:sp>
        <p:nvSpPr>
          <p:cNvPr id="3" name="Content Placeholder 2">
            <a:extLst>
              <a:ext uri="{FF2B5EF4-FFF2-40B4-BE49-F238E27FC236}">
                <a16:creationId xmlns:a16="http://schemas.microsoft.com/office/drawing/2014/main" id="{8808FA05-4EAA-D80D-7A79-223E509BEC75}"/>
              </a:ext>
            </a:extLst>
          </p:cNvPr>
          <p:cNvSpPr>
            <a:spLocks noGrp="1"/>
          </p:cNvSpPr>
          <p:nvPr>
            <p:ph idx="1"/>
          </p:nvPr>
        </p:nvSpPr>
        <p:spPr/>
        <p:txBody>
          <a:bodyPr vert="horz" lIns="91440" tIns="45720" rIns="91440" bIns="45720" rtlCol="0" anchor="t">
            <a:normAutofit/>
          </a:bodyPr>
          <a:lstStyle/>
          <a:p>
            <a:r>
              <a:rPr lang="en-US">
                <a:ea typeface="+mn-lt"/>
                <a:cs typeface="+mn-lt"/>
              </a:rPr>
              <a:t>Federico Quin, Danny </a:t>
            </a:r>
            <a:r>
              <a:rPr lang="en-US" err="1">
                <a:ea typeface="+mn-lt"/>
                <a:cs typeface="+mn-lt"/>
              </a:rPr>
              <a:t>Weyns</a:t>
            </a:r>
            <a:r>
              <a:rPr lang="en-US">
                <a:ea typeface="+mn-lt"/>
                <a:cs typeface="+mn-lt"/>
              </a:rPr>
              <a:t>, Matthias Galster, Camila Costa Silva. </a:t>
            </a:r>
            <a:r>
              <a:rPr lang="en-US" i="1">
                <a:ea typeface="+mn-lt"/>
                <a:cs typeface="+mn-lt"/>
              </a:rPr>
              <a:t>A/B Testing: A Systematic Literature Review</a:t>
            </a:r>
            <a:r>
              <a:rPr lang="en-US">
                <a:ea typeface="+mn-lt"/>
                <a:cs typeface="+mn-lt"/>
              </a:rPr>
              <a:t>, 9 Aug. 2023, </a:t>
            </a:r>
            <a:r>
              <a:rPr lang="en-US">
                <a:ea typeface="+mn-lt"/>
                <a:cs typeface="+mn-lt"/>
                <a:hlinkClick r:id="rId2"/>
              </a:rPr>
              <a:t>arxiv.org/pdf/2308.04929</a:t>
            </a:r>
            <a:endParaRPr lang="en-US"/>
          </a:p>
          <a:p>
            <a:r>
              <a:rPr lang="en-US">
                <a:ea typeface="+mn-lt"/>
                <a:cs typeface="+mn-lt"/>
              </a:rPr>
              <a:t>Mårten </a:t>
            </a:r>
            <a:r>
              <a:rPr lang="en-US" err="1">
                <a:ea typeface="+mn-lt"/>
                <a:cs typeface="+mn-lt"/>
              </a:rPr>
              <a:t>Schultzberg</a:t>
            </a:r>
            <a:r>
              <a:rPr lang="en-US">
                <a:ea typeface="+mn-lt"/>
                <a:cs typeface="+mn-lt"/>
              </a:rPr>
              <a:t>, Sebastian Ankargren and Mattias </a:t>
            </a:r>
            <a:r>
              <a:rPr lang="en-US" err="1">
                <a:ea typeface="+mn-lt"/>
                <a:cs typeface="+mn-lt"/>
              </a:rPr>
              <a:t>Frånberg</a:t>
            </a:r>
            <a:r>
              <a:rPr lang="en-US">
                <a:ea typeface="+mn-lt"/>
                <a:cs typeface="+mn-lt"/>
              </a:rPr>
              <a:t>. </a:t>
            </a:r>
            <a:r>
              <a:rPr lang="en-US" i="1">
                <a:ea typeface="+mn-lt"/>
                <a:cs typeface="+mn-lt"/>
              </a:rPr>
              <a:t>Risk-Aware Product Decisions in A/B Tests with Multiple ...</a:t>
            </a:r>
            <a:r>
              <a:rPr lang="en-US">
                <a:ea typeface="+mn-lt"/>
                <a:cs typeface="+mn-lt"/>
              </a:rPr>
              <a:t>, 18 Feb. 2024, </a:t>
            </a:r>
            <a:r>
              <a:rPr lang="en-US">
                <a:ea typeface="+mn-lt"/>
                <a:cs typeface="+mn-lt"/>
                <a:hlinkClick r:id="rId3"/>
              </a:rPr>
              <a:t>arxiv.org/pdf/2402.11609</a:t>
            </a:r>
            <a:endParaRPr lang="en-US">
              <a:ea typeface="+mn-lt"/>
              <a:cs typeface="+mn-lt"/>
            </a:endParaRPr>
          </a:p>
          <a:p>
            <a:endParaRPr lang="en-US">
              <a:ea typeface="+mn-lt"/>
              <a:cs typeface="+mn-lt"/>
            </a:endParaRPr>
          </a:p>
        </p:txBody>
      </p:sp>
    </p:spTree>
    <p:extLst>
      <p:ext uri="{BB962C8B-B14F-4D97-AF65-F5344CB8AC3E}">
        <p14:creationId xmlns:p14="http://schemas.microsoft.com/office/powerpoint/2010/main" val="2821165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5C6B4-CB41-43EA-78E7-4D0AC7EEB24B}"/>
              </a:ext>
            </a:extLst>
          </p:cNvPr>
          <p:cNvSpPr>
            <a:spLocks noGrp="1"/>
          </p:cNvSpPr>
          <p:nvPr>
            <p:ph type="title"/>
          </p:nvPr>
        </p:nvSpPr>
        <p:spPr/>
        <p:txBody>
          <a:bodyPr>
            <a:normAutofit/>
          </a:bodyPr>
          <a:lstStyle/>
          <a:p>
            <a:r>
              <a:rPr lang="en-US" b="1">
                <a:ea typeface="+mj-lt"/>
                <a:cs typeface="+mj-lt"/>
              </a:rPr>
              <a:t>Overview</a:t>
            </a:r>
          </a:p>
        </p:txBody>
      </p:sp>
      <p:sp>
        <p:nvSpPr>
          <p:cNvPr id="3" name="Content Placeholder 2">
            <a:extLst>
              <a:ext uri="{FF2B5EF4-FFF2-40B4-BE49-F238E27FC236}">
                <a16:creationId xmlns:a16="http://schemas.microsoft.com/office/drawing/2014/main" id="{E16A4A33-6705-C6FD-C61C-628877807CA9}"/>
              </a:ext>
            </a:extLst>
          </p:cNvPr>
          <p:cNvSpPr>
            <a:spLocks noGrp="1"/>
          </p:cNvSpPr>
          <p:nvPr>
            <p:ph idx="1"/>
          </p:nvPr>
        </p:nvSpPr>
        <p:spPr/>
        <p:txBody>
          <a:bodyPr vert="horz" lIns="91440" tIns="45720" rIns="91440" bIns="45720" rtlCol="0" anchor="t">
            <a:normAutofit/>
          </a:bodyPr>
          <a:lstStyle/>
          <a:p>
            <a:pPr marL="342900" indent="-342900">
              <a:buAutoNum type="arabicPeriod"/>
            </a:pPr>
            <a:r>
              <a:rPr lang="en-US">
                <a:latin typeface="Arial"/>
                <a:cs typeface="Arial"/>
              </a:rPr>
              <a:t>Intro to A/B testing</a:t>
            </a:r>
          </a:p>
          <a:p>
            <a:pPr marL="342900" indent="-342900">
              <a:buAutoNum type="arabicPeriod"/>
            </a:pPr>
            <a:r>
              <a:rPr lang="en-US">
                <a:latin typeface="Arial"/>
                <a:cs typeface="Arial"/>
              </a:rPr>
              <a:t>Phases of A/B testing</a:t>
            </a:r>
          </a:p>
          <a:p>
            <a:pPr marL="342900" indent="-342900">
              <a:buAutoNum type="arabicPeriod"/>
            </a:pPr>
            <a:r>
              <a:rPr lang="en-US">
                <a:latin typeface="Arial"/>
                <a:cs typeface="Arial"/>
              </a:rPr>
              <a:t>Metrics</a:t>
            </a:r>
          </a:p>
          <a:p>
            <a:pPr marL="342900" indent="-342900">
              <a:buAutoNum type="arabicPeriod"/>
            </a:pPr>
            <a:r>
              <a:rPr lang="en-US">
                <a:latin typeface="Arial"/>
                <a:cs typeface="Arial"/>
              </a:rPr>
              <a:t>Dataset Description</a:t>
            </a:r>
          </a:p>
          <a:p>
            <a:pPr marL="342900" indent="-342900">
              <a:buAutoNum type="arabicPeriod"/>
            </a:pPr>
            <a:r>
              <a:rPr lang="en-US">
                <a:latin typeface="Arial"/>
                <a:cs typeface="Arial"/>
              </a:rPr>
              <a:t>Hypothesis Formulation</a:t>
            </a:r>
          </a:p>
          <a:p>
            <a:pPr marL="342900" indent="-342900">
              <a:buAutoNum type="arabicPeriod"/>
            </a:pPr>
            <a:r>
              <a:rPr lang="en-US">
                <a:latin typeface="Arial"/>
                <a:cs typeface="Arial"/>
              </a:rPr>
              <a:t>Statistical Test</a:t>
            </a:r>
          </a:p>
          <a:p>
            <a:pPr marL="342900" indent="-342900">
              <a:buAutoNum type="arabicPeriod"/>
            </a:pPr>
            <a:r>
              <a:rPr lang="en-US">
                <a:latin typeface="Arial"/>
                <a:cs typeface="Arial"/>
              </a:rPr>
              <a:t>Conclusion / Shortcomings</a:t>
            </a:r>
          </a:p>
          <a:p>
            <a:pPr marL="0" indent="0">
              <a:buNone/>
            </a:pPr>
            <a:endParaRPr lang="en-US">
              <a:latin typeface="Arial"/>
              <a:cs typeface="Arial"/>
            </a:endParaRPr>
          </a:p>
          <a:p>
            <a:pPr marL="342900" indent="-342900">
              <a:buAutoNum type="arabicPeriod"/>
            </a:pPr>
            <a:endParaRPr lang="en-US">
              <a:latin typeface="Arial"/>
              <a:cs typeface="Arial"/>
            </a:endParaRPr>
          </a:p>
          <a:p>
            <a:pPr marL="342900" indent="-342900">
              <a:buAutoNum type="arabicPeriod"/>
            </a:pPr>
            <a:endParaRPr lang="en-US">
              <a:solidFill>
                <a:srgbClr val="595959"/>
              </a:solidFill>
              <a:latin typeface="Arial"/>
              <a:cs typeface="Arial"/>
            </a:endParaRPr>
          </a:p>
          <a:p>
            <a:pPr marL="342900" indent="-342900">
              <a:buAutoNum type="arabicPeriod"/>
            </a:pPr>
            <a:endParaRPr lang="en-US">
              <a:solidFill>
                <a:srgbClr val="595959"/>
              </a:solidFill>
              <a:latin typeface="Arial"/>
              <a:cs typeface="Arial"/>
            </a:endParaRPr>
          </a:p>
          <a:p>
            <a:pPr marL="342900" indent="-342900">
              <a:buAutoNum type="arabicPeriod"/>
            </a:pPr>
            <a:endParaRPr lang="en-US">
              <a:solidFill>
                <a:srgbClr val="595959"/>
              </a:solidFill>
              <a:latin typeface="Arial"/>
              <a:cs typeface="Arial"/>
            </a:endParaRPr>
          </a:p>
          <a:p>
            <a:pPr marL="342900" indent="-342900">
              <a:buAutoNum type="arabicPeriod"/>
            </a:pPr>
            <a:endParaRPr lang="en-US">
              <a:solidFill>
                <a:srgbClr val="595959"/>
              </a:solidFill>
              <a:latin typeface="Arial"/>
              <a:cs typeface="Arial"/>
            </a:endParaRPr>
          </a:p>
          <a:p>
            <a:pPr marL="342900" indent="-342900">
              <a:buAutoNum type="arabicPeriod"/>
            </a:pPr>
            <a:endParaRPr lang="en-US">
              <a:solidFill>
                <a:srgbClr val="595959"/>
              </a:solidFill>
              <a:latin typeface="Arial"/>
              <a:cs typeface="Arial"/>
            </a:endParaRPr>
          </a:p>
          <a:p>
            <a:pPr marL="342900" indent="-342900">
              <a:buAutoNum type="arabicPeriod"/>
            </a:pPr>
            <a:endParaRPr lang="en-US">
              <a:solidFill>
                <a:srgbClr val="595959"/>
              </a:solidFill>
              <a:latin typeface="Arial"/>
              <a:cs typeface="Arial"/>
            </a:endParaRPr>
          </a:p>
        </p:txBody>
      </p:sp>
    </p:spTree>
    <p:extLst>
      <p:ext uri="{BB962C8B-B14F-4D97-AF65-F5344CB8AC3E}">
        <p14:creationId xmlns:p14="http://schemas.microsoft.com/office/powerpoint/2010/main" val="4140524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B5DA6-0EFA-BB3C-11F8-F91829583455}"/>
              </a:ext>
            </a:extLst>
          </p:cNvPr>
          <p:cNvSpPr>
            <a:spLocks noGrp="1"/>
          </p:cNvSpPr>
          <p:nvPr>
            <p:ph type="title"/>
          </p:nvPr>
        </p:nvSpPr>
        <p:spPr/>
        <p:txBody>
          <a:bodyPr>
            <a:normAutofit/>
          </a:bodyPr>
          <a:lstStyle/>
          <a:p>
            <a:r>
              <a:rPr lang="en-US" b="1">
                <a:ea typeface="+mj-lt"/>
                <a:cs typeface="+mj-lt"/>
              </a:rPr>
              <a:t>Intro to A/B testing</a:t>
            </a:r>
          </a:p>
        </p:txBody>
      </p:sp>
      <p:sp>
        <p:nvSpPr>
          <p:cNvPr id="3" name="Content Placeholder 2">
            <a:extLst>
              <a:ext uri="{FF2B5EF4-FFF2-40B4-BE49-F238E27FC236}">
                <a16:creationId xmlns:a16="http://schemas.microsoft.com/office/drawing/2014/main" id="{8B8766B4-6225-8245-DD1D-6245D7B4A812}"/>
              </a:ext>
            </a:extLst>
          </p:cNvPr>
          <p:cNvSpPr>
            <a:spLocks noGrp="1"/>
          </p:cNvSpPr>
          <p:nvPr>
            <p:ph idx="1"/>
          </p:nvPr>
        </p:nvSpPr>
        <p:spPr/>
        <p:txBody>
          <a:bodyPr vert="horz" lIns="91440" tIns="45720" rIns="91440" bIns="45720" rtlCol="0" anchor="t">
            <a:normAutofit fontScale="85000" lnSpcReduction="20000"/>
          </a:bodyPr>
          <a:lstStyle/>
          <a:p>
            <a:r>
              <a:rPr lang="en-US">
                <a:latin typeface="Arial"/>
                <a:cs typeface="Arial"/>
              </a:rPr>
              <a:t>Definition: A/B testing is a form of hypothesis test, at its most basic, compares two versions of something to figure out which one performs better. </a:t>
            </a:r>
          </a:p>
          <a:p>
            <a:r>
              <a:rPr lang="en-US">
                <a:ea typeface="+mn-lt"/>
                <a:cs typeface="+mn-lt"/>
              </a:rPr>
              <a:t>A/B testing is a randomized controlled experiment where two versions (A and B) are compared to determine which one performs better based on a chosen metric.</a:t>
            </a:r>
            <a:endParaRPr lang="en-US">
              <a:latin typeface="Arial"/>
              <a:cs typeface="Arial"/>
            </a:endParaRPr>
          </a:p>
          <a:p>
            <a:r>
              <a:rPr lang="en-US">
                <a:ea typeface="+mn-lt"/>
                <a:cs typeface="+mn-lt"/>
              </a:rPr>
              <a:t>It’s commonly used in product development, especially in tech companies, to evaluate changes before wide release.</a:t>
            </a:r>
            <a:endParaRPr lang="en-US"/>
          </a:p>
          <a:p>
            <a:r>
              <a:rPr lang="en-US">
                <a:ea typeface="+mn-lt"/>
                <a:cs typeface="+mn-lt"/>
              </a:rPr>
              <a:t>It involves hypothesis testing, where Version A (control) is compared against Version B (treatment) to assess improvements.</a:t>
            </a:r>
            <a:endParaRPr lang="en-US"/>
          </a:p>
          <a:p>
            <a:r>
              <a:rPr lang="en-US">
                <a:ea typeface="+mn-lt"/>
                <a:cs typeface="+mn-lt"/>
              </a:rPr>
              <a:t>Decisions rely on statistical significance, controlling Type I (false positive) and Type II (false negative) errors.</a:t>
            </a:r>
            <a:endParaRPr lang="en-US"/>
          </a:p>
          <a:p>
            <a:r>
              <a:rPr lang="en-US">
                <a:ea typeface="+mn-lt"/>
                <a:cs typeface="+mn-lt"/>
              </a:rPr>
              <a:t>Often involves multiple metrics, such as success, guardrail, deterioration, and quality metrics, each serving different purposes.</a:t>
            </a:r>
            <a:endParaRPr lang="en-US"/>
          </a:p>
          <a:p>
            <a:endParaRPr lang="en-US">
              <a:solidFill>
                <a:srgbClr val="595959"/>
              </a:solidFill>
              <a:latin typeface="Arial"/>
              <a:cs typeface="Arial"/>
            </a:endParaRPr>
          </a:p>
        </p:txBody>
      </p:sp>
    </p:spTree>
    <p:extLst>
      <p:ext uri="{BB962C8B-B14F-4D97-AF65-F5344CB8AC3E}">
        <p14:creationId xmlns:p14="http://schemas.microsoft.com/office/powerpoint/2010/main" val="3883407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AFC9-97DF-F14B-6AB5-EDE2893AA706}"/>
              </a:ext>
            </a:extLst>
          </p:cNvPr>
          <p:cNvSpPr>
            <a:spLocks noGrp="1"/>
          </p:cNvSpPr>
          <p:nvPr>
            <p:ph type="title"/>
          </p:nvPr>
        </p:nvSpPr>
        <p:spPr/>
        <p:txBody>
          <a:bodyPr>
            <a:normAutofit/>
          </a:bodyPr>
          <a:lstStyle/>
          <a:p>
            <a:r>
              <a:rPr lang="en-US" b="1">
                <a:ea typeface="+mj-lt"/>
                <a:cs typeface="+mj-lt"/>
              </a:rPr>
              <a:t>Phases of A/B testing</a:t>
            </a:r>
          </a:p>
        </p:txBody>
      </p:sp>
      <p:sp>
        <p:nvSpPr>
          <p:cNvPr id="3" name="Content Placeholder 2">
            <a:extLst>
              <a:ext uri="{FF2B5EF4-FFF2-40B4-BE49-F238E27FC236}">
                <a16:creationId xmlns:a16="http://schemas.microsoft.com/office/drawing/2014/main" id="{32728B54-2DCE-2F92-A781-42B0BEDFCFE4}"/>
              </a:ext>
            </a:extLst>
          </p:cNvPr>
          <p:cNvSpPr>
            <a:spLocks noGrp="1"/>
          </p:cNvSpPr>
          <p:nvPr>
            <p:ph idx="1"/>
          </p:nvPr>
        </p:nvSpPr>
        <p:spPr/>
        <p:txBody>
          <a:bodyPr vert="horz" lIns="91440" tIns="45720" rIns="91440" bIns="45720" rtlCol="0" anchor="t">
            <a:normAutofit/>
          </a:bodyPr>
          <a:lstStyle/>
          <a:p>
            <a:r>
              <a:rPr lang="en-US">
                <a:ea typeface="+mn-lt"/>
                <a:cs typeface="+mn-lt"/>
              </a:rPr>
              <a:t>Design the A/B testing</a:t>
            </a:r>
          </a:p>
          <a:p>
            <a:pPr lvl="1" indent="-514350"/>
            <a:r>
              <a:rPr lang="en-US">
                <a:ea typeface="+mn-lt"/>
                <a:cs typeface="+mn-lt"/>
              </a:rPr>
              <a:t>Specify a range of parameters</a:t>
            </a:r>
          </a:p>
          <a:p>
            <a:r>
              <a:rPr lang="en-US">
                <a:ea typeface="+mn-lt"/>
                <a:cs typeface="+mn-lt"/>
              </a:rPr>
              <a:t>Execute the A/B testing </a:t>
            </a:r>
          </a:p>
          <a:p>
            <a:pPr lvl="1" indent="-514350"/>
            <a:r>
              <a:rPr lang="en-US">
                <a:ea typeface="+mn-lt"/>
                <a:cs typeface="+mn-lt"/>
              </a:rPr>
              <a:t>Deploy the two variants in a live system</a:t>
            </a:r>
          </a:p>
          <a:p>
            <a:r>
              <a:rPr lang="en-US">
                <a:ea typeface="+mn-lt"/>
                <a:cs typeface="+mn-lt"/>
              </a:rPr>
              <a:t>Evaluation</a:t>
            </a:r>
          </a:p>
          <a:p>
            <a:pPr lvl="1" indent="-514350"/>
            <a:r>
              <a:rPr lang="en-US">
                <a:ea typeface="+mn-lt"/>
                <a:cs typeface="+mn-lt"/>
              </a:rPr>
              <a:t>Testing the original hypothesis</a:t>
            </a:r>
          </a:p>
        </p:txBody>
      </p:sp>
      <p:pic>
        <p:nvPicPr>
          <p:cNvPr id="4" name="Picture 3" descr="Several white papers with black text&#10;&#10;Description automatically generated">
            <a:extLst>
              <a:ext uri="{FF2B5EF4-FFF2-40B4-BE49-F238E27FC236}">
                <a16:creationId xmlns:a16="http://schemas.microsoft.com/office/drawing/2014/main" id="{015F51E1-78F9-3968-A2FF-B486E2B4300D}"/>
              </a:ext>
            </a:extLst>
          </p:cNvPr>
          <p:cNvPicPr>
            <a:picLocks noChangeAspect="1"/>
          </p:cNvPicPr>
          <p:nvPr/>
        </p:nvPicPr>
        <p:blipFill>
          <a:blip r:embed="rId2"/>
          <a:stretch>
            <a:fillRect/>
          </a:stretch>
        </p:blipFill>
        <p:spPr>
          <a:xfrm>
            <a:off x="6859316" y="1876931"/>
            <a:ext cx="4780132" cy="2974435"/>
          </a:xfrm>
          <a:prstGeom prst="rect">
            <a:avLst/>
          </a:prstGeom>
        </p:spPr>
      </p:pic>
    </p:spTree>
    <p:extLst>
      <p:ext uri="{BB962C8B-B14F-4D97-AF65-F5344CB8AC3E}">
        <p14:creationId xmlns:p14="http://schemas.microsoft.com/office/powerpoint/2010/main" val="604292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54310-9C27-15C0-6966-C26CC92E24E5}"/>
              </a:ext>
            </a:extLst>
          </p:cNvPr>
          <p:cNvSpPr>
            <a:spLocks noGrp="1"/>
          </p:cNvSpPr>
          <p:nvPr>
            <p:ph type="title"/>
          </p:nvPr>
        </p:nvSpPr>
        <p:spPr/>
        <p:txBody>
          <a:bodyPr/>
          <a:lstStyle/>
          <a:p>
            <a:r>
              <a:rPr lang="en-US" b="1"/>
              <a:t>Metrics</a:t>
            </a:r>
            <a:br>
              <a:rPr lang="en-US"/>
            </a:br>
            <a:endParaRPr lang="en-US"/>
          </a:p>
        </p:txBody>
      </p:sp>
      <p:sp>
        <p:nvSpPr>
          <p:cNvPr id="3" name="Content Placeholder 2">
            <a:extLst>
              <a:ext uri="{FF2B5EF4-FFF2-40B4-BE49-F238E27FC236}">
                <a16:creationId xmlns:a16="http://schemas.microsoft.com/office/drawing/2014/main" id="{8F67B78C-4742-416B-8B13-DC8B7E13DA72}"/>
              </a:ext>
            </a:extLst>
          </p:cNvPr>
          <p:cNvSpPr>
            <a:spLocks noGrp="1"/>
          </p:cNvSpPr>
          <p:nvPr>
            <p:ph idx="1"/>
          </p:nvPr>
        </p:nvSpPr>
        <p:spPr/>
        <p:txBody>
          <a:bodyPr vert="horz" lIns="91440" tIns="45720" rIns="91440" bIns="45720" rtlCol="0" anchor="t">
            <a:normAutofit/>
          </a:bodyPr>
          <a:lstStyle/>
          <a:p>
            <a:r>
              <a:rPr lang="en-US" b="1">
                <a:ea typeface="+mn-lt"/>
                <a:cs typeface="+mn-lt"/>
              </a:rPr>
              <a:t>Success metrics</a:t>
            </a:r>
            <a:r>
              <a:rPr lang="en-US">
                <a:ea typeface="+mn-lt"/>
                <a:cs typeface="+mn-lt"/>
              </a:rPr>
              <a:t>: Metrics where you expect improvement (e.g., more clicks, higher conversion rates).</a:t>
            </a:r>
            <a:endParaRPr lang="en-US"/>
          </a:p>
          <a:p>
            <a:r>
              <a:rPr lang="en-US" b="1">
                <a:ea typeface="+mn-lt"/>
                <a:cs typeface="+mn-lt"/>
              </a:rPr>
              <a:t>Guardrail metrics</a:t>
            </a:r>
            <a:r>
              <a:rPr lang="en-US">
                <a:ea typeface="+mn-lt"/>
                <a:cs typeface="+mn-lt"/>
              </a:rPr>
              <a:t>: Metrics you don’t want to worsen, like performance or error rates, ensuring no negative impact.</a:t>
            </a:r>
            <a:endParaRPr lang="en-US"/>
          </a:p>
          <a:p>
            <a:r>
              <a:rPr lang="en-US" b="1">
                <a:ea typeface="+mn-lt"/>
                <a:cs typeface="+mn-lt"/>
              </a:rPr>
              <a:t>Deterioration metrics</a:t>
            </a:r>
            <a:r>
              <a:rPr lang="en-US">
                <a:ea typeface="+mn-lt"/>
                <a:cs typeface="+mn-lt"/>
              </a:rPr>
              <a:t>: Metrics that must not degrade (e.g., increase in app crashes).</a:t>
            </a:r>
            <a:endParaRPr lang="en-US"/>
          </a:p>
          <a:p>
            <a:r>
              <a:rPr lang="en-US" b="1">
                <a:ea typeface="+mn-lt"/>
                <a:cs typeface="+mn-lt"/>
              </a:rPr>
              <a:t>Quality metrics</a:t>
            </a:r>
            <a:r>
              <a:rPr lang="en-US">
                <a:ea typeface="+mn-lt"/>
                <a:cs typeface="+mn-lt"/>
              </a:rPr>
              <a:t>: Verify the experiment’s integrity, such as testing for sample ratio mismatch (SRM) or ensuring no bias in traffic assignment.</a:t>
            </a:r>
            <a:endParaRPr lang="en-US"/>
          </a:p>
          <a:p>
            <a:endParaRPr lang="en-US"/>
          </a:p>
        </p:txBody>
      </p:sp>
    </p:spTree>
    <p:extLst>
      <p:ext uri="{BB962C8B-B14F-4D97-AF65-F5344CB8AC3E}">
        <p14:creationId xmlns:p14="http://schemas.microsoft.com/office/powerpoint/2010/main" val="1840013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05F22-32D8-B057-FE36-9B281216C904}"/>
              </a:ext>
            </a:extLst>
          </p:cNvPr>
          <p:cNvSpPr>
            <a:spLocks noGrp="1"/>
          </p:cNvSpPr>
          <p:nvPr>
            <p:ph type="title"/>
          </p:nvPr>
        </p:nvSpPr>
        <p:spPr/>
        <p:txBody>
          <a:bodyPr/>
          <a:lstStyle/>
          <a:p>
            <a:r>
              <a:rPr lang="en-US"/>
              <a:t>Dataset Description</a:t>
            </a:r>
          </a:p>
        </p:txBody>
      </p:sp>
      <p:sp>
        <p:nvSpPr>
          <p:cNvPr id="3" name="Content Placeholder 2">
            <a:extLst>
              <a:ext uri="{FF2B5EF4-FFF2-40B4-BE49-F238E27FC236}">
                <a16:creationId xmlns:a16="http://schemas.microsoft.com/office/drawing/2014/main" id="{4C95894A-8729-BDC9-659A-F3BBD12D9894}"/>
              </a:ext>
            </a:extLst>
          </p:cNvPr>
          <p:cNvSpPr>
            <a:spLocks noGrp="1"/>
          </p:cNvSpPr>
          <p:nvPr>
            <p:ph idx="1"/>
          </p:nvPr>
        </p:nvSpPr>
        <p:spPr/>
        <p:txBody>
          <a:bodyPr vert="horz" lIns="91440" tIns="45720" rIns="91440" bIns="45720" rtlCol="0" anchor="t">
            <a:normAutofit/>
          </a:bodyPr>
          <a:lstStyle/>
          <a:p>
            <a:r>
              <a:rPr lang="en-US"/>
              <a:t>The dataset contains performance metrics from two marketing campaigns executed by the company: the control campaign and the test campaign. Each campaign's data spans over 30 days, capturing daily activities and user interactions.</a:t>
            </a:r>
          </a:p>
          <a:p>
            <a:r>
              <a:rPr lang="en-US"/>
              <a:t>Features include date, amount spent on the campaign per day, number of ads displayed, number of unique users who saw the ad, clicks on the website link from ads, and number of users who searched the website after clicking the ad.</a:t>
            </a:r>
          </a:p>
        </p:txBody>
      </p:sp>
    </p:spTree>
    <p:extLst>
      <p:ext uri="{BB962C8B-B14F-4D97-AF65-F5344CB8AC3E}">
        <p14:creationId xmlns:p14="http://schemas.microsoft.com/office/powerpoint/2010/main" val="106105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5D54-D985-FD8D-D337-12BE1F18A097}"/>
              </a:ext>
            </a:extLst>
          </p:cNvPr>
          <p:cNvSpPr>
            <a:spLocks noGrp="1"/>
          </p:cNvSpPr>
          <p:nvPr>
            <p:ph type="title"/>
          </p:nvPr>
        </p:nvSpPr>
        <p:spPr/>
        <p:txBody>
          <a:bodyPr/>
          <a:lstStyle/>
          <a:p>
            <a:r>
              <a:rPr lang="en-US"/>
              <a:t>Success Metrics</a:t>
            </a:r>
          </a:p>
        </p:txBody>
      </p:sp>
      <p:sp>
        <p:nvSpPr>
          <p:cNvPr id="3" name="Content Placeholder 2">
            <a:extLst>
              <a:ext uri="{FF2B5EF4-FFF2-40B4-BE49-F238E27FC236}">
                <a16:creationId xmlns:a16="http://schemas.microsoft.com/office/drawing/2014/main" id="{A1C44715-0DDF-BABB-E656-5C608F056E4B}"/>
              </a:ext>
            </a:extLst>
          </p:cNvPr>
          <p:cNvSpPr>
            <a:spLocks noGrp="1"/>
          </p:cNvSpPr>
          <p:nvPr>
            <p:ph idx="1"/>
          </p:nvPr>
        </p:nvSpPr>
        <p:spPr/>
        <p:txBody>
          <a:bodyPr vert="horz" lIns="91440" tIns="45720" rIns="91440" bIns="45720" rtlCol="0" anchor="t">
            <a:normAutofit/>
          </a:bodyPr>
          <a:lstStyle/>
          <a:p>
            <a:r>
              <a:rPr lang="en-US">
                <a:ea typeface="+mn-lt"/>
                <a:cs typeface="+mn-lt"/>
              </a:rPr>
              <a:t>Purchase Rate (Impressions to Purchases)</a:t>
            </a:r>
            <a:endParaRPr lang="en-US"/>
          </a:p>
          <a:p>
            <a:pPr lvl="1">
              <a:buFont typeface="Courier New" panose="020B0604020202020204" pitchFamily="34" charset="0"/>
              <a:buChar char="o"/>
            </a:pPr>
            <a:r>
              <a:rPr lang="en-US" sz="2000"/>
              <a:t>Measure the percentage of users who make a purchase after viewing the content or ad</a:t>
            </a:r>
          </a:p>
          <a:p>
            <a:pPr lvl="1">
              <a:buFont typeface="Courier New" panose="020B0604020202020204" pitchFamily="34" charset="0"/>
              <a:buChar char="o"/>
            </a:pPr>
            <a:r>
              <a:rPr lang="en-US" sz="2000"/>
              <a:t>This metric helps measure the overall success of your impressions at driving actual sales</a:t>
            </a:r>
          </a:p>
          <a:p>
            <a:pPr lvl="1">
              <a:buFont typeface="Courier New" panose="020B0604020202020204" pitchFamily="34" charset="0"/>
              <a:buChar char="o"/>
            </a:pPr>
            <a:r>
              <a:rPr lang="en-US" sz="2000"/>
              <a:t>Purchase Rate = (Number of Purchases / Number of Content Views) * 100</a:t>
            </a:r>
          </a:p>
          <a:p>
            <a:r>
              <a:rPr lang="en-US"/>
              <a:t>Conversion Rate</a:t>
            </a:r>
          </a:p>
          <a:p>
            <a:pPr lvl="1">
              <a:buFont typeface="Courier New" panose="020B0604020202020204" pitchFamily="34" charset="0"/>
              <a:buChar char="o"/>
            </a:pPr>
            <a:r>
              <a:rPr lang="en-US" sz="2000"/>
              <a:t>The percentage of visitors who take a desired action, such as making a purchase after clicking on the website</a:t>
            </a:r>
          </a:p>
          <a:p>
            <a:pPr lvl="1">
              <a:buFont typeface="Courier New" panose="020B0604020202020204" pitchFamily="34" charset="0"/>
              <a:buChar char="o"/>
            </a:pPr>
            <a:r>
              <a:rPr lang="en-US" sz="2000"/>
              <a:t>Helps assess how well your site converts visitors into customers.</a:t>
            </a:r>
          </a:p>
          <a:p>
            <a:pPr lvl="1">
              <a:buFont typeface="Courier New" panose="020B0604020202020204" pitchFamily="34" charset="0"/>
              <a:buChar char="o"/>
            </a:pPr>
            <a:r>
              <a:rPr lang="en-US" sz="2000"/>
              <a:t>Conversion Rate = (Number of Purchases / Number of Website Clicks) * 100</a:t>
            </a:r>
          </a:p>
        </p:txBody>
      </p:sp>
    </p:spTree>
    <p:extLst>
      <p:ext uri="{BB962C8B-B14F-4D97-AF65-F5344CB8AC3E}">
        <p14:creationId xmlns:p14="http://schemas.microsoft.com/office/powerpoint/2010/main" val="83087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FE8F1-5CBA-0147-B750-48C05F4BDEBF}"/>
              </a:ext>
            </a:extLst>
          </p:cNvPr>
          <p:cNvSpPr>
            <a:spLocks noGrp="1"/>
          </p:cNvSpPr>
          <p:nvPr>
            <p:ph type="title"/>
          </p:nvPr>
        </p:nvSpPr>
        <p:spPr/>
        <p:txBody>
          <a:bodyPr/>
          <a:lstStyle/>
          <a:p>
            <a:r>
              <a:rPr lang="en-US"/>
              <a:t>Guardrail Metrics</a:t>
            </a:r>
          </a:p>
        </p:txBody>
      </p:sp>
      <p:sp>
        <p:nvSpPr>
          <p:cNvPr id="3" name="Content Placeholder 2">
            <a:extLst>
              <a:ext uri="{FF2B5EF4-FFF2-40B4-BE49-F238E27FC236}">
                <a16:creationId xmlns:a16="http://schemas.microsoft.com/office/drawing/2014/main" id="{0C523C25-0294-E871-BD70-9FA75555F649}"/>
              </a:ext>
            </a:extLst>
          </p:cNvPr>
          <p:cNvSpPr>
            <a:spLocks noGrp="1"/>
          </p:cNvSpPr>
          <p:nvPr>
            <p:ph idx="1"/>
          </p:nvPr>
        </p:nvSpPr>
        <p:spPr/>
        <p:txBody>
          <a:bodyPr vert="horz" lIns="91440" tIns="45720" rIns="91440" bIns="45720" rtlCol="0" anchor="t">
            <a:normAutofit/>
          </a:bodyPr>
          <a:lstStyle/>
          <a:p>
            <a:r>
              <a:rPr lang="en-US" dirty="0"/>
              <a:t>Add-to-Cart Rate</a:t>
            </a:r>
          </a:p>
          <a:p>
            <a:pPr lvl="1">
              <a:buFont typeface="Courier New" panose="020B0604020202020204" pitchFamily="34" charset="0"/>
              <a:buChar char="o"/>
            </a:pPr>
            <a:r>
              <a:rPr lang="en-US" sz="2000" dirty="0"/>
              <a:t>Percentage of users who add items to the cart after viewing content</a:t>
            </a:r>
          </a:p>
          <a:p>
            <a:pPr lvl="1">
              <a:buFont typeface="Courier New" panose="020B0604020202020204" pitchFamily="34" charset="0"/>
              <a:buChar char="o"/>
            </a:pPr>
            <a:r>
              <a:rPr lang="en-US" sz="2000" dirty="0"/>
              <a:t>Add-to-Cart Rate = (Number of Add to Cart / Number of Content Views) * 100</a:t>
            </a:r>
          </a:p>
          <a:p>
            <a:r>
              <a:rPr lang="en-US" sz="2400" dirty="0"/>
              <a:t>Bounce Rate</a:t>
            </a:r>
          </a:p>
          <a:p>
            <a:pPr lvl="1">
              <a:buFont typeface="Courier New" panose="020B0604020202020204" pitchFamily="34" charset="0"/>
              <a:buChar char="o"/>
            </a:pPr>
            <a:r>
              <a:rPr lang="en-US" sz="2000" dirty="0"/>
              <a:t>Percentage of users who navigate away after viewing only one page</a:t>
            </a:r>
          </a:p>
          <a:p>
            <a:pPr lvl="1">
              <a:buFont typeface="Courier New" panose="020B0604020202020204" pitchFamily="34" charset="0"/>
              <a:buChar char="o"/>
            </a:pPr>
            <a:r>
              <a:rPr lang="en-US" sz="2000">
                <a:ea typeface="+mn-lt"/>
                <a:cs typeface="+mn-lt"/>
              </a:rPr>
              <a:t>100 - (Number of Website Clicks  / Impressions) * 100</a:t>
            </a:r>
            <a:endParaRPr lang="en-US" sz="2000"/>
          </a:p>
          <a:p>
            <a:r>
              <a:rPr lang="en-US" sz="2400" dirty="0"/>
              <a:t>Page Load Time</a:t>
            </a:r>
          </a:p>
          <a:p>
            <a:pPr lvl="1">
              <a:buFont typeface="Courier New" panose="020B0604020202020204" pitchFamily="34" charset="0"/>
              <a:buChar char="o"/>
            </a:pPr>
            <a:r>
              <a:rPr lang="en-US" sz="2000" dirty="0"/>
              <a:t>Average time it takes for a page to load, ensuring performance isn't degraded</a:t>
            </a:r>
          </a:p>
        </p:txBody>
      </p:sp>
    </p:spTree>
    <p:extLst>
      <p:ext uri="{BB962C8B-B14F-4D97-AF65-F5344CB8AC3E}">
        <p14:creationId xmlns:p14="http://schemas.microsoft.com/office/powerpoint/2010/main" val="3663768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24903-1DA0-C680-7BB9-27D3D2DDC53B}"/>
              </a:ext>
            </a:extLst>
          </p:cNvPr>
          <p:cNvSpPr>
            <a:spLocks noGrp="1"/>
          </p:cNvSpPr>
          <p:nvPr>
            <p:ph type="title"/>
          </p:nvPr>
        </p:nvSpPr>
        <p:spPr/>
        <p:txBody>
          <a:bodyPr/>
          <a:lstStyle/>
          <a:p>
            <a:r>
              <a:rPr lang="en-US"/>
              <a:t>Deterioration Metrics</a:t>
            </a:r>
          </a:p>
        </p:txBody>
      </p:sp>
      <p:sp>
        <p:nvSpPr>
          <p:cNvPr id="3" name="Content Placeholder 2">
            <a:extLst>
              <a:ext uri="{FF2B5EF4-FFF2-40B4-BE49-F238E27FC236}">
                <a16:creationId xmlns:a16="http://schemas.microsoft.com/office/drawing/2014/main" id="{ECF89FF2-3B21-F107-BEB5-292F046A243F}"/>
              </a:ext>
            </a:extLst>
          </p:cNvPr>
          <p:cNvSpPr>
            <a:spLocks noGrp="1"/>
          </p:cNvSpPr>
          <p:nvPr>
            <p:ph idx="1"/>
          </p:nvPr>
        </p:nvSpPr>
        <p:spPr/>
        <p:txBody>
          <a:bodyPr vert="horz" lIns="91440" tIns="45720" rIns="91440" bIns="45720" rtlCol="0" anchor="t">
            <a:normAutofit/>
          </a:bodyPr>
          <a:lstStyle/>
          <a:p>
            <a:r>
              <a:rPr lang="en-US"/>
              <a:t>Conversion Rate Over Time</a:t>
            </a:r>
          </a:p>
          <a:p>
            <a:pPr lvl="1">
              <a:buFont typeface="Courier New" panose="020B0604020202020204" pitchFamily="34" charset="0"/>
              <a:buChar char="o"/>
            </a:pPr>
            <a:r>
              <a:rPr lang="en-US"/>
              <a:t>Monitor changes in conversion rate throughout the test period</a:t>
            </a:r>
          </a:p>
          <a:p>
            <a:pPr lvl="1">
              <a:buFont typeface="Courier New" panose="020B0604020202020204" pitchFamily="34" charset="0"/>
              <a:buChar char="o"/>
            </a:pPr>
            <a:r>
              <a:rPr lang="en-US"/>
              <a:t>Deterioration = ((Initial Value – Final Value) / Initial Value) * 100</a:t>
            </a:r>
          </a:p>
          <a:p>
            <a:r>
              <a:rPr lang="en-US"/>
              <a:t>Click-Through Rate (CTR)</a:t>
            </a:r>
          </a:p>
          <a:p>
            <a:pPr lvl="1">
              <a:buFont typeface="Courier New" panose="020B0604020202020204" pitchFamily="34" charset="0"/>
              <a:buChar char="o"/>
            </a:pPr>
            <a:r>
              <a:rPr lang="en-US"/>
              <a:t>Measures how many users clicked on your website link after seeing it (based on impressions)</a:t>
            </a:r>
          </a:p>
          <a:p>
            <a:pPr lvl="1">
              <a:buFont typeface="Courier New" panose="020B0604020202020204" pitchFamily="34" charset="0"/>
              <a:buChar char="o"/>
            </a:pPr>
            <a:r>
              <a:rPr lang="en-US"/>
              <a:t>Indicates how effective your ad or content is at driving traffic to the website</a:t>
            </a:r>
          </a:p>
          <a:p>
            <a:pPr lvl="1">
              <a:buFont typeface="Courier New" panose="020B0604020202020204" pitchFamily="34" charset="0"/>
              <a:buChar char="o"/>
            </a:pPr>
            <a:r>
              <a:rPr lang="en-US"/>
              <a:t>CTR = (Number of Clicks / Number of Impressions) * 100</a:t>
            </a:r>
          </a:p>
        </p:txBody>
      </p:sp>
    </p:spTree>
    <p:extLst>
      <p:ext uri="{BB962C8B-B14F-4D97-AF65-F5344CB8AC3E}">
        <p14:creationId xmlns:p14="http://schemas.microsoft.com/office/powerpoint/2010/main" val="491633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Introduction to A/B testing  </vt:lpstr>
      <vt:lpstr>Overview</vt:lpstr>
      <vt:lpstr>Intro to A/B testing</vt:lpstr>
      <vt:lpstr>Phases of A/B testing</vt:lpstr>
      <vt:lpstr>Metrics </vt:lpstr>
      <vt:lpstr>Dataset Description</vt:lpstr>
      <vt:lpstr>Success Metrics</vt:lpstr>
      <vt:lpstr>Guardrail Metrics</vt:lpstr>
      <vt:lpstr>Deterioration Metrics</vt:lpstr>
      <vt:lpstr>Quality Metrics</vt:lpstr>
      <vt:lpstr>Hypothesis each group of metrics</vt:lpstr>
      <vt:lpstr>Statistical Test</vt:lpstr>
      <vt:lpstr>One-sided T-test</vt:lpstr>
      <vt:lpstr>T-test Code Setup:</vt:lpstr>
      <vt:lpstr>Bonferroni Correction</vt:lpstr>
      <vt:lpstr>Cohn's d</vt:lpstr>
      <vt:lpstr>Bayesian Analysis</vt:lpstr>
      <vt:lpstr>Shortcomings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39</cp:revision>
  <dcterms:created xsi:type="dcterms:W3CDTF">2024-09-22T17:40:40Z</dcterms:created>
  <dcterms:modified xsi:type="dcterms:W3CDTF">2024-10-30T01:16:24Z</dcterms:modified>
</cp:coreProperties>
</file>