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单击鼠标编辑标题文字格</a:t>
            </a:r>
            <a:r>
              <a:rPr b="0" lang="en-US" sz="4400" spc="-1" strike="noStrike">
                <a:solidFill>
                  <a:srgbClr val="000000"/>
                </a:solidFill>
                <a:uFill>
                  <a:solidFill>
                    <a:srgbClr val="ffffff"/>
                  </a:solidFill>
                </a:uFill>
                <a:latin typeface="Arial"/>
              </a:rPr>
              <a:t>式</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单击鼠标编辑大纲文字格式</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第二个大纲级</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第三大纲级别</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第四大纲级别</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第五大纲级别</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第六大纲级别</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第七大纲级别</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hyperlink" Target="https://zhuanlan.zhihu.com/p/32089487" TargetMode="External"/><Relationship Id="rId2" Type="http://schemas.openxmlformats.org/officeDocument/2006/relationships/hyperlink" Target="https://github.com/junxiaosong/AlphaZero_Gomoku" TargetMode="External"/><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hyperlink" Target="https://www.cnblogs.com/steven-yang/p/5993205.html" TargetMode="External"/><Relationship Id="rId2" Type="http://schemas.openxmlformats.org/officeDocument/2006/relationships/hyperlink" Target="https://jeffbradberry.com/posts/2015/09/intro-to-monte-carlo-tree-search/" TargetMode="External"/><Relationship Id="rId3" Type="http://schemas.openxmlformats.org/officeDocument/2006/relationships/hyperlink" Target="https://baike.baidu.com/item/&#33945;&#29305;&#21345;&#27931;&#26641;&#25628;&#32034;/22668758?fr=aladdin" TargetMode="External"/><Relationship Id="rId4" Type="http://schemas.openxmlformats.org/officeDocument/2006/relationships/hyperlink" Target="https://blog.csdn.net/bowean/article/details/78808584" TargetMode="External"/><Relationship Id="rId5" Type="http://schemas.openxmlformats.org/officeDocument/2006/relationships/hyperlink" Target="https://www.jianshu.com/p/d011baff6b64" TargetMode="External"/><Relationship Id="rId6" Type="http://schemas.openxmlformats.org/officeDocument/2006/relationships/hyperlink" Target="http://science.npa.farbox.com/post/alphago/gou-jian-zi-ji-de-alphago" TargetMode="External"/><Relationship Id="rId7" Type="http://schemas.openxmlformats.org/officeDocument/2006/relationships/hyperlink" Target="https://zhuanlan.zhihu.com/p/32089487" TargetMode="External"/><Relationship Id="rId8"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基于模特卡洛树搜索</a:t>
            </a:r>
            <a:r>
              <a:rPr b="0" lang="en-US" sz="4400" spc="-1" strike="noStrike">
                <a:solidFill>
                  <a:srgbClr val="000000"/>
                </a:solidFill>
                <a:uFill>
                  <a:solidFill>
                    <a:srgbClr val="ffffff"/>
                  </a:solidFill>
                </a:uFill>
                <a:latin typeface="Arial"/>
                <a:ea typeface="DejaVu Sans"/>
              </a:rPr>
              <a:t>(MCTS)</a:t>
            </a:r>
            <a:endParaRPr b="0" lang="en-US" sz="1800" spc="-1" strike="noStrike">
              <a:solidFill>
                <a:srgbClr val="000000"/>
              </a:solidFill>
              <a:uFill>
                <a:solidFill>
                  <a:srgbClr val="ffffff"/>
                </a:solidFill>
              </a:uFill>
              <a:latin typeface="Arial"/>
            </a:endParaRPr>
          </a:p>
          <a:p>
            <a:pPr algn="ctr">
              <a:lnSpc>
                <a:spcPct val="100000"/>
              </a:lnSpc>
            </a:pPr>
            <a:r>
              <a:rPr b="0" lang="en-US" sz="4400" spc="-1" strike="noStrike">
                <a:solidFill>
                  <a:srgbClr val="000000"/>
                </a:solidFill>
                <a:uFill>
                  <a:solidFill>
                    <a:srgbClr val="ffffff"/>
                  </a:solidFill>
                </a:uFill>
                <a:latin typeface="Arial"/>
                <a:ea typeface="DejaVu Sans"/>
              </a:rPr>
              <a:t>实现的简化版五子棋</a:t>
            </a:r>
            <a:endParaRPr b="0" lang="en-US" sz="1800" spc="-1" strike="noStrike">
              <a:solidFill>
                <a:srgbClr val="000000"/>
              </a:solidFill>
              <a:uFill>
                <a:solidFill>
                  <a:srgbClr val="ffffff"/>
                </a:solidFill>
              </a:uFill>
              <a:latin typeface="Arial"/>
            </a:endParaRPr>
          </a:p>
        </p:txBody>
      </p:sp>
      <p:sp>
        <p:nvSpPr>
          <p:cNvPr id="37" name="CustomShape 2"/>
          <p:cNvSpPr/>
          <p:nvPr/>
        </p:nvSpPr>
        <p:spPr>
          <a:xfrm>
            <a:off x="504000" y="1769040"/>
            <a:ext cx="9070200" cy="4383000"/>
          </a:xfrm>
          <a:prstGeom prst="rect">
            <a:avLst/>
          </a:prstGeom>
          <a:noFill/>
          <a:ln>
            <a:noFill/>
          </a:ln>
        </p:spPr>
        <p:style>
          <a:lnRef idx="0"/>
          <a:fillRef idx="0"/>
          <a:effectRef idx="0"/>
          <a:fontRef idx="minor"/>
        </p:style>
      </p:sp>
      <p:pic>
        <p:nvPicPr>
          <p:cNvPr id="38" name="图片 37" descr=""/>
          <p:cNvPicPr/>
          <p:nvPr/>
        </p:nvPicPr>
        <p:blipFill>
          <a:blip r:embed="rId1"/>
          <a:stretch/>
        </p:blipFill>
        <p:spPr>
          <a:xfrm>
            <a:off x="720000" y="2592000"/>
            <a:ext cx="8472600" cy="440532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504000" y="102960"/>
            <a:ext cx="9070200" cy="1657800"/>
          </a:xfrm>
          <a:prstGeom prst="rect">
            <a:avLst/>
          </a:prstGeom>
          <a:noFill/>
          <a:ln>
            <a:noFill/>
          </a:ln>
        </p:spPr>
        <p:style>
          <a:lnRef idx="0"/>
          <a:fillRef idx="0"/>
          <a:effectRef idx="0"/>
          <a:fontRef idx="minor"/>
        </p:style>
        <p:txBody>
          <a:bodyPr lIns="0" rIns="0" tIns="0" bIns="0" anchor="ctr"/>
          <a:p>
            <a:r>
              <a:rPr b="0" lang="en-US" sz="4400" spc="-1" strike="noStrike">
                <a:solidFill>
                  <a:srgbClr val="000000"/>
                </a:solidFill>
                <a:uFill>
                  <a:solidFill>
                    <a:srgbClr val="ffffff"/>
                  </a:solidFill>
                </a:uFill>
                <a:latin typeface="Arial"/>
                <a:ea typeface="DejaVu Sans"/>
              </a:rPr>
              <a:t>MCTS</a:t>
            </a:r>
            <a:r>
              <a:rPr b="0" lang="en-US" sz="4400" spc="-1" strike="noStrike">
                <a:solidFill>
                  <a:srgbClr val="000000"/>
                </a:solidFill>
                <a:uFill>
                  <a:solidFill>
                    <a:srgbClr val="ffffff"/>
                  </a:solidFill>
                </a:uFill>
                <a:latin typeface="Arial"/>
                <a:ea typeface="DejaVu Sans"/>
              </a:rPr>
              <a:t>的四个基本过程：</a:t>
            </a:r>
            <a:endParaRPr b="0" lang="en-US" sz="1800" spc="-1" strike="noStrike">
              <a:solidFill>
                <a:srgbClr val="000000"/>
              </a:solidFill>
              <a:uFill>
                <a:solidFill>
                  <a:srgbClr val="ffffff"/>
                </a:solidFill>
              </a:uFill>
              <a:latin typeface="Arial"/>
            </a:endParaRPr>
          </a:p>
          <a:p>
            <a:pPr algn="ctr">
              <a:lnSpc>
                <a:spcPct val="100000"/>
              </a:lnSpc>
            </a:pPr>
            <a:r>
              <a:rPr b="0" lang="en-US" sz="4400" spc="-1" strike="noStrike">
                <a:solidFill>
                  <a:srgbClr val="000000"/>
                </a:solidFill>
                <a:uFill>
                  <a:solidFill>
                    <a:srgbClr val="ffffff"/>
                  </a:solidFill>
                </a:uFill>
                <a:latin typeface="Arial"/>
                <a:ea typeface="DejaVu Sans"/>
              </a:rPr>
              <a:t>选择、扩展、仿真、反向传播。</a:t>
            </a: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504000" y="301320"/>
            <a:ext cx="9070200" cy="1260720"/>
          </a:xfrm>
          <a:prstGeom prst="rect">
            <a:avLst/>
          </a:prstGeom>
          <a:noFill/>
          <a:ln>
            <a:noFill/>
          </a:ln>
        </p:spPr>
        <p:style>
          <a:lnRef idx="0"/>
          <a:fillRef idx="0"/>
          <a:effectRef idx="0"/>
          <a:fontRef idx="minor"/>
        </p:style>
      </p:sp>
      <p:pic>
        <p:nvPicPr>
          <p:cNvPr id="57" name="图片 56" descr=""/>
          <p:cNvPicPr/>
          <p:nvPr/>
        </p:nvPicPr>
        <p:blipFill>
          <a:blip r:embed="rId1"/>
          <a:stretch/>
        </p:blipFill>
        <p:spPr>
          <a:xfrm>
            <a:off x="652680" y="72720"/>
            <a:ext cx="7512480" cy="727056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CustomShape 1"/>
          <p:cNvSpPr/>
          <p:nvPr/>
        </p:nvSpPr>
        <p:spPr>
          <a:xfrm>
            <a:off x="504000" y="301320"/>
            <a:ext cx="9070200" cy="1260720"/>
          </a:xfrm>
          <a:prstGeom prst="rect">
            <a:avLst/>
          </a:prstGeom>
          <a:noFill/>
          <a:ln>
            <a:noFill/>
          </a:ln>
        </p:spPr>
        <p:style>
          <a:lnRef idx="0"/>
          <a:fillRef idx="0"/>
          <a:effectRef idx="0"/>
          <a:fontRef idx="minor"/>
        </p:style>
      </p:sp>
      <p:pic>
        <p:nvPicPr>
          <p:cNvPr id="59" name="图片 58" descr=""/>
          <p:cNvPicPr/>
          <p:nvPr/>
        </p:nvPicPr>
        <p:blipFill>
          <a:blip r:embed="rId1"/>
          <a:stretch/>
        </p:blipFill>
        <p:spPr>
          <a:xfrm>
            <a:off x="288000" y="576000"/>
            <a:ext cx="9501840" cy="575928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CustomShape 1"/>
          <p:cNvSpPr/>
          <p:nvPr/>
        </p:nvSpPr>
        <p:spPr>
          <a:xfrm>
            <a:off x="504000" y="301320"/>
            <a:ext cx="9070200" cy="1260720"/>
          </a:xfrm>
          <a:prstGeom prst="rect">
            <a:avLst/>
          </a:prstGeom>
          <a:noFill/>
          <a:ln>
            <a:noFill/>
          </a:ln>
        </p:spPr>
        <p:style>
          <a:lnRef idx="0"/>
          <a:fillRef idx="0"/>
          <a:effectRef idx="0"/>
          <a:fontRef idx="minor"/>
        </p:style>
      </p:sp>
      <p:pic>
        <p:nvPicPr>
          <p:cNvPr id="61" name="图片 60" descr=""/>
          <p:cNvPicPr/>
          <p:nvPr/>
        </p:nvPicPr>
        <p:blipFill>
          <a:blip r:embed="rId1"/>
          <a:stretch/>
        </p:blipFill>
        <p:spPr>
          <a:xfrm>
            <a:off x="251280" y="199440"/>
            <a:ext cx="9600120" cy="699984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504000" y="301320"/>
            <a:ext cx="9070200" cy="1260720"/>
          </a:xfrm>
          <a:prstGeom prst="rect">
            <a:avLst/>
          </a:prstGeom>
          <a:noFill/>
          <a:ln>
            <a:noFill/>
          </a:ln>
        </p:spPr>
        <p:style>
          <a:lnRef idx="0"/>
          <a:fillRef idx="0"/>
          <a:effectRef idx="0"/>
          <a:fontRef idx="minor"/>
        </p:style>
      </p:sp>
      <p:pic>
        <p:nvPicPr>
          <p:cNvPr id="63" name="图片 62" descr=""/>
          <p:cNvPicPr/>
          <p:nvPr/>
        </p:nvPicPr>
        <p:blipFill>
          <a:blip r:embed="rId1"/>
          <a:stretch/>
        </p:blipFill>
        <p:spPr>
          <a:xfrm>
            <a:off x="784080" y="324360"/>
            <a:ext cx="8534880" cy="694692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1"/>
          <p:cNvSpPr/>
          <p:nvPr/>
        </p:nvSpPr>
        <p:spPr>
          <a:xfrm>
            <a:off x="504000" y="301320"/>
            <a:ext cx="9070200" cy="1260720"/>
          </a:xfrm>
          <a:prstGeom prst="rect">
            <a:avLst/>
          </a:prstGeom>
          <a:noFill/>
          <a:ln>
            <a:noFill/>
          </a:ln>
        </p:spPr>
        <p:style>
          <a:lnRef idx="0"/>
          <a:fillRef idx="0"/>
          <a:effectRef idx="0"/>
          <a:fontRef idx="minor"/>
        </p:style>
      </p:sp>
      <p:pic>
        <p:nvPicPr>
          <p:cNvPr id="65" name="图片 64" descr=""/>
          <p:cNvPicPr/>
          <p:nvPr/>
        </p:nvPicPr>
        <p:blipFill>
          <a:blip r:embed="rId1"/>
          <a:stretch/>
        </p:blipFill>
        <p:spPr>
          <a:xfrm>
            <a:off x="1070280" y="333000"/>
            <a:ext cx="6057000" cy="686628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a:off x="1296000" y="1440000"/>
            <a:ext cx="6483960" cy="27954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DejaVu Sans"/>
              </a:rPr>
              <a:t>Hi All, </a:t>
            </a:r>
            <a:r>
              <a:rPr b="0" lang="en-US" sz="1800" spc="-1" strike="noStrike">
                <a:solidFill>
                  <a:srgbClr val="000000"/>
                </a:solidFill>
                <a:uFill>
                  <a:solidFill>
                    <a:srgbClr val="ffffff"/>
                  </a:solidFill>
                </a:uFill>
                <a:latin typeface="Arial"/>
                <a:ea typeface="DejaVu Sans"/>
              </a:rPr>
              <a:t>请原谅我的 </a:t>
            </a:r>
            <a:r>
              <a:rPr b="0" lang="en-US" sz="1800" spc="-1" strike="noStrike">
                <a:solidFill>
                  <a:srgbClr val="000000"/>
                </a:solidFill>
                <a:uFill>
                  <a:solidFill>
                    <a:srgbClr val="ffffff"/>
                  </a:solidFill>
                </a:uFill>
                <a:latin typeface="Arial"/>
                <a:ea typeface="DejaVu Sans"/>
              </a:rPr>
              <a:t>Lazy </a:t>
            </a:r>
            <a:r>
              <a:rPr b="0" lang="en-US" sz="18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小二，上网页</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AlphaZero</a:t>
            </a:r>
            <a:r>
              <a:rPr b="0" lang="en-US" sz="1800" spc="-1" strike="noStrike">
                <a:solidFill>
                  <a:srgbClr val="000000"/>
                </a:solidFill>
                <a:uFill>
                  <a:solidFill>
                    <a:srgbClr val="ffffff"/>
                  </a:solidFill>
                </a:uFill>
                <a:latin typeface="Arial"/>
                <a:ea typeface="DejaVu Sans"/>
              </a:rPr>
              <a:t>实战：从零学下五子棋（附代码）</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u="sng">
                <a:solidFill>
                  <a:srgbClr val="0000ff"/>
                </a:solidFill>
                <a:uFill>
                  <a:solidFill>
                    <a:srgbClr val="ffffff"/>
                  </a:solidFill>
                </a:uFill>
                <a:latin typeface="Arial"/>
                <a:ea typeface="DejaVu Sans"/>
                <a:hlinkClick r:id="rId1"/>
              </a:rPr>
              <a:t>https://zhuanlan.zhihu.com/p/32089487</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hlinkClick r:id="rId2"/>
              </a:rPr>
              <a:t>https://github.com/junxiaosong/AlphaZero_Gomoku</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3744000" y="432000"/>
            <a:ext cx="1598400" cy="8575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40" name="CustomShape 2"/>
          <p:cNvSpPr/>
          <p:nvPr/>
        </p:nvSpPr>
        <p:spPr>
          <a:xfrm>
            <a:off x="135000" y="127080"/>
            <a:ext cx="9431280" cy="775908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uFill>
                  <a:solidFill>
                    <a:srgbClr val="ffffff"/>
                  </a:solidFill>
                </a:uFill>
                <a:latin typeface="Arial"/>
                <a:ea typeface="DejaVu Sans"/>
              </a:rPr>
              <a:t>参考：</a:t>
            </a:r>
            <a:endParaRPr b="0" lang="en-US" sz="1800" spc="-1" strike="noStrike">
              <a:solidFill>
                <a:srgbClr val="000000"/>
              </a:solidFill>
              <a:uFill>
                <a:solidFill>
                  <a:srgbClr val="ffffff"/>
                </a:solidFill>
              </a:uFill>
              <a:latin typeface="Arial"/>
            </a:endParaRPr>
          </a:p>
          <a:p>
            <a:pPr>
              <a:lnSpc>
                <a:spcPct val="100000"/>
              </a:lnSpc>
            </a:pPr>
            <a:r>
              <a:rPr b="1" lang="en-US" sz="1600" spc="-1" strike="noStrike">
                <a:solidFill>
                  <a:srgbClr val="000000"/>
                </a:solidFill>
                <a:uFill>
                  <a:solidFill>
                    <a:srgbClr val="ffffff"/>
                  </a:solidFill>
                </a:uFill>
                <a:latin typeface="Arial"/>
                <a:ea typeface="DejaVu Sans"/>
              </a:rPr>
              <a:t>蒙特卡洛树搜索算法（</a:t>
            </a:r>
            <a:r>
              <a:rPr b="1" lang="en-US" sz="1600" spc="-1" strike="noStrike">
                <a:solidFill>
                  <a:srgbClr val="000000"/>
                </a:solidFill>
                <a:uFill>
                  <a:solidFill>
                    <a:srgbClr val="ffffff"/>
                  </a:solidFill>
                </a:uFill>
                <a:latin typeface="Arial"/>
                <a:ea typeface="DejaVu Sans"/>
              </a:rPr>
              <a:t>UCT</a:t>
            </a:r>
            <a:r>
              <a:rPr b="1" lang="en-US" sz="1600" spc="-1" strike="noStrike">
                <a:solidFill>
                  <a:srgbClr val="000000"/>
                </a:solidFill>
                <a:uFill>
                  <a:solidFill>
                    <a:srgbClr val="ffffff"/>
                  </a:solidFill>
                </a:uFill>
                <a:latin typeface="Arial"/>
                <a:ea typeface="DejaVu Sans"/>
              </a:rPr>
              <a:t>）</a:t>
            </a:r>
            <a:r>
              <a:rPr b="1" lang="en-US" sz="1600" spc="-1" strike="noStrike">
                <a:solidFill>
                  <a:srgbClr val="000000"/>
                </a:solidFill>
                <a:uFill>
                  <a:solidFill>
                    <a:srgbClr val="ffffff"/>
                  </a:solidFill>
                </a:uFill>
                <a:latin typeface="Arial"/>
                <a:ea typeface="DejaVu Sans"/>
              </a:rPr>
              <a:t>: </a:t>
            </a:r>
            <a:r>
              <a:rPr b="1" lang="en-US" sz="1600" spc="-1" strike="noStrike">
                <a:solidFill>
                  <a:srgbClr val="000000"/>
                </a:solidFill>
                <a:uFill>
                  <a:solidFill>
                    <a:srgbClr val="ffffff"/>
                  </a:solidFill>
                </a:uFill>
                <a:latin typeface="Arial"/>
                <a:ea typeface="DejaVu Sans"/>
              </a:rPr>
              <a:t>一个程序猿进化的故事</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u="sng">
                <a:solidFill>
                  <a:srgbClr val="0000ff"/>
                </a:solidFill>
                <a:uFill>
                  <a:solidFill>
                    <a:srgbClr val="ffffff"/>
                  </a:solidFill>
                </a:uFill>
                <a:latin typeface="Arial"/>
                <a:ea typeface="DejaVu Sans"/>
                <a:hlinkClick r:id="rId1"/>
              </a:rPr>
              <a:t>https://www.cnblogs.com/steven-yang/p/5993205.html</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600" spc="-1" strike="noStrike">
                <a:solidFill>
                  <a:srgbClr val="000000"/>
                </a:solidFill>
                <a:uFill>
                  <a:solidFill>
                    <a:srgbClr val="ffffff"/>
                  </a:solidFill>
                </a:uFill>
                <a:latin typeface="Arial"/>
                <a:ea typeface="DejaVu Sans"/>
              </a:rPr>
              <a:t>蒙特卡洛树搜索</a:t>
            </a:r>
            <a:r>
              <a:rPr b="1" lang="en-US" sz="1600" spc="-1" strike="noStrike">
                <a:solidFill>
                  <a:srgbClr val="000000"/>
                </a:solidFill>
                <a:uFill>
                  <a:solidFill>
                    <a:srgbClr val="ffffff"/>
                  </a:solidFill>
                </a:uFill>
                <a:latin typeface="Arial"/>
                <a:ea typeface="DejaVu Sans"/>
              </a:rPr>
              <a:t>(</a:t>
            </a:r>
            <a:r>
              <a:rPr b="1" lang="en-US" sz="1600" spc="-1" strike="noStrike">
                <a:solidFill>
                  <a:srgbClr val="000000"/>
                </a:solidFill>
                <a:uFill>
                  <a:solidFill>
                    <a:srgbClr val="ffffff"/>
                  </a:solidFill>
                </a:uFill>
                <a:latin typeface="Arial"/>
                <a:ea typeface="DejaVu Sans"/>
              </a:rPr>
              <a:t>原文</a:t>
            </a:r>
            <a:r>
              <a:rPr b="1" lang="en-US" sz="16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u="sng">
                <a:solidFill>
                  <a:srgbClr val="0000ff"/>
                </a:solidFill>
                <a:uFill>
                  <a:solidFill>
                    <a:srgbClr val="ffffff"/>
                  </a:solidFill>
                </a:uFill>
                <a:latin typeface="Arial"/>
                <a:ea typeface="DejaVu Sans"/>
                <a:hlinkClick r:id="rId2"/>
              </a:rPr>
              <a:t>https://jeffbradberry.com/posts/2015/09/intro-to-monte-carlo-tree-search/</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What is MCTS?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http://mcts.ai/about/index.html</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蒙特卡洛树搜索（百度百科）</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u="sng">
                <a:solidFill>
                  <a:srgbClr val="0000ff"/>
                </a:solidFill>
                <a:uFill>
                  <a:solidFill>
                    <a:srgbClr val="ffffff"/>
                  </a:solidFill>
                </a:uFill>
                <a:latin typeface="Arial"/>
                <a:ea typeface="DejaVu Sans"/>
                <a:hlinkClick r:id="rId3"/>
              </a:rPr>
              <a:t>https://baike.baidu.com/item/%E8%92%99%E7%89%B9%E5%8D%A1%E6%B4%9B%E6%A0%91%E6%90%9C%E7%B4%A2/22668758?fr=aladdin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A Survey of Monte Carlo Tree Search Method </a:t>
            </a:r>
            <a:r>
              <a:rPr b="0" lang="en-US" sz="1800" spc="-1" strike="noStrike">
                <a:solidFill>
                  <a:srgbClr val="000000"/>
                </a:solidFill>
                <a:uFill>
                  <a:solidFill>
                    <a:srgbClr val="ffffff"/>
                  </a:solidFill>
                </a:uFill>
                <a:latin typeface="Arial"/>
                <a:ea typeface="DejaVu Sans"/>
              </a:rPr>
              <a:t>笔记以及中文翻译概要</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u="sng">
                <a:solidFill>
                  <a:srgbClr val="0000ff"/>
                </a:solidFill>
                <a:uFill>
                  <a:solidFill>
                    <a:srgbClr val="ffffff"/>
                  </a:solidFill>
                </a:uFill>
                <a:latin typeface="Arial"/>
                <a:ea typeface="DejaVu Sans"/>
                <a:hlinkClick r:id="rId4"/>
              </a:rPr>
              <a:t>https://blog.csdn.net/bowean/article/details/78808584</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蒙特卡洛树搜索 </a:t>
            </a:r>
            <a:r>
              <a:rPr b="0" lang="en-US" sz="1800" spc="-1" strike="noStrike">
                <a:solidFill>
                  <a:srgbClr val="000000"/>
                </a:solidFill>
                <a:uFill>
                  <a:solidFill>
                    <a:srgbClr val="ffffff"/>
                  </a:solidFill>
                </a:uFill>
                <a:latin typeface="Arial"/>
                <a:ea typeface="DejaVu Sans"/>
              </a:rPr>
              <a:t>MCTS</a:t>
            </a:r>
            <a:r>
              <a:rPr b="0" lang="en-US" sz="1800" spc="-1" strike="noStrike">
                <a:solidFill>
                  <a:srgbClr val="000000"/>
                </a:solidFill>
                <a:uFill>
                  <a:solidFill>
                    <a:srgbClr val="ffffff"/>
                  </a:solidFill>
                </a:uFill>
                <a:latin typeface="Arial"/>
                <a:ea typeface="DejaVu Sans"/>
              </a:rPr>
              <a:t>（朱小虎</a:t>
            </a:r>
            <a:r>
              <a:rPr b="0" lang="en-US" sz="1800" spc="-1" strike="noStrike">
                <a:solidFill>
                  <a:srgbClr val="000000"/>
                </a:solidFill>
                <a:uFill>
                  <a:solidFill>
                    <a:srgbClr val="ffffff"/>
                  </a:solidFill>
                </a:uFill>
                <a:latin typeface="Arial"/>
                <a:ea typeface="DejaVu Sans"/>
              </a:rPr>
              <a:t>Neil</a:t>
            </a:r>
            <a:r>
              <a:rPr b="0" lang="en-US" sz="18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u="sng">
                <a:solidFill>
                  <a:srgbClr val="0000ff"/>
                </a:solidFill>
                <a:uFill>
                  <a:solidFill>
                    <a:srgbClr val="ffffff"/>
                  </a:solidFill>
                </a:uFill>
                <a:latin typeface="Arial"/>
                <a:ea typeface="DejaVu Sans"/>
                <a:hlinkClick r:id="rId5"/>
              </a:rPr>
              <a:t>https://www.jianshu.com/p/d011baff6b64</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构建自己的</a:t>
            </a:r>
            <a:r>
              <a:rPr b="0" lang="en-US" sz="1800" spc="-1" strike="noStrike">
                <a:solidFill>
                  <a:srgbClr val="000000"/>
                </a:solidFill>
                <a:uFill>
                  <a:solidFill>
                    <a:srgbClr val="ffffff"/>
                  </a:solidFill>
                </a:uFill>
                <a:latin typeface="Arial"/>
                <a:ea typeface="DejaVu Sans"/>
              </a:rPr>
              <a:t>AlphaGo</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u="sng">
                <a:solidFill>
                  <a:srgbClr val="0000ff"/>
                </a:solidFill>
                <a:uFill>
                  <a:solidFill>
                    <a:srgbClr val="ffffff"/>
                  </a:solidFill>
                </a:uFill>
                <a:latin typeface="Arial"/>
                <a:ea typeface="DejaVu Sans"/>
                <a:hlinkClick r:id="rId6"/>
              </a:rPr>
              <a:t>http://science.npa.farbox.com/post/alphago/gou-jian-zi-ji-de-alphago</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AlphaZero</a:t>
            </a:r>
            <a:r>
              <a:rPr b="0" lang="en-US" sz="1800" spc="-1" strike="noStrike">
                <a:solidFill>
                  <a:srgbClr val="000000"/>
                </a:solidFill>
                <a:uFill>
                  <a:solidFill>
                    <a:srgbClr val="ffffff"/>
                  </a:solidFill>
                </a:uFill>
                <a:latin typeface="Arial"/>
                <a:ea typeface="DejaVu Sans"/>
              </a:rPr>
              <a:t>实战：从零学下五子棋（附代码）</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u="sng">
                <a:solidFill>
                  <a:srgbClr val="0000ff"/>
                </a:solidFill>
                <a:uFill>
                  <a:solidFill>
                    <a:srgbClr val="ffffff"/>
                  </a:solidFill>
                </a:uFill>
                <a:latin typeface="Arial"/>
                <a:ea typeface="DejaVu Sans"/>
                <a:hlinkClick r:id="rId7"/>
              </a:rPr>
              <a:t>https://zhuanlan.zhihu.com/p/32089487</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https://github.com/junxiaosong/AlphaZero_Gomoku</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544320" y="576000"/>
            <a:ext cx="9014760" cy="61441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DejaVu Sans"/>
              </a:rPr>
              <a:t>重要概念：</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600" spc="-1" strike="noStrike">
                <a:solidFill>
                  <a:srgbClr val="000000"/>
                </a:solidFill>
                <a:uFill>
                  <a:solidFill>
                    <a:srgbClr val="ffffff"/>
                  </a:solidFill>
                </a:uFill>
                <a:latin typeface="Arial"/>
                <a:ea typeface="DejaVu Sans"/>
              </a:rPr>
              <a:t>蒙特卡洛树搜索</a:t>
            </a:r>
            <a:r>
              <a:rPr b="1" lang="en-US" sz="1600" spc="-1" strike="noStrike">
                <a:solidFill>
                  <a:srgbClr val="000000"/>
                </a:solidFill>
                <a:uFill>
                  <a:solidFill>
                    <a:srgbClr val="ffffff"/>
                  </a:solidFill>
                </a:uFill>
                <a:latin typeface="Arial"/>
                <a:ea typeface="DejaVu Sans"/>
              </a:rPr>
              <a:t>(Monte Carlo Tree Search)</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蒙特卡罗树搜索 </a:t>
            </a:r>
            <a:r>
              <a:rPr b="0" lang="en-US" sz="1800" spc="-1" strike="noStrike">
                <a:solidFill>
                  <a:srgbClr val="000000"/>
                </a:solidFill>
                <a:uFill>
                  <a:solidFill>
                    <a:srgbClr val="ffffff"/>
                  </a:solidFill>
                </a:uFill>
                <a:latin typeface="Arial"/>
                <a:ea typeface="DejaVu Sans"/>
              </a:rPr>
              <a:t>- Upper Confidence bound applied to Trees(UCT) – </a:t>
            </a:r>
            <a:r>
              <a:rPr b="0" lang="en-US" sz="1800" spc="-1" strike="noStrike">
                <a:solidFill>
                  <a:srgbClr val="000000"/>
                </a:solidFill>
                <a:uFill>
                  <a:solidFill>
                    <a:srgbClr val="ffffff"/>
                  </a:solidFill>
                </a:uFill>
                <a:latin typeface="Arial"/>
                <a:ea typeface="DejaVu Sans"/>
              </a:rPr>
              <a:t>信任度上限树算法</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完全信息博弈</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首先，我们的研究的五子棋游戏有一个很明显的特征，它是回合制的（</a:t>
            </a:r>
            <a:r>
              <a:rPr b="0" lang="en-US" sz="1800" spc="-1" strike="noStrike">
                <a:solidFill>
                  <a:srgbClr val="000000"/>
                </a:solidFill>
                <a:uFill>
                  <a:solidFill>
                    <a:srgbClr val="ffffff"/>
                  </a:solidFill>
                </a:uFill>
                <a:latin typeface="Arial"/>
                <a:ea typeface="DejaVu Sans"/>
              </a:rPr>
              <a:t>turn-based</a:t>
            </a:r>
            <a:r>
              <a:rPr b="0" lang="en-US" sz="1800" spc="-1" strike="noStrike">
                <a:solidFill>
                  <a:srgbClr val="000000"/>
                </a:solidFill>
                <a:uFill>
                  <a:solidFill>
                    <a:srgbClr val="ffffff"/>
                  </a:solidFill>
                </a:uFill>
                <a:latin typeface="Arial"/>
                <a:ea typeface="DejaVu Sans"/>
              </a:rPr>
              <a:t>），也就是说我们走一步，对方走一步，嗯，这很好理解。</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其次，五子棋游戏还有这样的特点：盘面任何时候都是为双方所知的，两边棋手的每一个动作也都被双方清晰地看到，所有的信息都是共享的；另外，也不存在随机事件，譬如说丢个骰子或者用一把随机上了三发子弹的左轮往自己脑门开一枪之类的，一切都是明确的。这种游戏被称为“完全信息博弈”</a:t>
            </a:r>
            <a:r>
              <a:rPr b="0" lang="en-US" sz="1800" spc="-1" strike="noStrike">
                <a:solidFill>
                  <a:srgbClr val="000000"/>
                </a:solidFill>
                <a:uFill>
                  <a:solidFill>
                    <a:srgbClr val="ffffff"/>
                  </a:solidFill>
                </a:uFill>
                <a:latin typeface="Arial"/>
                <a:ea typeface="DejaVu Sans"/>
              </a:rPr>
              <a:t>(perfect information game)</a:t>
            </a:r>
            <a:r>
              <a:rPr b="0" lang="en-US" sz="18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上限置信区间</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Upper Confidence Bound</a:t>
            </a:r>
            <a:r>
              <a:rPr b="0" lang="en-US" sz="1800" spc="-1" strike="noStrike">
                <a:solidFill>
                  <a:srgbClr val="000000"/>
                </a:solidFill>
                <a:uFill>
                  <a:solidFill>
                    <a:srgbClr val="ffffff"/>
                  </a:solidFill>
                </a:uFill>
                <a:latin typeface="Arial"/>
                <a:ea typeface="DejaVu Sans"/>
              </a:rPr>
              <a:t>，简称</a:t>
            </a:r>
            <a:r>
              <a:rPr b="0" lang="en-US" sz="1800" spc="-1" strike="noStrike">
                <a:solidFill>
                  <a:srgbClr val="000000"/>
                </a:solidFill>
                <a:uFill>
                  <a:solidFill>
                    <a:srgbClr val="ffffff"/>
                  </a:solidFill>
                </a:uFill>
                <a:latin typeface="Arial"/>
                <a:ea typeface="DejaVu Sans"/>
              </a:rPr>
              <a:t>UCB</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自我对局（</a:t>
            </a:r>
            <a:r>
              <a:rPr b="0" lang="en-US" sz="1800" spc="-1" strike="noStrike">
                <a:solidFill>
                  <a:srgbClr val="000000"/>
                </a:solidFill>
                <a:uFill>
                  <a:solidFill>
                    <a:srgbClr val="ffffff"/>
                  </a:solidFill>
                </a:uFill>
                <a:latin typeface="Arial"/>
                <a:ea typeface="DejaVu Sans"/>
              </a:rPr>
              <a:t>self-play</a:t>
            </a:r>
            <a:r>
              <a:rPr b="0" lang="en-US" sz="18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504000" y="301320"/>
            <a:ext cx="9070200" cy="1260720"/>
          </a:xfrm>
          <a:prstGeom prst="rect">
            <a:avLst/>
          </a:prstGeom>
          <a:noFill/>
          <a:ln>
            <a:noFill/>
          </a:ln>
        </p:spPr>
        <p:style>
          <a:lnRef idx="0"/>
          <a:fillRef idx="0"/>
          <a:effectRef idx="0"/>
          <a:fontRef idx="minor"/>
        </p:style>
      </p:sp>
      <p:pic>
        <p:nvPicPr>
          <p:cNvPr id="43" name="图片 42" descr=""/>
          <p:cNvPicPr/>
          <p:nvPr/>
        </p:nvPicPr>
        <p:blipFill>
          <a:blip r:embed="rId1"/>
          <a:stretch/>
        </p:blipFill>
        <p:spPr>
          <a:xfrm>
            <a:off x="144000" y="250200"/>
            <a:ext cx="10079640" cy="4141080"/>
          </a:xfrm>
          <a:prstGeom prst="rect">
            <a:avLst/>
          </a:prstGeom>
          <a:ln>
            <a:noFill/>
          </a:ln>
        </p:spPr>
      </p:pic>
      <p:sp>
        <p:nvSpPr>
          <p:cNvPr id="44" name="CustomShape 2"/>
          <p:cNvSpPr/>
          <p:nvPr/>
        </p:nvSpPr>
        <p:spPr>
          <a:xfrm>
            <a:off x="648000" y="4752000"/>
            <a:ext cx="8380440" cy="21034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Arial"/>
                <a:ea typeface="DejaVu Sans"/>
              </a:rPr>
              <a:t>我们的策略就是下一次选</a:t>
            </a:r>
            <a:r>
              <a:rPr b="0" lang="en-US" sz="2400" spc="-1" strike="noStrike">
                <a:solidFill>
                  <a:srgbClr val="000000"/>
                </a:solidFill>
                <a:uFill>
                  <a:solidFill>
                    <a:srgbClr val="ffffff"/>
                  </a:solidFill>
                </a:uFill>
                <a:latin typeface="Arial"/>
                <a:ea typeface="DejaVu Sans"/>
              </a:rPr>
              <a:t>UCB</a:t>
            </a:r>
            <a:r>
              <a:rPr b="0" lang="en-US" sz="2400" spc="-1" strike="noStrike">
                <a:solidFill>
                  <a:srgbClr val="000000"/>
                </a:solidFill>
                <a:uFill>
                  <a:solidFill>
                    <a:srgbClr val="ffffff"/>
                  </a:solidFill>
                </a:uFill>
                <a:latin typeface="Arial"/>
                <a:ea typeface="DejaVu Sans"/>
              </a:rPr>
              <a:t>最高的那个机器。动用起高中数学的知识就能发现：对于每一台机器，如果试玩的次数一样，那么我们倾向于选平均历史回报最高的那个——很合情合理。随着对于一台机器的选择越来越多，右边的那一项逐渐减小，总会有一个时候，另一个机器的</a:t>
            </a:r>
            <a:r>
              <a:rPr b="0" lang="en-US" sz="2400" spc="-1" strike="noStrike">
                <a:solidFill>
                  <a:srgbClr val="000000"/>
                </a:solidFill>
                <a:uFill>
                  <a:solidFill>
                    <a:srgbClr val="ffffff"/>
                  </a:solidFill>
                </a:uFill>
                <a:latin typeface="Arial"/>
                <a:ea typeface="DejaVu Sans"/>
              </a:rPr>
              <a:t>UCB</a:t>
            </a:r>
            <a:r>
              <a:rPr b="0" lang="en-US" sz="2400" spc="-1" strike="noStrike">
                <a:solidFill>
                  <a:srgbClr val="000000"/>
                </a:solidFill>
                <a:uFill>
                  <a:solidFill>
                    <a:srgbClr val="ffffff"/>
                  </a:solidFill>
                </a:uFill>
                <a:latin typeface="Arial"/>
                <a:ea typeface="DejaVu Sans"/>
              </a:rPr>
              <a:t>超过了先前试的那台，于是我们便选择新的优胜者——这便是探索。</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请记住百度百科</a:t>
            </a:r>
            <a:endParaRPr b="0" lang="en-US" sz="1800" spc="-1" strike="noStrike">
              <a:solidFill>
                <a:srgbClr val="000000"/>
              </a:solidFill>
              <a:uFill>
                <a:solidFill>
                  <a:srgbClr val="ffffff"/>
                </a:solidFill>
              </a:uFill>
              <a:latin typeface="Arial"/>
            </a:endParaRPr>
          </a:p>
        </p:txBody>
      </p:sp>
      <p:pic>
        <p:nvPicPr>
          <p:cNvPr id="46" name="图片 45" descr=""/>
          <p:cNvPicPr/>
          <p:nvPr/>
        </p:nvPicPr>
        <p:blipFill>
          <a:blip r:embed="rId1"/>
          <a:stretch/>
        </p:blipFill>
        <p:spPr>
          <a:xfrm>
            <a:off x="11520" y="2363400"/>
            <a:ext cx="10079640" cy="41158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通俗比喻型理解</a:t>
            </a:r>
            <a:endParaRPr b="0" lang="en-US" sz="1800" spc="-1" strike="noStrike">
              <a:solidFill>
                <a:srgbClr val="000000"/>
              </a:solidFill>
              <a:uFill>
                <a:solidFill>
                  <a:srgbClr val="ffffff"/>
                </a:solidFill>
              </a:uFill>
              <a:latin typeface="Arial"/>
            </a:endParaRPr>
          </a:p>
        </p:txBody>
      </p:sp>
      <p:sp>
        <p:nvSpPr>
          <p:cNvPr id="48" name="CustomShape 2"/>
          <p:cNvSpPr/>
          <p:nvPr/>
        </p:nvSpPr>
        <p:spPr>
          <a:xfrm>
            <a:off x="576000" y="1819440"/>
            <a:ext cx="8783280" cy="20552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Arial"/>
                <a:ea typeface="DejaVu Sans"/>
              </a:rPr>
              <a:t>通常蒙特卡洛树搜索通过构造符合一定规则的随机数来解决数学上的各种问题。</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ea typeface="DejaVu Sans"/>
              </a:rPr>
              <a:t>蒙特卡罗算法表示  采样越多，越近似最优解。</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ea typeface="DejaVu Sans"/>
              </a:rPr>
              <a:t>举个例子，假如筐里有</a:t>
            </a:r>
            <a:r>
              <a:rPr b="0" lang="en-US" sz="2400" spc="-1" strike="noStrike">
                <a:solidFill>
                  <a:srgbClr val="000000"/>
                </a:solidFill>
                <a:uFill>
                  <a:solidFill>
                    <a:srgbClr val="ffffff"/>
                  </a:solidFill>
                </a:uFill>
                <a:latin typeface="Arial"/>
                <a:ea typeface="DejaVu Sans"/>
              </a:rPr>
              <a:t>100</a:t>
            </a:r>
            <a:r>
              <a:rPr b="0" lang="en-US" sz="2400" spc="-1" strike="noStrike">
                <a:solidFill>
                  <a:srgbClr val="000000"/>
                </a:solidFill>
                <a:uFill>
                  <a:solidFill>
                    <a:srgbClr val="ffffff"/>
                  </a:solidFill>
                </a:uFill>
                <a:latin typeface="Arial"/>
                <a:ea typeface="DejaVu Sans"/>
              </a:rPr>
              <a:t>个苹果，让我每次闭眼拿</a:t>
            </a:r>
            <a:r>
              <a:rPr b="0" lang="en-US" sz="2400" spc="-1" strike="noStrike">
                <a:solidFill>
                  <a:srgbClr val="000000"/>
                </a:solidFill>
                <a:uFill>
                  <a:solidFill>
                    <a:srgbClr val="ffffff"/>
                  </a:solidFill>
                </a:uFill>
                <a:latin typeface="Arial"/>
                <a:ea typeface="DejaVu Sans"/>
              </a:rPr>
              <a:t>1</a:t>
            </a:r>
            <a:r>
              <a:rPr b="0" lang="en-US" sz="2400" spc="-1" strike="noStrike">
                <a:solidFill>
                  <a:srgbClr val="000000"/>
                </a:solidFill>
                <a:uFill>
                  <a:solidFill>
                    <a:srgbClr val="ffffff"/>
                  </a:solidFill>
                </a:uFill>
                <a:latin typeface="Arial"/>
                <a:ea typeface="DejaVu Sans"/>
              </a:rPr>
              <a:t>个，挑出最大的。于是我随机拿</a:t>
            </a:r>
            <a:r>
              <a:rPr b="0" lang="en-US" sz="2400" spc="-1" strike="noStrike">
                <a:solidFill>
                  <a:srgbClr val="000000"/>
                </a:solidFill>
                <a:uFill>
                  <a:solidFill>
                    <a:srgbClr val="ffffff"/>
                  </a:solidFill>
                </a:uFill>
                <a:latin typeface="Arial"/>
                <a:ea typeface="DejaVu Sans"/>
              </a:rPr>
              <a:t>1</a:t>
            </a:r>
            <a:r>
              <a:rPr b="0" lang="en-US" sz="2400" spc="-1" strike="noStrike">
                <a:solidFill>
                  <a:srgbClr val="000000"/>
                </a:solidFill>
                <a:uFill>
                  <a:solidFill>
                    <a:srgbClr val="ffffff"/>
                  </a:solidFill>
                </a:uFill>
                <a:latin typeface="Arial"/>
                <a:ea typeface="DejaVu Sans"/>
              </a:rPr>
              <a:t>个，再随机拿</a:t>
            </a:r>
            <a:r>
              <a:rPr b="0" lang="en-US" sz="2400" spc="-1" strike="noStrike">
                <a:solidFill>
                  <a:srgbClr val="000000"/>
                </a:solidFill>
                <a:uFill>
                  <a:solidFill>
                    <a:srgbClr val="ffffff"/>
                  </a:solidFill>
                </a:uFill>
                <a:latin typeface="Arial"/>
                <a:ea typeface="DejaVu Sans"/>
              </a:rPr>
              <a:t>1</a:t>
            </a:r>
            <a:r>
              <a:rPr b="0" lang="en-US" sz="2400" spc="-1" strike="noStrike">
                <a:solidFill>
                  <a:srgbClr val="000000"/>
                </a:solidFill>
                <a:uFill>
                  <a:solidFill>
                    <a:srgbClr val="ffffff"/>
                  </a:solidFill>
                </a:uFill>
                <a:latin typeface="Arial"/>
                <a:ea typeface="DejaVu Sans"/>
              </a:rPr>
              <a:t>个跟它比，留下大的，再随机拿</a:t>
            </a:r>
            <a:r>
              <a:rPr b="0" lang="en-US" sz="2400" spc="-1" strike="noStrike">
                <a:solidFill>
                  <a:srgbClr val="000000"/>
                </a:solidFill>
                <a:uFill>
                  <a:solidFill>
                    <a:srgbClr val="ffffff"/>
                  </a:solidFill>
                </a:uFill>
                <a:latin typeface="Arial"/>
                <a:ea typeface="DejaVu Sans"/>
              </a:rPr>
              <a:t>1</a:t>
            </a:r>
            <a:r>
              <a:rPr b="0" lang="en-US" sz="2400" spc="-1" strike="noStrike">
                <a:solidFill>
                  <a:srgbClr val="000000"/>
                </a:solidFill>
                <a:uFill>
                  <a:solidFill>
                    <a:srgbClr val="ffffff"/>
                  </a:solidFill>
                </a:uFill>
                <a:latin typeface="Arial"/>
                <a:ea typeface="DejaVu Sans"/>
              </a:rPr>
              <a:t>个……我每拿一次，留下的苹果都至少不比上次的小。拿的次数越多，挑出的苹果就越大，但我除非拿</a:t>
            </a:r>
            <a:r>
              <a:rPr b="0" lang="en-US" sz="2400" spc="-1" strike="noStrike">
                <a:solidFill>
                  <a:srgbClr val="000000"/>
                </a:solidFill>
                <a:uFill>
                  <a:solidFill>
                    <a:srgbClr val="ffffff"/>
                  </a:solidFill>
                </a:uFill>
                <a:latin typeface="Arial"/>
                <a:ea typeface="DejaVu Sans"/>
              </a:rPr>
              <a:t>100</a:t>
            </a:r>
            <a:r>
              <a:rPr b="0" lang="en-US" sz="2400" spc="-1" strike="noStrike">
                <a:solidFill>
                  <a:srgbClr val="000000"/>
                </a:solidFill>
                <a:uFill>
                  <a:solidFill>
                    <a:srgbClr val="ffffff"/>
                  </a:solidFill>
                </a:uFill>
                <a:latin typeface="Arial"/>
                <a:ea typeface="DejaVu Sans"/>
              </a:rPr>
              <a:t>次，否则无法肯定挑出了最大的。这个挑苹果的算法，就属于蒙特卡罗算法。</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ea typeface="DejaVu Sans"/>
              </a:rPr>
              <a:t>告诉我们样本容量足够大，则最接近所要求解的概率。</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504000" y="301320"/>
            <a:ext cx="9070200" cy="1260720"/>
          </a:xfrm>
          <a:prstGeom prst="rect">
            <a:avLst/>
          </a:prstGeom>
          <a:noFill/>
          <a:ln>
            <a:noFill/>
          </a:ln>
        </p:spPr>
        <p:style>
          <a:lnRef idx="0"/>
          <a:fillRef idx="0"/>
          <a:effectRef idx="0"/>
          <a:fontRef idx="minor"/>
        </p:style>
      </p:sp>
      <p:sp>
        <p:nvSpPr>
          <p:cNvPr id="50" name="CustomShape 2"/>
          <p:cNvSpPr/>
          <p:nvPr/>
        </p:nvSpPr>
        <p:spPr>
          <a:xfrm>
            <a:off x="792000" y="1775160"/>
            <a:ext cx="7552080" cy="3768120"/>
          </a:xfrm>
          <a:prstGeom prst="rect">
            <a:avLst/>
          </a:prstGeom>
          <a:noFill/>
          <a:ln>
            <a:noFill/>
          </a:ln>
        </p:spPr>
        <p:style>
          <a:lnRef idx="0"/>
          <a:fillRef idx="0"/>
          <a:effectRef idx="0"/>
          <a:fontRef idx="minor"/>
        </p:style>
        <p:txBody>
          <a:bodyPr lIns="90000" rIns="90000" tIns="45000" bIns="45000"/>
          <a:p>
            <a:pPr>
              <a:lnSpc>
                <a:spcPct val="100000"/>
              </a:lnSpc>
            </a:pPr>
            <a:r>
              <a:rPr b="1" lang="en-US" sz="2200" spc="-1" strike="noStrike">
                <a:solidFill>
                  <a:srgbClr val="000000"/>
                </a:solidFill>
                <a:uFill>
                  <a:solidFill>
                    <a:srgbClr val="ffffff"/>
                  </a:solidFill>
                </a:uFill>
                <a:latin typeface="Arial"/>
                <a:ea typeface="DejaVu Sans"/>
              </a:rPr>
              <a:t>1 </a:t>
            </a:r>
            <a:r>
              <a:rPr b="1" lang="en-US" sz="2200" spc="-1" strike="noStrike">
                <a:solidFill>
                  <a:srgbClr val="000000"/>
                </a:solidFill>
                <a:uFill>
                  <a:solidFill>
                    <a:srgbClr val="ffffff"/>
                  </a:solidFill>
                </a:uFill>
                <a:latin typeface="Arial"/>
                <a:ea typeface="DejaVu Sans"/>
              </a:rPr>
              <a:t>简介</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ea typeface="DejaVu Sans"/>
              </a:rPr>
              <a:t>MCTS</a:t>
            </a:r>
            <a:r>
              <a:rPr b="0" lang="en-US" sz="2000" spc="-1" strike="noStrike">
                <a:solidFill>
                  <a:srgbClr val="000000"/>
                </a:solidFill>
                <a:uFill>
                  <a:solidFill>
                    <a:srgbClr val="ffffff"/>
                  </a:solidFill>
                </a:uFill>
                <a:latin typeface="Arial"/>
                <a:ea typeface="DejaVu Sans"/>
              </a:rPr>
              <a:t>是一个通过在决定空间内随机采样建立搜索树，从而得出最佳决策的方法，在</a:t>
            </a:r>
            <a:r>
              <a:rPr b="0" lang="en-US" sz="2000" spc="-1" strike="noStrike">
                <a:solidFill>
                  <a:srgbClr val="000000"/>
                </a:solidFill>
                <a:uFill>
                  <a:solidFill>
                    <a:srgbClr val="ffffff"/>
                  </a:solidFill>
                </a:uFill>
                <a:latin typeface="Arial"/>
                <a:ea typeface="DejaVu Sans"/>
              </a:rPr>
              <a:t>AI</a:t>
            </a:r>
            <a:r>
              <a:rPr b="0" lang="en-US" sz="2000" spc="-1" strike="noStrike">
                <a:solidFill>
                  <a:srgbClr val="000000"/>
                </a:solidFill>
                <a:uFill>
                  <a:solidFill>
                    <a:srgbClr val="ffffff"/>
                  </a:solidFill>
                </a:uFill>
                <a:latin typeface="Arial"/>
                <a:ea typeface="DejaVu Sans"/>
              </a:rPr>
              <a:t>领域已有广泛应用。 </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ea typeface="DejaVu Sans"/>
              </a:rPr>
              <a:t>自其被提出的五年时间以来，其在围棋领域的应有鼓舞着人们。通过对其算法的不断改进人们已经了解到了其优点与缺点。 </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ea typeface="DejaVu Sans"/>
              </a:rPr>
              <a:t>特点： </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ea typeface="DejaVu Sans"/>
              </a:rPr>
              <a:t>1.</a:t>
            </a:r>
            <a:r>
              <a:rPr b="0" lang="en-US" sz="2000" spc="-1" strike="noStrike">
                <a:solidFill>
                  <a:srgbClr val="000000"/>
                </a:solidFill>
                <a:uFill>
                  <a:solidFill>
                    <a:srgbClr val="ffffff"/>
                  </a:solidFill>
                </a:uFill>
                <a:latin typeface="Arial"/>
                <a:ea typeface="DejaVu Sans"/>
              </a:rPr>
              <a:t>他需要不断地进行统计，需要更好的计算能力支撑。 </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ea typeface="DejaVu Sans"/>
              </a:rPr>
              <a:t>2.</a:t>
            </a:r>
            <a:r>
              <a:rPr b="0" lang="en-US" sz="2000" spc="-1" strike="noStrike">
                <a:solidFill>
                  <a:srgbClr val="000000"/>
                </a:solidFill>
                <a:uFill>
                  <a:solidFill>
                    <a:srgbClr val="ffffff"/>
                  </a:solidFill>
                </a:uFill>
                <a:latin typeface="Arial"/>
                <a:ea typeface="DejaVu Sans"/>
              </a:rPr>
              <a:t>他不需要特定领域的知识，而只需要知道规则，就可以在很困难的领域取得成功，但很多其他的方法都是需要特定领域的知识的。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DQN</a:t>
            </a:r>
            <a:endParaRPr b="0" lang="en-US" sz="1800" spc="-1" strike="noStrike">
              <a:solidFill>
                <a:srgbClr val="000000"/>
              </a:solidFill>
              <a:uFill>
                <a:solidFill>
                  <a:srgbClr val="ffffff"/>
                </a:solidFill>
              </a:uFill>
              <a:latin typeface="Arial"/>
            </a:endParaRPr>
          </a:p>
        </p:txBody>
      </p:sp>
      <p:pic>
        <p:nvPicPr>
          <p:cNvPr id="52" name="图片 51" descr=""/>
          <p:cNvPicPr/>
          <p:nvPr/>
        </p:nvPicPr>
        <p:blipFill>
          <a:blip r:embed="rId1"/>
          <a:stretch/>
        </p:blipFill>
        <p:spPr>
          <a:xfrm>
            <a:off x="576000" y="1807920"/>
            <a:ext cx="8495280" cy="459936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S, A, R, S_</a:t>
            </a:r>
            <a:endParaRPr b="0" lang="en-US" sz="1800" spc="-1" strike="noStrike">
              <a:solidFill>
                <a:srgbClr val="000000"/>
              </a:solidFill>
              <a:uFill>
                <a:solidFill>
                  <a:srgbClr val="ffffff"/>
                </a:solidFill>
              </a:uFill>
              <a:latin typeface="Arial"/>
            </a:endParaRPr>
          </a:p>
        </p:txBody>
      </p:sp>
      <p:pic>
        <p:nvPicPr>
          <p:cNvPr id="54" name="图片 53" descr=""/>
          <p:cNvPicPr/>
          <p:nvPr/>
        </p:nvPicPr>
        <p:blipFill>
          <a:blip r:embed="rId1"/>
          <a:stretch/>
        </p:blipFill>
        <p:spPr>
          <a:xfrm>
            <a:off x="761040" y="1560960"/>
            <a:ext cx="8580960" cy="556164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LibreOffice/5.1.6.2$Linux_X86_64 LibreOffice_project/10m0$Build-2</Application>
  <Words>1729</Words>
  <Paragraphs>72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2018-08-14T11:11:00Z</dcterms:created>
  <dc:creator/>
  <dc:description/>
  <dc:language>zh-CN</dc:language>
  <cp:lastModifiedBy/>
  <dcterms:modified xsi:type="dcterms:W3CDTF">2018-08-14T14:24:12Z</dcterms:modified>
  <cp:revision>37</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2052-10.1.0.7520</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ScaleCrop">
    <vt:bool>0</vt:bool>
  </property>
  <property fmtid="{D5CDD505-2E9C-101B-9397-08002B2CF9AE}" pid="10" name="ShareDoc">
    <vt:bool>0</vt:bool>
  </property>
  <property fmtid="{D5CDD505-2E9C-101B-9397-08002B2CF9AE}" pid="11" name="Slides">
    <vt:i4>15</vt:i4>
  </property>
</Properties>
</file>