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302" r:id="rId4"/>
    <p:sldId id="303" r:id="rId5"/>
    <p:sldId id="304" r:id="rId6"/>
    <p:sldId id="279" r:id="rId7"/>
    <p:sldId id="280" r:id="rId8"/>
    <p:sldId id="293" r:id="rId9"/>
    <p:sldId id="283" r:id="rId10"/>
    <p:sldId id="284" r:id="rId11"/>
    <p:sldId id="295" r:id="rId12"/>
    <p:sldId id="281" r:id="rId13"/>
    <p:sldId id="282" r:id="rId14"/>
    <p:sldId id="266" r:id="rId15"/>
    <p:sldId id="265" r:id="rId16"/>
    <p:sldId id="285" r:id="rId17"/>
    <p:sldId id="286" r:id="rId18"/>
    <p:sldId id="287" r:id="rId19"/>
    <p:sldId id="267" r:id="rId20"/>
    <p:sldId id="268" r:id="rId21"/>
    <p:sldId id="288" r:id="rId22"/>
    <p:sldId id="289" r:id="rId23"/>
    <p:sldId id="290" r:id="rId24"/>
    <p:sldId id="291" r:id="rId25"/>
    <p:sldId id="292" r:id="rId26"/>
    <p:sldId id="269" r:id="rId27"/>
    <p:sldId id="296" r:id="rId28"/>
    <p:sldId id="297" r:id="rId29"/>
    <p:sldId id="298" r:id="rId30"/>
    <p:sldId id="270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271" r:id="rId43"/>
    <p:sldId id="360" r:id="rId44"/>
    <p:sldId id="361" r:id="rId45"/>
    <p:sldId id="362" r:id="rId46"/>
    <p:sldId id="272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273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275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276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90A9-708D-49E3-A2D4-2F8B1393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C5113-BF56-40A7-A236-35ABCF21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4A730-758D-485E-A7A2-34BCDFC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4D6B0-0C85-4B9B-BC6B-DEF8D9D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48C9C-346D-43D3-A3AB-088DE365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74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71F91-9B64-49D9-BA86-5209DFBE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BF0FB-FFC9-4F65-912E-161DBB2C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2753-2A61-4AD0-B7B7-620A0E4D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79CCE-01DB-4440-8FC0-03C5EDF4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1B2E1-F62D-4D32-BF4C-EAC0344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3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957C86-6FF3-4A8D-B624-0FDFFBBD3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78B265-D504-4B00-BDDC-E7C7574E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7AACA-1773-47CC-A312-3AA3C622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A6AD0-8844-4171-90AB-17A16DF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04429-5FBF-4B27-ACAC-8FECCC1F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9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2D8AE-9059-48DD-A4ED-CF9AB4F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488B7-A941-40DF-B773-87C71231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B3040-44F8-4ABB-9655-A267CADF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AB9C1-98FC-4935-84F2-2E7E582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6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C751-3D2F-4B9F-B7B8-A05CB5E2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194DC-4AAE-4311-9356-EEB6C222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86FA4-FB96-48E4-9A08-E8DAF56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C75A6-DDB8-418F-84B4-DB60C332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33241-B694-4FFE-A9E6-0C49763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8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4E2D-EC8E-4CD3-97EB-E023DC0E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E1581-1ADF-4D45-8A09-F6734D98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BD446-395A-42B3-B61A-39E58B5A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4FE7B-2989-4C9A-BBAC-A25F12E9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C60C0D-F8EE-4AC6-B920-B3FA7AD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9255AB-92D4-4FEA-86BE-629048FE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87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580D4-5062-4B99-8DB5-20F4E94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AFA79-F61B-4A56-A4E3-1AF9B992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18523A-6CA6-4A75-BB8D-CE8EA342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232374-E82B-4900-9666-37D1B4D3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645504-DCF7-4E1A-9E3A-4A82C1A6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0BEBEC-86BC-40D4-8962-BF28EC2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41410A-5A6E-4947-B682-EC110BC7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A2D06-C3F9-4B4A-AE29-DBC9B9D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28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2110E-97A0-4E78-B1F8-B457C5D6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F921CE-4E10-4483-97DC-C9797911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5A7653-AADD-4A53-BA01-9E9464F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0EA27-955D-48C3-8212-65B26848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1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BEDA76-34DC-4C61-92C7-DD42CF13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550DCE-404F-484E-AB44-72532D2E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FD71D-3570-4B54-A5CC-59DF0A82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2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DFE0-2CB4-4C38-8D7A-123037E9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5824A-5FAB-4971-B7EA-650BEDB0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E5E09E-FC7F-49D5-B469-8169DA23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5EC19-4D65-41A7-A61A-9C0C3D70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35C745-4147-427D-9D79-487D296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187B1-92BA-4163-9B85-2954606A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2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9428A-7689-461C-B1A0-4E67D053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182C03-6693-44D3-89A2-3748A175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421165-075B-47FD-A31B-69E14A39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B1109-0CC2-499D-9F90-FC41A805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30E48-4753-4587-B339-B639C1AC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A6B1F-4476-4657-8C99-FF91E917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8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9A328-5848-4F86-B63A-51A47E5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4E76D-1BA6-4017-B5F0-05B6916E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60D69-0880-430C-A63A-76DAAB8E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D387-C6A2-49A3-B2DA-F6383802B161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17ABF-F5F2-4169-9A6A-52D7795B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E4B54-B7EA-4B04-A553-3A15E554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043-17F6-463D-B2F0-6A6407CE1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1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TNB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1B7F2A1-98BC-4260-A087-DF3C3223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103 </a:t>
            </a:r>
            <a:r>
              <a:rPr lang="es-ES" dirty="0" err="1"/>
              <a:t>students</a:t>
            </a:r>
            <a:endParaRPr lang="es-ES" dirty="0"/>
          </a:p>
          <a:p>
            <a:r>
              <a:rPr lang="es-ES" dirty="0"/>
              <a:t>5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: N = 16</a:t>
            </a:r>
          </a:p>
          <a:p>
            <a:r>
              <a:rPr lang="es-ES" dirty="0"/>
              <a:t>6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: N = 40</a:t>
            </a:r>
          </a:p>
          <a:p>
            <a:r>
              <a:rPr lang="es-ES" dirty="0"/>
              <a:t>7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: N = 19</a:t>
            </a:r>
          </a:p>
          <a:p>
            <a:r>
              <a:rPr lang="es-ES" dirty="0"/>
              <a:t>8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: N = 28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Python, Pandas, </a:t>
            </a:r>
            <a:r>
              <a:rPr lang="es-ES" dirty="0" err="1"/>
              <a:t>Pyplot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0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F82C2AD-457E-4CAC-836F-C1495AB3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019355A-0FEB-4208-8868-73E36357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3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921" y="5412690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90588"/>
              </p:ext>
            </p:extLst>
          </p:nvPr>
        </p:nvGraphicFramePr>
        <p:xfrm>
          <a:off x="1699921" y="1867421"/>
          <a:ext cx="8905243" cy="354526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891132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6785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3E48F00-5CF0-4B5A-84D0-58CE1D22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endParaRPr lang="es-ES"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2ED78-A71E-42F3-B4FB-58D38A346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" b="1"/>
          <a:stretch/>
        </p:blipFill>
        <p:spPr>
          <a:xfrm>
            <a:off x="0" y="1107440"/>
            <a:ext cx="1219200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9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endParaRPr lang="es-ES" sz="4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B84777-4D56-47C8-9400-6D2B90F2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" b="-1"/>
          <a:stretch/>
        </p:blipFill>
        <p:spPr>
          <a:xfrm>
            <a:off x="0" y="1097280"/>
            <a:ext cx="121920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sz="1900" dirty="0" err="1"/>
              <a:t>Could</a:t>
            </a:r>
            <a:r>
              <a:rPr lang="es-ES" sz="1900" dirty="0"/>
              <a:t> </a:t>
            </a:r>
            <a:r>
              <a:rPr lang="es-ES" sz="1900" dirty="0" err="1"/>
              <a:t>not</a:t>
            </a:r>
            <a:r>
              <a:rPr lang="es-ES" sz="1900" dirty="0"/>
              <a:t> </a:t>
            </a:r>
            <a:r>
              <a:rPr lang="es-ES" sz="1900" dirty="0" err="1"/>
              <a:t>separate</a:t>
            </a:r>
            <a:r>
              <a:rPr lang="es-ES" sz="1900" dirty="0"/>
              <a:t> </a:t>
            </a:r>
            <a:r>
              <a:rPr lang="es-ES" sz="1900" dirty="0" err="1"/>
              <a:t>by</a:t>
            </a:r>
            <a:r>
              <a:rPr lang="es-ES" sz="1900" dirty="0"/>
              <a:t> </a:t>
            </a:r>
            <a:r>
              <a:rPr lang="es-ES" sz="1900" dirty="0" err="1"/>
              <a:t>correct</a:t>
            </a:r>
            <a:r>
              <a:rPr lang="es-ES" sz="1900" dirty="0"/>
              <a:t> </a:t>
            </a:r>
            <a:r>
              <a:rPr lang="es-ES" sz="1900" dirty="0" err="1"/>
              <a:t>answer</a:t>
            </a:r>
            <a:endParaRPr lang="es-ES" sz="1900" dirty="0"/>
          </a:p>
          <a:p>
            <a:endParaRPr 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7136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5223,26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4729,71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5191,6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4484,16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3525,6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2906,08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2574,67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2245,71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4945,18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5204,18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4475,56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3933,32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2627,77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1936,55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3" name="Imagen 2" descr="Gráfico de líneas&#10;&#10;Descripción generada automáticamente">
            <a:extLst>
              <a:ext uri="{FF2B5EF4-FFF2-40B4-BE49-F238E27FC236}">
                <a16:creationId xmlns:a16="http://schemas.microsoft.com/office/drawing/2014/main" id="{B8392FBA-655B-4E7B-A517-5CB24D66B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F6CA9628-03D5-4785-8823-C6F2715A7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Rotate</a:t>
            </a:r>
            <a:endParaRPr lang="es-ES"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425555-B920-471C-ADD8-799C279A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629DE8-FD7A-4CCE-9BD2-338262CF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50"/>
            <a:ext cx="12192000" cy="57848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9554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Rotate</a:t>
            </a:r>
            <a:endParaRPr lang="es-ES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31F614-8188-4EC7-9A68-A0BCEAB1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Rotate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sz="1900" dirty="0" err="1"/>
              <a:t>Could</a:t>
            </a:r>
            <a:r>
              <a:rPr lang="es-ES" sz="1900" dirty="0"/>
              <a:t> </a:t>
            </a:r>
            <a:r>
              <a:rPr lang="es-ES" sz="1900" dirty="0" err="1"/>
              <a:t>not</a:t>
            </a:r>
            <a:r>
              <a:rPr lang="es-ES" sz="1900" dirty="0"/>
              <a:t> </a:t>
            </a:r>
            <a:r>
              <a:rPr lang="es-ES" sz="1900" dirty="0" err="1"/>
              <a:t>separate</a:t>
            </a:r>
            <a:r>
              <a:rPr lang="es-ES" sz="1900" dirty="0"/>
              <a:t> </a:t>
            </a:r>
            <a:r>
              <a:rPr lang="es-ES" sz="1900" dirty="0" err="1"/>
              <a:t>by</a:t>
            </a:r>
            <a:r>
              <a:rPr lang="es-ES" sz="1900" dirty="0"/>
              <a:t> </a:t>
            </a:r>
            <a:r>
              <a:rPr lang="es-ES" sz="1900" dirty="0" err="1"/>
              <a:t>correct</a:t>
            </a:r>
            <a:r>
              <a:rPr lang="es-ES" sz="1900" dirty="0"/>
              <a:t> </a:t>
            </a:r>
            <a:r>
              <a:rPr lang="es-ES" sz="1900" dirty="0" err="1"/>
              <a:t>answer</a:t>
            </a:r>
            <a:endParaRPr lang="es-ES" sz="1900" dirty="0"/>
          </a:p>
          <a:p>
            <a:endParaRPr 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11566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4888,19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4512,24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4621,92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4430,1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2877,78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1637,48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4669,48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4395,57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4559,38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4436,1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2016,09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1663,68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6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Rotate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5477C6-FA50-4B60-BEC0-1CB5F1A67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15" y="1809150"/>
            <a:ext cx="6551370" cy="4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Rotate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3E83CB42-4C4B-4B43-AF92-AD9C83DB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857788" y="290691"/>
            <a:ext cx="8476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variations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F5C7BC-50A2-495F-8469-20792620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857788" y="290691"/>
            <a:ext cx="8476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Sample</a:t>
            </a:r>
            <a:r>
              <a:rPr lang="es-ES" sz="4000" b="1" dirty="0"/>
              <a:t> </a:t>
            </a:r>
            <a:r>
              <a:rPr lang="es-ES" sz="4000" b="1" dirty="0" err="1"/>
              <a:t>variations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FFE1922-50BA-4600-9D14-4F6B8CA2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Points</a:t>
            </a:r>
            <a:r>
              <a:rPr lang="es-ES" sz="4000" b="1" dirty="0"/>
              <a:t> </a:t>
            </a:r>
            <a:r>
              <a:rPr lang="es-ES" sz="4000" b="1" dirty="0" err="1"/>
              <a:t>Number</a:t>
            </a:r>
            <a:endParaRPr lang="es-ES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DED142-0E00-4881-9EA0-4C650B42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5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527563" y="290691"/>
            <a:ext cx="513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Points</a:t>
            </a:r>
            <a:r>
              <a:rPr lang="es-ES" sz="4000" b="1" dirty="0"/>
              <a:t> </a:t>
            </a:r>
            <a:r>
              <a:rPr lang="es-ES" sz="4000" b="1" dirty="0" err="1"/>
              <a:t>Number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sz="1900" dirty="0" err="1"/>
              <a:t>Could</a:t>
            </a:r>
            <a:r>
              <a:rPr lang="es-ES" sz="1900" dirty="0"/>
              <a:t> </a:t>
            </a:r>
            <a:r>
              <a:rPr lang="es-ES" sz="1900" dirty="0" err="1"/>
              <a:t>not</a:t>
            </a:r>
            <a:r>
              <a:rPr lang="es-ES" sz="1900" dirty="0"/>
              <a:t> </a:t>
            </a:r>
            <a:r>
              <a:rPr lang="es-ES" sz="1900" dirty="0" err="1"/>
              <a:t>separate</a:t>
            </a:r>
            <a:r>
              <a:rPr lang="es-ES" sz="1900" dirty="0"/>
              <a:t> </a:t>
            </a:r>
            <a:r>
              <a:rPr lang="es-ES" sz="1900" dirty="0" err="1"/>
              <a:t>by</a:t>
            </a:r>
            <a:r>
              <a:rPr lang="es-ES" sz="1900" dirty="0"/>
              <a:t> </a:t>
            </a:r>
            <a:r>
              <a:rPr lang="es-ES" sz="1900" dirty="0" err="1"/>
              <a:t>correct</a:t>
            </a:r>
            <a:r>
              <a:rPr lang="es-ES" sz="1900" dirty="0"/>
              <a:t> </a:t>
            </a:r>
            <a:r>
              <a:rPr lang="es-ES" sz="1900" dirty="0" err="1"/>
              <a:t>answer</a:t>
            </a:r>
            <a:endParaRPr lang="es-ES" sz="1900" dirty="0"/>
          </a:p>
          <a:p>
            <a:endParaRPr 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65029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5881,21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4067,36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4412,73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3596,18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3352,75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2379,09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2888,26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2302,18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5835,47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4539,08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3551,32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3266,33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2371,32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2900,59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2282,92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366879" y="290691"/>
            <a:ext cx="5458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Points</a:t>
            </a:r>
            <a:r>
              <a:rPr lang="es-ES" sz="4000" b="1" dirty="0"/>
              <a:t> </a:t>
            </a:r>
            <a:r>
              <a:rPr lang="es-ES" sz="4000" b="1" dirty="0" err="1"/>
              <a:t>Number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E5697AB-1DAA-4B99-870A-E220ABA1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15" y="1809150"/>
            <a:ext cx="6551370" cy="4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381788" y="290691"/>
            <a:ext cx="5428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Match </a:t>
            </a:r>
            <a:r>
              <a:rPr lang="es-ES" sz="4000" b="1" dirty="0" err="1"/>
              <a:t>Points</a:t>
            </a:r>
            <a:r>
              <a:rPr lang="es-ES" sz="4000" b="1" dirty="0"/>
              <a:t> </a:t>
            </a:r>
            <a:r>
              <a:rPr lang="es-ES" sz="4000" b="1" dirty="0" err="1"/>
              <a:t>Number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659935E-7569-46BC-A528-9B6A4CFD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64021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4286,54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2381,33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2133,38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2082,19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4259,16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2801,53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7191,76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2100,58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62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5A3342-30DA-4759-9F38-58E8B439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2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9706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1415,34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2613,08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484,68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472,05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1418,96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876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9855709-E0C3-4EB7-8255-C2D8F790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2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E14B192-9DAD-4DB3-A0E7-2E59E248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6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61295"/>
              </p:ext>
            </p:extLst>
          </p:nvPr>
        </p:nvGraphicFramePr>
        <p:xfrm>
          <a:off x="457421" y="1579186"/>
          <a:ext cx="11277157" cy="47740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4373,39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2524,5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1584,57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1473,67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326,19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2057,59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1539,52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388,08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4729,13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570,17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4048,9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2882,86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1644,49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657,19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461,85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2613,08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484,68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472,05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344195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6356596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2649644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74611BA-A56D-438C-9010-290F66CA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5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559AD9F-8EA0-4933-BAFE-6656937A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5" y="1887779"/>
            <a:ext cx="6441049" cy="42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9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11283"/>
              </p:ext>
            </p:extLst>
          </p:nvPr>
        </p:nvGraphicFramePr>
        <p:xfrm>
          <a:off x="457421" y="1579186"/>
          <a:ext cx="11277157" cy="47740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2524,5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1584,57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1473,67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326,19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2078,67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2443,46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1539,52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388,08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2536,11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1757,29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1612,24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4135,4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5391,12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570,17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2216,72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1751,79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3192,43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2196,81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1624,19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528,6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461,85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344195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C286FCC-E4B7-493C-89F7-47F3B4E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6356596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66874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B39EA45-E2E2-4807-A65B-7B51B727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4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0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67D2526-CCB3-42F1-ABEB-59195D14E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B243D6C-2D82-4051-ABC1-6227586A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921" y="5412690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51723"/>
              </p:ext>
            </p:extLst>
          </p:nvPr>
        </p:nvGraphicFramePr>
        <p:xfrm>
          <a:off x="1699921" y="1867421"/>
          <a:ext cx="8905243" cy="354526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891132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6785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932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Symbolic</a:t>
            </a:r>
            <a:r>
              <a:rPr lang="es-ES" sz="4000" b="1" dirty="0"/>
              <a:t> </a:t>
            </a:r>
            <a:r>
              <a:rPr lang="es-ES" sz="4000" b="1" dirty="0" err="1"/>
              <a:t>Magnitude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8B8A5EE-2C00-48CB-87CD-298A9F60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51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Numeric</a:t>
            </a:r>
            <a:r>
              <a:rPr lang="es-ES" sz="4000" b="1" dirty="0"/>
              <a:t> Line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64388F-F78B-4D7F-9C29-4BEAA2989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-1" y="1087120"/>
            <a:ext cx="12192000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7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Numeric</a:t>
            </a:r>
            <a:r>
              <a:rPr lang="es-ES" sz="4000" b="1" dirty="0"/>
              <a:t> Line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  <a:endParaRPr 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01875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6753,98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5380,61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6299,11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3918,05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4099,26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4780,25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3098,46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6371,1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5029,7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5651,45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4881,18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3766,98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3843,28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3549,14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2717,56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15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Numeric</a:t>
            </a:r>
            <a:r>
              <a:rPr lang="es-ES" sz="4000" b="1" dirty="0"/>
              <a:t> Line</a:t>
            </a:r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425EC8-3FBD-4E8D-A157-6AF208457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1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Numeric</a:t>
            </a:r>
            <a:r>
              <a:rPr lang="es-ES" sz="4000" b="1" dirty="0"/>
              <a:t> Line</a:t>
            </a:r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Icono&#10;&#10;Descripción generada automáticamente con confianza baja">
            <a:extLst>
              <a:ext uri="{FF2B5EF4-FFF2-40B4-BE49-F238E27FC236}">
                <a16:creationId xmlns:a16="http://schemas.microsoft.com/office/drawing/2014/main" id="{5113357C-41C2-45B5-8DE2-29CADF73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83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8B23-DA8A-4A53-9FFF-946B63B6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22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3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79673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7736,62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3488,63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5991,28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2869,85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1808,08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7461,88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4328,22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3806,38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3406,29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5415,29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2908,23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1442,76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19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DB4973D-C4E9-49BC-8A91-DA3DC626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6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ED3AFD3C-16D4-4D03-9278-FB5628BF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DAF968D9-6274-4FFB-BE90-583F502FB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1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94951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6467,33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5603,93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4116,23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2853,97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958,98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3328,06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4503,62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4233,1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4054,85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4831,44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3603,92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3681,63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3325,85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1277,74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6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7507,57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5707,14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3940,63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3986,15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1401,62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9591,35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5978,89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4195,58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2745,2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4303,95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2534,04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1671,31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4907,03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3281,33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1574,67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9886,26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9862,73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5683,39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3526,5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3376,06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1704,81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7736,62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5991,28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2869,85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1641,46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3488,63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1808,08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06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A9C7B11-A377-4270-9E69-3CB221455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777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0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13C0103-C691-4201-B2B9-FACAE412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81512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6650,2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4143,7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1806,49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2906,73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961,56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7296,83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3190,52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4636,55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4369,21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2060,2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1491,03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5487,6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2214,96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3681,63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1247,59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7592,29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5914,95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3909,98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3986,15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3338,31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1399,47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9741,38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6214,94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4241,17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2876,4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4252,62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2582,47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1563,5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6516,68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2060,58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3282,73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1526,77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8472,5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7881,87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5778,16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3526,5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3451,41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1662,34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7461,88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5415,29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4328,22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2908,23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3806,38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3406,29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1442,76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97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6D3516-86EE-4DC4-8E74-78E6DE595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7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747065A-A589-468E-85F8-21C2D3E7E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2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64094"/>
              </p:ext>
            </p:extLst>
          </p:nvPr>
        </p:nvGraphicFramePr>
        <p:xfrm>
          <a:off x="1699921" y="1867421"/>
          <a:ext cx="8905243" cy="32491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891132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34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Forward</a:t>
            </a:r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0F8F5C7-DE11-4895-B811-86F5B05E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9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5F765F-510D-49B2-BFAB-F28B2499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5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66301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9576,92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5101,35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4535,13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3535,52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1848,3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8852,9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4891,88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4554,88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3608,56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7384,98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3815,35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1766,24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5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8021"/>
              </p:ext>
            </p:extLst>
          </p:nvPr>
        </p:nvGraphicFramePr>
        <p:xfrm>
          <a:off x="457421" y="1579186"/>
          <a:ext cx="11277157" cy="47740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516,42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2474,25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2151,36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926,75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2839,6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2857,65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2843,65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2352,32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2100,44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3837,75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1584,64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1572,94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4190,28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3008,37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2903,5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2178,71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1345,55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3806,49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2765,71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3081,54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2138,01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3492,03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3279,89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3119,25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3664,53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2383,39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1887,28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2658,2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2464,34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6321,3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14247,14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2936,55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3646,97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2416,4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2407,3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2517,17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4286,54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6967,78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2133,38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2381,33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2082,19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344195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6356596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2103727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3101D6D-5E7A-44D0-833C-24AC16D04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88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01035966-4C57-4EE5-BC97-7A33C41CD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5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29079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8996,71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8947,76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5407,1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2899,24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4368,92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1915,13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3415,1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1719,03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9684,17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6412,66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5272,08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4657,17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4228,92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3808,3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1944,95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8687,92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5624,84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4063,11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3652,58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4641,13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3564,69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1971,72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6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9008,27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5825,91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4498,5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3580,1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4998,29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2638,68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3357,23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1866,39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6194,52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5073,61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2634,08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3601,28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1838,8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7829,82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6519,62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5537,39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3225,92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3726,21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3308,12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1471,02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9886,26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9862,73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3526,5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3409,9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1813,77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9576,92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5101,35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4535,13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3535,52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1848,3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70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B3D8FFB-6B89-4789-B014-5BC73CF1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51" y="1799211"/>
            <a:ext cx="6573898" cy="43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0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163D5AE3-C796-444C-AE22-8FABC4632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4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30399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9119,57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9441,43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5414,18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2956,29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4482,5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1721,99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8921,42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6050,13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4510,32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3980,02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1924,29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6990,24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3972,57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3773,38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4672,25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3604,34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1868,47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8146,61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4413,8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3607,21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3425,08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1858,19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9923,76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6305,63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4448,16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3269,58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5066,44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2664,11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1804,17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7856,91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6458,24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5440,39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3726,21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3409,03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1390,15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8472,5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7881,87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5728,31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2411,27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3526,5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3613,85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1699,27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8852,9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7384,98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4891,88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3815,35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4554,88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3608,56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1766,24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28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3EB26EB-E0B7-43E5-B415-9AB32F5D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0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6262957-8445-47FE-B3DB-E8A184E1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20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84286"/>
              </p:ext>
            </p:extLst>
          </p:nvPr>
        </p:nvGraphicFramePr>
        <p:xfrm>
          <a:off x="1699921" y="1867421"/>
          <a:ext cx="8905243" cy="32491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891132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994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715578" y="290691"/>
            <a:ext cx="476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Counting</a:t>
            </a:r>
            <a:r>
              <a:rPr lang="es-ES" sz="4000" b="1" dirty="0"/>
              <a:t> </a:t>
            </a:r>
            <a:r>
              <a:rPr lang="es-ES" sz="4000" b="1" dirty="0" err="1"/>
              <a:t>Backward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409854-6193-4B73-8652-7098D931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D019D74-79D5-4A31-9184-2AE1C7C4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5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60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411606" y="290691"/>
            <a:ext cx="536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1213D9-8A75-495B-84C7-BB14C361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550"/>
            <a:ext cx="1219200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51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143250" y="290691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33428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14827,3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6731,64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5782,57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4141,15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6126,12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3057,36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12922,79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5462,47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4133,4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5623,42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4266,76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2838,76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588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00789" y="290691"/>
            <a:ext cx="6190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B2BA9A2-F5D3-499E-A7C9-EF129639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34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8705" y="290691"/>
            <a:ext cx="6054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102CD5C1-1BBE-4E5B-8357-F8C2D4F5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9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06674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7555,8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2657,86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668,39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48975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6748,48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4355,94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5863,62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4325,69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3179,69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1192,5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14584,12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8995,06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4289,67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3252,08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3685,06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3434,17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3294,2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1463,34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5398,9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6063,66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4691,23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3946,74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3681,97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2322,49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6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14258,73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11175,55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6975,92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6086,61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5537,31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2869,5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16984,39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11684,85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8263,88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7222,15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5476,01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4842,22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3503,12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17652,35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9269,26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7710,75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6363,63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4840,34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4377,96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3464,82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14827,3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10366,1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6731,64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6126,12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5782,57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4141,15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3057,36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5AE0B4-9B0E-4AAC-9CF4-8EA0DADF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5919276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329812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49D72A8-2BE8-4D80-B1D9-29482BE5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51" y="1799211"/>
            <a:ext cx="6573898" cy="43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2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0E3C06C-5921-4CB9-851C-4D84C3298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5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9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44873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6167,5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2869,21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2657,86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668,39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5815675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8895,29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6651,81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4534,1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5863,62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4325,69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2866,21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896,55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13230,45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7019,6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4217,5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3166,22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3685,06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3434,17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1372,31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10986,84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4435,79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6195,79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5370,77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4287,71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3568,82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2287,51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11485,67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6214,73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5302,66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5376,46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3556,33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3787,53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1947,14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17460,37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10147,52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8088,25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6716,76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6950,34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5371,79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4716,13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3148,12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13251,67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7230,01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8686,37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5794,6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4569,78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3492,7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12922,79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5623,42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5462,47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4266,76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4133,4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2838,76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94BCC3F-F969-4553-A7CB-FD701C55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5919276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7735078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213E561-4CE1-48A1-9F16-B2632545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777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4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9C382B2-4B29-4398-8488-815064A5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1CB6B6E-FBBD-411D-9E54-4B7412F8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5" y="1887779"/>
            <a:ext cx="6441049" cy="42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343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217793" y="290691"/>
            <a:ext cx="5756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334"/>
              </p:ext>
            </p:extLst>
          </p:nvPr>
        </p:nvGraphicFramePr>
        <p:xfrm>
          <a:off x="1699921" y="1867421"/>
          <a:ext cx="8905243" cy="32491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3323827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2FD3E45-E990-4561-A578-AF54EBD8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921" y="5116584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6388446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173066" y="290691"/>
            <a:ext cx="5845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Plus</a:t>
            </a:r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5081716-D2BE-468B-A2DF-70778BDF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8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185077" y="290691"/>
            <a:ext cx="5821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B9FD8-E92A-4469-8D36-CD71C95A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31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143250" y="290691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D403A6-68D4-44D4-AC53-50677E9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0" y="4965048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Notice</a:t>
            </a:r>
            <a:r>
              <a:rPr lang="es-ES" sz="1900" dirty="0"/>
              <a:t>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#samples, </a:t>
            </a:r>
            <a:r>
              <a:rPr lang="es-ES" sz="1900" dirty="0" err="1"/>
              <a:t>not</a:t>
            </a:r>
            <a:r>
              <a:rPr lang="es-ES" sz="1900" dirty="0"/>
              <a:t> #users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D984B3-3002-483B-A532-F4FF31AA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41210"/>
              </p:ext>
            </p:extLst>
          </p:nvPr>
        </p:nvGraphicFramePr>
        <p:xfrm>
          <a:off x="1833770" y="1498312"/>
          <a:ext cx="8524460" cy="34667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4892">
                  <a:extLst>
                    <a:ext uri="{9D8B030D-6E8A-4147-A177-3AD203B41FA5}">
                      <a16:colId xmlns:a16="http://schemas.microsoft.com/office/drawing/2014/main" val="246162148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458734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814429770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909589802"/>
                    </a:ext>
                  </a:extLst>
                </a:gridCol>
                <a:gridCol w="1704892">
                  <a:extLst>
                    <a:ext uri="{9D8B030D-6E8A-4147-A177-3AD203B41FA5}">
                      <a16:colId xmlns:a16="http://schemas.microsoft.com/office/drawing/2014/main" val="376539809"/>
                    </a:ext>
                  </a:extLst>
                </a:gridCol>
              </a:tblGrid>
              <a:tr h="24245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7 y/o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5839609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 err="1">
                          <a:effectLst/>
                        </a:rPr>
                        <a:t>Accuracy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005354"/>
                  </a:ext>
                </a:extLst>
              </a:tr>
              <a:tr h="24245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995337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16659,26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7664,42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7056,29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4831,63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985793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S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14357,51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7091,21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5482,07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3675,63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708548"/>
                  </a:ext>
                </a:extLst>
              </a:tr>
              <a:tr h="4576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*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906195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14524,64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6828,63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4800,71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9823148"/>
                  </a:ext>
                </a:extLst>
              </a:tr>
              <a:tr h="68327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RT </a:t>
                      </a:r>
                      <a:r>
                        <a:rPr lang="es-ES" sz="1500" u="none" strike="noStrike" dirty="0" err="1">
                          <a:effectLst/>
                        </a:rPr>
                        <a:t>when</a:t>
                      </a:r>
                      <a:r>
                        <a:rPr lang="es-ES" sz="1500" u="none" strike="noStrike" dirty="0">
                          <a:effectLst/>
                        </a:rPr>
                        <a:t> </a:t>
                      </a:r>
                      <a:r>
                        <a:rPr lang="es-ES" sz="1500" u="none" strike="noStrike" dirty="0" err="1">
                          <a:effectLst/>
                        </a:rPr>
                        <a:t>accurate</a:t>
                      </a:r>
                      <a:r>
                        <a:rPr lang="es-ES" sz="1500" u="none" strike="noStrike" dirty="0">
                          <a:effectLst/>
                        </a:rPr>
                        <a:t> SD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10962,95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5004,61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3529,95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030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82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00789" y="290691"/>
            <a:ext cx="6190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7044B2F-6010-4B5D-AE25-8A9AA04D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575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8705" y="290691"/>
            <a:ext cx="6054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C0B782-A272-416C-8B9E-BC3697B9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269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52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989192" y="290691"/>
            <a:ext cx="6213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1E2694D-6CD9-46A8-8F67-BEA1C024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07558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12447,9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9712,71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7766,32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7469,67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8012,93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3852,1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48975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16599,33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15307,39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7849,72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7714,62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9118,29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6454,5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5991,05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5779,51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19401,45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15579,11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6253,26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5289,53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6448,7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5313,4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3467,05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18027,58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20172,09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7004,84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5511,98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5468,85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3262,29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3385,25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6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16662,97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13529,15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7908,25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6283,91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5795,02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3593,69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4292,98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3097,86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16694,62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12517,12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9055,62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6869,72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7135,1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5130,14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4572,89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2843,03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11392,6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8863,14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6253,43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4681,98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4272,9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3311,35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16659,26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14357,51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7664,42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7091,21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7056,29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5482,07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4831,63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3675,63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5AE0B4-9B0E-4AAC-9CF4-8EA0DADF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5919276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4279266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720836" y="290691"/>
            <a:ext cx="6750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347E5CA-3C72-4FCC-BE38-B7EC9CA2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50" y="1799211"/>
            <a:ext cx="6573897" cy="43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351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063736" y="290691"/>
            <a:ext cx="6064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D5D4C1-0405-4F89-A159-04427A9F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8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70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4801"/>
              </p:ext>
            </p:extLst>
          </p:nvPr>
        </p:nvGraphicFramePr>
        <p:xfrm>
          <a:off x="457421" y="1579186"/>
          <a:ext cx="11277157" cy="43400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12779,21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9523,91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6444,21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6834,6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7417,33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4356,79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5179,12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3854,65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5815675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17340,33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22537,41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7271,83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9280,41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6604,6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6317,41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17190,86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10869,44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5859,85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4884,8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6448,7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5298,1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3365,23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14135,9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10941,3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6926,96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5548,18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5320,3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3118,89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4383,83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3000,84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11485,67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6130,12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7137,15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5488,57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5742,39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3689,79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4104,29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2592,67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17133,21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9897,75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8703,85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5026,55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4624,16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2823,97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12953,54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7067,56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8301,44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6270,04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5737,5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3777,01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4466,95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3336,08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General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14524,64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10962,95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6828,63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6339,17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5004,61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3529,95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94BCC3F-F969-4553-A7CB-FD701C55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5919276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09903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1216300" y="290691"/>
            <a:ext cx="9759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/>
              <a:t>Dots</a:t>
            </a:r>
            <a:r>
              <a:rPr lang="es-ES" sz="4000" b="1" dirty="0"/>
              <a:t> </a:t>
            </a:r>
            <a:r>
              <a:rPr lang="es-ES" sz="4000" b="1" dirty="0" err="1"/>
              <a:t>Comparison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r>
              <a:rPr lang="es-ES" sz="3000" dirty="0"/>
              <a:t>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r>
              <a:rPr lang="es-ES" sz="30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CAAAC92-C710-4334-8395-F4FBC7E0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256"/>
              </p:ext>
            </p:extLst>
          </p:nvPr>
        </p:nvGraphicFramePr>
        <p:xfrm>
          <a:off x="457421" y="1579186"/>
          <a:ext cx="11277157" cy="47740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53017">
                  <a:extLst>
                    <a:ext uri="{9D8B030D-6E8A-4147-A177-3AD203B41FA5}">
                      <a16:colId xmlns:a16="http://schemas.microsoft.com/office/drawing/2014/main" val="795697405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124166036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518780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0232081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99024828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8102851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717676162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364595134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181272904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230629760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460992828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1570660521"/>
                    </a:ext>
                  </a:extLst>
                </a:gridCol>
                <a:gridCol w="835345">
                  <a:extLst>
                    <a:ext uri="{9D8B030D-6E8A-4147-A177-3AD203B41FA5}">
                      <a16:colId xmlns:a16="http://schemas.microsoft.com/office/drawing/2014/main" val="47997004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484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M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N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M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SD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32670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1435,39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427,44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516,42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509299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2474,25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1122,63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2151,36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926,75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11467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2839,6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1541,51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2923,36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2855,03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2352,32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2482,27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2100,44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362664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3779,5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2591,14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2193,22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2199,62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1584,64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2300,71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1586,25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29137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4357,77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4748,85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3073,94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3031,2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2903,5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2156,95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2213,15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1350,94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484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8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5058,18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3866,35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2609,09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2842,86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3081,54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2137,56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064734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9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3391,66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3386,72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3134,67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3689,58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2409,2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1969,23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2484,46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47020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10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14645,42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3087,21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3806,91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2205,08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2575,43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7925966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4259,16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7191,76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2801,53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3072,04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2547,46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2156,43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2100,58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344195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C286FCC-E4B7-493C-89F7-47F3B4E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6356596"/>
            <a:ext cx="5605669" cy="4838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* Ratio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6675656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06CB403-F0B1-4BED-AE92-5DF80038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7" y="1887779"/>
            <a:ext cx="6441046" cy="42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746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2116205" y="290691"/>
            <a:ext cx="7959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/>
              <a:t>Response Time </a:t>
            </a:r>
            <a:r>
              <a:rPr lang="es-ES" sz="3000" dirty="0" err="1"/>
              <a:t>when</a:t>
            </a:r>
            <a:r>
              <a:rPr lang="es-ES" sz="3000" dirty="0"/>
              <a:t> </a:t>
            </a:r>
            <a:r>
              <a:rPr lang="es-ES" sz="3000" dirty="0" err="1"/>
              <a:t>accurately</a:t>
            </a:r>
            <a:r>
              <a:rPr lang="es-ES" sz="3000" dirty="0"/>
              <a:t> </a:t>
            </a:r>
            <a:r>
              <a:rPr lang="es-ES" sz="3000" dirty="0" err="1"/>
              <a:t>answered</a:t>
            </a:r>
            <a:endParaRPr lang="es-ES" sz="30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55E2AD9-1997-44BB-8CB8-1CAEB818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777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33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217793" y="290691"/>
            <a:ext cx="5756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r>
              <a:rPr lang="es-ES" sz="3000" dirty="0"/>
              <a:t> </a:t>
            </a:r>
            <a:r>
              <a:rPr lang="es-ES" sz="3000" dirty="0" err="1"/>
              <a:t>by</a:t>
            </a:r>
            <a:r>
              <a:rPr lang="es-ES" sz="3000" dirty="0"/>
              <a:t> </a:t>
            </a:r>
            <a:r>
              <a:rPr lang="es-ES" sz="3000" dirty="0" err="1"/>
              <a:t>correct</a:t>
            </a:r>
            <a:r>
              <a:rPr lang="es-ES" sz="3000" dirty="0"/>
              <a:t> </a:t>
            </a:r>
            <a:r>
              <a:rPr lang="es-ES" sz="3000" dirty="0" err="1"/>
              <a:t>answer</a:t>
            </a:r>
            <a:endParaRPr lang="es-ES" sz="3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74A41A-ECA4-4031-B259-B71144BE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21846"/>
              </p:ext>
            </p:extLst>
          </p:nvPr>
        </p:nvGraphicFramePr>
        <p:xfrm>
          <a:off x="1699921" y="1867421"/>
          <a:ext cx="8905243" cy="32491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06091">
                  <a:extLst>
                    <a:ext uri="{9D8B030D-6E8A-4147-A177-3AD203B41FA5}">
                      <a16:colId xmlns:a16="http://schemas.microsoft.com/office/drawing/2014/main" val="382632779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319112183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458094130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913087695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729789252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3078214487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2111385979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873476191"/>
                    </a:ext>
                  </a:extLst>
                </a:gridCol>
                <a:gridCol w="937394">
                  <a:extLst>
                    <a:ext uri="{9D8B030D-6E8A-4147-A177-3AD203B41FA5}">
                      <a16:colId xmlns:a16="http://schemas.microsoft.com/office/drawing/2014/main" val="193331094"/>
                    </a:ext>
                  </a:extLst>
                </a:gridCol>
              </a:tblGrid>
              <a:tr h="296106">
                <a:tc>
                  <a:txBody>
                    <a:bodyPr/>
                    <a:lstStyle/>
                    <a:p>
                      <a:pPr algn="ctr" fontAlgn="b"/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5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6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7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500" u="none" strike="noStrike" dirty="0">
                          <a:effectLst/>
                        </a:rPr>
                        <a:t>8 y/o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51067"/>
                  </a:ext>
                </a:extLst>
              </a:tr>
              <a:tr h="584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N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Accuracy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N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>
                          <a:effectLst/>
                        </a:rPr>
                        <a:t>Accuracy</a:t>
                      </a:r>
                      <a:endParaRPr lang="es-E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59960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3323827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686117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 dirty="0">
                          <a:effectLst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7882450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5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0703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6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694086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u="none" strike="noStrike">
                          <a:effectLst/>
                        </a:rPr>
                        <a:t>7</a:t>
                      </a:r>
                      <a:endParaRPr lang="es-E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4281443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u="none" strike="noStrike" dirty="0">
                          <a:effectLst/>
                        </a:rPr>
                        <a:t>8</a:t>
                      </a:r>
                      <a:endParaRPr lang="es-E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9751234"/>
                  </a:ext>
                </a:extLst>
              </a:tr>
              <a:tr h="2961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653740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2FD3E45-E990-4561-A578-AF54EBD8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921" y="5116584"/>
            <a:ext cx="5605669" cy="10685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 dirty="0"/>
              <a:t>* </a:t>
            </a:r>
            <a:r>
              <a:rPr lang="es-ES" sz="1900" dirty="0" err="1"/>
              <a:t>Specific</a:t>
            </a:r>
            <a:r>
              <a:rPr lang="es-ES" sz="1900" dirty="0"/>
              <a:t> </a:t>
            </a:r>
            <a:r>
              <a:rPr lang="es-ES" sz="1900" dirty="0" err="1"/>
              <a:t>information</a:t>
            </a:r>
            <a:r>
              <a:rPr lang="es-ES" sz="1900" dirty="0"/>
              <a:t> </a:t>
            </a:r>
            <a:r>
              <a:rPr lang="es-ES" sz="1900" dirty="0" err="1"/>
              <a:t>would</a:t>
            </a:r>
            <a:r>
              <a:rPr lang="es-ES" sz="1900" dirty="0"/>
              <a:t> be </a:t>
            </a:r>
            <a:r>
              <a:rPr lang="es-ES" sz="1900" dirty="0" err="1"/>
              <a:t>better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9752616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EB8D23-EE68-4A5B-8D27-E4687653F2E1}"/>
              </a:ext>
            </a:extLst>
          </p:cNvPr>
          <p:cNvSpPr txBox="1"/>
          <p:nvPr/>
        </p:nvSpPr>
        <p:spPr>
          <a:xfrm>
            <a:off x="3173066" y="290691"/>
            <a:ext cx="5845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Simple </a:t>
            </a:r>
            <a:r>
              <a:rPr lang="es-ES" sz="4000" b="1" dirty="0" err="1"/>
              <a:t>Arithmetic</a:t>
            </a:r>
            <a:r>
              <a:rPr lang="es-ES" sz="4000" b="1" dirty="0"/>
              <a:t> </a:t>
            </a:r>
            <a:r>
              <a:rPr lang="es-ES" sz="4000" b="1" dirty="0" err="1"/>
              <a:t>Minus</a:t>
            </a:r>
            <a:endParaRPr lang="es-ES" sz="4000" b="1" dirty="0"/>
          </a:p>
          <a:p>
            <a:pPr algn="ctr"/>
            <a:r>
              <a:rPr lang="es-ES" sz="3000" dirty="0" err="1"/>
              <a:t>Accuracy</a:t>
            </a:r>
            <a:endParaRPr lang="es-ES" sz="3000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70AFC90-9ECB-4CB8-815A-55A2BD22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6" y="1882699"/>
            <a:ext cx="6441047" cy="42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3598</Words>
  <Application>Microsoft Office PowerPoint</Application>
  <PresentationFormat>Panorámica</PresentationFormat>
  <Paragraphs>2617</Paragraphs>
  <Slides>93</Slides>
  <Notes>0</Notes>
  <HiddenSlides>12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9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ACUÑA LISANDRO ELIAS</dc:creator>
  <cp:lastModifiedBy>ACUÑA LISANDRO ELIAS</cp:lastModifiedBy>
  <cp:revision>4</cp:revision>
  <dcterms:created xsi:type="dcterms:W3CDTF">2022-01-15T15:30:04Z</dcterms:created>
  <dcterms:modified xsi:type="dcterms:W3CDTF">2022-01-18T10:06:38Z</dcterms:modified>
</cp:coreProperties>
</file>