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365" r:id="rId3"/>
    <p:sldId id="363" r:id="rId4"/>
    <p:sldId id="366" r:id="rId5"/>
    <p:sldId id="364" r:id="rId6"/>
    <p:sldId id="256" r:id="rId7"/>
    <p:sldId id="367" r:id="rId8"/>
    <p:sldId id="257" r:id="rId9"/>
    <p:sldId id="258" r:id="rId10"/>
    <p:sldId id="259" r:id="rId11"/>
    <p:sldId id="260" r:id="rId12"/>
    <p:sldId id="368" r:id="rId13"/>
    <p:sldId id="261" r:id="rId14"/>
    <p:sldId id="262" r:id="rId15"/>
    <p:sldId id="263" r:id="rId16"/>
    <p:sldId id="264" r:id="rId17"/>
    <p:sldId id="265" r:id="rId18"/>
    <p:sldId id="369" r:id="rId19"/>
    <p:sldId id="266" r:id="rId20"/>
    <p:sldId id="267" r:id="rId21"/>
    <p:sldId id="268" r:id="rId22"/>
    <p:sldId id="269" r:id="rId23"/>
    <p:sldId id="270" r:id="rId24"/>
    <p:sldId id="370" r:id="rId25"/>
    <p:sldId id="271" r:id="rId26"/>
    <p:sldId id="272" r:id="rId27"/>
    <p:sldId id="273" r:id="rId28"/>
    <p:sldId id="274" r:id="rId29"/>
    <p:sldId id="275" r:id="rId30"/>
    <p:sldId id="371" r:id="rId31"/>
    <p:sldId id="276" r:id="rId32"/>
    <p:sldId id="277" r:id="rId33"/>
    <p:sldId id="278" r:id="rId34"/>
    <p:sldId id="279" r:id="rId35"/>
    <p:sldId id="280" r:id="rId36"/>
    <p:sldId id="372" r:id="rId37"/>
    <p:sldId id="281" r:id="rId38"/>
    <p:sldId id="282" r:id="rId39"/>
    <p:sldId id="283" r:id="rId40"/>
    <p:sldId id="284" r:id="rId41"/>
    <p:sldId id="285" r:id="rId42"/>
    <p:sldId id="373" r:id="rId43"/>
    <p:sldId id="286" r:id="rId44"/>
    <p:sldId id="287" r:id="rId45"/>
    <p:sldId id="288" r:id="rId46"/>
    <p:sldId id="289" r:id="rId47"/>
    <p:sldId id="290" r:id="rId48"/>
    <p:sldId id="374" r:id="rId49"/>
    <p:sldId id="291" r:id="rId50"/>
    <p:sldId id="292" r:id="rId51"/>
    <p:sldId id="293" r:id="rId52"/>
    <p:sldId id="294" r:id="rId53"/>
    <p:sldId id="295" r:id="rId54"/>
    <p:sldId id="375" r:id="rId55"/>
    <p:sldId id="296" r:id="rId56"/>
    <p:sldId id="297" r:id="rId57"/>
    <p:sldId id="298" r:id="rId58"/>
    <p:sldId id="299" r:id="rId59"/>
    <p:sldId id="300" r:id="rId60"/>
    <p:sldId id="376" r:id="rId61"/>
    <p:sldId id="301" r:id="rId62"/>
    <p:sldId id="302" r:id="rId63"/>
    <p:sldId id="303" r:id="rId64"/>
    <p:sldId id="304" r:id="rId65"/>
    <p:sldId id="305" r:id="rId66"/>
    <p:sldId id="361" r:id="rId67"/>
    <p:sldId id="362" r:id="rId68"/>
    <p:sldId id="379" r:id="rId69"/>
    <p:sldId id="380" r:id="rId70"/>
    <p:sldId id="381" r:id="rId71"/>
    <p:sldId id="378" r:id="rId72"/>
    <p:sldId id="382" r:id="rId73"/>
    <p:sldId id="383" r:id="rId74"/>
    <p:sldId id="384" r:id="rId75"/>
    <p:sldId id="385" r:id="rId7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D90A9-708D-49E3-A2D4-2F8B139383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8CC5113-BF56-40A7-A236-35ABCF215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504A730-758D-485E-A7A2-34BCDFC02233}"/>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7504D6B0-0C85-4B9B-BC6B-DEF8D9DF09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E48C9C-346D-43D3-A3AB-088DE365AE16}"/>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242074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71F91-9B64-49D9-BA86-5209DFBE3CA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02BF0FB-FFC9-4F65-912E-161DBB2C917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332753-2A61-4AD0-B7B7-620A0E4DEBA2}"/>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73479CCE-01DB-4440-8FC0-03C5EDF462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161B2E1-F62D-4D32-BF4C-EAC03449CF74}"/>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39623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957C86-6FF3-4A8D-B624-0FDFFBBD36F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D78B265-D504-4B00-BDDC-E7C7574EAFE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07AACA-1773-47CC-A312-3AA3C6221728}"/>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11AA6AD0-8844-4171-90AB-17A16DFB9D7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0C04429-5FBF-4B27-ACAC-8FECCC1F2ED4}"/>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1177961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EC648-3F79-43E7-A649-1EF1529DF010}"/>
              </a:ext>
            </a:extLst>
          </p:cNvPr>
          <p:cNvSpPr>
            <a:spLocks noGrp="1"/>
          </p:cNvSpPr>
          <p:nvPr>
            <p:ph type="title" hasCustomPrompt="1"/>
          </p:nvPr>
        </p:nvSpPr>
        <p:spPr>
          <a:xfrm>
            <a:off x="838200" y="365126"/>
            <a:ext cx="10515600" cy="677094"/>
          </a:xfrm>
        </p:spPr>
        <p:txBody>
          <a:bodyPr anchor="t">
            <a:normAutofit/>
          </a:bodyPr>
          <a:lstStyle>
            <a:lvl1pPr algn="ctr">
              <a:defRPr sz="4000" b="1">
                <a:latin typeface="+mn-lt"/>
              </a:defRPr>
            </a:lvl1pPr>
          </a:lstStyle>
          <a:p>
            <a:r>
              <a:rPr lang="es-ES" dirty="0"/>
              <a:t>SUBTEST TITLE</a:t>
            </a:r>
          </a:p>
        </p:txBody>
      </p:sp>
      <p:sp>
        <p:nvSpPr>
          <p:cNvPr id="10" name="Picture Placeholder 9">
            <a:extLst>
              <a:ext uri="{FF2B5EF4-FFF2-40B4-BE49-F238E27FC236}">
                <a16:creationId xmlns:a16="http://schemas.microsoft.com/office/drawing/2014/main" id="{970B8BEA-D3E7-4EED-A292-2BB6C730D8ED}"/>
              </a:ext>
            </a:extLst>
          </p:cNvPr>
          <p:cNvSpPr>
            <a:spLocks noGrp="1"/>
          </p:cNvSpPr>
          <p:nvPr>
            <p:ph type="pic" sz="quarter" idx="13"/>
          </p:nvPr>
        </p:nvSpPr>
        <p:spPr>
          <a:xfrm>
            <a:off x="2875800" y="1973084"/>
            <a:ext cx="6440400" cy="4294800"/>
          </a:xfrm>
        </p:spPr>
        <p:txBody>
          <a:bodyPr/>
          <a:lstStyle/>
          <a:p>
            <a:endParaRPr lang="es-ES"/>
          </a:p>
        </p:txBody>
      </p:sp>
      <p:sp>
        <p:nvSpPr>
          <p:cNvPr id="14" name="Text Placeholder 13">
            <a:extLst>
              <a:ext uri="{FF2B5EF4-FFF2-40B4-BE49-F238E27FC236}">
                <a16:creationId xmlns:a16="http://schemas.microsoft.com/office/drawing/2014/main" id="{4B70FA2F-ACA0-49E0-B9F2-B23902B9DE7C}"/>
              </a:ext>
            </a:extLst>
          </p:cNvPr>
          <p:cNvSpPr>
            <a:spLocks noGrp="1"/>
          </p:cNvSpPr>
          <p:nvPr>
            <p:ph type="body" sz="quarter" idx="14" hasCustomPrompt="1"/>
          </p:nvPr>
        </p:nvSpPr>
        <p:spPr>
          <a:xfrm>
            <a:off x="2875713" y="1051903"/>
            <a:ext cx="6440487" cy="501650"/>
          </a:xfrm>
        </p:spPr>
        <p:txBody>
          <a:bodyPr>
            <a:noAutofit/>
          </a:bodyPr>
          <a:lstStyle>
            <a:lvl1pPr marL="0" indent="0" algn="ctr">
              <a:buNone/>
              <a:defRPr sz="3000"/>
            </a:lvl1pPr>
          </a:lstStyle>
          <a:p>
            <a:pPr lvl="0"/>
            <a:r>
              <a:rPr lang="es-ES" dirty="0" err="1"/>
              <a:t>Metric</a:t>
            </a:r>
            <a:r>
              <a:rPr lang="es-ES" dirty="0"/>
              <a:t> </a:t>
            </a:r>
            <a:r>
              <a:rPr lang="es-ES" dirty="0" err="1"/>
              <a:t>measured</a:t>
            </a:r>
            <a:endParaRPr lang="es-ES" dirty="0"/>
          </a:p>
        </p:txBody>
      </p:sp>
    </p:spTree>
    <p:extLst>
      <p:ext uri="{BB962C8B-B14F-4D97-AF65-F5344CB8AC3E}">
        <p14:creationId xmlns:p14="http://schemas.microsoft.com/office/powerpoint/2010/main" val="175683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EC648-3F79-43E7-A649-1EF1529DF010}"/>
              </a:ext>
            </a:extLst>
          </p:cNvPr>
          <p:cNvSpPr>
            <a:spLocks noGrp="1"/>
          </p:cNvSpPr>
          <p:nvPr>
            <p:ph type="title" hasCustomPrompt="1"/>
          </p:nvPr>
        </p:nvSpPr>
        <p:spPr>
          <a:xfrm>
            <a:off x="838200" y="365126"/>
            <a:ext cx="10515600" cy="677094"/>
          </a:xfrm>
        </p:spPr>
        <p:txBody>
          <a:bodyPr anchor="t">
            <a:normAutofit/>
          </a:bodyPr>
          <a:lstStyle>
            <a:lvl1pPr algn="ctr">
              <a:defRPr sz="4000" b="1">
                <a:latin typeface="+mn-lt"/>
              </a:defRPr>
            </a:lvl1pPr>
          </a:lstStyle>
          <a:p>
            <a:r>
              <a:rPr lang="es-ES" dirty="0"/>
              <a:t>SUBTEST TITLE</a:t>
            </a:r>
          </a:p>
        </p:txBody>
      </p:sp>
      <p:sp>
        <p:nvSpPr>
          <p:cNvPr id="10" name="Picture Placeholder 9">
            <a:extLst>
              <a:ext uri="{FF2B5EF4-FFF2-40B4-BE49-F238E27FC236}">
                <a16:creationId xmlns:a16="http://schemas.microsoft.com/office/drawing/2014/main" id="{970B8BEA-D3E7-4EED-A292-2BB6C730D8ED}"/>
              </a:ext>
            </a:extLst>
          </p:cNvPr>
          <p:cNvSpPr>
            <a:spLocks noGrp="1"/>
          </p:cNvSpPr>
          <p:nvPr>
            <p:ph type="pic" sz="quarter" idx="13"/>
          </p:nvPr>
        </p:nvSpPr>
        <p:spPr>
          <a:xfrm>
            <a:off x="2875800" y="1973084"/>
            <a:ext cx="6440400" cy="4294800"/>
          </a:xfrm>
        </p:spPr>
        <p:txBody>
          <a:bodyPr/>
          <a:lstStyle/>
          <a:p>
            <a:endParaRPr lang="es-ES"/>
          </a:p>
        </p:txBody>
      </p:sp>
      <p:sp>
        <p:nvSpPr>
          <p:cNvPr id="14" name="Text Placeholder 13">
            <a:extLst>
              <a:ext uri="{FF2B5EF4-FFF2-40B4-BE49-F238E27FC236}">
                <a16:creationId xmlns:a16="http://schemas.microsoft.com/office/drawing/2014/main" id="{4B70FA2F-ACA0-49E0-B9F2-B23902B9DE7C}"/>
              </a:ext>
            </a:extLst>
          </p:cNvPr>
          <p:cNvSpPr>
            <a:spLocks noGrp="1"/>
          </p:cNvSpPr>
          <p:nvPr>
            <p:ph type="body" sz="quarter" idx="14" hasCustomPrompt="1"/>
          </p:nvPr>
        </p:nvSpPr>
        <p:spPr>
          <a:xfrm>
            <a:off x="2875713" y="1051903"/>
            <a:ext cx="6440487" cy="501650"/>
          </a:xfrm>
        </p:spPr>
        <p:txBody>
          <a:bodyPr>
            <a:noAutofit/>
          </a:bodyPr>
          <a:lstStyle>
            <a:lvl1pPr marL="0" indent="0" algn="ctr">
              <a:buNone/>
              <a:defRPr sz="3000"/>
            </a:lvl1pPr>
          </a:lstStyle>
          <a:p>
            <a:pPr lvl="0"/>
            <a:r>
              <a:rPr lang="es-ES" dirty="0" err="1"/>
              <a:t>Metric</a:t>
            </a:r>
            <a:r>
              <a:rPr lang="es-ES" dirty="0"/>
              <a:t> </a:t>
            </a:r>
            <a:r>
              <a:rPr lang="es-ES" dirty="0" err="1"/>
              <a:t>measured</a:t>
            </a:r>
            <a:endParaRPr lang="es-ES" dirty="0"/>
          </a:p>
        </p:txBody>
      </p:sp>
    </p:spTree>
    <p:extLst>
      <p:ext uri="{BB962C8B-B14F-4D97-AF65-F5344CB8AC3E}">
        <p14:creationId xmlns:p14="http://schemas.microsoft.com/office/powerpoint/2010/main" val="898601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EC648-3F79-43E7-A649-1EF1529DF010}"/>
              </a:ext>
            </a:extLst>
          </p:cNvPr>
          <p:cNvSpPr>
            <a:spLocks noGrp="1"/>
          </p:cNvSpPr>
          <p:nvPr>
            <p:ph type="title" hasCustomPrompt="1"/>
          </p:nvPr>
        </p:nvSpPr>
        <p:spPr>
          <a:xfrm>
            <a:off x="838200" y="365126"/>
            <a:ext cx="10515600" cy="677094"/>
          </a:xfrm>
        </p:spPr>
        <p:txBody>
          <a:bodyPr anchor="t">
            <a:normAutofit/>
          </a:bodyPr>
          <a:lstStyle>
            <a:lvl1pPr algn="ctr">
              <a:defRPr sz="4000" b="1">
                <a:latin typeface="+mn-lt"/>
              </a:defRPr>
            </a:lvl1pPr>
          </a:lstStyle>
          <a:p>
            <a:r>
              <a:rPr lang="es-ES" dirty="0"/>
              <a:t>SUBTEST TITLE</a:t>
            </a:r>
          </a:p>
        </p:txBody>
      </p:sp>
      <p:sp>
        <p:nvSpPr>
          <p:cNvPr id="10" name="Picture Placeholder 9">
            <a:extLst>
              <a:ext uri="{FF2B5EF4-FFF2-40B4-BE49-F238E27FC236}">
                <a16:creationId xmlns:a16="http://schemas.microsoft.com/office/drawing/2014/main" id="{970B8BEA-D3E7-4EED-A292-2BB6C730D8ED}"/>
              </a:ext>
            </a:extLst>
          </p:cNvPr>
          <p:cNvSpPr>
            <a:spLocks noGrp="1"/>
          </p:cNvSpPr>
          <p:nvPr>
            <p:ph type="pic" sz="quarter" idx="13"/>
          </p:nvPr>
        </p:nvSpPr>
        <p:spPr>
          <a:xfrm>
            <a:off x="1957756" y="1963251"/>
            <a:ext cx="8276400" cy="4294800"/>
          </a:xfrm>
        </p:spPr>
        <p:txBody>
          <a:bodyPr/>
          <a:lstStyle/>
          <a:p>
            <a:endParaRPr lang="es-ES"/>
          </a:p>
        </p:txBody>
      </p:sp>
      <p:sp>
        <p:nvSpPr>
          <p:cNvPr id="14" name="Text Placeholder 13">
            <a:extLst>
              <a:ext uri="{FF2B5EF4-FFF2-40B4-BE49-F238E27FC236}">
                <a16:creationId xmlns:a16="http://schemas.microsoft.com/office/drawing/2014/main" id="{4B70FA2F-ACA0-49E0-B9F2-B23902B9DE7C}"/>
              </a:ext>
            </a:extLst>
          </p:cNvPr>
          <p:cNvSpPr>
            <a:spLocks noGrp="1"/>
          </p:cNvSpPr>
          <p:nvPr>
            <p:ph type="body" sz="quarter" idx="14" hasCustomPrompt="1"/>
          </p:nvPr>
        </p:nvSpPr>
        <p:spPr>
          <a:xfrm>
            <a:off x="2875713" y="1051903"/>
            <a:ext cx="6440487" cy="501650"/>
          </a:xfrm>
        </p:spPr>
        <p:txBody>
          <a:bodyPr>
            <a:noAutofit/>
          </a:bodyPr>
          <a:lstStyle>
            <a:lvl1pPr marL="0" indent="0" algn="ctr">
              <a:buNone/>
              <a:defRPr sz="3000"/>
            </a:lvl1pPr>
          </a:lstStyle>
          <a:p>
            <a:pPr lvl="0"/>
            <a:r>
              <a:rPr lang="es-ES" dirty="0" err="1"/>
              <a:t>Metric</a:t>
            </a:r>
            <a:r>
              <a:rPr lang="es-ES" dirty="0"/>
              <a:t> </a:t>
            </a:r>
            <a:r>
              <a:rPr lang="es-ES" dirty="0" err="1"/>
              <a:t>measured</a:t>
            </a:r>
            <a:endParaRPr lang="es-ES" dirty="0"/>
          </a:p>
        </p:txBody>
      </p:sp>
    </p:spTree>
    <p:extLst>
      <p:ext uri="{BB962C8B-B14F-4D97-AF65-F5344CB8AC3E}">
        <p14:creationId xmlns:p14="http://schemas.microsoft.com/office/powerpoint/2010/main" val="60565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EC648-3F79-43E7-A649-1EF1529DF01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622D8AE-9059-48DD-A4ED-CF9AB4F831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E488B7-A941-40DF-B773-87C712313082}"/>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4C8B3040-44F8-4ABB-9655-A267CADF44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7AB9C1-98FC-4935-84F2-2E7E582471D0}"/>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229063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EC751-3D2F-4B9F-B7B8-A05CB5E2FEE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0194DC-4AAE-4311-9356-EEB6C222B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E86FA4-FB96-48E4-9A08-E8DAF567CEF7}"/>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F06C75A6-DDB8-418F-84B4-DB60C332375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D33241-B694-4FFE-A9E6-0C497637A28A}"/>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108785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84E2D-EC8E-4CD3-97EB-E023DC0E607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6CE1581-1ADF-4D45-8A09-F6734D983A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62BD446-395A-42B3-B61A-39E58B5ABF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564FE7B-2989-4C9A-BBAC-A25F12E91A56}"/>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6" name="Marcador de pie de página 5">
            <a:extLst>
              <a:ext uri="{FF2B5EF4-FFF2-40B4-BE49-F238E27FC236}">
                <a16:creationId xmlns:a16="http://schemas.microsoft.com/office/drawing/2014/main" id="{61C60C0D-F8EE-4AC6-B920-B3FA7ADE78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39255AB-92D4-4FEA-86BE-629048FEEA2E}"/>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400387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580D4-5062-4B99-8DB5-20F4E945B6C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31AFA79-F61B-4A56-A4E3-1AF9B992C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18523A-6CA6-4A75-BB8D-CE8EA342A0E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0232374-E82B-4900-9666-37D1B4D31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B645504-DCF7-4E1A-9E3A-4A82C1A687E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C0BEBEC-86BC-40D4-8962-BF28EC2C0C1B}"/>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8" name="Marcador de pie de página 7">
            <a:extLst>
              <a:ext uri="{FF2B5EF4-FFF2-40B4-BE49-F238E27FC236}">
                <a16:creationId xmlns:a16="http://schemas.microsoft.com/office/drawing/2014/main" id="{4D41410A-5A6E-4947-B682-EC110BC7A92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ECA2D06-C3F9-4B4A-AE29-DBC9B9DF6B2B}"/>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422528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2110E-97A0-4E78-B1F8-B457C5D6DD8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0F921CE-4E10-4483-97DC-C9797911448A}"/>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4" name="Marcador de pie de página 3">
            <a:extLst>
              <a:ext uri="{FF2B5EF4-FFF2-40B4-BE49-F238E27FC236}">
                <a16:creationId xmlns:a16="http://schemas.microsoft.com/office/drawing/2014/main" id="{665A7653-AADD-4A53-BA01-9E9464F0F4E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E30EA27-955D-48C3-8212-65B268483467}"/>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215815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0BEDA76-34DC-4C61-92C7-DD42CF13B52C}"/>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3" name="Marcador de pie de página 2">
            <a:extLst>
              <a:ext uri="{FF2B5EF4-FFF2-40B4-BE49-F238E27FC236}">
                <a16:creationId xmlns:a16="http://schemas.microsoft.com/office/drawing/2014/main" id="{EC550DCE-404F-484E-AB44-72532D2E881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04FD71D-3570-4B54-A5CC-59DF0A821113}"/>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40732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DFE0-2CB4-4C38-8D7A-123037E9E8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85824A-5FAB-4971-B7EA-650BEDB09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0E5E09E-FC7F-49D5-B469-8169DA23F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5EC19-4D65-41A7-A61A-9C0C3D70EEE2}"/>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6" name="Marcador de pie de página 5">
            <a:extLst>
              <a:ext uri="{FF2B5EF4-FFF2-40B4-BE49-F238E27FC236}">
                <a16:creationId xmlns:a16="http://schemas.microsoft.com/office/drawing/2014/main" id="{2735C745-4147-427D-9D79-487D296CEBA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F187B1-92BA-4163-9B85-2954606A0B68}"/>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124522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9428A-7689-461C-B1A0-4E67D053B8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1182C03-6693-44D3-89A2-3748A175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7421165-075B-47FD-A31B-69E14A39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EB1109-0CC2-499D-9F90-FC41A805A716}"/>
              </a:ext>
            </a:extLst>
          </p:cNvPr>
          <p:cNvSpPr>
            <a:spLocks noGrp="1"/>
          </p:cNvSpPr>
          <p:nvPr>
            <p:ph type="dt" sz="half" idx="10"/>
          </p:nvPr>
        </p:nvSpPr>
        <p:spPr/>
        <p:txBody>
          <a:bodyPr/>
          <a:lstStyle/>
          <a:p>
            <a:fld id="{173BD387-C6A2-49A3-B2DA-F6383802B161}" type="datetimeFigureOut">
              <a:rPr lang="es-ES" smtClean="0"/>
              <a:t>17/02/2022</a:t>
            </a:fld>
            <a:endParaRPr lang="es-ES"/>
          </a:p>
        </p:txBody>
      </p:sp>
      <p:sp>
        <p:nvSpPr>
          <p:cNvPr id="6" name="Marcador de pie de página 5">
            <a:extLst>
              <a:ext uri="{FF2B5EF4-FFF2-40B4-BE49-F238E27FC236}">
                <a16:creationId xmlns:a16="http://schemas.microsoft.com/office/drawing/2014/main" id="{5C130E48-4753-4587-B339-B639C1AC763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17A6B1F-4476-4657-8C99-FF91E9178751}"/>
              </a:ext>
            </a:extLst>
          </p:cNvPr>
          <p:cNvSpPr>
            <a:spLocks noGrp="1"/>
          </p:cNvSpPr>
          <p:nvPr>
            <p:ph type="sldNum" sz="quarter" idx="12"/>
          </p:nvPr>
        </p:nvSpPr>
        <p:spPr/>
        <p:txBody>
          <a:bodyPr/>
          <a:lstStyle/>
          <a:p>
            <a:fld id="{D5737043-17F6-463D-B2F0-6A6407CE155A}" type="slidenum">
              <a:rPr lang="es-ES" smtClean="0"/>
              <a:t>‹#›</a:t>
            </a:fld>
            <a:endParaRPr lang="es-ES"/>
          </a:p>
        </p:txBody>
      </p:sp>
    </p:spTree>
    <p:extLst>
      <p:ext uri="{BB962C8B-B14F-4D97-AF65-F5344CB8AC3E}">
        <p14:creationId xmlns:p14="http://schemas.microsoft.com/office/powerpoint/2010/main" val="26848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E9A328-5848-4F86-B63A-51A47E5B5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DC4E76D-1BA6-4017-B5F0-05B6916E7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E60D69-0880-430C-A63A-76DAAB8E2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5D017ABF-F5F2-4169-9A6A-52D7795B4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DE4B54-B7EA-4B04-A553-3A15E5541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37043-17F6-463D-B2F0-6A6407CE155A}" type="slidenum">
              <a:rPr lang="es-ES" smtClean="0"/>
              <a:t>‹#›</a:t>
            </a:fld>
            <a:endParaRPr lang="es-ES"/>
          </a:p>
        </p:txBody>
      </p:sp>
    </p:spTree>
    <p:extLst>
      <p:ext uri="{BB962C8B-B14F-4D97-AF65-F5344CB8AC3E}">
        <p14:creationId xmlns:p14="http://schemas.microsoft.com/office/powerpoint/2010/main" val="421712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2E9A328-5848-4F86-B63A-51A47E5B5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DC4E76D-1BA6-4017-B5F0-05B6916E7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E60D69-0880-430C-A63A-76DAAB8E2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BD387-C6A2-49A3-B2DA-F6383802B161}" type="datetimeFigureOut">
              <a:rPr lang="es-ES" smtClean="0"/>
              <a:t>17/02/2022</a:t>
            </a:fld>
            <a:endParaRPr lang="es-ES"/>
          </a:p>
        </p:txBody>
      </p:sp>
      <p:sp>
        <p:nvSpPr>
          <p:cNvPr id="5" name="Marcador de pie de página 4">
            <a:extLst>
              <a:ext uri="{FF2B5EF4-FFF2-40B4-BE49-F238E27FC236}">
                <a16:creationId xmlns:a16="http://schemas.microsoft.com/office/drawing/2014/main" id="{5D017ABF-F5F2-4169-9A6A-52D7795B4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DE4B54-B7EA-4B04-A553-3A15E5541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37043-17F6-463D-B2F0-6A6407CE155A}" type="slidenum">
              <a:rPr lang="es-ES" smtClean="0"/>
              <a:t>‹#›</a:t>
            </a:fld>
            <a:endParaRPr lang="es-ES"/>
          </a:p>
        </p:txBody>
      </p:sp>
    </p:spTree>
    <p:extLst>
      <p:ext uri="{BB962C8B-B14F-4D97-AF65-F5344CB8AC3E}">
        <p14:creationId xmlns:p14="http://schemas.microsoft.com/office/powerpoint/2010/main" val="3761940256"/>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7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BEB8D23-EE68-4A5B-8D27-E4687653F2E1}"/>
              </a:ext>
            </a:extLst>
          </p:cNvPr>
          <p:cNvSpPr txBox="1"/>
          <p:nvPr/>
        </p:nvSpPr>
        <p:spPr>
          <a:xfrm>
            <a:off x="3033919" y="290691"/>
            <a:ext cx="6124161" cy="707886"/>
          </a:xfrm>
          <a:prstGeom prst="rect">
            <a:avLst/>
          </a:prstGeom>
          <a:noFill/>
        </p:spPr>
        <p:txBody>
          <a:bodyPr wrap="square" rtlCol="0">
            <a:spAutoFit/>
          </a:bodyPr>
          <a:lstStyle/>
          <a:p>
            <a:pPr algn="ctr"/>
            <a:r>
              <a:rPr lang="es-ES" sz="4000" b="1" dirty="0"/>
              <a:t>TNB – </a:t>
            </a:r>
            <a:r>
              <a:rPr lang="es-ES" sz="4000" b="1" dirty="0" err="1"/>
              <a:t>Combined</a:t>
            </a:r>
            <a:r>
              <a:rPr lang="es-ES" sz="4000" b="1" dirty="0"/>
              <a:t> </a:t>
            </a:r>
            <a:r>
              <a:rPr lang="es-ES" sz="4000" b="1" dirty="0" err="1"/>
              <a:t>metrics</a:t>
            </a:r>
            <a:endParaRPr lang="es-ES" sz="4000" b="1" dirty="0"/>
          </a:p>
        </p:txBody>
      </p:sp>
      <p:sp>
        <p:nvSpPr>
          <p:cNvPr id="4" name="Marcador de contenido 2">
            <a:extLst>
              <a:ext uri="{FF2B5EF4-FFF2-40B4-BE49-F238E27FC236}">
                <a16:creationId xmlns:a16="http://schemas.microsoft.com/office/drawing/2014/main" id="{61B7F2A1-98BC-4260-A087-DF3C32236D12}"/>
              </a:ext>
            </a:extLst>
          </p:cNvPr>
          <p:cNvSpPr>
            <a:spLocks noGrp="1"/>
          </p:cNvSpPr>
          <p:nvPr>
            <p:ph idx="1"/>
          </p:nvPr>
        </p:nvSpPr>
        <p:spPr>
          <a:xfrm>
            <a:off x="838200" y="1253331"/>
            <a:ext cx="10515600" cy="5313978"/>
          </a:xfrm>
        </p:spPr>
        <p:txBody>
          <a:bodyPr>
            <a:normAutofit/>
          </a:bodyPr>
          <a:lstStyle/>
          <a:p>
            <a:pPr marL="0" indent="0">
              <a:buNone/>
            </a:pPr>
            <a:r>
              <a:rPr lang="en-US" sz="2600" dirty="0"/>
              <a:t>Content:</a:t>
            </a:r>
          </a:p>
          <a:p>
            <a:r>
              <a:rPr lang="en-US" sz="2600" dirty="0"/>
              <a:t>LISAS, IES and RCS calculations for each subtest divided by age </a:t>
            </a:r>
            <a:r>
              <a:rPr lang="en-US" sz="2600" dirty="0">
                <a:solidFill>
                  <a:srgbClr val="0070C0"/>
                </a:solidFill>
                <a:hlinkClick r:id="rId2" action="ppaction://hlinksldjump">
                  <a:extLst>
                    <a:ext uri="{A12FA001-AC4F-418D-AE19-62706E023703}">
                      <ahyp:hlinkClr xmlns:ahyp="http://schemas.microsoft.com/office/drawing/2018/hyperlinkcolor" val="tx"/>
                    </a:ext>
                  </a:extLst>
                </a:hlinkClick>
              </a:rPr>
              <a:t>↗</a:t>
            </a:r>
            <a:endParaRPr lang="en-US" sz="2600" dirty="0">
              <a:solidFill>
                <a:srgbClr val="0070C0"/>
              </a:solidFill>
            </a:endParaRPr>
          </a:p>
          <a:p>
            <a:r>
              <a:rPr lang="en-US" sz="2600" dirty="0"/>
              <a:t>Box plots for each metric with each subtest </a:t>
            </a:r>
            <a:r>
              <a:rPr lang="en-US" sz="2600" dirty="0">
                <a:solidFill>
                  <a:srgbClr val="0070C0"/>
                </a:solidFill>
                <a:hlinkClick r:id="rId3" action="ppaction://hlinksldjump">
                  <a:extLst>
                    <a:ext uri="{A12FA001-AC4F-418D-AE19-62706E023703}">
                      <ahyp:hlinkClr xmlns:ahyp="http://schemas.microsoft.com/office/drawing/2018/hyperlinkcolor" val="tx"/>
                    </a:ext>
                  </a:extLst>
                </a:hlinkClick>
              </a:rPr>
              <a:t>↗</a:t>
            </a:r>
            <a:endParaRPr lang="en-US" sz="2600" dirty="0">
              <a:solidFill>
                <a:srgbClr val="0070C0"/>
              </a:solidFill>
            </a:endParaRPr>
          </a:p>
          <a:p>
            <a:r>
              <a:rPr lang="en-US" sz="2600" dirty="0"/>
              <a:t>Correlation matrices of each of the metrics between subtests </a:t>
            </a:r>
            <a:r>
              <a:rPr lang="en-US" sz="2600" dirty="0">
                <a:solidFill>
                  <a:srgbClr val="0070C0"/>
                </a:solidFill>
                <a:hlinkClick r:id="rId4" action="ppaction://hlinksldjump">
                  <a:extLst>
                    <a:ext uri="{A12FA001-AC4F-418D-AE19-62706E023703}">
                      <ahyp:hlinkClr xmlns:ahyp="http://schemas.microsoft.com/office/drawing/2018/hyperlinkcolor" val="tx"/>
                    </a:ext>
                  </a:extLst>
                </a:hlinkClick>
              </a:rPr>
              <a:t>↗</a:t>
            </a:r>
            <a:endParaRPr lang="en-US" sz="2600" dirty="0">
              <a:solidFill>
                <a:srgbClr val="0070C0"/>
              </a:solidFill>
            </a:endParaRPr>
          </a:p>
          <a:p>
            <a:pPr marL="0" indent="0">
              <a:buNone/>
            </a:pPr>
            <a:endParaRPr lang="en-US" sz="2600" dirty="0"/>
          </a:p>
          <a:p>
            <a:pPr marL="0" indent="0">
              <a:buNone/>
            </a:pPr>
            <a:r>
              <a:rPr lang="en-US" sz="2600" dirty="0"/>
              <a:t>To make the visualization easier, the RT and Accuracy slides from the previous presentation were also included.</a:t>
            </a:r>
          </a:p>
          <a:p>
            <a:pPr marL="0" indent="0">
              <a:buNone/>
            </a:pPr>
            <a:endParaRPr lang="en-US" sz="2600" dirty="0"/>
          </a:p>
          <a:p>
            <a:pPr marL="0" indent="0">
              <a:buNone/>
            </a:pPr>
            <a:r>
              <a:rPr lang="en-US" sz="2600" dirty="0"/>
              <a:t>The first slides include important considerations to better understand the analysis.</a:t>
            </a:r>
          </a:p>
        </p:txBody>
      </p:sp>
    </p:spTree>
    <p:extLst>
      <p:ext uri="{BB962C8B-B14F-4D97-AF65-F5344CB8AC3E}">
        <p14:creationId xmlns:p14="http://schemas.microsoft.com/office/powerpoint/2010/main" val="119790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pic>
        <p:nvPicPr>
          <p:cNvPr id="3" name="Picture Placeholder 2" descr="dots-comparison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Match </a:t>
            </a:r>
            <a:r>
              <a:rPr lang="es-ES" dirty="0" err="1"/>
              <a:t>Sample</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2825093582"/>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7586,234</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7690,458</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8063,495</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6804,621</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7747,306</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7816,242</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8106,666</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6563,672</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10374,09</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8214,887</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8004,588</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6021,918</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10186,77</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8771,819</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8507,47</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6128,404</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0,126446</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0,216214</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0,149472</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0,183633</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0,604167</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0,688889</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0,707602</a:t>
                      </a:r>
                    </a:p>
                  </a:txBody>
                  <a:tcPr marL="6350" marR="6350" marT="6350" marB="0" anchor="ctr"/>
                </a:tc>
                <a:tc>
                  <a:txBody>
                    <a:bodyPr/>
                    <a:lstStyle/>
                    <a:p>
                      <a:pPr marL="0" algn="ctr" defTabSz="914400" rtl="0" eaLnBrk="1" fontAlgn="t" latinLnBrk="0" hangingPunct="1"/>
                      <a:r>
                        <a:rPr lang="es-ES" sz="1500" b="0" i="0" u="none" strike="noStrike" kern="1200">
                          <a:solidFill>
                            <a:srgbClr val="000000"/>
                          </a:solidFill>
                          <a:effectLst/>
                          <a:latin typeface="Calibri" panose="020F0502020204030204" pitchFamily="34" charset="0"/>
                          <a:ea typeface="+mn-ea"/>
                          <a:cs typeface="+mn-cs"/>
                        </a:rPr>
                        <a:t>0,785714</a:t>
                      </a:r>
                    </a:p>
                  </a:txBody>
                  <a:tcPr marL="6350" marR="6350" marT="6350" marB="0" anchor="ctr"/>
                </a:tc>
                <a:extLst>
                  <a:ext uri="{0D108BD9-81ED-4DB2-BD59-A6C34878D82A}">
                    <a16:rowId xmlns:a16="http://schemas.microsoft.com/office/drawing/2014/main" val="2464691835"/>
                  </a:ext>
                </a:extLst>
              </a:tr>
              <a:tr h="523047">
                <a:tc>
                  <a:txBody>
                    <a:bodyPr/>
                    <a:lstStyle/>
                    <a:p>
                      <a:pPr algn="ctr" fontAlgn="t"/>
                      <a:r>
                        <a:rPr lang="es-ES" sz="1500" b="1" i="0" u="none" strike="noStrike" dirty="0">
                          <a:solidFill>
                            <a:srgbClr val="000000"/>
                          </a:solidFill>
                          <a:effectLst/>
                          <a:latin typeface="Calibri" panose="020F0502020204030204" pitchFamily="34" charset="0"/>
                        </a:rPr>
                        <a:t>RT</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5127,094</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4725,635</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5084,611</a:t>
                      </a:r>
                    </a:p>
                  </a:txBody>
                  <a:tcPr marL="6350" marR="6350" marT="6350" marB="0" anchor="ctr"/>
                </a:tc>
                <a:tc>
                  <a:txBody>
                    <a:bodyPr/>
                    <a:lstStyle/>
                    <a:p>
                      <a:pPr marL="0" algn="ctr" defTabSz="914400" rtl="0" eaLnBrk="1" fontAlgn="t" latinLnBrk="0" hangingPunct="1"/>
                      <a:r>
                        <a:rPr lang="es-ES" sz="1500" b="0" i="0" u="none" strike="noStrike" kern="1200" dirty="0">
                          <a:solidFill>
                            <a:srgbClr val="000000"/>
                          </a:solidFill>
                          <a:effectLst/>
                          <a:latin typeface="Calibri" panose="020F0502020204030204" pitchFamily="34" charset="0"/>
                          <a:ea typeface="+mn-ea"/>
                          <a:cs typeface="+mn-cs"/>
                        </a:rPr>
                        <a:t>4473,625</a:t>
                      </a:r>
                    </a:p>
                  </a:txBody>
                  <a:tcPr marL="6350" marR="6350" marT="6350" marB="0" anchor="ctr"/>
                </a:tc>
                <a:extLst>
                  <a:ext uri="{0D108BD9-81ED-4DB2-BD59-A6C34878D82A}">
                    <a16:rowId xmlns:a16="http://schemas.microsoft.com/office/drawing/2014/main" val="1269165171"/>
                  </a:ext>
                </a:extLst>
              </a:tr>
            </a:tbl>
          </a:graphicData>
        </a:graphic>
      </p:graphicFrame>
    </p:spTree>
    <p:extLst>
      <p:ext uri="{BB962C8B-B14F-4D97-AF65-F5344CB8AC3E}">
        <p14:creationId xmlns:p14="http://schemas.microsoft.com/office/powerpoint/2010/main" val="98789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Match Sample</a:t>
            </a:r>
          </a:p>
        </p:txBody>
      </p:sp>
      <p:pic>
        <p:nvPicPr>
          <p:cNvPr id="3" name="Picture Placeholder 2" descr="match-sample-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a:t>
            </a:r>
          </a:p>
        </p:txBody>
      </p:sp>
      <p:pic>
        <p:nvPicPr>
          <p:cNvPr id="3" name="Picture Placeholder 2" descr="match-sample-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a:t>
            </a:r>
          </a:p>
        </p:txBody>
      </p:sp>
      <p:pic>
        <p:nvPicPr>
          <p:cNvPr id="3" name="Picture Placeholder 2" descr="match-sample-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a:t>
            </a:r>
          </a:p>
        </p:txBody>
      </p:sp>
      <p:pic>
        <p:nvPicPr>
          <p:cNvPr id="3" name="Picture Placeholder 2" descr="match-sample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Match </a:t>
            </a:r>
            <a:r>
              <a:rPr lang="es-ES" dirty="0" err="1"/>
              <a:t>Sample</a:t>
            </a:r>
            <a:endParaRPr dirty="0"/>
          </a:p>
        </p:txBody>
      </p:sp>
      <p:pic>
        <p:nvPicPr>
          <p:cNvPr id="3" name="Picture Placeholder 2" descr="match-sample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Match </a:t>
            </a:r>
            <a:r>
              <a:rPr lang="es-ES" dirty="0" err="1"/>
              <a:t>Sample</a:t>
            </a:r>
            <a:r>
              <a:rPr lang="es-ES" dirty="0"/>
              <a:t> </a:t>
            </a:r>
            <a:r>
              <a:rPr lang="es-ES" dirty="0" err="1"/>
              <a:t>Rotate</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2295610691"/>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6872,089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6173,73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6969,992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6032,588</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6655,54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5901,538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6967,504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6109,895</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9837,982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7153,268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6320,489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5149,79</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9463,403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7217,091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6302,945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5304,087</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0,135383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0,175117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0,176269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0,209213</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0,597222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0,722222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0,766082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0,873016</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4998,65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4502,905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4574,737</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4341,257</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182422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 Rotate</a:t>
            </a:r>
          </a:p>
        </p:txBody>
      </p:sp>
      <p:pic>
        <p:nvPicPr>
          <p:cNvPr id="3" name="Picture Placeholder 2" descr="match-sample-rotate-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 Rotate</a:t>
            </a:r>
          </a:p>
        </p:txBody>
      </p:sp>
      <p:pic>
        <p:nvPicPr>
          <p:cNvPr id="3" name="Picture Placeholder 2" descr="match-sample-rotate-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BEB8D23-EE68-4A5B-8D27-E4687653F2E1}"/>
              </a:ext>
            </a:extLst>
          </p:cNvPr>
          <p:cNvSpPr txBox="1"/>
          <p:nvPr/>
        </p:nvSpPr>
        <p:spPr>
          <a:xfrm>
            <a:off x="3715578" y="290691"/>
            <a:ext cx="4760844" cy="707886"/>
          </a:xfrm>
          <a:prstGeom prst="rect">
            <a:avLst/>
          </a:prstGeom>
          <a:noFill/>
        </p:spPr>
        <p:txBody>
          <a:bodyPr wrap="square" rtlCol="0">
            <a:spAutoFit/>
          </a:bodyPr>
          <a:lstStyle/>
          <a:p>
            <a:pPr algn="ctr"/>
            <a:r>
              <a:rPr lang="es-ES" sz="4000" b="1" dirty="0" err="1"/>
              <a:t>Bin</a:t>
            </a:r>
            <a:r>
              <a:rPr lang="es-ES" sz="4000" b="1" dirty="0"/>
              <a:t> Scores</a:t>
            </a:r>
          </a:p>
        </p:txBody>
      </p:sp>
      <p:sp>
        <p:nvSpPr>
          <p:cNvPr id="4" name="Marcador de contenido 2">
            <a:extLst>
              <a:ext uri="{FF2B5EF4-FFF2-40B4-BE49-F238E27FC236}">
                <a16:creationId xmlns:a16="http://schemas.microsoft.com/office/drawing/2014/main" id="{61B7F2A1-98BC-4260-A087-DF3C32236D12}"/>
              </a:ext>
            </a:extLst>
          </p:cNvPr>
          <p:cNvSpPr>
            <a:spLocks noGrp="1"/>
          </p:cNvSpPr>
          <p:nvPr>
            <p:ph idx="1"/>
          </p:nvPr>
        </p:nvSpPr>
        <p:spPr>
          <a:xfrm>
            <a:off x="838200" y="1253331"/>
            <a:ext cx="10515600" cy="5313978"/>
          </a:xfrm>
        </p:spPr>
        <p:txBody>
          <a:bodyPr>
            <a:normAutofit/>
          </a:bodyPr>
          <a:lstStyle/>
          <a:p>
            <a:pPr marL="0" indent="0">
              <a:buNone/>
            </a:pPr>
            <a:r>
              <a:rPr lang="en-US" sz="2600" dirty="0">
                <a:solidFill>
                  <a:srgbClr val="000000"/>
                </a:solidFill>
              </a:rPr>
              <a:t>I understood f</a:t>
            </a:r>
            <a:r>
              <a:rPr lang="en-US" sz="2600" b="0" dirty="0">
                <a:solidFill>
                  <a:srgbClr val="000000"/>
                </a:solidFill>
                <a:effectLst/>
              </a:rPr>
              <a:t>rom </a:t>
            </a:r>
            <a:r>
              <a:rPr lang="en-US" sz="2600" b="0" dirty="0" err="1">
                <a:solidFill>
                  <a:srgbClr val="000000"/>
                </a:solidFill>
                <a:effectLst/>
              </a:rPr>
              <a:t>Huges</a:t>
            </a:r>
            <a:r>
              <a:rPr lang="en-US" sz="2600" b="0" dirty="0">
                <a:solidFill>
                  <a:srgbClr val="000000"/>
                </a:solidFill>
                <a:effectLst/>
              </a:rPr>
              <a:t> et al. (2014) and </a:t>
            </a:r>
            <a:r>
              <a:rPr lang="en-US" sz="2600" dirty="0" err="1"/>
              <a:t>Vandierendonck</a:t>
            </a:r>
            <a:r>
              <a:rPr lang="en-US" sz="2600" dirty="0"/>
              <a:t> (2017) that bin scores are used in the task-switching paradigm. Since, as I understand it, the TNB is not a task-switching test, I could not calculate bin scores.</a:t>
            </a:r>
            <a:r>
              <a:rPr lang="en-US" sz="2600" dirty="0">
                <a:solidFill>
                  <a:srgbClr val="000000"/>
                </a:solidFill>
              </a:rPr>
              <a:t> Even though I tried, I found some variables required to calculate this metric impossible to obtain. For example:</a:t>
            </a:r>
          </a:p>
          <a:p>
            <a:pPr marL="0" indent="0">
              <a:buNone/>
            </a:pPr>
            <a:endParaRPr lang="en-US" sz="2600" dirty="0">
              <a:solidFill>
                <a:srgbClr val="000000"/>
              </a:solidFill>
            </a:endParaRPr>
          </a:p>
          <a:p>
            <a:pPr marL="0" indent="0">
              <a:buNone/>
            </a:pPr>
            <a:r>
              <a:rPr lang="en-US" sz="2600" i="1" dirty="0">
                <a:solidFill>
                  <a:srgbClr val="000000"/>
                </a:solidFill>
              </a:rPr>
              <a:t>“</a:t>
            </a:r>
            <a:r>
              <a:rPr lang="en-US" sz="2600" i="1" dirty="0"/>
              <a:t>Its calculation, as defined in Hughes et al. (2014), assumes that there are two conditions, basically a control and an experimental condition (e.g., task repetition and task switch trials to estimate the task switch cost)</a:t>
            </a:r>
            <a:r>
              <a:rPr lang="en-US" sz="2600" i="1" dirty="0">
                <a:solidFill>
                  <a:srgbClr val="000000"/>
                </a:solidFill>
              </a:rPr>
              <a:t>”</a:t>
            </a:r>
          </a:p>
          <a:p>
            <a:pPr marL="0" indent="0">
              <a:buNone/>
            </a:pPr>
            <a:r>
              <a:rPr lang="en-US" sz="2600" i="1" dirty="0" err="1"/>
              <a:t>Vandierendonck</a:t>
            </a:r>
            <a:r>
              <a:rPr lang="en-US" sz="2600" i="1" dirty="0"/>
              <a:t> (2017)</a:t>
            </a:r>
            <a:endParaRPr lang="en-US" sz="2600" i="1" dirty="0">
              <a:solidFill>
                <a:srgbClr val="000000"/>
              </a:solidFill>
            </a:endParaRPr>
          </a:p>
          <a:p>
            <a:pPr marL="0" indent="0">
              <a:buNone/>
            </a:pPr>
            <a:endParaRPr lang="en-US" sz="2600" i="1" dirty="0">
              <a:solidFill>
                <a:srgbClr val="000000"/>
              </a:solidFill>
            </a:endParaRPr>
          </a:p>
          <a:p>
            <a:pPr marL="0" indent="0">
              <a:buNone/>
            </a:pPr>
            <a:r>
              <a:rPr lang="en-US" sz="2600" dirty="0">
                <a:solidFill>
                  <a:srgbClr val="000000"/>
                </a:solidFill>
              </a:rPr>
              <a:t>Does our test have control conditions?</a:t>
            </a:r>
            <a:endParaRPr lang="en-US" sz="2600" dirty="0"/>
          </a:p>
        </p:txBody>
      </p:sp>
    </p:spTree>
    <p:extLst>
      <p:ext uri="{BB962C8B-B14F-4D97-AF65-F5344CB8AC3E}">
        <p14:creationId xmlns:p14="http://schemas.microsoft.com/office/powerpoint/2010/main" val="3173352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 Rotate</a:t>
            </a:r>
          </a:p>
        </p:txBody>
      </p:sp>
      <p:pic>
        <p:nvPicPr>
          <p:cNvPr id="3" name="Picture Placeholder 2" descr="match-sample-rotate-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 Rotate</a:t>
            </a:r>
          </a:p>
        </p:txBody>
      </p:sp>
      <p:pic>
        <p:nvPicPr>
          <p:cNvPr id="3" name="Picture Placeholder 2" descr="match-sample-rotate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Sample Rotate</a:t>
            </a:r>
          </a:p>
        </p:txBody>
      </p:sp>
      <p:pic>
        <p:nvPicPr>
          <p:cNvPr id="3" name="Picture Placeholder 2" descr="match-sample-rotate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Match </a:t>
            </a:r>
            <a:r>
              <a:rPr lang="es-ES" dirty="0" err="1"/>
              <a:t>Points</a:t>
            </a:r>
            <a:r>
              <a:rPr lang="es-ES" dirty="0"/>
              <a:t> </a:t>
            </a:r>
            <a:r>
              <a:rPr lang="es-ES" dirty="0" err="1"/>
              <a:t>Number</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642810154"/>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9697,497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5661,006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5274,758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4916,137</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9481,906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5624,878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5324,527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4822,645</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6450,687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4451,822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4647,384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3867,898</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6413,652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4434,161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4686,12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3796,119</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0,167743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0,273929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0,23943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0,284934</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0,926667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0,915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0,936842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0,946429</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5881,213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4067,363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4412,726</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3596,179</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156025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Match Points Number</a:t>
            </a:r>
          </a:p>
        </p:txBody>
      </p:sp>
      <p:pic>
        <p:nvPicPr>
          <p:cNvPr id="3" name="Picture Placeholder 2" descr="match-points-number-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Points Number</a:t>
            </a:r>
          </a:p>
        </p:txBody>
      </p:sp>
      <p:pic>
        <p:nvPicPr>
          <p:cNvPr id="3" name="Picture Placeholder 2" descr="match-points-number-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Points Number</a:t>
            </a:r>
          </a:p>
        </p:txBody>
      </p:sp>
      <p:pic>
        <p:nvPicPr>
          <p:cNvPr id="3" name="Picture Placeholder 2" descr="match-points-number-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Points Number</a:t>
            </a:r>
          </a:p>
        </p:txBody>
      </p:sp>
      <p:pic>
        <p:nvPicPr>
          <p:cNvPr id="3" name="Picture Placeholder 2" descr="match-points-number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Match Points Number</a:t>
            </a:r>
          </a:p>
        </p:txBody>
      </p:sp>
      <p:pic>
        <p:nvPicPr>
          <p:cNvPr id="3" name="Picture Placeholder 2" descr="match-points-number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Symbolic</a:t>
            </a:r>
            <a:r>
              <a:rPr lang="es-ES" dirty="0"/>
              <a:t> </a:t>
            </a:r>
            <a:r>
              <a:rPr lang="es-ES" dirty="0" err="1"/>
              <a:t>Magnitude</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1049736224"/>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4820,769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2195,25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1826,887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1468,055</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4819,507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2185,004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1844,865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1467,879</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4268,909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1864,305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1546,552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1425,349</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4195,366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1905,878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1555,43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1427,968</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0,357566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0,636999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0,670557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0,731119</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0,875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0,973684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0,992857</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3037,556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1718,305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1496,633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1415,337</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31830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BEB8D23-EE68-4A5B-8D27-E4687653F2E1}"/>
              </a:ext>
            </a:extLst>
          </p:cNvPr>
          <p:cNvSpPr txBox="1"/>
          <p:nvPr/>
        </p:nvSpPr>
        <p:spPr>
          <a:xfrm>
            <a:off x="3715578" y="290691"/>
            <a:ext cx="4760844" cy="707886"/>
          </a:xfrm>
          <a:prstGeom prst="rect">
            <a:avLst/>
          </a:prstGeom>
          <a:noFill/>
        </p:spPr>
        <p:txBody>
          <a:bodyPr wrap="square" rtlCol="0">
            <a:spAutoFit/>
          </a:bodyPr>
          <a:lstStyle/>
          <a:p>
            <a:pPr algn="ctr"/>
            <a:r>
              <a:rPr lang="es-ES" sz="4000" b="1" dirty="0"/>
              <a:t>LISAS</a:t>
            </a:r>
          </a:p>
        </p:txBody>
      </p:sp>
      <p:sp>
        <p:nvSpPr>
          <p:cNvPr id="4" name="Marcador de contenido 2">
            <a:extLst>
              <a:ext uri="{FF2B5EF4-FFF2-40B4-BE49-F238E27FC236}">
                <a16:creationId xmlns:a16="http://schemas.microsoft.com/office/drawing/2014/main" id="{61B7F2A1-98BC-4260-A087-DF3C32236D12}"/>
              </a:ext>
            </a:extLst>
          </p:cNvPr>
          <p:cNvSpPr>
            <a:spLocks noGrp="1"/>
          </p:cNvSpPr>
          <p:nvPr>
            <p:ph idx="1"/>
          </p:nvPr>
        </p:nvSpPr>
        <p:spPr>
          <a:xfrm>
            <a:off x="838200" y="1253331"/>
            <a:ext cx="10515600" cy="5313978"/>
          </a:xfrm>
        </p:spPr>
        <p:txBody>
          <a:bodyPr>
            <a:normAutofit/>
          </a:bodyPr>
          <a:lstStyle/>
          <a:p>
            <a:pPr marL="0" indent="0">
              <a:buNone/>
            </a:pPr>
            <a:r>
              <a:rPr lang="en-US" b="0" i="1" dirty="0">
                <a:solidFill>
                  <a:srgbClr val="000000"/>
                </a:solidFill>
                <a:effectLst/>
              </a:rPr>
              <a:t>“If the number of observations per condition is too small, more stable estimates of the standard deviation can be obtained by grouping conditions, or by taking the standard deviation per subject. In the present paper, the standard deviations are calculated per condition”</a:t>
            </a:r>
          </a:p>
          <a:p>
            <a:pPr marL="0" indent="0">
              <a:buNone/>
            </a:pPr>
            <a:r>
              <a:rPr lang="en-US" b="0" i="1" dirty="0" err="1">
                <a:solidFill>
                  <a:srgbClr val="000000"/>
                </a:solidFill>
                <a:effectLst/>
              </a:rPr>
              <a:t>Vandierendonck</a:t>
            </a:r>
            <a:r>
              <a:rPr lang="es-ES" b="0" i="1" dirty="0">
                <a:solidFill>
                  <a:srgbClr val="000000"/>
                </a:solidFill>
                <a:effectLst/>
              </a:rPr>
              <a:t> (2018)</a:t>
            </a:r>
          </a:p>
          <a:p>
            <a:pPr marL="0" indent="0">
              <a:buNone/>
            </a:pPr>
            <a:endParaRPr lang="es-ES" i="1" dirty="0">
              <a:solidFill>
                <a:srgbClr val="000000"/>
              </a:solidFill>
            </a:endParaRPr>
          </a:p>
          <a:p>
            <a:pPr marL="0" indent="0">
              <a:buNone/>
            </a:pPr>
            <a:r>
              <a:rPr lang="es-ES" dirty="0"/>
              <a:t>I </a:t>
            </a:r>
            <a:r>
              <a:rPr lang="es-ES" b="1" dirty="0" err="1"/>
              <a:t>did</a:t>
            </a:r>
            <a:r>
              <a:rPr lang="es-ES" b="1" dirty="0"/>
              <a:t> </a:t>
            </a:r>
            <a:r>
              <a:rPr lang="es-ES" b="1" dirty="0" err="1"/>
              <a:t>not</a:t>
            </a:r>
            <a:r>
              <a:rPr lang="es-ES" b="1" dirty="0"/>
              <a:t> </a:t>
            </a:r>
            <a:r>
              <a:rPr lang="es-ES" dirty="0"/>
              <a:t>do </a:t>
            </a:r>
            <a:r>
              <a:rPr lang="es-ES" dirty="0" err="1"/>
              <a:t>this</a:t>
            </a:r>
            <a:r>
              <a:rPr lang="es-ES" dirty="0"/>
              <a:t> </a:t>
            </a:r>
            <a:r>
              <a:rPr lang="es-ES" dirty="0" err="1"/>
              <a:t>because</a:t>
            </a:r>
            <a:r>
              <a:rPr lang="es-ES" dirty="0"/>
              <a:t>:</a:t>
            </a:r>
          </a:p>
          <a:p>
            <a:r>
              <a:rPr lang="es-ES" dirty="0"/>
              <a:t>10 </a:t>
            </a:r>
            <a:r>
              <a:rPr lang="es-ES" dirty="0" err="1"/>
              <a:t>observations</a:t>
            </a:r>
            <a:r>
              <a:rPr lang="es-ES" dirty="0"/>
              <a:t>/</a:t>
            </a:r>
            <a:r>
              <a:rPr lang="es-ES" dirty="0" err="1"/>
              <a:t>condition</a:t>
            </a:r>
            <a:r>
              <a:rPr lang="es-ES" dirty="0"/>
              <a:t> </a:t>
            </a:r>
            <a:r>
              <a:rPr lang="es-ES" dirty="0" err="1"/>
              <a:t>seemed</a:t>
            </a:r>
            <a:r>
              <a:rPr lang="es-ES" dirty="0"/>
              <a:t> ok</a:t>
            </a:r>
          </a:p>
          <a:p>
            <a:r>
              <a:rPr lang="es-ES" dirty="0"/>
              <a:t>I </a:t>
            </a:r>
            <a:r>
              <a:rPr lang="es-ES" dirty="0" err="1"/>
              <a:t>did</a:t>
            </a:r>
            <a:r>
              <a:rPr lang="es-ES" dirty="0"/>
              <a:t> </a:t>
            </a:r>
            <a:r>
              <a:rPr lang="es-ES" dirty="0" err="1"/>
              <a:t>not</a:t>
            </a:r>
            <a:r>
              <a:rPr lang="es-ES" dirty="0"/>
              <a:t> </a:t>
            </a:r>
            <a:r>
              <a:rPr lang="es-ES" dirty="0" err="1"/>
              <a:t>find</a:t>
            </a:r>
            <a:r>
              <a:rPr lang="es-ES" dirty="0"/>
              <a:t> a </a:t>
            </a:r>
            <a:r>
              <a:rPr lang="es-ES" dirty="0" err="1"/>
              <a:t>proper</a:t>
            </a:r>
            <a:r>
              <a:rPr lang="es-ES" dirty="0"/>
              <a:t> </a:t>
            </a:r>
            <a:r>
              <a:rPr lang="es-ES" dirty="0" err="1"/>
              <a:t>grouping</a:t>
            </a:r>
            <a:r>
              <a:rPr lang="es-ES" dirty="0"/>
              <a:t> </a:t>
            </a:r>
            <a:r>
              <a:rPr lang="es-ES" dirty="0" err="1"/>
              <a:t>strategy</a:t>
            </a:r>
            <a:r>
              <a:rPr lang="es-ES" dirty="0"/>
              <a:t> (I can </a:t>
            </a:r>
            <a:r>
              <a:rPr lang="es-ES" dirty="0" err="1"/>
              <a:t>easily</a:t>
            </a:r>
            <a:r>
              <a:rPr lang="es-ES" dirty="0"/>
              <a:t> do </a:t>
            </a:r>
            <a:r>
              <a:rPr lang="es-ES" dirty="0" err="1"/>
              <a:t>this</a:t>
            </a:r>
            <a:r>
              <a:rPr lang="es-ES" dirty="0"/>
              <a:t> </a:t>
            </a:r>
            <a:r>
              <a:rPr lang="es-ES" dirty="0" err="1"/>
              <a:t>if</a:t>
            </a:r>
            <a:r>
              <a:rPr lang="es-ES" dirty="0"/>
              <a:t> </a:t>
            </a:r>
            <a:r>
              <a:rPr lang="es-ES" dirty="0" err="1"/>
              <a:t>we</a:t>
            </a:r>
            <a:r>
              <a:rPr lang="es-ES" dirty="0"/>
              <a:t> </a:t>
            </a:r>
            <a:r>
              <a:rPr lang="es-ES" dirty="0" err="1"/>
              <a:t>find</a:t>
            </a:r>
            <a:r>
              <a:rPr lang="es-ES" dirty="0"/>
              <a:t> </a:t>
            </a:r>
            <a:r>
              <a:rPr lang="es-ES" dirty="0" err="1"/>
              <a:t>one</a:t>
            </a:r>
            <a:r>
              <a:rPr lang="es-ES" dirty="0"/>
              <a:t>)</a:t>
            </a:r>
          </a:p>
        </p:txBody>
      </p:sp>
    </p:spTree>
    <p:extLst>
      <p:ext uri="{BB962C8B-B14F-4D97-AF65-F5344CB8AC3E}">
        <p14:creationId xmlns:p14="http://schemas.microsoft.com/office/powerpoint/2010/main" val="2771438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Symbolic Magnitude</a:t>
            </a:r>
          </a:p>
        </p:txBody>
      </p:sp>
      <p:pic>
        <p:nvPicPr>
          <p:cNvPr id="3" name="Picture Placeholder 2" descr="symbolic-magnitude-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Symbolic Magnitude</a:t>
            </a:r>
          </a:p>
        </p:txBody>
      </p:sp>
      <p:pic>
        <p:nvPicPr>
          <p:cNvPr id="3" name="Picture Placeholder 2" descr="symbolic-magnitude-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Symbolic Magnitude</a:t>
            </a:r>
          </a:p>
        </p:txBody>
      </p:sp>
      <p:pic>
        <p:nvPicPr>
          <p:cNvPr id="3" name="Picture Placeholder 2" descr="symbolic-magnitude-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Symbolic Magnitude</a:t>
            </a:r>
          </a:p>
        </p:txBody>
      </p:sp>
      <p:pic>
        <p:nvPicPr>
          <p:cNvPr id="3" name="Picture Placeholder 2" descr="symbolic-magnitude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Symbolic Magnitude</a:t>
            </a:r>
          </a:p>
        </p:txBody>
      </p:sp>
      <p:pic>
        <p:nvPicPr>
          <p:cNvPr id="3" name="Picture Placeholder 2" descr="symbolic-magnitude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Numeric</a:t>
            </a:r>
            <a:r>
              <a:rPr lang="es-ES" dirty="0"/>
              <a:t> Line</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418620073"/>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10160,83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8727,331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9480,715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7714,335</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9317,224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7770,217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8139,912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7264,673</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19535,35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13522,12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16119,19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10016,51</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17962,52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12134,64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13612,76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8702,66</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0,084383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0,14759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0,118822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0,166396</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0,5775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0,615789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0,771429</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7105,625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5556,199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6017,024</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5242,377</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5130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Numeric</a:t>
            </a:r>
            <a:r>
              <a:rPr lang="es-ES" dirty="0"/>
              <a:t> Line</a:t>
            </a:r>
          </a:p>
        </p:txBody>
      </p:sp>
      <p:pic>
        <p:nvPicPr>
          <p:cNvPr id="3" name="Picture Placeholder 2" descr="numeric-line-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Numeric Line</a:t>
            </a:r>
          </a:p>
        </p:txBody>
      </p:sp>
      <p:pic>
        <p:nvPicPr>
          <p:cNvPr id="3" name="Picture Placeholder 2" descr="numeric-line-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Numeric Line</a:t>
            </a:r>
          </a:p>
        </p:txBody>
      </p:sp>
      <p:pic>
        <p:nvPicPr>
          <p:cNvPr id="3" name="Picture Placeholder 2" descr="numeric-line-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Numeric Line</a:t>
            </a:r>
          </a:p>
        </p:txBody>
      </p:sp>
      <p:pic>
        <p:nvPicPr>
          <p:cNvPr id="3" name="Picture Placeholder 2" descr="numeric-line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BEB8D23-EE68-4A5B-8D27-E4687653F2E1}"/>
              </a:ext>
            </a:extLst>
          </p:cNvPr>
          <p:cNvSpPr txBox="1"/>
          <p:nvPr/>
        </p:nvSpPr>
        <p:spPr>
          <a:xfrm>
            <a:off x="1485486" y="290691"/>
            <a:ext cx="9221028" cy="707886"/>
          </a:xfrm>
          <a:prstGeom prst="rect">
            <a:avLst/>
          </a:prstGeom>
          <a:noFill/>
        </p:spPr>
        <p:txBody>
          <a:bodyPr wrap="square" rtlCol="0">
            <a:spAutoFit/>
          </a:bodyPr>
          <a:lstStyle/>
          <a:p>
            <a:pPr algn="ctr"/>
            <a:r>
              <a:rPr lang="es-ES" sz="4000" b="1" dirty="0"/>
              <a:t>“General” and “</a:t>
            </a:r>
            <a:r>
              <a:rPr lang="es-ES" sz="4000" b="1" dirty="0" err="1"/>
              <a:t>When</a:t>
            </a:r>
            <a:r>
              <a:rPr lang="es-ES" sz="4000" b="1" dirty="0"/>
              <a:t> </a:t>
            </a:r>
            <a:r>
              <a:rPr lang="es-ES" sz="4000" b="1" dirty="0" err="1"/>
              <a:t>accurate</a:t>
            </a:r>
            <a:r>
              <a:rPr lang="es-ES" sz="4000" b="1" dirty="0"/>
              <a:t>”</a:t>
            </a:r>
          </a:p>
        </p:txBody>
      </p:sp>
      <p:sp>
        <p:nvSpPr>
          <p:cNvPr id="4" name="Marcador de contenido 2">
            <a:extLst>
              <a:ext uri="{FF2B5EF4-FFF2-40B4-BE49-F238E27FC236}">
                <a16:creationId xmlns:a16="http://schemas.microsoft.com/office/drawing/2014/main" id="{61B7F2A1-98BC-4260-A087-DF3C32236D12}"/>
              </a:ext>
            </a:extLst>
          </p:cNvPr>
          <p:cNvSpPr>
            <a:spLocks noGrp="1"/>
          </p:cNvSpPr>
          <p:nvPr>
            <p:ph idx="1"/>
          </p:nvPr>
        </p:nvSpPr>
        <p:spPr>
          <a:xfrm>
            <a:off x="838200" y="1253331"/>
            <a:ext cx="10515600" cy="5313978"/>
          </a:xfrm>
        </p:spPr>
        <p:txBody>
          <a:bodyPr>
            <a:normAutofit/>
          </a:bodyPr>
          <a:lstStyle/>
          <a:p>
            <a:pPr marL="0" indent="0">
              <a:buNone/>
            </a:pPr>
            <a:r>
              <a:rPr lang="en-US" i="1" dirty="0"/>
              <a:t>“</a:t>
            </a:r>
            <a:r>
              <a:rPr lang="en-US" i="1" dirty="0" err="1"/>
              <a:t>RT</a:t>
            </a:r>
            <a:r>
              <a:rPr lang="en-US" i="1" baseline="-25000" dirty="0" err="1"/>
              <a:t>j</a:t>
            </a:r>
            <a:r>
              <a:rPr lang="en-US" i="1" dirty="0"/>
              <a:t> is the participant’s mean RT in condition j, …, S</a:t>
            </a:r>
            <a:r>
              <a:rPr lang="en-US" i="1" baseline="-25000" dirty="0"/>
              <a:t>RT</a:t>
            </a:r>
            <a:r>
              <a:rPr lang="en-US" i="1" dirty="0"/>
              <a:t> is the participant’s </a:t>
            </a:r>
            <a:r>
              <a:rPr lang="en-US" b="1" i="1" dirty="0"/>
              <a:t>overall</a:t>
            </a:r>
            <a:r>
              <a:rPr lang="en-US" i="1" dirty="0"/>
              <a:t> RT standard deviation”</a:t>
            </a:r>
          </a:p>
          <a:p>
            <a:pPr marL="0" indent="0">
              <a:buNone/>
            </a:pPr>
            <a:r>
              <a:rPr lang="es-ES" b="0" i="1" dirty="0" err="1">
                <a:solidFill>
                  <a:srgbClr val="000000"/>
                </a:solidFill>
                <a:effectLst/>
              </a:rPr>
              <a:t>Vandierendonck</a:t>
            </a:r>
            <a:r>
              <a:rPr lang="es-ES" b="0" i="1" dirty="0">
                <a:solidFill>
                  <a:srgbClr val="000000"/>
                </a:solidFill>
                <a:effectLst/>
              </a:rPr>
              <a:t> (2017)</a:t>
            </a:r>
          </a:p>
          <a:p>
            <a:pPr marL="0" indent="0">
              <a:buNone/>
            </a:pPr>
            <a:endParaRPr lang="es-ES" i="1" dirty="0">
              <a:solidFill>
                <a:srgbClr val="000000"/>
              </a:solidFill>
            </a:endParaRPr>
          </a:p>
          <a:p>
            <a:pPr marL="0" indent="0">
              <a:buNone/>
            </a:pPr>
            <a:r>
              <a:rPr lang="en-US" i="1" dirty="0"/>
              <a:t>“the average </a:t>
            </a:r>
            <a:r>
              <a:rPr lang="en-US" b="1" i="1" dirty="0"/>
              <a:t>correct</a:t>
            </a:r>
            <a:r>
              <a:rPr lang="en-US" i="1" dirty="0"/>
              <a:t> RT (</a:t>
            </a:r>
            <a:r>
              <a:rPr lang="en-US" i="1" dirty="0" err="1"/>
              <a:t>RTc</a:t>
            </a:r>
            <a:r>
              <a:rPr lang="en-US" i="1" dirty="0"/>
              <a:t> )”</a:t>
            </a:r>
          </a:p>
          <a:p>
            <a:pPr marL="0" indent="0">
              <a:buNone/>
            </a:pPr>
            <a:r>
              <a:rPr lang="en-US" i="1" dirty="0"/>
              <a:t>“S</a:t>
            </a:r>
            <a:r>
              <a:rPr lang="en-US" i="1" baseline="-25000" dirty="0"/>
              <a:t>RT</a:t>
            </a:r>
            <a:r>
              <a:rPr lang="en-US" i="1" dirty="0"/>
              <a:t> refers to the standard deviation of the </a:t>
            </a:r>
            <a:r>
              <a:rPr lang="en-US" b="1" i="1" dirty="0"/>
              <a:t>correct</a:t>
            </a:r>
            <a:r>
              <a:rPr lang="en-US" i="1" dirty="0"/>
              <a:t> RTs”</a:t>
            </a:r>
          </a:p>
          <a:p>
            <a:pPr marL="0" indent="0">
              <a:buNone/>
            </a:pPr>
            <a:r>
              <a:rPr lang="es-ES" b="0" i="1" dirty="0" err="1">
                <a:solidFill>
                  <a:srgbClr val="000000"/>
                </a:solidFill>
                <a:effectLst/>
              </a:rPr>
              <a:t>Vandierendonck</a:t>
            </a:r>
            <a:r>
              <a:rPr lang="es-ES" b="0" i="1" dirty="0">
                <a:solidFill>
                  <a:srgbClr val="000000"/>
                </a:solidFill>
                <a:effectLst/>
              </a:rPr>
              <a:t> (2018)</a:t>
            </a:r>
          </a:p>
          <a:p>
            <a:pPr marL="0" indent="0">
              <a:buNone/>
            </a:pPr>
            <a:endParaRPr lang="es-ES" i="1" dirty="0">
              <a:solidFill>
                <a:srgbClr val="000000"/>
              </a:solidFill>
            </a:endParaRPr>
          </a:p>
          <a:p>
            <a:pPr marL="0" indent="0">
              <a:buNone/>
            </a:pPr>
            <a:r>
              <a:rPr lang="es-ES" dirty="0" err="1">
                <a:solidFill>
                  <a:srgbClr val="000000"/>
                </a:solidFill>
              </a:rPr>
              <a:t>Because</a:t>
            </a:r>
            <a:r>
              <a:rPr lang="es-ES" dirty="0">
                <a:solidFill>
                  <a:srgbClr val="000000"/>
                </a:solidFill>
              </a:rPr>
              <a:t> </a:t>
            </a:r>
            <a:r>
              <a:rPr lang="es-ES" dirty="0" err="1">
                <a:solidFill>
                  <a:srgbClr val="000000"/>
                </a:solidFill>
              </a:rPr>
              <a:t>of</a:t>
            </a:r>
            <a:r>
              <a:rPr lang="es-ES" dirty="0">
                <a:solidFill>
                  <a:srgbClr val="000000"/>
                </a:solidFill>
              </a:rPr>
              <a:t> </a:t>
            </a:r>
            <a:r>
              <a:rPr lang="es-ES" dirty="0" err="1">
                <a:solidFill>
                  <a:srgbClr val="000000"/>
                </a:solidFill>
              </a:rPr>
              <a:t>this</a:t>
            </a:r>
            <a:r>
              <a:rPr lang="es-ES" dirty="0">
                <a:solidFill>
                  <a:srgbClr val="000000"/>
                </a:solidFill>
              </a:rPr>
              <a:t> </a:t>
            </a:r>
            <a:r>
              <a:rPr lang="es-ES" dirty="0" err="1">
                <a:solidFill>
                  <a:srgbClr val="000000"/>
                </a:solidFill>
              </a:rPr>
              <a:t>difference</a:t>
            </a:r>
            <a:r>
              <a:rPr lang="es-ES" dirty="0">
                <a:solidFill>
                  <a:srgbClr val="000000"/>
                </a:solidFill>
              </a:rPr>
              <a:t>, </a:t>
            </a:r>
            <a:r>
              <a:rPr lang="es-ES" dirty="0" err="1">
                <a:solidFill>
                  <a:srgbClr val="000000"/>
                </a:solidFill>
              </a:rPr>
              <a:t>you</a:t>
            </a:r>
            <a:r>
              <a:rPr lang="es-ES" dirty="0">
                <a:solidFill>
                  <a:srgbClr val="000000"/>
                </a:solidFill>
              </a:rPr>
              <a:t> </a:t>
            </a:r>
            <a:r>
              <a:rPr lang="es-ES" dirty="0" err="1">
                <a:solidFill>
                  <a:srgbClr val="000000"/>
                </a:solidFill>
              </a:rPr>
              <a:t>will</a:t>
            </a:r>
            <a:r>
              <a:rPr lang="es-ES" dirty="0">
                <a:solidFill>
                  <a:srgbClr val="000000"/>
                </a:solidFill>
              </a:rPr>
              <a:t> </a:t>
            </a:r>
            <a:r>
              <a:rPr lang="es-ES" dirty="0" err="1">
                <a:solidFill>
                  <a:srgbClr val="000000"/>
                </a:solidFill>
              </a:rPr>
              <a:t>find</a:t>
            </a:r>
            <a:r>
              <a:rPr lang="es-ES" dirty="0">
                <a:solidFill>
                  <a:srgbClr val="000000"/>
                </a:solidFill>
              </a:rPr>
              <a:t> “General” and “</a:t>
            </a:r>
            <a:r>
              <a:rPr lang="es-ES" dirty="0" err="1">
                <a:solidFill>
                  <a:srgbClr val="000000"/>
                </a:solidFill>
              </a:rPr>
              <a:t>When</a:t>
            </a:r>
            <a:r>
              <a:rPr lang="es-ES" dirty="0">
                <a:solidFill>
                  <a:srgbClr val="000000"/>
                </a:solidFill>
              </a:rPr>
              <a:t> </a:t>
            </a:r>
            <a:r>
              <a:rPr lang="es-ES" dirty="0" err="1">
                <a:solidFill>
                  <a:srgbClr val="000000"/>
                </a:solidFill>
              </a:rPr>
              <a:t>accurate</a:t>
            </a:r>
            <a:r>
              <a:rPr lang="es-ES" dirty="0">
                <a:solidFill>
                  <a:srgbClr val="000000"/>
                </a:solidFill>
              </a:rPr>
              <a:t>” in LISAS </a:t>
            </a:r>
            <a:r>
              <a:rPr lang="es-ES" dirty="0" err="1">
                <a:solidFill>
                  <a:srgbClr val="000000"/>
                </a:solidFill>
              </a:rPr>
              <a:t>plots</a:t>
            </a:r>
            <a:r>
              <a:rPr lang="es-ES" dirty="0">
                <a:solidFill>
                  <a:srgbClr val="000000"/>
                </a:solidFill>
              </a:rPr>
              <a:t>. </a:t>
            </a:r>
            <a:r>
              <a:rPr lang="es-ES" dirty="0" err="1">
                <a:solidFill>
                  <a:srgbClr val="000000"/>
                </a:solidFill>
              </a:rPr>
              <a:t>The</a:t>
            </a:r>
            <a:r>
              <a:rPr lang="es-ES" dirty="0">
                <a:solidFill>
                  <a:srgbClr val="000000"/>
                </a:solidFill>
              </a:rPr>
              <a:t> </a:t>
            </a:r>
            <a:r>
              <a:rPr lang="es-ES" dirty="0" err="1">
                <a:solidFill>
                  <a:srgbClr val="000000"/>
                </a:solidFill>
              </a:rPr>
              <a:t>same</a:t>
            </a:r>
            <a:r>
              <a:rPr lang="es-ES" dirty="0">
                <a:solidFill>
                  <a:srgbClr val="000000"/>
                </a:solidFill>
              </a:rPr>
              <a:t> </a:t>
            </a:r>
            <a:r>
              <a:rPr lang="es-ES" dirty="0" err="1">
                <a:solidFill>
                  <a:srgbClr val="000000"/>
                </a:solidFill>
              </a:rPr>
              <a:t>happened</a:t>
            </a:r>
            <a:r>
              <a:rPr lang="es-ES" dirty="0">
                <a:solidFill>
                  <a:srgbClr val="000000"/>
                </a:solidFill>
              </a:rPr>
              <a:t> </a:t>
            </a:r>
            <a:r>
              <a:rPr lang="es-ES" dirty="0" err="1">
                <a:solidFill>
                  <a:srgbClr val="000000"/>
                </a:solidFill>
              </a:rPr>
              <a:t>with</a:t>
            </a:r>
            <a:r>
              <a:rPr lang="es-ES" dirty="0">
                <a:solidFill>
                  <a:srgbClr val="000000"/>
                </a:solidFill>
              </a:rPr>
              <a:t> IES.</a:t>
            </a:r>
          </a:p>
        </p:txBody>
      </p:sp>
    </p:spTree>
    <p:extLst>
      <p:ext uri="{BB962C8B-B14F-4D97-AF65-F5344CB8AC3E}">
        <p14:creationId xmlns:p14="http://schemas.microsoft.com/office/powerpoint/2010/main" val="3704148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Numeric Line</a:t>
            </a:r>
          </a:p>
        </p:txBody>
      </p:sp>
      <p:pic>
        <p:nvPicPr>
          <p:cNvPr id="3" name="Picture Placeholder 2" descr="numeric-line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Counting</a:t>
            </a:r>
            <a:r>
              <a:rPr lang="es-ES" dirty="0"/>
              <a:t> Forward</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1913882092"/>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9964,497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6133,554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4281,354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5942,072</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9602,667</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6193,104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4223,083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5204,104</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9868,247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4856,562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3881,138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4135,734</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9934,138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5037,249</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3923,501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4005,805</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0,137308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0,290848</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0,279963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0,261008</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0,902778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0,925</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0,976608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0,869048</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7736,625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4295,806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3775,83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3488,631</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2372728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Counting Forward</a:t>
            </a:r>
          </a:p>
        </p:txBody>
      </p:sp>
      <p:pic>
        <p:nvPicPr>
          <p:cNvPr id="3" name="Picture Placeholder 2" descr="counting-forward-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Forward</a:t>
            </a:r>
          </a:p>
        </p:txBody>
      </p:sp>
      <p:pic>
        <p:nvPicPr>
          <p:cNvPr id="3" name="Picture Placeholder 2" descr="counting-forward-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Forward</a:t>
            </a:r>
          </a:p>
        </p:txBody>
      </p:sp>
      <p:pic>
        <p:nvPicPr>
          <p:cNvPr id="3" name="Picture Placeholder 2" descr="counting-forward-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Forward</a:t>
            </a:r>
          </a:p>
        </p:txBody>
      </p:sp>
      <p:pic>
        <p:nvPicPr>
          <p:cNvPr id="3" name="Picture Placeholder 2" descr="counting-forward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Forward</a:t>
            </a:r>
          </a:p>
        </p:txBody>
      </p:sp>
      <p:pic>
        <p:nvPicPr>
          <p:cNvPr id="3" name="Picture Placeholder 2" descr="counting-forward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Counting</a:t>
            </a:r>
            <a:r>
              <a:rPr lang="es-ES" dirty="0"/>
              <a:t> </a:t>
            </a:r>
            <a:r>
              <a:rPr lang="es-ES" dirty="0" err="1"/>
              <a:t>Backward</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2059189464"/>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18276,02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10028,93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8858,177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7424,184</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16992,45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9381,126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8365,183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7118,078</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14414,46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6382,03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4743,843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3977,368</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13702,42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6280,892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4767,538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4118,096</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0,098012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0,261045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0,233978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0,267812</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0,773026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0,897368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0,958449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0,917293</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9576,918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5101,347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4535,13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3535,515</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1733150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Counting Backward</a:t>
            </a:r>
          </a:p>
        </p:txBody>
      </p:sp>
      <p:pic>
        <p:nvPicPr>
          <p:cNvPr id="3" name="Picture Placeholder 2" descr="counting-backward-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Backward</a:t>
            </a:r>
          </a:p>
        </p:txBody>
      </p:sp>
      <p:pic>
        <p:nvPicPr>
          <p:cNvPr id="3" name="Picture Placeholder 2" descr="counting-backward-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168709685"/>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6944,367</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3961,216</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3587,137</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3367,666</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6674,142</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3856,472</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3581,53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3370,423</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4664,131</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2912,606</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2630,999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2452,991</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4582,063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2936,076</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2638,374</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2478,269</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0,302176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0,506873</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0,445771</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0,48191</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0,91875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0,9575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0,968421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0,975</a:t>
                      </a:r>
                    </a:p>
                  </a:txBody>
                  <a:tcPr marL="6350" marR="6350" marT="6350" marB="0" anchor="ctr"/>
                </a:tc>
                <a:extLst>
                  <a:ext uri="{0D108BD9-81ED-4DB2-BD59-A6C34878D82A}">
                    <a16:rowId xmlns:a16="http://schemas.microsoft.com/office/drawing/2014/main" val="3122047714"/>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4286,538</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2769,851</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2539,811</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2381,333</a:t>
                      </a:r>
                    </a:p>
                  </a:txBody>
                  <a:tcPr marL="6350" marR="6350" marT="6350" marB="0" anchor="ctr"/>
                </a:tc>
                <a:extLst>
                  <a:ext uri="{0D108BD9-81ED-4DB2-BD59-A6C34878D82A}">
                    <a16:rowId xmlns:a16="http://schemas.microsoft.com/office/drawing/2014/main" val="51801894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Backward</a:t>
            </a:r>
          </a:p>
        </p:txBody>
      </p:sp>
      <p:pic>
        <p:nvPicPr>
          <p:cNvPr id="3" name="Picture Placeholder 2" descr="counting-backward-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Backward</a:t>
            </a:r>
          </a:p>
        </p:txBody>
      </p:sp>
      <p:pic>
        <p:nvPicPr>
          <p:cNvPr id="3" name="Picture Placeholder 2" descr="counting-backward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Backward</a:t>
            </a:r>
          </a:p>
        </p:txBody>
      </p:sp>
      <p:pic>
        <p:nvPicPr>
          <p:cNvPr id="3" name="Picture Placeholder 2" descr="counting-backward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Simple </a:t>
            </a:r>
            <a:r>
              <a:rPr lang="es-ES" dirty="0" err="1"/>
              <a:t>Arithmetic</a:t>
            </a:r>
            <a:r>
              <a:rPr lang="es-ES" dirty="0"/>
              <a:t> Plus</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2334796900"/>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24750,44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10815,15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7934,377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6144,448</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20781,97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9990,543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6893,59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5774,55</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21065,06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7989,253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6396,621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4474,94</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18846,73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7661,176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6120,417</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4342,655</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0,059279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0,248326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0,217268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0,260521</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0,74375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0,9025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0,952632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0,935714</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14827,3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6731,636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5782,567</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4141,146</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3718108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Simple Arithmetic Plus</a:t>
            </a:r>
          </a:p>
        </p:txBody>
      </p:sp>
      <p:pic>
        <p:nvPicPr>
          <p:cNvPr id="3" name="Picture Placeholder 2" descr="simple-arithmetic-plus-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Plus</a:t>
            </a:r>
          </a:p>
        </p:txBody>
      </p:sp>
      <p:pic>
        <p:nvPicPr>
          <p:cNvPr id="3" name="Picture Placeholder 2" descr="simple-arithmetic-plus-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Plus</a:t>
            </a:r>
          </a:p>
        </p:txBody>
      </p:sp>
      <p:pic>
        <p:nvPicPr>
          <p:cNvPr id="3" name="Picture Placeholder 2" descr="simple-arithmetic-plus-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Plus</a:t>
            </a:r>
          </a:p>
        </p:txBody>
      </p:sp>
      <p:pic>
        <p:nvPicPr>
          <p:cNvPr id="3" name="Picture Placeholder 2" descr="simple-arithmetic-plus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Plus</a:t>
            </a:r>
          </a:p>
        </p:txBody>
      </p:sp>
      <p:pic>
        <p:nvPicPr>
          <p:cNvPr id="3" name="Picture Placeholder 2" descr="simple-arithmetic-plus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Simple </a:t>
            </a:r>
            <a:r>
              <a:rPr lang="es-ES" dirty="0" err="1"/>
              <a:t>Arithmetic</a:t>
            </a:r>
            <a:r>
              <a:rPr lang="es-ES" dirty="0"/>
              <a:t> </a:t>
            </a:r>
            <a:r>
              <a:rPr lang="es-ES" dirty="0" err="1"/>
              <a:t>Minus</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938504668"/>
              </p:ext>
            </p:extLst>
          </p:nvPr>
        </p:nvGraphicFramePr>
        <p:xfrm>
          <a:off x="1458567" y="1550504"/>
          <a:ext cx="9274865" cy="4184376"/>
        </p:xfrm>
        <a:graphic>
          <a:graphicData uri="http://schemas.openxmlformats.org/drawingml/2006/table">
            <a:tbl>
              <a:tblPr>
                <a:tableStyleId>{7DF18680-E054-41AD-8BC1-D1AEF772440D}</a:tableStyleId>
              </a:tblPr>
              <a:tblGrid>
                <a:gridCol w="1854973">
                  <a:extLst>
                    <a:ext uri="{9D8B030D-6E8A-4147-A177-3AD203B41FA5}">
                      <a16:colId xmlns:a16="http://schemas.microsoft.com/office/drawing/2014/main" val="3119073842"/>
                    </a:ext>
                  </a:extLst>
                </a:gridCol>
                <a:gridCol w="1854973">
                  <a:extLst>
                    <a:ext uri="{9D8B030D-6E8A-4147-A177-3AD203B41FA5}">
                      <a16:colId xmlns:a16="http://schemas.microsoft.com/office/drawing/2014/main" val="3978281052"/>
                    </a:ext>
                  </a:extLst>
                </a:gridCol>
                <a:gridCol w="1854973">
                  <a:extLst>
                    <a:ext uri="{9D8B030D-6E8A-4147-A177-3AD203B41FA5}">
                      <a16:colId xmlns:a16="http://schemas.microsoft.com/office/drawing/2014/main" val="3516568190"/>
                    </a:ext>
                  </a:extLst>
                </a:gridCol>
                <a:gridCol w="1854973">
                  <a:extLst>
                    <a:ext uri="{9D8B030D-6E8A-4147-A177-3AD203B41FA5}">
                      <a16:colId xmlns:a16="http://schemas.microsoft.com/office/drawing/2014/main" val="3126093070"/>
                    </a:ext>
                  </a:extLst>
                </a:gridCol>
                <a:gridCol w="1854973">
                  <a:extLst>
                    <a:ext uri="{9D8B030D-6E8A-4147-A177-3AD203B41FA5}">
                      <a16:colId xmlns:a16="http://schemas.microsoft.com/office/drawing/2014/main" val="4184597877"/>
                    </a:ext>
                  </a:extLst>
                </a:gridCol>
              </a:tblGrid>
              <a:tr h="523047">
                <a:tc>
                  <a:txBody>
                    <a:bodyPr/>
                    <a:lstStyle/>
                    <a:p>
                      <a:pPr algn="ctr" fontAlgn="b"/>
                      <a:endParaRPr lang="es-ES" sz="15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5 y/o</a:t>
                      </a:r>
                    </a:p>
                  </a:txBody>
                  <a:tcPr marL="6350" marR="6350" marT="6350" marB="0" anchor="ctr"/>
                </a:tc>
                <a:tc>
                  <a:txBody>
                    <a:bodyPr/>
                    <a:lstStyle/>
                    <a:p>
                      <a:pPr algn="ctr" fontAlgn="t"/>
                      <a:r>
                        <a:rPr lang="es-ES" sz="1500" b="1" i="0" u="none" strike="noStrike" dirty="0">
                          <a:solidFill>
                            <a:srgbClr val="000000"/>
                          </a:solidFill>
                          <a:effectLst/>
                          <a:latin typeface="Calibri" panose="020F0502020204030204" pitchFamily="34" charset="0"/>
                        </a:rPr>
                        <a:t>6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7 y/o</a:t>
                      </a:r>
                    </a:p>
                  </a:txBody>
                  <a:tcPr marL="6350" marR="6350" marT="6350" marB="0" anchor="ctr"/>
                </a:tc>
                <a:tc>
                  <a:txBody>
                    <a:bodyPr/>
                    <a:lstStyle/>
                    <a:p>
                      <a:pPr algn="ctr" fontAlgn="t"/>
                      <a:r>
                        <a:rPr lang="es-ES" sz="1500" b="1" i="0" u="none" strike="noStrike">
                          <a:solidFill>
                            <a:srgbClr val="000000"/>
                          </a:solidFill>
                          <a:effectLst/>
                          <a:latin typeface="Calibri" panose="020F0502020204030204" pitchFamily="34" charset="0"/>
                        </a:rPr>
                        <a:t>8 y/o</a:t>
                      </a:r>
                    </a:p>
                  </a:txBody>
                  <a:tcPr marL="6350" marR="6350" marT="6350" marB="0" anchor="ctr"/>
                </a:tc>
                <a:extLst>
                  <a:ext uri="{0D108BD9-81ED-4DB2-BD59-A6C34878D82A}">
                    <a16:rowId xmlns:a16="http://schemas.microsoft.com/office/drawing/2014/main" val="1463309438"/>
                  </a:ext>
                </a:extLst>
              </a:tr>
              <a:tr h="523047">
                <a:tc>
                  <a:txBody>
                    <a:bodyPr/>
                    <a:lstStyle/>
                    <a:p>
                      <a:pPr algn="ctr" fontAlgn="t"/>
                      <a:r>
                        <a:rPr lang="es-ES" sz="1500" b="1" i="0" u="none" strike="noStrike" dirty="0">
                          <a:solidFill>
                            <a:srgbClr val="000000"/>
                          </a:solidFill>
                          <a:effectLst/>
                          <a:latin typeface="Calibri" panose="020F0502020204030204" pitchFamily="34" charset="0"/>
                        </a:rPr>
                        <a:t>LISAS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30330,34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16971,28</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15381,32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10411,31</a:t>
                      </a:r>
                    </a:p>
                  </a:txBody>
                  <a:tcPr marL="6350" marR="6350" marT="6350" marB="0" anchor="ctr"/>
                </a:tc>
                <a:extLst>
                  <a:ext uri="{0D108BD9-81ED-4DB2-BD59-A6C34878D82A}">
                    <a16:rowId xmlns:a16="http://schemas.microsoft.com/office/drawing/2014/main" val="3390474622"/>
                  </a:ext>
                </a:extLst>
              </a:tr>
              <a:tr h="523047">
                <a:tc>
                  <a:txBody>
                    <a:bodyPr/>
                    <a:lstStyle/>
                    <a:p>
                      <a:pPr algn="ctr" fontAlgn="t"/>
                      <a:r>
                        <a:rPr lang="es-ES" sz="1500" b="1" i="0" u="none" strike="noStrike">
                          <a:solidFill>
                            <a:srgbClr val="000000"/>
                          </a:solidFill>
                          <a:effectLst/>
                          <a:latin typeface="Calibri" panose="020F0502020204030204" pitchFamily="34" charset="0"/>
                        </a:rPr>
                        <a:t>LISAS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24260,35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15840,9</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14069,92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9955,243</a:t>
                      </a:r>
                    </a:p>
                  </a:txBody>
                  <a:tcPr marL="6350" marR="6350" marT="6350" marB="0" anchor="ctr"/>
                </a:tc>
                <a:extLst>
                  <a:ext uri="{0D108BD9-81ED-4DB2-BD59-A6C34878D82A}">
                    <a16:rowId xmlns:a16="http://schemas.microsoft.com/office/drawing/2014/main" val="1747932240"/>
                  </a:ext>
                </a:extLst>
              </a:tr>
              <a:tr h="523047">
                <a:tc>
                  <a:txBody>
                    <a:bodyPr/>
                    <a:lstStyle/>
                    <a:p>
                      <a:pPr algn="ctr" fontAlgn="t"/>
                      <a:r>
                        <a:rPr lang="es-ES" sz="1500" b="1" i="0" u="none" strike="noStrike">
                          <a:solidFill>
                            <a:srgbClr val="000000"/>
                          </a:solidFill>
                          <a:effectLst/>
                          <a:latin typeface="Calibri" panose="020F0502020204030204" pitchFamily="34" charset="0"/>
                        </a:rPr>
                        <a:t>IES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45609,73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12093,93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7753,951</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5410,227</a:t>
                      </a:r>
                    </a:p>
                  </a:txBody>
                  <a:tcPr marL="6350" marR="6350" marT="6350" marB="0" anchor="ctr"/>
                </a:tc>
                <a:extLst>
                  <a:ext uri="{0D108BD9-81ED-4DB2-BD59-A6C34878D82A}">
                    <a16:rowId xmlns:a16="http://schemas.microsoft.com/office/drawing/2014/main" val="3040645693"/>
                  </a:ext>
                </a:extLst>
              </a:tr>
              <a:tr h="523047">
                <a:tc>
                  <a:txBody>
                    <a:bodyPr/>
                    <a:lstStyle/>
                    <a:p>
                      <a:pPr algn="ctr" fontAlgn="t"/>
                      <a:r>
                        <a:rPr lang="es-ES" sz="1500" b="1" i="0" u="none" strike="noStrike">
                          <a:solidFill>
                            <a:srgbClr val="000000"/>
                          </a:solidFill>
                          <a:effectLst/>
                          <a:latin typeface="Calibri" panose="020F0502020204030204" pitchFamily="34" charset="0"/>
                        </a:rPr>
                        <a:t>IES when accurate</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35841,02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11097,52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7566,45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5302,148</a:t>
                      </a:r>
                    </a:p>
                  </a:txBody>
                  <a:tcPr marL="6350" marR="6350" marT="6350" marB="0" anchor="ctr"/>
                </a:tc>
                <a:extLst>
                  <a:ext uri="{0D108BD9-81ED-4DB2-BD59-A6C34878D82A}">
                    <a16:rowId xmlns:a16="http://schemas.microsoft.com/office/drawing/2014/main" val="3148256502"/>
                  </a:ext>
                </a:extLst>
              </a:tr>
              <a:tr h="523047">
                <a:tc>
                  <a:txBody>
                    <a:bodyPr/>
                    <a:lstStyle/>
                    <a:p>
                      <a:pPr algn="ctr" fontAlgn="t"/>
                      <a:r>
                        <a:rPr lang="es-ES" sz="1500" b="1" i="0" u="none" strike="noStrike" dirty="0">
                          <a:solidFill>
                            <a:srgbClr val="000000"/>
                          </a:solidFill>
                          <a:effectLst/>
                          <a:latin typeface="Calibri" panose="020F0502020204030204" pitchFamily="34" charset="0"/>
                        </a:rPr>
                        <a:t>RCS</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0,031622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0,223134</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0,165025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0,203451</a:t>
                      </a:r>
                    </a:p>
                  </a:txBody>
                  <a:tcPr marL="6350" marR="6350" marT="6350" marB="0" anchor="ctr"/>
                </a:tc>
                <a:extLst>
                  <a:ext uri="{0D108BD9-81ED-4DB2-BD59-A6C34878D82A}">
                    <a16:rowId xmlns:a16="http://schemas.microsoft.com/office/drawing/2014/main" val="3661541240"/>
                  </a:ext>
                </a:extLst>
              </a:tr>
              <a:tr h="523047">
                <a:tc>
                  <a:txBody>
                    <a:bodyPr/>
                    <a:lstStyle/>
                    <a:p>
                      <a:pPr algn="ctr" fontAlgn="t"/>
                      <a:r>
                        <a:rPr lang="es-ES" sz="1500" b="1" i="0" u="none" strike="noStrike" dirty="0" err="1">
                          <a:solidFill>
                            <a:srgbClr val="000000"/>
                          </a:solidFill>
                          <a:effectLst/>
                          <a:latin typeface="Calibri" panose="020F0502020204030204" pitchFamily="34" charset="0"/>
                        </a:rPr>
                        <a:t>Accuracy</a:t>
                      </a:r>
                      <a:endParaRPr lang="es-ES" sz="15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0,484375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0,815</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0,921053</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0,907143</a:t>
                      </a:r>
                    </a:p>
                  </a:txBody>
                  <a:tcPr marL="6350" marR="6350" marT="6350" marB="0" anchor="ctr"/>
                </a:tc>
                <a:extLst>
                  <a:ext uri="{0D108BD9-81ED-4DB2-BD59-A6C34878D82A}">
                    <a16:rowId xmlns:a16="http://schemas.microsoft.com/office/drawing/2014/main" val="686120149"/>
                  </a:ext>
                </a:extLst>
              </a:tr>
              <a:tr h="523047">
                <a:tc>
                  <a:txBody>
                    <a:bodyPr/>
                    <a:lstStyle/>
                    <a:p>
                      <a:pPr algn="ctr" fontAlgn="t"/>
                      <a:r>
                        <a:rPr lang="es-ES" sz="1500" b="1" i="0" u="none" strike="noStrike">
                          <a:solidFill>
                            <a:srgbClr val="000000"/>
                          </a:solidFill>
                          <a:effectLst/>
                          <a:latin typeface="Calibri" panose="020F0502020204030204" pitchFamily="34" charset="0"/>
                        </a:rPr>
                        <a:t>RT</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16659,26</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7664,422</a:t>
                      </a:r>
                    </a:p>
                  </a:txBody>
                  <a:tcPr marL="6350" marR="6350" marT="6350" marB="0" anchor="ctr"/>
                </a:tc>
                <a:tc>
                  <a:txBody>
                    <a:bodyPr/>
                    <a:lstStyle/>
                    <a:p>
                      <a:pPr algn="ctr" fontAlgn="b"/>
                      <a:r>
                        <a:rPr lang="es-ES" sz="1500" b="0" i="0" u="none" strike="noStrike">
                          <a:solidFill>
                            <a:srgbClr val="000000"/>
                          </a:solidFill>
                          <a:effectLst/>
                          <a:latin typeface="Calibri" panose="020F0502020204030204" pitchFamily="34" charset="0"/>
                        </a:rPr>
                        <a:t>7056,295</a:t>
                      </a:r>
                    </a:p>
                  </a:txBody>
                  <a:tcPr marL="6350" marR="6350" marT="6350" marB="0" anchor="ctr"/>
                </a:tc>
                <a:tc>
                  <a:txBody>
                    <a:bodyPr/>
                    <a:lstStyle/>
                    <a:p>
                      <a:pPr algn="ctr" fontAlgn="b"/>
                      <a:r>
                        <a:rPr lang="es-ES" sz="1500" b="0" i="0" u="none" strike="noStrike" dirty="0">
                          <a:solidFill>
                            <a:srgbClr val="000000"/>
                          </a:solidFill>
                          <a:effectLst/>
                          <a:latin typeface="Calibri" panose="020F0502020204030204" pitchFamily="34" charset="0"/>
                        </a:rPr>
                        <a:t>4831,63</a:t>
                      </a:r>
                    </a:p>
                  </a:txBody>
                  <a:tcPr marL="6350" marR="6350" marT="6350" marB="0" anchor="ctr"/>
                </a:tc>
                <a:extLst>
                  <a:ext uri="{0D108BD9-81ED-4DB2-BD59-A6C34878D82A}">
                    <a16:rowId xmlns:a16="http://schemas.microsoft.com/office/drawing/2014/main" val="2713814280"/>
                  </a:ext>
                </a:extLst>
              </a:tr>
            </a:tbl>
          </a:graphicData>
        </a:graphic>
      </p:graphicFrame>
    </p:spTree>
    <p:extLst>
      <p:ext uri="{BB962C8B-B14F-4D97-AF65-F5344CB8AC3E}">
        <p14:creationId xmlns:p14="http://schemas.microsoft.com/office/powerpoint/2010/main" val="346640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pic>
        <p:nvPicPr>
          <p:cNvPr id="3" name="Picture Placeholder 2" descr="dots-comparison-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extLst>
      <p:ext uri="{BB962C8B-B14F-4D97-AF65-F5344CB8AC3E}">
        <p14:creationId xmlns:p14="http://schemas.microsoft.com/office/powerpoint/2010/main" val="1936414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Simple Arithmetic Minus</a:t>
            </a:r>
          </a:p>
        </p:txBody>
      </p:sp>
      <p:pic>
        <p:nvPicPr>
          <p:cNvPr id="3" name="Picture Placeholder 2" descr="simple-arithmetic-minus-lisa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LISAS by 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Minus</a:t>
            </a:r>
          </a:p>
        </p:txBody>
      </p:sp>
      <p:pic>
        <p:nvPicPr>
          <p:cNvPr id="3" name="Picture Placeholder 2" descr="simple-arithmetic-minus-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Minus</a:t>
            </a:r>
          </a:p>
        </p:txBody>
      </p:sp>
      <p:pic>
        <p:nvPicPr>
          <p:cNvPr id="3" name="Picture Placeholder 2" descr="simple-arithmetic-minus-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Minus</a:t>
            </a:r>
          </a:p>
        </p:txBody>
      </p:sp>
      <p:pic>
        <p:nvPicPr>
          <p:cNvPr id="3" name="Picture Placeholder 2" descr="simple-arithmetic-minus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Arithmetic Minus</a:t>
            </a:r>
          </a:p>
        </p:txBody>
      </p:sp>
      <p:pic>
        <p:nvPicPr>
          <p:cNvPr id="3" name="Picture Placeholder 2" descr="simple-arithmetic-minus_general_accuracy.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Accuracy by age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LISAS</a:t>
            </a:r>
          </a:p>
        </p:txBody>
      </p:sp>
      <p:pic>
        <p:nvPicPr>
          <p:cNvPr id="3" name="Picture Placeholder 2" descr="image.png"/>
          <p:cNvPicPr>
            <a:picLocks noGrp="1" noChangeAspect="1"/>
          </p:cNvPicPr>
          <p:nvPr>
            <p:ph type="pic" sz="quarter" idx="13"/>
          </p:nvPr>
        </p:nvPicPr>
        <p:blipFill>
          <a:blip r:embed="rId2"/>
          <a:srcRect l="9" r="9"/>
          <a:stretch>
            <a:fillRect/>
          </a:stretch>
        </p:blipFill>
        <p:spPr/>
      </p:pic>
      <p:sp>
        <p:nvSpPr>
          <p:cNvPr id="4" name="Text Placeholder 3"/>
          <p:cNvSpPr>
            <a:spLocks noGrp="1"/>
          </p:cNvSpPr>
          <p:nvPr>
            <p:ph type="body" sz="quarter" idx="14"/>
          </p:nvPr>
        </p:nvSpPr>
        <p:spPr/>
        <p:txBody>
          <a:bodyPr/>
          <a:lstStyle/>
          <a:p>
            <a:r>
              <a:t>Box plot by subtest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LISAS </a:t>
            </a:r>
            <a:r>
              <a:rPr lang="es-ES" dirty="0" err="1"/>
              <a:t>when</a:t>
            </a:r>
            <a:r>
              <a:rPr lang="es-ES" dirty="0"/>
              <a:t> </a:t>
            </a:r>
            <a:r>
              <a:rPr lang="es-ES" dirty="0" err="1"/>
              <a:t>accurate</a:t>
            </a:r>
            <a:endParaRPr dirty="0"/>
          </a:p>
        </p:txBody>
      </p:sp>
      <p:pic>
        <p:nvPicPr>
          <p:cNvPr id="3" name="Picture Placeholder 2" descr="image.png"/>
          <p:cNvPicPr>
            <a:picLocks noGrp="1" noChangeAspect="1"/>
          </p:cNvPicPr>
          <p:nvPr>
            <p:ph type="pic" sz="quarter" idx="13"/>
          </p:nvPr>
        </p:nvPicPr>
        <p:blipFill>
          <a:blip r:embed="rId2"/>
          <a:srcRect l="9" r="9"/>
          <a:stretch>
            <a:fillRect/>
          </a:stretch>
        </p:blipFill>
        <p:spPr/>
      </p:pic>
      <p:sp>
        <p:nvSpPr>
          <p:cNvPr id="4" name="Text Placeholder 3"/>
          <p:cNvSpPr>
            <a:spLocks noGrp="1"/>
          </p:cNvSpPr>
          <p:nvPr>
            <p:ph type="body" sz="quarter" idx="14"/>
          </p:nvPr>
        </p:nvSpPr>
        <p:spPr/>
        <p:txBody>
          <a:bodyPr/>
          <a:lstStyle/>
          <a:p>
            <a:r>
              <a:t>Box plot by subtest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IES</a:t>
            </a:r>
          </a:p>
        </p:txBody>
      </p:sp>
      <p:pic>
        <p:nvPicPr>
          <p:cNvPr id="3" name="Picture Placeholder 2" descr="image.png"/>
          <p:cNvPicPr>
            <a:picLocks noGrp="1" noChangeAspect="1"/>
          </p:cNvPicPr>
          <p:nvPr>
            <p:ph type="pic" sz="quarter" idx="13"/>
          </p:nvPr>
        </p:nvPicPr>
        <p:blipFill>
          <a:blip r:embed="rId2"/>
          <a:srcRect l="9" r="9"/>
          <a:stretch>
            <a:fillRect/>
          </a:stretch>
        </p:blipFill>
        <p:spPr/>
      </p:pic>
      <p:sp>
        <p:nvSpPr>
          <p:cNvPr id="4" name="Text Placeholder 3"/>
          <p:cNvSpPr>
            <a:spLocks noGrp="1"/>
          </p:cNvSpPr>
          <p:nvPr>
            <p:ph type="body" sz="quarter" idx="14"/>
          </p:nvPr>
        </p:nvSpPr>
        <p:spPr/>
        <p:txBody>
          <a:bodyPr/>
          <a:lstStyle/>
          <a:p>
            <a:r>
              <a:t>Box plot by subtest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IES </a:t>
            </a:r>
            <a:r>
              <a:rPr lang="es-ES" dirty="0" err="1"/>
              <a:t>when</a:t>
            </a:r>
            <a:r>
              <a:rPr lang="es-ES" dirty="0"/>
              <a:t> </a:t>
            </a:r>
            <a:r>
              <a:rPr lang="es-ES" dirty="0" err="1"/>
              <a:t>accurate</a:t>
            </a:r>
            <a:endParaRPr dirty="0"/>
          </a:p>
        </p:txBody>
      </p:sp>
      <p:pic>
        <p:nvPicPr>
          <p:cNvPr id="3" name="Picture Placeholder 2" descr="image.png"/>
          <p:cNvPicPr>
            <a:picLocks noGrp="1" noChangeAspect="1"/>
          </p:cNvPicPr>
          <p:nvPr>
            <p:ph type="pic" sz="quarter" idx="13"/>
          </p:nvPr>
        </p:nvPicPr>
        <p:blipFill>
          <a:blip r:embed="rId2"/>
          <a:srcRect l="9" r="9"/>
          <a:stretch>
            <a:fillRect/>
          </a:stretch>
        </p:blipFill>
        <p:spPr/>
      </p:pic>
      <p:sp>
        <p:nvSpPr>
          <p:cNvPr id="4" name="Text Placeholder 3"/>
          <p:cNvSpPr>
            <a:spLocks noGrp="1"/>
          </p:cNvSpPr>
          <p:nvPr>
            <p:ph type="body" sz="quarter" idx="14"/>
          </p:nvPr>
        </p:nvSpPr>
        <p:spPr/>
        <p:txBody>
          <a:bodyPr/>
          <a:lstStyle/>
          <a:p>
            <a:r>
              <a:t>Box plot by subtest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RCS</a:t>
            </a:r>
          </a:p>
        </p:txBody>
      </p:sp>
      <p:pic>
        <p:nvPicPr>
          <p:cNvPr id="3" name="Picture Placeholder 2" descr="image.png"/>
          <p:cNvPicPr>
            <a:picLocks noGrp="1" noChangeAspect="1"/>
          </p:cNvPicPr>
          <p:nvPr>
            <p:ph type="pic" sz="quarter" idx="13"/>
          </p:nvPr>
        </p:nvPicPr>
        <p:blipFill>
          <a:blip r:embed="rId2"/>
          <a:srcRect l="9" r="9"/>
          <a:stretch>
            <a:fillRect/>
          </a:stretch>
        </p:blipFill>
        <p:spPr/>
      </p:pic>
      <p:sp>
        <p:nvSpPr>
          <p:cNvPr id="4" name="Text Placeholder 3"/>
          <p:cNvSpPr>
            <a:spLocks noGrp="1"/>
          </p:cNvSpPr>
          <p:nvPr>
            <p:ph type="body" sz="quarter" idx="14"/>
          </p:nvPr>
        </p:nvSpPr>
        <p:spPr/>
        <p:txBody>
          <a:bodyPr/>
          <a:lstStyle/>
          <a:p>
            <a:r>
              <a:t>Box plot by subtest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pic>
        <p:nvPicPr>
          <p:cNvPr id="3" name="Picture Placeholder 2" descr="dots-comparison-ie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IES by age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LISAS </a:t>
            </a:r>
            <a:r>
              <a:rPr lang="es-ES" dirty="0" err="1"/>
              <a:t>correlation</a:t>
            </a:r>
            <a:r>
              <a:rPr lang="es-ES" dirty="0"/>
              <a:t> </a:t>
            </a:r>
            <a:r>
              <a:rPr lang="es-ES" dirty="0" err="1"/>
              <a:t>matrix</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1693919533"/>
              </p:ext>
            </p:extLst>
          </p:nvPr>
        </p:nvGraphicFramePr>
        <p:xfrm>
          <a:off x="927650" y="1104483"/>
          <a:ext cx="10336700" cy="5427226"/>
        </p:xfrm>
        <a:graphic>
          <a:graphicData uri="http://schemas.openxmlformats.org/drawingml/2006/table">
            <a:tbl>
              <a:tblPr>
                <a:tableStyleId>{7DF18680-E054-41AD-8BC1-D1AEF772440D}</a:tableStyleId>
              </a:tblPr>
              <a:tblGrid>
                <a:gridCol w="939700">
                  <a:extLst>
                    <a:ext uri="{9D8B030D-6E8A-4147-A177-3AD203B41FA5}">
                      <a16:colId xmlns:a16="http://schemas.microsoft.com/office/drawing/2014/main" val="1924191620"/>
                    </a:ext>
                  </a:extLst>
                </a:gridCol>
                <a:gridCol w="939700">
                  <a:extLst>
                    <a:ext uri="{9D8B030D-6E8A-4147-A177-3AD203B41FA5}">
                      <a16:colId xmlns:a16="http://schemas.microsoft.com/office/drawing/2014/main" val="2690445536"/>
                    </a:ext>
                  </a:extLst>
                </a:gridCol>
                <a:gridCol w="939700">
                  <a:extLst>
                    <a:ext uri="{9D8B030D-6E8A-4147-A177-3AD203B41FA5}">
                      <a16:colId xmlns:a16="http://schemas.microsoft.com/office/drawing/2014/main" val="3819558076"/>
                    </a:ext>
                  </a:extLst>
                </a:gridCol>
                <a:gridCol w="939700">
                  <a:extLst>
                    <a:ext uri="{9D8B030D-6E8A-4147-A177-3AD203B41FA5}">
                      <a16:colId xmlns:a16="http://schemas.microsoft.com/office/drawing/2014/main" val="277105369"/>
                    </a:ext>
                  </a:extLst>
                </a:gridCol>
                <a:gridCol w="939700">
                  <a:extLst>
                    <a:ext uri="{9D8B030D-6E8A-4147-A177-3AD203B41FA5}">
                      <a16:colId xmlns:a16="http://schemas.microsoft.com/office/drawing/2014/main" val="3049010550"/>
                    </a:ext>
                  </a:extLst>
                </a:gridCol>
                <a:gridCol w="939700">
                  <a:extLst>
                    <a:ext uri="{9D8B030D-6E8A-4147-A177-3AD203B41FA5}">
                      <a16:colId xmlns:a16="http://schemas.microsoft.com/office/drawing/2014/main" val="1207122479"/>
                    </a:ext>
                  </a:extLst>
                </a:gridCol>
                <a:gridCol w="939700">
                  <a:extLst>
                    <a:ext uri="{9D8B030D-6E8A-4147-A177-3AD203B41FA5}">
                      <a16:colId xmlns:a16="http://schemas.microsoft.com/office/drawing/2014/main" val="3022019051"/>
                    </a:ext>
                  </a:extLst>
                </a:gridCol>
                <a:gridCol w="939700">
                  <a:extLst>
                    <a:ext uri="{9D8B030D-6E8A-4147-A177-3AD203B41FA5}">
                      <a16:colId xmlns:a16="http://schemas.microsoft.com/office/drawing/2014/main" val="2558239541"/>
                    </a:ext>
                  </a:extLst>
                </a:gridCol>
                <a:gridCol w="939700">
                  <a:extLst>
                    <a:ext uri="{9D8B030D-6E8A-4147-A177-3AD203B41FA5}">
                      <a16:colId xmlns:a16="http://schemas.microsoft.com/office/drawing/2014/main" val="867360835"/>
                    </a:ext>
                  </a:extLst>
                </a:gridCol>
                <a:gridCol w="939700">
                  <a:extLst>
                    <a:ext uri="{9D8B030D-6E8A-4147-A177-3AD203B41FA5}">
                      <a16:colId xmlns:a16="http://schemas.microsoft.com/office/drawing/2014/main" val="2476985979"/>
                    </a:ext>
                  </a:extLst>
                </a:gridCol>
                <a:gridCol w="939700">
                  <a:extLst>
                    <a:ext uri="{9D8B030D-6E8A-4147-A177-3AD203B41FA5}">
                      <a16:colId xmlns:a16="http://schemas.microsoft.com/office/drawing/2014/main" val="160769131"/>
                    </a:ext>
                  </a:extLst>
                </a:gridCol>
              </a:tblGrid>
              <a:tr h="489854">
                <a:tc>
                  <a:txBody>
                    <a:bodyPr/>
                    <a:lstStyle/>
                    <a:p>
                      <a:pPr algn="ctr" fontAlgn="b"/>
                      <a:endParaRPr lang="en-US" sz="1100" b="0" i="0" u="none" strike="noStrike" noProof="0">
                        <a:solidFill>
                          <a:srgbClr val="000000"/>
                        </a:solidFill>
                        <a:effectLst/>
                        <a:latin typeface="Calibri" panose="020F0502020204030204" pitchFamily="34" charset="0"/>
                      </a:endParaRP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extLst>
                  <a:ext uri="{0D108BD9-81ED-4DB2-BD59-A6C34878D82A}">
                    <a16:rowId xmlns:a16="http://schemas.microsoft.com/office/drawing/2014/main" val="1463309438"/>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0,167773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0,218122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0,203129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0,310356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0,247294</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0,264265</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0,264042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0,282338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0,341732</a:t>
                      </a:r>
                    </a:p>
                  </a:txBody>
                  <a:tcPr marL="6350" marR="6350" marT="6350" marB="0" anchor="ctr"/>
                </a:tc>
                <a:extLst>
                  <a:ext uri="{0D108BD9-81ED-4DB2-BD59-A6C34878D82A}">
                    <a16:rowId xmlns:a16="http://schemas.microsoft.com/office/drawing/2014/main" val="339047462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0,167773</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0,422376</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0,182668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0,226466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0,257526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0,090285</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0,183146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0,199231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0,209946</a:t>
                      </a:r>
                    </a:p>
                  </a:txBody>
                  <a:tcPr marL="6350" marR="6350" marT="6350" marB="0" anchor="ctr"/>
                </a:tc>
                <a:extLst>
                  <a:ext uri="{0D108BD9-81ED-4DB2-BD59-A6C34878D82A}">
                    <a16:rowId xmlns:a16="http://schemas.microsoft.com/office/drawing/2014/main" val="1747932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0,218122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0,422376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0,305978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0,172576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0,249958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0,223728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0,118297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0,271454</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0,330502</a:t>
                      </a:r>
                    </a:p>
                  </a:txBody>
                  <a:tcPr marL="6350" marR="6350" marT="6350" marB="0" anchor="ctr"/>
                </a:tc>
                <a:extLst>
                  <a:ext uri="{0D108BD9-81ED-4DB2-BD59-A6C34878D82A}">
                    <a16:rowId xmlns:a16="http://schemas.microsoft.com/office/drawing/2014/main" val="3040645693"/>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0,203129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0,182668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0,305978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0,366347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0,244644</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0,297797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0,342005</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0,368977</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0,361351</a:t>
                      </a:r>
                    </a:p>
                  </a:txBody>
                  <a:tcPr marL="6350" marR="6350" marT="6350" marB="0" anchor="ctr"/>
                </a:tc>
                <a:extLst>
                  <a:ext uri="{0D108BD9-81ED-4DB2-BD59-A6C34878D82A}">
                    <a16:rowId xmlns:a16="http://schemas.microsoft.com/office/drawing/2014/main" val="314825650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0,310356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0,226466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0,172576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0,366347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0,221329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0,270757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0,444292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0,485148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0,457904</a:t>
                      </a:r>
                    </a:p>
                  </a:txBody>
                  <a:tcPr marL="6350" marR="6350" marT="6350" marB="0" anchor="ctr"/>
                </a:tc>
                <a:extLst>
                  <a:ext uri="{0D108BD9-81ED-4DB2-BD59-A6C34878D82A}">
                    <a16:rowId xmlns:a16="http://schemas.microsoft.com/office/drawing/2014/main" val="3661541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0,247294</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0,257526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0,249958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0,244644</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0,221329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0,247093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0,242773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0,356356</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0,380123</a:t>
                      </a:r>
                    </a:p>
                  </a:txBody>
                  <a:tcPr marL="6350" marR="6350" marT="6350" marB="0" anchor="ctr"/>
                </a:tc>
                <a:extLst>
                  <a:ext uri="{0D108BD9-81ED-4DB2-BD59-A6C34878D82A}">
                    <a16:rowId xmlns:a16="http://schemas.microsoft.com/office/drawing/2014/main" val="686120149"/>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0,264265</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0,090285</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0,223728</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0,297797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0,270757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0,247093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0,638079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0,500729</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0,31883</a:t>
                      </a:r>
                    </a:p>
                  </a:txBody>
                  <a:tcPr marL="6350" marR="6350" marT="6350" marB="0" anchor="ctr"/>
                </a:tc>
                <a:extLst>
                  <a:ext uri="{0D108BD9-81ED-4DB2-BD59-A6C34878D82A}">
                    <a16:rowId xmlns:a16="http://schemas.microsoft.com/office/drawing/2014/main" val="271381428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0,264042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0,183146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0,118297</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0,342005</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0,444292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0,242773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0,638079</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0,639928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0,383913</a:t>
                      </a:r>
                    </a:p>
                  </a:txBody>
                  <a:tcPr marL="6350" marR="6350" marT="6350" marB="0" anchor="ctr"/>
                </a:tc>
                <a:extLst>
                  <a:ext uri="{0D108BD9-81ED-4DB2-BD59-A6C34878D82A}">
                    <a16:rowId xmlns:a16="http://schemas.microsoft.com/office/drawing/2014/main" val="1328070161"/>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0,282338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0,199231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0,271454</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0,368977</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0,485148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0,356356</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0,500729</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0,639928</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0,59339</a:t>
                      </a:r>
                    </a:p>
                  </a:txBody>
                  <a:tcPr marL="6350" marR="6350" marT="6350" marB="0" anchor="ctr"/>
                </a:tc>
                <a:extLst>
                  <a:ext uri="{0D108BD9-81ED-4DB2-BD59-A6C34878D82A}">
                    <a16:rowId xmlns:a16="http://schemas.microsoft.com/office/drawing/2014/main" val="3164826987"/>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0,341732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0,209946</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0,330502</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0,361351</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0,457904</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0,380123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0,31883</a:t>
                      </a:r>
                    </a:p>
                  </a:txBody>
                  <a:tcPr marL="6350" marR="6350" marT="6350" marB="0" anchor="ctr"/>
                </a:tc>
                <a:tc>
                  <a:txBody>
                    <a:bodyPr/>
                    <a:lstStyle/>
                    <a:p>
                      <a:pPr algn="ctr" fontAlgn="b"/>
                      <a:r>
                        <a:rPr lang="en-US" sz="1300" b="0" i="0" u="none" strike="noStrike" noProof="0">
                          <a:solidFill>
                            <a:srgbClr val="000000"/>
                          </a:solidFill>
                          <a:effectLst/>
                          <a:latin typeface="Calibri" panose="020F0502020204030204" pitchFamily="34" charset="0"/>
                        </a:rPr>
                        <a:t>0,383913</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0,59339</a:t>
                      </a:r>
                    </a:p>
                  </a:txBody>
                  <a:tcPr marL="6350" marR="6350" marT="6350" marB="0" anchor="ctr"/>
                </a:tc>
                <a:tc>
                  <a:txBody>
                    <a:bodyPr/>
                    <a:lstStyle/>
                    <a:p>
                      <a:pPr algn="ctr" fontAlgn="b"/>
                      <a:r>
                        <a:rPr lang="en-US" sz="1300" b="0" i="0" u="none" strike="noStrike" noProof="0"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41376879"/>
                  </a:ext>
                </a:extLst>
              </a:tr>
            </a:tbl>
          </a:graphicData>
        </a:graphic>
      </p:graphicFrame>
    </p:spTree>
    <p:extLst>
      <p:ext uri="{BB962C8B-B14F-4D97-AF65-F5344CB8AC3E}">
        <p14:creationId xmlns:p14="http://schemas.microsoft.com/office/powerpoint/2010/main" val="561898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LISAS </a:t>
            </a:r>
            <a:r>
              <a:rPr lang="es-ES" dirty="0" err="1"/>
              <a:t>when</a:t>
            </a:r>
            <a:r>
              <a:rPr lang="es-ES" dirty="0"/>
              <a:t> </a:t>
            </a:r>
            <a:r>
              <a:rPr lang="es-ES" dirty="0" err="1"/>
              <a:t>accurate</a:t>
            </a:r>
            <a:r>
              <a:rPr lang="es-ES" dirty="0"/>
              <a:t> </a:t>
            </a:r>
            <a:r>
              <a:rPr lang="es-ES" dirty="0" err="1"/>
              <a:t>correlation</a:t>
            </a:r>
            <a:r>
              <a:rPr lang="es-ES" dirty="0"/>
              <a:t> </a:t>
            </a:r>
            <a:r>
              <a:rPr lang="es-ES" dirty="0" err="1"/>
              <a:t>matrix</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2913090063"/>
              </p:ext>
            </p:extLst>
          </p:nvPr>
        </p:nvGraphicFramePr>
        <p:xfrm>
          <a:off x="927650" y="1104483"/>
          <a:ext cx="10336700" cy="5427226"/>
        </p:xfrm>
        <a:graphic>
          <a:graphicData uri="http://schemas.openxmlformats.org/drawingml/2006/table">
            <a:tbl>
              <a:tblPr>
                <a:tableStyleId>{7DF18680-E054-41AD-8BC1-D1AEF772440D}</a:tableStyleId>
              </a:tblPr>
              <a:tblGrid>
                <a:gridCol w="939700">
                  <a:extLst>
                    <a:ext uri="{9D8B030D-6E8A-4147-A177-3AD203B41FA5}">
                      <a16:colId xmlns:a16="http://schemas.microsoft.com/office/drawing/2014/main" val="1924191620"/>
                    </a:ext>
                  </a:extLst>
                </a:gridCol>
                <a:gridCol w="939700">
                  <a:extLst>
                    <a:ext uri="{9D8B030D-6E8A-4147-A177-3AD203B41FA5}">
                      <a16:colId xmlns:a16="http://schemas.microsoft.com/office/drawing/2014/main" val="2690445536"/>
                    </a:ext>
                  </a:extLst>
                </a:gridCol>
                <a:gridCol w="939700">
                  <a:extLst>
                    <a:ext uri="{9D8B030D-6E8A-4147-A177-3AD203B41FA5}">
                      <a16:colId xmlns:a16="http://schemas.microsoft.com/office/drawing/2014/main" val="3819558076"/>
                    </a:ext>
                  </a:extLst>
                </a:gridCol>
                <a:gridCol w="939700">
                  <a:extLst>
                    <a:ext uri="{9D8B030D-6E8A-4147-A177-3AD203B41FA5}">
                      <a16:colId xmlns:a16="http://schemas.microsoft.com/office/drawing/2014/main" val="277105369"/>
                    </a:ext>
                  </a:extLst>
                </a:gridCol>
                <a:gridCol w="939700">
                  <a:extLst>
                    <a:ext uri="{9D8B030D-6E8A-4147-A177-3AD203B41FA5}">
                      <a16:colId xmlns:a16="http://schemas.microsoft.com/office/drawing/2014/main" val="3049010550"/>
                    </a:ext>
                  </a:extLst>
                </a:gridCol>
                <a:gridCol w="939700">
                  <a:extLst>
                    <a:ext uri="{9D8B030D-6E8A-4147-A177-3AD203B41FA5}">
                      <a16:colId xmlns:a16="http://schemas.microsoft.com/office/drawing/2014/main" val="1207122479"/>
                    </a:ext>
                  </a:extLst>
                </a:gridCol>
                <a:gridCol w="939700">
                  <a:extLst>
                    <a:ext uri="{9D8B030D-6E8A-4147-A177-3AD203B41FA5}">
                      <a16:colId xmlns:a16="http://schemas.microsoft.com/office/drawing/2014/main" val="3022019051"/>
                    </a:ext>
                  </a:extLst>
                </a:gridCol>
                <a:gridCol w="939700">
                  <a:extLst>
                    <a:ext uri="{9D8B030D-6E8A-4147-A177-3AD203B41FA5}">
                      <a16:colId xmlns:a16="http://schemas.microsoft.com/office/drawing/2014/main" val="2558239541"/>
                    </a:ext>
                  </a:extLst>
                </a:gridCol>
                <a:gridCol w="939700">
                  <a:extLst>
                    <a:ext uri="{9D8B030D-6E8A-4147-A177-3AD203B41FA5}">
                      <a16:colId xmlns:a16="http://schemas.microsoft.com/office/drawing/2014/main" val="867360835"/>
                    </a:ext>
                  </a:extLst>
                </a:gridCol>
                <a:gridCol w="939700">
                  <a:extLst>
                    <a:ext uri="{9D8B030D-6E8A-4147-A177-3AD203B41FA5}">
                      <a16:colId xmlns:a16="http://schemas.microsoft.com/office/drawing/2014/main" val="2476985979"/>
                    </a:ext>
                  </a:extLst>
                </a:gridCol>
                <a:gridCol w="939700">
                  <a:extLst>
                    <a:ext uri="{9D8B030D-6E8A-4147-A177-3AD203B41FA5}">
                      <a16:colId xmlns:a16="http://schemas.microsoft.com/office/drawing/2014/main" val="160769131"/>
                    </a:ext>
                  </a:extLst>
                </a:gridCol>
              </a:tblGrid>
              <a:tr h="489854">
                <a:tc>
                  <a:txBody>
                    <a:bodyPr/>
                    <a:lstStyle/>
                    <a:p>
                      <a:pPr algn="ctr" fontAlgn="b"/>
                      <a:endParaRPr lang="en-US" sz="1100" b="0" i="0" u="none" strike="noStrike" noProof="0"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extLst>
                  <a:ext uri="{0D108BD9-81ED-4DB2-BD59-A6C34878D82A}">
                    <a16:rowId xmlns:a16="http://schemas.microsoft.com/office/drawing/2014/main" val="1463309438"/>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0,179859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0,233632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0,19915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0,23464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0,221613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0,284316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0,290623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0,253636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0,306828</a:t>
                      </a:r>
                    </a:p>
                  </a:txBody>
                  <a:tcPr marL="6350" marR="6350" marT="6350" marB="0" anchor="ctr"/>
                </a:tc>
                <a:extLst>
                  <a:ext uri="{0D108BD9-81ED-4DB2-BD59-A6C34878D82A}">
                    <a16:rowId xmlns:a16="http://schemas.microsoft.com/office/drawing/2014/main" val="339047462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0,179859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0,420055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0,209938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0,324372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0,218471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0,071425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0,114207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0,216422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0,30202</a:t>
                      </a:r>
                    </a:p>
                  </a:txBody>
                  <a:tcPr marL="6350" marR="6350" marT="6350" marB="0" anchor="ctr"/>
                </a:tc>
                <a:extLst>
                  <a:ext uri="{0D108BD9-81ED-4DB2-BD59-A6C34878D82A}">
                    <a16:rowId xmlns:a16="http://schemas.microsoft.com/office/drawing/2014/main" val="1747932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0,233632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0,420055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0,280896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0,106327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0,257067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0,132187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0,140298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0,219676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0,286138</a:t>
                      </a:r>
                    </a:p>
                  </a:txBody>
                  <a:tcPr marL="6350" marR="6350" marT="6350" marB="0" anchor="ctr"/>
                </a:tc>
                <a:extLst>
                  <a:ext uri="{0D108BD9-81ED-4DB2-BD59-A6C34878D82A}">
                    <a16:rowId xmlns:a16="http://schemas.microsoft.com/office/drawing/2014/main" val="3040645693"/>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0,19915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0,209938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0,280896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0,359262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0,244984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0,284728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0,341446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0,334081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0,307989</a:t>
                      </a:r>
                    </a:p>
                  </a:txBody>
                  <a:tcPr marL="6350" marR="6350" marT="6350" marB="0" anchor="ctr"/>
                </a:tc>
                <a:extLst>
                  <a:ext uri="{0D108BD9-81ED-4DB2-BD59-A6C34878D82A}">
                    <a16:rowId xmlns:a16="http://schemas.microsoft.com/office/drawing/2014/main" val="314825650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0,23464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0,324372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0,106327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0,359262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0,202214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0,256827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0,351603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0,349965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0,341146</a:t>
                      </a:r>
                    </a:p>
                  </a:txBody>
                  <a:tcPr marL="6350" marR="6350" marT="6350" marB="0" anchor="ctr"/>
                </a:tc>
                <a:extLst>
                  <a:ext uri="{0D108BD9-81ED-4DB2-BD59-A6C34878D82A}">
                    <a16:rowId xmlns:a16="http://schemas.microsoft.com/office/drawing/2014/main" val="3661541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0,221613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0,218471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0,257067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0,244984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0,202214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0,17701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0,182325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0,274277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0,288556</a:t>
                      </a:r>
                    </a:p>
                  </a:txBody>
                  <a:tcPr marL="6350" marR="6350" marT="6350" marB="0" anchor="ctr"/>
                </a:tc>
                <a:extLst>
                  <a:ext uri="{0D108BD9-81ED-4DB2-BD59-A6C34878D82A}">
                    <a16:rowId xmlns:a16="http://schemas.microsoft.com/office/drawing/2014/main" val="686120149"/>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0,284316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0,071425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0,132187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0,284728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0,256827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0,17701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0,728093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0,566421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0,34092</a:t>
                      </a:r>
                    </a:p>
                  </a:txBody>
                  <a:tcPr marL="6350" marR="6350" marT="6350" marB="0" anchor="ctr"/>
                </a:tc>
                <a:extLst>
                  <a:ext uri="{0D108BD9-81ED-4DB2-BD59-A6C34878D82A}">
                    <a16:rowId xmlns:a16="http://schemas.microsoft.com/office/drawing/2014/main" val="271381428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0,290623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0,114207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0,140298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0,341446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0,351603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0,182325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0,728093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0,638659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0,370913</a:t>
                      </a:r>
                    </a:p>
                  </a:txBody>
                  <a:tcPr marL="6350" marR="6350" marT="6350" marB="0" anchor="ctr"/>
                </a:tc>
                <a:extLst>
                  <a:ext uri="{0D108BD9-81ED-4DB2-BD59-A6C34878D82A}">
                    <a16:rowId xmlns:a16="http://schemas.microsoft.com/office/drawing/2014/main" val="1328070161"/>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0,253636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0,216422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0,219676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0,334081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0,349965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0,274277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0,566421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0,638659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0,590275</a:t>
                      </a:r>
                    </a:p>
                  </a:txBody>
                  <a:tcPr marL="6350" marR="6350" marT="6350" marB="0" anchor="ctr"/>
                </a:tc>
                <a:extLst>
                  <a:ext uri="{0D108BD9-81ED-4DB2-BD59-A6C34878D82A}">
                    <a16:rowId xmlns:a16="http://schemas.microsoft.com/office/drawing/2014/main" val="3164826987"/>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0,306828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0,30202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0,286138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0,307989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0,341146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0,288556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0,34092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0,370913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0,590275</a:t>
                      </a:r>
                    </a:p>
                  </a:txBody>
                  <a:tcPr marL="6350" marR="6350" marT="6350" marB="0" anchor="ctr"/>
                </a:tc>
                <a:tc>
                  <a:txBody>
                    <a:bodyPr/>
                    <a:lstStyle/>
                    <a:p>
                      <a:pPr algn="ctr" fontAlgn="b"/>
                      <a:r>
                        <a:rPr lang="es-ES" sz="13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41376879"/>
                  </a:ext>
                </a:extLst>
              </a:tr>
            </a:tbl>
          </a:graphicData>
        </a:graphic>
      </p:graphicFrame>
    </p:spTree>
    <p:extLst>
      <p:ext uri="{BB962C8B-B14F-4D97-AF65-F5344CB8AC3E}">
        <p14:creationId xmlns:p14="http://schemas.microsoft.com/office/powerpoint/2010/main" val="21393450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IES </a:t>
            </a:r>
            <a:r>
              <a:rPr lang="es-ES" dirty="0" err="1"/>
              <a:t>correlation</a:t>
            </a:r>
            <a:r>
              <a:rPr lang="es-ES" dirty="0"/>
              <a:t> </a:t>
            </a:r>
            <a:r>
              <a:rPr lang="es-ES" dirty="0" err="1"/>
              <a:t>matrix</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328575452"/>
              </p:ext>
            </p:extLst>
          </p:nvPr>
        </p:nvGraphicFramePr>
        <p:xfrm>
          <a:off x="927650" y="1104483"/>
          <a:ext cx="10336700" cy="5427226"/>
        </p:xfrm>
        <a:graphic>
          <a:graphicData uri="http://schemas.openxmlformats.org/drawingml/2006/table">
            <a:tbl>
              <a:tblPr>
                <a:tableStyleId>{7DF18680-E054-41AD-8BC1-D1AEF772440D}</a:tableStyleId>
              </a:tblPr>
              <a:tblGrid>
                <a:gridCol w="939700">
                  <a:extLst>
                    <a:ext uri="{9D8B030D-6E8A-4147-A177-3AD203B41FA5}">
                      <a16:colId xmlns:a16="http://schemas.microsoft.com/office/drawing/2014/main" val="1924191620"/>
                    </a:ext>
                  </a:extLst>
                </a:gridCol>
                <a:gridCol w="939700">
                  <a:extLst>
                    <a:ext uri="{9D8B030D-6E8A-4147-A177-3AD203B41FA5}">
                      <a16:colId xmlns:a16="http://schemas.microsoft.com/office/drawing/2014/main" val="2690445536"/>
                    </a:ext>
                  </a:extLst>
                </a:gridCol>
                <a:gridCol w="939700">
                  <a:extLst>
                    <a:ext uri="{9D8B030D-6E8A-4147-A177-3AD203B41FA5}">
                      <a16:colId xmlns:a16="http://schemas.microsoft.com/office/drawing/2014/main" val="3819558076"/>
                    </a:ext>
                  </a:extLst>
                </a:gridCol>
                <a:gridCol w="939700">
                  <a:extLst>
                    <a:ext uri="{9D8B030D-6E8A-4147-A177-3AD203B41FA5}">
                      <a16:colId xmlns:a16="http://schemas.microsoft.com/office/drawing/2014/main" val="277105369"/>
                    </a:ext>
                  </a:extLst>
                </a:gridCol>
                <a:gridCol w="939700">
                  <a:extLst>
                    <a:ext uri="{9D8B030D-6E8A-4147-A177-3AD203B41FA5}">
                      <a16:colId xmlns:a16="http://schemas.microsoft.com/office/drawing/2014/main" val="3049010550"/>
                    </a:ext>
                  </a:extLst>
                </a:gridCol>
                <a:gridCol w="939700">
                  <a:extLst>
                    <a:ext uri="{9D8B030D-6E8A-4147-A177-3AD203B41FA5}">
                      <a16:colId xmlns:a16="http://schemas.microsoft.com/office/drawing/2014/main" val="1207122479"/>
                    </a:ext>
                  </a:extLst>
                </a:gridCol>
                <a:gridCol w="939700">
                  <a:extLst>
                    <a:ext uri="{9D8B030D-6E8A-4147-A177-3AD203B41FA5}">
                      <a16:colId xmlns:a16="http://schemas.microsoft.com/office/drawing/2014/main" val="3022019051"/>
                    </a:ext>
                  </a:extLst>
                </a:gridCol>
                <a:gridCol w="939700">
                  <a:extLst>
                    <a:ext uri="{9D8B030D-6E8A-4147-A177-3AD203B41FA5}">
                      <a16:colId xmlns:a16="http://schemas.microsoft.com/office/drawing/2014/main" val="2558239541"/>
                    </a:ext>
                  </a:extLst>
                </a:gridCol>
                <a:gridCol w="939700">
                  <a:extLst>
                    <a:ext uri="{9D8B030D-6E8A-4147-A177-3AD203B41FA5}">
                      <a16:colId xmlns:a16="http://schemas.microsoft.com/office/drawing/2014/main" val="867360835"/>
                    </a:ext>
                  </a:extLst>
                </a:gridCol>
                <a:gridCol w="939700">
                  <a:extLst>
                    <a:ext uri="{9D8B030D-6E8A-4147-A177-3AD203B41FA5}">
                      <a16:colId xmlns:a16="http://schemas.microsoft.com/office/drawing/2014/main" val="2476985979"/>
                    </a:ext>
                  </a:extLst>
                </a:gridCol>
                <a:gridCol w="939700">
                  <a:extLst>
                    <a:ext uri="{9D8B030D-6E8A-4147-A177-3AD203B41FA5}">
                      <a16:colId xmlns:a16="http://schemas.microsoft.com/office/drawing/2014/main" val="160769131"/>
                    </a:ext>
                  </a:extLst>
                </a:gridCol>
              </a:tblGrid>
              <a:tr h="489854">
                <a:tc>
                  <a:txBody>
                    <a:bodyPr/>
                    <a:lstStyle/>
                    <a:p>
                      <a:pPr algn="ctr" fontAlgn="b"/>
                      <a:endParaRPr lang="en-US" sz="1100" b="0" i="0" u="none" strike="noStrike" noProof="0"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extLst>
                  <a:ext uri="{0D108BD9-81ED-4DB2-BD59-A6C34878D82A}">
                    <a16:rowId xmlns:a16="http://schemas.microsoft.com/office/drawing/2014/main" val="1463309438"/>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0,117638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0,314496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0,373334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0,262139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0,254506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0,315778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0,362505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0,321742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0,204673</a:t>
                      </a:r>
                    </a:p>
                  </a:txBody>
                  <a:tcPr marL="6350" marR="6350" marT="6350" marB="0" anchor="ctr"/>
                </a:tc>
                <a:extLst>
                  <a:ext uri="{0D108BD9-81ED-4DB2-BD59-A6C34878D82A}">
                    <a16:rowId xmlns:a16="http://schemas.microsoft.com/office/drawing/2014/main" val="339047462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0,117638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0,438032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0,405981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0,526977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0,125789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0,176592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0,237485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0,528152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0,43399</a:t>
                      </a:r>
                    </a:p>
                  </a:txBody>
                  <a:tcPr marL="6350" marR="6350" marT="6350" marB="0" anchor="ctr"/>
                </a:tc>
                <a:extLst>
                  <a:ext uri="{0D108BD9-81ED-4DB2-BD59-A6C34878D82A}">
                    <a16:rowId xmlns:a16="http://schemas.microsoft.com/office/drawing/2014/main" val="1747932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0,314496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0,438032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0,558948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0,52794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0,280444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0,374738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0,43495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0,506014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0,521703</a:t>
                      </a:r>
                    </a:p>
                  </a:txBody>
                  <a:tcPr marL="6350" marR="6350" marT="6350" marB="0" anchor="ctr"/>
                </a:tc>
                <a:extLst>
                  <a:ext uri="{0D108BD9-81ED-4DB2-BD59-A6C34878D82A}">
                    <a16:rowId xmlns:a16="http://schemas.microsoft.com/office/drawing/2014/main" val="3040645693"/>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0,373334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0,405981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0,558948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0,559657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0,320312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0,575761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0,554233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0,654608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0,577227</a:t>
                      </a:r>
                    </a:p>
                  </a:txBody>
                  <a:tcPr marL="6350" marR="6350" marT="6350" marB="0" anchor="ctr"/>
                </a:tc>
                <a:extLst>
                  <a:ext uri="{0D108BD9-81ED-4DB2-BD59-A6C34878D82A}">
                    <a16:rowId xmlns:a16="http://schemas.microsoft.com/office/drawing/2014/main" val="314825650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0,262139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0,526977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0,52794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0,559657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0,198472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0,446767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0,582962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0,794165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0,654606</a:t>
                      </a:r>
                    </a:p>
                  </a:txBody>
                  <a:tcPr marL="6350" marR="6350" marT="6350" marB="0" anchor="ctr"/>
                </a:tc>
                <a:extLst>
                  <a:ext uri="{0D108BD9-81ED-4DB2-BD59-A6C34878D82A}">
                    <a16:rowId xmlns:a16="http://schemas.microsoft.com/office/drawing/2014/main" val="3661541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0,254506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0,125789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0,280444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0,320312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0,198472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0,315483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0,290693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0,314919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0,181701</a:t>
                      </a:r>
                    </a:p>
                  </a:txBody>
                  <a:tcPr marL="6350" marR="6350" marT="6350" marB="0" anchor="ctr"/>
                </a:tc>
                <a:extLst>
                  <a:ext uri="{0D108BD9-81ED-4DB2-BD59-A6C34878D82A}">
                    <a16:rowId xmlns:a16="http://schemas.microsoft.com/office/drawing/2014/main" val="686120149"/>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0,315778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0,176592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0,374738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0,575761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0,446767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0,315483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0,862256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0,706163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0,569917</a:t>
                      </a:r>
                    </a:p>
                  </a:txBody>
                  <a:tcPr marL="6350" marR="6350" marT="6350" marB="0" anchor="ctr"/>
                </a:tc>
                <a:extLst>
                  <a:ext uri="{0D108BD9-81ED-4DB2-BD59-A6C34878D82A}">
                    <a16:rowId xmlns:a16="http://schemas.microsoft.com/office/drawing/2014/main" val="271381428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0,362505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0,237485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0,43495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0,554233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0,582962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0,290693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0,862256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0,721217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0,625897</a:t>
                      </a:r>
                    </a:p>
                  </a:txBody>
                  <a:tcPr marL="6350" marR="6350" marT="6350" marB="0" anchor="ctr"/>
                </a:tc>
                <a:extLst>
                  <a:ext uri="{0D108BD9-81ED-4DB2-BD59-A6C34878D82A}">
                    <a16:rowId xmlns:a16="http://schemas.microsoft.com/office/drawing/2014/main" val="1328070161"/>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0,321742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0,528152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0,506014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0,654608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0,794165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0,314919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0,706163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0,721217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0,937282</a:t>
                      </a:r>
                    </a:p>
                  </a:txBody>
                  <a:tcPr marL="6350" marR="6350" marT="6350" marB="0" anchor="ctr"/>
                </a:tc>
                <a:extLst>
                  <a:ext uri="{0D108BD9-81ED-4DB2-BD59-A6C34878D82A}">
                    <a16:rowId xmlns:a16="http://schemas.microsoft.com/office/drawing/2014/main" val="3164826987"/>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0,204673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0,43399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0,521703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0,577227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0,654606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0,181701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0,569917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0,625897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0,937282</a:t>
                      </a:r>
                    </a:p>
                  </a:txBody>
                  <a:tcPr marL="6350" marR="6350" marT="6350" marB="0" anchor="ctr"/>
                </a:tc>
                <a:tc>
                  <a:txBody>
                    <a:bodyPr/>
                    <a:lstStyle/>
                    <a:p>
                      <a:pPr algn="ctr" fontAlgn="b"/>
                      <a:r>
                        <a:rPr lang="es-ES" sz="13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41376879"/>
                  </a:ext>
                </a:extLst>
              </a:tr>
            </a:tbl>
          </a:graphicData>
        </a:graphic>
      </p:graphicFrame>
    </p:spTree>
    <p:extLst>
      <p:ext uri="{BB962C8B-B14F-4D97-AF65-F5344CB8AC3E}">
        <p14:creationId xmlns:p14="http://schemas.microsoft.com/office/powerpoint/2010/main" val="10514287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IES </a:t>
            </a:r>
            <a:r>
              <a:rPr lang="es-ES" dirty="0" err="1"/>
              <a:t>when</a:t>
            </a:r>
            <a:r>
              <a:rPr lang="es-ES" dirty="0"/>
              <a:t> </a:t>
            </a:r>
            <a:r>
              <a:rPr lang="es-ES" dirty="0" err="1"/>
              <a:t>accurate</a:t>
            </a:r>
            <a:r>
              <a:rPr lang="es-ES" dirty="0"/>
              <a:t> </a:t>
            </a:r>
            <a:r>
              <a:rPr lang="es-ES" dirty="0" err="1"/>
              <a:t>correlation</a:t>
            </a:r>
            <a:r>
              <a:rPr lang="es-ES" dirty="0"/>
              <a:t> </a:t>
            </a:r>
            <a:r>
              <a:rPr lang="es-ES" dirty="0" err="1"/>
              <a:t>matrix</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879359807"/>
              </p:ext>
            </p:extLst>
          </p:nvPr>
        </p:nvGraphicFramePr>
        <p:xfrm>
          <a:off x="927650" y="1104483"/>
          <a:ext cx="10336700" cy="5427226"/>
        </p:xfrm>
        <a:graphic>
          <a:graphicData uri="http://schemas.openxmlformats.org/drawingml/2006/table">
            <a:tbl>
              <a:tblPr>
                <a:tableStyleId>{7DF18680-E054-41AD-8BC1-D1AEF772440D}</a:tableStyleId>
              </a:tblPr>
              <a:tblGrid>
                <a:gridCol w="939700">
                  <a:extLst>
                    <a:ext uri="{9D8B030D-6E8A-4147-A177-3AD203B41FA5}">
                      <a16:colId xmlns:a16="http://schemas.microsoft.com/office/drawing/2014/main" val="1924191620"/>
                    </a:ext>
                  </a:extLst>
                </a:gridCol>
                <a:gridCol w="939700">
                  <a:extLst>
                    <a:ext uri="{9D8B030D-6E8A-4147-A177-3AD203B41FA5}">
                      <a16:colId xmlns:a16="http://schemas.microsoft.com/office/drawing/2014/main" val="2690445536"/>
                    </a:ext>
                  </a:extLst>
                </a:gridCol>
                <a:gridCol w="939700">
                  <a:extLst>
                    <a:ext uri="{9D8B030D-6E8A-4147-A177-3AD203B41FA5}">
                      <a16:colId xmlns:a16="http://schemas.microsoft.com/office/drawing/2014/main" val="3819558076"/>
                    </a:ext>
                  </a:extLst>
                </a:gridCol>
                <a:gridCol w="939700">
                  <a:extLst>
                    <a:ext uri="{9D8B030D-6E8A-4147-A177-3AD203B41FA5}">
                      <a16:colId xmlns:a16="http://schemas.microsoft.com/office/drawing/2014/main" val="277105369"/>
                    </a:ext>
                  </a:extLst>
                </a:gridCol>
                <a:gridCol w="939700">
                  <a:extLst>
                    <a:ext uri="{9D8B030D-6E8A-4147-A177-3AD203B41FA5}">
                      <a16:colId xmlns:a16="http://schemas.microsoft.com/office/drawing/2014/main" val="3049010550"/>
                    </a:ext>
                  </a:extLst>
                </a:gridCol>
                <a:gridCol w="939700">
                  <a:extLst>
                    <a:ext uri="{9D8B030D-6E8A-4147-A177-3AD203B41FA5}">
                      <a16:colId xmlns:a16="http://schemas.microsoft.com/office/drawing/2014/main" val="1207122479"/>
                    </a:ext>
                  </a:extLst>
                </a:gridCol>
                <a:gridCol w="939700">
                  <a:extLst>
                    <a:ext uri="{9D8B030D-6E8A-4147-A177-3AD203B41FA5}">
                      <a16:colId xmlns:a16="http://schemas.microsoft.com/office/drawing/2014/main" val="3022019051"/>
                    </a:ext>
                  </a:extLst>
                </a:gridCol>
                <a:gridCol w="939700">
                  <a:extLst>
                    <a:ext uri="{9D8B030D-6E8A-4147-A177-3AD203B41FA5}">
                      <a16:colId xmlns:a16="http://schemas.microsoft.com/office/drawing/2014/main" val="2558239541"/>
                    </a:ext>
                  </a:extLst>
                </a:gridCol>
                <a:gridCol w="939700">
                  <a:extLst>
                    <a:ext uri="{9D8B030D-6E8A-4147-A177-3AD203B41FA5}">
                      <a16:colId xmlns:a16="http://schemas.microsoft.com/office/drawing/2014/main" val="867360835"/>
                    </a:ext>
                  </a:extLst>
                </a:gridCol>
                <a:gridCol w="939700">
                  <a:extLst>
                    <a:ext uri="{9D8B030D-6E8A-4147-A177-3AD203B41FA5}">
                      <a16:colId xmlns:a16="http://schemas.microsoft.com/office/drawing/2014/main" val="2476985979"/>
                    </a:ext>
                  </a:extLst>
                </a:gridCol>
                <a:gridCol w="939700">
                  <a:extLst>
                    <a:ext uri="{9D8B030D-6E8A-4147-A177-3AD203B41FA5}">
                      <a16:colId xmlns:a16="http://schemas.microsoft.com/office/drawing/2014/main" val="160769131"/>
                    </a:ext>
                  </a:extLst>
                </a:gridCol>
              </a:tblGrid>
              <a:tr h="489854">
                <a:tc>
                  <a:txBody>
                    <a:bodyPr/>
                    <a:lstStyle/>
                    <a:p>
                      <a:pPr algn="ctr" fontAlgn="b"/>
                      <a:endParaRPr lang="en-US" sz="1100" b="0" i="0" u="none" strike="noStrike" noProof="0"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extLst>
                  <a:ext uri="{0D108BD9-81ED-4DB2-BD59-A6C34878D82A}">
                    <a16:rowId xmlns:a16="http://schemas.microsoft.com/office/drawing/2014/main" val="1463309438"/>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0,11078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0,32434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0,360996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0,225236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0,277751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0,265192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0,30608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0,291207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0,252718</a:t>
                      </a:r>
                    </a:p>
                  </a:txBody>
                  <a:tcPr marL="6350" marR="6350" marT="6350" marB="0" anchor="ctr"/>
                </a:tc>
                <a:extLst>
                  <a:ext uri="{0D108BD9-81ED-4DB2-BD59-A6C34878D82A}">
                    <a16:rowId xmlns:a16="http://schemas.microsoft.com/office/drawing/2014/main" val="339047462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0,11078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0,323744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0,444011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0,458767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0,17796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0,166296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0,21292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0,503865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0,455731</a:t>
                      </a:r>
                    </a:p>
                  </a:txBody>
                  <a:tcPr marL="6350" marR="6350" marT="6350" marB="0" anchor="ctr"/>
                </a:tc>
                <a:extLst>
                  <a:ext uri="{0D108BD9-81ED-4DB2-BD59-A6C34878D82A}">
                    <a16:rowId xmlns:a16="http://schemas.microsoft.com/office/drawing/2014/main" val="1747932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0,32434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0,323744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0,476252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0,373878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0,375173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0,264673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0,341812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0,407335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0,405162</a:t>
                      </a:r>
                    </a:p>
                  </a:txBody>
                  <a:tcPr marL="6350" marR="6350" marT="6350" marB="0" anchor="ctr"/>
                </a:tc>
                <a:extLst>
                  <a:ext uri="{0D108BD9-81ED-4DB2-BD59-A6C34878D82A}">
                    <a16:rowId xmlns:a16="http://schemas.microsoft.com/office/drawing/2014/main" val="3040645693"/>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0,360996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0,444011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0,476252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0,511156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0,323236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0,537577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0,529388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0,673702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0,667403</a:t>
                      </a:r>
                    </a:p>
                  </a:txBody>
                  <a:tcPr marL="6350" marR="6350" marT="6350" marB="0" anchor="ctr"/>
                </a:tc>
                <a:extLst>
                  <a:ext uri="{0D108BD9-81ED-4DB2-BD59-A6C34878D82A}">
                    <a16:rowId xmlns:a16="http://schemas.microsoft.com/office/drawing/2014/main" val="314825650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0,225236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0,458767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0,373878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0,511156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0,328308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0,345967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0,507206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0,676208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0,685893</a:t>
                      </a:r>
                    </a:p>
                  </a:txBody>
                  <a:tcPr marL="6350" marR="6350" marT="6350" marB="0" anchor="ctr"/>
                </a:tc>
                <a:extLst>
                  <a:ext uri="{0D108BD9-81ED-4DB2-BD59-A6C34878D82A}">
                    <a16:rowId xmlns:a16="http://schemas.microsoft.com/office/drawing/2014/main" val="3661541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0,277751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0,17796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0,375173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0,323236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0,328308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0,271892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0,324156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0,359907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0,339016</a:t>
                      </a:r>
                    </a:p>
                  </a:txBody>
                  <a:tcPr marL="6350" marR="6350" marT="6350" marB="0" anchor="ctr"/>
                </a:tc>
                <a:extLst>
                  <a:ext uri="{0D108BD9-81ED-4DB2-BD59-A6C34878D82A}">
                    <a16:rowId xmlns:a16="http://schemas.microsoft.com/office/drawing/2014/main" val="686120149"/>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0,265192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0,166296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0,264673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0,537577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0,345967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0,271892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0,904122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0,684995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0,680492</a:t>
                      </a:r>
                    </a:p>
                  </a:txBody>
                  <a:tcPr marL="6350" marR="6350" marT="6350" marB="0" anchor="ctr"/>
                </a:tc>
                <a:extLst>
                  <a:ext uri="{0D108BD9-81ED-4DB2-BD59-A6C34878D82A}">
                    <a16:rowId xmlns:a16="http://schemas.microsoft.com/office/drawing/2014/main" val="271381428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0,30608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0,21292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0,341812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0,529388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0,507206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0,324156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0,904122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0,689065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0,705808</a:t>
                      </a:r>
                    </a:p>
                  </a:txBody>
                  <a:tcPr marL="6350" marR="6350" marT="6350" marB="0" anchor="ctr"/>
                </a:tc>
                <a:extLst>
                  <a:ext uri="{0D108BD9-81ED-4DB2-BD59-A6C34878D82A}">
                    <a16:rowId xmlns:a16="http://schemas.microsoft.com/office/drawing/2014/main" val="1328070161"/>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0,291207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0,503865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0,407335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0,673702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0,676208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0,359907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0,684995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0,689065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0,951114</a:t>
                      </a:r>
                    </a:p>
                  </a:txBody>
                  <a:tcPr marL="6350" marR="6350" marT="6350" marB="0" anchor="ctr"/>
                </a:tc>
                <a:extLst>
                  <a:ext uri="{0D108BD9-81ED-4DB2-BD59-A6C34878D82A}">
                    <a16:rowId xmlns:a16="http://schemas.microsoft.com/office/drawing/2014/main" val="3164826987"/>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0,252718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0,455731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0,405162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0,667403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0,685893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0,339016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0,680492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0,705808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0,951114</a:t>
                      </a:r>
                    </a:p>
                  </a:txBody>
                  <a:tcPr marL="6350" marR="6350" marT="6350" marB="0" anchor="ctr"/>
                </a:tc>
                <a:tc>
                  <a:txBody>
                    <a:bodyPr/>
                    <a:lstStyle/>
                    <a:p>
                      <a:pPr algn="ctr" fontAlgn="b"/>
                      <a:r>
                        <a:rPr lang="es-ES" sz="13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41376879"/>
                  </a:ext>
                </a:extLst>
              </a:tr>
            </a:tbl>
          </a:graphicData>
        </a:graphic>
      </p:graphicFrame>
    </p:spTree>
    <p:extLst>
      <p:ext uri="{BB962C8B-B14F-4D97-AF65-F5344CB8AC3E}">
        <p14:creationId xmlns:p14="http://schemas.microsoft.com/office/powerpoint/2010/main" val="20020978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RCS </a:t>
            </a:r>
            <a:r>
              <a:rPr lang="es-ES" dirty="0" err="1"/>
              <a:t>correlation</a:t>
            </a:r>
            <a:r>
              <a:rPr lang="es-ES" dirty="0"/>
              <a:t> </a:t>
            </a:r>
            <a:r>
              <a:rPr lang="es-ES" dirty="0" err="1"/>
              <a:t>matrix</a:t>
            </a:r>
            <a:endParaRPr dirty="0"/>
          </a:p>
        </p:txBody>
      </p:sp>
      <p:graphicFrame>
        <p:nvGraphicFramePr>
          <p:cNvPr id="10" name="Table 9">
            <a:extLst>
              <a:ext uri="{FF2B5EF4-FFF2-40B4-BE49-F238E27FC236}">
                <a16:creationId xmlns:a16="http://schemas.microsoft.com/office/drawing/2014/main" id="{155E1549-26F8-4887-AA24-BC5F8E8AE859}"/>
              </a:ext>
            </a:extLst>
          </p:cNvPr>
          <p:cNvGraphicFramePr>
            <a:graphicFrameLocks noGrp="1"/>
          </p:cNvGraphicFramePr>
          <p:nvPr>
            <p:extLst>
              <p:ext uri="{D42A27DB-BD31-4B8C-83A1-F6EECF244321}">
                <p14:modId xmlns:p14="http://schemas.microsoft.com/office/powerpoint/2010/main" val="3711237767"/>
              </p:ext>
            </p:extLst>
          </p:nvPr>
        </p:nvGraphicFramePr>
        <p:xfrm>
          <a:off x="927650" y="1104483"/>
          <a:ext cx="10336700" cy="5427226"/>
        </p:xfrm>
        <a:graphic>
          <a:graphicData uri="http://schemas.openxmlformats.org/drawingml/2006/table">
            <a:tbl>
              <a:tblPr>
                <a:tableStyleId>{7DF18680-E054-41AD-8BC1-D1AEF772440D}</a:tableStyleId>
              </a:tblPr>
              <a:tblGrid>
                <a:gridCol w="939700">
                  <a:extLst>
                    <a:ext uri="{9D8B030D-6E8A-4147-A177-3AD203B41FA5}">
                      <a16:colId xmlns:a16="http://schemas.microsoft.com/office/drawing/2014/main" val="1924191620"/>
                    </a:ext>
                  </a:extLst>
                </a:gridCol>
                <a:gridCol w="939700">
                  <a:extLst>
                    <a:ext uri="{9D8B030D-6E8A-4147-A177-3AD203B41FA5}">
                      <a16:colId xmlns:a16="http://schemas.microsoft.com/office/drawing/2014/main" val="2690445536"/>
                    </a:ext>
                  </a:extLst>
                </a:gridCol>
                <a:gridCol w="939700">
                  <a:extLst>
                    <a:ext uri="{9D8B030D-6E8A-4147-A177-3AD203B41FA5}">
                      <a16:colId xmlns:a16="http://schemas.microsoft.com/office/drawing/2014/main" val="3819558076"/>
                    </a:ext>
                  </a:extLst>
                </a:gridCol>
                <a:gridCol w="939700">
                  <a:extLst>
                    <a:ext uri="{9D8B030D-6E8A-4147-A177-3AD203B41FA5}">
                      <a16:colId xmlns:a16="http://schemas.microsoft.com/office/drawing/2014/main" val="277105369"/>
                    </a:ext>
                  </a:extLst>
                </a:gridCol>
                <a:gridCol w="939700">
                  <a:extLst>
                    <a:ext uri="{9D8B030D-6E8A-4147-A177-3AD203B41FA5}">
                      <a16:colId xmlns:a16="http://schemas.microsoft.com/office/drawing/2014/main" val="3049010550"/>
                    </a:ext>
                  </a:extLst>
                </a:gridCol>
                <a:gridCol w="939700">
                  <a:extLst>
                    <a:ext uri="{9D8B030D-6E8A-4147-A177-3AD203B41FA5}">
                      <a16:colId xmlns:a16="http://schemas.microsoft.com/office/drawing/2014/main" val="1207122479"/>
                    </a:ext>
                  </a:extLst>
                </a:gridCol>
                <a:gridCol w="939700">
                  <a:extLst>
                    <a:ext uri="{9D8B030D-6E8A-4147-A177-3AD203B41FA5}">
                      <a16:colId xmlns:a16="http://schemas.microsoft.com/office/drawing/2014/main" val="3022019051"/>
                    </a:ext>
                  </a:extLst>
                </a:gridCol>
                <a:gridCol w="939700">
                  <a:extLst>
                    <a:ext uri="{9D8B030D-6E8A-4147-A177-3AD203B41FA5}">
                      <a16:colId xmlns:a16="http://schemas.microsoft.com/office/drawing/2014/main" val="2558239541"/>
                    </a:ext>
                  </a:extLst>
                </a:gridCol>
                <a:gridCol w="939700">
                  <a:extLst>
                    <a:ext uri="{9D8B030D-6E8A-4147-A177-3AD203B41FA5}">
                      <a16:colId xmlns:a16="http://schemas.microsoft.com/office/drawing/2014/main" val="867360835"/>
                    </a:ext>
                  </a:extLst>
                </a:gridCol>
                <a:gridCol w="939700">
                  <a:extLst>
                    <a:ext uri="{9D8B030D-6E8A-4147-A177-3AD203B41FA5}">
                      <a16:colId xmlns:a16="http://schemas.microsoft.com/office/drawing/2014/main" val="2476985979"/>
                    </a:ext>
                  </a:extLst>
                </a:gridCol>
                <a:gridCol w="939700">
                  <a:extLst>
                    <a:ext uri="{9D8B030D-6E8A-4147-A177-3AD203B41FA5}">
                      <a16:colId xmlns:a16="http://schemas.microsoft.com/office/drawing/2014/main" val="160769131"/>
                    </a:ext>
                  </a:extLst>
                </a:gridCol>
              </a:tblGrid>
              <a:tr h="489854">
                <a:tc>
                  <a:txBody>
                    <a:bodyPr/>
                    <a:lstStyle/>
                    <a:p>
                      <a:pPr algn="ctr" fontAlgn="b"/>
                      <a:endParaRPr lang="en-US" sz="1100" b="0" i="0" u="none" strike="noStrike" noProof="0"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extLst>
                  <a:ext uri="{0D108BD9-81ED-4DB2-BD59-A6C34878D82A}">
                    <a16:rowId xmlns:a16="http://schemas.microsoft.com/office/drawing/2014/main" val="1463309438"/>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Dots Comparison</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0,065102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0,481411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0,660078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0,617287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0,606064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0,598091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0,588408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0,675951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0,678321</a:t>
                      </a:r>
                    </a:p>
                  </a:txBody>
                  <a:tcPr marL="6350" marR="6350" marT="6350" marB="0" anchor="ctr"/>
                </a:tc>
                <a:extLst>
                  <a:ext uri="{0D108BD9-81ED-4DB2-BD59-A6C34878D82A}">
                    <a16:rowId xmlns:a16="http://schemas.microsoft.com/office/drawing/2014/main" val="339047462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0,065102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0,161972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0,097774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0,11858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0,059059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0,13218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0,142506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0,103775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0,094119</a:t>
                      </a:r>
                    </a:p>
                  </a:txBody>
                  <a:tcPr marL="6350" marR="6350" marT="6350" marB="0" anchor="ctr"/>
                </a:tc>
                <a:extLst>
                  <a:ext uri="{0D108BD9-81ED-4DB2-BD59-A6C34878D82A}">
                    <a16:rowId xmlns:a16="http://schemas.microsoft.com/office/drawing/2014/main" val="1747932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Sample Rotate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0,481411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0,161972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0,624875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0,640429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0,52938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0,560128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0,633979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0,648093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0,647389</a:t>
                      </a:r>
                    </a:p>
                  </a:txBody>
                  <a:tcPr marL="6350" marR="6350" marT="6350" marB="0" anchor="ctr"/>
                </a:tc>
                <a:extLst>
                  <a:ext uri="{0D108BD9-81ED-4DB2-BD59-A6C34878D82A}">
                    <a16:rowId xmlns:a16="http://schemas.microsoft.com/office/drawing/2014/main" val="3040645693"/>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Match Points Number</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0,660078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0,097774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0,624875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0,71519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0,659792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0,664807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0,635056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0,738615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0,73265</a:t>
                      </a:r>
                    </a:p>
                  </a:txBody>
                  <a:tcPr marL="6350" marR="6350" marT="6350" marB="0" anchor="ctr"/>
                </a:tc>
                <a:extLst>
                  <a:ext uri="{0D108BD9-81ED-4DB2-BD59-A6C34878D82A}">
                    <a16:rowId xmlns:a16="http://schemas.microsoft.com/office/drawing/2014/main" val="3148256502"/>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Symbolic Magnitude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0,617287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0,11858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0,640429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0,71519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0,660817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0,721683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0,755063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0,798642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0,781918</a:t>
                      </a:r>
                    </a:p>
                  </a:txBody>
                  <a:tcPr marL="6350" marR="6350" marT="6350" marB="0" anchor="ctr"/>
                </a:tc>
                <a:extLst>
                  <a:ext uri="{0D108BD9-81ED-4DB2-BD59-A6C34878D82A}">
                    <a16:rowId xmlns:a16="http://schemas.microsoft.com/office/drawing/2014/main" val="366154124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Numeric Line</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0,606064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0,059059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0,52938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0,659792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0,660817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0,639524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0,642868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0,733088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0,743574</a:t>
                      </a:r>
                    </a:p>
                  </a:txBody>
                  <a:tcPr marL="6350" marR="6350" marT="6350" marB="0" anchor="ctr"/>
                </a:tc>
                <a:extLst>
                  <a:ext uri="{0D108BD9-81ED-4DB2-BD59-A6C34878D82A}">
                    <a16:rowId xmlns:a16="http://schemas.microsoft.com/office/drawing/2014/main" val="686120149"/>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Forward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0,598091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0,13218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0,560128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0,664807</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0,721683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0,639524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0,946763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0,850083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0,885241</a:t>
                      </a:r>
                    </a:p>
                  </a:txBody>
                  <a:tcPr marL="6350" marR="6350" marT="6350" marB="0" anchor="ctr"/>
                </a:tc>
                <a:extLst>
                  <a:ext uri="{0D108BD9-81ED-4DB2-BD59-A6C34878D82A}">
                    <a16:rowId xmlns:a16="http://schemas.microsoft.com/office/drawing/2014/main" val="2713814280"/>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Counting Backward</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0,588408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0,142506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0,633979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0,635056</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0,755063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0,642868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0,946763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0,881344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0,901953</a:t>
                      </a:r>
                    </a:p>
                  </a:txBody>
                  <a:tcPr marL="6350" marR="6350" marT="6350" marB="0" anchor="ctr"/>
                </a:tc>
                <a:extLst>
                  <a:ext uri="{0D108BD9-81ED-4DB2-BD59-A6C34878D82A}">
                    <a16:rowId xmlns:a16="http://schemas.microsoft.com/office/drawing/2014/main" val="1328070161"/>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Plus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0,675951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0,103775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0,648093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0,738615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0,798642</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0,733088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0,850083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0,881344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0,965909</a:t>
                      </a:r>
                    </a:p>
                  </a:txBody>
                  <a:tcPr marL="6350" marR="6350" marT="6350" marB="0" anchor="ctr"/>
                </a:tc>
                <a:extLst>
                  <a:ext uri="{0D108BD9-81ED-4DB2-BD59-A6C34878D82A}">
                    <a16:rowId xmlns:a16="http://schemas.microsoft.com/office/drawing/2014/main" val="3164826987"/>
                  </a:ext>
                </a:extLst>
              </a:tr>
              <a:tr h="489854">
                <a:tc>
                  <a:txBody>
                    <a:bodyPr/>
                    <a:lstStyle/>
                    <a:p>
                      <a:pPr algn="ctr" fontAlgn="t"/>
                      <a:r>
                        <a:rPr lang="en-US" sz="1100" b="1" i="0" u="none" strike="noStrike" noProof="0" dirty="0">
                          <a:solidFill>
                            <a:srgbClr val="000000"/>
                          </a:solidFill>
                          <a:effectLst/>
                          <a:latin typeface="Calibri" panose="020F0502020204030204" pitchFamily="34" charset="0"/>
                        </a:rPr>
                        <a:t>Simple Arithmetic Minus</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0,678321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0,094119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0,647389</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0,73265</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0,781918</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0,743574</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0,885241</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0,901953</a:t>
                      </a:r>
                    </a:p>
                  </a:txBody>
                  <a:tcPr marL="6350" marR="6350" marT="6350" marB="0" anchor="ctr"/>
                </a:tc>
                <a:tc>
                  <a:txBody>
                    <a:bodyPr/>
                    <a:lstStyle/>
                    <a:p>
                      <a:pPr algn="ctr" fontAlgn="b"/>
                      <a:r>
                        <a:rPr lang="es-ES" sz="1300" b="0" i="0" u="none" strike="noStrike">
                          <a:solidFill>
                            <a:srgbClr val="000000"/>
                          </a:solidFill>
                          <a:effectLst/>
                          <a:latin typeface="Calibri" panose="020F0502020204030204" pitchFamily="34" charset="0"/>
                        </a:rPr>
                        <a:t>0,965909</a:t>
                      </a:r>
                    </a:p>
                  </a:txBody>
                  <a:tcPr marL="6350" marR="6350" marT="6350" marB="0" anchor="ctr"/>
                </a:tc>
                <a:tc>
                  <a:txBody>
                    <a:bodyPr/>
                    <a:lstStyle/>
                    <a:p>
                      <a:pPr algn="ctr" fontAlgn="b"/>
                      <a:r>
                        <a:rPr lang="es-ES" sz="13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41376879"/>
                  </a:ext>
                </a:extLst>
              </a:tr>
            </a:tbl>
          </a:graphicData>
        </a:graphic>
      </p:graphicFrame>
    </p:spTree>
    <p:extLst>
      <p:ext uri="{BB962C8B-B14F-4D97-AF65-F5344CB8AC3E}">
        <p14:creationId xmlns:p14="http://schemas.microsoft.com/office/powerpoint/2010/main" val="158859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pic>
        <p:nvPicPr>
          <p:cNvPr id="3" name="Picture Placeholder 2" descr="dots-comparison-rcs-by-age.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RCS by 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Dots Comparison</a:t>
            </a:r>
          </a:p>
        </p:txBody>
      </p:sp>
      <p:pic>
        <p:nvPicPr>
          <p:cNvPr id="3" name="Picture Placeholder 2" descr="dots-comparison_general_rt.png"/>
          <p:cNvPicPr>
            <a:picLocks noGrp="1" noChangeAspect="1"/>
          </p:cNvPicPr>
          <p:nvPr>
            <p:ph type="pic" sz="quarter" idx="13"/>
          </p:nvPr>
        </p:nvPicPr>
        <p:blipFill>
          <a:blip r:embed="rId2"/>
          <a:srcRect l="14" r="14"/>
          <a:stretch>
            <a:fillRect/>
          </a:stretch>
        </p:blipFill>
        <p:spPr/>
      </p:pic>
      <p:sp>
        <p:nvSpPr>
          <p:cNvPr id="4" name="Text Placeholder 3"/>
          <p:cNvSpPr>
            <a:spLocks noGrp="1"/>
          </p:cNvSpPr>
          <p:nvPr>
            <p:ph type="body" sz="quarter" idx="14"/>
          </p:nvPr>
        </p:nvSpPr>
        <p:spPr/>
        <p:txBody>
          <a:bodyPr/>
          <a:lstStyle/>
          <a:p>
            <a:r>
              <a:t>RT by age</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TotalTime>
  <Words>1996</Words>
  <Application>Microsoft Office PowerPoint</Application>
  <PresentationFormat>Widescreen</PresentationFormat>
  <Paragraphs>1147</Paragraphs>
  <Slides>74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74</vt:i4>
      </vt:variant>
    </vt:vector>
  </HeadingPairs>
  <TitlesOfParts>
    <vt:vector size="79" baseType="lpstr">
      <vt:lpstr>Arial</vt:lpstr>
      <vt:lpstr>Calibri</vt:lpstr>
      <vt:lpstr>Calibri Light</vt:lpstr>
      <vt:lpstr>Tema de Office</vt:lpstr>
      <vt:lpstr>1_Tema de Office</vt:lpstr>
      <vt:lpstr>PowerPoint Presentation</vt:lpstr>
      <vt:lpstr>PowerPoint Presentation</vt:lpstr>
      <vt:lpstr>PowerPoint Presentation</vt:lpstr>
      <vt:lpstr>PowerPoint Presentation</vt:lpstr>
      <vt:lpstr>Dots Comparison</vt:lpstr>
      <vt:lpstr>Dots Comparison</vt:lpstr>
      <vt:lpstr>Dots Comparison</vt:lpstr>
      <vt:lpstr>Dots Comparison</vt:lpstr>
      <vt:lpstr>Dots Comparison</vt:lpstr>
      <vt:lpstr>Dots Comparison</vt:lpstr>
      <vt:lpstr>Match Sample</vt:lpstr>
      <vt:lpstr>Match Sample</vt:lpstr>
      <vt:lpstr>Match Sample</vt:lpstr>
      <vt:lpstr>Match Sample</vt:lpstr>
      <vt:lpstr>Match Sample</vt:lpstr>
      <vt:lpstr>Match Sample</vt:lpstr>
      <vt:lpstr>Match Sample Rotate</vt:lpstr>
      <vt:lpstr>Match Sample Rotate</vt:lpstr>
      <vt:lpstr>Match Sample Rotate</vt:lpstr>
      <vt:lpstr>Match Sample Rotate</vt:lpstr>
      <vt:lpstr>Match Sample Rotate</vt:lpstr>
      <vt:lpstr>Match Sample Rotate</vt:lpstr>
      <vt:lpstr>Match Points Number</vt:lpstr>
      <vt:lpstr>Match Points Number</vt:lpstr>
      <vt:lpstr>Match Points Number</vt:lpstr>
      <vt:lpstr>Match Points Number</vt:lpstr>
      <vt:lpstr>Match Points Number</vt:lpstr>
      <vt:lpstr>Match Points Number</vt:lpstr>
      <vt:lpstr>Symbolic Magnitude</vt:lpstr>
      <vt:lpstr>Symbolic Magnitude</vt:lpstr>
      <vt:lpstr>Symbolic Magnitude</vt:lpstr>
      <vt:lpstr>Symbolic Magnitude</vt:lpstr>
      <vt:lpstr>Symbolic Magnitude</vt:lpstr>
      <vt:lpstr>Symbolic Magnitude</vt:lpstr>
      <vt:lpstr>Numeric Line</vt:lpstr>
      <vt:lpstr>Numeric Line</vt:lpstr>
      <vt:lpstr>Numeric Line</vt:lpstr>
      <vt:lpstr>Numeric Line</vt:lpstr>
      <vt:lpstr>Numeric Line</vt:lpstr>
      <vt:lpstr>Numeric Line</vt:lpstr>
      <vt:lpstr>Counting Forward</vt:lpstr>
      <vt:lpstr>Counting Forward</vt:lpstr>
      <vt:lpstr>Counting Forward</vt:lpstr>
      <vt:lpstr>Counting Forward</vt:lpstr>
      <vt:lpstr>Counting Forward</vt:lpstr>
      <vt:lpstr>Counting Forward</vt:lpstr>
      <vt:lpstr>Counting Backward</vt:lpstr>
      <vt:lpstr>Counting Backward</vt:lpstr>
      <vt:lpstr>Counting Backward</vt:lpstr>
      <vt:lpstr>Counting Backward</vt:lpstr>
      <vt:lpstr>Counting Backward</vt:lpstr>
      <vt:lpstr>Counting Backward</vt:lpstr>
      <vt:lpstr>Simple Arithmetic Plus</vt:lpstr>
      <vt:lpstr>Simple Arithmetic Plus</vt:lpstr>
      <vt:lpstr>Simple Arithmetic Plus</vt:lpstr>
      <vt:lpstr>Simple Arithmetic Plus</vt:lpstr>
      <vt:lpstr>Simple Arithmetic Plus</vt:lpstr>
      <vt:lpstr>Simple Arithmetic Plus</vt:lpstr>
      <vt:lpstr>Simple Arithmetic Minus</vt:lpstr>
      <vt:lpstr>Simple Arithmetic Minus</vt:lpstr>
      <vt:lpstr>Simple Arithmetic Minus</vt:lpstr>
      <vt:lpstr>Simple Arithmetic Minus</vt:lpstr>
      <vt:lpstr>Simple Arithmetic Minus</vt:lpstr>
      <vt:lpstr>Simple Arithmetic Minus</vt:lpstr>
      <vt:lpstr>LISAS</vt:lpstr>
      <vt:lpstr>LISAS when accurate</vt:lpstr>
      <vt:lpstr>IES</vt:lpstr>
      <vt:lpstr>IES when accurate</vt:lpstr>
      <vt:lpstr>RCS</vt:lpstr>
      <vt:lpstr>LISAS correlation matrix</vt:lpstr>
      <vt:lpstr>LISAS when accurate correlation matrix</vt:lpstr>
      <vt:lpstr>IES correlation matrix</vt:lpstr>
      <vt:lpstr>IES when accurate correlation matrix</vt:lpstr>
      <vt:lpstr>RCS correlation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ACUÑA LISANDRO ELIAS</dc:creator>
  <cp:lastModifiedBy>ACUÑA LISANDRO ELIAS</cp:lastModifiedBy>
  <cp:revision>12</cp:revision>
  <dcterms:created xsi:type="dcterms:W3CDTF">2022-01-15T15:30:04Z</dcterms:created>
  <dcterms:modified xsi:type="dcterms:W3CDTF">2022-02-17T06:06:21Z</dcterms:modified>
</cp:coreProperties>
</file>