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834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77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94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84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52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64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20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00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04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1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DD9B-E852-4BBE-9851-6E4FC69AFC11}" type="datetimeFigureOut">
              <a:rPr lang="pl-PL" smtClean="0"/>
              <a:t>2018-02-01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237B-E583-4DF5-836D-75B6FBE3C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51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21351763">
            <a:off x="-31931" y="110308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pl-PL" sz="4300" b="1" dirty="0" smtClean="0">
                <a:latin typeface="Algerian" panose="04020705040A02060702" pitchFamily="82" charset="0"/>
              </a:rPr>
              <a:t>INSTALACJA ORAZ OBSŁUGA PROGRAMU:</a:t>
            </a:r>
            <a:br>
              <a:rPr lang="pl-PL" sz="4300" b="1" dirty="0" smtClean="0">
                <a:latin typeface="Algerian" panose="04020705040A02060702" pitchFamily="82" charset="0"/>
              </a:rPr>
            </a:br>
            <a:r>
              <a:rPr lang="pl-PL" sz="4300" b="1" dirty="0" smtClean="0">
                <a:latin typeface="Algerian" panose="04020705040A02060702" pitchFamily="82" charset="0"/>
              </a:rPr>
              <a:t>„PARAGON BACKUP &amp; RECOVERY 2014 Free”</a:t>
            </a:r>
            <a:endParaRPr lang="pl-PL" sz="4300" b="1" dirty="0">
              <a:latin typeface="Algerian" panose="04020705040A02060702" pitchFamily="82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0277856" y="6022848"/>
            <a:ext cx="19141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900" dirty="0" smtClean="0">
                <a:latin typeface="Agency FB" panose="020B0503020202020204" pitchFamily="34" charset="0"/>
              </a:rPr>
              <a:t>PRZYGOTOWAŁ:</a:t>
            </a:r>
          </a:p>
          <a:p>
            <a:pPr algn="ctr"/>
            <a:r>
              <a:rPr lang="pl-PL" sz="1900" dirty="0" smtClean="0">
                <a:latin typeface="Agency FB" panose="020B0503020202020204" pitchFamily="34" charset="0"/>
              </a:rPr>
              <a:t>Damian Barwiołek</a:t>
            </a:r>
            <a:endParaRPr lang="pl-PL" sz="1900" dirty="0">
              <a:latin typeface="Agency FB" panose="020B0503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0" y="3059789"/>
            <a:ext cx="1219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b="1" i="1" dirty="0" smtClean="0">
                <a:latin typeface="+mj-lt"/>
              </a:rPr>
              <a:t>Paragon Backup &amp; </a:t>
            </a:r>
            <a:r>
              <a:rPr lang="pl-PL" sz="1900" b="1" i="1" dirty="0" err="1" smtClean="0">
                <a:latin typeface="+mj-lt"/>
              </a:rPr>
              <a:t>Recovery</a:t>
            </a:r>
            <a:r>
              <a:rPr lang="pl-PL" sz="1900" b="1" i="1" dirty="0" smtClean="0">
                <a:latin typeface="+mj-lt"/>
              </a:rPr>
              <a:t> 2014 FREE </a:t>
            </a:r>
            <a:r>
              <a:rPr lang="pl-PL" sz="1900" dirty="0" smtClean="0">
                <a:latin typeface="+mj-lt"/>
              </a:rPr>
              <a:t>– autorstwa firmy „Paragon Software” to darmowa wersja programu o tej samej nazwie, pozbawiona jednak kilkudziesięciu funkcji. Kopie wykonane za pomocą tego programu są </a:t>
            </a:r>
            <a:r>
              <a:rPr lang="pl-PL" sz="1900" b="1" i="1" dirty="0" smtClean="0">
                <a:latin typeface="+mj-lt"/>
              </a:rPr>
              <a:t>NIEBOOTOWALNE</a:t>
            </a:r>
            <a:r>
              <a:rPr lang="pl-PL" sz="1900" dirty="0" smtClean="0">
                <a:latin typeface="+mj-lt"/>
              </a:rPr>
              <a:t> co powoduje, że do jej przywrócenia potrzebny jest zainstalowany system i ten program.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39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49" y="738555"/>
            <a:ext cx="7735655" cy="5142649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85344" y="85344"/>
            <a:ext cx="3986784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Z lewej strony wyróżniamy 6 kafelków: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700" b="1" u="sng" dirty="0" smtClean="0">
                <a:solidFill>
                  <a:srgbClr val="00B0F0"/>
                </a:solidFill>
                <a:latin typeface="+mj-lt"/>
              </a:rPr>
              <a:t>Backup to Virtual Disk</a:t>
            </a:r>
            <a:r>
              <a:rPr lang="pl-PL" sz="1700" dirty="0" smtClean="0">
                <a:latin typeface="+mj-lt"/>
              </a:rPr>
              <a:t>” – skrót do przeprowadzania kopii </a:t>
            </a:r>
            <a:r>
              <a:rPr lang="pl-PL" sz="1700" dirty="0" smtClean="0">
                <a:latin typeface="+mj-lt"/>
              </a:rPr>
              <a:t>zapasowej na dysku wirtualnym.</a:t>
            </a:r>
            <a:endParaRPr lang="pl-PL" sz="17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700" b="1" u="sng" dirty="0" err="1" smtClean="0">
                <a:solidFill>
                  <a:srgbClr val="00B050"/>
                </a:solidFill>
                <a:latin typeface="+mj-lt"/>
              </a:rPr>
              <a:t>Restore</a:t>
            </a:r>
            <a:r>
              <a:rPr lang="pl-PL" sz="1700" b="1" u="sng" dirty="0" smtClean="0">
                <a:solidFill>
                  <a:srgbClr val="00B050"/>
                </a:solidFill>
                <a:latin typeface="+mj-lt"/>
              </a:rPr>
              <a:t> from Virtual Disk</a:t>
            </a:r>
            <a:r>
              <a:rPr lang="pl-PL" sz="1700" dirty="0" smtClean="0">
                <a:latin typeface="+mj-lt"/>
              </a:rPr>
              <a:t>” – skrót do odtwarzania kopii </a:t>
            </a:r>
            <a:r>
              <a:rPr lang="pl-PL" sz="1700" dirty="0" smtClean="0">
                <a:latin typeface="+mj-lt"/>
              </a:rPr>
              <a:t>z dysku wirtualnego na </a:t>
            </a:r>
            <a:r>
              <a:rPr lang="pl-PL" sz="1700" dirty="0" smtClean="0">
                <a:latin typeface="+mj-lt"/>
              </a:rPr>
              <a:t>ten komputer.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700" b="1" u="sng" dirty="0" smtClean="0">
                <a:solidFill>
                  <a:srgbClr val="FF0000"/>
                </a:solidFill>
                <a:latin typeface="+mj-lt"/>
              </a:rPr>
              <a:t>Backup &amp; </a:t>
            </a:r>
            <a:r>
              <a:rPr lang="pl-PL" sz="1700" b="1" u="sng" dirty="0" err="1" smtClean="0">
                <a:solidFill>
                  <a:srgbClr val="FF0000"/>
                </a:solidFill>
                <a:latin typeface="+mj-lt"/>
              </a:rPr>
              <a:t>Recovery</a:t>
            </a:r>
            <a:r>
              <a:rPr lang="pl-PL" sz="1700" b="1" u="sng" dirty="0" smtClean="0">
                <a:solidFill>
                  <a:srgbClr val="FF0000"/>
                </a:solidFill>
                <a:latin typeface="+mj-lt"/>
              </a:rPr>
              <a:t> (</a:t>
            </a:r>
            <a:r>
              <a:rPr lang="pl-PL" sz="1700" b="1" u="sng" dirty="0" err="1" smtClean="0">
                <a:solidFill>
                  <a:srgbClr val="FF0000"/>
                </a:solidFill>
                <a:latin typeface="+mj-lt"/>
              </a:rPr>
              <a:t>switch</a:t>
            </a:r>
            <a:r>
              <a:rPr lang="pl-PL" sz="1700" b="1" u="sng" dirty="0" smtClean="0">
                <a:solidFill>
                  <a:srgbClr val="FF0000"/>
                </a:solidFill>
                <a:latin typeface="+mj-lt"/>
              </a:rPr>
              <a:t> to </a:t>
            </a:r>
            <a:r>
              <a:rPr lang="pl-PL" sz="1700" b="1" u="sng" dirty="0" err="1" smtClean="0">
                <a:solidFill>
                  <a:srgbClr val="FF0000"/>
                </a:solidFill>
                <a:latin typeface="+mj-lt"/>
              </a:rPr>
              <a:t>full</a:t>
            </a:r>
            <a:r>
              <a:rPr lang="pl-PL" sz="1700" b="1" u="sng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sz="1700" b="1" u="sng" dirty="0" err="1" smtClean="0">
                <a:solidFill>
                  <a:srgbClr val="FF0000"/>
                </a:solidFill>
                <a:latin typeface="+mj-lt"/>
              </a:rPr>
              <a:t>scale</a:t>
            </a:r>
            <a:r>
              <a:rPr lang="pl-PL" sz="1700" b="1" u="sng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sz="1700" b="1" u="sng" dirty="0" err="1" smtClean="0">
                <a:solidFill>
                  <a:srgbClr val="FF0000"/>
                </a:solidFill>
                <a:latin typeface="+mj-lt"/>
              </a:rPr>
              <a:t>launcher</a:t>
            </a:r>
            <a:r>
              <a:rPr lang="pl-PL" sz="1700" b="1" u="sng" dirty="0" smtClean="0">
                <a:solidFill>
                  <a:srgbClr val="FF0000"/>
                </a:solidFill>
                <a:latin typeface="+mj-lt"/>
              </a:rPr>
              <a:t>)</a:t>
            </a:r>
            <a:r>
              <a:rPr lang="pl-PL" sz="1700" dirty="0" smtClean="0">
                <a:latin typeface="+mj-lt"/>
              </a:rPr>
              <a:t>” – to opcja przełączania się domyślnego wyglądu programu.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700" b="1" u="sng" dirty="0" err="1" smtClean="0">
                <a:solidFill>
                  <a:srgbClr val="FFFF00"/>
                </a:solidFill>
                <a:latin typeface="+mj-lt"/>
              </a:rPr>
              <a:t>Incremental</a:t>
            </a:r>
            <a:r>
              <a:rPr lang="pl-PL" sz="1700" b="1" u="sng" dirty="0" smtClean="0">
                <a:solidFill>
                  <a:srgbClr val="FFFF00"/>
                </a:solidFill>
                <a:latin typeface="+mj-lt"/>
              </a:rPr>
              <a:t> Backup to Virtual Disc</a:t>
            </a:r>
            <a:r>
              <a:rPr lang="pl-PL" sz="1700" dirty="0" smtClean="0">
                <a:latin typeface="+mj-lt"/>
              </a:rPr>
              <a:t>” – skrót do tworzenia przyrostowej kopii na dysku.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700" b="1" u="sng" dirty="0" err="1" smtClean="0">
                <a:solidFill>
                  <a:srgbClr val="7030A0"/>
                </a:solidFill>
                <a:latin typeface="+mj-lt"/>
              </a:rPr>
              <a:t>Manage</a:t>
            </a:r>
            <a:r>
              <a:rPr lang="pl-PL" sz="1700" b="1" u="sng" dirty="0" smtClean="0">
                <a:solidFill>
                  <a:srgbClr val="7030A0"/>
                </a:solidFill>
                <a:latin typeface="+mj-lt"/>
              </a:rPr>
              <a:t> Backup </a:t>
            </a:r>
            <a:r>
              <a:rPr lang="pl-PL" sz="1700" b="1" u="sng" dirty="0" err="1" smtClean="0">
                <a:solidFill>
                  <a:srgbClr val="7030A0"/>
                </a:solidFill>
                <a:latin typeface="+mj-lt"/>
              </a:rPr>
              <a:t>Capsule</a:t>
            </a:r>
            <a:r>
              <a:rPr lang="pl-PL" sz="1700" dirty="0" smtClean="0">
                <a:latin typeface="+mj-lt"/>
              </a:rPr>
              <a:t>” – skrót tworzący miejsce na dysku gdzie ma być przechowywana nasza kopia.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>
                <a:latin typeface="+mj-lt"/>
              </a:rPr>
              <a:t>„</a:t>
            </a:r>
            <a:r>
              <a:rPr lang="pl-PL" sz="1700" b="1" u="sng" dirty="0" err="1">
                <a:solidFill>
                  <a:srgbClr val="0070C0"/>
                </a:solidFill>
                <a:latin typeface="+mj-lt"/>
              </a:rPr>
              <a:t>Recovery</a:t>
            </a:r>
            <a:r>
              <a:rPr lang="pl-PL" sz="1700" b="1" u="sng" dirty="0">
                <a:solidFill>
                  <a:srgbClr val="0070C0"/>
                </a:solidFill>
                <a:latin typeface="+mj-lt"/>
              </a:rPr>
              <a:t> Media Builder</a:t>
            </a:r>
            <a:r>
              <a:rPr lang="pl-PL" sz="1700" dirty="0">
                <a:latin typeface="+mj-lt"/>
              </a:rPr>
              <a:t>” – to skrót do stworzenia środowiska kopii </a:t>
            </a:r>
            <a:r>
              <a:rPr lang="pl-PL" sz="1700" dirty="0" err="1">
                <a:latin typeface="+mj-lt"/>
              </a:rPr>
              <a:t>bootowalnej</a:t>
            </a:r>
            <a:r>
              <a:rPr lang="pl-PL" sz="1700" dirty="0">
                <a:latin typeface="+mj-lt"/>
              </a:rPr>
              <a:t> dla pliku ISO.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3096768" y="415648"/>
            <a:ext cx="48402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My będziemy korzystać z okienkowego widoku aplikacji, dlatego musimy wejść w kafelek czerwony, a następnie odczekać, aż program załaduje się ponownie.</a:t>
            </a:r>
            <a:endParaRPr lang="pl-PL" sz="1700" dirty="0">
              <a:latin typeface="+mj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8" y="324150"/>
            <a:ext cx="2730214" cy="132177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93" y="1300127"/>
            <a:ext cx="7785814" cy="5557873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48640" y="4133088"/>
            <a:ext cx="3364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A tak wygląda program, z którego będziemy korzystać: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3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JAK PRZEPROWADZIĆ KOPIĘ ZAPASOWĄ?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1" y="1325563"/>
            <a:ext cx="7645591" cy="5323893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8106473" y="2292096"/>
            <a:ext cx="40965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>
                <a:latin typeface="+mj-lt"/>
              </a:rPr>
              <a:t>	</a:t>
            </a:r>
            <a:r>
              <a:rPr lang="pl-PL" sz="1900" dirty="0" smtClean="0">
                <a:latin typeface="+mj-lt"/>
              </a:rPr>
              <a:t>Aby przeprowadzić kopię zapasową musimy nacisnąć jedną z opcji w polu „Backup” na tak zwanej </a:t>
            </a:r>
            <a:r>
              <a:rPr lang="pl-PL" sz="1900" dirty="0">
                <a:latin typeface="+mj-lt"/>
              </a:rPr>
              <a:t>w</a:t>
            </a:r>
            <a:r>
              <a:rPr lang="pl-PL" sz="1900" dirty="0" smtClean="0">
                <a:latin typeface="+mj-lt"/>
              </a:rPr>
              <a:t>stążce programu. Do dyspozycji mamy:</a:t>
            </a:r>
          </a:p>
          <a:p>
            <a:r>
              <a:rPr lang="pl-PL" sz="1900" dirty="0" smtClean="0">
                <a:latin typeface="+mj-lt"/>
              </a:rPr>
              <a:t>-”</a:t>
            </a:r>
            <a:r>
              <a:rPr lang="pl-PL" sz="1900" dirty="0" err="1" smtClean="0">
                <a:latin typeface="+mj-lt"/>
              </a:rPr>
              <a:t>Back</a:t>
            </a:r>
            <a:r>
              <a:rPr lang="pl-PL" sz="1900" dirty="0" smtClean="0">
                <a:latin typeface="+mj-lt"/>
              </a:rPr>
              <a:t> </a:t>
            </a:r>
            <a:r>
              <a:rPr lang="pl-PL" sz="1900" dirty="0" err="1" smtClean="0">
                <a:latin typeface="+mj-lt"/>
              </a:rPr>
              <a:t>Up</a:t>
            </a:r>
            <a:r>
              <a:rPr lang="pl-PL" sz="1900" dirty="0" smtClean="0">
                <a:latin typeface="+mj-lt"/>
              </a:rPr>
              <a:t>” – z niej będziemy korzystać.</a:t>
            </a:r>
          </a:p>
          <a:p>
            <a:r>
              <a:rPr lang="pl-PL" sz="1900" dirty="0" smtClean="0">
                <a:latin typeface="+mj-lt"/>
              </a:rPr>
              <a:t>-”Smart Backup” – jest prostszą opcją stworzenia kopii jednak ta opcja jest zablokowana dla darmowych posiadaczy programu.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56" y="547285"/>
            <a:ext cx="6935168" cy="576342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558784" y="4779264"/>
            <a:ext cx="3425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+mj-lt"/>
              </a:rPr>
              <a:t>Naciskamy „</a:t>
            </a:r>
            <a:r>
              <a:rPr lang="pl-PL" sz="2000" dirty="0" err="1" smtClean="0">
                <a:latin typeface="+mj-lt"/>
              </a:rPr>
              <a:t>Next</a:t>
            </a:r>
            <a:r>
              <a:rPr lang="pl-PL" sz="2000" dirty="0" smtClean="0">
                <a:latin typeface="+mj-lt"/>
              </a:rPr>
              <a:t>”.</a:t>
            </a:r>
            <a:endParaRPr lang="pl-P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76" y="928286"/>
            <a:ext cx="6826224" cy="508546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-134112" y="1962912"/>
            <a:ext cx="542860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l-PL" sz="1900" dirty="0" smtClean="0">
                <a:latin typeface="+mj-lt"/>
              </a:rPr>
              <a:t>W tym miejscu wybieramy konkretną partycję/dysk (czerwony) dla której ma zostać przeprowadzona kopia. Po wybraniu wszystkich interesujących nas elementów niżej wyświetli się m.in. Informacja jaki rozmiar mają pliki, które ulegną </a:t>
            </a:r>
            <a:r>
              <a:rPr lang="pl-PL" sz="1900" dirty="0" err="1" smtClean="0">
                <a:latin typeface="+mj-lt"/>
              </a:rPr>
              <a:t>back</a:t>
            </a:r>
            <a:r>
              <a:rPr lang="pl-PL" sz="1900" dirty="0" smtClean="0">
                <a:latin typeface="+mj-lt"/>
              </a:rPr>
              <a:t> </a:t>
            </a:r>
            <a:r>
              <a:rPr lang="pl-PL" sz="1900" dirty="0" err="1" smtClean="0">
                <a:latin typeface="+mj-lt"/>
              </a:rPr>
              <a:t>up’owi</a:t>
            </a:r>
            <a:r>
              <a:rPr lang="pl-PL" sz="1900" dirty="0" smtClean="0">
                <a:latin typeface="+mj-lt"/>
              </a:rPr>
              <a:t> (niebieski).</a:t>
            </a:r>
          </a:p>
          <a:p>
            <a:pPr lvl="1"/>
            <a:r>
              <a:rPr lang="pl-PL" sz="1900" dirty="0" smtClean="0">
                <a:latin typeface="+mj-lt"/>
              </a:rPr>
              <a:t>Do wyboru mamy również dodatkową opcję „</a:t>
            </a:r>
            <a:r>
              <a:rPr lang="pl-PL" sz="1900" dirty="0" err="1" smtClean="0">
                <a:latin typeface="+mj-lt"/>
              </a:rPr>
              <a:t>Change</a:t>
            </a:r>
            <a:r>
              <a:rPr lang="pl-PL" sz="1900" dirty="0" smtClean="0">
                <a:latin typeface="+mj-lt"/>
              </a:rPr>
              <a:t> backup </a:t>
            </a:r>
            <a:r>
              <a:rPr lang="pl-PL" sz="1900" dirty="0" err="1" smtClean="0">
                <a:latin typeface="+mj-lt"/>
              </a:rPr>
              <a:t>settings</a:t>
            </a:r>
            <a:r>
              <a:rPr lang="pl-PL" sz="1900" dirty="0" smtClean="0">
                <a:latin typeface="+mj-lt"/>
              </a:rPr>
              <a:t>” (zielony), która pozwoli nam ustawić zaawansowane funkcje. My skorzystamy z tej opcji dlatego ją zaznaczamy.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5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4" y="813805"/>
            <a:ext cx="6717166" cy="5093995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207321" y="136697"/>
            <a:ext cx="4523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l-PL" sz="1900" dirty="0" smtClean="0">
                <a:latin typeface="+mj-lt"/>
              </a:rPr>
              <a:t>Po naciśnięciu „</a:t>
            </a:r>
            <a:r>
              <a:rPr lang="pl-PL" sz="1900" dirty="0" err="1" smtClean="0">
                <a:latin typeface="+mj-lt"/>
              </a:rPr>
              <a:t>Next</a:t>
            </a:r>
            <a:r>
              <a:rPr lang="pl-PL" sz="1900" dirty="0" smtClean="0">
                <a:latin typeface="+mj-lt"/>
              </a:rPr>
              <a:t>” otworzy się takie okienko:</a:t>
            </a:r>
            <a:endParaRPr lang="pl-PL" sz="1900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437376" y="136697"/>
            <a:ext cx="5754624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l-PL" sz="1700" dirty="0" smtClean="0">
                <a:latin typeface="+mj-lt"/>
              </a:rPr>
              <a:t>W pierwszej kolejności wyświetli się kilka opcji:</a:t>
            </a:r>
          </a:p>
          <a:p>
            <a:pPr marL="914400" lvl="1" indent="-4572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smtClean="0">
                <a:solidFill>
                  <a:srgbClr val="0070C0"/>
                </a:solidFill>
                <a:latin typeface="+mj-lt"/>
              </a:rPr>
              <a:t>Control </a:t>
            </a:r>
            <a:r>
              <a:rPr lang="pl-PL" sz="1500" b="1" u="sng" dirty="0" err="1" smtClean="0">
                <a:solidFill>
                  <a:srgbClr val="0070C0"/>
                </a:solidFill>
                <a:latin typeface="+mj-lt"/>
              </a:rPr>
              <a:t>archive</a:t>
            </a:r>
            <a:r>
              <a:rPr lang="pl-PL" sz="1500" b="1" u="sng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0070C0"/>
                </a:solidFill>
                <a:latin typeface="+mj-lt"/>
              </a:rPr>
              <a:t>integrity</a:t>
            </a:r>
            <a:r>
              <a:rPr lang="pl-PL" sz="1700" dirty="0" smtClean="0">
                <a:latin typeface="+mj-lt"/>
              </a:rPr>
              <a:t>” – zagwarantuje nam, że kopia będzie w 100% poprawna, ponieważ w przypadku błędu podczas jej wykonywania, proces zostanie uruchomiony ponownie. Ta opcja jednak powoduje, że czas pracy może się wydłużyć.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smtClean="0">
                <a:solidFill>
                  <a:srgbClr val="FFFF00"/>
                </a:solidFill>
                <a:latin typeface="+mj-lt"/>
              </a:rPr>
              <a:t>Set image file </a:t>
            </a:r>
            <a:r>
              <a:rPr lang="pl-PL" sz="1500" b="1" u="sng" dirty="0" err="1" smtClean="0">
                <a:solidFill>
                  <a:srgbClr val="FFFF00"/>
                </a:solidFill>
                <a:latin typeface="+mj-lt"/>
              </a:rPr>
              <a:t>names</a:t>
            </a:r>
            <a:r>
              <a:rPr lang="pl-PL" sz="1500" b="1" u="sng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FFFF00"/>
                </a:solidFill>
                <a:latin typeface="+mj-lt"/>
              </a:rPr>
              <a:t>automatically</a:t>
            </a:r>
            <a:r>
              <a:rPr lang="pl-PL" sz="1700" dirty="0" smtClean="0">
                <a:latin typeface="+mj-lt"/>
              </a:rPr>
              <a:t>” – niezalecane. Zaznaczenie spowoduje losowe/automatyczne nazewnictwo plików.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err="1" smtClean="0">
                <a:solidFill>
                  <a:srgbClr val="00B050"/>
                </a:solidFill>
                <a:latin typeface="+mj-lt"/>
              </a:rPr>
              <a:t>Compression</a:t>
            </a:r>
            <a:r>
              <a:rPr lang="pl-PL" sz="1500" b="1" u="sng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00B050"/>
                </a:solidFill>
                <a:latin typeface="+mj-lt"/>
              </a:rPr>
              <a:t>level</a:t>
            </a:r>
            <a:r>
              <a:rPr lang="pl-PL" sz="1700" dirty="0" smtClean="0">
                <a:latin typeface="+mj-lt"/>
              </a:rPr>
              <a:t>” – ta opcja umożliwia nam kilka sposobów kompresji: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smtClean="0">
                <a:solidFill>
                  <a:srgbClr val="7030A0"/>
                </a:solidFill>
                <a:latin typeface="+mj-lt"/>
              </a:rPr>
              <a:t>No </a:t>
            </a:r>
            <a:r>
              <a:rPr lang="pl-PL" sz="1500" b="1" u="sng" dirty="0" err="1" smtClean="0">
                <a:solidFill>
                  <a:srgbClr val="7030A0"/>
                </a:solidFill>
                <a:latin typeface="+mj-lt"/>
              </a:rPr>
              <a:t>compression</a:t>
            </a:r>
            <a:r>
              <a:rPr lang="pl-PL" sz="1700" dirty="0" smtClean="0">
                <a:latin typeface="+mj-lt"/>
              </a:rPr>
              <a:t>” – brak kompresji,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smtClean="0">
                <a:solidFill>
                  <a:srgbClr val="7030A0"/>
                </a:solidFill>
                <a:latin typeface="+mj-lt"/>
              </a:rPr>
              <a:t>Fast </a:t>
            </a:r>
            <a:r>
              <a:rPr lang="pl-PL" sz="1500" b="1" u="sng" dirty="0" err="1" smtClean="0">
                <a:solidFill>
                  <a:srgbClr val="7030A0"/>
                </a:solidFill>
                <a:latin typeface="+mj-lt"/>
              </a:rPr>
              <a:t>compression</a:t>
            </a:r>
            <a:r>
              <a:rPr lang="pl-PL" sz="1700" dirty="0" smtClean="0">
                <a:latin typeface="+mj-lt"/>
              </a:rPr>
              <a:t>” – taki rodzaj kompresji, aby nie zajmował długo czasu (również przy dekompresji),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err="1" smtClean="0">
                <a:solidFill>
                  <a:srgbClr val="7030A0"/>
                </a:solidFill>
                <a:latin typeface="+mj-lt"/>
              </a:rPr>
              <a:t>Normal</a:t>
            </a:r>
            <a:r>
              <a:rPr lang="pl-PL" sz="1500" b="1" u="sng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7030A0"/>
                </a:solidFill>
                <a:latin typeface="+mj-lt"/>
              </a:rPr>
              <a:t>compression</a:t>
            </a:r>
            <a:r>
              <a:rPr lang="pl-PL" sz="1700" dirty="0" smtClean="0">
                <a:latin typeface="+mj-lt"/>
              </a:rPr>
              <a:t>” – normalny/optymalny rodzaj kompresji,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smtClean="0">
                <a:solidFill>
                  <a:srgbClr val="7030A0"/>
                </a:solidFill>
                <a:latin typeface="+mj-lt"/>
              </a:rPr>
              <a:t>Best </a:t>
            </a:r>
            <a:r>
              <a:rPr lang="pl-PL" sz="1500" b="1" u="sng" dirty="0" err="1" smtClean="0">
                <a:solidFill>
                  <a:srgbClr val="7030A0"/>
                </a:solidFill>
                <a:latin typeface="+mj-lt"/>
              </a:rPr>
              <a:t>compression</a:t>
            </a:r>
            <a:r>
              <a:rPr lang="pl-PL" sz="1700" dirty="0" smtClean="0">
                <a:latin typeface="+mj-lt"/>
              </a:rPr>
              <a:t>” – największa kompresja, co powoduje: mniejszy rozmiar, ale dłuższy czas dekompresji oraz większe obciążenie dla procesora.</a:t>
            </a:r>
          </a:p>
          <a:p>
            <a:pPr lvl="1"/>
            <a:r>
              <a:rPr lang="pl-PL" sz="1700" dirty="0" smtClean="0">
                <a:latin typeface="+mj-lt"/>
              </a:rPr>
              <a:t>4.      „</a:t>
            </a:r>
            <a:r>
              <a:rPr lang="pl-PL" sz="1500" b="1" u="sng" dirty="0" smtClean="0">
                <a:solidFill>
                  <a:srgbClr val="FF0000"/>
                </a:solidFill>
                <a:latin typeface="+mj-lt"/>
              </a:rPr>
              <a:t>Image </a:t>
            </a:r>
            <a:r>
              <a:rPr lang="pl-PL" sz="1500" b="1" u="sng" dirty="0" err="1" smtClean="0">
                <a:solidFill>
                  <a:srgbClr val="FF0000"/>
                </a:solidFill>
                <a:latin typeface="+mj-lt"/>
              </a:rPr>
              <a:t>split</a:t>
            </a:r>
            <a:r>
              <a:rPr lang="pl-PL" sz="1700" dirty="0" smtClean="0">
                <a:latin typeface="+mj-lt"/>
              </a:rPr>
              <a:t>” – po włączeniu tej opcji możemy podzielić naszą kopię na kilka mniejszych fragmentów (max. po 4095MB/fragment) co umożliwia np. przechowywanie kopii na kilku nośnikach o mniejszych pojemnościach.</a:t>
            </a:r>
          </a:p>
          <a:p>
            <a:pPr marL="914400" lvl="1" indent="-457200">
              <a:buFont typeface="+mj-lt"/>
              <a:buAutoNum type="arabicPeriod"/>
            </a:pPr>
            <a:endParaRPr lang="pl-PL" sz="1700" dirty="0" smtClean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l-PL" sz="1700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10354" y="6083808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kolejną opcję z czarnej ramki!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3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62" y="172646"/>
            <a:ext cx="9608772" cy="3716601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170432" y="4242816"/>
            <a:ext cx="936345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l-PL" sz="1900" dirty="0" smtClean="0">
                <a:latin typeface="+mj-lt"/>
              </a:rPr>
              <a:t>Następnie mamy możliwość zabezpieczenia naszej kopii za pomocą hasła, w tym celu musimy nacisnąć opcję „</a:t>
            </a:r>
            <a:r>
              <a:rPr lang="pl-PL" sz="1900" dirty="0" err="1" smtClean="0">
                <a:latin typeface="+mj-lt"/>
              </a:rPr>
              <a:t>Protect</a:t>
            </a:r>
            <a:r>
              <a:rPr lang="pl-PL" sz="1900" dirty="0" smtClean="0">
                <a:latin typeface="+mj-lt"/>
              </a:rPr>
              <a:t> </a:t>
            </a:r>
            <a:r>
              <a:rPr lang="pl-PL" sz="1900" dirty="0" err="1" smtClean="0">
                <a:latin typeface="+mj-lt"/>
              </a:rPr>
              <a:t>archive</a:t>
            </a:r>
            <a:r>
              <a:rPr lang="pl-PL" sz="1900" dirty="0" smtClean="0">
                <a:latin typeface="+mj-lt"/>
              </a:rPr>
              <a:t> with </a:t>
            </a:r>
            <a:r>
              <a:rPr lang="pl-PL" sz="1900" dirty="0" err="1" smtClean="0">
                <a:latin typeface="+mj-lt"/>
              </a:rPr>
              <a:t>password</a:t>
            </a:r>
            <a:r>
              <a:rPr lang="pl-PL" sz="1900" dirty="0" smtClean="0">
                <a:latin typeface="+mj-lt"/>
              </a:rPr>
              <a:t>”, a następnie dwukrotnie wpisać hasło.</a:t>
            </a:r>
            <a:endParaRPr lang="pl-PL" sz="1900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560946" y="6254496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kolejną opcję z czarnej ramki!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8946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7" y="2861354"/>
            <a:ext cx="7992428" cy="3405334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92480" y="31000"/>
            <a:ext cx="1110691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W tym kroku możemy zaznaczyć dwie opcję: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err="1" smtClean="0">
                <a:solidFill>
                  <a:srgbClr val="FF0000"/>
                </a:solidFill>
                <a:latin typeface="+mj-lt"/>
              </a:rPr>
              <a:t>Partition</a:t>
            </a:r>
            <a:r>
              <a:rPr lang="pl-PL" sz="1500" b="1" u="sng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FF0000"/>
                </a:solidFill>
                <a:latin typeface="+mj-lt"/>
              </a:rPr>
              <a:t>raw</a:t>
            </a:r>
            <a:r>
              <a:rPr lang="pl-PL" sz="1500" b="1" u="sng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FF0000"/>
                </a:solidFill>
                <a:latin typeface="+mj-lt"/>
              </a:rPr>
              <a:t>processing</a:t>
            </a:r>
            <a:r>
              <a:rPr lang="pl-PL" sz="1700" dirty="0" smtClean="0">
                <a:latin typeface="+mj-lt"/>
              </a:rPr>
              <a:t>” – kopia zostanie przeprowadzona sektor po sektorze (wraz z nieprzydzielonym miejscem, co umożliwia w przyszłości próbę odzyskania danych za pomocą programów do odzyskiwania). Taki rodzaj kopiowania znacznie obciąża komputer i wydłuża tworzenie kopii.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smtClean="0">
                <a:solidFill>
                  <a:srgbClr val="0070C0"/>
                </a:solidFill>
                <a:latin typeface="+mj-lt"/>
              </a:rPr>
              <a:t>Skip </a:t>
            </a:r>
            <a:r>
              <a:rPr lang="pl-PL" sz="1500" b="1" u="sng" dirty="0" err="1" smtClean="0">
                <a:solidFill>
                  <a:srgbClr val="0070C0"/>
                </a:solidFill>
                <a:latin typeface="+mj-lt"/>
              </a:rPr>
              <a:t>archive</a:t>
            </a:r>
            <a:r>
              <a:rPr lang="pl-PL" sz="1500" b="1" u="sng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0070C0"/>
                </a:solidFill>
                <a:latin typeface="+mj-lt"/>
              </a:rPr>
              <a:t>files</a:t>
            </a:r>
            <a:r>
              <a:rPr lang="pl-PL" sz="1500" b="1" u="sng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0070C0"/>
                </a:solidFill>
                <a:latin typeface="+mj-lt"/>
              </a:rPr>
              <a:t>stored</a:t>
            </a:r>
            <a:r>
              <a:rPr lang="pl-PL" sz="1500" b="1" u="sng" dirty="0" smtClean="0">
                <a:solidFill>
                  <a:srgbClr val="0070C0"/>
                </a:solidFill>
                <a:latin typeface="+mj-lt"/>
              </a:rPr>
              <a:t> in </a:t>
            </a:r>
            <a:r>
              <a:rPr lang="pl-PL" sz="1500" b="1" u="sng" dirty="0" err="1" smtClean="0">
                <a:solidFill>
                  <a:srgbClr val="0070C0"/>
                </a:solidFill>
                <a:latin typeface="+mj-lt"/>
              </a:rPr>
              <a:t>archive</a:t>
            </a:r>
            <a:r>
              <a:rPr lang="pl-PL" sz="1500" b="1" u="sng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0070C0"/>
                </a:solidFill>
                <a:latin typeface="+mj-lt"/>
              </a:rPr>
              <a:t>library</a:t>
            </a:r>
            <a:r>
              <a:rPr lang="pl-PL" sz="1700" dirty="0" smtClean="0">
                <a:latin typeface="+mj-lt"/>
              </a:rPr>
              <a:t>” – pomija pliki archiwum przechowywane w bibliotece archiwum.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 smtClean="0">
              <a:latin typeface="+mj-lt"/>
            </a:endParaRPr>
          </a:p>
          <a:p>
            <a:r>
              <a:rPr lang="pl-PL" sz="1700" dirty="0" smtClean="0">
                <a:latin typeface="+mj-lt"/>
              </a:rPr>
              <a:t>!Poniżej jest opcja pt. „</a:t>
            </a:r>
            <a:r>
              <a:rPr lang="pl-PL" sz="1700" dirty="0" err="1" smtClean="0">
                <a:latin typeface="+mj-lt"/>
              </a:rPr>
              <a:t>Adjust</a:t>
            </a:r>
            <a:r>
              <a:rPr lang="pl-PL" sz="1700" dirty="0" smtClean="0">
                <a:latin typeface="+mj-lt"/>
              </a:rPr>
              <a:t> </a:t>
            </a:r>
            <a:r>
              <a:rPr lang="pl-PL" sz="1700" dirty="0" err="1" smtClean="0">
                <a:latin typeface="+mj-lt"/>
              </a:rPr>
              <a:t>exlude</a:t>
            </a:r>
            <a:r>
              <a:rPr lang="pl-PL" sz="1700" dirty="0" smtClean="0">
                <a:latin typeface="+mj-lt"/>
              </a:rPr>
              <a:t> from </a:t>
            </a:r>
            <a:r>
              <a:rPr lang="pl-PL" sz="1700" dirty="0" err="1" smtClean="0">
                <a:latin typeface="+mj-lt"/>
              </a:rPr>
              <a:t>copy</a:t>
            </a:r>
            <a:r>
              <a:rPr lang="pl-PL" sz="1700" dirty="0" smtClean="0">
                <a:latin typeface="+mj-lt"/>
              </a:rPr>
              <a:t>/backup </a:t>
            </a:r>
            <a:r>
              <a:rPr lang="pl-PL" sz="1700" dirty="0" err="1" smtClean="0">
                <a:latin typeface="+mj-lt"/>
              </a:rPr>
              <a:t>options</a:t>
            </a:r>
            <a:r>
              <a:rPr lang="pl-PL" sz="1700" dirty="0" smtClean="0">
                <a:latin typeface="+mj-lt"/>
              </a:rPr>
              <a:t>”, ale przekieruje ona nas do innej zakładki, którą i tak później odwiedzimy dlatego nie naciskamy tego!</a:t>
            </a:r>
            <a:endParaRPr lang="pl-PL" sz="1700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621906" y="6388608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kolejną opcję z czarnej ramki!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696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7" y="0"/>
            <a:ext cx="7614384" cy="3902189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997952" y="402336"/>
            <a:ext cx="39502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„</a:t>
            </a:r>
            <a:r>
              <a:rPr lang="pl-PL" sz="1700" b="1" u="sng" dirty="0" smtClean="0">
                <a:solidFill>
                  <a:srgbClr val="00B050"/>
                </a:solidFill>
                <a:latin typeface="+mj-lt"/>
              </a:rPr>
              <a:t>Bum </a:t>
            </a:r>
            <a:r>
              <a:rPr lang="pl-PL" sz="1700" b="1" u="sng" dirty="0" err="1" smtClean="0">
                <a:solidFill>
                  <a:srgbClr val="00B050"/>
                </a:solidFill>
                <a:latin typeface="+mj-lt"/>
              </a:rPr>
              <a:t>every</a:t>
            </a:r>
            <a:r>
              <a:rPr lang="pl-PL" sz="1700" b="1" u="sng" dirty="0" smtClean="0">
                <a:solidFill>
                  <a:srgbClr val="00B050"/>
                </a:solidFill>
                <a:latin typeface="+mj-lt"/>
              </a:rPr>
              <a:t> CD/DVD/BD </a:t>
            </a:r>
            <a:r>
              <a:rPr lang="pl-PL" sz="1700" b="1" u="sng" dirty="0" err="1" smtClean="0">
                <a:solidFill>
                  <a:srgbClr val="00B050"/>
                </a:solidFill>
                <a:latin typeface="+mj-lt"/>
              </a:rPr>
              <a:t>disk</a:t>
            </a:r>
            <a:r>
              <a:rPr lang="pl-PL" sz="1700" b="1" u="sng" dirty="0" smtClean="0">
                <a:solidFill>
                  <a:srgbClr val="00B050"/>
                </a:solidFill>
                <a:latin typeface="+mj-lt"/>
              </a:rPr>
              <a:t> to the end</a:t>
            </a:r>
            <a:r>
              <a:rPr lang="pl-PL" sz="1900" dirty="0" smtClean="0">
                <a:latin typeface="+mj-lt"/>
              </a:rPr>
              <a:t>” – sprawia, że nawet ostatnia kopia, która nie będzie zajmować całego dysku CD/DVD/BD będzie ostatnią rzeczą, która znajdzie się na płycie (wypalenie wolnego miejsca na dysku). Potrzebne do tego są jednak osobne programy,</a:t>
            </a:r>
          </a:p>
          <a:p>
            <a:endParaRPr lang="pl-PL" sz="1900" dirty="0">
              <a:latin typeface="+mj-lt"/>
            </a:endParaRPr>
          </a:p>
          <a:p>
            <a:r>
              <a:rPr lang="pl-PL" sz="1900" dirty="0" smtClean="0">
                <a:latin typeface="+mj-lt"/>
              </a:rPr>
              <a:t> „</a:t>
            </a:r>
            <a:r>
              <a:rPr lang="pl-PL" sz="1700" b="1" u="sng" dirty="0" err="1" smtClean="0">
                <a:solidFill>
                  <a:srgbClr val="FF0000"/>
                </a:solidFill>
                <a:latin typeface="+mj-lt"/>
              </a:rPr>
              <a:t>Recording</a:t>
            </a:r>
            <a:r>
              <a:rPr lang="pl-PL" sz="1700" b="1" u="sng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sz="1700" b="1" u="sng" dirty="0" err="1" smtClean="0">
                <a:solidFill>
                  <a:srgbClr val="FF0000"/>
                </a:solidFill>
                <a:latin typeface="+mj-lt"/>
              </a:rPr>
              <a:t>speed</a:t>
            </a:r>
            <a:r>
              <a:rPr lang="pl-PL" sz="1900" dirty="0" smtClean="0">
                <a:latin typeface="+mj-lt"/>
              </a:rPr>
              <a:t>” – umożliwia manewrowanie między szybkością (i dokładnością) nagrywania płyt. Im szybsza prędkość nagrywania tym mniej dokładna kopia.</a:t>
            </a:r>
          </a:p>
          <a:p>
            <a:endParaRPr lang="pl-PL" sz="1900" dirty="0">
              <a:latin typeface="+mj-lt"/>
            </a:endParaRPr>
          </a:p>
          <a:p>
            <a:r>
              <a:rPr lang="pl-PL" sz="1900" dirty="0" smtClean="0">
                <a:latin typeface="+mj-lt"/>
              </a:rPr>
              <a:t>„</a:t>
            </a:r>
            <a:r>
              <a:rPr lang="pl-PL" sz="1700" b="1" u="sng" dirty="0" smtClean="0">
                <a:solidFill>
                  <a:srgbClr val="0070C0"/>
                </a:solidFill>
                <a:latin typeface="+mj-lt"/>
              </a:rPr>
              <a:t>ISO image folder</a:t>
            </a:r>
            <a:r>
              <a:rPr lang="pl-PL" sz="1900" dirty="0" smtClean="0">
                <a:latin typeface="+mj-lt"/>
              </a:rPr>
              <a:t>” – wybranie folderu, gdzie plik ISO będzie trzymany podczas użytku płyt CD/DVD/BD.</a:t>
            </a:r>
          </a:p>
          <a:p>
            <a:endParaRPr lang="pl-PL" sz="1900" dirty="0" smtClean="0">
              <a:latin typeface="+mj-lt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996399" y="44869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TE OPCJE SĄ UŻYTECZNE TYLKO W PRZYPADKU KORZYSTANIA Z PŁYTEK JAKO MIEJSCA DO PRZECHOWYWANIA KOPII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621906" y="6388608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kolejną opcję z czarnej ramki!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9519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1" y="714866"/>
            <a:ext cx="5995572" cy="5039757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7327392" y="2926967"/>
            <a:ext cx="45841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Umożliwia konfigurację dla hot </a:t>
            </a:r>
            <a:r>
              <a:rPr lang="pl-PL" sz="1700" dirty="0" err="1" smtClean="0">
                <a:latin typeface="+mj-lt"/>
              </a:rPr>
              <a:t>processingu</a:t>
            </a:r>
            <a:r>
              <a:rPr lang="pl-PL" sz="1700" dirty="0" smtClean="0">
                <a:latin typeface="+mj-lt"/>
              </a:rPr>
              <a:t> ( specjalnej technologii od Microsoft)</a:t>
            </a:r>
            <a:endParaRPr lang="pl-PL" sz="1700" dirty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621906" y="6388608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kolejną opcję z czarnej ramki!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262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INSTALACJA PROGRAMU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-85344" y="949779"/>
            <a:ext cx="11533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700" dirty="0">
                <a:latin typeface="+mj-lt"/>
              </a:rPr>
              <a:t>	</a:t>
            </a:r>
            <a:r>
              <a:rPr lang="pl-PL" sz="1700" dirty="0" smtClean="0">
                <a:latin typeface="+mj-lt"/>
              </a:rPr>
              <a:t>Po ściągnięciu instalatora uruchamiamy program jako administrator.</a:t>
            </a:r>
            <a:endParaRPr lang="pl-PL" sz="1700" dirty="0">
              <a:latin typeface="+mj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1" y="1347506"/>
            <a:ext cx="4656469" cy="355123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0" y="4920686"/>
            <a:ext cx="59131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	Na samym początku Paragon wyszuka czy mamy niezbędne programy i sterowniki do prawidłowego działania programu, ale jeśli takowych nie znajdzie to w polu oznaczonym na zielono wyświetli je, dzięki czemu będziemy mogli je w banalny sposób pobrać – wystarczy nacisnąć przycisk „OK”</a:t>
            </a:r>
            <a:endParaRPr lang="pl-PL" sz="1700" dirty="0">
              <a:latin typeface="+mj-lt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55" y="1347506"/>
            <a:ext cx="4896533" cy="3734321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376416" y="5376672"/>
            <a:ext cx="55229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Wyświetli się dodatkowy pasek, w którym możemy śledzić proces instalacji dodatkowych składników. Jedyne co musimy robić to czekać, aż program sam przeskoczy do następnego okna.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1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0" y="192666"/>
            <a:ext cx="6246045" cy="5171814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6815328" y="365760"/>
            <a:ext cx="5047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	W tej kategorii możemy wskazać proponowane (</a:t>
            </a:r>
            <a:r>
              <a:rPr lang="pl-PL" sz="1700" dirty="0" smtClean="0">
                <a:solidFill>
                  <a:srgbClr val="0070C0"/>
                </a:solidFill>
                <a:latin typeface="+mj-lt"/>
              </a:rPr>
              <a:t>niebieski</a:t>
            </a:r>
            <a:r>
              <a:rPr lang="pl-PL" sz="1900" dirty="0" smtClean="0">
                <a:latin typeface="+mj-lt"/>
              </a:rPr>
              <a:t>) lub dodać własne rozszerzenia (</a:t>
            </a:r>
            <a:r>
              <a:rPr lang="pl-PL" sz="1700" dirty="0" smtClean="0">
                <a:solidFill>
                  <a:srgbClr val="00B050"/>
                </a:solidFill>
                <a:latin typeface="+mj-lt"/>
              </a:rPr>
              <a:t>zielony</a:t>
            </a:r>
            <a:r>
              <a:rPr lang="pl-PL" sz="1700" dirty="0" smtClean="0">
                <a:solidFill>
                  <a:srgbClr val="FF0000"/>
                </a:solidFill>
                <a:latin typeface="+mj-lt"/>
              </a:rPr>
              <a:t> i czerwony</a:t>
            </a:r>
            <a:r>
              <a:rPr lang="pl-PL" sz="1900" dirty="0" smtClean="0">
                <a:latin typeface="+mj-lt"/>
              </a:rPr>
              <a:t>), których kopia ma NIE obejmować.</a:t>
            </a:r>
            <a:endParaRPr lang="pl-PL" sz="1900" dirty="0">
              <a:latin typeface="+mj-l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94" y="3714067"/>
            <a:ext cx="3353268" cy="216247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595360" y="2999232"/>
            <a:ext cx="32674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Tworzenie nowej kategorii polega na wprowadzeniu nazwy kategorii (</a:t>
            </a:r>
            <a:r>
              <a:rPr lang="pl-PL" sz="1700" dirty="0" err="1" smtClean="0">
                <a:latin typeface="+mj-lt"/>
              </a:rPr>
              <a:t>Name</a:t>
            </a:r>
            <a:r>
              <a:rPr lang="pl-PL" sz="1700" dirty="0" smtClean="0">
                <a:latin typeface="+mj-lt"/>
              </a:rPr>
              <a:t>), rozszerzeń (</a:t>
            </a:r>
            <a:r>
              <a:rPr lang="pl-PL" sz="1700" dirty="0" err="1" smtClean="0">
                <a:latin typeface="+mj-lt"/>
              </a:rPr>
              <a:t>Filter</a:t>
            </a:r>
            <a:r>
              <a:rPr lang="pl-PL" sz="1700" dirty="0" smtClean="0">
                <a:latin typeface="+mj-lt"/>
              </a:rPr>
              <a:t>) – w następujący sposób: *.rozszerzenie – oraz ew. opisu kategorii (</a:t>
            </a:r>
            <a:r>
              <a:rPr lang="pl-PL" sz="1700" dirty="0" err="1" smtClean="0">
                <a:latin typeface="+mj-lt"/>
              </a:rPr>
              <a:t>Description</a:t>
            </a:r>
            <a:r>
              <a:rPr lang="pl-PL" sz="1700" dirty="0" smtClean="0">
                <a:latin typeface="+mj-lt"/>
              </a:rPr>
              <a:t>).</a:t>
            </a:r>
            <a:endParaRPr lang="pl-PL" sz="1700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621906" y="6388608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przycisk „</a:t>
            </a:r>
            <a:r>
              <a:rPr lang="pl-PL" b="1" dirty="0" err="1" smtClean="0"/>
              <a:t>Next</a:t>
            </a:r>
            <a:r>
              <a:rPr lang="pl-PL" b="1" dirty="0" smtClean="0"/>
              <a:t>” na dole!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0903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58" y="993801"/>
            <a:ext cx="6214846" cy="4761435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85344" y="1304544"/>
            <a:ext cx="558701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Teraz wybieramy w jaki sposób chcemy zapisać naszą kopię: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dirty="0" smtClean="0">
                <a:latin typeface="+mj-lt"/>
              </a:rPr>
              <a:t>„</a:t>
            </a:r>
            <a:r>
              <a:rPr lang="pl-PL" sz="1700" dirty="0" err="1" smtClean="0">
                <a:solidFill>
                  <a:srgbClr val="00B050"/>
                </a:solidFill>
                <a:latin typeface="+mj-lt"/>
              </a:rPr>
              <a:t>Save</a:t>
            </a:r>
            <a:r>
              <a:rPr lang="pl-PL" sz="1700" dirty="0" smtClean="0">
                <a:solidFill>
                  <a:srgbClr val="00B050"/>
                </a:solidFill>
                <a:latin typeface="+mj-lt"/>
              </a:rPr>
              <a:t> data to </a:t>
            </a:r>
            <a:r>
              <a:rPr lang="pl-PL" sz="1700" dirty="0" err="1" smtClean="0">
                <a:solidFill>
                  <a:srgbClr val="00B050"/>
                </a:solidFill>
                <a:latin typeface="+mj-lt"/>
              </a:rPr>
              <a:t>local</a:t>
            </a:r>
            <a:r>
              <a:rPr lang="pl-PL" sz="1700" dirty="0" smtClean="0">
                <a:solidFill>
                  <a:srgbClr val="00B050"/>
                </a:solidFill>
                <a:latin typeface="+mj-lt"/>
              </a:rPr>
              <a:t>/network </a:t>
            </a:r>
            <a:r>
              <a:rPr lang="pl-PL" sz="1700" dirty="0" err="1" smtClean="0">
                <a:solidFill>
                  <a:srgbClr val="00B050"/>
                </a:solidFill>
                <a:latin typeface="+mj-lt"/>
              </a:rPr>
              <a:t>drives</a:t>
            </a:r>
            <a:r>
              <a:rPr lang="pl-PL" sz="1900" dirty="0" smtClean="0">
                <a:latin typeface="+mj-lt"/>
              </a:rPr>
              <a:t>” – zapisanie kopii na dysku [w komputerze lub nie, np. na </a:t>
            </a:r>
            <a:r>
              <a:rPr lang="pl-PL" sz="1900" dirty="0" err="1" smtClean="0">
                <a:latin typeface="+mj-lt"/>
              </a:rPr>
              <a:t>pendrive’ie</a:t>
            </a:r>
            <a:r>
              <a:rPr lang="pl-PL" sz="1900" dirty="0" smtClean="0">
                <a:latin typeface="+mj-lt"/>
              </a:rPr>
              <a:t>] (zachowując zasadę, że kopia dysku NIE będzie zapisana na tym samym dysku ) lub w sieci lokalnej komputerów.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dirty="0" smtClean="0">
                <a:latin typeface="+mj-lt"/>
              </a:rPr>
              <a:t>„</a:t>
            </a:r>
            <a:r>
              <a:rPr lang="pl-PL" sz="1700" dirty="0" err="1" smtClean="0">
                <a:solidFill>
                  <a:srgbClr val="FF0000"/>
                </a:solidFill>
                <a:latin typeface="+mj-lt"/>
              </a:rPr>
              <a:t>Save</a:t>
            </a:r>
            <a:r>
              <a:rPr lang="pl-PL" sz="1700" dirty="0" smtClean="0">
                <a:solidFill>
                  <a:srgbClr val="FF0000"/>
                </a:solidFill>
                <a:latin typeface="+mj-lt"/>
              </a:rPr>
              <a:t> data to </a:t>
            </a:r>
            <a:r>
              <a:rPr lang="pl-PL" sz="1700" dirty="0" err="1" smtClean="0">
                <a:solidFill>
                  <a:srgbClr val="FF0000"/>
                </a:solidFill>
                <a:latin typeface="+mj-lt"/>
              </a:rPr>
              <a:t>physical</a:t>
            </a:r>
            <a:r>
              <a:rPr lang="pl-PL" sz="17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sz="1700" dirty="0" err="1" smtClean="0">
                <a:solidFill>
                  <a:srgbClr val="FF0000"/>
                </a:solidFill>
                <a:latin typeface="+mj-lt"/>
              </a:rPr>
              <a:t>partitions</a:t>
            </a:r>
            <a:r>
              <a:rPr lang="pl-PL" sz="1900" dirty="0" smtClean="0">
                <a:latin typeface="+mj-lt"/>
              </a:rPr>
              <a:t>” – zapisanie na partycji fizycznej.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dirty="0" smtClean="0">
                <a:latin typeface="+mj-lt"/>
              </a:rPr>
              <a:t>„</a:t>
            </a:r>
            <a:r>
              <a:rPr lang="pl-PL" sz="1700" dirty="0" smtClean="0">
                <a:solidFill>
                  <a:srgbClr val="0070C0"/>
                </a:solidFill>
                <a:latin typeface="+mj-lt"/>
              </a:rPr>
              <a:t>Bum the data to CD/DVD/BD</a:t>
            </a:r>
            <a:r>
              <a:rPr lang="pl-PL" sz="1700" dirty="0" smtClean="0">
                <a:latin typeface="+mj-lt"/>
              </a:rPr>
              <a:t>”</a:t>
            </a:r>
            <a:r>
              <a:rPr lang="pl-PL" sz="17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pl-PL" sz="1900" dirty="0" smtClean="0">
                <a:latin typeface="+mj-lt"/>
              </a:rPr>
              <a:t>– zapisanie kopii na płycie poprzez wypalenie jej.</a:t>
            </a:r>
          </a:p>
          <a:p>
            <a:endParaRPr lang="pl-PL" sz="1900" dirty="0">
              <a:latin typeface="+mj-lt"/>
            </a:endParaRPr>
          </a:p>
          <a:p>
            <a:r>
              <a:rPr lang="pl-PL" sz="1900" dirty="0" smtClean="0">
                <a:latin typeface="+mj-lt"/>
              </a:rPr>
              <a:t>PRZY KAŻDEJ OPCJI DODATKOWO NIŻEJ (czarny) JEST OPISANA KAŻDA FUNKCJA.</a:t>
            </a:r>
            <a:endParaRPr lang="pl-PL" sz="1900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621906" y="6388608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przycisk „</a:t>
            </a:r>
            <a:r>
              <a:rPr lang="pl-PL" b="1" dirty="0" err="1" smtClean="0"/>
              <a:t>Next</a:t>
            </a:r>
            <a:r>
              <a:rPr lang="pl-PL" b="1" dirty="0" smtClean="0"/>
              <a:t>” na dole!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5305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2" y="335433"/>
            <a:ext cx="7821116" cy="5992061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621906" y="6388608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przycisk „</a:t>
            </a:r>
            <a:r>
              <a:rPr lang="pl-PL" b="1" dirty="0" err="1" smtClean="0"/>
              <a:t>Next</a:t>
            </a:r>
            <a:r>
              <a:rPr lang="pl-PL" b="1" dirty="0" smtClean="0"/>
              <a:t>” na dole!</a:t>
            </a:r>
            <a:endParaRPr lang="pl-PL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53984" y="1118155"/>
            <a:ext cx="376732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My wybraliśmy opcję pierwszą dlatego teraz musimy wskazać folder gdzie będzie zapisana kopia (czerwony) oraz nazwę naszego archiwum (zielony). Pod nazwą mamy dwie informacje:</a:t>
            </a:r>
          </a:p>
          <a:p>
            <a:endParaRPr lang="pl-PL" sz="1700" dirty="0" smtClean="0">
              <a:latin typeface="+mj-lt"/>
            </a:endParaRPr>
          </a:p>
          <a:p>
            <a:r>
              <a:rPr lang="pl-PL" sz="1700" dirty="0" smtClean="0">
                <a:latin typeface="+mj-lt"/>
              </a:rPr>
              <a:t>„</a:t>
            </a:r>
            <a:r>
              <a:rPr lang="pl-PL" sz="1700" b="1" u="sng" dirty="0" err="1" smtClean="0">
                <a:solidFill>
                  <a:srgbClr val="00B050"/>
                </a:solidFill>
                <a:latin typeface="+mj-lt"/>
              </a:rPr>
              <a:t>Estimated</a:t>
            </a:r>
            <a:r>
              <a:rPr lang="pl-PL" sz="1700" b="1" u="sng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pl-PL" sz="1700" b="1" u="sng" dirty="0" err="1" smtClean="0">
                <a:solidFill>
                  <a:srgbClr val="00B050"/>
                </a:solidFill>
                <a:latin typeface="+mj-lt"/>
              </a:rPr>
              <a:t>archive</a:t>
            </a:r>
            <a:r>
              <a:rPr lang="pl-PL" sz="1700" b="1" u="sng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pl-PL" sz="1700" b="1" u="sng" dirty="0" err="1" smtClean="0">
                <a:solidFill>
                  <a:srgbClr val="00B050"/>
                </a:solidFill>
                <a:latin typeface="+mj-lt"/>
              </a:rPr>
              <a:t>size</a:t>
            </a:r>
            <a:r>
              <a:rPr lang="pl-PL" sz="1700" dirty="0" smtClean="0">
                <a:latin typeface="+mj-lt"/>
              </a:rPr>
              <a:t>” – przybliżona waga naszej kopii.</a:t>
            </a:r>
          </a:p>
          <a:p>
            <a:endParaRPr lang="pl-PL" sz="1700" dirty="0">
              <a:latin typeface="+mj-lt"/>
            </a:endParaRPr>
          </a:p>
          <a:p>
            <a:r>
              <a:rPr lang="pl-PL" sz="1700" dirty="0" smtClean="0">
                <a:latin typeface="+mj-lt"/>
              </a:rPr>
              <a:t>„</a:t>
            </a:r>
            <a:r>
              <a:rPr lang="pl-PL" sz="1700" b="1" u="sng" dirty="0" smtClean="0">
                <a:solidFill>
                  <a:srgbClr val="00B050"/>
                </a:solidFill>
                <a:latin typeface="+mj-lt"/>
              </a:rPr>
              <a:t>Space </a:t>
            </a:r>
            <a:r>
              <a:rPr lang="pl-PL" sz="1700" b="1" u="sng" dirty="0" err="1" smtClean="0">
                <a:solidFill>
                  <a:srgbClr val="00B050"/>
                </a:solidFill>
                <a:latin typeface="+mj-lt"/>
              </a:rPr>
              <a:t>available</a:t>
            </a:r>
            <a:r>
              <a:rPr lang="pl-PL" sz="1700" b="1" u="sng" dirty="0" smtClean="0">
                <a:solidFill>
                  <a:srgbClr val="00B050"/>
                </a:solidFill>
                <a:latin typeface="+mj-lt"/>
              </a:rPr>
              <a:t> on backup </a:t>
            </a:r>
            <a:r>
              <a:rPr lang="pl-PL" sz="1700" b="1" u="sng" dirty="0" err="1" smtClean="0">
                <a:solidFill>
                  <a:srgbClr val="00B050"/>
                </a:solidFill>
                <a:latin typeface="+mj-lt"/>
              </a:rPr>
              <a:t>destination</a:t>
            </a:r>
            <a:r>
              <a:rPr lang="pl-PL" sz="1700" dirty="0" smtClean="0">
                <a:latin typeface="+mj-lt"/>
              </a:rPr>
              <a:t>” – wyświetla ile mamy dostępnej pamięci na dysku, na którym zostanie zapisana kopia.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34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75" y="238868"/>
            <a:ext cx="7519348" cy="3436849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2621906" y="6388608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przycisk „</a:t>
            </a:r>
            <a:r>
              <a:rPr lang="pl-PL" b="1" dirty="0" err="1" smtClean="0"/>
              <a:t>Next</a:t>
            </a:r>
            <a:r>
              <a:rPr lang="pl-PL" b="1" dirty="0" smtClean="0"/>
              <a:t>” na dole!</a:t>
            </a:r>
            <a:endParaRPr lang="pl-PL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213417" y="3810573"/>
            <a:ext cx="904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j-lt"/>
              </a:rPr>
              <a:t>	Możemy również dodać komentarz dla naszej kopii (</a:t>
            </a:r>
            <a:r>
              <a:rPr lang="pl-PL" dirty="0" smtClean="0">
                <a:solidFill>
                  <a:srgbClr val="0070C0"/>
                </a:solidFill>
                <a:latin typeface="+mj-lt"/>
              </a:rPr>
              <a:t>niebieski</a:t>
            </a:r>
            <a:r>
              <a:rPr lang="pl-PL" dirty="0" smtClean="0">
                <a:latin typeface="+mj-lt"/>
              </a:rPr>
              <a:t>) – co umożliwia zidentyfikowanie kopii w przypadku, gdy mamy ich więcej – oraz wybrać jedną z dwóch opcji:</a:t>
            </a:r>
          </a:p>
          <a:p>
            <a:endParaRPr lang="pl-PL" dirty="0" smtClean="0">
              <a:latin typeface="+mj-lt"/>
            </a:endParaRPr>
          </a:p>
          <a:p>
            <a:r>
              <a:rPr lang="pl-PL" dirty="0" smtClean="0">
                <a:latin typeface="+mj-lt"/>
              </a:rPr>
              <a:t>-”</a:t>
            </a:r>
            <a:r>
              <a:rPr lang="pl-PL" b="1" u="sng" dirty="0" err="1" smtClean="0">
                <a:solidFill>
                  <a:srgbClr val="FF0000"/>
                </a:solidFill>
                <a:latin typeface="+mj-lt"/>
              </a:rPr>
              <a:t>Back</a:t>
            </a:r>
            <a:r>
              <a:rPr lang="pl-PL" b="1" u="sng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b="1" u="sng" dirty="0" err="1" smtClean="0">
                <a:solidFill>
                  <a:srgbClr val="FF0000"/>
                </a:solidFill>
                <a:latin typeface="+mj-lt"/>
              </a:rPr>
              <a:t>up</a:t>
            </a:r>
            <a:r>
              <a:rPr lang="pl-PL" b="1" u="sng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b="1" u="sng" dirty="0" err="1" smtClean="0">
                <a:solidFill>
                  <a:srgbClr val="FF0000"/>
                </a:solidFill>
                <a:latin typeface="+mj-lt"/>
              </a:rPr>
              <a:t>now</a:t>
            </a:r>
            <a:r>
              <a:rPr lang="pl-PL" dirty="0" smtClean="0">
                <a:latin typeface="+mj-lt"/>
              </a:rPr>
              <a:t>” – spowoduje rozpoczęcie tworzenia kopii zapasowej w tym momencie (konkretniej po zakończeniu pracy w </a:t>
            </a:r>
            <a:r>
              <a:rPr lang="pl-PL" dirty="0" err="1" smtClean="0">
                <a:latin typeface="+mj-lt"/>
              </a:rPr>
              <a:t>Wizard</a:t>
            </a:r>
            <a:r>
              <a:rPr lang="pl-PL" dirty="0" smtClean="0">
                <a:latin typeface="+mj-lt"/>
              </a:rPr>
              <a:t> i potwierdzeniu przyciskiem „</a:t>
            </a:r>
            <a:r>
              <a:rPr lang="pl-PL" dirty="0" err="1" smtClean="0">
                <a:latin typeface="+mj-lt"/>
              </a:rPr>
              <a:t>Apply</a:t>
            </a:r>
            <a:r>
              <a:rPr lang="pl-PL" dirty="0" smtClean="0">
                <a:latin typeface="+mj-lt"/>
              </a:rPr>
              <a:t>”</a:t>
            </a:r>
          </a:p>
          <a:p>
            <a:endParaRPr lang="pl-PL" dirty="0" smtClean="0">
              <a:latin typeface="+mj-lt"/>
            </a:endParaRPr>
          </a:p>
          <a:p>
            <a:r>
              <a:rPr lang="pl-PL" dirty="0" smtClean="0">
                <a:latin typeface="+mj-lt"/>
              </a:rPr>
              <a:t>-”</a:t>
            </a:r>
            <a:r>
              <a:rPr lang="pl-PL" b="1" u="sng" dirty="0" smtClean="0">
                <a:solidFill>
                  <a:srgbClr val="FF0000"/>
                </a:solidFill>
                <a:latin typeface="+mj-lt"/>
              </a:rPr>
              <a:t>Schedule backup</a:t>
            </a:r>
            <a:r>
              <a:rPr lang="pl-PL" dirty="0" smtClean="0">
                <a:latin typeface="+mj-lt"/>
              </a:rPr>
              <a:t>” – ustawienie harmonogramu kiedy ma wykonywać się kopia. My skorzystamy z tej opcji.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3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0" y="876336"/>
            <a:ext cx="7097115" cy="493463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668768" y="926592"/>
            <a:ext cx="4145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j-lt"/>
              </a:rPr>
              <a:t>Zostaniemy poproszeni o:</a:t>
            </a:r>
          </a:p>
          <a:p>
            <a:endParaRPr lang="pl-PL" dirty="0">
              <a:latin typeface="+mj-lt"/>
            </a:endParaRPr>
          </a:p>
          <a:p>
            <a:r>
              <a:rPr lang="pl-PL" dirty="0" smtClean="0">
                <a:latin typeface="+mj-lt"/>
              </a:rPr>
              <a:t>„</a:t>
            </a:r>
            <a:r>
              <a:rPr lang="pl-PL" dirty="0" err="1" smtClean="0">
                <a:latin typeface="+mj-lt"/>
              </a:rPr>
              <a:t>Task</a:t>
            </a:r>
            <a:r>
              <a:rPr lang="pl-PL" dirty="0" smtClean="0">
                <a:latin typeface="+mj-lt"/>
              </a:rPr>
              <a:t> </a:t>
            </a:r>
            <a:r>
              <a:rPr lang="pl-PL" dirty="0" err="1" smtClean="0">
                <a:latin typeface="+mj-lt"/>
              </a:rPr>
              <a:t>name</a:t>
            </a:r>
            <a:r>
              <a:rPr lang="pl-PL" dirty="0" smtClean="0">
                <a:latin typeface="+mj-lt"/>
              </a:rPr>
              <a:t>” – wprowadzenie nazwy dla harmonogramu.</a:t>
            </a:r>
          </a:p>
          <a:p>
            <a:endParaRPr lang="pl-PL" dirty="0">
              <a:latin typeface="+mj-lt"/>
            </a:endParaRPr>
          </a:p>
          <a:p>
            <a:r>
              <a:rPr lang="pl-PL" dirty="0" smtClean="0">
                <a:latin typeface="+mj-lt"/>
              </a:rPr>
              <a:t>Następnie wybranie jak często ma zostać przeprowadzana kopia:</a:t>
            </a:r>
          </a:p>
          <a:p>
            <a:endParaRPr lang="pl-PL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latin typeface="+mj-lt"/>
              </a:rPr>
              <a:t>Once</a:t>
            </a:r>
            <a:r>
              <a:rPr lang="pl-PL" dirty="0" smtClean="0">
                <a:latin typeface="+mj-lt"/>
              </a:rPr>
              <a:t> – jednorazowo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At System </a:t>
            </a:r>
            <a:r>
              <a:rPr lang="pl-PL" dirty="0" err="1" smtClean="0">
                <a:latin typeface="+mj-lt"/>
              </a:rPr>
              <a:t>Startup</a:t>
            </a:r>
            <a:r>
              <a:rPr lang="pl-PL" dirty="0" smtClean="0">
                <a:latin typeface="+mj-lt"/>
              </a:rPr>
              <a:t> – przy starcie systemu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At Logon – przy logowaniu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latin typeface="+mj-lt"/>
              </a:rPr>
              <a:t>Daily</a:t>
            </a:r>
            <a:r>
              <a:rPr lang="pl-PL" dirty="0" smtClean="0">
                <a:latin typeface="+mj-lt"/>
              </a:rPr>
              <a:t> – codziennie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latin typeface="+mj-lt"/>
              </a:rPr>
              <a:t>Weekly</a:t>
            </a:r>
            <a:r>
              <a:rPr lang="pl-PL" dirty="0" smtClean="0">
                <a:latin typeface="+mj-lt"/>
              </a:rPr>
              <a:t> – określoną ilość razy w tygodniu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latin typeface="+mj-lt"/>
              </a:rPr>
              <a:t>Monthly</a:t>
            </a:r>
            <a:r>
              <a:rPr lang="pl-PL" dirty="0" smtClean="0">
                <a:latin typeface="+mj-lt"/>
              </a:rPr>
              <a:t> – określoną ilość razy w miesiącu</a:t>
            </a:r>
          </a:p>
        </p:txBody>
      </p:sp>
    </p:spTree>
    <p:extLst>
      <p:ext uri="{BB962C8B-B14F-4D97-AF65-F5344CB8AC3E}">
        <p14:creationId xmlns:p14="http://schemas.microsoft.com/office/powerpoint/2010/main" val="16347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2" y="323241"/>
            <a:ext cx="7821116" cy="599206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217408" y="87617"/>
            <a:ext cx="35722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Gdzie w zależności od wybranej opcji mamy sprecyzować (</a:t>
            </a:r>
            <a:r>
              <a:rPr lang="pl-PL" sz="1300" dirty="0" smtClean="0">
                <a:solidFill>
                  <a:srgbClr val="FFC000"/>
                </a:solidFill>
              </a:rPr>
              <a:t>pomarańczowy</a:t>
            </a:r>
            <a:r>
              <a:rPr lang="pl-PL" sz="1600" dirty="0" smtClean="0"/>
              <a:t>) – dla mnie będą to ustawienia dla opcji „</a:t>
            </a:r>
            <a:r>
              <a:rPr lang="pl-PL" sz="1600" dirty="0" err="1" smtClean="0"/>
              <a:t>Weekly</a:t>
            </a:r>
            <a:r>
              <a:rPr lang="pl-PL" sz="1600" dirty="0" smtClean="0"/>
              <a:t>”.</a:t>
            </a:r>
          </a:p>
          <a:p>
            <a:endParaRPr lang="pl-PL" sz="1600" dirty="0" smtClean="0"/>
          </a:p>
          <a:p>
            <a:r>
              <a:rPr lang="pl-PL" sz="1600" dirty="0" smtClean="0"/>
              <a:t>Oraz konkretne opcje:</a:t>
            </a:r>
          </a:p>
          <a:p>
            <a:endParaRPr lang="pl-P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/>
              <a:t>„</a:t>
            </a:r>
            <a:r>
              <a:rPr lang="pl-PL" sz="1400" b="1" u="sng" dirty="0" smtClean="0">
                <a:solidFill>
                  <a:srgbClr val="FF0000"/>
                </a:solidFill>
              </a:rPr>
              <a:t>Do not </a:t>
            </a:r>
            <a:r>
              <a:rPr lang="pl-PL" sz="1400" b="1" u="sng" dirty="0" err="1" smtClean="0">
                <a:solidFill>
                  <a:srgbClr val="FF0000"/>
                </a:solidFill>
              </a:rPr>
              <a:t>reboot</a:t>
            </a:r>
            <a:r>
              <a:rPr lang="pl-PL" sz="1400" b="1" u="sng" dirty="0" smtClean="0">
                <a:solidFill>
                  <a:srgbClr val="FF0000"/>
                </a:solidFill>
              </a:rPr>
              <a:t> </a:t>
            </a:r>
            <a:r>
              <a:rPr lang="pl-PL" sz="1400" b="1" u="sng" dirty="0" err="1" smtClean="0">
                <a:solidFill>
                  <a:srgbClr val="FF0000"/>
                </a:solidFill>
              </a:rPr>
              <a:t>if</a:t>
            </a:r>
            <a:r>
              <a:rPr lang="pl-PL" sz="1400" b="1" u="sng" dirty="0" smtClean="0">
                <a:solidFill>
                  <a:srgbClr val="FF0000"/>
                </a:solidFill>
              </a:rPr>
              <a:t> </a:t>
            </a:r>
            <a:r>
              <a:rPr lang="pl-PL" sz="1400" b="1" u="sng" dirty="0" err="1" smtClean="0">
                <a:solidFill>
                  <a:srgbClr val="FF0000"/>
                </a:solidFill>
              </a:rPr>
              <a:t>reboot</a:t>
            </a:r>
            <a:r>
              <a:rPr lang="pl-PL" sz="1400" b="1" u="sng" dirty="0" smtClean="0">
                <a:solidFill>
                  <a:srgbClr val="FF0000"/>
                </a:solidFill>
              </a:rPr>
              <a:t> </a:t>
            </a:r>
            <a:r>
              <a:rPr lang="pl-PL" sz="1400" b="1" u="sng" dirty="0" err="1" smtClean="0">
                <a:solidFill>
                  <a:srgbClr val="FF0000"/>
                </a:solidFill>
              </a:rPr>
              <a:t>is</a:t>
            </a:r>
            <a:r>
              <a:rPr lang="pl-PL" sz="1400" b="1" u="sng" dirty="0" smtClean="0">
                <a:solidFill>
                  <a:srgbClr val="FF0000"/>
                </a:solidFill>
              </a:rPr>
              <a:t> </a:t>
            </a:r>
            <a:r>
              <a:rPr lang="pl-PL" sz="1400" b="1" u="sng" dirty="0" err="1" smtClean="0">
                <a:solidFill>
                  <a:srgbClr val="FF0000"/>
                </a:solidFill>
              </a:rPr>
              <a:t>required</a:t>
            </a:r>
            <a:r>
              <a:rPr lang="pl-PL" sz="1600" dirty="0" smtClean="0"/>
              <a:t>” – nie przeprowadzać resetu komputera, nawet jeśli wyskoczy komunikat, że jest wymagany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/>
              <a:t>„</a:t>
            </a:r>
            <a:r>
              <a:rPr lang="pl-PL" sz="1400" b="1" u="sng" dirty="0" smtClean="0">
                <a:solidFill>
                  <a:srgbClr val="00B050"/>
                </a:solidFill>
              </a:rPr>
              <a:t>System </a:t>
            </a:r>
            <a:r>
              <a:rPr lang="pl-PL" sz="1400" b="1" u="sng" dirty="0" err="1" smtClean="0">
                <a:solidFill>
                  <a:srgbClr val="00B050"/>
                </a:solidFill>
              </a:rPr>
              <a:t>shutdown</a:t>
            </a:r>
            <a:r>
              <a:rPr lang="pl-PL" sz="1400" b="1" u="sng" dirty="0" smtClean="0">
                <a:solidFill>
                  <a:srgbClr val="00B050"/>
                </a:solidFill>
              </a:rPr>
              <a:t> </a:t>
            </a:r>
            <a:r>
              <a:rPr lang="pl-PL" sz="1400" b="1" u="sng" dirty="0" err="1" smtClean="0">
                <a:solidFill>
                  <a:srgbClr val="00B050"/>
                </a:solidFill>
              </a:rPr>
              <a:t>after</a:t>
            </a:r>
            <a:r>
              <a:rPr lang="pl-PL" sz="1400" b="1" u="sng" dirty="0" smtClean="0">
                <a:solidFill>
                  <a:srgbClr val="00B050"/>
                </a:solidFill>
              </a:rPr>
              <a:t> backup</a:t>
            </a:r>
            <a:r>
              <a:rPr lang="pl-PL" sz="1600" dirty="0" smtClean="0"/>
              <a:t>” – system się wyłączy po zakończeniu po zrobieniu kopii zapasowej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/>
              <a:t>„</a:t>
            </a:r>
            <a:r>
              <a:rPr lang="pl-PL" sz="1400" b="1" u="sng" dirty="0" err="1" smtClean="0">
                <a:solidFill>
                  <a:srgbClr val="0070C0"/>
                </a:solidFill>
              </a:rPr>
              <a:t>Generate</a:t>
            </a:r>
            <a:r>
              <a:rPr lang="pl-PL" sz="1400" b="1" u="sng" dirty="0" smtClean="0">
                <a:solidFill>
                  <a:srgbClr val="0070C0"/>
                </a:solidFill>
              </a:rPr>
              <a:t> </a:t>
            </a:r>
            <a:r>
              <a:rPr lang="pl-PL" sz="1400" b="1" u="sng" dirty="0" err="1" smtClean="0">
                <a:solidFill>
                  <a:srgbClr val="0070C0"/>
                </a:solidFill>
              </a:rPr>
              <a:t>unique</a:t>
            </a:r>
            <a:r>
              <a:rPr lang="pl-PL" sz="1400" b="1" u="sng" dirty="0" smtClean="0">
                <a:solidFill>
                  <a:srgbClr val="0070C0"/>
                </a:solidFill>
              </a:rPr>
              <a:t> </a:t>
            </a:r>
            <a:r>
              <a:rPr lang="pl-PL" sz="1400" b="1" u="sng" dirty="0" err="1" smtClean="0">
                <a:solidFill>
                  <a:srgbClr val="0070C0"/>
                </a:solidFill>
              </a:rPr>
              <a:t>names</a:t>
            </a:r>
            <a:r>
              <a:rPr lang="pl-PL" sz="1400" b="1" u="sng" dirty="0" smtClean="0">
                <a:solidFill>
                  <a:srgbClr val="0070C0"/>
                </a:solidFill>
              </a:rPr>
              <a:t> for </a:t>
            </a:r>
            <a:r>
              <a:rPr lang="pl-PL" sz="1400" b="1" u="sng" dirty="0" err="1" smtClean="0">
                <a:solidFill>
                  <a:srgbClr val="0070C0"/>
                </a:solidFill>
              </a:rPr>
              <a:t>sheduled</a:t>
            </a:r>
            <a:r>
              <a:rPr lang="pl-PL" sz="1400" b="1" u="sng" dirty="0" smtClean="0">
                <a:solidFill>
                  <a:srgbClr val="0070C0"/>
                </a:solidFill>
              </a:rPr>
              <a:t> </a:t>
            </a:r>
            <a:r>
              <a:rPr lang="pl-PL" sz="1400" b="1" u="sng" dirty="0" err="1" smtClean="0">
                <a:solidFill>
                  <a:srgbClr val="0070C0"/>
                </a:solidFill>
              </a:rPr>
              <a:t>backups</a:t>
            </a:r>
            <a:r>
              <a:rPr lang="pl-PL" sz="1600" dirty="0" smtClean="0"/>
              <a:t>” – tworzenie unikalnych, automatycznych nazw dla kopii wykonanych przez harmonogram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/>
              <a:t>„</a:t>
            </a:r>
            <a:r>
              <a:rPr lang="pl-PL" sz="1400" b="1" u="sng" dirty="0" smtClean="0">
                <a:solidFill>
                  <a:srgbClr val="FFFF00"/>
                </a:solidFill>
              </a:rPr>
              <a:t>Do not run the </a:t>
            </a:r>
            <a:r>
              <a:rPr lang="pl-PL" sz="1400" b="1" u="sng" dirty="0" err="1" smtClean="0">
                <a:solidFill>
                  <a:srgbClr val="FFFF00"/>
                </a:solidFill>
              </a:rPr>
              <a:t>task</a:t>
            </a:r>
            <a:r>
              <a:rPr lang="pl-PL" sz="1400" b="1" u="sng" dirty="0" smtClean="0">
                <a:solidFill>
                  <a:srgbClr val="FFFF00"/>
                </a:solidFill>
              </a:rPr>
              <a:t> </a:t>
            </a:r>
            <a:r>
              <a:rPr lang="pl-PL" sz="1400" b="1" u="sng" dirty="0" err="1" smtClean="0">
                <a:solidFill>
                  <a:srgbClr val="FFFF00"/>
                </a:solidFill>
              </a:rPr>
              <a:t>after</a:t>
            </a:r>
            <a:r>
              <a:rPr lang="pl-PL" sz="1600" dirty="0" smtClean="0"/>
              <a:t>” – tak naprawdę powoduje zablokowanie/wyłączenie harmonogramu po upłynięciu konkretnego dnia</a:t>
            </a:r>
            <a:endParaRPr lang="pl-PL" sz="16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08990" y="6415362"/>
            <a:ext cx="74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przycisk „</a:t>
            </a:r>
            <a:r>
              <a:rPr lang="pl-PL" b="1" dirty="0" err="1" smtClean="0"/>
              <a:t>Specify</a:t>
            </a:r>
            <a:r>
              <a:rPr lang="pl-PL" b="1" dirty="0" smtClean="0"/>
              <a:t> </a:t>
            </a:r>
            <a:r>
              <a:rPr lang="pl-PL" b="1" dirty="0" err="1" smtClean="0"/>
              <a:t>user</a:t>
            </a:r>
            <a:r>
              <a:rPr lang="pl-PL" b="1" dirty="0" smtClean="0"/>
              <a:t> </a:t>
            </a:r>
            <a:r>
              <a:rPr lang="pl-PL" b="1" dirty="0" err="1" smtClean="0"/>
              <a:t>name</a:t>
            </a:r>
            <a:r>
              <a:rPr lang="pl-PL" b="1" dirty="0" smtClean="0"/>
              <a:t> and </a:t>
            </a:r>
            <a:r>
              <a:rPr lang="pl-PL" b="1" dirty="0" err="1" smtClean="0"/>
              <a:t>password</a:t>
            </a:r>
            <a:r>
              <a:rPr lang="pl-PL" b="1" dirty="0" smtClean="0"/>
              <a:t>”!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7509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2" y="1338328"/>
            <a:ext cx="10605754" cy="495227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536192" y="231648"/>
            <a:ext cx="858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j-lt"/>
              </a:rPr>
              <a:t>Tutaj po zaznaczeniu drugiej opcji (</a:t>
            </a:r>
            <a:r>
              <a:rPr lang="pl-PL" dirty="0" smtClean="0">
                <a:solidFill>
                  <a:srgbClr val="7030A0"/>
                </a:solidFill>
                <a:latin typeface="+mj-lt"/>
              </a:rPr>
              <a:t>fioletowy</a:t>
            </a:r>
            <a:r>
              <a:rPr lang="pl-PL" dirty="0" smtClean="0">
                <a:latin typeface="+mj-lt"/>
              </a:rPr>
              <a:t>) możemy wybrać nazwę oraz hasło, którą będziemy musieli podać kiedy nastąpi data wskazana przez nas wcześniej. Harmonogram nie rozpocznie pracy bez podania takiego hasła.</a:t>
            </a:r>
            <a:endParaRPr lang="pl-PL" dirty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713033" y="6388608"/>
            <a:ext cx="62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!Następnie naciskamy przycisk „</a:t>
            </a:r>
            <a:r>
              <a:rPr lang="pl-PL" b="1" dirty="0" err="1" smtClean="0"/>
              <a:t>Next</a:t>
            </a:r>
            <a:r>
              <a:rPr lang="pl-PL" b="1" dirty="0" smtClean="0"/>
              <a:t>” na dole!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714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6" y="323241"/>
            <a:ext cx="5943516" cy="4553559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21792" y="5084064"/>
            <a:ext cx="440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+mj-lt"/>
              </a:rPr>
              <a:t>Pozostaje nam przejrzeć szczegóły naszej kopii, nacisnąć „</a:t>
            </a:r>
            <a:r>
              <a:rPr lang="pl-PL" sz="2000" dirty="0" err="1" smtClean="0">
                <a:latin typeface="+mj-lt"/>
              </a:rPr>
              <a:t>Next</a:t>
            </a:r>
            <a:r>
              <a:rPr lang="pl-PL" sz="2000" dirty="0" smtClean="0">
                <a:latin typeface="+mj-lt"/>
              </a:rPr>
              <a:t>”…</a:t>
            </a:r>
            <a:endParaRPr lang="pl-PL" sz="2000" dirty="0">
              <a:latin typeface="+mj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522877"/>
            <a:ext cx="5422366" cy="415428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949440" y="4876800"/>
            <a:ext cx="4291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… oraz „</a:t>
            </a:r>
            <a:r>
              <a:rPr lang="pl-PL" dirty="0" err="1" smtClean="0"/>
              <a:t>Finish</a:t>
            </a:r>
            <a:r>
              <a:rPr lang="pl-PL" dirty="0" smtClean="0"/>
              <a:t>”. Teraz pierwsza kopia wykona się w zależności od tego jaką datę ustawiliśmy przy harmonogramie.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77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9229344" y="2643463"/>
            <a:ext cx="29626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700" dirty="0" smtClean="0">
                <a:latin typeface="+mj-lt"/>
              </a:rPr>
              <a:t>Teraz po przejściu do zakładki „Schedule” (</a:t>
            </a:r>
            <a:r>
              <a:rPr lang="pl-PL" sz="1700" dirty="0" smtClean="0">
                <a:solidFill>
                  <a:srgbClr val="00B050"/>
                </a:solidFill>
                <a:latin typeface="+mj-lt"/>
              </a:rPr>
              <a:t>zielony</a:t>
            </a:r>
            <a:r>
              <a:rPr lang="pl-PL" sz="1700" dirty="0" smtClean="0">
                <a:latin typeface="+mj-lt"/>
              </a:rPr>
              <a:t>) możemy odnaleźć nasz harmonogram (</a:t>
            </a:r>
            <a:r>
              <a:rPr lang="pl-PL" sz="1700" dirty="0" smtClean="0">
                <a:solidFill>
                  <a:srgbClr val="FF0000"/>
                </a:solidFill>
                <a:latin typeface="+mj-lt"/>
              </a:rPr>
              <a:t>czerwony</a:t>
            </a:r>
            <a:r>
              <a:rPr lang="pl-PL" sz="1700" dirty="0" smtClean="0">
                <a:latin typeface="+mj-lt"/>
              </a:rPr>
              <a:t>), który stworzyliśmy podczas ustawień dla kopii zapasowej.</a:t>
            </a:r>
            <a:endParaRPr lang="pl-PL" sz="1700" dirty="0">
              <a:latin typeface="+mj-lt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51"/>
            <a:ext cx="9097645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" y="256032"/>
            <a:ext cx="3784722" cy="420917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107661" y="109728"/>
            <a:ext cx="77053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	Po </a:t>
            </a:r>
            <a:r>
              <a:rPr lang="pl-PL" sz="1700" dirty="0" err="1" smtClean="0">
                <a:latin typeface="+mj-lt"/>
              </a:rPr>
              <a:t>naciśnieciu</a:t>
            </a:r>
            <a:r>
              <a:rPr lang="pl-PL" sz="1700" dirty="0" smtClean="0">
                <a:latin typeface="+mj-lt"/>
              </a:rPr>
              <a:t> PPM na harmonogram będziemy mogli: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smtClean="0">
                <a:solidFill>
                  <a:srgbClr val="FF0000"/>
                </a:solidFill>
                <a:latin typeface="+mj-lt"/>
              </a:rPr>
              <a:t>Run </a:t>
            </a:r>
            <a:r>
              <a:rPr lang="pl-PL" sz="1500" b="1" u="sng" dirty="0" err="1" smtClean="0">
                <a:solidFill>
                  <a:srgbClr val="FF0000"/>
                </a:solidFill>
                <a:latin typeface="+mj-lt"/>
              </a:rPr>
              <a:t>Now</a:t>
            </a:r>
            <a:r>
              <a:rPr lang="pl-PL" sz="1700" dirty="0" smtClean="0">
                <a:latin typeface="+mj-lt"/>
              </a:rPr>
              <a:t>” – uruchomić kopię teraz, niezależnie od tego czy zgadza się z datą ustawioną w  harmonogramie.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smtClean="0">
                <a:solidFill>
                  <a:srgbClr val="00B050"/>
                </a:solidFill>
                <a:latin typeface="+mj-lt"/>
              </a:rPr>
              <a:t>Edit </a:t>
            </a:r>
            <a:r>
              <a:rPr lang="pl-PL" sz="1500" b="1" u="sng" dirty="0" err="1" smtClean="0">
                <a:solidFill>
                  <a:srgbClr val="00B050"/>
                </a:solidFill>
                <a:latin typeface="+mj-lt"/>
              </a:rPr>
              <a:t>Script</a:t>
            </a:r>
            <a:r>
              <a:rPr lang="pl-PL" sz="1700" dirty="0" smtClean="0">
                <a:latin typeface="+mj-lt"/>
              </a:rPr>
              <a:t>” – edycję harmonogramu.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err="1" smtClean="0">
                <a:solidFill>
                  <a:srgbClr val="0070C0"/>
                </a:solidFill>
                <a:latin typeface="+mj-lt"/>
              </a:rPr>
              <a:t>Delete</a:t>
            </a:r>
            <a:r>
              <a:rPr lang="pl-PL" sz="1500" b="1" u="sng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pl-PL" sz="1500" b="1" u="sng" dirty="0" err="1" smtClean="0">
                <a:solidFill>
                  <a:srgbClr val="0070C0"/>
                </a:solidFill>
                <a:latin typeface="+mj-lt"/>
              </a:rPr>
              <a:t>Task</a:t>
            </a:r>
            <a:r>
              <a:rPr lang="pl-PL" sz="1700" dirty="0" smtClean="0">
                <a:latin typeface="+mj-lt"/>
              </a:rPr>
              <a:t>” – usunięcie tego harmonogramu.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err="1" smtClean="0">
                <a:solidFill>
                  <a:srgbClr val="7030A0"/>
                </a:solidFill>
                <a:latin typeface="+mj-lt"/>
              </a:rPr>
              <a:t>Refresh</a:t>
            </a:r>
            <a:r>
              <a:rPr lang="pl-PL" sz="1500" b="1" u="sng" dirty="0" smtClean="0">
                <a:solidFill>
                  <a:srgbClr val="7030A0"/>
                </a:solidFill>
                <a:latin typeface="+mj-lt"/>
              </a:rPr>
              <a:t> List</a:t>
            </a:r>
            <a:r>
              <a:rPr lang="pl-PL" sz="1700" dirty="0" smtClean="0">
                <a:latin typeface="+mj-lt"/>
              </a:rPr>
              <a:t>” – odświeżenie listy.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latin typeface="+mj-lt"/>
              </a:rPr>
              <a:t>„</a:t>
            </a:r>
            <a:r>
              <a:rPr lang="pl-PL" sz="1500" b="1" u="sng" dirty="0" err="1" smtClean="0">
                <a:latin typeface="+mj-lt"/>
              </a:rPr>
              <a:t>Properties</a:t>
            </a:r>
            <a:r>
              <a:rPr lang="pl-PL" sz="1700" dirty="0" smtClean="0">
                <a:latin typeface="+mj-lt"/>
              </a:rPr>
              <a:t>” – właściwości harmonogramu. Wyglądają w ten sposób:</a:t>
            </a:r>
            <a:endParaRPr lang="pl-PL" sz="1700" dirty="0">
              <a:latin typeface="+mj-lt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09" y="3478346"/>
            <a:ext cx="4025448" cy="33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7" y="281679"/>
            <a:ext cx="5785439" cy="441224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84" y="281679"/>
            <a:ext cx="5977131" cy="455843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77764" y="5203052"/>
            <a:ext cx="52425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	Po chwili program zacznie przygotowywać się do właściwej instalacji. Musimy jedynie znów chwilkę poczekać.</a:t>
            </a:r>
            <a:endParaRPr lang="pl-PL" sz="1900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388352" y="5349246"/>
            <a:ext cx="44500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>
                <a:latin typeface="+mj-lt"/>
              </a:rPr>
              <a:t>	</a:t>
            </a:r>
            <a:r>
              <a:rPr lang="pl-PL" sz="1900" dirty="0" smtClean="0">
                <a:latin typeface="+mj-lt"/>
              </a:rPr>
              <a:t>A następnie nacisnąć „</a:t>
            </a:r>
            <a:r>
              <a:rPr lang="pl-PL" sz="1900" dirty="0" err="1" smtClean="0">
                <a:latin typeface="+mj-lt"/>
              </a:rPr>
              <a:t>Next</a:t>
            </a:r>
            <a:r>
              <a:rPr lang="pl-PL" sz="1900" dirty="0" smtClean="0">
                <a:latin typeface="+mj-lt"/>
              </a:rPr>
              <a:t>” (zaznaczony </a:t>
            </a:r>
            <a:r>
              <a:rPr lang="pl-PL" sz="1600" dirty="0" smtClean="0">
                <a:latin typeface="+mj-lt"/>
              </a:rPr>
              <a:t>kolorem </a:t>
            </a:r>
            <a:r>
              <a:rPr lang="pl-PL" sz="1600" dirty="0" smtClean="0">
                <a:solidFill>
                  <a:srgbClr val="FFFF00"/>
                </a:solidFill>
                <a:latin typeface="+mj-lt"/>
              </a:rPr>
              <a:t>żółtym</a:t>
            </a:r>
            <a:r>
              <a:rPr lang="pl-PL" sz="1900" dirty="0" smtClean="0">
                <a:latin typeface="+mj-lt"/>
              </a:rPr>
              <a:t>)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8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„RUN NOW”</a:t>
            </a:r>
            <a:endParaRPr lang="pl-PL" sz="45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3848" cy="232867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8" y="3300134"/>
            <a:ext cx="3419952" cy="125747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43840" y="4815840"/>
            <a:ext cx="52913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Jeśli zdecydujemy się na uruchomienie kopii w tym momencie zostaniemy poproszeni o potwierdzenie wykonania tej czynności (nacisnąć „</a:t>
            </a:r>
            <a:r>
              <a:rPr lang="pl-PL" sz="1700" dirty="0" err="1" smtClean="0">
                <a:solidFill>
                  <a:srgbClr val="FFFF00"/>
                </a:solidFill>
                <a:latin typeface="+mj-lt"/>
              </a:rPr>
              <a:t>Yes</a:t>
            </a:r>
            <a:r>
              <a:rPr lang="pl-PL" sz="1700" dirty="0" smtClean="0">
                <a:latin typeface="+mj-lt"/>
              </a:rPr>
              <a:t>”)</a:t>
            </a:r>
            <a:endParaRPr lang="pl-PL" sz="1700" dirty="0">
              <a:latin typeface="+mj-lt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75" y="1164337"/>
            <a:ext cx="4250567" cy="443179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535168" y="5803392"/>
            <a:ext cx="61569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… i poczekać, aż program wykona kopię zapasową. Możemy śledzić postępy za pomocą paska postępu (</a:t>
            </a:r>
            <a:r>
              <a:rPr lang="pl-PL" sz="1700" dirty="0" smtClean="0">
                <a:solidFill>
                  <a:srgbClr val="0070C0"/>
                </a:solidFill>
                <a:latin typeface="+mj-lt"/>
              </a:rPr>
              <a:t>niebieski</a:t>
            </a:r>
            <a:r>
              <a:rPr lang="pl-PL" sz="1700" dirty="0" smtClean="0">
                <a:latin typeface="+mj-lt"/>
              </a:rPr>
              <a:t>).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806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„RESTORE” – PRZYWRÓCENIE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3" y="1325563"/>
            <a:ext cx="6153711" cy="409032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1477633"/>
            <a:ext cx="5038562" cy="373590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49553" y="5644896"/>
            <a:ext cx="630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Aby przeprowadzić przywrócenie musimy nacisnąć przycisk „</a:t>
            </a:r>
            <a:r>
              <a:rPr lang="pl-PL" dirty="0" err="1" smtClean="0"/>
              <a:t>Restore</a:t>
            </a:r>
            <a:r>
              <a:rPr lang="pl-PL" dirty="0" smtClean="0"/>
              <a:t>” (</a:t>
            </a:r>
            <a:r>
              <a:rPr lang="pl-PL" dirty="0" smtClean="0">
                <a:solidFill>
                  <a:srgbClr val="FF0000"/>
                </a:solidFill>
              </a:rPr>
              <a:t>czerwony</a:t>
            </a:r>
            <a:r>
              <a:rPr lang="pl-PL" dirty="0" smtClean="0"/>
              <a:t>)…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925056" y="5522976"/>
            <a:ext cx="49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… oraz nacisnąć przycisk „</a:t>
            </a:r>
            <a:r>
              <a:rPr lang="pl-PL" dirty="0" err="1" smtClean="0"/>
              <a:t>Next</a:t>
            </a:r>
            <a:r>
              <a:rPr lang="pl-PL" dirty="0" smtClean="0"/>
              <a:t>” (</a:t>
            </a:r>
            <a:r>
              <a:rPr lang="pl-PL" dirty="0" smtClean="0">
                <a:solidFill>
                  <a:srgbClr val="FFFF00"/>
                </a:solidFill>
              </a:rPr>
              <a:t>żółty</a:t>
            </a:r>
            <a:r>
              <a:rPr lang="pl-PL" dirty="0" smtClean="0"/>
              <a:t>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807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" y="745676"/>
            <a:ext cx="6550580" cy="5155252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132320" y="1815197"/>
            <a:ext cx="471830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Wyskoczy nam okno, w którym musimy wybrać kopię (</a:t>
            </a:r>
            <a:r>
              <a:rPr lang="pl-PL" sz="1900" dirty="0" smtClean="0">
                <a:solidFill>
                  <a:srgbClr val="00B050"/>
                </a:solidFill>
                <a:latin typeface="+mj-lt"/>
              </a:rPr>
              <a:t>zielony</a:t>
            </a:r>
            <a:r>
              <a:rPr lang="pl-PL" sz="1900" dirty="0" smtClean="0">
                <a:latin typeface="+mj-lt"/>
              </a:rPr>
              <a:t>), którą chcemy przywrócić (jeśli program nie znajdzie automatycznie musimy użyć przycisku [w czarnej ramce]. Rozszerzenie kopii powinno nazywać się </a:t>
            </a:r>
            <a:r>
              <a:rPr lang="pl-PL" sz="1900" b="1" dirty="0" smtClean="0">
                <a:latin typeface="+mj-lt"/>
              </a:rPr>
              <a:t>*.</a:t>
            </a:r>
            <a:r>
              <a:rPr lang="pl-PL" sz="1900" b="1" dirty="0" err="1" smtClean="0">
                <a:latin typeface="+mj-lt"/>
              </a:rPr>
              <a:t>pbf</a:t>
            </a:r>
            <a:r>
              <a:rPr lang="pl-PL" sz="1900" b="1" dirty="0" smtClean="0">
                <a:latin typeface="+mj-lt"/>
              </a:rPr>
              <a:t> </a:t>
            </a:r>
            <a:r>
              <a:rPr lang="pl-PL" sz="1900" dirty="0" smtClean="0">
                <a:latin typeface="+mj-lt"/>
              </a:rPr>
              <a:t>(Paragon Backup File). Po wybraniu konkretnej kopii wyskoczą nam dodatkowe, szczegółowe informacje (</a:t>
            </a:r>
            <a:r>
              <a:rPr lang="pl-PL" sz="1900" dirty="0" smtClean="0">
                <a:solidFill>
                  <a:srgbClr val="FF0000"/>
                </a:solidFill>
                <a:latin typeface="+mj-lt"/>
              </a:rPr>
              <a:t>czerwony</a:t>
            </a:r>
            <a:r>
              <a:rPr lang="pl-PL" sz="1900" dirty="0" smtClean="0">
                <a:latin typeface="+mj-lt"/>
              </a:rPr>
              <a:t>).</a:t>
            </a:r>
          </a:p>
          <a:p>
            <a:endParaRPr lang="pl-PL" sz="1900" dirty="0">
              <a:latin typeface="+mj-lt"/>
            </a:endParaRPr>
          </a:p>
          <a:p>
            <a:r>
              <a:rPr lang="pl-PL" sz="1900" dirty="0" smtClean="0">
                <a:latin typeface="+mj-lt"/>
              </a:rPr>
              <a:t>Po wybraniu naciskamy przycisk „</a:t>
            </a:r>
            <a:r>
              <a:rPr lang="pl-PL" sz="1900" dirty="0" err="1" smtClean="0">
                <a:latin typeface="+mj-lt"/>
              </a:rPr>
              <a:t>Next</a:t>
            </a:r>
            <a:r>
              <a:rPr lang="pl-PL" sz="1900" dirty="0" smtClean="0">
                <a:latin typeface="+mj-lt"/>
              </a:rPr>
              <a:t>” (</a:t>
            </a:r>
            <a:r>
              <a:rPr lang="pl-PL" sz="1900" dirty="0" smtClean="0">
                <a:solidFill>
                  <a:srgbClr val="FFFF00"/>
                </a:solidFill>
                <a:latin typeface="+mj-lt"/>
              </a:rPr>
              <a:t>żółty</a:t>
            </a:r>
            <a:r>
              <a:rPr lang="pl-PL" sz="1900" dirty="0" smtClean="0">
                <a:latin typeface="+mj-lt"/>
              </a:rPr>
              <a:t>).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337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7" y="806636"/>
            <a:ext cx="6504104" cy="511867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6961632" y="1858211"/>
            <a:ext cx="473049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j-lt"/>
              </a:rPr>
              <a:t>Zostaniemy poproszeni o wskazanie konkretnych folderów/lub możemy wybrać całą kopię </a:t>
            </a:r>
            <a:r>
              <a:rPr lang="pl-PL" sz="1500" dirty="0" smtClean="0">
                <a:solidFill>
                  <a:srgbClr val="00B050"/>
                </a:solidFill>
                <a:latin typeface="+mj-lt"/>
              </a:rPr>
              <a:t>w polu zielonym</a:t>
            </a:r>
            <a:r>
              <a:rPr lang="pl-PL" sz="1500" dirty="0" smtClean="0">
                <a:latin typeface="+mj-lt"/>
              </a:rPr>
              <a:t>. </a:t>
            </a:r>
            <a:r>
              <a:rPr lang="pl-PL" dirty="0" smtClean="0">
                <a:latin typeface="+mj-lt"/>
              </a:rPr>
              <a:t>Po wybraniu danych folderów możemy sprawdzić rozmiar plików do przywrócenia (</a:t>
            </a:r>
            <a:r>
              <a:rPr lang="pl-PL" dirty="0" smtClean="0">
                <a:solidFill>
                  <a:srgbClr val="0070C0"/>
                </a:solidFill>
                <a:latin typeface="+mj-lt"/>
              </a:rPr>
              <a:t>niebieski</a:t>
            </a:r>
            <a:r>
              <a:rPr lang="pl-PL" dirty="0" smtClean="0">
                <a:latin typeface="+mj-lt"/>
              </a:rPr>
              <a:t>).</a:t>
            </a:r>
          </a:p>
          <a:p>
            <a:endParaRPr lang="pl-PL" sz="1500" dirty="0" smtClean="0">
              <a:latin typeface="+mj-lt"/>
            </a:endParaRPr>
          </a:p>
          <a:p>
            <a:endParaRPr lang="pl-PL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7229856" y="3843370"/>
            <a:ext cx="446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j-lt"/>
              </a:rPr>
              <a:t>Po spersonalizowaniu naciskamy przycisk „</a:t>
            </a:r>
            <a:r>
              <a:rPr lang="pl-PL" dirty="0" err="1" smtClean="0">
                <a:solidFill>
                  <a:srgbClr val="FFFF00"/>
                </a:solidFill>
                <a:latin typeface="+mj-lt"/>
              </a:rPr>
              <a:t>Next</a:t>
            </a:r>
            <a:r>
              <a:rPr lang="pl-PL" dirty="0" smtClean="0">
                <a:latin typeface="+mj-lt"/>
              </a:rPr>
              <a:t>”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243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13" y="599372"/>
            <a:ext cx="6720990" cy="528936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268224" y="1036320"/>
            <a:ext cx="4742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j-lt"/>
              </a:rPr>
              <a:t>W tym kroku musimy wybrać czy:</a:t>
            </a:r>
          </a:p>
          <a:p>
            <a:endParaRPr lang="pl-PL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</a:rPr>
              <a:t>„</a:t>
            </a:r>
            <a:r>
              <a:rPr lang="pl-PL" sz="1600" b="1" u="sng" dirty="0" err="1" smtClean="0">
                <a:solidFill>
                  <a:srgbClr val="00B050"/>
                </a:solidFill>
                <a:latin typeface="+mj-lt"/>
              </a:rPr>
              <a:t>Restore</a:t>
            </a:r>
            <a:r>
              <a:rPr lang="pl-PL" sz="1600" b="1" u="sng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pl-PL" sz="1600" b="1" u="sng" dirty="0" err="1" smtClean="0">
                <a:solidFill>
                  <a:srgbClr val="00B050"/>
                </a:solidFill>
                <a:latin typeface="+mj-lt"/>
              </a:rPr>
              <a:t>files</a:t>
            </a:r>
            <a:r>
              <a:rPr lang="pl-PL" sz="1600" b="1" u="sng" dirty="0" smtClean="0">
                <a:solidFill>
                  <a:srgbClr val="00B050"/>
                </a:solidFill>
                <a:latin typeface="+mj-lt"/>
              </a:rPr>
              <a:t> to:</a:t>
            </a:r>
            <a:r>
              <a:rPr lang="pl-PL" dirty="0" smtClean="0">
                <a:latin typeface="+mj-lt"/>
              </a:rPr>
              <a:t>” – gdzie pliki mają zostać przywrócone -</a:t>
            </a:r>
            <a:r>
              <a:rPr lang="pl-PL" dirty="0" smtClean="0">
                <a:latin typeface="+mj-lt"/>
                <a:sym typeface="Wingdings" panose="05000000000000000000" pitchFamily="2" charset="2"/>
              </a:rPr>
              <a:t>&gt; my wybierzemy domyślną lokalizację ( i tak też jest na zdjęciu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  <a:sym typeface="Wingdings" panose="05000000000000000000" pitchFamily="2" charset="2"/>
              </a:rPr>
              <a:t>„</a:t>
            </a:r>
            <a:r>
              <a:rPr lang="pl-PL" sz="1600" b="1" u="sng" dirty="0" err="1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Leave</a:t>
            </a:r>
            <a:r>
              <a:rPr lang="pl-PL" sz="1600" b="1" u="sng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pl-PL" sz="1600" b="1" u="sng" dirty="0" err="1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existing</a:t>
            </a:r>
            <a:r>
              <a:rPr lang="pl-PL" sz="1600" b="1" u="sng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pl-PL" sz="1600" b="1" u="sng" dirty="0" err="1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files</a:t>
            </a:r>
            <a:r>
              <a:rPr lang="pl-PL" dirty="0" smtClean="0">
                <a:latin typeface="+mj-lt"/>
                <a:sym typeface="Wingdings" panose="05000000000000000000" pitchFamily="2" charset="2"/>
              </a:rPr>
              <a:t>” – sprawia, że kopia </a:t>
            </a:r>
            <a:r>
              <a:rPr lang="pl-PL" u="sng" dirty="0" smtClean="0">
                <a:latin typeface="+mj-lt"/>
                <a:sym typeface="Wingdings" panose="05000000000000000000" pitchFamily="2" charset="2"/>
              </a:rPr>
              <a:t>przywróci</a:t>
            </a:r>
            <a:r>
              <a:rPr lang="pl-PL" dirty="0" smtClean="0">
                <a:latin typeface="+mj-lt"/>
                <a:sym typeface="Wingdings" panose="05000000000000000000" pitchFamily="2" charset="2"/>
              </a:rPr>
              <a:t> TYLKO pliki, których NIE MA na danej partycji/dysku.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+mj-lt"/>
                <a:sym typeface="Wingdings" panose="05000000000000000000" pitchFamily="2" charset="2"/>
              </a:rPr>
              <a:t>„</a:t>
            </a:r>
            <a:r>
              <a:rPr lang="pl-PL" sz="1600" b="1" u="sng" dirty="0" err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Replace</a:t>
            </a:r>
            <a:r>
              <a:rPr lang="pl-PL" sz="1600" b="1" u="sng" dirty="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pl-PL" sz="1600" b="1" u="sng" dirty="0" err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existing</a:t>
            </a:r>
            <a:r>
              <a:rPr lang="pl-PL" sz="1600" b="1" u="sng" dirty="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pl-PL" sz="1600" b="1" u="sng" dirty="0" err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files</a:t>
            </a:r>
            <a:r>
              <a:rPr lang="pl-PL" dirty="0" smtClean="0">
                <a:latin typeface="+mj-lt"/>
                <a:sym typeface="Wingdings" panose="05000000000000000000" pitchFamily="2" charset="2"/>
              </a:rPr>
              <a:t>” – sprawia, że wszystkie pliki będą takie same jak na kopii (może powodować usuwanie plików, których nie ma w kopii zapasowej). My wybierzemy tą opcję dlatego zostało nam nacisnąć „</a:t>
            </a:r>
            <a:r>
              <a:rPr lang="pl-PL" dirty="0" err="1" smtClean="0">
                <a:solidFill>
                  <a:srgbClr val="FFFF00"/>
                </a:solidFill>
                <a:latin typeface="+mj-lt"/>
                <a:sym typeface="Wingdings" panose="05000000000000000000" pitchFamily="2" charset="2"/>
              </a:rPr>
              <a:t>Next</a:t>
            </a:r>
            <a:r>
              <a:rPr lang="pl-PL" dirty="0" smtClean="0">
                <a:latin typeface="+mj-lt"/>
                <a:sym typeface="Wingdings" panose="05000000000000000000" pitchFamily="2" charset="2"/>
              </a:rPr>
              <a:t>”</a:t>
            </a:r>
            <a:endParaRPr lang="pl-PL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146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1" y="331148"/>
            <a:ext cx="5858693" cy="4610743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060704" y="5145024"/>
            <a:ext cx="40721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Sprawdzamy podsumowanie naszych decyzji i naciskamy po raz kolejny przycisk „</a:t>
            </a:r>
            <a:r>
              <a:rPr lang="pl-PL" sz="1700" dirty="0" err="1" smtClean="0">
                <a:solidFill>
                  <a:srgbClr val="FFFF00"/>
                </a:solidFill>
                <a:latin typeface="+mj-lt"/>
              </a:rPr>
              <a:t>Next</a:t>
            </a:r>
            <a:r>
              <a:rPr lang="pl-PL" sz="1700" dirty="0" smtClean="0">
                <a:latin typeface="+mj-lt"/>
              </a:rPr>
              <a:t>”</a:t>
            </a:r>
            <a:endParaRPr lang="pl-PL" sz="1700" dirty="0">
              <a:latin typeface="+mj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731520"/>
            <a:ext cx="5367043" cy="422381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608064" y="5145024"/>
            <a:ext cx="54010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Potwierdzamy świadomość tego, że przywrócenie kopii jest skutkiem nieodwracalnym, i możemy stracić bezpowrotnie niektóre pliki – w tym celu naciskamy „</a:t>
            </a:r>
            <a:r>
              <a:rPr lang="pl-PL" sz="1700" dirty="0" err="1" smtClean="0">
                <a:latin typeface="+mj-lt"/>
              </a:rPr>
              <a:t>Finish</a:t>
            </a:r>
            <a:r>
              <a:rPr lang="pl-PL" sz="1700" dirty="0" smtClean="0">
                <a:latin typeface="+mj-lt"/>
              </a:rPr>
              <a:t>”.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8122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1" y="830016"/>
            <a:ext cx="7188748" cy="4778303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7754112" y="2133600"/>
            <a:ext cx="41087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Aby „</a:t>
            </a:r>
            <a:r>
              <a:rPr lang="pl-PL" sz="1700" dirty="0" err="1" smtClean="0">
                <a:latin typeface="+mj-lt"/>
              </a:rPr>
              <a:t>Restore</a:t>
            </a:r>
            <a:r>
              <a:rPr lang="pl-PL" sz="1700" dirty="0" smtClean="0">
                <a:latin typeface="+mj-lt"/>
              </a:rPr>
              <a:t>” się odbył w praktyce musimy jeszcze nacisnąć „</a:t>
            </a:r>
            <a:r>
              <a:rPr lang="pl-PL" sz="1700" dirty="0" err="1" smtClean="0">
                <a:latin typeface="+mj-lt"/>
              </a:rPr>
              <a:t>Apply</a:t>
            </a:r>
            <a:r>
              <a:rPr lang="pl-PL" sz="1700" dirty="0" smtClean="0">
                <a:latin typeface="+mj-lt"/>
              </a:rPr>
              <a:t>” (</a:t>
            </a:r>
            <a:r>
              <a:rPr lang="pl-PL" sz="1700" dirty="0" smtClean="0">
                <a:solidFill>
                  <a:srgbClr val="00B050"/>
                </a:solidFill>
                <a:latin typeface="+mj-lt"/>
              </a:rPr>
              <a:t>zielony</a:t>
            </a:r>
            <a:r>
              <a:rPr lang="pl-PL" sz="1700" dirty="0" smtClean="0">
                <a:latin typeface="+mj-lt"/>
              </a:rPr>
              <a:t>) – aby potwierdzić, lub „</a:t>
            </a:r>
            <a:r>
              <a:rPr lang="pl-PL" sz="1700" dirty="0" err="1" smtClean="0">
                <a:latin typeface="+mj-lt"/>
              </a:rPr>
              <a:t>Discard</a:t>
            </a:r>
            <a:r>
              <a:rPr lang="pl-PL" sz="1700" dirty="0" smtClean="0">
                <a:latin typeface="+mj-lt"/>
              </a:rPr>
              <a:t>” (</a:t>
            </a:r>
            <a:r>
              <a:rPr lang="pl-PL" sz="1700" dirty="0" smtClean="0">
                <a:solidFill>
                  <a:srgbClr val="FF0000"/>
                </a:solidFill>
                <a:latin typeface="+mj-lt"/>
              </a:rPr>
              <a:t>czerwony</a:t>
            </a:r>
            <a:r>
              <a:rPr lang="pl-PL" sz="1700" dirty="0" smtClean="0">
                <a:latin typeface="+mj-lt"/>
              </a:rPr>
              <a:t>), aby zrezygnować.</a:t>
            </a:r>
          </a:p>
          <a:p>
            <a:endParaRPr lang="pl-PL" sz="1700" dirty="0">
              <a:latin typeface="+mj-lt"/>
            </a:endParaRPr>
          </a:p>
          <a:p>
            <a:r>
              <a:rPr lang="pl-PL" sz="1700" dirty="0" smtClean="0">
                <a:latin typeface="+mj-lt"/>
              </a:rPr>
              <a:t>My naciskamy przycisk „</a:t>
            </a:r>
            <a:r>
              <a:rPr lang="pl-PL" sz="1700" dirty="0" err="1" smtClean="0">
                <a:solidFill>
                  <a:srgbClr val="00B050"/>
                </a:solidFill>
                <a:latin typeface="+mj-lt"/>
              </a:rPr>
              <a:t>Apply</a:t>
            </a:r>
            <a:r>
              <a:rPr lang="pl-PL" sz="1700" dirty="0" smtClean="0">
                <a:latin typeface="+mj-lt"/>
              </a:rPr>
              <a:t>”.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745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2" y="257640"/>
            <a:ext cx="4235074" cy="1726607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2" y="2243328"/>
            <a:ext cx="4288905" cy="447176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540487" y="767000"/>
            <a:ext cx="61447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900" dirty="0" smtClean="0">
                <a:latin typeface="+mj-lt"/>
              </a:rPr>
              <a:t>Naciskamy przycisk „</a:t>
            </a:r>
            <a:r>
              <a:rPr lang="pl-PL" sz="1900" dirty="0" err="1" smtClean="0">
                <a:solidFill>
                  <a:srgbClr val="FFFF00"/>
                </a:solidFill>
                <a:latin typeface="+mj-lt"/>
              </a:rPr>
              <a:t>Yes</a:t>
            </a:r>
            <a:r>
              <a:rPr lang="pl-PL" sz="1900" dirty="0" smtClean="0">
                <a:latin typeface="+mj-lt"/>
              </a:rPr>
              <a:t>”</a:t>
            </a:r>
            <a:endParaRPr lang="pl-PL" sz="1900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096256" y="3072384"/>
            <a:ext cx="647395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I czekamy, aż „</a:t>
            </a:r>
            <a:r>
              <a:rPr lang="pl-PL" sz="1900" dirty="0" err="1" smtClean="0">
                <a:latin typeface="+mj-lt"/>
              </a:rPr>
              <a:t>Restore</a:t>
            </a:r>
            <a:r>
              <a:rPr lang="pl-PL" sz="1900" dirty="0" smtClean="0">
                <a:latin typeface="+mj-lt"/>
              </a:rPr>
              <a:t>” się zakończy.</a:t>
            </a:r>
          </a:p>
          <a:p>
            <a:r>
              <a:rPr lang="pl-PL" sz="1900" dirty="0" smtClean="0">
                <a:latin typeface="+mj-lt"/>
              </a:rPr>
              <a:t>W przypadku dłuższych przywróceń, możemy skorzystać z opcji:</a:t>
            </a:r>
          </a:p>
          <a:p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dirty="0" smtClean="0">
                <a:latin typeface="+mj-lt"/>
              </a:rPr>
              <a:t>„</a:t>
            </a:r>
            <a:r>
              <a:rPr lang="pl-PL" sz="1900" dirty="0" smtClean="0">
                <a:solidFill>
                  <a:srgbClr val="00B050"/>
                </a:solidFill>
                <a:latin typeface="+mj-lt"/>
              </a:rPr>
              <a:t>Close progres dialog </a:t>
            </a:r>
            <a:r>
              <a:rPr lang="pl-PL" sz="1900" dirty="0" err="1" smtClean="0">
                <a:solidFill>
                  <a:srgbClr val="00B050"/>
                </a:solidFill>
                <a:latin typeface="+mj-lt"/>
              </a:rPr>
              <a:t>automatically</a:t>
            </a:r>
            <a:r>
              <a:rPr lang="pl-PL" sz="1900" dirty="0" smtClean="0">
                <a:latin typeface="+mj-lt"/>
              </a:rPr>
              <a:t>” – po ukończeniu przywracania ten </a:t>
            </a:r>
            <a:r>
              <a:rPr lang="pl-PL" sz="1900" dirty="0" err="1" smtClean="0">
                <a:latin typeface="+mj-lt"/>
              </a:rPr>
              <a:t>Wizard</a:t>
            </a:r>
            <a:r>
              <a:rPr lang="pl-PL" sz="1900" dirty="0" smtClean="0">
                <a:latin typeface="+mj-lt"/>
              </a:rPr>
              <a:t> się zamknie.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dirty="0" smtClean="0">
                <a:latin typeface="+mj-lt"/>
              </a:rPr>
              <a:t>„</a:t>
            </a:r>
            <a:r>
              <a:rPr lang="pl-PL" sz="1900" dirty="0" err="1" smtClean="0">
                <a:solidFill>
                  <a:srgbClr val="0070C0"/>
                </a:solidFill>
                <a:latin typeface="+mj-lt"/>
              </a:rPr>
              <a:t>Shutdown</a:t>
            </a:r>
            <a:r>
              <a:rPr lang="pl-PL" sz="1900" dirty="0" smtClean="0">
                <a:solidFill>
                  <a:srgbClr val="0070C0"/>
                </a:solidFill>
                <a:latin typeface="+mj-lt"/>
              </a:rPr>
              <a:t> system on </a:t>
            </a:r>
            <a:r>
              <a:rPr lang="pl-PL" sz="1900" dirty="0" err="1" smtClean="0">
                <a:solidFill>
                  <a:srgbClr val="0070C0"/>
                </a:solidFill>
                <a:latin typeface="+mj-lt"/>
              </a:rPr>
              <a:t>complete</a:t>
            </a:r>
            <a:r>
              <a:rPr lang="pl-PL" sz="1900" dirty="0" smtClean="0">
                <a:latin typeface="+mj-lt"/>
              </a:rPr>
              <a:t>” – spowoduje zamknięcie systemu (dostępne tylko w pełnej wersji programu)</a:t>
            </a:r>
            <a:endParaRPr lang="pl-PL" sz="1900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600158" y="6345761"/>
            <a:ext cx="508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 UKOŃCZENIU WYSTARCZY NACISNĄĆ „</a:t>
            </a:r>
            <a:r>
              <a:rPr lang="pl-PL" dirty="0" smtClean="0">
                <a:solidFill>
                  <a:srgbClr val="FFFF00"/>
                </a:solidFill>
              </a:rPr>
              <a:t>Close</a:t>
            </a:r>
            <a:r>
              <a:rPr lang="pl-PL" dirty="0" smtClean="0"/>
              <a:t>”.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9189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>
                <a:latin typeface="Algerian" panose="04020705040A02060702" pitchFamily="82" charset="0"/>
              </a:rPr>
              <a:t>INNE OPCJE PROGRAMU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9" y="1475232"/>
            <a:ext cx="6831072" cy="4540559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266432" y="1475232"/>
            <a:ext cx="47183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W programie są również:</a:t>
            </a:r>
          </a:p>
          <a:p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b="1" u="sng" dirty="0" smtClean="0">
                <a:solidFill>
                  <a:srgbClr val="7030A0"/>
                </a:solidFill>
                <a:latin typeface="+mj-lt"/>
              </a:rPr>
              <a:t>PRZYCISK „Express </a:t>
            </a:r>
            <a:r>
              <a:rPr lang="pl-PL" sz="1700" b="1" u="sng" dirty="0" err="1" smtClean="0">
                <a:solidFill>
                  <a:srgbClr val="7030A0"/>
                </a:solidFill>
                <a:latin typeface="+mj-lt"/>
              </a:rPr>
              <a:t>Mode</a:t>
            </a:r>
            <a:r>
              <a:rPr lang="pl-PL" sz="1700" b="1" u="sng" dirty="0" smtClean="0">
                <a:solidFill>
                  <a:srgbClr val="7030A0"/>
                </a:solidFill>
                <a:latin typeface="+mj-lt"/>
              </a:rPr>
              <a:t>” </a:t>
            </a:r>
            <a:r>
              <a:rPr lang="pl-PL" sz="1900" dirty="0" smtClean="0">
                <a:latin typeface="+mj-lt"/>
              </a:rPr>
              <a:t>– powoduje przełączenie programu na widok początkowy (kafelki).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b="1" u="sng" dirty="0" smtClean="0">
                <a:latin typeface="+mj-lt"/>
              </a:rPr>
              <a:t>PRZYCISK „</a:t>
            </a:r>
            <a:r>
              <a:rPr lang="pl-PL" sz="1700" b="1" u="sng" dirty="0" err="1" smtClean="0">
                <a:latin typeface="+mj-lt"/>
              </a:rPr>
              <a:t>Reload</a:t>
            </a:r>
            <a:r>
              <a:rPr lang="pl-PL" sz="1700" b="1" u="sng" dirty="0" smtClean="0">
                <a:latin typeface="+mj-lt"/>
              </a:rPr>
              <a:t> Disk Info” </a:t>
            </a:r>
            <a:r>
              <a:rPr lang="pl-PL" sz="1900" dirty="0" smtClean="0">
                <a:latin typeface="+mj-lt"/>
              </a:rPr>
              <a:t>– odświeża informacje o dyskach.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b="1" u="sng" dirty="0" smtClean="0">
                <a:solidFill>
                  <a:srgbClr val="FFC000"/>
                </a:solidFill>
                <a:latin typeface="+mj-lt"/>
              </a:rPr>
              <a:t>POMARAŃCZOWYM KOLOREM</a:t>
            </a:r>
            <a:r>
              <a:rPr lang="pl-PL" sz="1900" dirty="0" smtClean="0">
                <a:latin typeface="+mj-lt"/>
              </a:rPr>
              <a:t> – zaznaczyłem listę oraz specyfikację konkretnych dysków i partycji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b="1" u="sng" dirty="0" smtClean="0">
                <a:solidFill>
                  <a:srgbClr val="FFFF00"/>
                </a:solidFill>
                <a:latin typeface="+mj-lt"/>
              </a:rPr>
              <a:t>PRZYCISK „</a:t>
            </a:r>
            <a:r>
              <a:rPr lang="pl-PL" sz="1700" b="1" u="sng" dirty="0" err="1" smtClean="0">
                <a:solidFill>
                  <a:srgbClr val="FFFF00"/>
                </a:solidFill>
                <a:latin typeface="+mj-lt"/>
              </a:rPr>
              <a:t>Unlock</a:t>
            </a:r>
            <a:r>
              <a:rPr lang="pl-PL" sz="1700" b="1" u="sng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pl-PL" sz="1700" b="1" u="sng" dirty="0" err="1" smtClean="0">
                <a:solidFill>
                  <a:srgbClr val="FFFF00"/>
                </a:solidFill>
                <a:latin typeface="+mj-lt"/>
              </a:rPr>
              <a:t>disabled</a:t>
            </a:r>
            <a:r>
              <a:rPr lang="pl-PL" sz="1700" b="1" u="sng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pl-PL" sz="1700" b="1" u="sng" dirty="0" err="1" smtClean="0">
                <a:solidFill>
                  <a:srgbClr val="FFFF00"/>
                </a:solidFill>
                <a:latin typeface="+mj-lt"/>
              </a:rPr>
              <a:t>features</a:t>
            </a:r>
            <a:r>
              <a:rPr lang="pl-PL" sz="1700" b="1" u="sng" dirty="0" smtClean="0">
                <a:solidFill>
                  <a:srgbClr val="FFFF00"/>
                </a:solidFill>
                <a:latin typeface="+mj-lt"/>
              </a:rPr>
              <a:t>”</a:t>
            </a:r>
            <a:r>
              <a:rPr lang="pl-PL" sz="19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pl-PL" sz="1900" dirty="0" smtClean="0">
                <a:latin typeface="+mj-lt"/>
              </a:rPr>
              <a:t>– otwiera stronę na której możemy kupić ulepszenie do programu (płatna wersja)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900" dirty="0" smtClean="0">
              <a:latin typeface="+mj-lt"/>
            </a:endParaRPr>
          </a:p>
          <a:p>
            <a:r>
              <a:rPr lang="pl-PL" sz="1900" dirty="0" smtClean="0">
                <a:latin typeface="+mj-lt"/>
              </a:rPr>
              <a:t>…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8294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" y="1256737"/>
            <a:ext cx="6711849" cy="4461312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986016" y="0"/>
            <a:ext cx="4962144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…</a:t>
            </a:r>
          </a:p>
          <a:p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b="1" u="sng" dirty="0" smtClean="0">
                <a:solidFill>
                  <a:srgbClr val="00B050"/>
                </a:solidFill>
                <a:latin typeface="+mj-lt"/>
              </a:rPr>
              <a:t>PRZYCISK „</a:t>
            </a:r>
            <a:r>
              <a:rPr lang="pl-PL" sz="1900" b="1" u="sng" dirty="0" err="1" smtClean="0">
                <a:solidFill>
                  <a:srgbClr val="00B050"/>
                </a:solidFill>
                <a:latin typeface="+mj-lt"/>
              </a:rPr>
              <a:t>Differential</a:t>
            </a:r>
            <a:r>
              <a:rPr lang="pl-PL" sz="1900" b="1" u="sng" dirty="0" smtClean="0">
                <a:solidFill>
                  <a:srgbClr val="00B050"/>
                </a:solidFill>
                <a:latin typeface="+mj-lt"/>
              </a:rPr>
              <a:t> Backup” </a:t>
            </a:r>
            <a:r>
              <a:rPr lang="pl-PL" sz="1900" dirty="0" smtClean="0">
                <a:latin typeface="+mj-lt"/>
              </a:rPr>
              <a:t>– uruchamia </a:t>
            </a:r>
            <a:r>
              <a:rPr lang="pl-PL" sz="1900" dirty="0" err="1" smtClean="0">
                <a:latin typeface="+mj-lt"/>
              </a:rPr>
              <a:t>Wizard</a:t>
            </a:r>
            <a:r>
              <a:rPr lang="pl-PL" sz="1900" dirty="0" smtClean="0">
                <a:latin typeface="+mj-lt"/>
              </a:rPr>
              <a:t>, który przeprowadza nas przez inną drogę tworzenia kopii zapasowej – </a:t>
            </a:r>
            <a:r>
              <a:rPr lang="pl-PL" sz="1900" u="sng" dirty="0" smtClean="0">
                <a:latin typeface="+mj-lt"/>
              </a:rPr>
              <a:t>choć wynik końcowy jest identyczny.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900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b="1" u="sng" dirty="0" smtClean="0">
                <a:solidFill>
                  <a:srgbClr val="FF0000"/>
                </a:solidFill>
                <a:latin typeface="+mj-lt"/>
              </a:rPr>
              <a:t>PRZYCISK „</a:t>
            </a:r>
            <a:r>
              <a:rPr lang="pl-PL" sz="1900" b="1" u="sng" dirty="0" err="1" smtClean="0">
                <a:solidFill>
                  <a:srgbClr val="FF0000"/>
                </a:solidFill>
                <a:latin typeface="+mj-lt"/>
              </a:rPr>
              <a:t>Manage</a:t>
            </a:r>
            <a:r>
              <a:rPr lang="pl-PL" sz="1900" b="1" u="sng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sz="1900" b="1" u="sng" dirty="0" err="1" smtClean="0">
                <a:solidFill>
                  <a:srgbClr val="FF0000"/>
                </a:solidFill>
                <a:latin typeface="+mj-lt"/>
              </a:rPr>
              <a:t>Capsule</a:t>
            </a:r>
            <a:r>
              <a:rPr lang="pl-PL" sz="1900" b="1" u="sng" dirty="0" smtClean="0">
                <a:solidFill>
                  <a:srgbClr val="FF0000"/>
                </a:solidFill>
                <a:latin typeface="+mj-lt"/>
              </a:rPr>
              <a:t>” </a:t>
            </a:r>
            <a:r>
              <a:rPr lang="pl-PL" sz="1900" dirty="0" smtClean="0">
                <a:latin typeface="+mj-lt"/>
              </a:rPr>
              <a:t>– to tak jak w </a:t>
            </a:r>
            <a:r>
              <a:rPr lang="pl-PL" sz="1900" dirty="0" err="1" smtClean="0">
                <a:latin typeface="+mj-lt"/>
              </a:rPr>
              <a:t>Acronisie</a:t>
            </a:r>
            <a:r>
              <a:rPr lang="pl-PL" sz="1900" dirty="0" smtClean="0">
                <a:latin typeface="+mj-lt"/>
              </a:rPr>
              <a:t> – specjalnie przygotowywana przestrzeń [partycja] (trzeba ją najpierw skonfigurować), w której możemy przechowywać nasze kopie bez obawy o ich usunięcie przez osoby niepowołane (podczas normalnego użytku kapsuła NIE jest widoczna)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900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b="1" u="sng" dirty="0" smtClean="0">
                <a:solidFill>
                  <a:srgbClr val="0070C0"/>
                </a:solidFill>
                <a:latin typeface="+mj-lt"/>
              </a:rPr>
              <a:t>PRZYCISK „</a:t>
            </a:r>
            <a:r>
              <a:rPr lang="pl-PL" sz="1900" b="1" u="sng" dirty="0" err="1" smtClean="0">
                <a:solidFill>
                  <a:srgbClr val="0070C0"/>
                </a:solidFill>
                <a:latin typeface="+mj-lt"/>
              </a:rPr>
              <a:t>Check</a:t>
            </a:r>
            <a:r>
              <a:rPr lang="pl-PL" sz="1900" b="1" u="sng" dirty="0" smtClean="0">
                <a:solidFill>
                  <a:srgbClr val="0070C0"/>
                </a:solidFill>
                <a:latin typeface="+mj-lt"/>
              </a:rPr>
              <a:t> Archive </a:t>
            </a:r>
            <a:r>
              <a:rPr lang="pl-PL" sz="1900" b="1" u="sng" dirty="0" err="1" smtClean="0">
                <a:solidFill>
                  <a:srgbClr val="0070C0"/>
                </a:solidFill>
                <a:latin typeface="+mj-lt"/>
              </a:rPr>
              <a:t>Integrity</a:t>
            </a:r>
            <a:r>
              <a:rPr lang="pl-PL" sz="1900" b="1" u="sng" dirty="0" smtClean="0">
                <a:solidFill>
                  <a:srgbClr val="0070C0"/>
                </a:solidFill>
                <a:latin typeface="+mj-lt"/>
              </a:rPr>
              <a:t>” </a:t>
            </a:r>
            <a:r>
              <a:rPr lang="pl-PL" sz="1900" dirty="0" smtClean="0">
                <a:latin typeface="+mj-lt"/>
              </a:rPr>
              <a:t>– sprawdza czy nasza kopia nie zawiera jakichś błędów.</a:t>
            </a:r>
          </a:p>
          <a:p>
            <a:pPr algn="ctr"/>
            <a:r>
              <a:rPr lang="pl-PL" sz="1900" dirty="0" smtClean="0">
                <a:latin typeface="+mj-lt"/>
              </a:rPr>
              <a:t>|</a:t>
            </a:r>
          </a:p>
          <a:p>
            <a:pPr algn="ctr"/>
            <a:r>
              <a:rPr lang="pl-PL" sz="1900" dirty="0" smtClean="0">
                <a:latin typeface="+mj-lt"/>
              </a:rPr>
              <a:t>|</a:t>
            </a:r>
          </a:p>
          <a:p>
            <a:pPr algn="ctr"/>
            <a:r>
              <a:rPr lang="pl-PL" sz="1900" dirty="0" smtClean="0">
                <a:latin typeface="+mj-lt"/>
              </a:rPr>
              <a:t>|</a:t>
            </a:r>
          </a:p>
          <a:p>
            <a:pPr algn="ctr"/>
            <a:r>
              <a:rPr lang="pl-PL" sz="1900" dirty="0" smtClean="0">
                <a:latin typeface="+mj-lt"/>
              </a:rPr>
              <a:t>|</a:t>
            </a:r>
          </a:p>
          <a:p>
            <a:pPr algn="ctr"/>
            <a:r>
              <a:rPr lang="pl-PL" sz="1900" dirty="0" smtClean="0">
                <a:latin typeface="+mj-lt"/>
              </a:rPr>
              <a:t>|</a:t>
            </a:r>
          </a:p>
          <a:p>
            <a:pPr algn="ctr"/>
            <a:endParaRPr lang="pl-PL" sz="19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57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5" y="696207"/>
            <a:ext cx="6910539" cy="5270294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912608" y="2700412"/>
            <a:ext cx="40111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	W tym miejscu będziemy musieli zaakceptować postanowienia licencyjne ( podkreślone kolorem czerwonym) i nacisnąć przycisk „</a:t>
            </a:r>
            <a:r>
              <a:rPr lang="pl-PL" sz="1900" dirty="0" err="1" smtClean="0">
                <a:latin typeface="+mj-lt"/>
              </a:rPr>
              <a:t>Next</a:t>
            </a:r>
            <a:r>
              <a:rPr lang="pl-PL" sz="1900" dirty="0" smtClean="0">
                <a:latin typeface="+mj-lt"/>
              </a:rPr>
              <a:t>”.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„CHECK ARCHIVE INTEGRITY” </a:t>
            </a:r>
            <a:endParaRPr lang="pl-PL" sz="45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5" y="1141805"/>
            <a:ext cx="4734586" cy="347711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609600" y="4852416"/>
            <a:ext cx="3877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Po naciśnięciu przycisku ze Wstążki Programu, naciskamy „</a:t>
            </a:r>
            <a:r>
              <a:rPr lang="pl-PL" sz="1700" dirty="0" err="1" smtClean="0">
                <a:solidFill>
                  <a:srgbClr val="FFFF00"/>
                </a:solidFill>
                <a:latin typeface="+mj-lt"/>
              </a:rPr>
              <a:t>Next</a:t>
            </a:r>
            <a:r>
              <a:rPr lang="pl-PL" sz="1700" dirty="0" smtClean="0">
                <a:latin typeface="+mj-lt"/>
              </a:rPr>
              <a:t>”…</a:t>
            </a:r>
            <a:endParaRPr lang="pl-PL" sz="1700" dirty="0">
              <a:latin typeface="+mj-l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87" y="980558"/>
            <a:ext cx="4535021" cy="412351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096256" y="5364480"/>
            <a:ext cx="53766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>
                <a:latin typeface="+mj-lt"/>
              </a:rPr>
              <a:t>…, a  następnie wybieramy konkretną kopię (</a:t>
            </a:r>
            <a:r>
              <a:rPr lang="pl-PL" sz="1700" dirty="0" smtClean="0">
                <a:solidFill>
                  <a:srgbClr val="00B050"/>
                </a:solidFill>
                <a:latin typeface="+mj-lt"/>
              </a:rPr>
              <a:t>zielony</a:t>
            </a:r>
            <a:r>
              <a:rPr lang="pl-PL" sz="1700" dirty="0" smtClean="0">
                <a:latin typeface="+mj-lt"/>
              </a:rPr>
              <a:t>) [możemy się upewnić za pomocą podglądu naszej kopii (</a:t>
            </a:r>
            <a:r>
              <a:rPr lang="pl-PL" sz="1700" dirty="0" smtClean="0">
                <a:solidFill>
                  <a:srgbClr val="FF0000"/>
                </a:solidFill>
                <a:latin typeface="+mj-lt"/>
              </a:rPr>
              <a:t>czerwony</a:t>
            </a:r>
            <a:r>
              <a:rPr lang="pl-PL" sz="1700" dirty="0" smtClean="0">
                <a:latin typeface="+mj-lt"/>
              </a:rPr>
              <a:t>) i naciskamy „</a:t>
            </a:r>
            <a:r>
              <a:rPr lang="pl-PL" sz="1700" dirty="0" err="1" smtClean="0">
                <a:latin typeface="+mj-lt"/>
              </a:rPr>
              <a:t>Next</a:t>
            </a:r>
            <a:r>
              <a:rPr lang="pl-PL" sz="1700" dirty="0" smtClean="0">
                <a:latin typeface="+mj-lt"/>
              </a:rPr>
              <a:t>”…</a:t>
            </a:r>
            <a:endParaRPr lang="pl-PL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94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6" y="788980"/>
            <a:ext cx="5947533" cy="4819340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729984" y="1475232"/>
            <a:ext cx="31089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Zostało nam już tylko chwilkę poczekać, aż </a:t>
            </a:r>
            <a:r>
              <a:rPr lang="pl-PL" sz="1900" dirty="0" err="1" smtClean="0">
                <a:latin typeface="+mj-lt"/>
              </a:rPr>
              <a:t>Wizard</a:t>
            </a:r>
            <a:r>
              <a:rPr lang="pl-PL" sz="1900" dirty="0" smtClean="0">
                <a:latin typeface="+mj-lt"/>
              </a:rPr>
              <a:t> zakończy pracę i wyświetli wyniki (</a:t>
            </a:r>
            <a:r>
              <a:rPr lang="pl-PL" sz="1900" dirty="0" smtClean="0">
                <a:solidFill>
                  <a:srgbClr val="00B050"/>
                </a:solidFill>
                <a:latin typeface="+mj-lt"/>
              </a:rPr>
              <a:t>zielony</a:t>
            </a:r>
            <a:r>
              <a:rPr lang="pl-PL" sz="1900" dirty="0" smtClean="0">
                <a:latin typeface="+mj-lt"/>
              </a:rPr>
              <a:t>):</a:t>
            </a:r>
            <a:endParaRPr lang="pl-PL" sz="1900" dirty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729984" y="4003322"/>
            <a:ext cx="50109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b="1" dirty="0" smtClean="0">
                <a:latin typeface="+mj-lt"/>
              </a:rPr>
              <a:t>W MOIM WYPADKU NIE BYŁO ŻADNEGO BŁĘDU O CZYM ŚWIADCZĄ SŁOWA: </a:t>
            </a:r>
            <a:r>
              <a:rPr lang="pl-PL" sz="1700" i="1" dirty="0" smtClean="0">
                <a:latin typeface="+mj-lt"/>
              </a:rPr>
              <a:t>„</a:t>
            </a:r>
            <a:r>
              <a:rPr lang="pl-PL" sz="1700" i="1" u="sng" dirty="0" err="1" smtClean="0">
                <a:latin typeface="+mj-lt"/>
              </a:rPr>
              <a:t>Verification</a:t>
            </a:r>
            <a:r>
              <a:rPr lang="pl-PL" sz="1700" i="1" u="sng" dirty="0" smtClean="0">
                <a:latin typeface="+mj-lt"/>
              </a:rPr>
              <a:t> </a:t>
            </a:r>
            <a:r>
              <a:rPr lang="pl-PL" sz="1700" i="1" u="sng" dirty="0" err="1" smtClean="0">
                <a:latin typeface="+mj-lt"/>
              </a:rPr>
              <a:t>results</a:t>
            </a:r>
            <a:r>
              <a:rPr lang="pl-PL" sz="1700" i="1" u="sng" dirty="0" smtClean="0">
                <a:latin typeface="+mj-lt"/>
              </a:rPr>
              <a:t>: </a:t>
            </a:r>
            <a:r>
              <a:rPr lang="pl-PL" sz="1700" i="1" u="sng" dirty="0" err="1" smtClean="0">
                <a:latin typeface="+mj-lt"/>
              </a:rPr>
              <a:t>there</a:t>
            </a:r>
            <a:r>
              <a:rPr lang="pl-PL" sz="1700" i="1" u="sng" dirty="0" smtClean="0">
                <a:latin typeface="+mj-lt"/>
              </a:rPr>
              <a:t> </a:t>
            </a:r>
            <a:r>
              <a:rPr lang="pl-PL" sz="1700" i="1" u="sng" dirty="0" err="1" smtClean="0">
                <a:latin typeface="+mj-lt"/>
              </a:rPr>
              <a:t>are</a:t>
            </a:r>
            <a:r>
              <a:rPr lang="pl-PL" sz="1700" i="1" u="sng" dirty="0" smtClean="0">
                <a:latin typeface="+mj-lt"/>
              </a:rPr>
              <a:t> no </a:t>
            </a:r>
            <a:r>
              <a:rPr lang="pl-PL" sz="1700" i="1" u="sng" dirty="0" err="1" smtClean="0">
                <a:latin typeface="+mj-lt"/>
              </a:rPr>
              <a:t>integrity</a:t>
            </a:r>
            <a:r>
              <a:rPr lang="pl-PL" sz="1700" i="1" u="sng" dirty="0" smtClean="0">
                <a:latin typeface="+mj-lt"/>
              </a:rPr>
              <a:t> </a:t>
            </a:r>
            <a:r>
              <a:rPr lang="pl-PL" sz="1700" i="1" u="sng" dirty="0" err="1" smtClean="0">
                <a:latin typeface="+mj-lt"/>
              </a:rPr>
              <a:t>errors</a:t>
            </a:r>
            <a:r>
              <a:rPr lang="pl-PL" sz="1700" i="1" u="sng" dirty="0" smtClean="0">
                <a:latin typeface="+mj-lt"/>
              </a:rPr>
              <a:t>.”</a:t>
            </a:r>
            <a:endParaRPr lang="pl-PL" sz="1700" i="1" u="sng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423539" y="5815584"/>
            <a:ext cx="37471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b="1" dirty="0" smtClean="0">
                <a:latin typeface="+mj-lt"/>
              </a:rPr>
              <a:t>Teraz możemy nacisnąć przycisk „</a:t>
            </a:r>
            <a:r>
              <a:rPr lang="pl-PL" sz="1700" b="1" dirty="0" err="1" smtClean="0">
                <a:solidFill>
                  <a:srgbClr val="FFFF00"/>
                </a:solidFill>
                <a:latin typeface="+mj-lt"/>
              </a:rPr>
              <a:t>Finish</a:t>
            </a:r>
            <a:r>
              <a:rPr lang="pl-PL" sz="1700" b="1" dirty="0" smtClean="0">
                <a:latin typeface="+mj-lt"/>
              </a:rPr>
              <a:t>”</a:t>
            </a:r>
            <a:endParaRPr lang="pl-PL" sz="17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72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>
                <a:latin typeface="Algerian" panose="04020705040A02060702" pitchFamily="82" charset="0"/>
              </a:rPr>
              <a:t>INNE OPCJE </a:t>
            </a:r>
            <a:r>
              <a:rPr lang="pl-PL" sz="4500" b="1" dirty="0" smtClean="0">
                <a:latin typeface="Algerian" panose="04020705040A02060702" pitchFamily="82" charset="0"/>
              </a:rPr>
              <a:t>PROGRAMU – CD.</a:t>
            </a:r>
            <a:endParaRPr lang="pl-PL" sz="45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9" y="1170432"/>
            <a:ext cx="7619793" cy="506481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85344" y="1325563"/>
            <a:ext cx="424281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…</a:t>
            </a:r>
          </a:p>
          <a:p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b="1" u="sng" dirty="0" smtClean="0">
                <a:solidFill>
                  <a:srgbClr val="00B050"/>
                </a:solidFill>
                <a:latin typeface="+mj-lt"/>
              </a:rPr>
              <a:t>PRZYCISK „Backup to VD” </a:t>
            </a:r>
            <a:r>
              <a:rPr lang="pl-PL" sz="1900" dirty="0" smtClean="0">
                <a:latin typeface="+mj-lt"/>
              </a:rPr>
              <a:t>– umożliwia przeprowadzenie kopii zapasowej na dysk wirtualny.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b="1" u="sng" dirty="0" smtClean="0">
                <a:solidFill>
                  <a:srgbClr val="FF0000"/>
                </a:solidFill>
                <a:latin typeface="+mj-lt"/>
              </a:rPr>
              <a:t>PRZYCISK „</a:t>
            </a:r>
            <a:r>
              <a:rPr lang="pl-PL" sz="1900" b="1" u="sng" dirty="0" err="1" smtClean="0">
                <a:solidFill>
                  <a:srgbClr val="FF0000"/>
                </a:solidFill>
                <a:latin typeface="+mj-lt"/>
              </a:rPr>
              <a:t>Restore</a:t>
            </a:r>
            <a:r>
              <a:rPr lang="pl-PL" sz="1900" b="1" u="sng" dirty="0" smtClean="0">
                <a:solidFill>
                  <a:srgbClr val="FF0000"/>
                </a:solidFill>
                <a:latin typeface="+mj-lt"/>
              </a:rPr>
              <a:t> from VD”</a:t>
            </a:r>
            <a:r>
              <a:rPr lang="pl-PL" sz="19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sz="1900" dirty="0" smtClean="0">
                <a:latin typeface="+mj-lt"/>
              </a:rPr>
              <a:t>-</a:t>
            </a:r>
            <a:r>
              <a:rPr lang="pl-PL" sz="19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l-PL" sz="1900" dirty="0" smtClean="0">
                <a:latin typeface="+mj-lt"/>
              </a:rPr>
              <a:t>umożliwia przeprowadzenie przywracania z kopii zapasowej zapisanej na dysku wirtualnym.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9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b="1" u="sng" dirty="0" smtClean="0">
                <a:solidFill>
                  <a:srgbClr val="0070C0"/>
                </a:solidFill>
                <a:latin typeface="+mj-lt"/>
              </a:rPr>
              <a:t>PRZYCISK „</a:t>
            </a:r>
            <a:r>
              <a:rPr lang="pl-PL" sz="1900" b="1" u="sng" dirty="0" err="1" smtClean="0">
                <a:solidFill>
                  <a:srgbClr val="0070C0"/>
                </a:solidFill>
                <a:latin typeface="+mj-lt"/>
              </a:rPr>
              <a:t>Incremental</a:t>
            </a:r>
            <a:r>
              <a:rPr lang="pl-PL" sz="1900" b="1" u="sng" dirty="0" smtClean="0">
                <a:solidFill>
                  <a:srgbClr val="0070C0"/>
                </a:solidFill>
                <a:latin typeface="+mj-lt"/>
              </a:rPr>
              <a:t> Backup to VD” </a:t>
            </a:r>
            <a:r>
              <a:rPr lang="pl-PL" sz="1900" dirty="0" smtClean="0">
                <a:latin typeface="+mj-lt"/>
              </a:rPr>
              <a:t>– umożliwia przeprowadzenie PRZYROSTOWEJ (kopia plików, które pojawiły się/uległy edycji od czasu ostatniej kopii) kopii zapasowej na dysku wirtualnym.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4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45" y="610863"/>
            <a:ext cx="6057208" cy="461950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14528" y="1024128"/>
            <a:ext cx="47792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dirty="0" smtClean="0">
                <a:solidFill>
                  <a:srgbClr val="FF0000"/>
                </a:solidFill>
                <a:latin typeface="+mj-lt"/>
              </a:rPr>
              <a:t>W czerwonym polu </a:t>
            </a:r>
            <a:r>
              <a:rPr lang="pl-PL" sz="1900" dirty="0" smtClean="0">
                <a:latin typeface="+mj-lt"/>
              </a:rPr>
              <a:t>zostaniemy poproszeni o uzupełnienie NAZWĄ UŻYTKOWNIKA oraz ORGANIZACJĄ – chodź nie są to pola wymagane.</a:t>
            </a:r>
            <a:endParaRPr lang="pl-PL" sz="1900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14528" y="3401568"/>
            <a:ext cx="44013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900" dirty="0" smtClean="0">
                <a:solidFill>
                  <a:srgbClr val="00B050"/>
                </a:solidFill>
                <a:latin typeface="+mj-lt"/>
              </a:rPr>
              <a:t>W zielonym polu </a:t>
            </a:r>
            <a:r>
              <a:rPr lang="pl-PL" sz="1900" dirty="0" smtClean="0">
                <a:latin typeface="+mj-lt"/>
              </a:rPr>
              <a:t>musimy wybrać czy aplikacji możemy używać na WSZYSTKICH kontach na tym komputerze czy tylko na OBECNYM.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84" y="360604"/>
            <a:ext cx="6440883" cy="4912113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46304" y="1377696"/>
            <a:ext cx="5218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j-lt"/>
              </a:rPr>
              <a:t>	W tym oknie możemy wybrać LOKALIZACJĘ naszego programu ( edycja za pomocą przycisku „</a:t>
            </a:r>
            <a:r>
              <a:rPr lang="pl-PL" dirty="0" err="1" smtClean="0">
                <a:latin typeface="+mj-lt"/>
              </a:rPr>
              <a:t>Change</a:t>
            </a:r>
            <a:r>
              <a:rPr lang="pl-PL" dirty="0" smtClean="0">
                <a:latin typeface="+mj-lt"/>
              </a:rPr>
              <a:t>…”) oraz wersję Paragonu, które działają na różnych systemach, gdzie opcja:</a:t>
            </a:r>
          </a:p>
          <a:p>
            <a:r>
              <a:rPr lang="pl-PL" dirty="0" smtClean="0">
                <a:latin typeface="+mj-lt"/>
              </a:rPr>
              <a:t>„Backup and </a:t>
            </a:r>
            <a:r>
              <a:rPr lang="pl-PL" dirty="0" err="1" smtClean="0">
                <a:latin typeface="+mj-lt"/>
              </a:rPr>
              <a:t>Recovery</a:t>
            </a:r>
            <a:r>
              <a:rPr lang="pl-PL" dirty="0" smtClean="0">
                <a:latin typeface="+mj-lt"/>
              </a:rPr>
              <a:t>” używana jest </a:t>
            </a:r>
            <a:r>
              <a:rPr lang="pl-PL" dirty="0">
                <a:latin typeface="+mj-lt"/>
              </a:rPr>
              <a:t>w</a:t>
            </a:r>
            <a:r>
              <a:rPr lang="pl-PL" dirty="0" smtClean="0">
                <a:latin typeface="+mj-lt"/>
              </a:rPr>
              <a:t> nowszych systemach (np. Win7/8/10) --- DOMYŚLNIE</a:t>
            </a:r>
          </a:p>
          <a:p>
            <a:endParaRPr lang="pl-PL" dirty="0">
              <a:latin typeface="+mj-lt"/>
            </a:endParaRPr>
          </a:p>
          <a:p>
            <a:r>
              <a:rPr lang="pl-PL" dirty="0" smtClean="0">
                <a:latin typeface="+mj-lt"/>
              </a:rPr>
              <a:t>„</a:t>
            </a:r>
            <a:r>
              <a:rPr lang="pl-PL" dirty="0" err="1" smtClean="0">
                <a:latin typeface="+mj-lt"/>
              </a:rPr>
              <a:t>HotCore</a:t>
            </a:r>
            <a:r>
              <a:rPr lang="pl-PL" dirty="0" smtClean="0">
                <a:latin typeface="+mj-lt"/>
              </a:rPr>
              <a:t> Driver” używany jest na starszych systemach operacyjnych jak Win2000, aż do Win XP</a:t>
            </a:r>
          </a:p>
          <a:p>
            <a:endParaRPr lang="pl-PL" dirty="0">
              <a:latin typeface="+mj-lt"/>
            </a:endParaRPr>
          </a:p>
          <a:p>
            <a:endParaRPr lang="pl-PL" dirty="0" smtClean="0">
              <a:latin typeface="+mj-lt"/>
            </a:endParaRPr>
          </a:p>
          <a:p>
            <a:r>
              <a:rPr lang="pl-PL" dirty="0" smtClean="0">
                <a:latin typeface="+mj-lt"/>
              </a:rPr>
              <a:t>W naszym przypadku zostaje opcja pierwsza, dlatego zostało nam już tylko przejść dalej.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51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3" y="1122927"/>
            <a:ext cx="6105866" cy="465661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5" y="196335"/>
            <a:ext cx="5104357" cy="3892817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92608" y="4730496"/>
            <a:ext cx="4935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j-lt"/>
              </a:rPr>
              <a:t>	Program jest gotowy do instalacji, dlatego pozostaje nam już tylko nacisnąć przycisk – „</a:t>
            </a:r>
            <a:r>
              <a:rPr lang="pl-PL" dirty="0" err="1" smtClean="0">
                <a:latin typeface="+mj-lt"/>
              </a:rPr>
              <a:t>Install</a:t>
            </a:r>
            <a:r>
              <a:rPr lang="pl-PL" dirty="0" smtClean="0">
                <a:latin typeface="+mj-lt"/>
              </a:rPr>
              <a:t>” – i poczekać, aż zielony pasek zapełni się do końca ( co może potrwać kilka chwil ).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1" y="866895"/>
            <a:ext cx="6344964" cy="4838961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388352" y="2535936"/>
            <a:ext cx="459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j-lt"/>
              </a:rPr>
              <a:t>	Po tym czasie instalator powinien wyświetlić takie właśnie okno co oznacza, że instalacja przebiegła pomyśle, a sam program jest już gotowy do użytku.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12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„RAMY PROGRAMU”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1" y="1092123"/>
            <a:ext cx="8497486" cy="5649113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8775107" y="2140573"/>
            <a:ext cx="32430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	Ujrzymy wtedy program domyślnie ustawiony na </a:t>
            </a:r>
            <a:r>
              <a:rPr lang="pl-PL" sz="1900" dirty="0" err="1" smtClean="0">
                <a:latin typeface="+mj-lt"/>
              </a:rPr>
              <a:t>tkz</a:t>
            </a:r>
            <a:r>
              <a:rPr lang="pl-PL" sz="1900" dirty="0" smtClean="0">
                <a:latin typeface="+mj-lt"/>
              </a:rPr>
              <a:t>. kafelki, które możemy kojarzyć z wyglądu </a:t>
            </a:r>
            <a:r>
              <a:rPr lang="pl-PL" sz="1900" dirty="0" err="1" smtClean="0">
                <a:latin typeface="+mj-lt"/>
              </a:rPr>
              <a:t>Windowsa</a:t>
            </a:r>
            <a:r>
              <a:rPr lang="pl-PL" sz="1900" dirty="0" smtClean="0">
                <a:latin typeface="+mj-lt"/>
              </a:rPr>
              <a:t>. </a:t>
            </a:r>
            <a:endParaRPr lang="pl-PL" sz="1900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9009888" y="3916679"/>
            <a:ext cx="290169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+mj-lt"/>
              </a:rPr>
              <a:t>Z lewej strony mamy 6 najczęściej używanych opcji programu, natomiast z </a:t>
            </a:r>
            <a:r>
              <a:rPr lang="pl-PL" sz="1900" dirty="0" smtClean="0">
                <a:latin typeface="+mj-lt"/>
              </a:rPr>
              <a:t>prawe</a:t>
            </a:r>
            <a:r>
              <a:rPr lang="pl-PL" sz="1900" dirty="0" smtClean="0">
                <a:latin typeface="+mj-lt"/>
              </a:rPr>
              <a:t>j </a:t>
            </a:r>
            <a:r>
              <a:rPr lang="pl-PL" sz="1900" dirty="0" smtClean="0">
                <a:latin typeface="+mj-lt"/>
              </a:rPr>
              <a:t>strony są reklamy oraz instrukcje.</a:t>
            </a:r>
            <a:endParaRPr lang="pl-PL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1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1906</Words>
  <Application>Microsoft Office PowerPoint</Application>
  <PresentationFormat>Panoramiczny</PresentationFormat>
  <Paragraphs>210</Paragraphs>
  <Slides>42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49" baseType="lpstr">
      <vt:lpstr>Agency FB</vt:lpstr>
      <vt:lpstr>Algerian</vt:lpstr>
      <vt:lpstr>Arial</vt:lpstr>
      <vt:lpstr>Calibri</vt:lpstr>
      <vt:lpstr>Calibri Light</vt:lpstr>
      <vt:lpstr>Wingdings</vt:lpstr>
      <vt:lpstr>Motyw pakietu Office</vt:lpstr>
      <vt:lpstr>INSTALACJA ORAZ OBSŁUGA PROGRAMU: „PARAGON BACKUP &amp; RECOVERY 2014 Free”</vt:lpstr>
      <vt:lpstr>INSTALACJA PROGRAMU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„RAMY PROGRAMU”</vt:lpstr>
      <vt:lpstr>Prezentacja programu PowerPoint</vt:lpstr>
      <vt:lpstr>Prezentacja programu PowerPoint</vt:lpstr>
      <vt:lpstr>JAK PRZEPROWADZIĆ KOPIĘ ZAPASOWĄ?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„RUN NOW”</vt:lpstr>
      <vt:lpstr>„RESTORE” – PRZYWRÓCENIE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INNE OPCJE PROGRAMU</vt:lpstr>
      <vt:lpstr>Prezentacja programu PowerPoint</vt:lpstr>
      <vt:lpstr>„CHECK ARCHIVE INTEGRITY” </vt:lpstr>
      <vt:lpstr>Prezentacja programu PowerPoint</vt:lpstr>
      <vt:lpstr>INNE OPCJE PROGRAMU – CD.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INSTALACJA ORAZ OBSŁUGA PROGRAMU: „PARAGON BACKUP &amp; RECOVERY 2014 Free”</dc:title>
  <dc:creator>Damian Barwiołek</dc:creator>
  <cp:lastModifiedBy>Damian Barwiołek</cp:lastModifiedBy>
  <cp:revision>40</cp:revision>
  <dcterms:created xsi:type="dcterms:W3CDTF">2018-01-23T18:28:37Z</dcterms:created>
  <dcterms:modified xsi:type="dcterms:W3CDTF">2018-02-01T18:25:44Z</dcterms:modified>
</cp:coreProperties>
</file>