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ian Barwiołek" initials="DB" lastIdx="1" clrIdx="0">
    <p:extLst>
      <p:ext uri="{19B8F6BF-5375-455C-9EA6-DF929625EA0E}">
        <p15:presenceInfo xmlns:p15="http://schemas.microsoft.com/office/powerpoint/2012/main" userId="Damian Barwioł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0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9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02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72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6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87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90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602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26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7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703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1EE4-163F-4FBD-922F-A4EB9ACDF28D}" type="datetimeFigureOut">
              <a:rPr lang="pl-PL" smtClean="0"/>
              <a:t>2017-11-02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8FC5-67CB-4579-B220-002959B126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52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KONFIGURACJA PLATFORMY WIRTUALNEJ - VirtualBox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290048" y="6304002"/>
            <a:ext cx="1901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500" dirty="0" smtClean="0">
                <a:latin typeface="Agency FB" panose="020B0503020202020204" pitchFamily="34" charset="0"/>
              </a:rPr>
              <a:t>Przygotował:</a:t>
            </a:r>
          </a:p>
          <a:p>
            <a:pPr algn="r"/>
            <a:r>
              <a:rPr lang="pl-PL" sz="1500" dirty="0" smtClean="0">
                <a:latin typeface="Agency FB" panose="020B0503020202020204" pitchFamily="34" charset="0"/>
              </a:rPr>
              <a:t>Damian Barwiołek</a:t>
            </a:r>
            <a:endParaRPr lang="pl-PL" sz="1500" dirty="0">
              <a:latin typeface="Agency FB" panose="020B050302020202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76" y="3436405"/>
            <a:ext cx="5717448" cy="31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OGÓLNE</a:t>
            </a:r>
            <a:endParaRPr lang="pl-PL" sz="45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52775"/>
            <a:ext cx="5665721" cy="218346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877568" y="1553706"/>
            <a:ext cx="57058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W zakładce „Zaawansowane” odnajdujemy 2 funkcje umożliwiające w 1z4 sposobów na kopiowanie plików pomiędzy PC wirtualnym, a rzeczywistym. Są to:</a:t>
            </a:r>
          </a:p>
          <a:p>
            <a:endParaRPr lang="pl-PL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pl-PL" sz="1700" b="1" dirty="0" smtClean="0"/>
              <a:t>WYŁĄCZONE</a:t>
            </a:r>
            <a:r>
              <a:rPr lang="pl-PL" sz="1700" dirty="0" smtClean="0"/>
              <a:t> – brak możliwości kopiowania pomiędzy systemami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700" b="1" dirty="0" smtClean="0"/>
              <a:t>GOSPODARZ DO GOŚCIA</a:t>
            </a:r>
            <a:r>
              <a:rPr lang="pl-PL" sz="1700" dirty="0" smtClean="0"/>
              <a:t>– tylko z PC rzeczywistego na wirtualny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700" b="1" dirty="0" smtClean="0"/>
              <a:t>GOŚĆ DO GOSPODARZA </a:t>
            </a:r>
            <a:r>
              <a:rPr lang="pl-PL" sz="1700" dirty="0" smtClean="0"/>
              <a:t>– tylko z PC wirtualnego na rzeczywisty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700" b="1" dirty="0" smtClean="0"/>
              <a:t>DWUKIERUNKOWE</a:t>
            </a:r>
            <a:r>
              <a:rPr lang="pl-PL" sz="1700" dirty="0" smtClean="0"/>
              <a:t> – z dwukierunkowa możliwość kopiowania pomiędzy systemami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34632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SYSTEM</a:t>
            </a:r>
            <a:endParaRPr lang="pl-PL" sz="45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5" y="3670306"/>
            <a:ext cx="4295627" cy="130403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85922" y="5086411"/>
            <a:ext cx="486460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W tej kategorii znajdziemy opcję o nazwie „Kolejność bootowania”. Definiuje ona kolejność bootowania urządzeń. Używając przełączników po lewej stronie możemy włączać/wyłączać urządzenia, a z prawej strony zmieniać ich kolejność.</a:t>
            </a:r>
            <a:endParaRPr lang="pl-PL" sz="17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72" y="1750436"/>
            <a:ext cx="6812351" cy="1107603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461760" y="3405302"/>
            <a:ext cx="55229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W sekcji „Procesory” możemy ustalić z ilu procesorów ma korzystać nasz wirtualny system oraz z jaką mocą (1%-100%)</a:t>
            </a:r>
          </a:p>
        </p:txBody>
      </p:sp>
    </p:spTree>
    <p:extLst>
      <p:ext uri="{BB962C8B-B14F-4D97-AF65-F5344CB8AC3E}">
        <p14:creationId xmlns:p14="http://schemas.microsoft.com/office/powerpoint/2010/main" val="309060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EKRAN</a:t>
            </a:r>
            <a:endParaRPr lang="pl-PL" sz="45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44" y="3765856"/>
            <a:ext cx="9117930" cy="218384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889042" y="1668546"/>
            <a:ext cx="68884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Ustawienia dotyczące pamięci wideo, współczynnika skali, przechwytywania ekranu czy liczby monitorów, które będziemy używać dostępne są w sekcji EKRAN.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67771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PAMIĘĆ</a:t>
            </a:r>
            <a:endParaRPr lang="pl-PL" sz="45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04557" y="4089124"/>
            <a:ext cx="36088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Szczegółowe informacje na temat wirtualnego dysku twardego w postaci pliku na komputerze możemy przeglądnąć w kategorii pt. „Pamięć”.</a:t>
            </a:r>
            <a:endParaRPr lang="pl-PL" sz="17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89" y="1783930"/>
            <a:ext cx="8039142" cy="39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8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DŹWIĘK</a:t>
            </a:r>
            <a:endParaRPr lang="pl-PL" sz="45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3" y="3522389"/>
            <a:ext cx="9548624" cy="2012779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035808" y="1941074"/>
            <a:ext cx="431596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Tutaj mamy możliwość ustawienia m.in. </a:t>
            </a:r>
            <a:r>
              <a:rPr lang="pl-PL" sz="1700" dirty="0"/>
              <a:t>s</a:t>
            </a:r>
            <a:r>
              <a:rPr lang="pl-PL" sz="1700" dirty="0" smtClean="0"/>
              <a:t>terownika używanego w nowym systemie oraz czy dźwięk ma być włączony/wyłączony.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370788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SIEĆ</a:t>
            </a:r>
            <a:endParaRPr lang="pl-PL" sz="4500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76" y="1644996"/>
            <a:ext cx="8052164" cy="261001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987296" y="5193792"/>
            <a:ext cx="59009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/>
              <a:t>Następnie w „sieciach” możemy wybrać m.in. Ile kart sieciowych podłączyć i wybrać, która karta wirtualna ma zostać podłączona do prawdziwej.</a:t>
            </a:r>
            <a:endParaRPr lang="pl-PL" sz="1900" dirty="0"/>
          </a:p>
        </p:txBody>
      </p:sp>
    </p:spTree>
    <p:extLst>
      <p:ext uri="{BB962C8B-B14F-4D97-AF65-F5344CB8AC3E}">
        <p14:creationId xmlns:p14="http://schemas.microsoft.com/office/powerpoint/2010/main" val="25852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PORTY SZEREGOWE</a:t>
            </a:r>
            <a:endParaRPr lang="pl-PL" sz="4500" b="1" dirty="0">
              <a:solidFill>
                <a:schemeClr val="bg1">
                  <a:lumMod val="6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55" y="3362794"/>
            <a:ext cx="9059069" cy="324527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602736" y="2036402"/>
            <a:ext cx="49865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Możemy również włączyć do 4 portów szeregowych, i każdy z osobna skonfigurować w razie potrzeby.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39882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USB</a:t>
            </a:r>
            <a:endParaRPr lang="pl-PL" sz="4500" b="1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55" y="1406631"/>
            <a:ext cx="4414398" cy="220719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90000"/>
            <a:ext cx="5745327" cy="87371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785922" y="4096512"/>
            <a:ext cx="45841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Umożliwia korzystanie z USB, a wybranie odpowiedniej opcji umożliwia wsparcie dla danej wersji: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1" dirty="0" smtClean="0"/>
              <a:t>Kontroler USB 1.1</a:t>
            </a:r>
            <a:r>
              <a:rPr lang="pl-PL" sz="1700" dirty="0" smtClean="0"/>
              <a:t> – wspiera USB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1" dirty="0" smtClean="0"/>
              <a:t>Kontroler USB 2.0</a:t>
            </a:r>
            <a:r>
              <a:rPr lang="pl-PL" sz="1700" dirty="0" smtClean="0"/>
              <a:t>* – wspiera USB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b="1" dirty="0" smtClean="0"/>
              <a:t>Kontroler USB 3.0</a:t>
            </a:r>
            <a:r>
              <a:rPr lang="pl-PL" sz="1700" dirty="0" smtClean="0"/>
              <a:t>* – wspiera USB 3.0</a:t>
            </a:r>
            <a:endParaRPr lang="pl-PL" sz="17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485888" y="3362794"/>
            <a:ext cx="42550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u="sng" dirty="0" smtClean="0"/>
              <a:t>*Aby opcje „Kontroler USB 2.0” i „Kontroler USB 3.0” działały prawidłowo potrzebny jest dodatek, który można ściągnąć ze strony Oracle. Wyskakuje następujący komunikat:</a:t>
            </a:r>
            <a:endParaRPr lang="pl-PL" sz="1700" u="sng" dirty="0"/>
          </a:p>
        </p:txBody>
      </p:sp>
    </p:spTree>
    <p:extLst>
      <p:ext uri="{BB962C8B-B14F-4D97-AF65-F5344CB8AC3E}">
        <p14:creationId xmlns:p14="http://schemas.microsoft.com/office/powerpoint/2010/main" val="17262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UDOSTĘPNIONE FOLDERY</a:t>
            </a:r>
            <a:endParaRPr lang="pl-PL" sz="45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71844" cy="336279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78" y="1750002"/>
            <a:ext cx="8352674" cy="255377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2048256" y="5181600"/>
            <a:ext cx="583996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/>
              <a:t>Taki folder sprawia, że zarówno on sam jak i wszystkie pliki wewnątrz są dostępne zarówno na PC wirtualnym jak i rzeczywistym (umożliwia szybszą wymianę danych</a:t>
            </a:r>
            <a:r>
              <a:rPr lang="pl-PL" sz="17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4963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KONIEC KONFIGURACJI MASZYNY WIRTUALNEJ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0" y="3316224"/>
            <a:ext cx="384048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Po zakończeniu edycji, aby wrócić do ekranu głównego wystarczy nacisnąć przycisk „OK”, a platforma wirtualna jest gotowa do instalacji systemu operacyjnego.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536192"/>
            <a:ext cx="7715893" cy="42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INTERFEJS PROGRAMU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04" y="1670267"/>
            <a:ext cx="8997696" cy="5187733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0" y="2516296"/>
            <a:ext cx="31699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b="1" u="sng" dirty="0" smtClean="0"/>
              <a:t>LISTA WSZYSTKICH WIRTUALNYCH MASZYN </a:t>
            </a:r>
            <a:r>
              <a:rPr lang="pl-PL" sz="1700" dirty="0" smtClean="0"/>
              <a:t>– zaznaczona kolorem </a:t>
            </a:r>
            <a:r>
              <a:rPr lang="pl-PL" sz="1500" i="1" dirty="0" smtClean="0">
                <a:solidFill>
                  <a:srgbClr val="FF0000"/>
                </a:solidFill>
              </a:rPr>
              <a:t>czerwonym</a:t>
            </a:r>
            <a:r>
              <a:rPr lang="pl-PL" sz="1700" i="1" dirty="0"/>
              <a:t>.</a:t>
            </a:r>
            <a:endParaRPr lang="pl-PL" sz="1700" i="1" dirty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4584192"/>
            <a:ext cx="31699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b="1" u="sng" dirty="0" smtClean="0"/>
              <a:t>SZCZEGÓŁY WYBRANEJ MASZYNY WIRTUALNEJ </a:t>
            </a:r>
            <a:r>
              <a:rPr lang="pl-PL" sz="1700" dirty="0" smtClean="0"/>
              <a:t>– zaznaczona kolorem </a:t>
            </a:r>
            <a:r>
              <a:rPr lang="pl-PL" sz="1500" i="1" dirty="0" smtClean="0">
                <a:solidFill>
                  <a:srgbClr val="00B050"/>
                </a:solidFill>
              </a:rPr>
              <a:t>zielonym</a:t>
            </a:r>
            <a:r>
              <a:rPr lang="pl-PL" sz="1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3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TWORZENIE NOWEJ PLATFORMY WIRTUALNEJ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11" y="999618"/>
            <a:ext cx="3376261" cy="16369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578305"/>
            <a:ext cx="5425439" cy="427969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0" y="1514909"/>
            <a:ext cx="31455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700" dirty="0" smtClean="0"/>
              <a:t>W </a:t>
            </a:r>
            <a:r>
              <a:rPr lang="pl-PL" sz="1300" b="1" dirty="0" smtClean="0"/>
              <a:t>LEWYM GÓRNYM</a:t>
            </a:r>
            <a:r>
              <a:rPr lang="pl-PL" sz="1700" dirty="0" smtClean="0"/>
              <a:t> rogu naciskamy opcję „Nowa”.</a:t>
            </a:r>
            <a:endParaRPr lang="pl-PL" sz="17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0" y="3228468"/>
            <a:ext cx="5364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Następnie uzupełniamy 3 pola: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u="sng" dirty="0" smtClean="0"/>
              <a:t>Nazwa</a:t>
            </a:r>
            <a:r>
              <a:rPr lang="pl-PL" sz="1700" dirty="0" smtClean="0"/>
              <a:t> – w </a:t>
            </a:r>
            <a:r>
              <a:rPr lang="pl-PL" sz="1500" dirty="0" smtClean="0">
                <a:solidFill>
                  <a:srgbClr val="00B050"/>
                </a:solidFill>
              </a:rPr>
              <a:t>zielonym</a:t>
            </a:r>
            <a:r>
              <a:rPr lang="pl-PL" sz="1700" dirty="0" smtClean="0"/>
              <a:t> polu wpisujemy nazwę dla nowej maszyny wirtualnej (zostanie wykorzystana przez VirtualBox, by zidentyfikować maszynę). W tym wypadku będzie to „Windows7”.</a:t>
            </a:r>
          </a:p>
          <a:p>
            <a:endParaRPr lang="pl-PL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u="sng" dirty="0" smtClean="0"/>
              <a:t>Typ</a:t>
            </a:r>
            <a:r>
              <a:rPr lang="pl-PL" sz="1700" dirty="0" smtClean="0"/>
              <a:t> – w polu oznaczonym kolorem </a:t>
            </a:r>
            <a:r>
              <a:rPr lang="pl-PL" sz="1500" dirty="0" smtClean="0">
                <a:solidFill>
                  <a:schemeClr val="accent1">
                    <a:lumMod val="75000"/>
                  </a:schemeClr>
                </a:solidFill>
              </a:rPr>
              <a:t>niebieskim</a:t>
            </a:r>
            <a:r>
              <a:rPr lang="pl-PL" sz="1700" dirty="0" smtClean="0"/>
              <a:t> wybieramy z listy konkretną firmę.</a:t>
            </a:r>
          </a:p>
          <a:p>
            <a:endParaRPr lang="pl-PL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u="sng" dirty="0" smtClean="0"/>
              <a:t>Wersja</a:t>
            </a:r>
            <a:r>
              <a:rPr lang="pl-PL" sz="1700" dirty="0" smtClean="0"/>
              <a:t> – tutaj z listy oznaczonej kolorem </a:t>
            </a:r>
            <a:r>
              <a:rPr lang="pl-PL" sz="1500" dirty="0" smtClean="0">
                <a:solidFill>
                  <a:srgbClr val="663300"/>
                </a:solidFill>
              </a:rPr>
              <a:t>brązowym</a:t>
            </a:r>
            <a:r>
              <a:rPr lang="pl-PL" sz="1700" dirty="0" smtClean="0"/>
              <a:t> wybieramy odpowiednią wersję systemu, który chcemy zainstalować.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8967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80" y="1304479"/>
            <a:ext cx="6865180" cy="5418387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34112" y="499872"/>
            <a:ext cx="51328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W tym oknie musimy zadecydować ile pamięci RAM przydzielimy dla wirtualnej maszyny (u Nas będzie to </a:t>
            </a:r>
            <a:r>
              <a:rPr lang="pl-PL" sz="1900" b="1" dirty="0" smtClean="0"/>
              <a:t>1236 MB</a:t>
            </a:r>
            <a:r>
              <a:rPr lang="pl-PL" sz="1700" dirty="0" smtClean="0"/>
              <a:t>)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4734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56032"/>
            <a:ext cx="44866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Istnieje wiele możliwości, aby sprawdzić ilość dostępnej pamięci fizycznej, ale najdokładniejszy jest z tzw. </a:t>
            </a:r>
            <a:r>
              <a:rPr lang="pl-PL" sz="1700" b="1" dirty="0" smtClean="0"/>
              <a:t>wiersza poleceń (CLI)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12" y="1453418"/>
            <a:ext cx="3992288" cy="170431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767328" y="1572768"/>
            <a:ext cx="37673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Uruchamiamy konsolę wpisując „</a:t>
            </a:r>
            <a:r>
              <a:rPr lang="pl-PL" sz="1700" b="1" dirty="0" err="1" smtClean="0"/>
              <a:t>cmd</a:t>
            </a:r>
            <a:r>
              <a:rPr lang="pl-PL" sz="1700" dirty="0" smtClean="0"/>
              <a:t>” w panelu uruchamiania aplikacji.</a:t>
            </a:r>
          </a:p>
          <a:p>
            <a:endParaRPr lang="pl-PL" sz="1700" dirty="0"/>
          </a:p>
          <a:p>
            <a:r>
              <a:rPr lang="pl-PL" sz="1700" dirty="0" smtClean="0"/>
              <a:t>Po pojawieniu się czarnobiałego okna wpisujemy komendę „</a:t>
            </a:r>
            <a:r>
              <a:rPr lang="pl-PL" sz="1700" b="1" dirty="0" err="1" smtClean="0"/>
              <a:t>systeminfo</a:t>
            </a:r>
            <a:r>
              <a:rPr lang="pl-PL" sz="1700" dirty="0" smtClean="0"/>
              <a:t>”.</a:t>
            </a:r>
            <a:endParaRPr lang="pl-PL" sz="17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704"/>
            <a:ext cx="12192000" cy="806348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07264" y="4572000"/>
            <a:ext cx="52181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Po załadowaniu odszukujemy 2 pozycje (zdj. </a:t>
            </a:r>
            <a:r>
              <a:rPr lang="pl-PL" sz="1700" dirty="0"/>
              <a:t>p</a:t>
            </a:r>
            <a:r>
              <a:rPr lang="pl-PL" sz="1700" dirty="0" smtClean="0"/>
              <a:t>oniżej) i bierzemy pod uwagę linijkę „</a:t>
            </a:r>
            <a:r>
              <a:rPr lang="pl-PL" sz="1700" b="1" dirty="0" smtClean="0"/>
              <a:t>Dostępna pamięć fizyczna</a:t>
            </a:r>
            <a:r>
              <a:rPr lang="pl-PL" sz="1700" dirty="0" smtClean="0"/>
              <a:t>” i liczbę zaznaczoną kolorem </a:t>
            </a:r>
            <a:r>
              <a:rPr lang="pl-PL" sz="1500" dirty="0" smtClean="0">
                <a:solidFill>
                  <a:srgbClr val="FFFF00"/>
                </a:solidFill>
              </a:rPr>
              <a:t>żółtym</a:t>
            </a:r>
            <a:r>
              <a:rPr lang="pl-PL" sz="1700" dirty="0" smtClean="0"/>
              <a:t>.</a:t>
            </a:r>
            <a:endParaRPr lang="pl-PL" sz="17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7168896" y="3726508"/>
            <a:ext cx="4669536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Otrzymaną liczbę: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/>
              <a:t>Dzielimy przez 2, a wynik zaokrąglamy w dół do liczby parzystej (2 603 MB/2~1301 </a:t>
            </a:r>
            <a:r>
              <a:rPr lang="pl-PL" sz="1700" dirty="0" smtClean="0">
                <a:sym typeface="Wingdings" panose="05000000000000000000" pitchFamily="2" charset="2"/>
              </a:rPr>
              <a:t> 1300 MB)</a:t>
            </a:r>
          </a:p>
          <a:p>
            <a:endParaRPr lang="pl-PL" sz="17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>
                <a:sym typeface="Wingdings" panose="05000000000000000000" pitchFamily="2" charset="2"/>
              </a:rPr>
              <a:t>Odejmujemy 64 MB dla wirtualnej karty graficznej (1300 MB – 64 MB = </a:t>
            </a:r>
            <a:r>
              <a:rPr lang="pl-PL" sz="1700" b="1" dirty="0" smtClean="0">
                <a:sym typeface="Wingdings" panose="05000000000000000000" pitchFamily="2" charset="2"/>
              </a:rPr>
              <a:t>1236 MB</a:t>
            </a:r>
            <a:endParaRPr lang="pl-PL" sz="1700" b="1" dirty="0" smtClean="0"/>
          </a:p>
        </p:txBody>
      </p:sp>
    </p:spTree>
    <p:extLst>
      <p:ext uri="{BB962C8B-B14F-4D97-AF65-F5344CB8AC3E}">
        <p14:creationId xmlns:p14="http://schemas.microsoft.com/office/powerpoint/2010/main" val="41689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PAMIĘĆ MASZYNY WIRTUALNEJ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20" y="1325563"/>
            <a:ext cx="5534452" cy="4368101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29184" y="1660070"/>
            <a:ext cx="363321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Tutaj mamy do wyboru: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/>
              <a:t>Nie dodawać wirtualnego dysku twardego,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/>
              <a:t>Stworzyć nowy wirtualny dysk twardy,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700" dirty="0" smtClean="0"/>
              <a:t>Użyć istniejącego pliku (np. z innej platformy)</a:t>
            </a:r>
          </a:p>
          <a:p>
            <a:endParaRPr lang="pl-PL" sz="1700" dirty="0"/>
          </a:p>
          <a:p>
            <a:r>
              <a:rPr lang="pl-PL" sz="1700" dirty="0" smtClean="0"/>
              <a:t>Skoro to Nasza pierwsza wirtualna maszyna musimy zaznaczyć opcję „Stwórz wirtualny dysk twardy”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1969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37487"/>
            <a:ext cx="427939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W kolejnym kroku zostaniemy poproszeni o wybranie typu zapisu dysku. Do wyboru są 3 opcje:</a:t>
            </a:r>
          </a:p>
          <a:p>
            <a:endParaRPr lang="pl-PL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pl-PL" sz="1700" b="1" dirty="0" smtClean="0"/>
              <a:t>VDI</a:t>
            </a:r>
            <a:r>
              <a:rPr lang="pl-PL" sz="1700" dirty="0" smtClean="0"/>
              <a:t> – format specyficzny dla VirtualBox </a:t>
            </a:r>
            <a:r>
              <a:rPr lang="pl-PL" sz="1700" u="sng" dirty="0" smtClean="0"/>
              <a:t>(tego będziemy używać)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/>
          </a:p>
          <a:p>
            <a:pPr marL="342900" indent="-342900">
              <a:buFont typeface="+mj-lt"/>
              <a:buAutoNum type="arabicPeriod"/>
            </a:pPr>
            <a:r>
              <a:rPr lang="pl-PL" sz="1700" b="1" dirty="0" smtClean="0"/>
              <a:t>VHD</a:t>
            </a:r>
            <a:r>
              <a:rPr lang="pl-PL" sz="1700" dirty="0" smtClean="0"/>
              <a:t> – format używany przez Microsoft Virtual PC</a:t>
            </a:r>
          </a:p>
          <a:p>
            <a:pPr marL="342900" indent="-342900">
              <a:buFont typeface="+mj-lt"/>
              <a:buAutoNum type="arabicPeriod"/>
            </a:pPr>
            <a:endParaRPr lang="pl-PL" sz="1700" dirty="0"/>
          </a:p>
          <a:p>
            <a:pPr marL="342900" indent="-342900">
              <a:buFont typeface="+mj-lt"/>
              <a:buAutoNum type="arabicPeriod"/>
            </a:pPr>
            <a:r>
              <a:rPr lang="pl-PL" sz="1700" b="1" dirty="0" smtClean="0"/>
              <a:t>VMDK</a:t>
            </a:r>
            <a:r>
              <a:rPr lang="pl-PL" sz="1700" dirty="0" smtClean="0"/>
              <a:t> – stosowany przez oprogramowanie do wirtualizacji „</a:t>
            </a:r>
            <a:r>
              <a:rPr lang="pl-PL" sz="1700" dirty="0" err="1" smtClean="0"/>
              <a:t>VmWare</a:t>
            </a:r>
            <a:r>
              <a:rPr lang="pl-PL" sz="1700" dirty="0" smtClean="0"/>
              <a:t>”</a:t>
            </a:r>
            <a:endParaRPr lang="pl-PL" sz="17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92" y="237487"/>
            <a:ext cx="4084409" cy="198178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2" y="4011168"/>
            <a:ext cx="3605539" cy="284683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95072" y="4011168"/>
            <a:ext cx="29260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Do wyboru będziemy mieli również czy plik nowego dysku będzie </a:t>
            </a:r>
            <a:r>
              <a:rPr lang="pl-PL" sz="1700" b="1" dirty="0" smtClean="0"/>
              <a:t>rosnąć wraz z użyciem </a:t>
            </a:r>
            <a:r>
              <a:rPr lang="pl-PL" sz="1700" dirty="0" smtClean="0"/>
              <a:t>(</a:t>
            </a:r>
            <a:r>
              <a:rPr lang="pl-PL" sz="1700" u="sng" dirty="0" smtClean="0"/>
              <a:t>dynamicznie przydzielany</a:t>
            </a:r>
            <a:r>
              <a:rPr lang="pl-PL" sz="1700" dirty="0" smtClean="0"/>
              <a:t>) czy zostanie </a:t>
            </a:r>
            <a:r>
              <a:rPr lang="pl-PL" sz="1700" b="1" dirty="0" smtClean="0"/>
              <a:t>utworzony od razu z max. rozmiarem</a:t>
            </a:r>
            <a:r>
              <a:rPr lang="pl-PL" sz="1700" dirty="0" smtClean="0"/>
              <a:t> (</a:t>
            </a:r>
            <a:r>
              <a:rPr lang="pl-PL" sz="1700" u="sng" dirty="0" smtClean="0"/>
              <a:t>stały rozmiar</a:t>
            </a:r>
            <a:r>
              <a:rPr lang="pl-PL" sz="1700" dirty="0" smtClean="0"/>
              <a:t>)</a:t>
            </a:r>
          </a:p>
          <a:p>
            <a:endParaRPr lang="pl-PL" sz="1700" dirty="0"/>
          </a:p>
          <a:p>
            <a:r>
              <a:rPr lang="pl-PL" sz="1700" dirty="0" smtClean="0"/>
              <a:t>*Opcja „Stały Rozmiar” jest </a:t>
            </a:r>
            <a:r>
              <a:rPr lang="pl-PL" sz="1700" b="1" dirty="0" smtClean="0"/>
              <a:t>wydajniejsza</a:t>
            </a:r>
            <a:r>
              <a:rPr lang="pl-PL" sz="1700" dirty="0" smtClean="0"/>
              <a:t> od poprzednika</a:t>
            </a:r>
            <a:endParaRPr lang="pl-PL" sz="17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0" y="3471461"/>
            <a:ext cx="4289083" cy="3386539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8595360" y="1649573"/>
            <a:ext cx="3364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W ostatnim kroku podajemy lokalizację (folder, w którym będzie plik) oraz ustalamy maksymalny rozmiar jaki może pomieścić nasz wirtualny dysk twardy (u nas jest to 25 GB)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9969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l-PL" sz="4500" b="1" dirty="0" smtClean="0">
                <a:latin typeface="Algerian" panose="04020705040A02060702" pitchFamily="82" charset="0"/>
              </a:rPr>
              <a:t>ZAAWANSOWANA KONFIGURACJA</a:t>
            </a:r>
            <a:endParaRPr lang="pl-PL" sz="4500" b="1" dirty="0">
              <a:latin typeface="Algerian" panose="04020705040A02060702" pitchFamily="82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36" y="1580998"/>
            <a:ext cx="8631936" cy="4801514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219456" y="1441304"/>
            <a:ext cx="30114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Wstępna konfiguracja została ukończona, choć </a:t>
            </a:r>
            <a:r>
              <a:rPr lang="pl-PL" sz="1700" u="sng" dirty="0" smtClean="0"/>
              <a:t>większość tej konfiguracji została uzupełniona automatycznie po wybraniu odpowiedniego systemu operacyjnego.</a:t>
            </a:r>
            <a:endParaRPr lang="pl-PL" sz="1700" u="sng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87680" y="5457510"/>
            <a:ext cx="32308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Aby przejść do konfiguracji zaawansowanej należy wybrać odpowiednią platformę i nacisnąć przycisk „Ustawienia”.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8" y="3317127"/>
            <a:ext cx="3309204" cy="20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61" y="119962"/>
            <a:ext cx="3149507" cy="673803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084064" y="2560320"/>
            <a:ext cx="5193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Wyświetli się panel z pogrupowanymi ustawieniami. Część z nich będzie się powtarzać dlatego zaprezentuję tylko najważniejsze nowości.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022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811</Words>
  <Application>Microsoft Office PowerPoint</Application>
  <PresentationFormat>Panoramiczny</PresentationFormat>
  <Paragraphs>76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Agency FB</vt:lpstr>
      <vt:lpstr>Algerian</vt:lpstr>
      <vt:lpstr>Arial</vt:lpstr>
      <vt:lpstr>Calibri</vt:lpstr>
      <vt:lpstr>Calibri Light</vt:lpstr>
      <vt:lpstr>Wingdings</vt:lpstr>
      <vt:lpstr>Motyw pakietu Office</vt:lpstr>
      <vt:lpstr>KONFIGURACJA PLATFORMY WIRTUALNEJ - VirtualBox</vt:lpstr>
      <vt:lpstr>INTERFEJS PROGRAMU</vt:lpstr>
      <vt:lpstr>TWORZENIE NOWEJ PLATFORMY WIRTUALNEJ</vt:lpstr>
      <vt:lpstr>Prezentacja programu PowerPoint</vt:lpstr>
      <vt:lpstr>Prezentacja programu PowerPoint</vt:lpstr>
      <vt:lpstr>PAMIĘĆ MASZYNY WIRTUALNEJ</vt:lpstr>
      <vt:lpstr>Prezentacja programu PowerPoint</vt:lpstr>
      <vt:lpstr>ZAAWANSOWANA KONFIGURACJA</vt:lpstr>
      <vt:lpstr>Prezentacja programu PowerPoint</vt:lpstr>
      <vt:lpstr>OGÓLNE</vt:lpstr>
      <vt:lpstr>SYSTEM</vt:lpstr>
      <vt:lpstr>EKRAN</vt:lpstr>
      <vt:lpstr>PAMIĘĆ</vt:lpstr>
      <vt:lpstr>DŹWIĘK</vt:lpstr>
      <vt:lpstr>SIEĆ</vt:lpstr>
      <vt:lpstr>PORTY SZEREGOWE</vt:lpstr>
      <vt:lpstr>USB</vt:lpstr>
      <vt:lpstr>UDOSTĘPNIONE FOLDERY</vt:lpstr>
      <vt:lpstr>KONIEC KONFIGURACJI MASZYNY WIRTUALNEJ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KONFIGURACJA PLATFORMY WIRTUALNEJ - VirtualBox</dc:title>
  <dc:creator>Damian Barwiołek</dc:creator>
  <cp:lastModifiedBy>Damian Barwiołek</cp:lastModifiedBy>
  <cp:revision>29</cp:revision>
  <dcterms:created xsi:type="dcterms:W3CDTF">2017-11-02T15:31:01Z</dcterms:created>
  <dcterms:modified xsi:type="dcterms:W3CDTF">2017-11-02T23:16:56Z</dcterms:modified>
</cp:coreProperties>
</file>