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62" r:id="rId20"/>
    <p:sldId id="277" r:id="rId21"/>
    <p:sldId id="263" r:id="rId22"/>
    <p:sldId id="264" r:id="rId23"/>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79" d="100"/>
          <a:sy n="79" d="100"/>
        </p:scale>
        <p:origin x="16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1524000" y="1122363"/>
            <a:ext cx="9144000" cy="2387600"/>
          </a:xfrm>
        </p:spPr>
        <p:txBody>
          <a:bodyPr anchor="b"/>
          <a:lstStyle>
            <a:lvl1pPr algn="ctr">
              <a:defRPr sz="6000"/>
            </a:lvl1pPr>
          </a:lstStyle>
          <a:p>
            <a:r>
              <a:rPr lang="pl-PL" smtClean="0"/>
              <a:t>Kliknij, aby edytować styl</a:t>
            </a:r>
            <a:endParaRPr lang="pl-PL"/>
          </a:p>
        </p:txBody>
      </p:sp>
      <p:sp>
        <p:nvSpPr>
          <p:cNvPr id="3" name="Podtytu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p>
            <a:fld id="{69E53A44-3290-4DA4-ACB5-547D37C3ABE5}" type="datetimeFigureOut">
              <a:rPr lang="pl-PL" smtClean="0"/>
              <a:t>2018-01-18</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94B88729-88D6-4D41-86B9-3B7258974C2F}" type="slidenum">
              <a:rPr lang="pl-PL" smtClean="0"/>
              <a:t>‹#›</a:t>
            </a:fld>
            <a:endParaRPr lang="pl-PL"/>
          </a:p>
        </p:txBody>
      </p:sp>
    </p:spTree>
    <p:extLst>
      <p:ext uri="{BB962C8B-B14F-4D97-AF65-F5344CB8AC3E}">
        <p14:creationId xmlns:p14="http://schemas.microsoft.com/office/powerpoint/2010/main" val="1802829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69E53A44-3290-4DA4-ACB5-547D37C3ABE5}" type="datetimeFigureOut">
              <a:rPr lang="pl-PL" smtClean="0"/>
              <a:t>2018-01-18</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94B88729-88D6-4D41-86B9-3B7258974C2F}" type="slidenum">
              <a:rPr lang="pl-PL" smtClean="0"/>
              <a:t>‹#›</a:t>
            </a:fld>
            <a:endParaRPr lang="pl-PL"/>
          </a:p>
        </p:txBody>
      </p:sp>
    </p:spTree>
    <p:extLst>
      <p:ext uri="{BB962C8B-B14F-4D97-AF65-F5344CB8AC3E}">
        <p14:creationId xmlns:p14="http://schemas.microsoft.com/office/powerpoint/2010/main" val="788699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8724900" y="365125"/>
            <a:ext cx="2628900" cy="5811838"/>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838200" y="365125"/>
            <a:ext cx="7734300" cy="5811838"/>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69E53A44-3290-4DA4-ACB5-547D37C3ABE5}" type="datetimeFigureOut">
              <a:rPr lang="pl-PL" smtClean="0"/>
              <a:t>2018-01-18</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94B88729-88D6-4D41-86B9-3B7258974C2F}" type="slidenum">
              <a:rPr lang="pl-PL" smtClean="0"/>
              <a:t>‹#›</a:t>
            </a:fld>
            <a:endParaRPr lang="pl-PL"/>
          </a:p>
        </p:txBody>
      </p:sp>
    </p:spTree>
    <p:extLst>
      <p:ext uri="{BB962C8B-B14F-4D97-AF65-F5344CB8AC3E}">
        <p14:creationId xmlns:p14="http://schemas.microsoft.com/office/powerpoint/2010/main" val="2910763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69E53A44-3290-4DA4-ACB5-547D37C3ABE5}" type="datetimeFigureOut">
              <a:rPr lang="pl-PL" smtClean="0"/>
              <a:t>2018-01-18</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94B88729-88D6-4D41-86B9-3B7258974C2F}" type="slidenum">
              <a:rPr lang="pl-PL" smtClean="0"/>
              <a:t>‹#›</a:t>
            </a:fld>
            <a:endParaRPr lang="pl-PL"/>
          </a:p>
        </p:txBody>
      </p:sp>
    </p:spTree>
    <p:extLst>
      <p:ext uri="{BB962C8B-B14F-4D97-AF65-F5344CB8AC3E}">
        <p14:creationId xmlns:p14="http://schemas.microsoft.com/office/powerpoint/2010/main" val="2274044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831850" y="1709738"/>
            <a:ext cx="10515600" cy="2852737"/>
          </a:xfrm>
        </p:spPr>
        <p:txBody>
          <a:bodyPr anchor="b"/>
          <a:lstStyle>
            <a:lvl1pPr>
              <a:defRPr sz="6000"/>
            </a:lvl1pPr>
          </a:lstStyle>
          <a:p>
            <a:r>
              <a:rPr lang="pl-PL" smtClean="0"/>
              <a:t>Kliknij, aby edytować styl</a:t>
            </a:r>
            <a:endParaRPr lang="pl-PL"/>
          </a:p>
        </p:txBody>
      </p:sp>
      <p:sp>
        <p:nvSpPr>
          <p:cNvPr id="3" name="Symbol zastępczy teks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69E53A44-3290-4DA4-ACB5-547D37C3ABE5}" type="datetimeFigureOut">
              <a:rPr lang="pl-PL" smtClean="0"/>
              <a:t>2018-01-18</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94B88729-88D6-4D41-86B9-3B7258974C2F}" type="slidenum">
              <a:rPr lang="pl-PL" smtClean="0"/>
              <a:t>‹#›</a:t>
            </a:fld>
            <a:endParaRPr lang="pl-PL"/>
          </a:p>
        </p:txBody>
      </p:sp>
    </p:spTree>
    <p:extLst>
      <p:ext uri="{BB962C8B-B14F-4D97-AF65-F5344CB8AC3E}">
        <p14:creationId xmlns:p14="http://schemas.microsoft.com/office/powerpoint/2010/main" val="939095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838200" y="1825625"/>
            <a:ext cx="5181600" cy="4351338"/>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6172200" y="1825625"/>
            <a:ext cx="5181600" cy="4351338"/>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4"/>
          <p:cNvSpPr>
            <a:spLocks noGrp="1"/>
          </p:cNvSpPr>
          <p:nvPr>
            <p:ph type="dt" sz="half" idx="10"/>
          </p:nvPr>
        </p:nvSpPr>
        <p:spPr/>
        <p:txBody>
          <a:bodyPr/>
          <a:lstStyle/>
          <a:p>
            <a:fld id="{69E53A44-3290-4DA4-ACB5-547D37C3ABE5}" type="datetimeFigureOut">
              <a:rPr lang="pl-PL" smtClean="0"/>
              <a:t>2018-01-18</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94B88729-88D6-4D41-86B9-3B7258974C2F}" type="slidenum">
              <a:rPr lang="pl-PL" smtClean="0"/>
              <a:t>‹#›</a:t>
            </a:fld>
            <a:endParaRPr lang="pl-PL"/>
          </a:p>
        </p:txBody>
      </p:sp>
    </p:spTree>
    <p:extLst>
      <p:ext uri="{BB962C8B-B14F-4D97-AF65-F5344CB8AC3E}">
        <p14:creationId xmlns:p14="http://schemas.microsoft.com/office/powerpoint/2010/main" val="446519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839788" y="365125"/>
            <a:ext cx="10515600" cy="1325563"/>
          </a:xfrm>
        </p:spPr>
        <p:txBody>
          <a:bodyPr/>
          <a:lstStyle/>
          <a:p>
            <a:r>
              <a:rPr lang="pl-PL" smtClean="0"/>
              <a:t>Kliknij, aby edytować styl</a:t>
            </a:r>
            <a:endParaRPr lang="pl-PL"/>
          </a:p>
        </p:txBody>
      </p:sp>
      <p:sp>
        <p:nvSpPr>
          <p:cNvPr id="3" name="Symbol zastępczy tekst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839788" y="2505075"/>
            <a:ext cx="5157787" cy="3684588"/>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6172200" y="2505075"/>
            <a:ext cx="5183188" cy="3684588"/>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6"/>
          <p:cNvSpPr>
            <a:spLocks noGrp="1"/>
          </p:cNvSpPr>
          <p:nvPr>
            <p:ph type="dt" sz="half" idx="10"/>
          </p:nvPr>
        </p:nvSpPr>
        <p:spPr/>
        <p:txBody>
          <a:bodyPr/>
          <a:lstStyle/>
          <a:p>
            <a:fld id="{69E53A44-3290-4DA4-ACB5-547D37C3ABE5}" type="datetimeFigureOut">
              <a:rPr lang="pl-PL" smtClean="0"/>
              <a:t>2018-01-18</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94B88729-88D6-4D41-86B9-3B7258974C2F}" type="slidenum">
              <a:rPr lang="pl-PL" smtClean="0"/>
              <a:t>‹#›</a:t>
            </a:fld>
            <a:endParaRPr lang="pl-PL"/>
          </a:p>
        </p:txBody>
      </p:sp>
    </p:spTree>
    <p:extLst>
      <p:ext uri="{BB962C8B-B14F-4D97-AF65-F5344CB8AC3E}">
        <p14:creationId xmlns:p14="http://schemas.microsoft.com/office/powerpoint/2010/main" val="70341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69E53A44-3290-4DA4-ACB5-547D37C3ABE5}" type="datetimeFigureOut">
              <a:rPr lang="pl-PL" smtClean="0"/>
              <a:t>2018-01-18</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94B88729-88D6-4D41-86B9-3B7258974C2F}" type="slidenum">
              <a:rPr lang="pl-PL" smtClean="0"/>
              <a:t>‹#›</a:t>
            </a:fld>
            <a:endParaRPr lang="pl-PL"/>
          </a:p>
        </p:txBody>
      </p:sp>
    </p:spTree>
    <p:extLst>
      <p:ext uri="{BB962C8B-B14F-4D97-AF65-F5344CB8AC3E}">
        <p14:creationId xmlns:p14="http://schemas.microsoft.com/office/powerpoint/2010/main" val="1917474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69E53A44-3290-4DA4-ACB5-547D37C3ABE5}" type="datetimeFigureOut">
              <a:rPr lang="pl-PL" smtClean="0"/>
              <a:t>2018-01-18</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94B88729-88D6-4D41-86B9-3B7258974C2F}" type="slidenum">
              <a:rPr lang="pl-PL" smtClean="0"/>
              <a:t>‹#›</a:t>
            </a:fld>
            <a:endParaRPr lang="pl-PL"/>
          </a:p>
        </p:txBody>
      </p:sp>
    </p:spTree>
    <p:extLst>
      <p:ext uri="{BB962C8B-B14F-4D97-AF65-F5344CB8AC3E}">
        <p14:creationId xmlns:p14="http://schemas.microsoft.com/office/powerpoint/2010/main" val="320561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smtClean="0"/>
              <a:t>Kliknij, aby edytować styl</a:t>
            </a:r>
            <a:endParaRPr lang="pl-PL"/>
          </a:p>
        </p:txBody>
      </p:sp>
      <p:sp>
        <p:nvSpPr>
          <p:cNvPr id="3" name="Symbol zastępczy zawartośc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69E53A44-3290-4DA4-ACB5-547D37C3ABE5}" type="datetimeFigureOut">
              <a:rPr lang="pl-PL" smtClean="0"/>
              <a:t>2018-01-18</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94B88729-88D6-4D41-86B9-3B7258974C2F}" type="slidenum">
              <a:rPr lang="pl-PL" smtClean="0"/>
              <a:t>‹#›</a:t>
            </a:fld>
            <a:endParaRPr lang="pl-PL"/>
          </a:p>
        </p:txBody>
      </p:sp>
    </p:spTree>
    <p:extLst>
      <p:ext uri="{BB962C8B-B14F-4D97-AF65-F5344CB8AC3E}">
        <p14:creationId xmlns:p14="http://schemas.microsoft.com/office/powerpoint/2010/main" val="233029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smtClean="0"/>
              <a:t>Kliknij, aby edytować styl</a:t>
            </a:r>
            <a:endParaRPr lang="pl-PL"/>
          </a:p>
        </p:txBody>
      </p:sp>
      <p:sp>
        <p:nvSpPr>
          <p:cNvPr id="3" name="Symbol zastępczy obraz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69E53A44-3290-4DA4-ACB5-547D37C3ABE5}" type="datetimeFigureOut">
              <a:rPr lang="pl-PL" smtClean="0"/>
              <a:t>2018-01-18</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94B88729-88D6-4D41-86B9-3B7258974C2F}" type="slidenum">
              <a:rPr lang="pl-PL" smtClean="0"/>
              <a:t>‹#›</a:t>
            </a:fld>
            <a:endParaRPr lang="pl-PL"/>
          </a:p>
        </p:txBody>
      </p:sp>
    </p:spTree>
    <p:extLst>
      <p:ext uri="{BB962C8B-B14F-4D97-AF65-F5344CB8AC3E}">
        <p14:creationId xmlns:p14="http://schemas.microsoft.com/office/powerpoint/2010/main" val="4277556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5000"/>
            <a:lum/>
          </a:blip>
          <a:srcRect/>
          <a:stretch>
            <a:fillRect t="-17000" b="-17000"/>
          </a:stretch>
        </a:blipFill>
        <a:effectLst/>
      </p:bgPr>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smtClean="0"/>
              <a:t>Kliknij, aby edytować styl</a:t>
            </a:r>
            <a:endParaRPr lang="pl-PL"/>
          </a:p>
        </p:txBody>
      </p:sp>
      <p:sp>
        <p:nvSpPr>
          <p:cNvPr id="3" name="Symbol zastępczy tekst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E53A44-3290-4DA4-ACB5-547D37C3ABE5}" type="datetimeFigureOut">
              <a:rPr lang="pl-PL" smtClean="0"/>
              <a:t>2018-01-18</a:t>
            </a:fld>
            <a:endParaRPr lang="pl-PL"/>
          </a:p>
        </p:txBody>
      </p:sp>
      <p:sp>
        <p:nvSpPr>
          <p:cNvPr id="5" name="Symbol zastępczy stop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B88729-88D6-4D41-86B9-3B7258974C2F}" type="slidenum">
              <a:rPr lang="pl-PL" smtClean="0"/>
              <a:t>‹#›</a:t>
            </a:fld>
            <a:endParaRPr lang="pl-PL"/>
          </a:p>
        </p:txBody>
      </p:sp>
    </p:spTree>
    <p:extLst>
      <p:ext uri="{BB962C8B-B14F-4D97-AF65-F5344CB8AC3E}">
        <p14:creationId xmlns:p14="http://schemas.microsoft.com/office/powerpoint/2010/main" val="2420782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0" y="657733"/>
            <a:ext cx="12192000" cy="1325563"/>
          </a:xfrm>
        </p:spPr>
        <p:txBody>
          <a:bodyPr>
            <a:noAutofit/>
          </a:bodyPr>
          <a:lstStyle/>
          <a:p>
            <a:pPr algn="ctr"/>
            <a:r>
              <a:rPr lang="pl-PL" sz="5000" dirty="0" smtClean="0">
                <a:latin typeface="Algerian" panose="04020705040A02060702" pitchFamily="82" charset="0"/>
              </a:rPr>
              <a:t>OBSŁUGA:</a:t>
            </a:r>
            <a:br>
              <a:rPr lang="pl-PL" sz="5000" dirty="0" smtClean="0">
                <a:latin typeface="Algerian" panose="04020705040A02060702" pitchFamily="82" charset="0"/>
              </a:rPr>
            </a:br>
            <a:r>
              <a:rPr lang="pl-PL" sz="5000" dirty="0" smtClean="0">
                <a:latin typeface="Algerian" panose="04020705040A02060702" pitchFamily="82" charset="0"/>
              </a:rPr>
              <a:t>TRUE IMAGE LIFE 2013</a:t>
            </a:r>
            <a:endParaRPr lang="pl-PL" sz="5000" dirty="0">
              <a:latin typeface="Algerian" panose="04020705040A02060702" pitchFamily="82" charset="0"/>
            </a:endParaRPr>
          </a:p>
        </p:txBody>
      </p:sp>
      <p:sp>
        <p:nvSpPr>
          <p:cNvPr id="3" name="pole tekstowe 2"/>
          <p:cNvSpPr txBox="1"/>
          <p:nvPr/>
        </p:nvSpPr>
        <p:spPr>
          <a:xfrm>
            <a:off x="262128" y="4523232"/>
            <a:ext cx="11667744" cy="1154162"/>
          </a:xfrm>
          <a:prstGeom prst="rect">
            <a:avLst/>
          </a:prstGeom>
          <a:noFill/>
        </p:spPr>
        <p:txBody>
          <a:bodyPr wrap="square" rtlCol="0">
            <a:spAutoFit/>
          </a:bodyPr>
          <a:lstStyle/>
          <a:p>
            <a:pPr lvl="1"/>
            <a:r>
              <a:rPr lang="pl-PL" sz="2300" dirty="0" smtClean="0">
                <a:latin typeface="+mj-lt"/>
              </a:rPr>
              <a:t>’True Image Life’ to jeden z programów firmy </a:t>
            </a:r>
            <a:r>
              <a:rPr lang="pl-PL" sz="2300" dirty="0" err="1" smtClean="0">
                <a:latin typeface="+mj-lt"/>
              </a:rPr>
              <a:t>Acronis</a:t>
            </a:r>
            <a:r>
              <a:rPr lang="pl-PL" sz="2300" dirty="0" smtClean="0">
                <a:latin typeface="+mj-lt"/>
              </a:rPr>
              <a:t>. Cechuje go licencja BSD, dzięki czemu jest darmowym odpowiednikiem wersji komercyjnej – </a:t>
            </a:r>
            <a:r>
              <a:rPr lang="pl-PL" sz="2300" dirty="0" err="1" smtClean="0">
                <a:latin typeface="+mj-lt"/>
              </a:rPr>
              <a:t>Acronis</a:t>
            </a:r>
            <a:r>
              <a:rPr lang="pl-PL" sz="2300" dirty="0" smtClean="0">
                <a:latin typeface="+mj-lt"/>
              </a:rPr>
              <a:t> True Image. Aby móc z niego korzystać musi zostać </a:t>
            </a:r>
            <a:r>
              <a:rPr lang="pl-PL" sz="2300" dirty="0" err="1" smtClean="0">
                <a:latin typeface="+mj-lt"/>
              </a:rPr>
              <a:t>zbootowany</a:t>
            </a:r>
            <a:r>
              <a:rPr lang="pl-PL" sz="2300" dirty="0" smtClean="0">
                <a:latin typeface="+mj-lt"/>
              </a:rPr>
              <a:t>, ponieważ sam program jest połączony z systemem LINUX.</a:t>
            </a:r>
            <a:endParaRPr lang="pl-PL" sz="2300" dirty="0">
              <a:latin typeface="+mj-lt"/>
            </a:endParaRPr>
          </a:p>
        </p:txBody>
      </p:sp>
      <p:sp>
        <p:nvSpPr>
          <p:cNvPr id="4" name="pole tekstowe 3"/>
          <p:cNvSpPr txBox="1"/>
          <p:nvPr/>
        </p:nvSpPr>
        <p:spPr>
          <a:xfrm>
            <a:off x="10399776" y="6132576"/>
            <a:ext cx="1792224" cy="615553"/>
          </a:xfrm>
          <a:prstGeom prst="rect">
            <a:avLst/>
          </a:prstGeom>
          <a:noFill/>
        </p:spPr>
        <p:txBody>
          <a:bodyPr wrap="square" rtlCol="0">
            <a:spAutoFit/>
          </a:bodyPr>
          <a:lstStyle/>
          <a:p>
            <a:pPr algn="ctr"/>
            <a:r>
              <a:rPr lang="pl-PL" sz="1700" dirty="0" smtClean="0">
                <a:latin typeface="Agency FB" panose="020B0503020202020204" pitchFamily="34" charset="0"/>
              </a:rPr>
              <a:t>PRZYGOTOWAŁ:</a:t>
            </a:r>
          </a:p>
          <a:p>
            <a:pPr algn="ctr"/>
            <a:r>
              <a:rPr lang="pl-PL" sz="1700" dirty="0" smtClean="0">
                <a:latin typeface="Agency FB" panose="020B0503020202020204" pitchFamily="34" charset="0"/>
              </a:rPr>
              <a:t>Damian Barwiołek</a:t>
            </a:r>
            <a:endParaRPr lang="pl-PL" sz="1700" dirty="0">
              <a:latin typeface="Agency FB" panose="020B0503020202020204" pitchFamily="34" charset="0"/>
            </a:endParaRPr>
          </a:p>
        </p:txBody>
      </p:sp>
    </p:spTree>
    <p:extLst>
      <p:ext uri="{BB962C8B-B14F-4D97-AF65-F5344CB8AC3E}">
        <p14:creationId xmlns:p14="http://schemas.microsoft.com/office/powerpoint/2010/main" val="2666557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normAutofit/>
          </a:bodyPr>
          <a:lstStyle/>
          <a:p>
            <a:pPr algn="ctr"/>
            <a:r>
              <a:rPr lang="pl-PL" sz="4500" b="1" dirty="0" smtClean="0">
                <a:latin typeface="Algerian" panose="04020705040A02060702" pitchFamily="82" charset="0"/>
              </a:rPr>
              <a:t>OPCJE TWORZENIA KOPII ZAPASOWYCH</a:t>
            </a:r>
            <a:endParaRPr lang="pl-PL" sz="4500" b="1" dirty="0">
              <a:latin typeface="Algerian" panose="04020705040A02060702" pitchFamily="82" charset="0"/>
            </a:endParaRPr>
          </a:p>
        </p:txBody>
      </p:sp>
      <p:pic>
        <p:nvPicPr>
          <p:cNvPr id="3" name="Obraz 2"/>
          <p:cNvPicPr>
            <a:picLocks noChangeAspect="1"/>
          </p:cNvPicPr>
          <p:nvPr/>
        </p:nvPicPr>
        <p:blipFill>
          <a:blip r:embed="rId2"/>
          <a:stretch>
            <a:fillRect/>
          </a:stretch>
        </p:blipFill>
        <p:spPr>
          <a:xfrm>
            <a:off x="140545" y="1240218"/>
            <a:ext cx="7127226" cy="4270565"/>
          </a:xfrm>
          <a:prstGeom prst="rect">
            <a:avLst/>
          </a:prstGeom>
        </p:spPr>
      </p:pic>
      <p:sp>
        <p:nvSpPr>
          <p:cNvPr id="4" name="pole tekstowe 3"/>
          <p:cNvSpPr txBox="1"/>
          <p:nvPr/>
        </p:nvSpPr>
        <p:spPr>
          <a:xfrm>
            <a:off x="7424928" y="6169152"/>
            <a:ext cx="3986784" cy="369332"/>
          </a:xfrm>
          <a:prstGeom prst="rect">
            <a:avLst/>
          </a:prstGeom>
          <a:noFill/>
        </p:spPr>
        <p:txBody>
          <a:bodyPr wrap="square" rtlCol="0">
            <a:spAutoFit/>
          </a:bodyPr>
          <a:lstStyle/>
          <a:p>
            <a:r>
              <a:rPr lang="pl-PL" dirty="0" smtClean="0"/>
              <a:t>Ta funkcja posiada kilka podpunktów:</a:t>
            </a:r>
            <a:endParaRPr lang="pl-PL" dirty="0"/>
          </a:p>
        </p:txBody>
      </p:sp>
    </p:spTree>
    <p:extLst>
      <p:ext uri="{BB962C8B-B14F-4D97-AF65-F5344CB8AC3E}">
        <p14:creationId xmlns:p14="http://schemas.microsoft.com/office/powerpoint/2010/main" val="3891488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normAutofit/>
          </a:bodyPr>
          <a:lstStyle/>
          <a:p>
            <a:pPr algn="ctr"/>
            <a:r>
              <a:rPr lang="pl-PL" sz="4500" dirty="0" smtClean="0"/>
              <a:t>OCHRONA ARCHIWUM</a:t>
            </a:r>
            <a:endParaRPr lang="pl-PL" sz="4500" dirty="0"/>
          </a:p>
        </p:txBody>
      </p:sp>
      <p:pic>
        <p:nvPicPr>
          <p:cNvPr id="3" name="Obraz 2"/>
          <p:cNvPicPr>
            <a:picLocks noChangeAspect="1"/>
          </p:cNvPicPr>
          <p:nvPr/>
        </p:nvPicPr>
        <p:blipFill>
          <a:blip r:embed="rId2"/>
          <a:stretch>
            <a:fillRect/>
          </a:stretch>
        </p:blipFill>
        <p:spPr>
          <a:xfrm>
            <a:off x="892300" y="1325563"/>
            <a:ext cx="3915154" cy="4816751"/>
          </a:xfrm>
          <a:prstGeom prst="rect">
            <a:avLst/>
          </a:prstGeom>
        </p:spPr>
      </p:pic>
      <p:sp>
        <p:nvSpPr>
          <p:cNvPr id="4" name="pole tekstowe 3"/>
          <p:cNvSpPr txBox="1"/>
          <p:nvPr/>
        </p:nvSpPr>
        <p:spPr>
          <a:xfrm>
            <a:off x="5415151" y="3035808"/>
            <a:ext cx="6169152" cy="2246769"/>
          </a:xfrm>
          <a:prstGeom prst="rect">
            <a:avLst/>
          </a:prstGeom>
          <a:noFill/>
        </p:spPr>
        <p:txBody>
          <a:bodyPr wrap="square" rtlCol="0">
            <a:spAutoFit/>
          </a:bodyPr>
          <a:lstStyle/>
          <a:p>
            <a:r>
              <a:rPr lang="pl-PL" sz="2000" dirty="0">
                <a:latin typeface="+mj-lt"/>
              </a:rPr>
              <a:t>	</a:t>
            </a:r>
            <a:r>
              <a:rPr lang="pl-PL" sz="2000" dirty="0" smtClean="0">
                <a:latin typeface="+mj-lt"/>
              </a:rPr>
              <a:t>Umożliwia nam ochronę kopii za pomocą HASŁA i/lub SZYFROWANIA metodą: AES 128, AES192, AES256.</a:t>
            </a:r>
          </a:p>
          <a:p>
            <a:endParaRPr lang="pl-PL" sz="2000" dirty="0">
              <a:latin typeface="+mj-lt"/>
            </a:endParaRPr>
          </a:p>
          <a:p>
            <a:pPr algn="ctr"/>
            <a:r>
              <a:rPr lang="pl-PL" sz="2000" dirty="0" smtClean="0">
                <a:latin typeface="+mj-lt"/>
              </a:rPr>
              <a:t>PAMIĘTAJ:</a:t>
            </a:r>
          </a:p>
          <a:p>
            <a:pPr algn="ctr"/>
            <a:r>
              <a:rPr lang="pl-PL" sz="2000" dirty="0" smtClean="0">
                <a:solidFill>
                  <a:srgbClr val="FF0000"/>
                </a:solidFill>
                <a:latin typeface="+mj-lt"/>
              </a:rPr>
              <a:t>Im bardziej szyfrowanie jest skomplikowane tym dłużej będzie trwał proces deszyfrowania (procesor również będzie musiał pracować wydajniej)</a:t>
            </a:r>
            <a:endParaRPr lang="pl-PL" sz="2000" dirty="0">
              <a:solidFill>
                <a:srgbClr val="FF0000"/>
              </a:solidFill>
              <a:latin typeface="+mj-lt"/>
            </a:endParaRPr>
          </a:p>
        </p:txBody>
      </p:sp>
    </p:spTree>
    <p:extLst>
      <p:ext uri="{BB962C8B-B14F-4D97-AF65-F5344CB8AC3E}">
        <p14:creationId xmlns:p14="http://schemas.microsoft.com/office/powerpoint/2010/main" val="3413508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normAutofit/>
          </a:bodyPr>
          <a:lstStyle/>
          <a:p>
            <a:pPr algn="ctr"/>
            <a:r>
              <a:rPr lang="pl-PL" sz="4500" dirty="0" smtClean="0"/>
              <a:t>STOPIEŃ KOMPRESJI</a:t>
            </a:r>
            <a:endParaRPr lang="pl-PL" sz="4500" dirty="0"/>
          </a:p>
        </p:txBody>
      </p:sp>
      <p:pic>
        <p:nvPicPr>
          <p:cNvPr id="3" name="Obraz 2"/>
          <p:cNvPicPr>
            <a:picLocks noChangeAspect="1"/>
          </p:cNvPicPr>
          <p:nvPr/>
        </p:nvPicPr>
        <p:blipFill>
          <a:blip r:embed="rId2"/>
          <a:stretch>
            <a:fillRect/>
          </a:stretch>
        </p:blipFill>
        <p:spPr>
          <a:xfrm>
            <a:off x="8141778" y="996777"/>
            <a:ext cx="3891726" cy="5592827"/>
          </a:xfrm>
          <a:prstGeom prst="rect">
            <a:avLst/>
          </a:prstGeom>
        </p:spPr>
      </p:pic>
      <p:sp>
        <p:nvSpPr>
          <p:cNvPr id="5" name="pole tekstowe 4"/>
          <p:cNvSpPr txBox="1"/>
          <p:nvPr/>
        </p:nvSpPr>
        <p:spPr>
          <a:xfrm>
            <a:off x="504729" y="2203257"/>
            <a:ext cx="7339584" cy="1754326"/>
          </a:xfrm>
          <a:prstGeom prst="rect">
            <a:avLst/>
          </a:prstGeom>
          <a:noFill/>
        </p:spPr>
        <p:txBody>
          <a:bodyPr wrap="square" rtlCol="0">
            <a:spAutoFit/>
          </a:bodyPr>
          <a:lstStyle/>
          <a:p>
            <a:r>
              <a:rPr lang="pl-PL" dirty="0" smtClean="0">
                <a:latin typeface="+mj-lt"/>
              </a:rPr>
              <a:t>	Pozwala nam w razie potrzeby na kompresję (załadowanie plików) w taki sposób, aby zajmowały mniej miejsca. Im większa kompresja tym dłużej będzie trwało wypakowywanie plików (dekompresja) co sprawia także spore zwiększenie pracy procesora. Zazwyczaj pomiędzy stopniem „</a:t>
            </a:r>
            <a:r>
              <a:rPr lang="pl-PL" dirty="0" err="1" smtClean="0">
                <a:latin typeface="+mj-lt"/>
              </a:rPr>
              <a:t>Wosoki</a:t>
            </a:r>
            <a:r>
              <a:rPr lang="pl-PL" dirty="0" smtClean="0">
                <a:latin typeface="+mj-lt"/>
              </a:rPr>
              <a:t>”, a „Maksymalny” rozmiar pliku nie ulega znacznej utracie wagi dlatego opcja ostatnia jest rzadko stosowana.</a:t>
            </a:r>
            <a:endParaRPr lang="pl-PL" dirty="0">
              <a:latin typeface="+mj-lt"/>
            </a:endParaRPr>
          </a:p>
        </p:txBody>
      </p:sp>
      <p:sp>
        <p:nvSpPr>
          <p:cNvPr id="6" name="pole tekstowe 5"/>
          <p:cNvSpPr txBox="1"/>
          <p:nvPr/>
        </p:nvSpPr>
        <p:spPr>
          <a:xfrm>
            <a:off x="975360" y="5230368"/>
            <a:ext cx="6571488" cy="877163"/>
          </a:xfrm>
          <a:prstGeom prst="rect">
            <a:avLst/>
          </a:prstGeom>
          <a:noFill/>
        </p:spPr>
        <p:txBody>
          <a:bodyPr wrap="square" rtlCol="0">
            <a:spAutoFit/>
          </a:bodyPr>
          <a:lstStyle/>
          <a:p>
            <a:r>
              <a:rPr lang="pl-PL" sz="1700" dirty="0" smtClean="0">
                <a:solidFill>
                  <a:srgbClr val="FF0000"/>
                </a:solidFill>
              </a:rPr>
              <a:t>KOMPRESJA stosowana w KOPIACH ZAPASOWYCH jest BEZSTRATNA, dzięki czemu mamy pewność, że nie utracimy ważnych dla nas informacji!</a:t>
            </a:r>
            <a:endParaRPr lang="pl-PL" sz="1700" dirty="0">
              <a:solidFill>
                <a:srgbClr val="FF0000"/>
              </a:solidFill>
            </a:endParaRPr>
          </a:p>
        </p:txBody>
      </p:sp>
    </p:spTree>
    <p:extLst>
      <p:ext uri="{BB962C8B-B14F-4D97-AF65-F5344CB8AC3E}">
        <p14:creationId xmlns:p14="http://schemas.microsoft.com/office/powerpoint/2010/main" val="2377698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normAutofit/>
          </a:bodyPr>
          <a:lstStyle/>
          <a:p>
            <a:pPr algn="ctr"/>
            <a:r>
              <a:rPr lang="pl-PL" sz="4500" dirty="0" smtClean="0"/>
              <a:t>WARTOŚĆ PROGOWA WOLNEGO MIEJSCA</a:t>
            </a:r>
            <a:endParaRPr lang="pl-PL" sz="4500" dirty="0"/>
          </a:p>
        </p:txBody>
      </p:sp>
      <p:pic>
        <p:nvPicPr>
          <p:cNvPr id="3" name="Obraz 2"/>
          <p:cNvPicPr>
            <a:picLocks noChangeAspect="1"/>
          </p:cNvPicPr>
          <p:nvPr/>
        </p:nvPicPr>
        <p:blipFill>
          <a:blip r:embed="rId2"/>
          <a:stretch>
            <a:fillRect/>
          </a:stretch>
        </p:blipFill>
        <p:spPr>
          <a:xfrm>
            <a:off x="2662808" y="1325563"/>
            <a:ext cx="6530827" cy="3173285"/>
          </a:xfrm>
          <a:prstGeom prst="rect">
            <a:avLst/>
          </a:prstGeom>
        </p:spPr>
      </p:pic>
      <p:sp>
        <p:nvSpPr>
          <p:cNvPr id="4" name="pole tekstowe 3"/>
          <p:cNvSpPr txBox="1"/>
          <p:nvPr/>
        </p:nvSpPr>
        <p:spPr>
          <a:xfrm>
            <a:off x="963168" y="5501245"/>
            <a:ext cx="9107424" cy="646331"/>
          </a:xfrm>
          <a:prstGeom prst="rect">
            <a:avLst/>
          </a:prstGeom>
          <a:noFill/>
        </p:spPr>
        <p:txBody>
          <a:bodyPr wrap="square" rtlCol="0">
            <a:spAutoFit/>
          </a:bodyPr>
          <a:lstStyle/>
          <a:p>
            <a:r>
              <a:rPr lang="pl-PL" dirty="0" smtClean="0"/>
              <a:t>	Ta prosta choć przydatna funkcja zapewnia nam komunikat odpowiednio wcześnie, że nasza kopia może nie zostać ukończona w pełni, co może zaoszczędzić nam sporo czasu.</a:t>
            </a:r>
            <a:endParaRPr lang="pl-PL" dirty="0"/>
          </a:p>
        </p:txBody>
      </p:sp>
    </p:spTree>
    <p:extLst>
      <p:ext uri="{BB962C8B-B14F-4D97-AF65-F5344CB8AC3E}">
        <p14:creationId xmlns:p14="http://schemas.microsoft.com/office/powerpoint/2010/main" val="3284404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normAutofit/>
          </a:bodyPr>
          <a:lstStyle/>
          <a:p>
            <a:pPr algn="ctr"/>
            <a:r>
              <a:rPr lang="pl-PL" sz="4500" dirty="0" smtClean="0"/>
              <a:t>DZIELENIE ARCHIWUM</a:t>
            </a:r>
            <a:endParaRPr lang="pl-PL" sz="4500" dirty="0"/>
          </a:p>
        </p:txBody>
      </p:sp>
      <p:pic>
        <p:nvPicPr>
          <p:cNvPr id="3" name="Obraz 2"/>
          <p:cNvPicPr>
            <a:picLocks noChangeAspect="1"/>
          </p:cNvPicPr>
          <p:nvPr/>
        </p:nvPicPr>
        <p:blipFill>
          <a:blip r:embed="rId2"/>
          <a:stretch>
            <a:fillRect/>
          </a:stretch>
        </p:blipFill>
        <p:spPr>
          <a:xfrm>
            <a:off x="197356" y="1074653"/>
            <a:ext cx="4581908" cy="5665954"/>
          </a:xfrm>
          <a:prstGeom prst="rect">
            <a:avLst/>
          </a:prstGeom>
        </p:spPr>
      </p:pic>
      <p:sp>
        <p:nvSpPr>
          <p:cNvPr id="5" name="pole tekstowe 4"/>
          <p:cNvSpPr txBox="1"/>
          <p:nvPr/>
        </p:nvSpPr>
        <p:spPr>
          <a:xfrm>
            <a:off x="5181600" y="4876800"/>
            <a:ext cx="6352032" cy="923330"/>
          </a:xfrm>
          <a:prstGeom prst="rect">
            <a:avLst/>
          </a:prstGeom>
          <a:noFill/>
        </p:spPr>
        <p:txBody>
          <a:bodyPr wrap="square" rtlCol="0">
            <a:spAutoFit/>
          </a:bodyPr>
          <a:lstStyle/>
          <a:p>
            <a:r>
              <a:rPr lang="pl-PL" dirty="0" smtClean="0">
                <a:latin typeface="+mj-lt"/>
              </a:rPr>
              <a:t>Dzielenie archiwum pozwala nam podzielić kopię w taki sposób, aby można było ją przechowywać na kilku nośnikach (np. </a:t>
            </a:r>
            <a:r>
              <a:rPr lang="pl-PL" dirty="0" err="1" smtClean="0">
                <a:latin typeface="+mj-lt"/>
              </a:rPr>
              <a:t>pendrive’ach</a:t>
            </a:r>
            <a:r>
              <a:rPr lang="pl-PL" dirty="0" smtClean="0">
                <a:latin typeface="+mj-lt"/>
              </a:rPr>
              <a:t>) o małej pojemności.</a:t>
            </a:r>
            <a:endParaRPr lang="pl-PL" dirty="0">
              <a:latin typeface="+mj-lt"/>
            </a:endParaRPr>
          </a:p>
        </p:txBody>
      </p:sp>
    </p:spTree>
    <p:extLst>
      <p:ext uri="{BB962C8B-B14F-4D97-AF65-F5344CB8AC3E}">
        <p14:creationId xmlns:p14="http://schemas.microsoft.com/office/powerpoint/2010/main" val="236589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normAutofit/>
          </a:bodyPr>
          <a:lstStyle/>
          <a:p>
            <a:pPr algn="ctr"/>
            <a:r>
              <a:rPr lang="pl-PL" sz="4500" dirty="0" smtClean="0"/>
              <a:t>OBSŁUGA BŁĘDÓW</a:t>
            </a:r>
            <a:endParaRPr lang="pl-PL" sz="4500" dirty="0"/>
          </a:p>
        </p:txBody>
      </p:sp>
      <p:pic>
        <p:nvPicPr>
          <p:cNvPr id="3" name="Obraz 2"/>
          <p:cNvPicPr>
            <a:picLocks noChangeAspect="1"/>
          </p:cNvPicPr>
          <p:nvPr/>
        </p:nvPicPr>
        <p:blipFill>
          <a:blip r:embed="rId2"/>
          <a:stretch>
            <a:fillRect/>
          </a:stretch>
        </p:blipFill>
        <p:spPr>
          <a:xfrm>
            <a:off x="3341189" y="1413616"/>
            <a:ext cx="5509622" cy="3158383"/>
          </a:xfrm>
          <a:prstGeom prst="rect">
            <a:avLst/>
          </a:prstGeom>
        </p:spPr>
      </p:pic>
      <p:sp>
        <p:nvSpPr>
          <p:cNvPr id="4" name="pole tekstowe 3"/>
          <p:cNvSpPr txBox="1"/>
          <p:nvPr/>
        </p:nvSpPr>
        <p:spPr>
          <a:xfrm>
            <a:off x="902208" y="5718048"/>
            <a:ext cx="10558272" cy="369332"/>
          </a:xfrm>
          <a:prstGeom prst="rect">
            <a:avLst/>
          </a:prstGeom>
          <a:noFill/>
        </p:spPr>
        <p:txBody>
          <a:bodyPr wrap="square" rtlCol="0">
            <a:spAutoFit/>
          </a:bodyPr>
          <a:lstStyle/>
          <a:p>
            <a:r>
              <a:rPr lang="pl-PL" dirty="0" smtClean="0"/>
              <a:t>Zaznaczenie tej opcji sprawi, że program zignoruje uszkodzone sektory, a komunikaty o błędach zostaną ukryte.</a:t>
            </a:r>
            <a:endParaRPr lang="pl-PL" dirty="0"/>
          </a:p>
        </p:txBody>
      </p:sp>
    </p:spTree>
    <p:extLst>
      <p:ext uri="{BB962C8B-B14F-4D97-AF65-F5344CB8AC3E}">
        <p14:creationId xmlns:p14="http://schemas.microsoft.com/office/powerpoint/2010/main" val="1251078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normAutofit/>
          </a:bodyPr>
          <a:lstStyle/>
          <a:p>
            <a:pPr algn="ctr"/>
            <a:r>
              <a:rPr lang="pl-PL" sz="4500" dirty="0" smtClean="0"/>
              <a:t>SPRAWDZANIE POPRAWNOŚCI ARCHIWUM</a:t>
            </a:r>
            <a:endParaRPr lang="pl-PL" sz="4500" dirty="0"/>
          </a:p>
        </p:txBody>
      </p:sp>
      <p:pic>
        <p:nvPicPr>
          <p:cNvPr id="3" name="Obraz 2"/>
          <p:cNvPicPr>
            <a:picLocks noChangeAspect="1"/>
          </p:cNvPicPr>
          <p:nvPr/>
        </p:nvPicPr>
        <p:blipFill>
          <a:blip r:embed="rId2"/>
          <a:stretch>
            <a:fillRect/>
          </a:stretch>
        </p:blipFill>
        <p:spPr>
          <a:xfrm>
            <a:off x="509586" y="1660291"/>
            <a:ext cx="6621827" cy="2936093"/>
          </a:xfrm>
          <a:prstGeom prst="rect">
            <a:avLst/>
          </a:prstGeom>
        </p:spPr>
      </p:pic>
      <p:sp>
        <p:nvSpPr>
          <p:cNvPr id="4" name="pole tekstowe 3"/>
          <p:cNvSpPr txBox="1"/>
          <p:nvPr/>
        </p:nvSpPr>
        <p:spPr>
          <a:xfrm>
            <a:off x="7583424" y="4303776"/>
            <a:ext cx="3998976" cy="1754326"/>
          </a:xfrm>
          <a:prstGeom prst="rect">
            <a:avLst/>
          </a:prstGeom>
          <a:noFill/>
        </p:spPr>
        <p:txBody>
          <a:bodyPr wrap="square" rtlCol="0">
            <a:spAutoFit/>
          </a:bodyPr>
          <a:lstStyle/>
          <a:p>
            <a:r>
              <a:rPr lang="pl-PL" dirty="0" smtClean="0"/>
              <a:t>Po zaznaczeniu będziemy mieć pewność, że nasza kopia jest kompletna (w razie wykrycia jakiegoś błędu/braku plików, porówna, a następnie dogra do całości.</a:t>
            </a:r>
          </a:p>
          <a:p>
            <a:r>
              <a:rPr lang="pl-PL" dirty="0" smtClean="0"/>
              <a:t>Proces tworzenia kopii może się jednak wydłużyć.</a:t>
            </a:r>
            <a:endParaRPr lang="pl-PL" dirty="0"/>
          </a:p>
        </p:txBody>
      </p:sp>
    </p:spTree>
    <p:extLst>
      <p:ext uri="{BB962C8B-B14F-4D97-AF65-F5344CB8AC3E}">
        <p14:creationId xmlns:p14="http://schemas.microsoft.com/office/powerpoint/2010/main" val="1326518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normAutofit/>
          </a:bodyPr>
          <a:lstStyle/>
          <a:p>
            <a:pPr algn="ctr"/>
            <a:r>
              <a:rPr lang="pl-PL" sz="4500" b="1" dirty="0" smtClean="0">
                <a:latin typeface="Algerian" panose="04020705040A02060702" pitchFamily="82" charset="0"/>
              </a:rPr>
              <a:t>KOMENTARZE</a:t>
            </a:r>
            <a:endParaRPr lang="pl-PL" sz="4500" b="1" dirty="0">
              <a:latin typeface="Algerian" panose="04020705040A02060702" pitchFamily="82" charset="0"/>
            </a:endParaRPr>
          </a:p>
        </p:txBody>
      </p:sp>
      <p:pic>
        <p:nvPicPr>
          <p:cNvPr id="3" name="Obraz 2"/>
          <p:cNvPicPr>
            <a:picLocks noChangeAspect="1"/>
          </p:cNvPicPr>
          <p:nvPr/>
        </p:nvPicPr>
        <p:blipFill>
          <a:blip r:embed="rId2"/>
          <a:stretch>
            <a:fillRect/>
          </a:stretch>
        </p:blipFill>
        <p:spPr>
          <a:xfrm>
            <a:off x="1197623" y="1630200"/>
            <a:ext cx="9442160" cy="2636999"/>
          </a:xfrm>
          <a:prstGeom prst="rect">
            <a:avLst/>
          </a:prstGeom>
        </p:spPr>
      </p:pic>
      <p:sp>
        <p:nvSpPr>
          <p:cNvPr id="4" name="pole tekstowe 3"/>
          <p:cNvSpPr txBox="1"/>
          <p:nvPr/>
        </p:nvSpPr>
        <p:spPr>
          <a:xfrm>
            <a:off x="2292096" y="5315712"/>
            <a:ext cx="6998208" cy="646331"/>
          </a:xfrm>
          <a:prstGeom prst="rect">
            <a:avLst/>
          </a:prstGeom>
          <a:noFill/>
        </p:spPr>
        <p:txBody>
          <a:bodyPr wrap="square" rtlCol="0">
            <a:spAutoFit/>
          </a:bodyPr>
          <a:lstStyle/>
          <a:p>
            <a:r>
              <a:rPr lang="pl-PL" dirty="0" smtClean="0"/>
              <a:t>Umożliwiają nam odnalezienie konkretnej kopii (w przypadku, gdy posiadamy ich sporą ilość) na podstawie wyświetlanego komentarza.</a:t>
            </a:r>
            <a:endParaRPr lang="pl-PL" dirty="0"/>
          </a:p>
        </p:txBody>
      </p:sp>
    </p:spTree>
    <p:extLst>
      <p:ext uri="{BB962C8B-B14F-4D97-AF65-F5344CB8AC3E}">
        <p14:creationId xmlns:p14="http://schemas.microsoft.com/office/powerpoint/2010/main" val="3487696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normAutofit/>
          </a:bodyPr>
          <a:lstStyle/>
          <a:p>
            <a:pPr algn="ctr"/>
            <a:r>
              <a:rPr lang="pl-PL" sz="4500" b="1" dirty="0" smtClean="0">
                <a:latin typeface="Algerian" panose="04020705040A02060702" pitchFamily="82" charset="0"/>
              </a:rPr>
              <a:t>PODSUMOWANIE</a:t>
            </a:r>
            <a:endParaRPr lang="pl-PL" sz="4500" b="1" dirty="0">
              <a:latin typeface="Algerian" panose="04020705040A02060702" pitchFamily="82" charset="0"/>
            </a:endParaRPr>
          </a:p>
        </p:txBody>
      </p:sp>
      <p:pic>
        <p:nvPicPr>
          <p:cNvPr id="3" name="Obraz 2"/>
          <p:cNvPicPr>
            <a:picLocks noChangeAspect="1"/>
          </p:cNvPicPr>
          <p:nvPr/>
        </p:nvPicPr>
        <p:blipFill>
          <a:blip r:embed="rId2"/>
          <a:stretch>
            <a:fillRect/>
          </a:stretch>
        </p:blipFill>
        <p:spPr>
          <a:xfrm>
            <a:off x="6277499" y="1325563"/>
            <a:ext cx="5342857" cy="3733333"/>
          </a:xfrm>
          <a:prstGeom prst="rect">
            <a:avLst/>
          </a:prstGeom>
        </p:spPr>
      </p:pic>
      <p:sp>
        <p:nvSpPr>
          <p:cNvPr id="4" name="pole tekstowe 3"/>
          <p:cNvSpPr txBox="1"/>
          <p:nvPr/>
        </p:nvSpPr>
        <p:spPr>
          <a:xfrm>
            <a:off x="548640" y="5303520"/>
            <a:ext cx="5169408" cy="1323439"/>
          </a:xfrm>
          <a:prstGeom prst="rect">
            <a:avLst/>
          </a:prstGeom>
          <a:noFill/>
        </p:spPr>
        <p:txBody>
          <a:bodyPr wrap="square" rtlCol="0">
            <a:spAutoFit/>
          </a:bodyPr>
          <a:lstStyle/>
          <a:p>
            <a:r>
              <a:rPr lang="pl-PL" sz="2000" dirty="0" smtClean="0">
                <a:latin typeface="+mj-lt"/>
              </a:rPr>
              <a:t>	Pozostaje nam już tylko sprawdzić czy wszystkie pola są prawidłowe i nacisnąć na dole przycisk „Kontynuuj”, aby rozpocząć tworzenie kopii zapasowej.</a:t>
            </a:r>
            <a:endParaRPr lang="pl-PL" sz="2000" dirty="0">
              <a:latin typeface="+mj-lt"/>
            </a:endParaRPr>
          </a:p>
        </p:txBody>
      </p:sp>
    </p:spTree>
    <p:extLst>
      <p:ext uri="{BB962C8B-B14F-4D97-AF65-F5344CB8AC3E}">
        <p14:creationId xmlns:p14="http://schemas.microsoft.com/office/powerpoint/2010/main" val="1591895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2679192" y="113095"/>
            <a:ext cx="9293352" cy="1325563"/>
          </a:xfrm>
        </p:spPr>
        <p:txBody>
          <a:bodyPr>
            <a:normAutofit/>
          </a:bodyPr>
          <a:lstStyle/>
          <a:p>
            <a:pPr algn="ctr"/>
            <a:r>
              <a:rPr lang="pl-PL" sz="5000" b="1" dirty="0" smtClean="0">
                <a:solidFill>
                  <a:srgbClr val="FF0000"/>
                </a:solidFill>
                <a:latin typeface="Algerian" panose="04020705040A02060702" pitchFamily="82" charset="0"/>
              </a:rPr>
              <a:t>ODZYSKIWANIE</a:t>
            </a:r>
            <a:endParaRPr lang="pl-PL" sz="5000" b="1" dirty="0">
              <a:solidFill>
                <a:srgbClr val="FF0000"/>
              </a:solidFill>
              <a:latin typeface="Algerian" panose="04020705040A02060702" pitchFamily="82" charset="0"/>
            </a:endParaRPr>
          </a:p>
        </p:txBody>
      </p:sp>
      <p:pic>
        <p:nvPicPr>
          <p:cNvPr id="3" name="Obraz 2"/>
          <p:cNvPicPr>
            <a:picLocks noChangeAspect="1"/>
          </p:cNvPicPr>
          <p:nvPr/>
        </p:nvPicPr>
        <p:blipFill>
          <a:blip r:embed="rId2"/>
          <a:stretch>
            <a:fillRect/>
          </a:stretch>
        </p:blipFill>
        <p:spPr>
          <a:xfrm>
            <a:off x="0" y="0"/>
            <a:ext cx="3149851" cy="3596640"/>
          </a:xfrm>
          <a:prstGeom prst="rect">
            <a:avLst/>
          </a:prstGeom>
        </p:spPr>
      </p:pic>
      <p:sp>
        <p:nvSpPr>
          <p:cNvPr id="4" name="pole tekstowe 3"/>
          <p:cNvSpPr txBox="1"/>
          <p:nvPr/>
        </p:nvSpPr>
        <p:spPr>
          <a:xfrm>
            <a:off x="3271687" y="1080717"/>
            <a:ext cx="8108362" cy="353943"/>
          </a:xfrm>
          <a:prstGeom prst="rect">
            <a:avLst/>
          </a:prstGeom>
          <a:noFill/>
        </p:spPr>
        <p:txBody>
          <a:bodyPr wrap="square" rtlCol="0">
            <a:spAutoFit/>
          </a:bodyPr>
          <a:lstStyle/>
          <a:p>
            <a:pPr algn="ctr"/>
            <a:r>
              <a:rPr lang="pl-PL" sz="1700" dirty="0" smtClean="0">
                <a:latin typeface="+mj-lt"/>
              </a:rPr>
              <a:t>TA FUNKCJA SŁUŻY NAM DO PRZYWRÓCENIA DANYCH Z KOPII ZAPASOWEJ.</a:t>
            </a:r>
            <a:endParaRPr lang="pl-PL" sz="1700" dirty="0">
              <a:latin typeface="+mj-lt"/>
            </a:endParaRPr>
          </a:p>
        </p:txBody>
      </p:sp>
      <p:pic>
        <p:nvPicPr>
          <p:cNvPr id="6" name="Obraz 5"/>
          <p:cNvPicPr>
            <a:picLocks noChangeAspect="1"/>
          </p:cNvPicPr>
          <p:nvPr/>
        </p:nvPicPr>
        <p:blipFill>
          <a:blip r:embed="rId3"/>
          <a:stretch>
            <a:fillRect/>
          </a:stretch>
        </p:blipFill>
        <p:spPr>
          <a:xfrm>
            <a:off x="4716208" y="1823466"/>
            <a:ext cx="7354110" cy="4370070"/>
          </a:xfrm>
          <a:prstGeom prst="rect">
            <a:avLst/>
          </a:prstGeom>
        </p:spPr>
      </p:pic>
      <p:sp>
        <p:nvSpPr>
          <p:cNvPr id="9" name="pole tekstowe 8"/>
          <p:cNvSpPr txBox="1"/>
          <p:nvPr/>
        </p:nvSpPr>
        <p:spPr>
          <a:xfrm>
            <a:off x="97536" y="4432375"/>
            <a:ext cx="4425696" cy="1200329"/>
          </a:xfrm>
          <a:prstGeom prst="rect">
            <a:avLst/>
          </a:prstGeom>
          <a:noFill/>
        </p:spPr>
        <p:txBody>
          <a:bodyPr wrap="square" rtlCol="0">
            <a:spAutoFit/>
          </a:bodyPr>
          <a:lstStyle/>
          <a:p>
            <a:r>
              <a:rPr lang="pl-PL" dirty="0" smtClean="0">
                <a:latin typeface="+mj-lt"/>
              </a:rPr>
              <a:t>Aby przywrócić dane wybieramy konkretną kopię zapasową (lub w przypadku braku na liście szukamy za pomocą opcji: „Szukaj kopii zapasowej…”) i naciskamy przycisk „Odzyskaj”</a:t>
            </a:r>
            <a:endParaRPr lang="pl-PL" dirty="0">
              <a:latin typeface="+mj-lt"/>
            </a:endParaRPr>
          </a:p>
        </p:txBody>
      </p:sp>
    </p:spTree>
    <p:extLst>
      <p:ext uri="{BB962C8B-B14F-4D97-AF65-F5344CB8AC3E}">
        <p14:creationId xmlns:p14="http://schemas.microsoft.com/office/powerpoint/2010/main" val="2386228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normAutofit/>
          </a:bodyPr>
          <a:lstStyle/>
          <a:p>
            <a:pPr algn="ctr"/>
            <a:r>
              <a:rPr lang="pl-PL" sz="4000" dirty="0" smtClean="0"/>
              <a:t>JAK URUCHOMIĆ PROGRAM?</a:t>
            </a:r>
            <a:endParaRPr lang="pl-PL" sz="4000" dirty="0"/>
          </a:p>
        </p:txBody>
      </p:sp>
      <p:sp>
        <p:nvSpPr>
          <p:cNvPr id="3" name="pole tekstowe 2"/>
          <p:cNvSpPr txBox="1"/>
          <p:nvPr/>
        </p:nvSpPr>
        <p:spPr>
          <a:xfrm>
            <a:off x="0" y="1865376"/>
            <a:ext cx="5181600" cy="1938992"/>
          </a:xfrm>
          <a:prstGeom prst="rect">
            <a:avLst/>
          </a:prstGeom>
          <a:noFill/>
        </p:spPr>
        <p:txBody>
          <a:bodyPr wrap="square" rtlCol="0">
            <a:spAutoFit/>
          </a:bodyPr>
          <a:lstStyle/>
          <a:p>
            <a:r>
              <a:rPr lang="pl-PL" sz="2000" dirty="0" smtClean="0">
                <a:latin typeface="+mj-lt"/>
              </a:rPr>
              <a:t>	W </a:t>
            </a:r>
            <a:r>
              <a:rPr lang="pl-PL" sz="2000" dirty="0">
                <a:latin typeface="+mj-lt"/>
              </a:rPr>
              <a:t>tym celu należy w opcjach </a:t>
            </a:r>
            <a:r>
              <a:rPr lang="pl-PL" sz="2000" dirty="0" err="1">
                <a:latin typeface="+mj-lt"/>
              </a:rPr>
              <a:t>BIOS’u</a:t>
            </a:r>
            <a:r>
              <a:rPr lang="pl-PL" sz="2000" dirty="0">
                <a:latin typeface="+mj-lt"/>
              </a:rPr>
              <a:t> (wywoływanego przy starcie systemu za pomocą przydzielonego przez producenta płyty </a:t>
            </a:r>
            <a:r>
              <a:rPr lang="pl-PL" sz="2000" dirty="0" smtClean="0">
                <a:latin typeface="+mj-lt"/>
              </a:rPr>
              <a:t>przycisku) w </a:t>
            </a:r>
            <a:r>
              <a:rPr lang="pl-PL" sz="2000" dirty="0">
                <a:latin typeface="+mj-lt"/>
              </a:rPr>
              <a:t>ustawieniach bootowania ustawić nośnik, na którym znajduje się nasz program , jako pierwszy w kolejce do uruchomienia.</a:t>
            </a:r>
          </a:p>
        </p:txBody>
      </p:sp>
      <p:sp>
        <p:nvSpPr>
          <p:cNvPr id="4" name="pole tekstowe 3"/>
          <p:cNvSpPr txBox="1"/>
          <p:nvPr/>
        </p:nvSpPr>
        <p:spPr>
          <a:xfrm>
            <a:off x="1499616" y="4151607"/>
            <a:ext cx="3864864" cy="646331"/>
          </a:xfrm>
          <a:prstGeom prst="rect">
            <a:avLst/>
          </a:prstGeom>
          <a:noFill/>
        </p:spPr>
        <p:txBody>
          <a:bodyPr wrap="square" rtlCol="0">
            <a:spAutoFit/>
          </a:bodyPr>
          <a:lstStyle/>
          <a:p>
            <a:r>
              <a:rPr lang="pl-PL" dirty="0">
                <a:latin typeface="+mj-lt"/>
              </a:rPr>
              <a:t>	</a:t>
            </a:r>
            <a:r>
              <a:rPr lang="pl-PL" dirty="0" smtClean="0">
                <a:latin typeface="+mj-lt"/>
              </a:rPr>
              <a:t>Jeśli zrobimy to prawidłowo to pokaże nam się następujący obraz:</a:t>
            </a:r>
            <a:endParaRPr lang="pl-PL" dirty="0">
              <a:latin typeface="+mj-lt"/>
            </a:endParaRPr>
          </a:p>
        </p:txBody>
      </p:sp>
      <p:pic>
        <p:nvPicPr>
          <p:cNvPr id="5" name="Obraz 4"/>
          <p:cNvPicPr>
            <a:picLocks noChangeAspect="1"/>
          </p:cNvPicPr>
          <p:nvPr/>
        </p:nvPicPr>
        <p:blipFill>
          <a:blip r:embed="rId2"/>
          <a:stretch>
            <a:fillRect/>
          </a:stretch>
        </p:blipFill>
        <p:spPr>
          <a:xfrm>
            <a:off x="5181600" y="1255865"/>
            <a:ext cx="6723896" cy="3889313"/>
          </a:xfrm>
          <a:prstGeom prst="rect">
            <a:avLst/>
          </a:prstGeom>
        </p:spPr>
      </p:pic>
      <p:sp>
        <p:nvSpPr>
          <p:cNvPr id="6" name="pole tekstowe 5"/>
          <p:cNvSpPr txBox="1"/>
          <p:nvPr/>
        </p:nvSpPr>
        <p:spPr>
          <a:xfrm>
            <a:off x="231648" y="5477713"/>
            <a:ext cx="6400800" cy="923330"/>
          </a:xfrm>
          <a:prstGeom prst="rect">
            <a:avLst/>
          </a:prstGeom>
          <a:noFill/>
        </p:spPr>
        <p:txBody>
          <a:bodyPr wrap="square" rtlCol="0">
            <a:spAutoFit/>
          </a:bodyPr>
          <a:lstStyle/>
          <a:p>
            <a:r>
              <a:rPr lang="pl-PL" dirty="0" smtClean="0">
                <a:latin typeface="+mj-lt"/>
              </a:rPr>
              <a:t>	Do wyboru mamy 2 opcję: </a:t>
            </a:r>
          </a:p>
          <a:p>
            <a:pPr marL="285750" indent="-285750">
              <a:buFont typeface="Arial" panose="020B0604020202020204" pitchFamily="34" charset="0"/>
              <a:buChar char="•"/>
            </a:pPr>
            <a:r>
              <a:rPr lang="pl-PL" dirty="0" smtClean="0">
                <a:latin typeface="+mj-lt"/>
              </a:rPr>
              <a:t>True Image – spowoduje uruchomienie programu,</a:t>
            </a:r>
          </a:p>
          <a:p>
            <a:pPr marL="285750" indent="-285750">
              <a:buFont typeface="Arial" panose="020B0604020202020204" pitchFamily="34" charset="0"/>
              <a:buChar char="•"/>
            </a:pPr>
            <a:r>
              <a:rPr lang="pl-PL" dirty="0" smtClean="0">
                <a:latin typeface="+mj-lt"/>
              </a:rPr>
              <a:t>Windows (lub inny system) – uruchomi nasz system normalnie</a:t>
            </a:r>
            <a:endParaRPr lang="pl-PL" dirty="0">
              <a:latin typeface="+mj-lt"/>
            </a:endParaRPr>
          </a:p>
        </p:txBody>
      </p:sp>
    </p:spTree>
    <p:extLst>
      <p:ext uri="{BB962C8B-B14F-4D97-AF65-F5344CB8AC3E}">
        <p14:creationId xmlns:p14="http://schemas.microsoft.com/office/powerpoint/2010/main" val="2424597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p:cNvPicPr>
            <a:picLocks noChangeAspect="1"/>
          </p:cNvPicPr>
          <p:nvPr/>
        </p:nvPicPr>
        <p:blipFill>
          <a:blip r:embed="rId2"/>
          <a:stretch>
            <a:fillRect/>
          </a:stretch>
        </p:blipFill>
        <p:spPr>
          <a:xfrm>
            <a:off x="181499" y="35123"/>
            <a:ext cx="6856026" cy="2431995"/>
          </a:xfrm>
          <a:prstGeom prst="rect">
            <a:avLst/>
          </a:prstGeom>
        </p:spPr>
      </p:pic>
      <p:sp>
        <p:nvSpPr>
          <p:cNvPr id="4" name="pole tekstowe 3"/>
          <p:cNvSpPr txBox="1"/>
          <p:nvPr/>
        </p:nvSpPr>
        <p:spPr>
          <a:xfrm>
            <a:off x="7290816" y="341983"/>
            <a:ext cx="4718304" cy="1015663"/>
          </a:xfrm>
          <a:prstGeom prst="rect">
            <a:avLst/>
          </a:prstGeom>
          <a:noFill/>
        </p:spPr>
        <p:txBody>
          <a:bodyPr wrap="square" rtlCol="0">
            <a:spAutoFit/>
          </a:bodyPr>
          <a:lstStyle/>
          <a:p>
            <a:pPr algn="ctr"/>
            <a:r>
              <a:rPr lang="pl-PL" sz="2000" dirty="0" smtClean="0">
                <a:latin typeface="+mj-lt"/>
              </a:rPr>
              <a:t>Wybieramy jedną z dostępnych metod odzyskiwania (pełne – całe dyski i sektory; niepełne – wybrane pliki i foldery)…</a:t>
            </a:r>
            <a:endParaRPr lang="pl-PL" sz="2000" dirty="0">
              <a:latin typeface="+mj-lt"/>
            </a:endParaRPr>
          </a:p>
        </p:txBody>
      </p:sp>
      <p:pic>
        <p:nvPicPr>
          <p:cNvPr id="5" name="Obraz 4"/>
          <p:cNvPicPr>
            <a:picLocks noChangeAspect="1"/>
          </p:cNvPicPr>
          <p:nvPr/>
        </p:nvPicPr>
        <p:blipFill>
          <a:blip r:embed="rId3"/>
          <a:stretch>
            <a:fillRect/>
          </a:stretch>
        </p:blipFill>
        <p:spPr>
          <a:xfrm>
            <a:off x="138827" y="2737479"/>
            <a:ext cx="7627789" cy="2718816"/>
          </a:xfrm>
          <a:prstGeom prst="rect">
            <a:avLst/>
          </a:prstGeom>
        </p:spPr>
      </p:pic>
      <p:sp>
        <p:nvSpPr>
          <p:cNvPr id="6" name="pole tekstowe 5"/>
          <p:cNvSpPr txBox="1"/>
          <p:nvPr/>
        </p:nvSpPr>
        <p:spPr>
          <a:xfrm>
            <a:off x="7766616" y="3584448"/>
            <a:ext cx="4425384" cy="707886"/>
          </a:xfrm>
          <a:prstGeom prst="rect">
            <a:avLst/>
          </a:prstGeom>
          <a:noFill/>
        </p:spPr>
        <p:txBody>
          <a:bodyPr wrap="square" rtlCol="0">
            <a:spAutoFit/>
          </a:bodyPr>
          <a:lstStyle/>
          <a:p>
            <a:pPr algn="ctr"/>
            <a:r>
              <a:rPr lang="pl-PL" sz="2000" dirty="0" smtClean="0">
                <a:latin typeface="+mj-lt"/>
              </a:rPr>
              <a:t>…, a następnie elementy do odzyskania (chodzi o konkretne partycje)</a:t>
            </a:r>
            <a:endParaRPr lang="pl-PL" sz="2000" dirty="0">
              <a:latin typeface="+mj-lt"/>
            </a:endParaRPr>
          </a:p>
        </p:txBody>
      </p:sp>
      <p:sp>
        <p:nvSpPr>
          <p:cNvPr id="7" name="pole tekstowe 6"/>
          <p:cNvSpPr txBox="1"/>
          <p:nvPr/>
        </p:nvSpPr>
        <p:spPr>
          <a:xfrm>
            <a:off x="5712108" y="5864682"/>
            <a:ext cx="6425184" cy="877163"/>
          </a:xfrm>
          <a:prstGeom prst="rect">
            <a:avLst/>
          </a:prstGeom>
          <a:noFill/>
        </p:spPr>
        <p:txBody>
          <a:bodyPr wrap="square" rtlCol="0">
            <a:spAutoFit/>
          </a:bodyPr>
          <a:lstStyle/>
          <a:p>
            <a:r>
              <a:rPr lang="pl-PL" sz="1700" dirty="0" smtClean="0">
                <a:latin typeface="+mj-lt"/>
              </a:rPr>
              <a:t>	Pozostaje nam już tylko wybrać opcję, na którym dysku ma zostać przeprowadzone odzyskiwanie, upewnić się, że wszystko wybraliśmy poprawnie i rozpocząć backup.</a:t>
            </a:r>
            <a:endParaRPr lang="pl-PL" sz="1700" dirty="0">
              <a:latin typeface="+mj-lt"/>
            </a:endParaRPr>
          </a:p>
        </p:txBody>
      </p:sp>
    </p:spTree>
    <p:extLst>
      <p:ext uri="{BB962C8B-B14F-4D97-AF65-F5344CB8AC3E}">
        <p14:creationId xmlns:p14="http://schemas.microsoft.com/office/powerpoint/2010/main" val="4209461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2679192" y="113095"/>
            <a:ext cx="9293352" cy="1325563"/>
          </a:xfrm>
        </p:spPr>
        <p:txBody>
          <a:bodyPr>
            <a:normAutofit/>
          </a:bodyPr>
          <a:lstStyle/>
          <a:p>
            <a:pPr algn="ctr"/>
            <a:r>
              <a:rPr lang="pl-PL" sz="5000" b="1" dirty="0" smtClean="0">
                <a:solidFill>
                  <a:srgbClr val="FFFF00"/>
                </a:solidFill>
                <a:latin typeface="Algerian" panose="04020705040A02060702" pitchFamily="82" charset="0"/>
              </a:rPr>
              <a:t>DZIENNIK</a:t>
            </a:r>
            <a:endParaRPr lang="pl-PL" sz="5000" b="1" dirty="0">
              <a:solidFill>
                <a:srgbClr val="FFFF00"/>
              </a:solidFill>
              <a:latin typeface="Algerian" panose="04020705040A02060702" pitchFamily="82" charset="0"/>
            </a:endParaRPr>
          </a:p>
        </p:txBody>
      </p:sp>
      <p:pic>
        <p:nvPicPr>
          <p:cNvPr id="3" name="Obraz 2"/>
          <p:cNvPicPr>
            <a:picLocks noChangeAspect="1"/>
          </p:cNvPicPr>
          <p:nvPr/>
        </p:nvPicPr>
        <p:blipFill>
          <a:blip r:embed="rId2"/>
          <a:stretch>
            <a:fillRect/>
          </a:stretch>
        </p:blipFill>
        <p:spPr>
          <a:xfrm>
            <a:off x="0" y="0"/>
            <a:ext cx="3149851" cy="3596640"/>
          </a:xfrm>
          <a:prstGeom prst="rect">
            <a:avLst/>
          </a:prstGeom>
        </p:spPr>
      </p:pic>
      <p:sp>
        <p:nvSpPr>
          <p:cNvPr id="4" name="pole tekstowe 3"/>
          <p:cNvSpPr txBox="1"/>
          <p:nvPr/>
        </p:nvSpPr>
        <p:spPr>
          <a:xfrm>
            <a:off x="3271687" y="1080717"/>
            <a:ext cx="8108362" cy="615553"/>
          </a:xfrm>
          <a:prstGeom prst="rect">
            <a:avLst/>
          </a:prstGeom>
          <a:noFill/>
        </p:spPr>
        <p:txBody>
          <a:bodyPr wrap="square" rtlCol="0">
            <a:spAutoFit/>
          </a:bodyPr>
          <a:lstStyle/>
          <a:p>
            <a:pPr algn="ctr"/>
            <a:r>
              <a:rPr lang="pl-PL" sz="1700" dirty="0" smtClean="0">
                <a:latin typeface="+mj-lt"/>
              </a:rPr>
              <a:t>TA FUNKCJA SŁUŻY NAM DO PODGLĄDU WSZYSTKICH WYKONANYCH PROCESÓW PRZEZ PROGRAM TRUE IMAGE LITE.</a:t>
            </a:r>
            <a:endParaRPr lang="pl-PL" sz="1700" dirty="0">
              <a:latin typeface="+mj-lt"/>
            </a:endParaRPr>
          </a:p>
        </p:txBody>
      </p:sp>
      <p:pic>
        <p:nvPicPr>
          <p:cNvPr id="5" name="Obraz 4"/>
          <p:cNvPicPr>
            <a:picLocks noChangeAspect="1"/>
          </p:cNvPicPr>
          <p:nvPr/>
        </p:nvPicPr>
        <p:blipFill>
          <a:blip r:embed="rId3"/>
          <a:stretch>
            <a:fillRect/>
          </a:stretch>
        </p:blipFill>
        <p:spPr>
          <a:xfrm>
            <a:off x="3483389" y="1940783"/>
            <a:ext cx="8489155" cy="4679473"/>
          </a:xfrm>
          <a:prstGeom prst="rect">
            <a:avLst/>
          </a:prstGeom>
        </p:spPr>
      </p:pic>
    </p:spTree>
    <p:extLst>
      <p:ext uri="{BB962C8B-B14F-4D97-AF65-F5344CB8AC3E}">
        <p14:creationId xmlns:p14="http://schemas.microsoft.com/office/powerpoint/2010/main" val="2805985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3271687" y="0"/>
            <a:ext cx="8729472" cy="1325563"/>
          </a:xfrm>
        </p:spPr>
        <p:txBody>
          <a:bodyPr>
            <a:normAutofit fontScale="90000"/>
          </a:bodyPr>
          <a:lstStyle/>
          <a:p>
            <a:pPr algn="ctr"/>
            <a:r>
              <a:rPr lang="pl-PL" sz="5000" b="1" dirty="0" smtClean="0">
                <a:solidFill>
                  <a:srgbClr val="FFC000"/>
                </a:solidFill>
                <a:latin typeface="Algerian" panose="04020705040A02060702" pitchFamily="82" charset="0"/>
              </a:rPr>
              <a:t>NARZĘDZIA I PROGRAMY NARZĘDZIOWE</a:t>
            </a:r>
            <a:endParaRPr lang="pl-PL" sz="5000" b="1" dirty="0">
              <a:solidFill>
                <a:srgbClr val="FFC000"/>
              </a:solidFill>
              <a:latin typeface="Algerian" panose="04020705040A02060702" pitchFamily="82" charset="0"/>
            </a:endParaRPr>
          </a:p>
        </p:txBody>
      </p:sp>
      <p:pic>
        <p:nvPicPr>
          <p:cNvPr id="3" name="Obraz 2"/>
          <p:cNvPicPr>
            <a:picLocks noChangeAspect="1"/>
          </p:cNvPicPr>
          <p:nvPr/>
        </p:nvPicPr>
        <p:blipFill>
          <a:blip r:embed="rId2"/>
          <a:stretch>
            <a:fillRect/>
          </a:stretch>
        </p:blipFill>
        <p:spPr>
          <a:xfrm>
            <a:off x="1" y="0"/>
            <a:ext cx="2498562" cy="2852970"/>
          </a:xfrm>
          <a:prstGeom prst="rect">
            <a:avLst/>
          </a:prstGeom>
        </p:spPr>
      </p:pic>
      <p:sp>
        <p:nvSpPr>
          <p:cNvPr id="4" name="pole tekstowe 3"/>
          <p:cNvSpPr txBox="1"/>
          <p:nvPr/>
        </p:nvSpPr>
        <p:spPr>
          <a:xfrm>
            <a:off x="3582242" y="1333076"/>
            <a:ext cx="8108362" cy="353943"/>
          </a:xfrm>
          <a:prstGeom prst="rect">
            <a:avLst/>
          </a:prstGeom>
          <a:noFill/>
        </p:spPr>
        <p:txBody>
          <a:bodyPr wrap="square" rtlCol="0">
            <a:spAutoFit/>
          </a:bodyPr>
          <a:lstStyle/>
          <a:p>
            <a:pPr algn="ctr"/>
            <a:r>
              <a:rPr lang="pl-PL" sz="1700" dirty="0" smtClean="0">
                <a:latin typeface="+mj-lt"/>
              </a:rPr>
              <a:t>DODATKOWE NARZĘDZIA, KTÓRE MOGĄ BYĆ POMOCNE.</a:t>
            </a:r>
            <a:endParaRPr lang="pl-PL" sz="1700" dirty="0">
              <a:latin typeface="+mj-lt"/>
            </a:endParaRPr>
          </a:p>
        </p:txBody>
      </p:sp>
      <p:pic>
        <p:nvPicPr>
          <p:cNvPr id="5" name="Obraz 4"/>
          <p:cNvPicPr>
            <a:picLocks noChangeAspect="1"/>
          </p:cNvPicPr>
          <p:nvPr/>
        </p:nvPicPr>
        <p:blipFill>
          <a:blip r:embed="rId3"/>
          <a:stretch>
            <a:fillRect/>
          </a:stretch>
        </p:blipFill>
        <p:spPr>
          <a:xfrm>
            <a:off x="3582242" y="1798320"/>
            <a:ext cx="5076190" cy="4809524"/>
          </a:xfrm>
          <a:prstGeom prst="rect">
            <a:avLst/>
          </a:prstGeom>
        </p:spPr>
      </p:pic>
      <p:sp>
        <p:nvSpPr>
          <p:cNvPr id="6" name="pole tekstowe 5"/>
          <p:cNvSpPr txBox="1"/>
          <p:nvPr/>
        </p:nvSpPr>
        <p:spPr>
          <a:xfrm>
            <a:off x="147487" y="2852970"/>
            <a:ext cx="3124200" cy="3754874"/>
          </a:xfrm>
          <a:prstGeom prst="rect">
            <a:avLst/>
          </a:prstGeom>
          <a:noFill/>
        </p:spPr>
        <p:txBody>
          <a:bodyPr wrap="square" rtlCol="0">
            <a:spAutoFit/>
          </a:bodyPr>
          <a:lstStyle/>
          <a:p>
            <a:r>
              <a:rPr lang="pl-PL" sz="1700" dirty="0" smtClean="0">
                <a:latin typeface="+mj-lt"/>
              </a:rPr>
              <a:t>Są to:</a:t>
            </a:r>
          </a:p>
          <a:p>
            <a:pPr marL="285750" indent="-285750">
              <a:buFont typeface="Arial" panose="020B0604020202020204" pitchFamily="34" charset="0"/>
              <a:buChar char="•"/>
            </a:pPr>
            <a:r>
              <a:rPr lang="pl-PL" sz="1500" b="1" dirty="0" smtClean="0">
                <a:latin typeface="+mj-lt"/>
              </a:rPr>
              <a:t>KLONUJ DYSK </a:t>
            </a:r>
            <a:r>
              <a:rPr lang="pl-PL" sz="1700" dirty="0" smtClean="0">
                <a:latin typeface="+mj-lt"/>
              </a:rPr>
              <a:t>– umożliwia kopię wybranego dysku. Jego największą zaletą jest możliwość kopiowania plików na kilka dysków jednocześnie.</a:t>
            </a:r>
          </a:p>
          <a:p>
            <a:pPr marL="285750" indent="-285750">
              <a:buFont typeface="Arial" panose="020B0604020202020204" pitchFamily="34" charset="0"/>
              <a:buChar char="•"/>
            </a:pPr>
            <a:r>
              <a:rPr lang="pl-PL" sz="1500" b="1" dirty="0" smtClean="0">
                <a:latin typeface="+mj-lt"/>
              </a:rPr>
              <a:t>DODAJ NOWY DYSK </a:t>
            </a:r>
            <a:r>
              <a:rPr lang="pl-PL" sz="1700" dirty="0" smtClean="0">
                <a:latin typeface="+mj-lt"/>
              </a:rPr>
              <a:t>– pozwala nam w przejrzysty sposób zainstalować nowy dysk w systemie.</a:t>
            </a:r>
          </a:p>
          <a:p>
            <a:pPr marL="285750" indent="-285750">
              <a:buFont typeface="Arial" panose="020B0604020202020204" pitchFamily="34" charset="0"/>
              <a:buChar char="•"/>
            </a:pPr>
            <a:r>
              <a:rPr lang="pl-PL" sz="1500" b="1" dirty="0" smtClean="0">
                <a:latin typeface="+mj-lt"/>
              </a:rPr>
              <a:t>EXTENDED CAPACITY MANAGER </a:t>
            </a:r>
            <a:r>
              <a:rPr lang="pl-PL" sz="1700" dirty="0" smtClean="0">
                <a:latin typeface="+mj-lt"/>
              </a:rPr>
              <a:t>– pozwala na optymalne ustawienie dysku o rozszerzonych pojemnościach.</a:t>
            </a:r>
            <a:endParaRPr lang="pl-PL" sz="1700" dirty="0">
              <a:latin typeface="+mj-lt"/>
            </a:endParaRPr>
          </a:p>
        </p:txBody>
      </p:sp>
      <p:sp>
        <p:nvSpPr>
          <p:cNvPr id="8" name="pole tekstowe 7"/>
          <p:cNvSpPr txBox="1"/>
          <p:nvPr/>
        </p:nvSpPr>
        <p:spPr>
          <a:xfrm>
            <a:off x="8851900" y="1940924"/>
            <a:ext cx="3149259" cy="4431983"/>
          </a:xfrm>
          <a:prstGeom prst="rect">
            <a:avLst/>
          </a:prstGeom>
          <a:noFill/>
        </p:spPr>
        <p:txBody>
          <a:bodyPr wrap="square" rtlCol="0">
            <a:spAutoFit/>
          </a:bodyPr>
          <a:lstStyle/>
          <a:p>
            <a:pPr marL="285750" indent="-285750">
              <a:buFont typeface="Arial" panose="020B0604020202020204" pitchFamily="34" charset="0"/>
              <a:buChar char="•"/>
            </a:pPr>
            <a:r>
              <a:rPr lang="pl-PL" sz="1500" b="1" dirty="0" smtClean="0">
                <a:latin typeface="+mj-lt"/>
              </a:rPr>
              <a:t>ACRONIS STARTUP RECOVERY MANAGER </a:t>
            </a:r>
            <a:r>
              <a:rPr lang="pl-PL" dirty="0" smtClean="0">
                <a:latin typeface="+mj-lt"/>
              </a:rPr>
              <a:t>– umożliwia odzyskanie danych przy uruchamianiu systemu.</a:t>
            </a:r>
          </a:p>
          <a:p>
            <a:endParaRPr lang="pl-PL" dirty="0" smtClean="0">
              <a:latin typeface="+mj-lt"/>
            </a:endParaRPr>
          </a:p>
          <a:p>
            <a:pPr marL="285750" indent="-285750">
              <a:buFont typeface="Arial" panose="020B0604020202020204" pitchFamily="34" charset="0"/>
              <a:buChar char="•"/>
            </a:pPr>
            <a:r>
              <a:rPr lang="pl-PL" sz="1500" b="1" dirty="0" smtClean="0">
                <a:latin typeface="+mj-lt"/>
              </a:rPr>
              <a:t>ZARZĄDZAJ STREFĄ ACRONIS SECURE ZONE </a:t>
            </a:r>
            <a:r>
              <a:rPr lang="pl-PL" dirty="0" smtClean="0">
                <a:latin typeface="+mj-lt"/>
              </a:rPr>
              <a:t>– czyli specjalnej partycji (która przy normalnej pracy nie jest widoczna dla użytkownika) na, której znajdują się kopie zapasowe.</a:t>
            </a:r>
          </a:p>
          <a:p>
            <a:r>
              <a:rPr lang="pl-PL" dirty="0">
                <a:latin typeface="+mj-lt"/>
              </a:rPr>
              <a:t> </a:t>
            </a:r>
            <a:r>
              <a:rPr lang="pl-PL" dirty="0" smtClean="0">
                <a:latin typeface="+mj-lt"/>
              </a:rPr>
              <a:t>     Taka partycja zapewnia nam bezpieczeństwo przed usunięciem kopii przez osoby nieupoważnione.</a:t>
            </a:r>
            <a:endParaRPr lang="pl-PL" dirty="0">
              <a:latin typeface="+mj-lt"/>
            </a:endParaRPr>
          </a:p>
        </p:txBody>
      </p:sp>
    </p:spTree>
    <p:extLst>
      <p:ext uri="{BB962C8B-B14F-4D97-AF65-F5344CB8AC3E}">
        <p14:creationId xmlns:p14="http://schemas.microsoft.com/office/powerpoint/2010/main" val="487503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p:cNvSpPr txBox="1"/>
          <p:nvPr/>
        </p:nvSpPr>
        <p:spPr>
          <a:xfrm>
            <a:off x="2340102" y="6303264"/>
            <a:ext cx="7717536" cy="369332"/>
          </a:xfrm>
          <a:prstGeom prst="rect">
            <a:avLst/>
          </a:prstGeom>
          <a:noFill/>
        </p:spPr>
        <p:txBody>
          <a:bodyPr wrap="square" rtlCol="0">
            <a:spAutoFit/>
          </a:bodyPr>
          <a:lstStyle/>
          <a:p>
            <a:pPr algn="ctr"/>
            <a:r>
              <a:rPr lang="pl-PL" dirty="0" smtClean="0">
                <a:latin typeface="+mj-lt"/>
              </a:rPr>
              <a:t>	Po wybraniu opcji pierwszej powinna nam się ukazać STRONA GŁÓWNA:</a:t>
            </a:r>
            <a:endParaRPr lang="pl-PL" dirty="0">
              <a:latin typeface="+mj-lt"/>
            </a:endParaRPr>
          </a:p>
        </p:txBody>
      </p:sp>
      <p:pic>
        <p:nvPicPr>
          <p:cNvPr id="4" name="Obraz 3"/>
          <p:cNvPicPr>
            <a:picLocks noChangeAspect="1"/>
          </p:cNvPicPr>
          <p:nvPr/>
        </p:nvPicPr>
        <p:blipFill>
          <a:blip r:embed="rId2"/>
          <a:stretch>
            <a:fillRect/>
          </a:stretch>
        </p:blipFill>
        <p:spPr>
          <a:xfrm>
            <a:off x="1680972" y="150304"/>
            <a:ext cx="9035796" cy="5927328"/>
          </a:xfrm>
          <a:prstGeom prst="rect">
            <a:avLst/>
          </a:prstGeom>
        </p:spPr>
      </p:pic>
    </p:spTree>
    <p:extLst>
      <p:ext uri="{BB962C8B-B14F-4D97-AF65-F5344CB8AC3E}">
        <p14:creationId xmlns:p14="http://schemas.microsoft.com/office/powerpoint/2010/main" val="3984976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2679192" y="113095"/>
            <a:ext cx="9293352" cy="1325563"/>
          </a:xfrm>
        </p:spPr>
        <p:txBody>
          <a:bodyPr>
            <a:normAutofit/>
          </a:bodyPr>
          <a:lstStyle/>
          <a:p>
            <a:pPr algn="ctr"/>
            <a:r>
              <a:rPr lang="pl-PL" sz="5000" b="1" dirty="0" smtClean="0">
                <a:solidFill>
                  <a:srgbClr val="00B050"/>
                </a:solidFill>
                <a:latin typeface="Algerian" panose="04020705040A02060702" pitchFamily="82" charset="0"/>
              </a:rPr>
              <a:t>KOPIA ZAPASOWA</a:t>
            </a:r>
            <a:endParaRPr lang="pl-PL" sz="5000" b="1" dirty="0">
              <a:solidFill>
                <a:srgbClr val="00B050"/>
              </a:solidFill>
              <a:latin typeface="Algerian" panose="04020705040A02060702" pitchFamily="82" charset="0"/>
            </a:endParaRPr>
          </a:p>
        </p:txBody>
      </p:sp>
      <p:pic>
        <p:nvPicPr>
          <p:cNvPr id="3" name="Obraz 2"/>
          <p:cNvPicPr>
            <a:picLocks noChangeAspect="1"/>
          </p:cNvPicPr>
          <p:nvPr/>
        </p:nvPicPr>
        <p:blipFill>
          <a:blip r:embed="rId2"/>
          <a:stretch>
            <a:fillRect/>
          </a:stretch>
        </p:blipFill>
        <p:spPr>
          <a:xfrm>
            <a:off x="0" y="0"/>
            <a:ext cx="3149851" cy="3596640"/>
          </a:xfrm>
          <a:prstGeom prst="rect">
            <a:avLst/>
          </a:prstGeom>
        </p:spPr>
      </p:pic>
      <p:sp>
        <p:nvSpPr>
          <p:cNvPr id="4" name="pole tekstowe 3"/>
          <p:cNvSpPr txBox="1"/>
          <p:nvPr/>
        </p:nvSpPr>
        <p:spPr>
          <a:xfrm>
            <a:off x="3271687" y="1080717"/>
            <a:ext cx="8108362" cy="353943"/>
          </a:xfrm>
          <a:prstGeom prst="rect">
            <a:avLst/>
          </a:prstGeom>
          <a:noFill/>
        </p:spPr>
        <p:txBody>
          <a:bodyPr wrap="square" rtlCol="0">
            <a:spAutoFit/>
          </a:bodyPr>
          <a:lstStyle/>
          <a:p>
            <a:pPr algn="ctr"/>
            <a:r>
              <a:rPr lang="pl-PL" sz="1700" dirty="0" smtClean="0">
                <a:latin typeface="+mj-lt"/>
              </a:rPr>
              <a:t>TA FUNKCJA SŁUŻY NAM DO STWORZENIA KOPII ZAPASOWEJ NASZEGO KOMPUTERA.</a:t>
            </a:r>
            <a:endParaRPr lang="pl-PL" sz="1700" dirty="0">
              <a:latin typeface="+mj-lt"/>
            </a:endParaRPr>
          </a:p>
        </p:txBody>
      </p:sp>
      <p:pic>
        <p:nvPicPr>
          <p:cNvPr id="7" name="Obraz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4608" y="2337289"/>
            <a:ext cx="4557936" cy="3409188"/>
          </a:xfrm>
          <a:prstGeom prst="rect">
            <a:avLst/>
          </a:prstGeom>
        </p:spPr>
      </p:pic>
      <p:sp>
        <p:nvSpPr>
          <p:cNvPr id="8" name="pole tekstowe 7"/>
          <p:cNvSpPr txBox="1"/>
          <p:nvPr/>
        </p:nvSpPr>
        <p:spPr>
          <a:xfrm>
            <a:off x="3271687" y="2182368"/>
            <a:ext cx="3921593" cy="4185761"/>
          </a:xfrm>
          <a:prstGeom prst="rect">
            <a:avLst/>
          </a:prstGeom>
          <a:noFill/>
        </p:spPr>
        <p:txBody>
          <a:bodyPr wrap="square" rtlCol="0">
            <a:spAutoFit/>
          </a:bodyPr>
          <a:lstStyle/>
          <a:p>
            <a:r>
              <a:rPr lang="pl-PL" sz="1900" dirty="0" smtClean="0">
                <a:latin typeface="+mj-lt"/>
              </a:rPr>
              <a:t>	Do dyspozycji mamy 2 opcje:</a:t>
            </a:r>
          </a:p>
          <a:p>
            <a:endParaRPr lang="pl-PL" sz="1900" dirty="0" smtClean="0">
              <a:latin typeface="+mj-lt"/>
            </a:endParaRPr>
          </a:p>
          <a:p>
            <a:pPr marL="342900" indent="-342900">
              <a:buFont typeface="+mj-lt"/>
              <a:buAutoNum type="arabicPeriod"/>
            </a:pPr>
            <a:r>
              <a:rPr lang="pl-PL" sz="1500" dirty="0" smtClean="0">
                <a:solidFill>
                  <a:srgbClr val="0070C0"/>
                </a:solidFill>
                <a:latin typeface="+mj-lt"/>
              </a:rPr>
              <a:t>Kopia zapasowa dysku i partycji </a:t>
            </a:r>
            <a:r>
              <a:rPr lang="pl-PL" sz="1900" dirty="0" smtClean="0">
                <a:latin typeface="+mj-lt"/>
              </a:rPr>
              <a:t>– tworzy nam kopię zapasową całej partycji/dysku ze wszystkimi plikami.</a:t>
            </a:r>
          </a:p>
          <a:p>
            <a:pPr marL="342900" indent="-342900">
              <a:buFont typeface="+mj-lt"/>
              <a:buAutoNum type="arabicPeriod"/>
            </a:pPr>
            <a:endParaRPr lang="pl-PL" sz="1900" dirty="0" smtClean="0">
              <a:latin typeface="+mj-lt"/>
            </a:endParaRPr>
          </a:p>
          <a:p>
            <a:pPr marL="342900" indent="-342900">
              <a:buFont typeface="+mj-lt"/>
              <a:buAutoNum type="arabicPeriod"/>
            </a:pPr>
            <a:endParaRPr lang="pl-PL" sz="1900" dirty="0">
              <a:latin typeface="+mj-lt"/>
            </a:endParaRPr>
          </a:p>
          <a:p>
            <a:pPr marL="342900" indent="-342900">
              <a:buFont typeface="+mj-lt"/>
              <a:buAutoNum type="arabicPeriod"/>
            </a:pPr>
            <a:r>
              <a:rPr lang="pl-PL" sz="1500" dirty="0" smtClean="0">
                <a:solidFill>
                  <a:srgbClr val="FF0000"/>
                </a:solidFill>
                <a:latin typeface="+mj-lt"/>
              </a:rPr>
              <a:t>Moje dane </a:t>
            </a:r>
            <a:r>
              <a:rPr lang="pl-PL" sz="1900" dirty="0" smtClean="0">
                <a:latin typeface="+mj-lt"/>
              </a:rPr>
              <a:t>– tworzy nam kopię wybranych folderów/plików. Opcja ta jednak jest rzadko używana, gdyż taki sam efekt daje nam przeniesienie takich plików na dysk przenośny (np. </a:t>
            </a:r>
            <a:r>
              <a:rPr lang="pl-PL" sz="1900" dirty="0" err="1" smtClean="0">
                <a:latin typeface="+mj-lt"/>
              </a:rPr>
              <a:t>pendive</a:t>
            </a:r>
            <a:r>
              <a:rPr lang="pl-PL" sz="1900" dirty="0" smtClean="0">
                <a:latin typeface="+mj-lt"/>
              </a:rPr>
              <a:t>).</a:t>
            </a:r>
            <a:endParaRPr lang="pl-PL" sz="1900" dirty="0">
              <a:latin typeface="+mj-lt"/>
            </a:endParaRPr>
          </a:p>
        </p:txBody>
      </p:sp>
    </p:spTree>
    <p:extLst>
      <p:ext uri="{BB962C8B-B14F-4D97-AF65-F5344CB8AC3E}">
        <p14:creationId xmlns:p14="http://schemas.microsoft.com/office/powerpoint/2010/main" val="84541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p:cNvPicPr>
            <a:picLocks noChangeAspect="1"/>
          </p:cNvPicPr>
          <p:nvPr/>
        </p:nvPicPr>
        <p:blipFill>
          <a:blip r:embed="rId2"/>
          <a:stretch>
            <a:fillRect/>
          </a:stretch>
        </p:blipFill>
        <p:spPr>
          <a:xfrm>
            <a:off x="0" y="0"/>
            <a:ext cx="6865782" cy="5341430"/>
          </a:xfrm>
          <a:prstGeom prst="rect">
            <a:avLst/>
          </a:prstGeom>
        </p:spPr>
      </p:pic>
      <p:sp>
        <p:nvSpPr>
          <p:cNvPr id="4" name="pole tekstowe 3"/>
          <p:cNvSpPr txBox="1"/>
          <p:nvPr/>
        </p:nvSpPr>
        <p:spPr>
          <a:xfrm>
            <a:off x="7095744" y="363915"/>
            <a:ext cx="4925568" cy="6494085"/>
          </a:xfrm>
          <a:prstGeom prst="rect">
            <a:avLst/>
          </a:prstGeom>
          <a:noFill/>
        </p:spPr>
        <p:txBody>
          <a:bodyPr wrap="square" rtlCol="0">
            <a:spAutoFit/>
          </a:bodyPr>
          <a:lstStyle/>
          <a:p>
            <a:pPr marL="285750" indent="-285750">
              <a:buFont typeface="Arial" panose="020B0604020202020204" pitchFamily="34" charset="0"/>
              <a:buChar char="•"/>
            </a:pPr>
            <a:r>
              <a:rPr lang="pl-PL" sz="1400" dirty="0" smtClean="0">
                <a:solidFill>
                  <a:srgbClr val="00B050"/>
                </a:solidFill>
                <a:latin typeface="+mj-lt"/>
              </a:rPr>
              <a:t>Zielonym kolorem</a:t>
            </a:r>
            <a:r>
              <a:rPr lang="pl-PL" sz="1600" dirty="0" smtClean="0">
                <a:latin typeface="+mj-lt"/>
              </a:rPr>
              <a:t> zaznaczyłem miejsce, w którym musimy wybrać partycje/dyski, których kopię chcemy zrobić (najlepiej wykonać również kopię partycji pt. „Zastrzeżone przez system”, ponieważ zawiera pliki i jądro systemu niezbędne do uruchomienia systemu.</a:t>
            </a:r>
          </a:p>
          <a:p>
            <a:pPr marL="285750" indent="-285750">
              <a:buFont typeface="Arial" panose="020B0604020202020204" pitchFamily="34" charset="0"/>
              <a:buChar char="•"/>
            </a:pPr>
            <a:endParaRPr lang="pl-PL" sz="1600" dirty="0">
              <a:latin typeface="+mj-lt"/>
            </a:endParaRPr>
          </a:p>
          <a:p>
            <a:pPr marL="285750" indent="-285750">
              <a:buFont typeface="Arial" panose="020B0604020202020204" pitchFamily="34" charset="0"/>
              <a:buChar char="•"/>
            </a:pPr>
            <a:r>
              <a:rPr lang="pl-PL" sz="1400" dirty="0" smtClean="0">
                <a:solidFill>
                  <a:srgbClr val="0070C0"/>
                </a:solidFill>
                <a:latin typeface="+mj-lt"/>
              </a:rPr>
              <a:t>Niebieskim kolorem </a:t>
            </a:r>
            <a:r>
              <a:rPr lang="pl-PL" sz="1600" dirty="0" smtClean="0">
                <a:latin typeface="+mj-lt"/>
              </a:rPr>
              <a:t>pokazany jest rozmiar kopii zapasowej (w zależności od ustawień rozmiar będzie się zmieniał),</a:t>
            </a:r>
          </a:p>
          <a:p>
            <a:endParaRPr lang="pl-PL" sz="1600" dirty="0">
              <a:latin typeface="+mj-lt"/>
            </a:endParaRPr>
          </a:p>
          <a:p>
            <a:r>
              <a:rPr lang="pl-PL" sz="1600" dirty="0" smtClean="0">
                <a:latin typeface="+mj-lt"/>
              </a:rPr>
              <a:t>Do wyboru mamy również dwie dodatkowe możliwości zapisu:</a:t>
            </a:r>
          </a:p>
          <a:p>
            <a:pPr marL="342900" indent="-342900">
              <a:buFont typeface="+mj-lt"/>
              <a:buAutoNum type="arabicPeriod"/>
            </a:pPr>
            <a:endParaRPr lang="pl-PL" sz="1600" dirty="0">
              <a:latin typeface="+mj-lt"/>
            </a:endParaRPr>
          </a:p>
          <a:p>
            <a:pPr marL="342900" indent="-342900">
              <a:buFont typeface="+mj-lt"/>
              <a:buAutoNum type="arabicPeriod"/>
            </a:pPr>
            <a:r>
              <a:rPr lang="pl-PL" sz="1400" dirty="0" smtClean="0">
                <a:solidFill>
                  <a:srgbClr val="FF0000"/>
                </a:solidFill>
                <a:latin typeface="+mj-lt"/>
              </a:rPr>
              <a:t>’Utwórz kopię zapasową sektor po sektorze</a:t>
            </a:r>
            <a:r>
              <a:rPr lang="pl-PL" sz="1600" dirty="0" smtClean="0">
                <a:latin typeface="+mj-lt"/>
              </a:rPr>
              <a:t>’ – spowoduje zapis plików za pomocą kopii binarnej (RAW) co spowoduje znaczne zwiększenie rozmiaru kopii.</a:t>
            </a:r>
          </a:p>
          <a:p>
            <a:pPr marL="342900" indent="-342900">
              <a:buFont typeface="+mj-lt"/>
              <a:buAutoNum type="arabicPeriod"/>
            </a:pPr>
            <a:endParaRPr lang="pl-PL" sz="1600" dirty="0" smtClean="0">
              <a:latin typeface="+mj-lt"/>
            </a:endParaRPr>
          </a:p>
          <a:p>
            <a:pPr marL="342900" indent="-342900">
              <a:buFont typeface="+mj-lt"/>
              <a:buAutoNum type="arabicPeriod"/>
            </a:pPr>
            <a:r>
              <a:rPr lang="pl-PL" sz="1600" dirty="0" smtClean="0">
                <a:latin typeface="+mj-lt"/>
              </a:rPr>
              <a:t>‚</a:t>
            </a:r>
            <a:r>
              <a:rPr lang="pl-PL" sz="1400" dirty="0" smtClean="0">
                <a:solidFill>
                  <a:srgbClr val="FFFF00"/>
                </a:solidFill>
                <a:latin typeface="+mj-lt"/>
              </a:rPr>
              <a:t>Utwórz kopię zapasową nieprzydzielonego miejsca</a:t>
            </a:r>
            <a:r>
              <a:rPr lang="pl-PL" sz="1600" dirty="0" smtClean="0">
                <a:latin typeface="+mj-lt"/>
              </a:rPr>
              <a:t>’ – kopia CAŁEGO dysku (wraz z miejscem wolnym) dzięki czemu w przyszłości możemy próbować odzyskać pliki, które kiedyś znajdowały się na dysku za pomocą programów do Odzyskiwania Danych. </a:t>
            </a:r>
          </a:p>
          <a:p>
            <a:pPr algn="ctr"/>
            <a:r>
              <a:rPr lang="pl-PL" sz="1600" dirty="0" smtClean="0">
                <a:solidFill>
                  <a:srgbClr val="FF0000"/>
                </a:solidFill>
                <a:latin typeface="+mj-lt"/>
              </a:rPr>
              <a:t>TAKĄ KOPIĘ MOŻEMY PRZYWRÓCIĆ TYLKO NA DYSKI O TEJ SAMEJ/WIĘKSZEJ POJEMNOŚCI!!</a:t>
            </a:r>
          </a:p>
          <a:p>
            <a:pPr lvl="1"/>
            <a:endParaRPr lang="pl-PL" sz="1600" dirty="0">
              <a:latin typeface="+mj-lt"/>
            </a:endParaRPr>
          </a:p>
        </p:txBody>
      </p:sp>
      <p:sp>
        <p:nvSpPr>
          <p:cNvPr id="5" name="pole tekstowe 4"/>
          <p:cNvSpPr txBox="1"/>
          <p:nvPr/>
        </p:nvSpPr>
        <p:spPr>
          <a:xfrm>
            <a:off x="214203" y="5681472"/>
            <a:ext cx="6437376" cy="615553"/>
          </a:xfrm>
          <a:prstGeom prst="rect">
            <a:avLst/>
          </a:prstGeom>
          <a:noFill/>
        </p:spPr>
        <p:txBody>
          <a:bodyPr wrap="square" rtlCol="0">
            <a:spAutoFit/>
          </a:bodyPr>
          <a:lstStyle/>
          <a:p>
            <a:pPr lvl="1"/>
            <a:r>
              <a:rPr lang="pl-PL" sz="1700" dirty="0">
                <a:latin typeface="+mj-lt"/>
              </a:rPr>
              <a:t>Po wybraniu opcji „Kopia zapasowa dysku i partycji” musimy wybrać interesujące nas opcje</a:t>
            </a:r>
            <a:r>
              <a:rPr lang="pl-PL" sz="1700" dirty="0" smtClean="0">
                <a:latin typeface="+mj-lt"/>
              </a:rPr>
              <a:t>:</a:t>
            </a:r>
            <a:endParaRPr lang="pl-PL" sz="1700" dirty="0">
              <a:latin typeface="+mj-lt"/>
            </a:endParaRPr>
          </a:p>
        </p:txBody>
      </p:sp>
    </p:spTree>
    <p:extLst>
      <p:ext uri="{BB962C8B-B14F-4D97-AF65-F5344CB8AC3E}">
        <p14:creationId xmlns:p14="http://schemas.microsoft.com/office/powerpoint/2010/main" val="223558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p:cNvPicPr>
            <a:picLocks noChangeAspect="1"/>
          </p:cNvPicPr>
          <p:nvPr/>
        </p:nvPicPr>
        <p:blipFill>
          <a:blip r:embed="rId2"/>
          <a:stretch>
            <a:fillRect/>
          </a:stretch>
        </p:blipFill>
        <p:spPr>
          <a:xfrm>
            <a:off x="219456" y="2726408"/>
            <a:ext cx="6899272" cy="3357400"/>
          </a:xfrm>
          <a:prstGeom prst="rect">
            <a:avLst/>
          </a:prstGeom>
        </p:spPr>
      </p:pic>
      <p:sp>
        <p:nvSpPr>
          <p:cNvPr id="4" name="pole tekstowe 3"/>
          <p:cNvSpPr txBox="1"/>
          <p:nvPr/>
        </p:nvSpPr>
        <p:spPr>
          <a:xfrm>
            <a:off x="7498080" y="94524"/>
            <a:ext cx="4693920" cy="4093428"/>
          </a:xfrm>
          <a:prstGeom prst="rect">
            <a:avLst/>
          </a:prstGeom>
          <a:noFill/>
        </p:spPr>
        <p:txBody>
          <a:bodyPr wrap="square" rtlCol="0">
            <a:spAutoFit/>
          </a:bodyPr>
          <a:lstStyle/>
          <a:p>
            <a:r>
              <a:rPr lang="pl-PL" sz="2000" dirty="0" smtClean="0">
                <a:latin typeface="+mj-lt"/>
              </a:rPr>
              <a:t>	Pozostaje nam już tylko wybrać lokalizację kopii zapasowej (do dyspozycji mamy:</a:t>
            </a:r>
          </a:p>
          <a:p>
            <a:pPr marL="342900" indent="-342900">
              <a:buFontTx/>
              <a:buChar char="-"/>
            </a:pPr>
            <a:r>
              <a:rPr lang="pl-PL" sz="2000" dirty="0" smtClean="0">
                <a:latin typeface="+mj-lt"/>
              </a:rPr>
              <a:t>Sieć,</a:t>
            </a:r>
          </a:p>
          <a:p>
            <a:pPr marL="342900" indent="-342900">
              <a:buFontTx/>
              <a:buChar char="-"/>
            </a:pPr>
            <a:r>
              <a:rPr lang="pl-PL" sz="2000" dirty="0" smtClean="0">
                <a:latin typeface="+mj-lt"/>
              </a:rPr>
              <a:t>Dysk (ważne, aby był to inny dysk niż ten, którego kopię wykonujemy),</a:t>
            </a:r>
          </a:p>
          <a:p>
            <a:pPr marL="342900" indent="-342900">
              <a:buFontTx/>
              <a:buChar char="-"/>
            </a:pPr>
            <a:r>
              <a:rPr lang="pl-PL" sz="2000" dirty="0" smtClean="0">
                <a:latin typeface="+mj-lt"/>
              </a:rPr>
              <a:t>Napęd zewnętrzny (np. </a:t>
            </a:r>
            <a:r>
              <a:rPr lang="pl-PL" sz="2000" dirty="0" err="1" smtClean="0">
                <a:latin typeface="+mj-lt"/>
              </a:rPr>
              <a:t>pendrive</a:t>
            </a:r>
            <a:r>
              <a:rPr lang="pl-PL" sz="2000" dirty="0" smtClean="0">
                <a:latin typeface="+mj-lt"/>
              </a:rPr>
              <a:t>, płyta CD)</a:t>
            </a:r>
          </a:p>
          <a:p>
            <a:r>
              <a:rPr lang="pl-PL" sz="2000" dirty="0">
                <a:latin typeface="+mj-lt"/>
              </a:rPr>
              <a:t>	</a:t>
            </a:r>
            <a:r>
              <a:rPr lang="pl-PL" sz="2000" dirty="0" smtClean="0">
                <a:latin typeface="+mj-lt"/>
              </a:rPr>
              <a:t>oraz przydzielić jej nazwę (najlepiej wpisując: czego dotyczy kopia, data, nazwa komputera co pozwoli nam odnaleźć się w przypadku posiadania większej ilości kopii zapasowych).</a:t>
            </a:r>
            <a:endParaRPr lang="pl-PL" sz="2000" dirty="0">
              <a:latin typeface="+mj-lt"/>
            </a:endParaRPr>
          </a:p>
        </p:txBody>
      </p:sp>
    </p:spTree>
    <p:extLst>
      <p:ext uri="{BB962C8B-B14F-4D97-AF65-F5344CB8AC3E}">
        <p14:creationId xmlns:p14="http://schemas.microsoft.com/office/powerpoint/2010/main" val="1279157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normAutofit/>
          </a:bodyPr>
          <a:lstStyle/>
          <a:p>
            <a:pPr algn="ctr"/>
            <a:r>
              <a:rPr lang="pl-PL" sz="4000" dirty="0" smtClean="0">
                <a:latin typeface="Algerian" panose="04020705040A02060702" pitchFamily="82" charset="0"/>
              </a:rPr>
              <a:t>ELEMENTY OPCJONALNE:</a:t>
            </a:r>
            <a:endParaRPr lang="pl-PL" sz="4000" dirty="0">
              <a:latin typeface="Algerian" panose="04020705040A02060702" pitchFamily="82" charset="0"/>
            </a:endParaRPr>
          </a:p>
        </p:txBody>
      </p:sp>
      <p:pic>
        <p:nvPicPr>
          <p:cNvPr id="3" name="Obraz 2"/>
          <p:cNvPicPr>
            <a:picLocks noChangeAspect="1"/>
          </p:cNvPicPr>
          <p:nvPr/>
        </p:nvPicPr>
        <p:blipFill>
          <a:blip r:embed="rId2"/>
          <a:stretch>
            <a:fillRect/>
          </a:stretch>
        </p:blipFill>
        <p:spPr>
          <a:xfrm>
            <a:off x="1239677" y="1240219"/>
            <a:ext cx="4502755" cy="4846916"/>
          </a:xfrm>
          <a:prstGeom prst="rect">
            <a:avLst/>
          </a:prstGeom>
        </p:spPr>
      </p:pic>
      <p:sp>
        <p:nvSpPr>
          <p:cNvPr id="4" name="pole tekstowe 3"/>
          <p:cNvSpPr txBox="1"/>
          <p:nvPr/>
        </p:nvSpPr>
        <p:spPr>
          <a:xfrm>
            <a:off x="6348125" y="4930895"/>
            <a:ext cx="5108448" cy="707886"/>
          </a:xfrm>
          <a:prstGeom prst="rect">
            <a:avLst/>
          </a:prstGeom>
          <a:noFill/>
        </p:spPr>
        <p:txBody>
          <a:bodyPr wrap="square" rtlCol="0">
            <a:spAutoFit/>
          </a:bodyPr>
          <a:lstStyle/>
          <a:p>
            <a:pPr algn="ctr"/>
            <a:r>
              <a:rPr lang="pl-PL" sz="2000" dirty="0" smtClean="0">
                <a:latin typeface="+mj-lt"/>
              </a:rPr>
              <a:t>	Po wypełnieniu niezbędnych ustawień możemy zająć się tymi opcjonalnymi.</a:t>
            </a:r>
            <a:endParaRPr lang="pl-PL" sz="2000" dirty="0">
              <a:latin typeface="+mj-lt"/>
            </a:endParaRPr>
          </a:p>
        </p:txBody>
      </p:sp>
    </p:spTree>
    <p:extLst>
      <p:ext uri="{BB962C8B-B14F-4D97-AF65-F5344CB8AC3E}">
        <p14:creationId xmlns:p14="http://schemas.microsoft.com/office/powerpoint/2010/main" val="3675192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normAutofit/>
          </a:bodyPr>
          <a:lstStyle/>
          <a:p>
            <a:pPr algn="ctr"/>
            <a:r>
              <a:rPr lang="pl-PL" sz="4500" b="1" dirty="0" smtClean="0">
                <a:latin typeface="Algerian" panose="04020705040A02060702" pitchFamily="82" charset="0"/>
              </a:rPr>
              <a:t>METODA TWORZENIA KOPII ZAPASOWEJ</a:t>
            </a:r>
            <a:endParaRPr lang="pl-PL" sz="4500" b="1" dirty="0">
              <a:latin typeface="Algerian" panose="04020705040A02060702" pitchFamily="82" charset="0"/>
            </a:endParaRPr>
          </a:p>
        </p:txBody>
      </p:sp>
      <p:sp>
        <p:nvSpPr>
          <p:cNvPr id="4" name="pole tekstowe 3"/>
          <p:cNvSpPr txBox="1"/>
          <p:nvPr/>
        </p:nvSpPr>
        <p:spPr>
          <a:xfrm>
            <a:off x="97536" y="1325563"/>
            <a:ext cx="5998464" cy="3754874"/>
          </a:xfrm>
          <a:prstGeom prst="rect">
            <a:avLst/>
          </a:prstGeom>
          <a:noFill/>
        </p:spPr>
        <p:txBody>
          <a:bodyPr wrap="square" rtlCol="0">
            <a:spAutoFit/>
          </a:bodyPr>
          <a:lstStyle/>
          <a:p>
            <a:pPr lvl="1"/>
            <a:r>
              <a:rPr lang="pl-PL" sz="1700" dirty="0" smtClean="0">
                <a:latin typeface="+mj-lt"/>
              </a:rPr>
              <a:t>Do wyboru mamy:</a:t>
            </a:r>
          </a:p>
          <a:p>
            <a:pPr marL="285750" indent="-285750">
              <a:buFont typeface="Arial" panose="020B0604020202020204" pitchFamily="34" charset="0"/>
              <a:buChar char="•"/>
            </a:pPr>
            <a:r>
              <a:rPr lang="pl-PL" sz="1500" dirty="0" smtClean="0">
                <a:solidFill>
                  <a:srgbClr val="0070C0"/>
                </a:solidFill>
                <a:latin typeface="+mj-lt"/>
              </a:rPr>
              <a:t>Pełna</a:t>
            </a:r>
            <a:r>
              <a:rPr lang="pl-PL" sz="1700" dirty="0" smtClean="0">
                <a:latin typeface="+mj-lt"/>
              </a:rPr>
              <a:t> – kopia całkowita, tworząc nową usuwa się stara, co daje nam zawsze 1 kopię z konkretnego dnia. Tworzenie jej zajmuje najwięcej czasu.</a:t>
            </a:r>
          </a:p>
          <a:p>
            <a:pPr algn="ctr"/>
            <a:r>
              <a:rPr lang="pl-PL" sz="1700" dirty="0" smtClean="0">
                <a:solidFill>
                  <a:srgbClr val="FF0000"/>
                </a:solidFill>
                <a:latin typeface="+mj-lt"/>
              </a:rPr>
              <a:t>ZA PIERWSZYM RAZEM ZAWSZE WYKONA SIĘ KOPIA PEŁNA NIEZALEŻNIE CO WYBIERZEMY W TYM MIEJSCU!</a:t>
            </a:r>
            <a:endParaRPr lang="pl-PL" sz="1700" dirty="0">
              <a:solidFill>
                <a:srgbClr val="FF0000"/>
              </a:solidFill>
              <a:latin typeface="+mj-lt"/>
            </a:endParaRPr>
          </a:p>
          <a:p>
            <a:pPr marL="285750" indent="-285750">
              <a:buFont typeface="Arial" panose="020B0604020202020204" pitchFamily="34" charset="0"/>
              <a:buChar char="•"/>
            </a:pPr>
            <a:r>
              <a:rPr lang="pl-PL" sz="1500" dirty="0" smtClean="0">
                <a:solidFill>
                  <a:srgbClr val="00B050"/>
                </a:solidFill>
                <a:latin typeface="+mj-lt"/>
              </a:rPr>
              <a:t>Przyrostowa</a:t>
            </a:r>
            <a:r>
              <a:rPr lang="pl-PL" sz="1500" dirty="0" smtClean="0">
                <a:solidFill>
                  <a:srgbClr val="0070C0"/>
                </a:solidFill>
                <a:latin typeface="+mj-lt"/>
              </a:rPr>
              <a:t> </a:t>
            </a:r>
            <a:r>
              <a:rPr lang="pl-PL" sz="1700" dirty="0" smtClean="0">
                <a:latin typeface="+mj-lt"/>
              </a:rPr>
              <a:t>– modyfikuję poprzednią kopię o te pliki, które zostały edytowane od czasu ostatniej kopii.</a:t>
            </a:r>
          </a:p>
          <a:p>
            <a:pPr marL="285750" indent="-285750">
              <a:buFont typeface="Arial" panose="020B0604020202020204" pitchFamily="34" charset="0"/>
              <a:buChar char="•"/>
            </a:pPr>
            <a:endParaRPr lang="pl-PL" sz="1700" dirty="0">
              <a:latin typeface="+mj-lt"/>
            </a:endParaRPr>
          </a:p>
          <a:p>
            <a:pPr marL="285750" indent="-285750">
              <a:buFont typeface="Arial" panose="020B0604020202020204" pitchFamily="34" charset="0"/>
              <a:buChar char="•"/>
            </a:pPr>
            <a:r>
              <a:rPr lang="pl-PL" sz="1500" dirty="0" smtClean="0">
                <a:solidFill>
                  <a:srgbClr val="FF0000"/>
                </a:solidFill>
                <a:latin typeface="+mj-lt"/>
              </a:rPr>
              <a:t>Różnicowa</a:t>
            </a:r>
            <a:r>
              <a:rPr lang="pl-PL" sz="1700" dirty="0" smtClean="0">
                <a:latin typeface="+mj-lt"/>
              </a:rPr>
              <a:t> – działa na tej samej zasadzie co przyrostowa, ale zamiast modyfikować poprzednią kopię, tworzy nową (tylko te dane, które zostały edytowane). Aby później taką kopię wykonać musimy scalić interesujące nas pliki kopii. Tworzenie kopii tego rodzaju zajmuje najmniej czasu.</a:t>
            </a:r>
          </a:p>
        </p:txBody>
      </p:sp>
      <p:pic>
        <p:nvPicPr>
          <p:cNvPr id="5" name="Obraz 4"/>
          <p:cNvPicPr>
            <a:picLocks noChangeAspect="1"/>
          </p:cNvPicPr>
          <p:nvPr/>
        </p:nvPicPr>
        <p:blipFill>
          <a:blip r:embed="rId2"/>
          <a:stretch>
            <a:fillRect/>
          </a:stretch>
        </p:blipFill>
        <p:spPr>
          <a:xfrm>
            <a:off x="6096000" y="3462715"/>
            <a:ext cx="5931138" cy="3395285"/>
          </a:xfrm>
          <a:prstGeom prst="rect">
            <a:avLst/>
          </a:prstGeom>
        </p:spPr>
      </p:pic>
    </p:spTree>
    <p:extLst>
      <p:ext uri="{BB962C8B-B14F-4D97-AF65-F5344CB8AC3E}">
        <p14:creationId xmlns:p14="http://schemas.microsoft.com/office/powerpoint/2010/main" val="168247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normAutofit/>
          </a:bodyPr>
          <a:lstStyle/>
          <a:p>
            <a:pPr algn="ctr"/>
            <a:r>
              <a:rPr lang="pl-PL" sz="4500" b="1" dirty="0" smtClean="0">
                <a:latin typeface="Algerian" panose="04020705040A02060702" pitchFamily="82" charset="0"/>
              </a:rPr>
              <a:t>ELEMENTY DO WYKLUCZENIA</a:t>
            </a:r>
            <a:endParaRPr lang="pl-PL" sz="4500" b="1" dirty="0">
              <a:latin typeface="Algerian" panose="04020705040A02060702" pitchFamily="82" charset="0"/>
            </a:endParaRPr>
          </a:p>
        </p:txBody>
      </p:sp>
      <p:pic>
        <p:nvPicPr>
          <p:cNvPr id="3" name="Obraz 2"/>
          <p:cNvPicPr>
            <a:picLocks noChangeAspect="1"/>
          </p:cNvPicPr>
          <p:nvPr/>
        </p:nvPicPr>
        <p:blipFill>
          <a:blip r:embed="rId2"/>
          <a:stretch>
            <a:fillRect/>
          </a:stretch>
        </p:blipFill>
        <p:spPr>
          <a:xfrm>
            <a:off x="293251" y="1290446"/>
            <a:ext cx="6522077" cy="3150986"/>
          </a:xfrm>
          <a:prstGeom prst="rect">
            <a:avLst/>
          </a:prstGeom>
        </p:spPr>
      </p:pic>
      <p:sp>
        <p:nvSpPr>
          <p:cNvPr id="4" name="pole tekstowe 3"/>
          <p:cNvSpPr txBox="1"/>
          <p:nvPr/>
        </p:nvSpPr>
        <p:spPr>
          <a:xfrm>
            <a:off x="676655" y="5474207"/>
            <a:ext cx="10838688" cy="1015663"/>
          </a:xfrm>
          <a:prstGeom prst="rect">
            <a:avLst/>
          </a:prstGeom>
          <a:noFill/>
        </p:spPr>
        <p:txBody>
          <a:bodyPr wrap="square" rtlCol="0">
            <a:spAutoFit/>
          </a:bodyPr>
          <a:lstStyle/>
          <a:p>
            <a:r>
              <a:rPr lang="pl-PL" sz="2000" dirty="0">
                <a:latin typeface="+mj-lt"/>
              </a:rPr>
              <a:t>	</a:t>
            </a:r>
            <a:r>
              <a:rPr lang="pl-PL" sz="2000" dirty="0" smtClean="0">
                <a:latin typeface="+mj-lt"/>
              </a:rPr>
              <a:t>W tej zakładce możemy wybrać, które pliki mają zostać pominięte podczas kopiowania. Przykładem mogą być pliki/foldery ukryte, pliki systemowe, czy takie, które zakończone są odpowiednim rozszerzeniem (aby dodać inne rozszerzenia należy wpisać je po kropce w zakładce „Dodaj…”.</a:t>
            </a:r>
            <a:endParaRPr lang="pl-PL" sz="2000" dirty="0">
              <a:latin typeface="+mj-lt"/>
            </a:endParaRPr>
          </a:p>
        </p:txBody>
      </p:sp>
      <p:pic>
        <p:nvPicPr>
          <p:cNvPr id="5" name="Obraz 4"/>
          <p:cNvPicPr>
            <a:picLocks noChangeAspect="1"/>
          </p:cNvPicPr>
          <p:nvPr/>
        </p:nvPicPr>
        <p:blipFill>
          <a:blip r:embed="rId3"/>
          <a:stretch>
            <a:fillRect/>
          </a:stretch>
        </p:blipFill>
        <p:spPr>
          <a:xfrm>
            <a:off x="7108578" y="1506429"/>
            <a:ext cx="4899659" cy="2935003"/>
          </a:xfrm>
          <a:prstGeom prst="rect">
            <a:avLst/>
          </a:prstGeom>
        </p:spPr>
      </p:pic>
    </p:spTree>
    <p:extLst>
      <p:ext uri="{BB962C8B-B14F-4D97-AF65-F5344CB8AC3E}">
        <p14:creationId xmlns:p14="http://schemas.microsoft.com/office/powerpoint/2010/main" val="677660186"/>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701</Words>
  <Application>Microsoft Office PowerPoint</Application>
  <PresentationFormat>Panoramiczny</PresentationFormat>
  <Paragraphs>87</Paragraphs>
  <Slides>22</Slides>
  <Notes>0</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22</vt:i4>
      </vt:variant>
    </vt:vector>
  </HeadingPairs>
  <TitlesOfParts>
    <vt:vector size="28" baseType="lpstr">
      <vt:lpstr>Agency FB</vt:lpstr>
      <vt:lpstr>Algerian</vt:lpstr>
      <vt:lpstr>Arial</vt:lpstr>
      <vt:lpstr>Calibri</vt:lpstr>
      <vt:lpstr>Calibri Light</vt:lpstr>
      <vt:lpstr>Motyw pakietu Office</vt:lpstr>
      <vt:lpstr>OBSŁUGA: TRUE IMAGE LIFE 2013</vt:lpstr>
      <vt:lpstr>JAK URUCHOMIĆ PROGRAM?</vt:lpstr>
      <vt:lpstr>Prezentacja programu PowerPoint</vt:lpstr>
      <vt:lpstr>KOPIA ZAPASOWA</vt:lpstr>
      <vt:lpstr>Prezentacja programu PowerPoint</vt:lpstr>
      <vt:lpstr>Prezentacja programu PowerPoint</vt:lpstr>
      <vt:lpstr>ELEMENTY OPCJONALNE:</vt:lpstr>
      <vt:lpstr>METODA TWORZENIA KOPII ZAPASOWEJ</vt:lpstr>
      <vt:lpstr>ELEMENTY DO WYKLUCZENIA</vt:lpstr>
      <vt:lpstr>OPCJE TWORZENIA KOPII ZAPASOWYCH</vt:lpstr>
      <vt:lpstr>OCHRONA ARCHIWUM</vt:lpstr>
      <vt:lpstr>STOPIEŃ KOMPRESJI</vt:lpstr>
      <vt:lpstr>WARTOŚĆ PROGOWA WOLNEGO MIEJSCA</vt:lpstr>
      <vt:lpstr>DZIELENIE ARCHIWUM</vt:lpstr>
      <vt:lpstr>OBSŁUGA BŁĘDÓW</vt:lpstr>
      <vt:lpstr>SPRAWDZANIE POPRAWNOŚCI ARCHIWUM</vt:lpstr>
      <vt:lpstr>KOMENTARZE</vt:lpstr>
      <vt:lpstr>PODSUMOWANIE</vt:lpstr>
      <vt:lpstr>ODZYSKIWANIE</vt:lpstr>
      <vt:lpstr>Prezentacja programu PowerPoint</vt:lpstr>
      <vt:lpstr>DZIENNIK</vt:lpstr>
      <vt:lpstr>NARZĘDZIA I PROGRAMY NARZĘDZIOWE</vt:lpstr>
    </vt:vector>
  </TitlesOfParts>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Damian Barwiołek</dc:creator>
  <cp:lastModifiedBy>Damian Barwiołek</cp:lastModifiedBy>
  <cp:revision>24</cp:revision>
  <dcterms:created xsi:type="dcterms:W3CDTF">2018-01-18T17:56:22Z</dcterms:created>
  <dcterms:modified xsi:type="dcterms:W3CDTF">2018-01-18T21:56:12Z</dcterms:modified>
</cp:coreProperties>
</file>