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2" r:id="rId6"/>
    <p:sldId id="277" r:id="rId7"/>
    <p:sldId id="261" r:id="rId8"/>
    <p:sldId id="276" r:id="rId9"/>
    <p:sldId id="260" r:id="rId10"/>
    <p:sldId id="275" r:id="rId11"/>
    <p:sldId id="259" r:id="rId12"/>
    <p:sldId id="269" r:id="rId13"/>
    <p:sldId id="263" r:id="rId14"/>
    <p:sldId id="270" r:id="rId15"/>
    <p:sldId id="264" r:id="rId16"/>
    <p:sldId id="271" r:id="rId17"/>
    <p:sldId id="265" r:id="rId18"/>
    <p:sldId id="272" r:id="rId19"/>
    <p:sldId id="266" r:id="rId20"/>
    <p:sldId id="274" r:id="rId21"/>
    <p:sldId id="267" r:id="rId22"/>
    <p:sldId id="273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9EEC-3570-4941-9D40-B71070DD8BB5}" type="datetimeFigureOut">
              <a:rPr lang="pl-PL" smtClean="0"/>
              <a:t>2017-11-24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7D1A-D4E5-4B3B-8C50-6DEC1C2A38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085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9EEC-3570-4941-9D40-B71070DD8BB5}" type="datetimeFigureOut">
              <a:rPr lang="pl-PL" smtClean="0"/>
              <a:t>2017-11-24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7D1A-D4E5-4B3B-8C50-6DEC1C2A38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528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9EEC-3570-4941-9D40-B71070DD8BB5}" type="datetimeFigureOut">
              <a:rPr lang="pl-PL" smtClean="0"/>
              <a:t>2017-11-24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7D1A-D4E5-4B3B-8C50-6DEC1C2A38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511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9EEC-3570-4941-9D40-B71070DD8BB5}" type="datetimeFigureOut">
              <a:rPr lang="pl-PL" smtClean="0"/>
              <a:t>2017-11-24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7D1A-D4E5-4B3B-8C50-6DEC1C2A38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404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9EEC-3570-4941-9D40-B71070DD8BB5}" type="datetimeFigureOut">
              <a:rPr lang="pl-PL" smtClean="0"/>
              <a:t>2017-11-24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7D1A-D4E5-4B3B-8C50-6DEC1C2A38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375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9EEC-3570-4941-9D40-B71070DD8BB5}" type="datetimeFigureOut">
              <a:rPr lang="pl-PL" smtClean="0"/>
              <a:t>2017-11-24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7D1A-D4E5-4B3B-8C50-6DEC1C2A38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466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9EEC-3570-4941-9D40-B71070DD8BB5}" type="datetimeFigureOut">
              <a:rPr lang="pl-PL" smtClean="0"/>
              <a:t>2017-11-24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7D1A-D4E5-4B3B-8C50-6DEC1C2A38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109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9EEC-3570-4941-9D40-B71070DD8BB5}" type="datetimeFigureOut">
              <a:rPr lang="pl-PL" smtClean="0"/>
              <a:t>2017-11-24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7D1A-D4E5-4B3B-8C50-6DEC1C2A38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474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9EEC-3570-4941-9D40-B71070DD8BB5}" type="datetimeFigureOut">
              <a:rPr lang="pl-PL" smtClean="0"/>
              <a:t>2017-11-24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7D1A-D4E5-4B3B-8C50-6DEC1C2A38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151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9EEC-3570-4941-9D40-B71070DD8BB5}" type="datetimeFigureOut">
              <a:rPr lang="pl-PL" smtClean="0"/>
              <a:t>2017-11-24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7D1A-D4E5-4B3B-8C50-6DEC1C2A38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743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9EEC-3570-4941-9D40-B71070DD8BB5}" type="datetimeFigureOut">
              <a:rPr lang="pl-PL" smtClean="0"/>
              <a:t>2017-11-24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7D1A-D4E5-4B3B-8C50-6DEC1C2A38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755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39EEC-3570-4941-9D40-B71070DD8BB5}" type="datetimeFigureOut">
              <a:rPr lang="pl-PL" smtClean="0"/>
              <a:t>2017-11-24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77D1A-D4E5-4B3B-8C50-6DEC1C2A38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537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1815973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pl-PL" sz="4700" b="1" dirty="0" smtClean="0">
                <a:latin typeface="Algerian" panose="04020705040A02060702" pitchFamily="82" charset="0"/>
              </a:rPr>
              <a:t>PROGRAMY ZEWNĘTRZNE DO TWORZENIA KOPII ZAPASOWYCH</a:t>
            </a:r>
            <a:endParaRPr lang="pl-PL" sz="4700" b="1" dirty="0">
              <a:latin typeface="Algerian" panose="04020705040A02060702" pitchFamily="82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0155936" y="6304002"/>
            <a:ext cx="20360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500" dirty="0" smtClean="0">
                <a:latin typeface="Agency FB" panose="020B0503020202020204" pitchFamily="34" charset="0"/>
              </a:rPr>
              <a:t>PRZYGOTOWAŁ:</a:t>
            </a:r>
          </a:p>
          <a:p>
            <a:pPr algn="ctr"/>
            <a:r>
              <a:rPr lang="pl-PL" sz="1500" dirty="0" smtClean="0">
                <a:latin typeface="Agency FB" panose="020B0503020202020204" pitchFamily="34" charset="0"/>
              </a:rPr>
              <a:t>Damian Barwiołek</a:t>
            </a:r>
            <a:endParaRPr lang="pl-PL" sz="15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" r="1525" b="14805"/>
          <a:stretch/>
        </p:blipFill>
        <p:spPr>
          <a:xfrm>
            <a:off x="1170431" y="463867"/>
            <a:ext cx="10245973" cy="603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71805" y="4241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700" dirty="0" smtClean="0">
                <a:latin typeface="Impact" panose="020B0806030902050204" pitchFamily="34" charset="0"/>
              </a:rPr>
              <a:t>Paragon Backup &amp; Recovery Free Edition</a:t>
            </a:r>
            <a:endParaRPr lang="pl-PL" sz="4700" dirty="0">
              <a:latin typeface="Impact" panose="020B080603090205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877056" y="1325563"/>
            <a:ext cx="4437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PRODUCENT: </a:t>
            </a:r>
            <a:r>
              <a:rPr lang="pl-PL" sz="2000" i="1" u="sng" dirty="0" smtClean="0">
                <a:latin typeface="+mj-lt"/>
              </a:rPr>
              <a:t>Paragon Technologie GmbH</a:t>
            </a:r>
            <a:endParaRPr lang="pl-PL" sz="2000" i="1" u="sng" dirty="0">
              <a:latin typeface="+mj-lt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-256032" y="2355919"/>
            <a:ext cx="3889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NAJNOWSZA WERSJA: </a:t>
            </a:r>
            <a:r>
              <a:rPr lang="pl-PL" sz="2000" i="1" u="sng" dirty="0" smtClean="0">
                <a:latin typeface="+mj-lt"/>
              </a:rPr>
              <a:t>16</a:t>
            </a:r>
            <a:endParaRPr lang="pl-PL" sz="2000" i="1" u="sng" dirty="0">
              <a:latin typeface="+mj-lt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" y="42419"/>
            <a:ext cx="1798322" cy="1798322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-256032" y="2871097"/>
            <a:ext cx="3889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NA RYNKU OD: </a:t>
            </a:r>
            <a:r>
              <a:rPr lang="pl-PL" sz="2000" i="1" u="sng" dirty="0" smtClean="0">
                <a:latin typeface="+mj-lt"/>
              </a:rPr>
              <a:t>1994r.</a:t>
            </a:r>
            <a:endParaRPr lang="pl-PL" sz="2000" i="1" u="sng" dirty="0">
              <a:latin typeface="+mj-lt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225808" y="3390023"/>
            <a:ext cx="3304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OBSŁUGIWANE SYSYTEMY: </a:t>
            </a:r>
            <a:r>
              <a:rPr lang="pl-PL" sz="2000" i="1" u="sng" dirty="0" smtClean="0">
                <a:latin typeface="+mj-lt"/>
              </a:rPr>
              <a:t>Win 2000/XP/Vista/7/8/8.1/10</a:t>
            </a:r>
            <a:endParaRPr lang="pl-PL" sz="2000" i="1" u="sng" dirty="0">
              <a:latin typeface="+mj-lt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-256032" y="4216725"/>
            <a:ext cx="3889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CENA: </a:t>
            </a:r>
            <a:r>
              <a:rPr lang="pl-PL" sz="2000" i="1" u="sng" dirty="0" smtClean="0">
                <a:latin typeface="+mj-lt"/>
              </a:rPr>
              <a:t>Darmowy</a:t>
            </a:r>
            <a:endParaRPr lang="pl-PL" sz="2000" i="1" u="sng" dirty="0">
              <a:latin typeface="+mj-lt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358132" y="2355919"/>
            <a:ext cx="7478268" cy="4093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MOŻLIWOŚCI: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Tworzenie i przywracanie wirtualnych obrazów systemu (</a:t>
            </a:r>
            <a:r>
              <a:rPr lang="pl-PL" sz="1500" dirty="0" err="1" smtClean="0">
                <a:latin typeface="+mj-lt"/>
              </a:rPr>
              <a:t>samoprzywracalnych</a:t>
            </a:r>
            <a:r>
              <a:rPr lang="pl-PL" sz="1500" dirty="0" smtClean="0">
                <a:latin typeface="+mj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Umożliwia zabezpieczenie kopii poprzez nałożenie hasła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Możliwość ustawienia harmonogramu wykonania kopii zapasowej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Pozwala na stworzenie nośnika bootowalnego (np. pendrive’a)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Umożliwia tworzenie i przywracanie kopii wybranych folderów i </a:t>
            </a:r>
            <a:r>
              <a:rPr lang="pl-PL" sz="1500" dirty="0" smtClean="0">
                <a:latin typeface="+mj-lt"/>
              </a:rPr>
              <a:t>plików</a:t>
            </a:r>
            <a:r>
              <a:rPr lang="pl-PL" sz="1500" dirty="0">
                <a:latin typeface="+mj-lt"/>
              </a:rPr>
              <a:t> </a:t>
            </a:r>
            <a:r>
              <a:rPr lang="pl-PL" sz="1500" dirty="0" smtClean="0">
                <a:latin typeface="+mj-lt"/>
              </a:rPr>
              <a:t>oraz partycji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Pozwala na zapisanie kopii na dysku twardym, pamięci </a:t>
            </a:r>
            <a:r>
              <a:rPr lang="pl-PL" sz="1500" dirty="0" err="1" smtClean="0">
                <a:latin typeface="+mj-lt"/>
              </a:rPr>
              <a:t>flash</a:t>
            </a:r>
            <a:r>
              <a:rPr lang="pl-PL" sz="1500" dirty="0" smtClean="0">
                <a:latin typeface="+mj-lt"/>
              </a:rPr>
              <a:t>, płycie DVD oraz na serwerze FTP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Szereg dodatkowych narzędzi takich jak: partycjonowanie, formatowanie czy inicjowanie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Pozwala przywrócić tylko dane rzeczywiste z obrazu</a:t>
            </a:r>
            <a:endParaRPr lang="pl-PL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302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00" y="121920"/>
            <a:ext cx="9963531" cy="664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700" dirty="0" smtClean="0">
                <a:latin typeface="Impact" panose="020B0806030902050204" pitchFamily="34" charset="0"/>
              </a:rPr>
              <a:t>Acronis True Image 2018</a:t>
            </a:r>
            <a:endParaRPr lang="pl-PL" sz="4700" dirty="0">
              <a:latin typeface="Impact" panose="020B0806030902050204" pitchFamily="34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840480" y="1125508"/>
            <a:ext cx="451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PRODUCENT: </a:t>
            </a:r>
            <a:r>
              <a:rPr lang="pl-PL" sz="2000" i="1" u="sng" dirty="0" smtClean="0">
                <a:latin typeface="+mj-lt"/>
              </a:rPr>
              <a:t>Acronis International, GmbH</a:t>
            </a:r>
            <a:endParaRPr lang="pl-PL" sz="2000" i="1" u="sng" dirty="0">
              <a:latin typeface="+mj-lt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0" y="2710076"/>
            <a:ext cx="4303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NAJNOWSZA WERSJA: </a:t>
            </a:r>
            <a:r>
              <a:rPr lang="pl-PL" sz="2000" i="1" u="sng" dirty="0" smtClean="0">
                <a:latin typeface="+mj-lt"/>
              </a:rPr>
              <a:t>2018 22.5.1 Build 10410</a:t>
            </a:r>
            <a:endParaRPr lang="pl-PL" sz="2000" i="1" u="sng" dirty="0">
              <a:latin typeface="+mj-lt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280416" y="3403134"/>
            <a:ext cx="390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NA RYNKU OD: </a:t>
            </a:r>
            <a:r>
              <a:rPr lang="pl-PL" sz="2000" i="1" u="sng" dirty="0" smtClean="0">
                <a:latin typeface="+mj-lt"/>
              </a:rPr>
              <a:t>2003r.</a:t>
            </a:r>
            <a:endParaRPr lang="pl-PL" sz="2000" i="1" u="sng" dirty="0">
              <a:latin typeface="+mj-lt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280416" y="4073986"/>
            <a:ext cx="3901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OBSŁUGIWANE SYSTEMY: </a:t>
            </a:r>
          </a:p>
          <a:p>
            <a:pPr algn="ctr"/>
            <a:r>
              <a:rPr lang="pl-PL" sz="2000" i="1" u="sng" dirty="0" smtClean="0">
                <a:latin typeface="+mj-lt"/>
              </a:rPr>
              <a:t>Win XP/Vista/7/8/8.1/10/MAC/</a:t>
            </a:r>
            <a:r>
              <a:rPr lang="pl-PL" sz="2000" i="1" u="sng" dirty="0" err="1" smtClean="0">
                <a:latin typeface="+mj-lt"/>
              </a:rPr>
              <a:t>iOS</a:t>
            </a:r>
            <a:r>
              <a:rPr lang="pl-PL" sz="2000" i="1" u="sng" dirty="0" smtClean="0">
                <a:latin typeface="+mj-lt"/>
              </a:rPr>
              <a:t> 8.0+/Android 4.1+</a:t>
            </a:r>
            <a:endParaRPr lang="pl-PL" sz="2000" i="1" u="sng" dirty="0">
              <a:latin typeface="+mj-lt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34112" y="5337165"/>
            <a:ext cx="3901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CENA: </a:t>
            </a:r>
          </a:p>
          <a:p>
            <a:pPr algn="ctr"/>
            <a:r>
              <a:rPr lang="pl-PL" sz="2000" i="1" u="sng" dirty="0" smtClean="0">
                <a:latin typeface="+mj-lt"/>
              </a:rPr>
              <a:t>Standard – 49,99euro</a:t>
            </a:r>
          </a:p>
          <a:p>
            <a:pPr algn="ctr"/>
            <a:r>
              <a:rPr lang="pl-PL" sz="2000" i="1" u="sng" dirty="0" smtClean="0">
                <a:latin typeface="+mj-lt"/>
              </a:rPr>
              <a:t>Advanced – 49,99euro/rok</a:t>
            </a:r>
          </a:p>
          <a:p>
            <a:pPr algn="ctr"/>
            <a:r>
              <a:rPr lang="pl-PL" sz="2000" i="1" u="sng" dirty="0" smtClean="0">
                <a:latin typeface="+mj-lt"/>
              </a:rPr>
              <a:t>Premium – 99,99euro/rok</a:t>
            </a:r>
            <a:endParaRPr lang="pl-PL" sz="2000" i="1" u="sng" dirty="0">
              <a:latin typeface="+mj-lt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4462272" y="2336343"/>
            <a:ext cx="7424928" cy="4324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MOŻLIWOŚCI: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Umożliwia stworzenie/przywrócenie obrazów systemu (samoprzywracalne)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Pozwala na przywracanie określonych plików i folderów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Zapis w chmurze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Umożliwia zabezpieczenie kopii poprzez nałożenie hasła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5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Pozwala na stworzenie nośnika bootowalnego (np. pendrive’a)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5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Przyjemny i intuicyjny interfejs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Możliwość konwertowania obrazów dysków na formaty używane w wirtualnych maszynach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„Ransomware” czyli wbudowany program przeciw oprogramowaniu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Możliwość sklonowania dysku twardego w celu migracji plików</a:t>
            </a:r>
            <a:endParaRPr lang="pl-PL" sz="1500" dirty="0">
              <a:latin typeface="+mj-lt"/>
            </a:endParaRP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08" y="93420"/>
            <a:ext cx="1595582" cy="246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2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" y="572693"/>
            <a:ext cx="6966463" cy="4901184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7729728" y="134112"/>
            <a:ext cx="3718560" cy="877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TO ZDJĘCIE JEST Z SIECI, PONIEWAŻ ZA KAŻDYM RAZEM PODCZAS INSTALACJI WYSKAKIWAŁ BŁĄD:</a:t>
            </a:r>
            <a:endParaRPr lang="pl-PL" sz="17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495" y="1011275"/>
            <a:ext cx="2569464" cy="3181241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1740" y="1314115"/>
            <a:ext cx="2080260" cy="257556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 rotWithShape="1">
          <a:blip r:embed="rId5"/>
          <a:srcRect t="9579" r="55378" b="65848"/>
          <a:stretch/>
        </p:blipFill>
        <p:spPr>
          <a:xfrm>
            <a:off x="7083552" y="4495356"/>
            <a:ext cx="5108448" cy="16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5000" dirty="0" smtClean="0">
                <a:latin typeface="Impact" panose="020B0806030902050204" pitchFamily="34" charset="0"/>
              </a:rPr>
              <a:t>Abelssoft Backup</a:t>
            </a:r>
            <a:endParaRPr lang="pl-PL" sz="5000" dirty="0">
              <a:latin typeface="Impact" panose="020B0806030902050204" pitchFamily="34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4145280" y="1125508"/>
            <a:ext cx="390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PRODUCENT: </a:t>
            </a:r>
            <a:r>
              <a:rPr lang="pl-PL" sz="2000" i="1" u="sng" dirty="0" smtClean="0">
                <a:latin typeface="+mj-lt"/>
              </a:rPr>
              <a:t>Abelssoft GmbH</a:t>
            </a:r>
            <a:endParaRPr lang="pl-PL" sz="2000" i="1" u="sng" dirty="0">
              <a:latin typeface="+mj-lt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4384" y="2986213"/>
            <a:ext cx="4120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NAJNOWSZA WERSJA: </a:t>
            </a:r>
            <a:r>
              <a:rPr lang="pl-PL" sz="2000" i="1" u="sng" dirty="0" smtClean="0">
                <a:latin typeface="+mj-lt"/>
              </a:rPr>
              <a:t>2017 (v2017.7)</a:t>
            </a:r>
            <a:endParaRPr lang="pl-PL" sz="2000" i="1" u="sng" dirty="0">
              <a:latin typeface="+mj-lt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24384" y="3799970"/>
            <a:ext cx="390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NA RYNKU OD: </a:t>
            </a:r>
            <a:r>
              <a:rPr lang="pl-PL" sz="2000" i="1" u="sng" dirty="0" smtClean="0">
                <a:latin typeface="+mj-lt"/>
              </a:rPr>
              <a:t>1994r.</a:t>
            </a:r>
            <a:endParaRPr lang="pl-PL" sz="2000" i="1" u="sng" dirty="0">
              <a:latin typeface="+mj-lt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-140208" y="4627265"/>
            <a:ext cx="445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OBSŁUGIWANE SYSTEMY: </a:t>
            </a:r>
            <a:r>
              <a:rPr lang="pl-PL" sz="2000" i="1" u="sng" dirty="0" smtClean="0">
                <a:latin typeface="+mj-lt"/>
              </a:rPr>
              <a:t>Win 7/8/8.1/10</a:t>
            </a:r>
            <a:endParaRPr lang="pl-PL" sz="2000" i="1" u="sng" dirty="0">
              <a:latin typeface="+mj-lt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0" y="5481636"/>
            <a:ext cx="390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CENA: </a:t>
            </a:r>
            <a:r>
              <a:rPr lang="pl-PL" sz="2000" i="1" u="sng" dirty="0" smtClean="0">
                <a:latin typeface="+mj-lt"/>
              </a:rPr>
              <a:t>19,90euro</a:t>
            </a:r>
            <a:endParaRPr lang="pl-PL" sz="2000" i="1" u="sng" dirty="0">
              <a:latin typeface="+mj-lt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4601302" y="2825050"/>
            <a:ext cx="7473696" cy="3170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MOŻLIWOŚCI: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Umożliwia stworzenie i przywracanie obrazu systemu (nie </a:t>
            </a:r>
            <a:r>
              <a:rPr lang="pl-PL" sz="1500" dirty="0" err="1" smtClean="0">
                <a:latin typeface="+mj-lt"/>
              </a:rPr>
              <a:t>samoprzywracalnych</a:t>
            </a:r>
            <a:r>
              <a:rPr lang="pl-PL" sz="1500" dirty="0" smtClean="0">
                <a:latin typeface="+mj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Duża szybkość zapisu danych (uzależniona jednak od szybkości i pojemności dysku)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Modyfikacja istniejącego już pliku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Umożliwia zabezpieczenie kopii poprzez nałożenie hasła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Przyjemny i intuicyjny interfejs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Możliwość ustawienia harmonogramu wykonania kopii zapasowej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62" y="105625"/>
            <a:ext cx="2745556" cy="27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" r="1007"/>
          <a:stretch/>
        </p:blipFill>
        <p:spPr>
          <a:xfrm>
            <a:off x="1682496" y="432434"/>
            <a:ext cx="8875776" cy="599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24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700" dirty="0" smtClean="0">
                <a:latin typeface="Impact" panose="020B0806030902050204" pitchFamily="34" charset="0"/>
              </a:rPr>
              <a:t>Active@ Disk Image</a:t>
            </a:r>
            <a:endParaRPr lang="pl-PL" sz="4700" dirty="0">
              <a:latin typeface="Impact" panose="020B0806030902050204" pitchFamily="34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4145280" y="1325563"/>
            <a:ext cx="390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PRODUCENT: </a:t>
            </a:r>
            <a:r>
              <a:rPr lang="pl-PL" sz="2000" i="1" u="sng" dirty="0" err="1" smtClean="0">
                <a:latin typeface="+mj-lt"/>
              </a:rPr>
              <a:t>Lsoft</a:t>
            </a:r>
            <a:r>
              <a:rPr lang="pl-PL" sz="2000" i="1" u="sng" dirty="0" smtClean="0">
                <a:latin typeface="+mj-lt"/>
              </a:rPr>
              <a:t> Technologies Inc.</a:t>
            </a:r>
            <a:endParaRPr lang="pl-PL" sz="2000" i="1" u="sng" dirty="0">
              <a:latin typeface="+mj-lt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12598" y="2400574"/>
            <a:ext cx="390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NAJNOWSZA WERSJA: </a:t>
            </a:r>
            <a:r>
              <a:rPr lang="pl-PL" sz="2000" i="1" u="sng" dirty="0" smtClean="0">
                <a:latin typeface="+mj-lt"/>
              </a:rPr>
              <a:t>8.0.3</a:t>
            </a:r>
            <a:endParaRPr lang="pl-PL" sz="2000" i="1" u="sng" dirty="0">
              <a:latin typeface="+mj-lt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156972" y="3032007"/>
            <a:ext cx="390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NA RYNKU OD: </a:t>
            </a:r>
            <a:r>
              <a:rPr lang="pl-PL" sz="2000" i="1" u="sng" dirty="0" smtClean="0">
                <a:latin typeface="+mj-lt"/>
              </a:rPr>
              <a:t>1998r.</a:t>
            </a:r>
            <a:endParaRPr lang="pl-PL" sz="2000" i="1" u="sng" dirty="0">
              <a:latin typeface="+mj-lt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20396" y="3762008"/>
            <a:ext cx="3901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i="1" u="sng" dirty="0" smtClean="0">
                <a:latin typeface="+mj-lt"/>
              </a:rPr>
              <a:t>OBSŁUGIWANE SYSTEMY: </a:t>
            </a:r>
          </a:p>
          <a:p>
            <a:pPr algn="ctr"/>
            <a:r>
              <a:rPr lang="pl-PL" sz="2000" i="1" u="sng" dirty="0" smtClean="0">
                <a:latin typeface="+mj-lt"/>
              </a:rPr>
              <a:t>Win </a:t>
            </a:r>
            <a:r>
              <a:rPr lang="pl-PL" sz="2000" i="1" u="sng" dirty="0">
                <a:latin typeface="+mj-lt"/>
              </a:rPr>
              <a:t>XP/Vista/7/8/8.1/10/Server 2012/Server 2008/Server </a:t>
            </a:r>
            <a:r>
              <a:rPr lang="pl-PL" sz="2000" i="1" u="sng" dirty="0" smtClean="0">
                <a:latin typeface="+mj-lt"/>
              </a:rPr>
              <a:t>2003/</a:t>
            </a:r>
            <a:r>
              <a:rPr lang="pl-PL" sz="2000" i="1" u="sng" dirty="0" err="1" smtClean="0">
                <a:latin typeface="+mj-lt"/>
              </a:rPr>
              <a:t>All</a:t>
            </a:r>
            <a:r>
              <a:rPr lang="pl-PL" sz="2000" i="1" u="sng" dirty="0" smtClean="0">
                <a:latin typeface="+mj-lt"/>
              </a:rPr>
              <a:t> </a:t>
            </a:r>
            <a:r>
              <a:rPr lang="pl-PL" sz="2000" i="1" u="sng" dirty="0" err="1" smtClean="0">
                <a:latin typeface="+mj-lt"/>
              </a:rPr>
              <a:t>iOS</a:t>
            </a:r>
            <a:endParaRPr lang="pl-PL" sz="2000" dirty="0">
              <a:latin typeface="+mj-lt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-263652" y="5226784"/>
            <a:ext cx="47426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CENA:</a:t>
            </a:r>
          </a:p>
          <a:p>
            <a:pPr algn="ctr"/>
            <a:r>
              <a:rPr lang="pl-PL" sz="2000" dirty="0" smtClean="0">
                <a:latin typeface="+mj-lt"/>
              </a:rPr>
              <a:t>Personal Standard – 39$</a:t>
            </a:r>
          </a:p>
          <a:p>
            <a:pPr algn="ctr"/>
            <a:r>
              <a:rPr lang="pl-PL" sz="2000" dirty="0" smtClean="0">
                <a:latin typeface="+mj-lt"/>
              </a:rPr>
              <a:t>Personal Professional – 69$</a:t>
            </a:r>
          </a:p>
          <a:p>
            <a:pPr algn="ctr"/>
            <a:r>
              <a:rPr lang="pl-PL" sz="2000" dirty="0" err="1" smtClean="0">
                <a:latin typeface="+mj-lt"/>
              </a:rPr>
              <a:t>Corporate</a:t>
            </a:r>
            <a:r>
              <a:rPr lang="pl-PL" sz="2000" dirty="0" smtClean="0">
                <a:latin typeface="+mj-lt"/>
              </a:rPr>
              <a:t> Standard – 49$</a:t>
            </a:r>
          </a:p>
          <a:p>
            <a:pPr algn="ctr"/>
            <a:r>
              <a:rPr lang="pl-PL" sz="2000" dirty="0" smtClean="0">
                <a:latin typeface="+mj-lt"/>
              </a:rPr>
              <a:t>*</a:t>
            </a:r>
            <a:r>
              <a:rPr lang="pl-PL" sz="2000" dirty="0" err="1" smtClean="0">
                <a:latin typeface="+mj-lt"/>
              </a:rPr>
              <a:t>Corporate</a:t>
            </a:r>
            <a:r>
              <a:rPr lang="pl-PL" sz="2000" dirty="0" smtClean="0">
                <a:latin typeface="+mj-lt"/>
              </a:rPr>
              <a:t> Professional – 99$</a:t>
            </a:r>
            <a:endParaRPr lang="pl-PL" sz="2000" dirty="0">
              <a:latin typeface="+mj-lt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4169664" y="1954019"/>
            <a:ext cx="7754112" cy="4785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MOŻLIWOŚCI: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Umożliwia tworzenie całych kopii dysków (samoprzywracalne) lub wybranych plików i folderów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Klonowanie plików z jednego dysku na drugi, wybranych woluminów*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Weryfikacja poprawności zarchiwizowanych danych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Możliwość ustawienia harmonogramu wykonania kopii </a:t>
            </a:r>
            <a:r>
              <a:rPr lang="pl-PL" sz="1500" dirty="0" smtClean="0">
                <a:latin typeface="+mj-lt"/>
              </a:rPr>
              <a:t>zapasowej*</a:t>
            </a: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Umożliwia zabezpieczenie kopii poprzez nałożenie </a:t>
            </a:r>
            <a:r>
              <a:rPr lang="pl-PL" sz="1500" dirty="0" smtClean="0">
                <a:latin typeface="+mj-lt"/>
              </a:rPr>
              <a:t>hasła*</a:t>
            </a: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Wspiera rozwiązania RAID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Łatwy i przyjemny interfejs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Pozwala na stworzenie nośnika bootowalnego (np. pendrive’a</a:t>
            </a:r>
            <a:r>
              <a:rPr lang="pl-PL" sz="15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Możliwość konwertowania obrazów dysków na formaty używane w wirtualnych </a:t>
            </a:r>
            <a:r>
              <a:rPr lang="pl-PL" sz="1500" dirty="0" smtClean="0">
                <a:latin typeface="+mj-lt"/>
              </a:rPr>
              <a:t>maszynach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Wspiera Windows Server*</a:t>
            </a:r>
            <a:endParaRPr lang="pl-PL" sz="1500" dirty="0">
              <a:latin typeface="+mj-lt"/>
            </a:endParaRP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42" y="98880"/>
            <a:ext cx="1650722" cy="233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98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" r="992"/>
          <a:stretch/>
        </p:blipFill>
        <p:spPr>
          <a:xfrm>
            <a:off x="1414271" y="142684"/>
            <a:ext cx="9619489" cy="66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72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5000" dirty="0" smtClean="0">
                <a:latin typeface="Impact" panose="020B0806030902050204" pitchFamily="34" charset="0"/>
              </a:rPr>
              <a:t>HANDY BACKUP</a:t>
            </a:r>
            <a:endParaRPr lang="pl-PL" sz="5000" dirty="0">
              <a:latin typeface="Impact" panose="020B080603090205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858768" y="1325563"/>
            <a:ext cx="447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PRODUCENT: </a:t>
            </a:r>
            <a:r>
              <a:rPr lang="pl-PL" sz="2000" i="1" u="sng" dirty="0" err="1" smtClean="0">
                <a:latin typeface="+mj-lt"/>
              </a:rPr>
              <a:t>Novosoft</a:t>
            </a:r>
            <a:r>
              <a:rPr lang="pl-PL" sz="2000" i="1" u="sng" dirty="0" smtClean="0">
                <a:latin typeface="+mj-lt"/>
              </a:rPr>
              <a:t> Inc.</a:t>
            </a:r>
            <a:endParaRPr lang="pl-PL" sz="2000" i="1" u="sng" dirty="0">
              <a:latin typeface="+mj-lt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-31242" y="3343804"/>
            <a:ext cx="447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NAJNOWSZA WERSJA: </a:t>
            </a:r>
            <a:r>
              <a:rPr lang="pl-PL" sz="2000" i="1" u="sng" dirty="0" smtClean="0">
                <a:latin typeface="+mj-lt"/>
              </a:rPr>
              <a:t>7.9.6</a:t>
            </a:r>
            <a:endParaRPr lang="pl-PL" sz="2000" i="1" u="sng" dirty="0">
              <a:latin typeface="+mj-lt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210312" y="3993889"/>
            <a:ext cx="447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NA RYNKU OD: </a:t>
            </a:r>
            <a:r>
              <a:rPr lang="pl-PL" sz="2000" i="1" u="sng" dirty="0" smtClean="0">
                <a:latin typeface="+mj-lt"/>
              </a:rPr>
              <a:t>1992r.</a:t>
            </a:r>
            <a:endParaRPr lang="pl-PL" sz="2000" i="1" u="sng" dirty="0">
              <a:latin typeface="+mj-lt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0" y="4648070"/>
            <a:ext cx="4962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OBSŁUGIWANE SYSTEMY: </a:t>
            </a:r>
          </a:p>
          <a:p>
            <a:pPr algn="ctr"/>
            <a:r>
              <a:rPr lang="pl-PL" sz="2000" i="1" u="sng" dirty="0" smtClean="0">
                <a:latin typeface="+mj-lt"/>
              </a:rPr>
              <a:t>Win Vista/7/8/8.1/10/Win Server: 2011/12/16</a:t>
            </a:r>
            <a:endParaRPr lang="pl-PL" sz="2000" i="1" u="sng" dirty="0">
              <a:latin typeface="+mj-lt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-31242" y="5627539"/>
            <a:ext cx="4474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CENA:</a:t>
            </a:r>
          </a:p>
          <a:p>
            <a:pPr algn="ctr"/>
            <a:r>
              <a:rPr lang="pl-PL" sz="2000" i="1" u="sng" dirty="0" smtClean="0">
                <a:latin typeface="+mj-lt"/>
              </a:rPr>
              <a:t>Standard – 39$</a:t>
            </a:r>
          </a:p>
          <a:p>
            <a:pPr algn="ctr"/>
            <a:r>
              <a:rPr lang="pl-PL" sz="2000" i="1" u="sng" dirty="0" smtClean="0">
                <a:latin typeface="+mj-lt"/>
              </a:rPr>
              <a:t>*Professional – 99$</a:t>
            </a:r>
            <a:endParaRPr lang="pl-PL" sz="2000" i="1" u="sng" dirty="0">
              <a:latin typeface="+mj-lt"/>
            </a:endParaRP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79" y="245000"/>
            <a:ext cx="3125289" cy="3037076"/>
          </a:xfrm>
          <a:prstGeom prst="rect">
            <a:avLst/>
          </a:prstGeom>
        </p:spPr>
      </p:pic>
      <p:sp>
        <p:nvSpPr>
          <p:cNvPr id="10" name="pole tekstowe 9"/>
          <p:cNvSpPr txBox="1"/>
          <p:nvPr/>
        </p:nvSpPr>
        <p:spPr>
          <a:xfrm>
            <a:off x="4926330" y="1999224"/>
            <a:ext cx="7217664" cy="3862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MOŻLIWOŚCI: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 </a:t>
            </a:r>
            <a:r>
              <a:rPr lang="pl-PL" sz="1500" dirty="0">
                <a:latin typeface="+mj-lt"/>
              </a:rPr>
              <a:t>Umożliwia tworzenie całych kopii dysków (samoprzywracalne) lub wybranych plików i </a:t>
            </a:r>
            <a:r>
              <a:rPr lang="pl-PL" sz="1500" dirty="0" smtClean="0">
                <a:latin typeface="+mj-lt"/>
              </a:rPr>
              <a:t>folderów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Możliwość ustawienia harmonogramu wykonania kopii </a:t>
            </a:r>
            <a:r>
              <a:rPr lang="pl-PL" sz="1500" dirty="0" smtClean="0">
                <a:latin typeface="+mj-lt"/>
              </a:rPr>
              <a:t>zapasowej*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Pozwala na stworzenie nośnika bootowalnego (np. pendrive’a</a:t>
            </a:r>
            <a:r>
              <a:rPr lang="pl-PL" sz="15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Zapewnia powiadomienia </a:t>
            </a:r>
            <a:r>
              <a:rPr lang="pl-PL" sz="1500" dirty="0" smtClean="0">
                <a:latin typeface="+mj-lt"/>
              </a:rPr>
              <a:t>e-mail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Pozwala na zapisanie kopii na dysku twardym, pamięci </a:t>
            </a:r>
            <a:r>
              <a:rPr lang="pl-PL" sz="1500" dirty="0" err="1">
                <a:latin typeface="+mj-lt"/>
              </a:rPr>
              <a:t>flash</a:t>
            </a:r>
            <a:r>
              <a:rPr lang="pl-PL" sz="1500" dirty="0">
                <a:latin typeface="+mj-lt"/>
              </a:rPr>
              <a:t>, płycie DVD oraz na serwerze FTP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Archiwizacja w chmurze*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Umożliwia zabezpieczenie kopii poprzez nałożenie hasła</a:t>
            </a:r>
            <a:r>
              <a:rPr lang="pl-PL" sz="1500" dirty="0" smtClean="0">
                <a:latin typeface="+mj-lt"/>
              </a:rPr>
              <a:t>*</a:t>
            </a:r>
            <a:endParaRPr lang="pl-PL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349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5000" b="1" dirty="0" smtClean="0">
                <a:latin typeface="Algerian" panose="04020705040A02060702" pitchFamily="82" charset="0"/>
              </a:rPr>
              <a:t>PODZIAŁ APLIKACJI</a:t>
            </a:r>
            <a:endParaRPr lang="pl-PL" sz="5000" b="1" dirty="0">
              <a:latin typeface="Algerian" panose="04020705040A02060702" pitchFamily="82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658368" y="2044890"/>
            <a:ext cx="407212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300" b="1" dirty="0" smtClean="0">
                <a:latin typeface="Agency FB" panose="020B0503020202020204" pitchFamily="34" charset="0"/>
              </a:rPr>
              <a:t>DARMOWE: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100" i="1" u="sng" dirty="0" smtClean="0">
                <a:latin typeface="Agency FB" panose="020B0503020202020204" pitchFamily="34" charset="0"/>
              </a:rPr>
              <a:t>EaseUS Todo Backup Free</a:t>
            </a:r>
          </a:p>
          <a:p>
            <a:pPr marL="342900" indent="-342900">
              <a:buFont typeface="+mj-lt"/>
              <a:buAutoNum type="arabicPeriod"/>
            </a:pPr>
            <a:endParaRPr lang="pl-PL" sz="2100" i="1" u="sng" dirty="0">
              <a:latin typeface="Agency FB" panose="020B0503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2100" i="1" u="sng" dirty="0" smtClean="0">
                <a:latin typeface="Agency FB" panose="020B0503020202020204" pitchFamily="34" charset="0"/>
              </a:rPr>
              <a:t>BackUp Maker Standard Edition</a:t>
            </a:r>
          </a:p>
          <a:p>
            <a:pPr marL="342900" indent="-342900">
              <a:buFont typeface="+mj-lt"/>
              <a:buAutoNum type="arabicPeriod"/>
            </a:pPr>
            <a:endParaRPr lang="pl-PL" sz="2100" i="1" u="sng" dirty="0">
              <a:latin typeface="Agency FB" panose="020B0503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2100" i="1" u="sng" dirty="0" smtClean="0">
                <a:latin typeface="Agency FB" panose="020B0503020202020204" pitchFamily="34" charset="0"/>
              </a:rPr>
              <a:t>AOMEI Backupper Standard</a:t>
            </a:r>
          </a:p>
          <a:p>
            <a:pPr marL="342900" indent="-342900">
              <a:buFont typeface="+mj-lt"/>
              <a:buAutoNum type="arabicPeriod"/>
            </a:pPr>
            <a:endParaRPr lang="pl-PL" sz="2100" i="1" u="sng" dirty="0">
              <a:latin typeface="Agency FB" panose="020B0503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2100" i="1" u="sng" dirty="0" smtClean="0">
                <a:latin typeface="Agency FB" panose="020B0503020202020204" pitchFamily="34" charset="0"/>
              </a:rPr>
              <a:t>Ashampoo Backup 2016</a:t>
            </a:r>
          </a:p>
          <a:p>
            <a:pPr marL="342900" indent="-342900">
              <a:buFont typeface="+mj-lt"/>
              <a:buAutoNum type="arabicPeriod"/>
            </a:pPr>
            <a:endParaRPr lang="pl-PL" sz="2100" i="1" u="sng" dirty="0">
              <a:latin typeface="Agency FB" panose="020B0503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2100" i="1" u="sng" dirty="0" smtClean="0">
                <a:latin typeface="Agency FB" panose="020B0503020202020204" pitchFamily="34" charset="0"/>
              </a:rPr>
              <a:t>Paragon Backup &amp; Recovery Free Edition</a:t>
            </a:r>
            <a:endParaRPr lang="pl-PL" sz="2100" i="1" u="sng" dirty="0">
              <a:latin typeface="Agency FB" panose="020B050302020202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7120128" y="2044889"/>
            <a:ext cx="407212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300" b="1" dirty="0" smtClean="0">
                <a:latin typeface="Agency FB" panose="020B0503020202020204" pitchFamily="34" charset="0"/>
              </a:rPr>
              <a:t>KOMERCYJNE: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100" i="1" u="sng" dirty="0" smtClean="0">
                <a:latin typeface="Agency FB" panose="020B0503020202020204" pitchFamily="34" charset="0"/>
              </a:rPr>
              <a:t>Acronis True Image 2018</a:t>
            </a:r>
          </a:p>
          <a:p>
            <a:pPr marL="457200" indent="-457200">
              <a:buFont typeface="+mj-lt"/>
              <a:buAutoNum type="arabicPeriod"/>
            </a:pPr>
            <a:endParaRPr lang="pl-PL" sz="2100" i="1" u="sng" dirty="0">
              <a:latin typeface="Agency FB" panose="020B05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sz="2100" i="1" u="sng" dirty="0" smtClean="0">
                <a:latin typeface="Agency FB" panose="020B0503020202020204" pitchFamily="34" charset="0"/>
              </a:rPr>
              <a:t>Abelssoft Backup</a:t>
            </a:r>
          </a:p>
          <a:p>
            <a:pPr marL="457200" indent="-457200">
              <a:buFont typeface="+mj-lt"/>
              <a:buAutoNum type="arabicPeriod"/>
            </a:pPr>
            <a:endParaRPr lang="pl-PL" sz="2100" i="1" u="sng" dirty="0">
              <a:latin typeface="Agency FB" panose="020B05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sz="2100" i="1" u="sng" dirty="0" smtClean="0">
                <a:latin typeface="Agency FB" panose="020B0503020202020204" pitchFamily="34" charset="0"/>
              </a:rPr>
              <a:t>Active@ Disk Image</a:t>
            </a:r>
          </a:p>
          <a:p>
            <a:pPr marL="457200" indent="-457200">
              <a:buFont typeface="+mj-lt"/>
              <a:buAutoNum type="arabicPeriod"/>
            </a:pPr>
            <a:endParaRPr lang="pl-PL" sz="2100" i="1" u="sng" dirty="0">
              <a:latin typeface="Agency FB" panose="020B05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sz="2100" i="1" u="sng" dirty="0" smtClean="0">
                <a:latin typeface="Agency FB" panose="020B0503020202020204" pitchFamily="34" charset="0"/>
              </a:rPr>
              <a:t>Handy Backup</a:t>
            </a:r>
          </a:p>
          <a:p>
            <a:pPr marL="457200" indent="-457200">
              <a:buFont typeface="+mj-lt"/>
              <a:buAutoNum type="arabicPeriod"/>
            </a:pPr>
            <a:endParaRPr lang="pl-PL" sz="2100" i="1" u="sng" dirty="0">
              <a:latin typeface="Agency FB" panose="020B05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sz="2100" i="1" u="sng" dirty="0" smtClean="0">
                <a:latin typeface="Agency FB" panose="020B0503020202020204" pitchFamily="34" charset="0"/>
              </a:rPr>
              <a:t>AOMEI Backupper Professional</a:t>
            </a:r>
          </a:p>
        </p:txBody>
      </p:sp>
    </p:spTree>
    <p:extLst>
      <p:ext uri="{BB962C8B-B14F-4D97-AF65-F5344CB8AC3E}">
        <p14:creationId xmlns:p14="http://schemas.microsoft.com/office/powerpoint/2010/main" val="14546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6" y="372662"/>
            <a:ext cx="10408693" cy="617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62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700" dirty="0" smtClean="0">
                <a:latin typeface="Impact" panose="020B0806030902050204" pitchFamily="34" charset="0"/>
              </a:rPr>
              <a:t>AOMEI Backupper Professional</a:t>
            </a:r>
            <a:endParaRPr lang="pl-PL" sz="4700" dirty="0">
              <a:latin typeface="Impact" panose="020B0806030902050204" pitchFamily="34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858768" y="1325563"/>
            <a:ext cx="447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PRODUCENT: </a:t>
            </a:r>
            <a:r>
              <a:rPr lang="pl-PL" sz="2000" i="1" u="sng" dirty="0" smtClean="0">
                <a:latin typeface="+mj-lt"/>
              </a:rPr>
              <a:t>AOMEI Technology Co., Ltd.</a:t>
            </a:r>
            <a:endParaRPr lang="pl-PL" sz="2000" i="1" u="sng" dirty="0">
              <a:latin typeface="+mj-lt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-438912" y="3051236"/>
            <a:ext cx="447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NAJNOWSZA WERSJA: </a:t>
            </a:r>
            <a:r>
              <a:rPr lang="pl-PL" sz="2000" i="1" u="sng" dirty="0" smtClean="0">
                <a:latin typeface="+mj-lt"/>
              </a:rPr>
              <a:t>4.0.6</a:t>
            </a:r>
            <a:endParaRPr lang="pl-PL" sz="2000" i="1" u="sng" dirty="0">
              <a:latin typeface="+mj-lt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-438912" y="3698110"/>
            <a:ext cx="4474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NA RYNKU OD: </a:t>
            </a:r>
            <a:r>
              <a:rPr lang="pl-PL" sz="2000" i="1" u="sng" dirty="0" smtClean="0">
                <a:latin typeface="+mj-lt"/>
              </a:rPr>
              <a:t>2012r.</a:t>
            </a:r>
            <a:endParaRPr lang="pl-PL" sz="2000" i="1" u="sng" dirty="0">
              <a:latin typeface="+mj-lt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-307848" y="4298275"/>
            <a:ext cx="4212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OBSŁUGIWANE SYSTEMY: </a:t>
            </a:r>
          </a:p>
          <a:p>
            <a:pPr algn="ctr"/>
            <a:r>
              <a:rPr lang="pl-PL" sz="2000" i="1" u="sng" dirty="0" smtClean="0">
                <a:latin typeface="+mj-lt"/>
              </a:rPr>
              <a:t>Win XP/Vista/7/8/8.1/10</a:t>
            </a:r>
            <a:endParaRPr lang="pl-PL" sz="2000" i="1" u="sng" dirty="0">
              <a:latin typeface="+mj-lt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-353568" y="5346839"/>
            <a:ext cx="4474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CENA:</a:t>
            </a:r>
          </a:p>
          <a:p>
            <a:pPr algn="ctr"/>
            <a:r>
              <a:rPr lang="pl-PL" sz="2000" i="1" u="sng" dirty="0" smtClean="0">
                <a:latin typeface="+mj-lt"/>
              </a:rPr>
              <a:t>39,95 $ / bez aktualizacji</a:t>
            </a:r>
          </a:p>
          <a:p>
            <a:pPr algn="ctr"/>
            <a:r>
              <a:rPr lang="pl-PL" sz="2000" i="1" u="sng" dirty="0" smtClean="0">
                <a:latin typeface="+mj-lt"/>
              </a:rPr>
              <a:t>49,95 $ / z dożywotnią aktualizacją</a:t>
            </a:r>
            <a:endParaRPr lang="pl-PL" sz="2000" i="1" u="sng" dirty="0">
              <a:latin typeface="+mj-lt"/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" y="119901"/>
            <a:ext cx="2011466" cy="2736319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4035552" y="2774237"/>
            <a:ext cx="7912608" cy="3170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MOŻLIWOŚCI: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Umożliwia tworzenie całych kopii dysków (samoprzywracalne) lub wybranych plików i folderów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Możliwość klonowania dysków lub partycji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Możliwość ustawienia harmonogramu wykonania kopii </a:t>
            </a:r>
            <a:r>
              <a:rPr lang="pl-PL" sz="1500" dirty="0" smtClean="0">
                <a:latin typeface="+mj-lt"/>
              </a:rPr>
              <a:t>zapasowej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Pozwala na stworzenie nośnika bootowalnego (np. pendrive’a)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Zapewnia powiadomienia e-mail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Pozwala na zapisanie kopii na dysku twardym, pamięci </a:t>
            </a:r>
            <a:r>
              <a:rPr lang="pl-PL" sz="1500" dirty="0" err="1">
                <a:latin typeface="+mj-lt"/>
              </a:rPr>
              <a:t>flash</a:t>
            </a:r>
            <a:r>
              <a:rPr lang="pl-PL" sz="1500" dirty="0">
                <a:latin typeface="+mj-lt"/>
              </a:rPr>
              <a:t>, płycie DVD oraz na serwerze FTP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8216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68" y="189738"/>
            <a:ext cx="9268840" cy="652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0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5000" dirty="0" smtClean="0">
                <a:latin typeface="Impact" panose="020B0806030902050204" pitchFamily="34" charset="0"/>
              </a:rPr>
              <a:t>EaseUS Todo Backup Free</a:t>
            </a:r>
            <a:endParaRPr lang="pl-PL" sz="5000" dirty="0">
              <a:latin typeface="Impact" panose="020B0806030902050204" pitchFamily="34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2" y="121920"/>
            <a:ext cx="2385316" cy="2385316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4663440" y="1322198"/>
            <a:ext cx="286512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300" dirty="0" smtClean="0">
                <a:latin typeface="+mj-lt"/>
              </a:rPr>
              <a:t>PRODUCENT: </a:t>
            </a:r>
            <a:r>
              <a:rPr lang="pl-PL" sz="2300" i="1" u="sng" dirty="0" smtClean="0">
                <a:latin typeface="+mj-lt"/>
              </a:rPr>
              <a:t>EaseUS</a:t>
            </a:r>
            <a:endParaRPr lang="pl-PL" sz="2300" i="1" u="sng" dirty="0">
              <a:latin typeface="+mj-lt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238125" y="3196504"/>
            <a:ext cx="279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+mj-lt"/>
              </a:rPr>
              <a:t>NAJNOWSZA WERSJA: </a:t>
            </a:r>
            <a:r>
              <a:rPr lang="pl-PL" i="1" u="sng" dirty="0" smtClean="0">
                <a:latin typeface="+mj-lt"/>
              </a:rPr>
              <a:t>10.6</a:t>
            </a:r>
            <a:endParaRPr lang="pl-PL" i="1" u="sng" dirty="0">
              <a:latin typeface="+mj-lt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-329946" y="3928962"/>
            <a:ext cx="3889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NA RYNKU OD: </a:t>
            </a:r>
            <a:r>
              <a:rPr lang="pl-PL" sz="2000" i="1" u="sng" dirty="0" smtClean="0">
                <a:latin typeface="+mj-lt"/>
              </a:rPr>
              <a:t>2004r.</a:t>
            </a:r>
            <a:endParaRPr lang="pl-PL" sz="2000" i="1" u="sng" dirty="0">
              <a:latin typeface="+mj-lt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23241" y="4685992"/>
            <a:ext cx="3182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OBSŁUGIWANE SYSTEMY: </a:t>
            </a:r>
            <a:r>
              <a:rPr lang="pl-PL" sz="2000" i="1" u="sng" dirty="0" smtClean="0">
                <a:latin typeface="+mj-lt"/>
              </a:rPr>
              <a:t>Win XP/Vista/7/8/8.1/10</a:t>
            </a:r>
            <a:endParaRPr lang="pl-PL" sz="2000" i="1" u="sng" dirty="0">
              <a:latin typeface="+mj-lt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-329946" y="5750798"/>
            <a:ext cx="3889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CENA: </a:t>
            </a:r>
            <a:r>
              <a:rPr lang="pl-PL" sz="2000" i="1" u="sng" dirty="0" smtClean="0">
                <a:latin typeface="+mj-lt"/>
              </a:rPr>
              <a:t>Darmowy</a:t>
            </a:r>
            <a:endParaRPr lang="pl-PL" sz="2000" i="1" u="sng" dirty="0">
              <a:latin typeface="+mj-lt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3858768" y="2297778"/>
            <a:ext cx="8333232" cy="3862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MOŻLIWOŚCI: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Ma możliwość tworzenia i przywracania kopii dysków (bootowalnych i niebootowalnych)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5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Posiada przejrzysty i intuicyjny interfejs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5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Pozwala na zapisanie kopii na dysku twardym, pamięci </a:t>
            </a:r>
            <a:r>
              <a:rPr lang="pl-PL" sz="1500" dirty="0" err="1" smtClean="0">
                <a:latin typeface="+mj-lt"/>
              </a:rPr>
              <a:t>flash</a:t>
            </a:r>
            <a:r>
              <a:rPr lang="pl-PL" sz="1500" dirty="0" smtClean="0">
                <a:latin typeface="+mj-lt"/>
              </a:rPr>
              <a:t>, płycie DVD oraz na serwerze FTP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5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Umożliwia tworzenie i przywracanie kopii wybranych folderów i plików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5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Możliwość ustawienia harmonogramu wykonania kopii zapasowej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Pozwala na stworzenie nośnika bootowalnego (np. pendrive’a)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Działa w tle, dzięki czemu nie musimy przerywać naszej pracy na komputerze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Wbudowana opcja umożliwiająca klonowanie partycji</a:t>
            </a:r>
            <a:endParaRPr lang="pl-PL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81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04" y="87786"/>
            <a:ext cx="10082784" cy="665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700" dirty="0" smtClean="0">
                <a:latin typeface="Impact" panose="020B0806030902050204" pitchFamily="34" charset="0"/>
              </a:rPr>
              <a:t>BackUp Maker Standard Edition</a:t>
            </a:r>
            <a:endParaRPr lang="pl-PL" sz="4700" dirty="0">
              <a:latin typeface="Impact" panose="020B0806030902050204" pitchFamily="34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974592" y="1125508"/>
            <a:ext cx="4242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PRODUCENT: </a:t>
            </a:r>
            <a:r>
              <a:rPr lang="pl-PL" sz="2000" i="1" u="sng" dirty="0" smtClean="0">
                <a:latin typeface="+mj-lt"/>
              </a:rPr>
              <a:t>ASCOMP Software GmbH</a:t>
            </a:r>
            <a:endParaRPr lang="pl-PL" sz="2000" i="1" u="sng" dirty="0">
              <a:latin typeface="+mj-lt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0" y="3523646"/>
            <a:ext cx="4669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NAJNOWSZA WERSJA: </a:t>
            </a:r>
            <a:r>
              <a:rPr lang="pl-PL" sz="2000" i="1" u="sng" dirty="0" smtClean="0">
                <a:latin typeface="+mj-lt"/>
              </a:rPr>
              <a:t>7.300 of 11/11/2017</a:t>
            </a:r>
            <a:endParaRPr lang="pl-PL" sz="2000" i="1" u="sng" dirty="0">
              <a:latin typeface="+mj-lt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-109728" y="4225034"/>
            <a:ext cx="390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NA RYNKU OD: </a:t>
            </a:r>
            <a:r>
              <a:rPr lang="pl-PL" sz="2000" i="1" u="sng" dirty="0" smtClean="0">
                <a:latin typeface="+mj-lt"/>
              </a:rPr>
              <a:t>Nie podano</a:t>
            </a:r>
            <a:endParaRPr lang="pl-PL" sz="2000" i="1" u="sng" dirty="0">
              <a:latin typeface="+mj-lt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09728" y="4828549"/>
            <a:ext cx="3681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OBSŁUGIWANE SYSTEMY:</a:t>
            </a:r>
          </a:p>
          <a:p>
            <a:pPr algn="ctr"/>
            <a:r>
              <a:rPr lang="pl-PL" sz="2000" dirty="0" smtClean="0">
                <a:latin typeface="+mj-lt"/>
              </a:rPr>
              <a:t> </a:t>
            </a:r>
            <a:r>
              <a:rPr lang="pl-PL" sz="2000" i="1" u="sng" dirty="0" smtClean="0">
                <a:latin typeface="+mj-lt"/>
              </a:rPr>
              <a:t>Win XP/Vista/7/8/8.1/10/Server 2012/Server 2008/Server 2003</a:t>
            </a:r>
            <a:endParaRPr lang="pl-PL" sz="2000" i="1" u="sng" dirty="0">
              <a:latin typeface="+mj-lt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0" y="6052057"/>
            <a:ext cx="390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CENA: </a:t>
            </a:r>
            <a:r>
              <a:rPr lang="pl-PL" sz="2000" i="1" u="sng" dirty="0" smtClean="0">
                <a:latin typeface="+mj-lt"/>
              </a:rPr>
              <a:t>Darmowy</a:t>
            </a:r>
            <a:endParaRPr lang="pl-PL" sz="2000" i="1" u="sng" dirty="0">
              <a:latin typeface="+mj-lt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4754880" y="2851181"/>
            <a:ext cx="7132320" cy="3400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MOŻLIWOŚCI</a:t>
            </a:r>
            <a:r>
              <a:rPr lang="pl-PL" sz="2000" dirty="0" smtClean="0">
                <a:latin typeface="+mj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 </a:t>
            </a:r>
            <a:r>
              <a:rPr lang="pl-PL" sz="1500" dirty="0">
                <a:latin typeface="+mj-lt"/>
              </a:rPr>
              <a:t>Umożliwia tworzenie całych kopii dysków (samoprzywracalne) lub wybranych plików i folderów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Pozwala na zapisanie kopii na dysku twardym, pamięci </a:t>
            </a:r>
            <a:r>
              <a:rPr lang="pl-PL" sz="1500" dirty="0" err="1">
                <a:latin typeface="+mj-lt"/>
              </a:rPr>
              <a:t>flash</a:t>
            </a:r>
            <a:r>
              <a:rPr lang="pl-PL" sz="1500" dirty="0">
                <a:latin typeface="+mj-lt"/>
              </a:rPr>
              <a:t>, płycie DVD oraz na serwerze </a:t>
            </a:r>
            <a:r>
              <a:rPr lang="pl-PL" sz="1500" dirty="0" smtClean="0">
                <a:latin typeface="+mj-lt"/>
              </a:rPr>
              <a:t>FTP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Pozwala na stworzenie nośnika bootowalnego (np. pendrive’a</a:t>
            </a:r>
            <a:r>
              <a:rPr lang="pl-PL" sz="1500" dirty="0" smtClean="0">
                <a:latin typeface="+mj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Możliwość ustawienia harmonogramu wykonania kopii </a:t>
            </a:r>
            <a:r>
              <a:rPr lang="pl-PL" sz="1500" dirty="0" smtClean="0">
                <a:latin typeface="+mj-lt"/>
              </a:rPr>
              <a:t>zapasowej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Bezpieczne szyfrowanie w celu ochrony prywatności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 smtClean="0">
                <a:latin typeface="+mj-lt"/>
              </a:rPr>
              <a:t>Łatwy i intuicyjny interfejs</a:t>
            </a:r>
            <a:endParaRPr lang="pl-PL" sz="1500" dirty="0">
              <a:latin typeface="+mj-lt"/>
            </a:endParaRP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083"/>
            <a:ext cx="2426208" cy="403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698" y="145541"/>
            <a:ext cx="9234678" cy="659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7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700" dirty="0" smtClean="0">
                <a:latin typeface="Impact" panose="020B0806030902050204" pitchFamily="34" charset="0"/>
              </a:rPr>
              <a:t>AOMEI Backupper Standard</a:t>
            </a:r>
            <a:endParaRPr lang="pl-PL" sz="4700" dirty="0">
              <a:latin typeface="Impact" panose="020B080603090205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956304" y="1325563"/>
            <a:ext cx="4279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PRODUCENT: </a:t>
            </a:r>
            <a:r>
              <a:rPr lang="pl-PL" sz="2000" i="1" u="sng" dirty="0" smtClean="0">
                <a:latin typeface="+mj-lt"/>
              </a:rPr>
              <a:t>AOMEI Technology Co </a:t>
            </a:r>
            <a:r>
              <a:rPr lang="pl-PL" sz="2000" i="1" u="sng" dirty="0" err="1" smtClean="0">
                <a:latin typeface="+mj-lt"/>
              </a:rPr>
              <a:t>Ltd</a:t>
            </a:r>
            <a:endParaRPr lang="pl-PL" sz="2000" i="1" u="sng" dirty="0">
              <a:latin typeface="+mj-lt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57912" y="3676223"/>
            <a:ext cx="390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NAJNOWSZA WERSJA: </a:t>
            </a:r>
            <a:r>
              <a:rPr lang="pl-PL" sz="2000" i="1" u="sng" dirty="0" smtClean="0">
                <a:latin typeface="+mj-lt"/>
              </a:rPr>
              <a:t>4.0.6</a:t>
            </a:r>
            <a:endParaRPr lang="pl-PL" sz="2000" i="1" u="sng" dirty="0">
              <a:latin typeface="+mj-lt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-126492" y="4291534"/>
            <a:ext cx="390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NA RYNKU OD: </a:t>
            </a:r>
            <a:r>
              <a:rPr lang="pl-PL" sz="2000" i="1" u="sng" dirty="0" smtClean="0">
                <a:latin typeface="+mj-lt"/>
              </a:rPr>
              <a:t>22 grudzień 2012r.</a:t>
            </a:r>
            <a:endParaRPr lang="pl-PL" sz="2000" i="1" u="sng" dirty="0">
              <a:latin typeface="+mj-lt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92836" y="4995609"/>
            <a:ext cx="3182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OBSŁUGIWANE SYSTEMY: </a:t>
            </a:r>
            <a:r>
              <a:rPr lang="pl-PL" sz="2000" i="1" u="sng" dirty="0" smtClean="0">
                <a:latin typeface="+mj-lt"/>
              </a:rPr>
              <a:t>Win XP/Vista/7/8/8.1/10</a:t>
            </a:r>
            <a:endParaRPr lang="pl-PL" sz="2000" i="1" u="sng" dirty="0">
              <a:latin typeface="+mj-lt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57912" y="5911316"/>
            <a:ext cx="390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CENA: </a:t>
            </a:r>
            <a:r>
              <a:rPr lang="pl-PL" sz="2000" i="1" u="sng" dirty="0" smtClean="0">
                <a:latin typeface="+mj-lt"/>
              </a:rPr>
              <a:t>Darmowy</a:t>
            </a:r>
            <a:endParaRPr lang="pl-PL" sz="2000" i="1" u="sng" dirty="0">
              <a:latin typeface="+mj-lt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4492752" y="2741217"/>
            <a:ext cx="7162800" cy="3170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MOŻLIWOŚCI</a:t>
            </a:r>
            <a:r>
              <a:rPr lang="pl-PL" sz="2000" dirty="0" smtClean="0">
                <a:latin typeface="+mj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Umożliwia tworzenie całych kopii dysków (samoprzywracalne) lub wybranych plików i </a:t>
            </a:r>
            <a:r>
              <a:rPr lang="pl-PL" sz="1500" dirty="0" smtClean="0">
                <a:latin typeface="+mj-lt"/>
              </a:rPr>
              <a:t>folderów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Przyjazny interfejs i prosta obsługa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Pozwala na zapisanie kopii na dysku twardym, pamięci </a:t>
            </a:r>
            <a:r>
              <a:rPr lang="pl-PL" sz="1500" dirty="0" err="1">
                <a:latin typeface="+mj-lt"/>
              </a:rPr>
              <a:t>flash</a:t>
            </a:r>
            <a:r>
              <a:rPr lang="pl-PL" sz="1500" dirty="0">
                <a:latin typeface="+mj-lt"/>
              </a:rPr>
              <a:t>, płycie DVD oraz na serwerze FTP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Pozwala na stworzenie nośnika bootowalnego (np. pendrive’a)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Możliwość ustawienia harmonogramu wykonania kopii zapasowej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" y="59321"/>
            <a:ext cx="2457538" cy="33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/>
          <a:srcRect l="1501" t="1774" r="1094" b="2206"/>
          <a:stretch/>
        </p:blipFill>
        <p:spPr>
          <a:xfrm>
            <a:off x="1536192" y="268224"/>
            <a:ext cx="8680704" cy="604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4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700" dirty="0" smtClean="0">
                <a:latin typeface="Impact" panose="020B0806030902050204" pitchFamily="34" charset="0"/>
              </a:rPr>
              <a:t>Ashampoo Backup 2016</a:t>
            </a:r>
            <a:endParaRPr lang="pl-PL" sz="4700" dirty="0">
              <a:latin typeface="Impact" panose="020B080603090205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4145280" y="1125508"/>
            <a:ext cx="390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PRODUCENT: </a:t>
            </a:r>
            <a:r>
              <a:rPr lang="pl-PL" sz="2000" i="1" u="sng" dirty="0" smtClean="0">
                <a:latin typeface="+mj-lt"/>
              </a:rPr>
              <a:t>Ashampoo GmbH</a:t>
            </a:r>
            <a:endParaRPr lang="pl-PL" sz="2000" i="1" u="sng" dirty="0">
              <a:latin typeface="+mj-lt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18872" y="3677868"/>
            <a:ext cx="390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NAJNOWSZA WERSJA: </a:t>
            </a:r>
            <a:r>
              <a:rPr lang="pl-PL" sz="2000" i="1" u="sng" dirty="0" smtClean="0">
                <a:latin typeface="+mj-lt"/>
              </a:rPr>
              <a:t>10.08</a:t>
            </a:r>
            <a:endParaRPr lang="pl-PL" sz="2000" i="1" u="sng" dirty="0">
              <a:latin typeface="+mj-lt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243840" y="4234052"/>
            <a:ext cx="390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NA RYNKU OD: </a:t>
            </a:r>
            <a:r>
              <a:rPr lang="pl-PL" sz="2000" i="1" u="sng" dirty="0" smtClean="0">
                <a:latin typeface="+mj-lt"/>
              </a:rPr>
              <a:t>1999r.</a:t>
            </a:r>
            <a:endParaRPr lang="pl-PL" sz="2000" i="1" u="sng" dirty="0">
              <a:latin typeface="+mj-lt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755904" y="4969798"/>
            <a:ext cx="2877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OBSŁUGIWANE SYSTEMY: </a:t>
            </a:r>
            <a:r>
              <a:rPr lang="pl-PL" sz="2000" i="1" u="sng" dirty="0" smtClean="0">
                <a:latin typeface="+mj-lt"/>
              </a:rPr>
              <a:t>Win 7/8/8.1/10</a:t>
            </a:r>
            <a:endParaRPr lang="pl-PL" sz="2000" i="1" u="sng" dirty="0">
              <a:latin typeface="+mj-lt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118872" y="5866772"/>
            <a:ext cx="3901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CENA: </a:t>
            </a:r>
            <a:r>
              <a:rPr lang="pl-PL" sz="2000" i="1" u="sng" dirty="0" smtClean="0">
                <a:latin typeface="+mj-lt"/>
              </a:rPr>
              <a:t>Darmowy (ulepszona wersja w cenie 80zł)</a:t>
            </a:r>
            <a:endParaRPr lang="pl-PL" sz="2000" i="1" u="sng" dirty="0">
              <a:latin typeface="+mj-lt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4407408" y="1569599"/>
            <a:ext cx="7278624" cy="5016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latin typeface="+mj-lt"/>
              </a:rPr>
              <a:t>MOŻLIWOŚCI</a:t>
            </a:r>
            <a:r>
              <a:rPr lang="pl-PL" sz="2000" dirty="0" smtClean="0">
                <a:latin typeface="+mj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W pełni automatyczne kopie </a:t>
            </a:r>
            <a:r>
              <a:rPr lang="pl-PL" sz="1500" dirty="0" smtClean="0">
                <a:latin typeface="+mj-lt"/>
              </a:rPr>
              <a:t>zapasowe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Kopie zapasowe i przywracanie dowolnego pliku z </a:t>
            </a:r>
            <a:r>
              <a:rPr lang="pl-PL" sz="1500" dirty="0" smtClean="0">
                <a:latin typeface="+mj-lt"/>
              </a:rPr>
              <a:t>łatwością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Kopie zapasowe i przywracanie całych systemów </a:t>
            </a:r>
            <a:r>
              <a:rPr lang="pl-PL" sz="1500" dirty="0" smtClean="0">
                <a:latin typeface="+mj-lt"/>
              </a:rPr>
              <a:t>operacyjnych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Bezpieczne szyfrowanie w celu ochrony </a:t>
            </a:r>
            <a:r>
              <a:rPr lang="pl-PL" sz="1500" dirty="0" smtClean="0">
                <a:latin typeface="+mj-lt"/>
              </a:rPr>
              <a:t>prywatności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Przyjazny interfejs i prosta </a:t>
            </a:r>
            <a:r>
              <a:rPr lang="pl-PL" sz="1500" dirty="0" smtClean="0">
                <a:latin typeface="+mj-lt"/>
              </a:rPr>
              <a:t>obsługa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Ogromna oszczędność miejsca dzięki maksymalnej </a:t>
            </a:r>
            <a:r>
              <a:rPr lang="pl-PL" sz="1500" dirty="0" smtClean="0">
                <a:latin typeface="+mj-lt"/>
              </a:rPr>
              <a:t>kompresji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Prosta obsługa bez konieczności posiadania specjalistycznej </a:t>
            </a:r>
            <a:r>
              <a:rPr lang="pl-PL" sz="1500" dirty="0" smtClean="0">
                <a:latin typeface="+mj-lt"/>
              </a:rPr>
              <a:t>wiedzy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Łatwe odzyskiwanie danych dostępne z poziomu Eksploratora </a:t>
            </a:r>
            <a:r>
              <a:rPr lang="pl-PL" sz="1500" dirty="0" smtClean="0">
                <a:latin typeface="+mj-lt"/>
              </a:rPr>
              <a:t>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Nośnik odzyskiwania w przypadku totalnej awarii </a:t>
            </a:r>
            <a:r>
              <a:rPr lang="pl-PL" sz="1500" dirty="0" smtClean="0">
                <a:latin typeface="+mj-lt"/>
              </a:rPr>
              <a:t>systemu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>
                <a:latin typeface="+mj-lt"/>
              </a:rPr>
              <a:t>Żaden komputer nie spowolni, kopie zapasowe będą wstrzymane gdy będzie to konieczne </a:t>
            </a:r>
            <a:endParaRPr lang="pl-PL" sz="1500" dirty="0">
              <a:latin typeface="+mj-lt"/>
            </a:endParaRP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224" y="102423"/>
            <a:ext cx="3942541" cy="394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1061</Words>
  <Application>Microsoft Office PowerPoint</Application>
  <PresentationFormat>Panoramiczny</PresentationFormat>
  <Paragraphs>251</Paragraphs>
  <Slides>22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9" baseType="lpstr">
      <vt:lpstr>Agency FB</vt:lpstr>
      <vt:lpstr>Algerian</vt:lpstr>
      <vt:lpstr>Arial</vt:lpstr>
      <vt:lpstr>Calibri</vt:lpstr>
      <vt:lpstr>Calibri Light</vt:lpstr>
      <vt:lpstr>Impact</vt:lpstr>
      <vt:lpstr>Motyw pakietu Office</vt:lpstr>
      <vt:lpstr>PROGRAMY ZEWNĘTRZNE DO TWORZENIA KOPII ZAPASOWYCH</vt:lpstr>
      <vt:lpstr>PODZIAŁ APLIKACJI</vt:lpstr>
      <vt:lpstr>EaseUS Todo Backup Free</vt:lpstr>
      <vt:lpstr>Prezentacja programu PowerPoint</vt:lpstr>
      <vt:lpstr>BackUp Maker Standard Edition</vt:lpstr>
      <vt:lpstr>Prezentacja programu PowerPoint</vt:lpstr>
      <vt:lpstr>AOMEI Backupper Standard</vt:lpstr>
      <vt:lpstr>Prezentacja programu PowerPoint</vt:lpstr>
      <vt:lpstr>Ashampoo Backup 2016</vt:lpstr>
      <vt:lpstr>Prezentacja programu PowerPoint</vt:lpstr>
      <vt:lpstr>Paragon Backup &amp; Recovery Free Edition</vt:lpstr>
      <vt:lpstr>Prezentacja programu PowerPoint</vt:lpstr>
      <vt:lpstr>Acronis True Image 2018</vt:lpstr>
      <vt:lpstr>Prezentacja programu PowerPoint</vt:lpstr>
      <vt:lpstr>Abelssoft Backup</vt:lpstr>
      <vt:lpstr>Prezentacja programu PowerPoint</vt:lpstr>
      <vt:lpstr>Active@ Disk Image</vt:lpstr>
      <vt:lpstr>Prezentacja programu PowerPoint</vt:lpstr>
      <vt:lpstr>HANDY BACKUP</vt:lpstr>
      <vt:lpstr>Prezentacja programu PowerPoint</vt:lpstr>
      <vt:lpstr>AOMEI Backupper Professional</vt:lpstr>
      <vt:lpstr>Prezentacja programu PowerPoint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PROGRAMY ZEWNĘTRZNE DO TWORZENIA KOPII ZAPASOWYCH</dc:title>
  <dc:creator>Damian Barwiołek</dc:creator>
  <cp:lastModifiedBy>Damian Barwiołek</cp:lastModifiedBy>
  <cp:revision>26</cp:revision>
  <dcterms:created xsi:type="dcterms:W3CDTF">2017-11-23T20:01:04Z</dcterms:created>
  <dcterms:modified xsi:type="dcterms:W3CDTF">2017-11-24T20:24:54Z</dcterms:modified>
</cp:coreProperties>
</file>