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309-CF0A-46BC-AD0B-09513DD541B7}" type="datetimeFigureOut">
              <a:rPr lang="pl-PL" smtClean="0"/>
              <a:t>2017-11-25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1DD-F7A8-4CF0-A871-2222601956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92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309-CF0A-46BC-AD0B-09513DD541B7}" type="datetimeFigureOut">
              <a:rPr lang="pl-PL" smtClean="0"/>
              <a:t>2017-11-25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1DD-F7A8-4CF0-A871-2222601956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26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309-CF0A-46BC-AD0B-09513DD541B7}" type="datetimeFigureOut">
              <a:rPr lang="pl-PL" smtClean="0"/>
              <a:t>2017-11-25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1DD-F7A8-4CF0-A871-2222601956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14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309-CF0A-46BC-AD0B-09513DD541B7}" type="datetimeFigureOut">
              <a:rPr lang="pl-PL" smtClean="0"/>
              <a:t>2017-11-25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1DD-F7A8-4CF0-A871-2222601956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0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309-CF0A-46BC-AD0B-09513DD541B7}" type="datetimeFigureOut">
              <a:rPr lang="pl-PL" smtClean="0"/>
              <a:t>2017-11-25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1DD-F7A8-4CF0-A871-2222601956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33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309-CF0A-46BC-AD0B-09513DD541B7}" type="datetimeFigureOut">
              <a:rPr lang="pl-PL" smtClean="0"/>
              <a:t>2017-11-25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1DD-F7A8-4CF0-A871-2222601956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344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309-CF0A-46BC-AD0B-09513DD541B7}" type="datetimeFigureOut">
              <a:rPr lang="pl-PL" smtClean="0"/>
              <a:t>2017-11-25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1DD-F7A8-4CF0-A871-2222601956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404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309-CF0A-46BC-AD0B-09513DD541B7}" type="datetimeFigureOut">
              <a:rPr lang="pl-PL" smtClean="0"/>
              <a:t>2017-11-25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1DD-F7A8-4CF0-A871-2222601956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710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309-CF0A-46BC-AD0B-09513DD541B7}" type="datetimeFigureOut">
              <a:rPr lang="pl-PL" smtClean="0"/>
              <a:t>2017-11-25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1DD-F7A8-4CF0-A871-2222601956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838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309-CF0A-46BC-AD0B-09513DD541B7}" type="datetimeFigureOut">
              <a:rPr lang="pl-PL" smtClean="0"/>
              <a:t>2017-11-25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1DD-F7A8-4CF0-A871-2222601956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19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309-CF0A-46BC-AD0B-09513DD541B7}" type="datetimeFigureOut">
              <a:rPr lang="pl-PL" smtClean="0"/>
              <a:t>2017-11-25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71DD-F7A8-4CF0-A871-2222601956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138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0309-CF0A-46BC-AD0B-09513DD541B7}" type="datetimeFigureOut">
              <a:rPr lang="pl-PL" smtClean="0"/>
              <a:t>2017-11-25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71DD-F7A8-4CF0-A871-2222601956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84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46062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pl-PL" sz="5000" b="1" dirty="0" smtClean="0">
                <a:latin typeface="Algerian" panose="04020705040A02060702" pitchFamily="82" charset="0"/>
              </a:rPr>
              <a:t>WEWNĘTRZNE METODY TWORZENIA KOPII ZAPASOWYCH W SYSTEMIE WINDOWS</a:t>
            </a:r>
            <a:endParaRPr lang="pl-PL" sz="5000" b="1" dirty="0">
              <a:latin typeface="Algerian" panose="04020705040A02060702" pitchFamily="82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0020300" y="6051947"/>
            <a:ext cx="21717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700" dirty="0" smtClean="0">
                <a:latin typeface="Agency FB" panose="020B0503020202020204" pitchFamily="34" charset="0"/>
              </a:rPr>
              <a:t>PRZYGOTOWAŁ:</a:t>
            </a:r>
          </a:p>
          <a:p>
            <a:pPr algn="ctr"/>
            <a:r>
              <a:rPr lang="pl-PL" sz="1700" dirty="0" smtClean="0">
                <a:latin typeface="Agency FB" panose="020B0503020202020204" pitchFamily="34" charset="0"/>
              </a:rPr>
              <a:t>DAMIAN BARWIOŁEK</a:t>
            </a:r>
            <a:endParaRPr lang="pl-PL" sz="17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05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83057" cy="395635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1609"/>
            <a:ext cx="6342513" cy="2816391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5588000" y="596900"/>
            <a:ext cx="5156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Wybieramy miejsce, w którym ma zostać zapisana kopia i naciskamy przycisk „Dalej”</a:t>
            </a:r>
            <a:endParaRPr lang="pl-PL" sz="1700" dirty="0">
              <a:latin typeface="+mj-lt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048500" y="4191000"/>
            <a:ext cx="46990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>
                <a:latin typeface="+mj-lt"/>
              </a:rPr>
              <a:t>	</a:t>
            </a:r>
            <a:r>
              <a:rPr lang="pl-PL" sz="1700" dirty="0" smtClean="0">
                <a:latin typeface="+mj-lt"/>
              </a:rPr>
              <a:t>Następnie pojawiają się 2 opcje: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dirty="0" smtClean="0">
                <a:solidFill>
                  <a:srgbClr val="00B050"/>
                </a:solidFill>
                <a:latin typeface="+mj-lt"/>
              </a:rPr>
              <a:t>Wybierz automatycznie</a:t>
            </a:r>
            <a:r>
              <a:rPr lang="pl-PL" sz="1700" dirty="0" smtClean="0">
                <a:latin typeface="+mj-lt"/>
              </a:rPr>
              <a:t>” – system wykona kopię swoim zdaniem najważniejszych folderów i plików (brak ingerencji człowieka)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dirty="0" smtClean="0">
                <a:solidFill>
                  <a:srgbClr val="0070C0"/>
                </a:solidFill>
                <a:latin typeface="+mj-lt"/>
              </a:rPr>
              <a:t>Pozwól mi wybrać</a:t>
            </a:r>
            <a:r>
              <a:rPr lang="pl-PL" sz="1700" dirty="0" smtClean="0">
                <a:latin typeface="+mj-lt"/>
              </a:rPr>
              <a:t>” – system wykona kopię konkretnych plików i folderów (ingerencja człowieka)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157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9" y="217181"/>
            <a:ext cx="5630061" cy="439163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406" y="217181"/>
            <a:ext cx="6001588" cy="5220429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34569" y="4965700"/>
            <a:ext cx="507563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W wypadku wybrania DRUGIEJ opcji, musimy wskazać systemowi, które pliki/foldery chcemy zapisać do kopii.</a:t>
            </a:r>
            <a:endParaRPr lang="pl-PL" sz="1700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600700" y="5626100"/>
            <a:ext cx="627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Ukarze nam się okno z podsumowaniem (</a:t>
            </a:r>
            <a:r>
              <a:rPr lang="pl-PL" sz="1500" dirty="0" smtClean="0">
                <a:solidFill>
                  <a:srgbClr val="00B050"/>
                </a:solidFill>
                <a:latin typeface="+mj-lt"/>
              </a:rPr>
              <a:t>zielony</a:t>
            </a:r>
            <a:r>
              <a:rPr lang="pl-PL" sz="1700" dirty="0" smtClean="0">
                <a:latin typeface="+mj-lt"/>
              </a:rPr>
              <a:t>), harmonogramem (</a:t>
            </a:r>
            <a:r>
              <a:rPr lang="pl-PL" sz="1500" dirty="0" smtClean="0">
                <a:solidFill>
                  <a:srgbClr val="FF0000"/>
                </a:solidFill>
                <a:latin typeface="+mj-lt"/>
              </a:rPr>
              <a:t>czerwony</a:t>
            </a:r>
            <a:r>
              <a:rPr lang="pl-PL" sz="1700" dirty="0" smtClean="0">
                <a:latin typeface="+mj-lt"/>
              </a:rPr>
              <a:t>) (wg wybranej opcji za każdym razem kopia zostanie utworzona o danym czasie) oraz przycisk zatwierdzający (</a:t>
            </a:r>
            <a:r>
              <a:rPr lang="pl-PL" sz="1500" dirty="0" smtClean="0">
                <a:solidFill>
                  <a:srgbClr val="FFFF00"/>
                </a:solidFill>
                <a:latin typeface="+mj-lt"/>
              </a:rPr>
              <a:t>żółty</a:t>
            </a:r>
            <a:r>
              <a:rPr lang="pl-PL" sz="1700" dirty="0" smtClean="0">
                <a:latin typeface="+mj-lt"/>
              </a:rPr>
              <a:t>).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735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700" b="1" dirty="0" smtClean="0">
                <a:latin typeface="Algerian" panose="04020705040A02060702" pitchFamily="82" charset="0"/>
              </a:rPr>
              <a:t>ŁATWY TRANSFER W SYSTEMIE WINDOWS</a:t>
            </a:r>
            <a:endParaRPr lang="pl-PL" sz="4700" b="1" dirty="0"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2" y="1069612"/>
            <a:ext cx="3187998" cy="388537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71" y="1325563"/>
            <a:ext cx="4001058" cy="201958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060964" y="4516402"/>
            <a:ext cx="784252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Kolejnym sposobem stworzenia kopii zapasowej jest </a:t>
            </a:r>
            <a:r>
              <a:rPr lang="pl-PL" sz="1700" dirty="0" err="1" smtClean="0">
                <a:latin typeface="+mj-lt"/>
              </a:rPr>
              <a:t>tkz</a:t>
            </a:r>
            <a:r>
              <a:rPr lang="pl-PL" sz="1700" dirty="0" smtClean="0">
                <a:latin typeface="+mj-lt"/>
              </a:rPr>
              <a:t>. „Łatwy transfer w systemie Windows”, który możemy uruchomić na 2 sposoby (zdjęcie po lewej i po prawej)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879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3" y="215570"/>
            <a:ext cx="6770058" cy="5321630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7912100" y="2413000"/>
            <a:ext cx="37973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Pojawi się nam okno, gdzie w dokładny i przyjemny sposób wytłumaczone jest jak działa ta funkcja.</a:t>
            </a:r>
          </a:p>
          <a:p>
            <a:endParaRPr lang="pl-PL" sz="1700" dirty="0">
              <a:latin typeface="+mj-lt"/>
            </a:endParaRPr>
          </a:p>
          <a:p>
            <a:r>
              <a:rPr lang="pl-PL" sz="1700" dirty="0" smtClean="0">
                <a:latin typeface="+mj-lt"/>
              </a:rPr>
              <a:t>Wystarczy nacisnąć przycisk „</a:t>
            </a:r>
            <a:r>
              <a:rPr lang="pl-PL" sz="1500" dirty="0" smtClean="0">
                <a:solidFill>
                  <a:srgbClr val="FFFF00"/>
                </a:solidFill>
                <a:latin typeface="+mj-lt"/>
              </a:rPr>
              <a:t>Dalej</a:t>
            </a:r>
            <a:r>
              <a:rPr lang="pl-PL" sz="1700" dirty="0" smtClean="0">
                <a:latin typeface="+mj-lt"/>
              </a:rPr>
              <a:t>”.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555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43" y="825170"/>
            <a:ext cx="6673118" cy="5245430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342900" y="1562100"/>
            <a:ext cx="42799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Do dyspozycji będziemy mieć 3 opcje:</a:t>
            </a:r>
          </a:p>
          <a:p>
            <a:endParaRPr lang="pl-PL" sz="17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dirty="0" smtClean="0">
                <a:solidFill>
                  <a:srgbClr val="00B050"/>
                </a:solidFill>
                <a:latin typeface="+mj-lt"/>
              </a:rPr>
              <a:t>Przy użyciu kabla łatwego transferu</a:t>
            </a:r>
            <a:r>
              <a:rPr lang="pl-PL" sz="1700" dirty="0" smtClean="0">
                <a:latin typeface="+mj-lt"/>
              </a:rPr>
              <a:t>” – wymiana danych zostanie przeprowadzona przez zwykły kabel USB</a:t>
            </a:r>
          </a:p>
          <a:p>
            <a:pPr marL="342900" indent="-342900">
              <a:buFont typeface="+mj-lt"/>
              <a:buAutoNum type="arabicPeriod"/>
            </a:pPr>
            <a:endParaRPr lang="pl-PL" sz="17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dirty="0" smtClean="0">
                <a:solidFill>
                  <a:srgbClr val="FF0000"/>
                </a:solidFill>
                <a:latin typeface="+mj-lt"/>
              </a:rPr>
              <a:t>Przy użyciu sieci</a:t>
            </a:r>
            <a:r>
              <a:rPr lang="pl-PL" sz="1700" dirty="0" smtClean="0">
                <a:latin typeface="+mj-lt"/>
              </a:rPr>
              <a:t>” – wymiana danych zostanie przeprowadzona przez sieć, w której muszą znajdować się nasze komputery</a:t>
            </a:r>
          </a:p>
          <a:p>
            <a:pPr marL="342900" indent="-342900">
              <a:buFont typeface="+mj-lt"/>
              <a:buAutoNum type="arabicPeriod"/>
            </a:pPr>
            <a:endParaRPr lang="pl-PL" sz="17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dirty="0" smtClean="0">
                <a:solidFill>
                  <a:srgbClr val="0070C0"/>
                </a:solidFill>
                <a:latin typeface="+mj-lt"/>
              </a:rPr>
              <a:t>Przy użyciu zewnętrznego dysku twardego lub dysku </a:t>
            </a:r>
            <a:r>
              <a:rPr lang="pl-PL" sz="1500" dirty="0" err="1" smtClean="0">
                <a:solidFill>
                  <a:srgbClr val="0070C0"/>
                </a:solidFill>
                <a:latin typeface="+mj-lt"/>
              </a:rPr>
              <a:t>flash</a:t>
            </a:r>
            <a:r>
              <a:rPr lang="pl-PL" sz="1500" dirty="0" smtClean="0">
                <a:solidFill>
                  <a:srgbClr val="0070C0"/>
                </a:solidFill>
                <a:latin typeface="+mj-lt"/>
              </a:rPr>
              <a:t> USB</a:t>
            </a:r>
            <a:r>
              <a:rPr lang="pl-PL" sz="1700" dirty="0" smtClean="0">
                <a:latin typeface="+mj-lt"/>
              </a:rPr>
              <a:t>” – wymiana danych zostanie przeprowadzona przy użyciu napędu zewnętrznego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284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200900" y="1727200"/>
            <a:ext cx="49911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Niezależnie od wybranej opcji w następnym kroku będziemy mieć 2 możliwości:</a:t>
            </a:r>
          </a:p>
          <a:p>
            <a:endParaRPr lang="pl-PL" sz="17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dirty="0" smtClean="0">
                <a:solidFill>
                  <a:srgbClr val="FFC000"/>
                </a:solidFill>
                <a:latin typeface="+mj-lt"/>
              </a:rPr>
              <a:t>To jest mój nowy komputer</a:t>
            </a:r>
            <a:r>
              <a:rPr lang="pl-PL" sz="1700" dirty="0" smtClean="0">
                <a:latin typeface="+mj-lt"/>
              </a:rPr>
              <a:t>” – używamy, gdy mamy już kopię „Łatwego transferu..” i chcemy wgrać je na ten komputer</a:t>
            </a:r>
          </a:p>
          <a:p>
            <a:pPr marL="342900" indent="-342900">
              <a:buFont typeface="+mj-lt"/>
              <a:buAutoNum type="arabicPeriod"/>
            </a:pPr>
            <a:endParaRPr lang="pl-PL" sz="17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dirty="0" smtClean="0">
                <a:solidFill>
                  <a:srgbClr val="00B050"/>
                </a:solidFill>
                <a:latin typeface="+mj-lt"/>
              </a:rPr>
              <a:t>To jest mój stary komputer</a:t>
            </a:r>
            <a:r>
              <a:rPr lang="pl-PL" sz="1700" dirty="0" smtClean="0">
                <a:latin typeface="+mj-lt"/>
              </a:rPr>
              <a:t>” – używamy w przypadku, gdy chcemy zapisać na naszym komputerze kopię naszych ustawień</a:t>
            </a:r>
            <a:endParaRPr lang="pl-PL" sz="1700" dirty="0">
              <a:latin typeface="+mj-lt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" y="203200"/>
            <a:ext cx="7076615" cy="556260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7937500" y="4953000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+mj-lt"/>
              </a:rPr>
              <a:t>	</a:t>
            </a:r>
            <a:r>
              <a:rPr lang="pl-PL" sz="1700" dirty="0" smtClean="0">
                <a:latin typeface="+mj-lt"/>
              </a:rPr>
              <a:t>W moim przypadku będzie to opcja</a:t>
            </a:r>
            <a:r>
              <a:rPr lang="pl-PL" dirty="0" smtClean="0">
                <a:latin typeface="+mj-lt"/>
              </a:rPr>
              <a:t> „</a:t>
            </a:r>
            <a:r>
              <a:rPr lang="pl-PL" sz="1500" dirty="0" smtClean="0">
                <a:solidFill>
                  <a:srgbClr val="00B050"/>
                </a:solidFill>
                <a:latin typeface="+mj-lt"/>
              </a:rPr>
              <a:t>To jest mój stary komputer</a:t>
            </a:r>
            <a:r>
              <a:rPr lang="pl-PL" dirty="0" smtClean="0">
                <a:latin typeface="+mj-lt"/>
              </a:rPr>
              <a:t>”.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907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3" y="202870"/>
            <a:ext cx="6011114" cy="4725059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6604000" y="2451100"/>
            <a:ext cx="49149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Po chwili komputer sprawdzi dostępność plików oraz szacuje ich rozmiar, a następnie będziemy mogli zaznaczyć (i/albo dostosować) potrzebne dyski i pliki (zaznaczone kolorem </a:t>
            </a:r>
            <a:r>
              <a:rPr lang="pl-PL" sz="1500" dirty="0" smtClean="0">
                <a:solidFill>
                  <a:srgbClr val="FF0000"/>
                </a:solidFill>
                <a:latin typeface="+mj-lt"/>
              </a:rPr>
              <a:t>czerwonym</a:t>
            </a:r>
            <a:r>
              <a:rPr lang="pl-PL" sz="1700" dirty="0">
                <a:latin typeface="+mj-lt"/>
              </a:rPr>
              <a:t>)</a:t>
            </a:r>
            <a:r>
              <a:rPr lang="pl-PL" sz="1700" dirty="0" smtClean="0">
                <a:latin typeface="+mj-lt"/>
              </a:rPr>
              <a:t> do stworzenia kopii.</a:t>
            </a:r>
          </a:p>
          <a:p>
            <a:r>
              <a:rPr lang="pl-PL" sz="1700" dirty="0" smtClean="0">
                <a:latin typeface="+mj-lt"/>
              </a:rPr>
              <a:t>Po ustawieniu wystarczy nacisnąć „</a:t>
            </a:r>
            <a:r>
              <a:rPr lang="pl-PL" sz="1500" dirty="0" smtClean="0">
                <a:solidFill>
                  <a:srgbClr val="FFFF00"/>
                </a:solidFill>
                <a:latin typeface="+mj-lt"/>
              </a:rPr>
              <a:t>Dalej</a:t>
            </a:r>
            <a:r>
              <a:rPr lang="pl-PL" sz="1700" dirty="0" smtClean="0">
                <a:latin typeface="+mj-lt"/>
              </a:rPr>
              <a:t>”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999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3" y="177471"/>
            <a:ext cx="4556597" cy="358173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5359400" y="635000"/>
            <a:ext cx="58801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Optymalnie będziemy mogli założyć hasło w celu zwiększenia bezpieczeństwa, ale nie jest to konieczne.</a:t>
            </a:r>
          </a:p>
          <a:p>
            <a:endParaRPr lang="pl-PL" sz="1700" dirty="0">
              <a:latin typeface="+mj-lt"/>
            </a:endParaRPr>
          </a:p>
          <a:p>
            <a:r>
              <a:rPr lang="pl-PL" sz="1700" dirty="0" smtClean="0">
                <a:latin typeface="+mj-lt"/>
              </a:rPr>
              <a:t>Naciśnij przycisk „</a:t>
            </a:r>
            <a:r>
              <a:rPr lang="pl-PL" sz="1500" dirty="0" smtClean="0">
                <a:solidFill>
                  <a:srgbClr val="FFFF00"/>
                </a:solidFill>
                <a:latin typeface="+mj-lt"/>
              </a:rPr>
              <a:t>Zapisz</a:t>
            </a:r>
            <a:r>
              <a:rPr lang="pl-PL" sz="1700" dirty="0" smtClean="0">
                <a:latin typeface="+mj-lt"/>
              </a:rPr>
              <a:t>”</a:t>
            </a:r>
            <a:endParaRPr lang="pl-PL" sz="1700" dirty="0">
              <a:latin typeface="+mj-l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37" y="1968336"/>
            <a:ext cx="6087325" cy="4820323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09143" y="4775200"/>
            <a:ext cx="51772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Jedyne co nam pozostaje to wybranie odpowiedniego dysku, na którym chcemy zapisać naszą kopię (zaznaczone kolorem </a:t>
            </a:r>
            <a:r>
              <a:rPr lang="pl-PL" sz="1500" dirty="0" smtClean="0">
                <a:solidFill>
                  <a:srgbClr val="00B050"/>
                </a:solidFill>
                <a:latin typeface="+mj-lt"/>
              </a:rPr>
              <a:t>zielonym</a:t>
            </a:r>
            <a:r>
              <a:rPr lang="pl-PL" sz="1700" dirty="0" smtClean="0">
                <a:latin typeface="+mj-lt"/>
              </a:rPr>
              <a:t>) oraz wpisać nazwę pliku (zaznaczone kolorem </a:t>
            </a:r>
            <a:r>
              <a:rPr lang="pl-PL" sz="1500" dirty="0" smtClean="0">
                <a:solidFill>
                  <a:srgbClr val="FF0000"/>
                </a:solidFill>
                <a:latin typeface="+mj-lt"/>
              </a:rPr>
              <a:t>czerwonym</a:t>
            </a:r>
            <a:r>
              <a:rPr lang="pl-PL" sz="1700" dirty="0" smtClean="0">
                <a:latin typeface="+mj-lt"/>
              </a:rPr>
              <a:t>).</a:t>
            </a:r>
          </a:p>
          <a:p>
            <a:endParaRPr lang="pl-PL" sz="1700" dirty="0">
              <a:latin typeface="+mj-lt"/>
            </a:endParaRPr>
          </a:p>
          <a:p>
            <a:r>
              <a:rPr lang="pl-PL" sz="1700" dirty="0" smtClean="0">
                <a:latin typeface="+mj-lt"/>
              </a:rPr>
              <a:t>Następnie naciśnij „</a:t>
            </a:r>
            <a:r>
              <a:rPr lang="pl-PL" sz="1500" dirty="0" smtClean="0">
                <a:solidFill>
                  <a:srgbClr val="FFFF00"/>
                </a:solidFill>
                <a:latin typeface="+mj-lt"/>
              </a:rPr>
              <a:t>Zapisz</a:t>
            </a:r>
            <a:r>
              <a:rPr lang="pl-PL" sz="1700" dirty="0" smtClean="0">
                <a:latin typeface="+mj-lt"/>
              </a:rPr>
              <a:t>”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969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5000" b="1" dirty="0" smtClean="0">
                <a:latin typeface="Algerian" panose="04020705040A02060702" pitchFamily="82" charset="0"/>
              </a:rPr>
              <a:t>TWORZENIE KOPII ZAPASOWEJ</a:t>
            </a:r>
            <a:endParaRPr lang="pl-PL" sz="5000" b="1" dirty="0">
              <a:latin typeface="Algerian" panose="04020705040A02060702" pitchFamily="82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6" y="1533312"/>
            <a:ext cx="4233809" cy="3878524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21" y="985549"/>
            <a:ext cx="6858957" cy="4124901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292100" y="5829300"/>
            <a:ext cx="11811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Naciśnij „Start”, a następnie „Panel sterowania” (zaznaczony kolorem </a:t>
            </a:r>
            <a:r>
              <a:rPr lang="pl-PL" sz="1500" dirty="0" smtClean="0">
                <a:solidFill>
                  <a:srgbClr val="FF0000"/>
                </a:solidFill>
                <a:latin typeface="+mj-lt"/>
              </a:rPr>
              <a:t>czerwonym</a:t>
            </a:r>
            <a:r>
              <a:rPr lang="pl-PL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). W zakładce „System i zabezpieczenia” (zaznaczony kolorem </a:t>
            </a:r>
            <a:r>
              <a:rPr lang="pl-PL" sz="1500" dirty="0" smtClean="0">
                <a:solidFill>
                  <a:srgbClr val="FFC000"/>
                </a:solidFill>
                <a:latin typeface="+mj-lt"/>
              </a:rPr>
              <a:t>pomarańczowym</a:t>
            </a:r>
            <a:r>
              <a:rPr lang="pl-PL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) odszukaj i wciśnij opcję „Wykonaj kopię zapasową komputera” (kolor </a:t>
            </a:r>
            <a:r>
              <a:rPr lang="pl-PL" sz="1500" dirty="0" smtClean="0">
                <a:solidFill>
                  <a:srgbClr val="00B050"/>
                </a:solidFill>
                <a:latin typeface="+mj-lt"/>
              </a:rPr>
              <a:t>zielony</a:t>
            </a:r>
            <a:r>
              <a:rPr lang="pl-PL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).</a:t>
            </a:r>
            <a:endParaRPr lang="pl-PL" sz="15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92100" y="1117814"/>
            <a:ext cx="127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100" dirty="0" smtClean="0">
                <a:solidFill>
                  <a:srgbClr val="FF0000"/>
                </a:solidFill>
                <a:latin typeface="Impact" panose="020B0806030902050204" pitchFamily="34" charset="0"/>
              </a:rPr>
              <a:t>SPOSÓB I:</a:t>
            </a:r>
            <a:endParaRPr lang="pl-PL" sz="21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292100" y="1117814"/>
            <a:ext cx="1358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100" dirty="0" smtClean="0">
                <a:solidFill>
                  <a:srgbClr val="FF0000"/>
                </a:solidFill>
                <a:latin typeface="Impact" panose="020B0806030902050204" pitchFamily="34" charset="0"/>
              </a:rPr>
              <a:t>SPOSÓB II:</a:t>
            </a:r>
            <a:endParaRPr lang="pl-PL" sz="21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812507"/>
            <a:ext cx="4516089" cy="461039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39" y="2177908"/>
            <a:ext cx="5522983" cy="278779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292100" y="5829300"/>
            <a:ext cx="11811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Naciśnij „Start”, a następnie „Uruchom” (zaznaczony kolorem </a:t>
            </a:r>
            <a:r>
              <a:rPr lang="pl-PL" sz="1500" dirty="0" smtClean="0">
                <a:solidFill>
                  <a:srgbClr val="00B050"/>
                </a:solidFill>
                <a:latin typeface="+mj-lt"/>
              </a:rPr>
              <a:t>zielonym</a:t>
            </a:r>
            <a:r>
              <a:rPr lang="pl-PL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). W uruchomionej konsoli wpisz polecenie „</a:t>
            </a:r>
            <a:r>
              <a:rPr lang="pl-PL" sz="17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sdclt</a:t>
            </a:r>
            <a:r>
              <a:rPr lang="pl-PL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” ( kolor </a:t>
            </a:r>
            <a:r>
              <a:rPr lang="pl-PL" sz="1500" dirty="0" smtClean="0">
                <a:solidFill>
                  <a:srgbClr val="FF0000"/>
                </a:solidFill>
                <a:latin typeface="+mj-lt"/>
              </a:rPr>
              <a:t>czerwony</a:t>
            </a:r>
            <a:r>
              <a:rPr lang="pl-PL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a następnie zatwierdź „</a:t>
            </a:r>
            <a:r>
              <a:rPr lang="pl-PL" sz="1700" dirty="0" smtClean="0">
                <a:solidFill>
                  <a:srgbClr val="FFFF00"/>
                </a:solidFill>
                <a:latin typeface="+mj-lt"/>
              </a:rPr>
              <a:t>OK</a:t>
            </a:r>
            <a:r>
              <a:rPr lang="pl-PL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” lub </a:t>
            </a:r>
            <a:r>
              <a:rPr lang="pl-PL" sz="1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Enter’em</a:t>
            </a:r>
            <a:r>
              <a:rPr lang="pl-PL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  <a:endParaRPr lang="pl-PL" sz="15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242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10" y="461718"/>
            <a:ext cx="10253429" cy="4745282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457200" y="5740400"/>
            <a:ext cx="11557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>
                <a:latin typeface="+mj-lt"/>
              </a:rPr>
              <a:t>	</a:t>
            </a:r>
            <a:r>
              <a:rPr lang="pl-PL" sz="1700" dirty="0" smtClean="0">
                <a:latin typeface="+mj-lt"/>
              </a:rPr>
              <a:t>Wyświetli nam się okno pt. „Kopia zapasowa/Przywracanie”, gdzie do dyspozycji będziemy mieć kilka opcji, które przedstawię w następnych slajdach.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53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7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UTWÓRZ OBRAZ SYSTEMU</a:t>
            </a:r>
            <a:endParaRPr lang="pl-PL" sz="47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787"/>
            <a:ext cx="2750241" cy="109061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8" y="2506662"/>
            <a:ext cx="7003054" cy="377983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7683500" y="1943100"/>
            <a:ext cx="42291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Po naciśnięciu tej opcji ukazuje nam się krótka definicja oraz 2 możliwości zapisu kopii.:</a:t>
            </a:r>
          </a:p>
          <a:p>
            <a:endParaRPr lang="pl-PL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+mj-lt"/>
              </a:rPr>
              <a:t> „</a:t>
            </a:r>
            <a:r>
              <a:rPr lang="pl-PL" sz="1500" dirty="0" smtClean="0">
                <a:solidFill>
                  <a:srgbClr val="0070C0"/>
                </a:solidFill>
                <a:latin typeface="+mj-lt"/>
              </a:rPr>
              <a:t>Na dysku twardym</a:t>
            </a:r>
            <a:r>
              <a:rPr lang="pl-PL" sz="1700" dirty="0" smtClean="0">
                <a:latin typeface="+mj-lt"/>
              </a:rPr>
              <a:t>” – oznacza, że zapis odbędzie się na tym komputerze na wskazanym przez nas dysku*.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7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>
                <a:solidFill>
                  <a:srgbClr val="FF0000"/>
                </a:solidFill>
                <a:latin typeface="+mj-lt"/>
              </a:rPr>
              <a:t>Nie należy tworzyć kopii na tym samym dysku fizycznym co system i niezbędne pliki!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dirty="0" smtClean="0">
                <a:solidFill>
                  <a:srgbClr val="00B050"/>
                </a:solidFill>
                <a:latin typeface="+mj-lt"/>
              </a:rPr>
              <a:t>Na jednym lub kilku dyskach DVD</a:t>
            </a:r>
            <a:r>
              <a:rPr lang="pl-PL" sz="1700" dirty="0" smtClean="0">
                <a:latin typeface="+mj-lt"/>
              </a:rPr>
              <a:t>” – umożliwia tworzenie obrazu systemu na płytach DVD. Najlepiej nadają się do tego płyty DVD-RW.</a:t>
            </a:r>
          </a:p>
        </p:txBody>
      </p:sp>
    </p:spTree>
    <p:extLst>
      <p:ext uri="{BB962C8B-B14F-4D97-AF65-F5344CB8AC3E}">
        <p14:creationId xmlns:p14="http://schemas.microsoft.com/office/powerpoint/2010/main" val="353403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447" y="563169"/>
            <a:ext cx="6562121" cy="6040831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863600" y="2451100"/>
            <a:ext cx="4191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Po wybraniu opcji „</a:t>
            </a:r>
            <a:r>
              <a:rPr lang="pl-PL" sz="1700" dirty="0" smtClean="0">
                <a:solidFill>
                  <a:srgbClr val="0070C0"/>
                </a:solidFill>
                <a:latin typeface="+mj-lt"/>
              </a:rPr>
              <a:t>Na dysku twardym</a:t>
            </a:r>
            <a:r>
              <a:rPr lang="pl-PL" sz="1700" dirty="0" smtClean="0">
                <a:latin typeface="+mj-lt"/>
              </a:rPr>
              <a:t>” oraz ustawieniu </a:t>
            </a:r>
            <a:r>
              <a:rPr lang="pl-PL" sz="1700" b="1" dirty="0" smtClean="0">
                <a:solidFill>
                  <a:srgbClr val="0070C0"/>
                </a:solidFill>
                <a:latin typeface="+mj-lt"/>
              </a:rPr>
              <a:t>odpowiedniego dysku fizycznego</a:t>
            </a:r>
            <a:r>
              <a:rPr lang="pl-PL" sz="1700" dirty="0" smtClean="0">
                <a:latin typeface="+mj-lt"/>
              </a:rPr>
              <a:t> pozostaje nam sprawdzić podsumowanie naszych decyzji (zaznaczone kolorem </a:t>
            </a:r>
            <a:r>
              <a:rPr lang="pl-PL" sz="1500" dirty="0" smtClean="0">
                <a:solidFill>
                  <a:srgbClr val="FF0000"/>
                </a:solidFill>
                <a:latin typeface="+mj-lt"/>
              </a:rPr>
              <a:t>czerwonym</a:t>
            </a:r>
            <a:r>
              <a:rPr lang="pl-PL" sz="1700" dirty="0" smtClean="0">
                <a:latin typeface="+mj-lt"/>
              </a:rPr>
              <a:t>) oraz rozpoczęcie wykonywania kopii zapasowej przyciskiem „Rozpocznij wykonywanie kopii zapasowej” (zaznaczone kolorem </a:t>
            </a:r>
            <a:r>
              <a:rPr lang="pl-PL" sz="1500" dirty="0" smtClean="0">
                <a:solidFill>
                  <a:srgbClr val="FFFF00"/>
                </a:solidFill>
                <a:latin typeface="+mj-lt"/>
              </a:rPr>
              <a:t>żółtym</a:t>
            </a:r>
            <a:r>
              <a:rPr lang="pl-PL" sz="1700" dirty="0" smtClean="0">
                <a:latin typeface="+mj-lt"/>
              </a:rPr>
              <a:t>)</a:t>
            </a:r>
            <a:endParaRPr lang="pl-PL" sz="1700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324100" y="1651214"/>
            <a:ext cx="127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100" dirty="0" smtClean="0">
                <a:solidFill>
                  <a:srgbClr val="FF0000"/>
                </a:solidFill>
                <a:latin typeface="Impact" panose="020B0806030902050204" pitchFamily="34" charset="0"/>
              </a:rPr>
              <a:t>SPOSÓB I:</a:t>
            </a:r>
            <a:endParaRPr lang="pl-PL" sz="21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1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3" y="96507"/>
            <a:ext cx="4805757" cy="402776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48" y="220270"/>
            <a:ext cx="5178852" cy="4767448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85343" y="5380672"/>
            <a:ext cx="11816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	</a:t>
            </a:r>
            <a:r>
              <a:rPr lang="pl-PL" dirty="0"/>
              <a:t>Po wybraniu opcji „</a:t>
            </a:r>
            <a:r>
              <a:rPr lang="pl-PL" dirty="0" smtClean="0">
                <a:solidFill>
                  <a:srgbClr val="00B050"/>
                </a:solidFill>
              </a:rPr>
              <a:t>Na jednym lub kilku dyskach DVD</a:t>
            </a:r>
            <a:r>
              <a:rPr lang="pl-PL" dirty="0" smtClean="0"/>
              <a:t>” </a:t>
            </a:r>
            <a:r>
              <a:rPr lang="pl-PL" dirty="0"/>
              <a:t>oraz ustawieniu </a:t>
            </a:r>
            <a:r>
              <a:rPr lang="pl-PL" b="1" dirty="0" smtClean="0">
                <a:solidFill>
                  <a:srgbClr val="00B050"/>
                </a:solidFill>
              </a:rPr>
              <a:t>odpowiedniej/ich płyt</a:t>
            </a:r>
            <a:r>
              <a:rPr lang="pl-PL" dirty="0" smtClean="0">
                <a:solidFill>
                  <a:srgbClr val="00B050"/>
                </a:solidFill>
              </a:rPr>
              <a:t> </a:t>
            </a:r>
            <a:r>
              <a:rPr lang="pl-PL" dirty="0"/>
              <a:t>pozostaje </a:t>
            </a:r>
            <a:r>
              <a:rPr lang="pl-PL" dirty="0" smtClean="0"/>
              <a:t>nam wybranie czego kopię chcemy zrobić i </a:t>
            </a:r>
            <a:r>
              <a:rPr lang="pl-PL" dirty="0"/>
              <a:t>sprawdzić podsumowanie naszych decyzji (zaznaczone kolorem </a:t>
            </a:r>
            <a:r>
              <a:rPr lang="pl-PL" sz="1600" dirty="0">
                <a:solidFill>
                  <a:srgbClr val="FF0000"/>
                </a:solidFill>
              </a:rPr>
              <a:t>czerwonym</a:t>
            </a:r>
            <a:r>
              <a:rPr lang="pl-PL" dirty="0"/>
              <a:t>) oraz rozpoczęcie wykonywania kopii zapasowej przyciskiem „Rozpocznij wykonywanie kopii zapasowej” (zaznaczone kolorem </a:t>
            </a:r>
            <a:r>
              <a:rPr lang="pl-PL" sz="1600" dirty="0">
                <a:solidFill>
                  <a:srgbClr val="FFFF00"/>
                </a:solidFill>
              </a:rPr>
              <a:t>żółtym</a:t>
            </a:r>
            <a:r>
              <a:rPr lang="pl-PL" dirty="0"/>
              <a:t>)</a:t>
            </a:r>
          </a:p>
          <a:p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209800" y="4572220"/>
            <a:ext cx="1409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100" dirty="0" smtClean="0">
                <a:solidFill>
                  <a:srgbClr val="FF0000"/>
                </a:solidFill>
                <a:latin typeface="Impact" panose="020B0806030902050204" pitchFamily="34" charset="0"/>
              </a:rPr>
              <a:t>SPOSÓB II:</a:t>
            </a:r>
            <a:endParaRPr lang="pl-PL" sz="21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7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TWORZENIE DYSKU NAPRAWY SYSTEMU</a:t>
            </a:r>
            <a:endParaRPr lang="pl-PL" sz="47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787"/>
            <a:ext cx="2750241" cy="109061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07" y="1512093"/>
            <a:ext cx="7238552" cy="454183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68300" y="3024187"/>
            <a:ext cx="40259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Po utworzeniu OBRAZU SYSTEMU możemy przekształcić ten obraz w kopię </a:t>
            </a:r>
            <a:r>
              <a:rPr lang="pl-PL" sz="1700" b="1" dirty="0" smtClean="0">
                <a:latin typeface="+mj-lt"/>
              </a:rPr>
              <a:t>samoprzywracalną</a:t>
            </a:r>
            <a:r>
              <a:rPr lang="pl-PL" sz="1700" dirty="0" smtClean="0">
                <a:latin typeface="+mj-lt"/>
              </a:rPr>
              <a:t>. Taki zabieg umożliwi nam rozruch komputera wraz z narzędziami odzyskiwania systemu Windows, gdy nie poradzimy sobie z występującym błędem, a następnie przywrócić komputer do stanu z zapisu obrazu systemu.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203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700" b="1" dirty="0" smtClean="0">
                <a:solidFill>
                  <a:srgbClr val="00B050"/>
                </a:solidFill>
                <a:latin typeface="Algerian" panose="04020705040A02060702" pitchFamily="82" charset="0"/>
              </a:rPr>
              <a:t>KONFIGURUJ TWORZENIE KOPII ZAPASOWEJ</a:t>
            </a:r>
            <a:endParaRPr lang="pl-PL" sz="4700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85" y="1033218"/>
            <a:ext cx="8305069" cy="384358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558800" y="5448353"/>
            <a:ext cx="111506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Umożliwia stworzenie kopii zapasowej dowolnych plików/folderów na naszym komputerze. Jest rodzajem kopii NIE SAMOPRZYWRACALNYCH.</a:t>
            </a:r>
          </a:p>
          <a:p>
            <a:r>
              <a:rPr lang="pl-PL" sz="1700" dirty="0" smtClean="0">
                <a:latin typeface="+mj-lt"/>
              </a:rPr>
              <a:t>Służy do zabezpieczenia się przed ważnymi dla </a:t>
            </a:r>
            <a:r>
              <a:rPr lang="pl-PL" sz="1700" dirty="0">
                <a:latin typeface="+mj-lt"/>
              </a:rPr>
              <a:t>N</a:t>
            </a:r>
            <a:r>
              <a:rPr lang="pl-PL" sz="1700" dirty="0" smtClean="0">
                <a:latin typeface="+mj-lt"/>
              </a:rPr>
              <a:t>as plikami.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56242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43</Words>
  <Application>Microsoft Office PowerPoint</Application>
  <PresentationFormat>Panoramiczny</PresentationFormat>
  <Paragraphs>60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4" baseType="lpstr">
      <vt:lpstr>Agency FB</vt:lpstr>
      <vt:lpstr>Algerian</vt:lpstr>
      <vt:lpstr>Arial</vt:lpstr>
      <vt:lpstr>Calibri</vt:lpstr>
      <vt:lpstr>Calibri Light</vt:lpstr>
      <vt:lpstr>Impact</vt:lpstr>
      <vt:lpstr>Motyw pakietu Office</vt:lpstr>
      <vt:lpstr>WEWNĘTRZNE METODY TWORZENIA KOPII ZAPASOWYCH W SYSTEMIE WINDOWS</vt:lpstr>
      <vt:lpstr>TWORZENIE KOPII ZAPASOWEJ</vt:lpstr>
      <vt:lpstr>Prezentacja programu PowerPoint</vt:lpstr>
      <vt:lpstr>Prezentacja programu PowerPoint</vt:lpstr>
      <vt:lpstr>UTWÓRZ OBRAZ SYSTEMU</vt:lpstr>
      <vt:lpstr>Prezentacja programu PowerPoint</vt:lpstr>
      <vt:lpstr>Prezentacja programu PowerPoint</vt:lpstr>
      <vt:lpstr>TWORZENIE DYSKU NAPRAWY SYSTEMU</vt:lpstr>
      <vt:lpstr>KONFIGURUJ TWORZENIE KOPII ZAPASOWEJ</vt:lpstr>
      <vt:lpstr>Prezentacja programu PowerPoint</vt:lpstr>
      <vt:lpstr>Prezentacja programu PowerPoint</vt:lpstr>
      <vt:lpstr>ŁATWY TRANSFER W SYSTEMIE WINDOWS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WEWNĘTRZNE METODY TWORZENIA KOPII ZAPASOWYCH W SYSTEMIE WINDOWS</dc:title>
  <dc:creator>Damian Barwiołek</dc:creator>
  <cp:lastModifiedBy>Damian Barwiołek</cp:lastModifiedBy>
  <cp:revision>9</cp:revision>
  <dcterms:created xsi:type="dcterms:W3CDTF">2017-11-24T20:47:28Z</dcterms:created>
  <dcterms:modified xsi:type="dcterms:W3CDTF">2017-11-25T09:33:01Z</dcterms:modified>
</cp:coreProperties>
</file>