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Josefin Sa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39.pn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4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17" Target="../media/image44.png" Type="http://schemas.openxmlformats.org/officeDocument/2006/relationships/image"/><Relationship Id="rId18" Target="../media/image45.png" Type="http://schemas.openxmlformats.org/officeDocument/2006/relationships/image"/><Relationship Id="rId19" Target="../media/image4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18" Target="../media/image26.png" Type="http://schemas.openxmlformats.org/officeDocument/2006/relationships/image"/><Relationship Id="rId19" Target="../media/image27.svg" Type="http://schemas.openxmlformats.org/officeDocument/2006/relationships/image"/><Relationship Id="rId2" Target="../media/image3.png" Type="http://schemas.openxmlformats.org/officeDocument/2006/relationships/image"/><Relationship Id="rId20" Target="../media/image28.png" Type="http://schemas.openxmlformats.org/officeDocument/2006/relationships/image"/><Relationship Id="rId21" Target="../media/image29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1349788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230873"/>
            <a:ext cx="5804607" cy="5804607"/>
          </a:xfrm>
          <a:custGeom>
            <a:avLst/>
            <a:gdLst/>
            <a:ahLst/>
            <a:cxnLst/>
            <a:rect r="r" b="b" t="t" l="l"/>
            <a:pathLst>
              <a:path h="5804607" w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43526" y="7597308"/>
            <a:ext cx="8233265" cy="8233265"/>
          </a:xfrm>
          <a:custGeom>
            <a:avLst/>
            <a:gdLst/>
            <a:ahLst/>
            <a:cxnLst/>
            <a:rect r="r" b="b" t="t" l="l"/>
            <a:pathLst>
              <a:path h="8233265" w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48701" y="6288865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2828" y="1028700"/>
            <a:ext cx="2663772" cy="1515021"/>
          </a:xfrm>
          <a:custGeom>
            <a:avLst/>
            <a:gdLst/>
            <a:ahLst/>
            <a:cxnLst/>
            <a:rect r="r" b="b" t="t" l="l"/>
            <a:pathLst>
              <a:path h="1515021" w="2663772">
                <a:moveTo>
                  <a:pt x="0" y="0"/>
                </a:moveTo>
                <a:lnTo>
                  <a:pt x="2663772" y="0"/>
                </a:lnTo>
                <a:lnTo>
                  <a:pt x="2663772" y="1515021"/>
                </a:lnTo>
                <a:lnTo>
                  <a:pt x="0" y="15150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2828" y="4339870"/>
            <a:ext cx="11008138" cy="436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93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Problem-Solving</a:t>
            </a:r>
          </a:p>
          <a:p>
            <a:pPr algn="l">
              <a:lnSpc>
                <a:spcPts val="11479"/>
              </a:lnSpc>
            </a:pPr>
            <a:r>
              <a:rPr lang="en-US" sz="93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 Software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5794" y="1009650"/>
            <a:ext cx="10736412" cy="210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4 - Effective Software in</a:t>
            </a:r>
          </a:p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Problem-Solving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12206" y="334467"/>
            <a:ext cx="10959214" cy="10959214"/>
          </a:xfrm>
          <a:custGeom>
            <a:avLst/>
            <a:gdLst/>
            <a:ahLst/>
            <a:cxnLst/>
            <a:rect r="r" b="b" t="t" l="l"/>
            <a:pathLst>
              <a:path h="10959214" w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42726" y="-183004"/>
            <a:ext cx="6783048" cy="6783048"/>
          </a:xfrm>
          <a:custGeom>
            <a:avLst/>
            <a:gdLst/>
            <a:ahLst/>
            <a:cxnLst/>
            <a:rect r="r" b="b" t="t" l="l"/>
            <a:pathLst>
              <a:path h="6783048" w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87868" y="8394343"/>
            <a:ext cx="1986022" cy="2312689"/>
          </a:xfrm>
          <a:custGeom>
            <a:avLst/>
            <a:gdLst/>
            <a:ahLst/>
            <a:cxnLst/>
            <a:rect r="r" b="b" t="t" l="l"/>
            <a:pathLst>
              <a:path h="2312689" w="1986022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67447">
            <a:off x="3403697" y="4970082"/>
            <a:ext cx="2537838" cy="1024364"/>
          </a:xfrm>
          <a:custGeom>
            <a:avLst/>
            <a:gdLst/>
            <a:ahLst/>
            <a:cxnLst/>
            <a:rect r="r" b="b" t="t" l="l"/>
            <a:pathLst>
              <a:path h="1024364" w="2537838">
                <a:moveTo>
                  <a:pt x="0" y="0"/>
                </a:moveTo>
                <a:lnTo>
                  <a:pt x="2537838" y="0"/>
                </a:lnTo>
                <a:lnTo>
                  <a:pt x="2537838" y="1024364"/>
                </a:lnTo>
                <a:lnTo>
                  <a:pt x="0" y="1024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69146" y="5527441"/>
            <a:ext cx="4106641" cy="94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5"/>
              </a:lnSpc>
            </a:pPr>
            <a:r>
              <a:rPr lang="en-US" sz="3012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Version Control Systems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220971" y="5143500"/>
            <a:ext cx="402991" cy="402991"/>
          </a:xfrm>
          <a:custGeom>
            <a:avLst/>
            <a:gdLst/>
            <a:ahLst/>
            <a:cxnLst/>
            <a:rect r="r" b="b" t="t" l="l"/>
            <a:pathLst>
              <a:path h="402991" w="402991">
                <a:moveTo>
                  <a:pt x="0" y="0"/>
                </a:moveTo>
                <a:lnTo>
                  <a:pt x="402991" y="0"/>
                </a:lnTo>
                <a:lnTo>
                  <a:pt x="402991" y="402991"/>
                </a:lnTo>
                <a:lnTo>
                  <a:pt x="0" y="4029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1967447">
            <a:off x="10903398" y="7628338"/>
            <a:ext cx="2537838" cy="1024364"/>
          </a:xfrm>
          <a:custGeom>
            <a:avLst/>
            <a:gdLst/>
            <a:ahLst/>
            <a:cxnLst/>
            <a:rect r="r" b="b" t="t" l="l"/>
            <a:pathLst>
              <a:path h="1024364" w="2537838">
                <a:moveTo>
                  <a:pt x="0" y="0"/>
                </a:moveTo>
                <a:lnTo>
                  <a:pt x="2537838" y="0"/>
                </a:lnTo>
                <a:lnTo>
                  <a:pt x="2537838" y="1024364"/>
                </a:lnTo>
                <a:lnTo>
                  <a:pt x="0" y="1024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828212" y="5846635"/>
            <a:ext cx="1785586" cy="3138298"/>
            <a:chOff x="0" y="0"/>
            <a:chExt cx="2380781" cy="41843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40681" y="0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803616"/>
              <a:ext cx="2380781" cy="2380781"/>
            </a:xfrm>
            <a:custGeom>
              <a:avLst/>
              <a:gdLst/>
              <a:ahLst/>
              <a:cxnLst/>
              <a:rect r="r" b="b" t="t" l="l"/>
              <a:pathLst>
                <a:path h="2380781" w="2380781">
                  <a:moveTo>
                    <a:pt x="0" y="0"/>
                  </a:moveTo>
                  <a:lnTo>
                    <a:pt x="2380781" y="0"/>
                  </a:lnTo>
                  <a:lnTo>
                    <a:pt x="2380781" y="2380781"/>
                  </a:lnTo>
                  <a:lnTo>
                    <a:pt x="0" y="2380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168703" y="3804355"/>
            <a:ext cx="1850708" cy="3081280"/>
            <a:chOff x="0" y="0"/>
            <a:chExt cx="2467610" cy="41083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4095" y="0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640763"/>
              <a:ext cx="2467610" cy="2467610"/>
            </a:xfrm>
            <a:custGeom>
              <a:avLst/>
              <a:gdLst/>
              <a:ahLst/>
              <a:cxnLst/>
              <a:rect r="r" b="b" t="t" l="l"/>
              <a:pathLst>
                <a:path h="2467610" w="2467610">
                  <a:moveTo>
                    <a:pt x="0" y="0"/>
                  </a:moveTo>
                  <a:lnTo>
                    <a:pt x="2467610" y="0"/>
                  </a:lnTo>
                  <a:lnTo>
                    <a:pt x="2467610" y="2467610"/>
                  </a:lnTo>
                  <a:lnTo>
                    <a:pt x="0" y="246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5EEDC"/>
                </a:solidFill>
                <a:latin typeface="Josefin Sans"/>
                <a:ea typeface="Josefin Sans"/>
                <a:cs typeface="Josefin Sans"/>
                <a:sym typeface="Josefin Sans"/>
              </a:rPr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5794" y="1009650"/>
            <a:ext cx="10736412" cy="210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4 - Effective Software in</a:t>
            </a:r>
          </a:p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Problem-Solving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12206" y="334467"/>
            <a:ext cx="10959214" cy="10959214"/>
          </a:xfrm>
          <a:custGeom>
            <a:avLst/>
            <a:gdLst/>
            <a:ahLst/>
            <a:cxnLst/>
            <a:rect r="r" b="b" t="t" l="l"/>
            <a:pathLst>
              <a:path h="10959214" w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42726" y="-183004"/>
            <a:ext cx="6783048" cy="6783048"/>
          </a:xfrm>
          <a:custGeom>
            <a:avLst/>
            <a:gdLst/>
            <a:ahLst/>
            <a:cxnLst/>
            <a:rect r="r" b="b" t="t" l="l"/>
            <a:pathLst>
              <a:path h="6783048" w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87868" y="8394343"/>
            <a:ext cx="1986022" cy="2312689"/>
          </a:xfrm>
          <a:custGeom>
            <a:avLst/>
            <a:gdLst/>
            <a:ahLst/>
            <a:cxnLst/>
            <a:rect r="r" b="b" t="t" l="l"/>
            <a:pathLst>
              <a:path h="2312689" w="1986022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475787" y="6106462"/>
            <a:ext cx="4106641" cy="3444226"/>
            <a:chOff x="0" y="0"/>
            <a:chExt cx="5475521" cy="45923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91425" y="2186401"/>
              <a:ext cx="1446335" cy="1446335"/>
            </a:xfrm>
            <a:custGeom>
              <a:avLst/>
              <a:gdLst/>
              <a:ahLst/>
              <a:cxnLst/>
              <a:rect r="r" b="b" t="t" l="l"/>
              <a:pathLst>
                <a:path h="1446335" w="1446335">
                  <a:moveTo>
                    <a:pt x="0" y="0"/>
                  </a:moveTo>
                  <a:lnTo>
                    <a:pt x="1446335" y="0"/>
                  </a:lnTo>
                  <a:lnTo>
                    <a:pt x="1446335" y="1446335"/>
                  </a:lnTo>
                  <a:lnTo>
                    <a:pt x="0" y="144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737760" y="3145966"/>
              <a:ext cx="1446335" cy="1446335"/>
            </a:xfrm>
            <a:custGeom>
              <a:avLst/>
              <a:gdLst/>
              <a:ahLst/>
              <a:cxnLst/>
              <a:rect r="r" b="b" t="t" l="l"/>
              <a:pathLst>
                <a:path h="1446335" w="1446335">
                  <a:moveTo>
                    <a:pt x="0" y="0"/>
                  </a:moveTo>
                  <a:lnTo>
                    <a:pt x="1446336" y="0"/>
                  </a:lnTo>
                  <a:lnTo>
                    <a:pt x="1446336" y="1446335"/>
                  </a:lnTo>
                  <a:lnTo>
                    <a:pt x="0" y="144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580189"/>
              <a:ext cx="5475521" cy="1255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Project </a:t>
              </a:r>
            </a:p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Management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2469100" y="0"/>
              <a:ext cx="537321" cy="537321"/>
            </a:xfrm>
            <a:custGeom>
              <a:avLst/>
              <a:gdLst/>
              <a:ahLst/>
              <a:cxnLst/>
              <a:rect r="r" b="b" t="t" l="l"/>
              <a:pathLst>
                <a:path h="537321" w="537321">
                  <a:moveTo>
                    <a:pt x="0" y="0"/>
                  </a:moveTo>
                  <a:lnTo>
                    <a:pt x="537321" y="0"/>
                  </a:lnTo>
                  <a:lnTo>
                    <a:pt x="537321" y="537321"/>
                  </a:lnTo>
                  <a:lnTo>
                    <a:pt x="0" y="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602283" y="6030718"/>
            <a:ext cx="1785384" cy="2876859"/>
            <a:chOff x="0" y="0"/>
            <a:chExt cx="2380512" cy="38358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455300"/>
              <a:ext cx="2380512" cy="2380512"/>
            </a:xfrm>
            <a:custGeom>
              <a:avLst/>
              <a:gdLst/>
              <a:ahLst/>
              <a:cxnLst/>
              <a:rect r="r" b="b" t="t" l="l"/>
              <a:pathLst>
                <a:path h="2380512" w="2380512">
                  <a:moveTo>
                    <a:pt x="0" y="0"/>
                  </a:moveTo>
                  <a:lnTo>
                    <a:pt x="2380512" y="0"/>
                  </a:lnTo>
                  <a:lnTo>
                    <a:pt x="2380512" y="2380512"/>
                  </a:lnTo>
                  <a:lnTo>
                    <a:pt x="0" y="23805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80512" cy="1020219"/>
            </a:xfrm>
            <a:custGeom>
              <a:avLst/>
              <a:gdLst/>
              <a:ahLst/>
              <a:cxnLst/>
              <a:rect r="r" b="b" t="t" l="l"/>
              <a:pathLst>
                <a:path h="1020219" w="2380512">
                  <a:moveTo>
                    <a:pt x="0" y="0"/>
                  </a:moveTo>
                  <a:lnTo>
                    <a:pt x="2380512" y="0"/>
                  </a:lnTo>
                  <a:lnTo>
                    <a:pt x="2380512" y="1020219"/>
                  </a:lnTo>
                  <a:lnTo>
                    <a:pt x="0" y="102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406842" y="6456362"/>
            <a:ext cx="1997207" cy="2801938"/>
            <a:chOff x="0" y="0"/>
            <a:chExt cx="2662942" cy="37359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41215" y="1355406"/>
              <a:ext cx="2380512" cy="2380512"/>
            </a:xfrm>
            <a:custGeom>
              <a:avLst/>
              <a:gdLst/>
              <a:ahLst/>
              <a:cxnLst/>
              <a:rect r="r" b="b" t="t" l="l"/>
              <a:pathLst>
                <a:path h="2380512" w="2380512">
                  <a:moveTo>
                    <a:pt x="0" y="0"/>
                  </a:moveTo>
                  <a:lnTo>
                    <a:pt x="2380512" y="0"/>
                  </a:lnTo>
                  <a:lnTo>
                    <a:pt x="2380512" y="2380512"/>
                  </a:lnTo>
                  <a:lnTo>
                    <a:pt x="0" y="23805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62942" cy="1497905"/>
            </a:xfrm>
            <a:custGeom>
              <a:avLst/>
              <a:gdLst/>
              <a:ahLst/>
              <a:cxnLst/>
              <a:rect r="r" b="b" t="t" l="l"/>
              <a:pathLst>
                <a:path h="1497905" w="2662942">
                  <a:moveTo>
                    <a:pt x="0" y="0"/>
                  </a:moveTo>
                  <a:lnTo>
                    <a:pt x="2662942" y="0"/>
                  </a:lnTo>
                  <a:lnTo>
                    <a:pt x="2662942" y="1497905"/>
                  </a:lnTo>
                  <a:lnTo>
                    <a:pt x="0" y="1497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212060" y="4464341"/>
            <a:ext cx="5191989" cy="644191"/>
          </a:xfrm>
          <a:custGeom>
            <a:avLst/>
            <a:gdLst/>
            <a:ahLst/>
            <a:cxnLst/>
            <a:rect r="r" b="b" t="t" l="l"/>
            <a:pathLst>
              <a:path h="644191" w="5191989">
                <a:moveTo>
                  <a:pt x="0" y="0"/>
                </a:moveTo>
                <a:lnTo>
                  <a:pt x="5191989" y="0"/>
                </a:lnTo>
                <a:lnTo>
                  <a:pt x="5191989" y="644191"/>
                </a:lnTo>
                <a:lnTo>
                  <a:pt x="0" y="64419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5EEDC"/>
                </a:solidFill>
                <a:latin typeface="Josefin Sans"/>
                <a:ea typeface="Josefin Sans"/>
                <a:cs typeface="Josefin Sans"/>
                <a:sym typeface="Josefin Sans"/>
              </a:rPr>
              <a:t>09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83624" y="7808941"/>
            <a:ext cx="6675676" cy="1449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93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991292" y="3810192"/>
            <a:ext cx="16073566" cy="8453182"/>
          </a:xfrm>
          <a:custGeom>
            <a:avLst/>
            <a:gdLst/>
            <a:ahLst/>
            <a:cxnLst/>
            <a:rect r="r" b="b" t="t" l="l"/>
            <a:pathLst>
              <a:path h="8453182" w="16073566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014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4801" y="6763100"/>
            <a:ext cx="5340685" cy="127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Index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80850" y="4509590"/>
            <a:ext cx="8878450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1 - Role of Problem-Solving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2 - How to approach Problem-Solving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3 - Common Obstacles in Development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4 - Examples of Problem-Solving Softwares 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Conclusion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144000" y="8600969"/>
            <a:ext cx="649224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3728645">
            <a:off x="2552700" y="-2496200"/>
            <a:ext cx="6303208" cy="6303208"/>
          </a:xfrm>
          <a:custGeom>
            <a:avLst/>
            <a:gdLst/>
            <a:ahLst/>
            <a:cxnLst/>
            <a:rect r="r" b="b" t="t" l="l"/>
            <a:pathLst>
              <a:path h="6303208" w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6713" y="962025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159567">
            <a:off x="13952014" y="-3836383"/>
            <a:ext cx="8175621" cy="8175621"/>
          </a:xfrm>
          <a:custGeom>
            <a:avLst/>
            <a:gdLst/>
            <a:ahLst/>
            <a:cxnLst/>
            <a:rect r="r" b="b" t="t" l="l"/>
            <a:pathLst>
              <a:path h="8175621" w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728645">
            <a:off x="-3397469" y="7135396"/>
            <a:ext cx="6303208" cy="6303208"/>
          </a:xfrm>
          <a:custGeom>
            <a:avLst/>
            <a:gdLst/>
            <a:ahLst/>
            <a:cxnLst/>
            <a:rect r="r" b="b" t="t" l="l"/>
            <a:pathLst>
              <a:path h="6303208" w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91419" y="6943227"/>
            <a:ext cx="1057504" cy="105750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849841" y="1811692"/>
            <a:ext cx="12498220" cy="110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1 - Role of Problem Solving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9841" y="4150177"/>
            <a:ext cx="4367302" cy="119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Communication</a:t>
            </a:r>
          </a:p>
          <a:p>
            <a:pPr algn="l">
              <a:lnSpc>
                <a:spcPts val="473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27672" y="4150234"/>
            <a:ext cx="3949559" cy="5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Creativity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63252" y="4150234"/>
            <a:ext cx="3032657" cy="5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Knowledge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49841" y="5002594"/>
            <a:ext cx="3970266" cy="326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Foster communication (brainstorming, solution-sharing, consensus-building among team members).</a:t>
            </a:r>
          </a:p>
          <a:p>
            <a:pPr algn="l">
              <a:lnSpc>
                <a:spcPts val="369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627672" y="5002594"/>
            <a:ext cx="3949559" cy="326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Foster creativity and innovation, enabling developers to craft unique solutions for complex or novel challenges.</a:t>
            </a:r>
          </a:p>
          <a:p>
            <a:pPr algn="l">
              <a:lnSpc>
                <a:spcPts val="369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263252" y="5002594"/>
            <a:ext cx="3786337" cy="326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"Empower teams to learn from the challenges they encounter by documenting the process and continuously refine it.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7484481" y="3666461"/>
            <a:ext cx="16073566" cy="8453182"/>
          </a:xfrm>
          <a:custGeom>
            <a:avLst/>
            <a:gdLst/>
            <a:ahLst/>
            <a:cxnLst/>
            <a:rect r="r" b="b" t="t" l="l"/>
            <a:pathLst>
              <a:path h="8453182" w="16073566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014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0733" y="3946017"/>
            <a:ext cx="7496920" cy="1768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5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2 - Approach to problem-solving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59394" y="393689"/>
            <a:ext cx="1499906" cy="1746616"/>
          </a:xfrm>
          <a:custGeom>
            <a:avLst/>
            <a:gdLst/>
            <a:ahLst/>
            <a:cxnLst/>
            <a:rect r="r" b="b" t="t" l="l"/>
            <a:pathLst>
              <a:path h="1746616" w="149990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3125" y="6315904"/>
            <a:ext cx="9403523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There are many different approaches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The most effective is the 8-step one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629316" y="6900536"/>
            <a:ext cx="413551" cy="4580320"/>
            <a:chOff x="0" y="0"/>
            <a:chExt cx="2354580" cy="260783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26078362"/>
            </a:xfrm>
            <a:custGeom>
              <a:avLst/>
              <a:gdLst/>
              <a:ahLst/>
              <a:cxnLst/>
              <a:rect r="r" b="b" t="t" l="l"/>
              <a:pathLst>
                <a:path h="26078362" w="2353310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23891" y="189040"/>
            <a:ext cx="4862495" cy="9337420"/>
            <a:chOff x="0" y="0"/>
            <a:chExt cx="6483327" cy="12449894"/>
          </a:xfrm>
        </p:grpSpPr>
        <p:sp>
          <p:nvSpPr>
            <p:cNvPr name="Freeform 3" id="3"/>
            <p:cNvSpPr/>
            <p:nvPr/>
          </p:nvSpPr>
          <p:spPr>
            <a:xfrm flipH="false" flipV="false" rot="8100000">
              <a:off x="949461" y="949461"/>
              <a:ext cx="4584404" cy="4584404"/>
            </a:xfrm>
            <a:custGeom>
              <a:avLst/>
              <a:gdLst/>
              <a:ahLst/>
              <a:cxnLst/>
              <a:rect r="r" b="b" t="t" l="l"/>
              <a:pathLst>
                <a:path h="4584404" w="4584404">
                  <a:moveTo>
                    <a:pt x="0" y="0"/>
                  </a:moveTo>
                  <a:lnTo>
                    <a:pt x="4584404" y="0"/>
                  </a:lnTo>
                  <a:lnTo>
                    <a:pt x="4584404" y="4584404"/>
                  </a:lnTo>
                  <a:lnTo>
                    <a:pt x="0" y="4584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8100000">
              <a:off x="949461" y="6916028"/>
              <a:ext cx="4584404" cy="4584404"/>
            </a:xfrm>
            <a:custGeom>
              <a:avLst/>
              <a:gdLst/>
              <a:ahLst/>
              <a:cxnLst/>
              <a:rect r="r" b="b" t="t" l="l"/>
              <a:pathLst>
                <a:path h="4584404" w="4584404">
                  <a:moveTo>
                    <a:pt x="0" y="0"/>
                  </a:moveTo>
                  <a:lnTo>
                    <a:pt x="4584404" y="0"/>
                  </a:lnTo>
                  <a:lnTo>
                    <a:pt x="4584404" y="4584405"/>
                  </a:lnTo>
                  <a:lnTo>
                    <a:pt x="0" y="4584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760994" y="2543162"/>
              <a:ext cx="3342816" cy="1539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1"/>
                </a:lnSpc>
              </a:pPr>
              <a:r>
                <a:rPr lang="en-US" sz="3749">
                  <a:solidFill>
                    <a:srgbClr val="F5EED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Plan and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11794" y="8480428"/>
              <a:ext cx="3509308" cy="1539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1"/>
                </a:lnSpc>
              </a:pPr>
              <a:r>
                <a:rPr lang="en-US" sz="3749">
                  <a:solidFill>
                    <a:srgbClr val="F5EED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Develop solutions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89040"/>
            <a:ext cx="4862495" cy="9337420"/>
            <a:chOff x="0" y="0"/>
            <a:chExt cx="6483327" cy="12449894"/>
          </a:xfrm>
        </p:grpSpPr>
        <p:sp>
          <p:nvSpPr>
            <p:cNvPr name="Freeform 8" id="8"/>
            <p:cNvSpPr/>
            <p:nvPr/>
          </p:nvSpPr>
          <p:spPr>
            <a:xfrm flipH="false" flipV="false" rot="8100000">
              <a:off x="949461" y="949461"/>
              <a:ext cx="4584404" cy="4584404"/>
            </a:xfrm>
            <a:custGeom>
              <a:avLst/>
              <a:gdLst/>
              <a:ahLst/>
              <a:cxnLst/>
              <a:rect r="r" b="b" t="t" l="l"/>
              <a:pathLst>
                <a:path h="4584404" w="4584404">
                  <a:moveTo>
                    <a:pt x="0" y="0"/>
                  </a:moveTo>
                  <a:lnTo>
                    <a:pt x="4584404" y="0"/>
                  </a:lnTo>
                  <a:lnTo>
                    <a:pt x="4584404" y="4584404"/>
                  </a:lnTo>
                  <a:lnTo>
                    <a:pt x="0" y="4584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8100000">
              <a:off x="949461" y="6916028"/>
              <a:ext cx="4584404" cy="4584404"/>
            </a:xfrm>
            <a:custGeom>
              <a:avLst/>
              <a:gdLst/>
              <a:ahLst/>
              <a:cxnLst/>
              <a:rect r="r" b="b" t="t" l="l"/>
              <a:pathLst>
                <a:path h="4584404" w="4584404">
                  <a:moveTo>
                    <a:pt x="0" y="0"/>
                  </a:moveTo>
                  <a:lnTo>
                    <a:pt x="4584404" y="0"/>
                  </a:lnTo>
                  <a:lnTo>
                    <a:pt x="4584404" y="4584405"/>
                  </a:lnTo>
                  <a:lnTo>
                    <a:pt x="0" y="4584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556770" y="2543162"/>
              <a:ext cx="3623787" cy="1539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1"/>
                </a:lnSpc>
              </a:pPr>
              <a:r>
                <a:rPr lang="en-US" sz="3749">
                  <a:solidFill>
                    <a:srgbClr val="F5EED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Define the problem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94870" y="8480428"/>
              <a:ext cx="4189957" cy="2314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1"/>
                </a:lnSpc>
              </a:pPr>
              <a:r>
                <a:rPr lang="en-US" sz="3749">
                  <a:solidFill>
                    <a:srgbClr val="F5EED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Research,</a:t>
              </a:r>
            </a:p>
            <a:p>
              <a:pPr algn="l">
                <a:lnSpc>
                  <a:spcPts val="4611"/>
                </a:lnSpc>
              </a:pPr>
              <a:r>
                <a:rPr lang="en-US" sz="3749">
                  <a:solidFill>
                    <a:srgbClr val="F5EED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Analyze</a:t>
              </a:r>
            </a:p>
            <a:p>
              <a:pPr algn="l">
                <a:lnSpc>
                  <a:spcPts val="461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6685" y="-439963"/>
            <a:ext cx="2245029" cy="2257342"/>
          </a:xfrm>
          <a:custGeom>
            <a:avLst/>
            <a:gdLst/>
            <a:ahLst/>
            <a:cxnLst/>
            <a:rect r="r" b="b" t="t" l="l"/>
            <a:pathLst>
              <a:path h="2257342" w="2245029">
                <a:moveTo>
                  <a:pt x="0" y="0"/>
                </a:moveTo>
                <a:lnTo>
                  <a:pt x="2245029" y="0"/>
                </a:lnTo>
                <a:lnTo>
                  <a:pt x="2245029" y="2257341"/>
                </a:lnTo>
                <a:lnTo>
                  <a:pt x="0" y="2257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64109" y="1725513"/>
            <a:ext cx="6559781" cy="6559781"/>
          </a:xfrm>
          <a:custGeom>
            <a:avLst/>
            <a:gdLst/>
            <a:ahLst/>
            <a:cxnLst/>
            <a:rect r="r" b="b" t="t" l="l"/>
            <a:pathLst>
              <a:path h="6559781" w="6559781">
                <a:moveTo>
                  <a:pt x="0" y="0"/>
                </a:moveTo>
                <a:lnTo>
                  <a:pt x="6559782" y="0"/>
                </a:lnTo>
                <a:lnTo>
                  <a:pt x="6559782" y="6559781"/>
                </a:lnTo>
                <a:lnTo>
                  <a:pt x="0" y="6559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84688" y="4729566"/>
            <a:ext cx="5518624" cy="80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0"/>
              </a:lnSpc>
            </a:pPr>
            <a:r>
              <a:rPr lang="en-US" sz="5212" spc="521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MAPPING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755060"/>
            <a:ext cx="18288000" cy="5657850"/>
            <a:chOff x="0" y="0"/>
            <a:chExt cx="6186311" cy="19138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86311" cy="1913890"/>
            </a:xfrm>
            <a:custGeom>
              <a:avLst/>
              <a:gdLst/>
              <a:ahLst/>
              <a:cxnLst/>
              <a:rect r="r" b="b" t="t" l="l"/>
              <a:pathLst>
                <a:path h="1913890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13135987" y="901136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13135987" y="5376061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06536" y="2317868"/>
            <a:ext cx="2507112" cy="57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3749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44102" y="6842255"/>
            <a:ext cx="2631981" cy="57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3749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Document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100000">
            <a:off x="1740796" y="901136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1740796" y="5376061"/>
            <a:ext cx="3438303" cy="3438303"/>
          </a:xfrm>
          <a:custGeom>
            <a:avLst/>
            <a:gdLst/>
            <a:ahLst/>
            <a:cxnLst/>
            <a:rect r="r" b="b" t="t" l="l"/>
            <a:pathLst>
              <a:path h="3438303" w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03841" y="2327393"/>
            <a:ext cx="2717840" cy="57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3749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0077" y="6851780"/>
            <a:ext cx="3142468" cy="57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3749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66685" y="-439963"/>
            <a:ext cx="2245029" cy="2257342"/>
          </a:xfrm>
          <a:custGeom>
            <a:avLst/>
            <a:gdLst/>
            <a:ahLst/>
            <a:cxnLst/>
            <a:rect r="r" b="b" t="t" l="l"/>
            <a:pathLst>
              <a:path h="2257342" w="2245029">
                <a:moveTo>
                  <a:pt x="0" y="0"/>
                </a:moveTo>
                <a:lnTo>
                  <a:pt x="2245029" y="0"/>
                </a:lnTo>
                <a:lnTo>
                  <a:pt x="2245029" y="2257341"/>
                </a:lnTo>
                <a:lnTo>
                  <a:pt x="0" y="2257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864109" y="1725513"/>
            <a:ext cx="6559781" cy="6559781"/>
          </a:xfrm>
          <a:custGeom>
            <a:avLst/>
            <a:gdLst/>
            <a:ahLst/>
            <a:cxnLst/>
            <a:rect r="r" b="b" t="t" l="l"/>
            <a:pathLst>
              <a:path h="6559781" w="6559781">
                <a:moveTo>
                  <a:pt x="0" y="0"/>
                </a:moveTo>
                <a:lnTo>
                  <a:pt x="6559782" y="0"/>
                </a:lnTo>
                <a:lnTo>
                  <a:pt x="6559782" y="6559781"/>
                </a:lnTo>
                <a:lnTo>
                  <a:pt x="0" y="6559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84688" y="4729566"/>
            <a:ext cx="5518624" cy="808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0"/>
              </a:lnSpc>
            </a:pPr>
            <a:r>
              <a:rPr lang="en-US" sz="5212" spc="521">
                <a:solidFill>
                  <a:srgbClr val="F5EED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9755060"/>
            <a:ext cx="18288000" cy="5657850"/>
            <a:chOff x="0" y="0"/>
            <a:chExt cx="6186311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86311" cy="1913890"/>
            </a:xfrm>
            <a:custGeom>
              <a:avLst/>
              <a:gdLst/>
              <a:ahLst/>
              <a:cxnLst/>
              <a:rect r="r" b="b" t="t" l="l"/>
              <a:pathLst>
                <a:path h="1913890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159567">
            <a:off x="13952014" y="-3836383"/>
            <a:ext cx="8175621" cy="8175621"/>
          </a:xfrm>
          <a:custGeom>
            <a:avLst/>
            <a:gdLst/>
            <a:ahLst/>
            <a:cxnLst/>
            <a:rect r="r" b="b" t="t" l="l"/>
            <a:pathLst>
              <a:path h="8175621" w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728645">
            <a:off x="-3397469" y="7135396"/>
            <a:ext cx="6303208" cy="6303208"/>
          </a:xfrm>
          <a:custGeom>
            <a:avLst/>
            <a:gdLst/>
            <a:ahLst/>
            <a:cxnLst/>
            <a:rect r="r" b="b" t="t" l="l"/>
            <a:pathLst>
              <a:path h="6303208" w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91419" y="6943227"/>
            <a:ext cx="1057504" cy="105750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881371" y="2039337"/>
            <a:ext cx="13442161" cy="77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8"/>
              </a:lnSpc>
            </a:pPr>
            <a:r>
              <a:rPr lang="en-US" sz="49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3 - Common Obstacles in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9841" y="4150177"/>
            <a:ext cx="4367302" cy="5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Automation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27672" y="4150234"/>
            <a:ext cx="3949559" cy="5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Security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86806" y="4150177"/>
            <a:ext cx="4996048" cy="5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4"/>
              </a:lnSpc>
            </a:pPr>
            <a:r>
              <a:rPr lang="en-US" sz="38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2056" y="5002285"/>
            <a:ext cx="3970266" cy="279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The process by which certain tasks in development which would normally require manual input are automated.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27672" y="5002285"/>
            <a:ext cx="3949559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 set of practices designed to prevent malicious actors from obtaining sensitive information.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19521" y="5002285"/>
            <a:ext cx="4073799" cy="326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The practice of collecting, organizing, managing, and accessing data to support productivity, efficiency, and decision-making.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5794" y="1009650"/>
            <a:ext cx="10736412" cy="210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4 - Effective Software in</a:t>
            </a:r>
          </a:p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Problem-Solving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12206" y="334467"/>
            <a:ext cx="10959214" cy="10959214"/>
          </a:xfrm>
          <a:custGeom>
            <a:avLst/>
            <a:gdLst/>
            <a:ahLst/>
            <a:cxnLst/>
            <a:rect r="r" b="b" t="t" l="l"/>
            <a:pathLst>
              <a:path h="10959214" w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42726" y="-183004"/>
            <a:ext cx="6783048" cy="6783048"/>
          </a:xfrm>
          <a:custGeom>
            <a:avLst/>
            <a:gdLst/>
            <a:ahLst/>
            <a:cxnLst/>
            <a:rect r="r" b="b" t="t" l="l"/>
            <a:pathLst>
              <a:path h="6783048" w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87868" y="8394343"/>
            <a:ext cx="1986022" cy="2312689"/>
          </a:xfrm>
          <a:custGeom>
            <a:avLst/>
            <a:gdLst/>
            <a:ahLst/>
            <a:cxnLst/>
            <a:rect r="r" b="b" t="t" l="l"/>
            <a:pathLst>
              <a:path h="2312689" w="1986022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475787" y="6106462"/>
            <a:ext cx="4106641" cy="3444226"/>
            <a:chOff x="0" y="0"/>
            <a:chExt cx="5475521" cy="45923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91425" y="2186401"/>
              <a:ext cx="1446335" cy="1446335"/>
            </a:xfrm>
            <a:custGeom>
              <a:avLst/>
              <a:gdLst/>
              <a:ahLst/>
              <a:cxnLst/>
              <a:rect r="r" b="b" t="t" l="l"/>
              <a:pathLst>
                <a:path h="1446335" w="1446335">
                  <a:moveTo>
                    <a:pt x="0" y="0"/>
                  </a:moveTo>
                  <a:lnTo>
                    <a:pt x="1446335" y="0"/>
                  </a:lnTo>
                  <a:lnTo>
                    <a:pt x="1446335" y="1446335"/>
                  </a:lnTo>
                  <a:lnTo>
                    <a:pt x="0" y="144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737760" y="3145966"/>
              <a:ext cx="1446335" cy="1446335"/>
            </a:xfrm>
            <a:custGeom>
              <a:avLst/>
              <a:gdLst/>
              <a:ahLst/>
              <a:cxnLst/>
              <a:rect r="r" b="b" t="t" l="l"/>
              <a:pathLst>
                <a:path h="1446335" w="1446335">
                  <a:moveTo>
                    <a:pt x="0" y="0"/>
                  </a:moveTo>
                  <a:lnTo>
                    <a:pt x="1446336" y="0"/>
                  </a:lnTo>
                  <a:lnTo>
                    <a:pt x="1446336" y="1446335"/>
                  </a:lnTo>
                  <a:lnTo>
                    <a:pt x="0" y="144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580189"/>
              <a:ext cx="5475521" cy="1255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Project </a:t>
              </a:r>
            </a:p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Management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2469100" y="0"/>
              <a:ext cx="537321" cy="537321"/>
            </a:xfrm>
            <a:custGeom>
              <a:avLst/>
              <a:gdLst/>
              <a:ahLst/>
              <a:cxnLst/>
              <a:rect r="r" b="b" t="t" l="l"/>
              <a:pathLst>
                <a:path h="537321" w="537321">
                  <a:moveTo>
                    <a:pt x="0" y="0"/>
                  </a:moveTo>
                  <a:lnTo>
                    <a:pt x="537321" y="0"/>
                  </a:lnTo>
                  <a:lnTo>
                    <a:pt x="537321" y="537321"/>
                  </a:lnTo>
                  <a:lnTo>
                    <a:pt x="0" y="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62506" y="3502279"/>
            <a:ext cx="4106641" cy="3282441"/>
            <a:chOff x="0" y="0"/>
            <a:chExt cx="5475521" cy="43765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88050" y="2877168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639473"/>
              <a:ext cx="5475521" cy="1881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Integrated Development Environments (IDEs)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2469100" y="0"/>
              <a:ext cx="537321" cy="537321"/>
            </a:xfrm>
            <a:custGeom>
              <a:avLst/>
              <a:gdLst/>
              <a:ahLst/>
              <a:cxnLst/>
              <a:rect r="r" b="b" t="t" l="l"/>
              <a:pathLst>
                <a:path h="537321" w="537321">
                  <a:moveTo>
                    <a:pt x="0" y="0"/>
                  </a:moveTo>
                  <a:lnTo>
                    <a:pt x="537321" y="0"/>
                  </a:lnTo>
                  <a:lnTo>
                    <a:pt x="537321" y="537321"/>
                  </a:lnTo>
                  <a:lnTo>
                    <a:pt x="0" y="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369146" y="5143500"/>
            <a:ext cx="4106641" cy="2940346"/>
            <a:chOff x="0" y="0"/>
            <a:chExt cx="5475521" cy="39204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37760" y="2421041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52660" y="1901129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518271"/>
              <a:ext cx="5475521" cy="1255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Version Control Systems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2469100" y="0"/>
              <a:ext cx="537321" cy="537321"/>
            </a:xfrm>
            <a:custGeom>
              <a:avLst/>
              <a:gdLst/>
              <a:ahLst/>
              <a:cxnLst/>
              <a:rect r="r" b="b" t="t" l="l"/>
              <a:pathLst>
                <a:path h="537321" w="537321">
                  <a:moveTo>
                    <a:pt x="0" y="0"/>
                  </a:moveTo>
                  <a:lnTo>
                    <a:pt x="537321" y="0"/>
                  </a:lnTo>
                  <a:lnTo>
                    <a:pt x="537321" y="537321"/>
                  </a:lnTo>
                  <a:lnTo>
                    <a:pt x="0" y="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5EEDC"/>
                </a:solidFill>
                <a:latin typeface="Josefin Sans"/>
                <a:ea typeface="Josefin Sans"/>
                <a:cs typeface="Josefin Sans"/>
                <a:sym typeface="Josefin Sans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5794" y="1009650"/>
            <a:ext cx="10736412" cy="210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4 - Effective Software in</a:t>
            </a:r>
          </a:p>
          <a:p>
            <a:pPr algn="ctr">
              <a:lnSpc>
                <a:spcPts val="8366"/>
              </a:lnSpc>
            </a:pPr>
            <a:r>
              <a:rPr lang="en-US" sz="68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Problem-Solving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12206" y="334467"/>
            <a:ext cx="10959214" cy="10959214"/>
          </a:xfrm>
          <a:custGeom>
            <a:avLst/>
            <a:gdLst/>
            <a:ahLst/>
            <a:cxnLst/>
            <a:rect r="r" b="b" t="t" l="l"/>
            <a:pathLst>
              <a:path h="10959214" w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42726" y="-183004"/>
            <a:ext cx="6783048" cy="6783048"/>
          </a:xfrm>
          <a:custGeom>
            <a:avLst/>
            <a:gdLst/>
            <a:ahLst/>
            <a:cxnLst/>
            <a:rect r="r" b="b" t="t" l="l"/>
            <a:pathLst>
              <a:path h="6783048" w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87868" y="8394343"/>
            <a:ext cx="1986022" cy="2312689"/>
          </a:xfrm>
          <a:custGeom>
            <a:avLst/>
            <a:gdLst/>
            <a:ahLst/>
            <a:cxnLst/>
            <a:rect r="r" b="b" t="t" l="l"/>
            <a:pathLst>
              <a:path h="2312689" w="1986022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62506" y="3502279"/>
            <a:ext cx="4106641" cy="3282590"/>
            <a:chOff x="0" y="0"/>
            <a:chExt cx="5475521" cy="43767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88050" y="2877366"/>
              <a:ext cx="1499420" cy="1499420"/>
            </a:xfrm>
            <a:custGeom>
              <a:avLst/>
              <a:gdLst/>
              <a:ahLst/>
              <a:cxnLst/>
              <a:rect r="r" b="b" t="t" l="l"/>
              <a:pathLst>
                <a:path h="1499420" w="1499420">
                  <a:moveTo>
                    <a:pt x="0" y="0"/>
                  </a:moveTo>
                  <a:lnTo>
                    <a:pt x="1499420" y="0"/>
                  </a:lnTo>
                  <a:lnTo>
                    <a:pt x="1499420" y="1499420"/>
                  </a:lnTo>
                  <a:lnTo>
                    <a:pt x="0" y="149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639473"/>
              <a:ext cx="5475521" cy="1882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5"/>
                </a:lnSpc>
              </a:pPr>
              <a:r>
                <a:rPr lang="en-US" sz="3012">
                  <a:solidFill>
                    <a:srgbClr val="0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Integrated Development Environments (IDEs)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2469100" y="0"/>
              <a:ext cx="537321" cy="537321"/>
            </a:xfrm>
            <a:custGeom>
              <a:avLst/>
              <a:gdLst/>
              <a:ahLst/>
              <a:cxnLst/>
              <a:rect r="r" b="b" t="t" l="l"/>
              <a:pathLst>
                <a:path h="537321" w="537321">
                  <a:moveTo>
                    <a:pt x="0" y="0"/>
                  </a:moveTo>
                  <a:lnTo>
                    <a:pt x="537321" y="0"/>
                  </a:lnTo>
                  <a:lnTo>
                    <a:pt x="537321" y="537321"/>
                  </a:lnTo>
                  <a:lnTo>
                    <a:pt x="0" y="53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55848" y="5254489"/>
            <a:ext cx="1850923" cy="3504701"/>
            <a:chOff x="0" y="0"/>
            <a:chExt cx="2467897" cy="46729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2205037"/>
              <a:ext cx="2467897" cy="2467897"/>
            </a:xfrm>
            <a:custGeom>
              <a:avLst/>
              <a:gdLst/>
              <a:ahLst/>
              <a:cxnLst/>
              <a:rect r="r" b="b" t="t" l="l"/>
              <a:pathLst>
                <a:path h="2467897" w="2467897">
                  <a:moveTo>
                    <a:pt x="0" y="0"/>
                  </a:moveTo>
                  <a:lnTo>
                    <a:pt x="2467897" y="0"/>
                  </a:lnTo>
                  <a:lnTo>
                    <a:pt x="2467897" y="2467898"/>
                  </a:lnTo>
                  <a:lnTo>
                    <a:pt x="0" y="246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49678" cy="2049678"/>
            </a:xfrm>
            <a:custGeom>
              <a:avLst/>
              <a:gdLst/>
              <a:ahLst/>
              <a:cxnLst/>
              <a:rect r="r" b="b" t="t" l="l"/>
              <a:pathLst>
                <a:path h="2049678" w="2049678">
                  <a:moveTo>
                    <a:pt x="0" y="0"/>
                  </a:moveTo>
                  <a:lnTo>
                    <a:pt x="2049678" y="0"/>
                  </a:lnTo>
                  <a:lnTo>
                    <a:pt x="2049678" y="2049678"/>
                  </a:lnTo>
                  <a:lnTo>
                    <a:pt x="0" y="2049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222234" y="5861699"/>
            <a:ext cx="1850708" cy="3504701"/>
            <a:chOff x="0" y="0"/>
            <a:chExt cx="2467610" cy="46729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2537117"/>
              <a:ext cx="2467610" cy="2135817"/>
            </a:xfrm>
            <a:custGeom>
              <a:avLst/>
              <a:gdLst/>
              <a:ahLst/>
              <a:cxnLst/>
              <a:rect r="r" b="b" t="t" l="l"/>
              <a:pathLst>
                <a:path h="2135817" w="2467610">
                  <a:moveTo>
                    <a:pt x="0" y="0"/>
                  </a:moveTo>
                  <a:lnTo>
                    <a:pt x="2467610" y="0"/>
                  </a:lnTo>
                  <a:lnTo>
                    <a:pt x="2467610" y="2135818"/>
                  </a:lnTo>
                  <a:lnTo>
                    <a:pt x="0" y="2135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-7767" r="0" b="-7767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10717" y="0"/>
              <a:ext cx="2046176" cy="2046176"/>
            </a:xfrm>
            <a:custGeom>
              <a:avLst/>
              <a:gdLst/>
              <a:ahLst/>
              <a:cxnLst/>
              <a:rect r="r" b="b" t="t" l="l"/>
              <a:pathLst>
                <a:path h="2046176" w="2046176">
                  <a:moveTo>
                    <a:pt x="0" y="0"/>
                  </a:moveTo>
                  <a:lnTo>
                    <a:pt x="2046176" y="0"/>
                  </a:lnTo>
                  <a:lnTo>
                    <a:pt x="2046176" y="2046176"/>
                  </a:lnTo>
                  <a:lnTo>
                    <a:pt x="0" y="20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6696713" y="8644890"/>
            <a:ext cx="56258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5EEDC"/>
                </a:solidFill>
                <a:latin typeface="Josefin Sans"/>
                <a:ea typeface="Josefin Sans"/>
                <a:cs typeface="Josefin Sans"/>
                <a:sym typeface="Josefin Sans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69277" y="4249994"/>
            <a:ext cx="1493683" cy="94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5"/>
              </a:lnSpc>
            </a:pPr>
            <a:r>
              <a:rPr lang="en-US" sz="3012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VS Code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30696" y="4711035"/>
            <a:ext cx="2067742" cy="94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5"/>
              </a:lnSpc>
            </a:pPr>
            <a:r>
              <a:rPr lang="en-US" sz="3012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IntelliJ IDEA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DAGYWH1VBmI</dc:identifier>
  <dcterms:modified xsi:type="dcterms:W3CDTF">2011-08-01T06:04:30Z</dcterms:modified>
  <cp:revision>1</cp:revision>
  <dc:title>Problem-Solving in Software Development</dc:title>
</cp:coreProperties>
</file>