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0" r:id="rId6"/>
    <p:sldId id="262" r:id="rId7"/>
    <p:sldId id="263" r:id="rId8"/>
    <p:sldId id="264" r:id="rId9"/>
    <p:sldId id="267" r:id="rId10"/>
    <p:sldId id="271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85E76-F779-47E7-B741-BDE2F981577F}" type="datetime1">
              <a:rPr lang="es-ES" smtClean="0"/>
              <a:t>21/08/2019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1ECB224-3C4D-493C-AEF6-51FAC3CC7C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D7A506-C74C-406D-80CB-46AD60880A44}" type="datetime1">
              <a:rPr lang="es-ES" noProof="0" smtClean="0"/>
              <a:t>21/08/2019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5C09F48-E3F7-4432-94C0-BC9DA42EACB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09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8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7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85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7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es-ES" noProof="0"/>
              <a:t>Subtítulo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xmlns="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 rtl="0"/>
            <a:r>
              <a:rPr lang="es-ES" noProof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 ro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ro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número de diapositiva 13">
            <a:extLst>
              <a:ext uri="{FF2B5EF4-FFF2-40B4-BE49-F238E27FC236}">
                <a16:creationId xmlns:a16="http://schemas.microsoft.com/office/drawing/2014/main" xmlns="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xmlns="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xmlns="" id="{D516461C-8B84-4627-8299-8DFD1F62E42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8306" y="5154273"/>
            <a:ext cx="800100" cy="1198025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xmlns="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13">
            <a:extLst>
              <a:ext uri="{FF2B5EF4-FFF2-40B4-BE49-F238E27FC236}">
                <a16:creationId xmlns:a16="http://schemas.microsoft.com/office/drawing/2014/main" xmlns="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xmlns="" id="{36BAC041-FA01-4D2F-A1F7-AD6EB72E1FD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7704" y="5157216"/>
            <a:ext cx="800100" cy="1197864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cur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xmlns="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xmlns="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xmlns="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número de diapositiva 13">
            <a:extLst>
              <a:ext uri="{FF2B5EF4-FFF2-40B4-BE49-F238E27FC236}">
                <a16:creationId xmlns:a16="http://schemas.microsoft.com/office/drawing/2014/main" xmlns="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xmlns="" id="{451F8E2D-8F9C-4055-B0F4-F1ABEDBB60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290885" y="5214755"/>
            <a:ext cx="800100" cy="1109183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Usuario" title="Icono: nombre del moderador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áfico 23" descr="Sobre" title="Icono: correo electrónico del moderador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áfico 24" descr="Smartphone" title="Icono: número de teléfono del moderado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áfico 25" descr="Vínculo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xmlns="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xmlns="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xmlns="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xmlns="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Usuario" title="Icono: nombre del moderador">
            <a:extLst>
              <a:ext uri="{FF2B5EF4-FFF2-40B4-BE49-F238E27FC236}">
                <a16:creationId xmlns:a16="http://schemas.microsoft.com/office/drawing/2014/main" xmlns="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áfico 23" descr="Sobre" title="Icono: correo electrónico del moderador">
            <a:extLst>
              <a:ext uri="{FF2B5EF4-FFF2-40B4-BE49-F238E27FC236}">
                <a16:creationId xmlns:a16="http://schemas.microsoft.com/office/drawing/2014/main" xmlns="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áfico 24" descr="Smartphone" title="Icono: número de teléfono del moderador">
            <a:extLst>
              <a:ext uri="{FF2B5EF4-FFF2-40B4-BE49-F238E27FC236}">
                <a16:creationId xmlns:a16="http://schemas.microsoft.com/office/drawing/2014/main" xmlns="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áfico 25" descr="Vínculo">
            <a:extLst>
              <a:ext uri="{FF2B5EF4-FFF2-40B4-BE49-F238E27FC236}">
                <a16:creationId xmlns:a16="http://schemas.microsoft.com/office/drawing/2014/main" xmlns="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xmlns="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xmlns="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xmlns="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xmlns="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8" name="Marcador de contenido 3">
            <a:extLst>
              <a:ext uri="{FF2B5EF4-FFF2-40B4-BE49-F238E27FC236}">
                <a16:creationId xmlns:a16="http://schemas.microsoft.com/office/drawing/2014/main" xmlns="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19" y="246253"/>
            <a:ext cx="8060023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xmlns="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xmlns="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xmlns="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xmlns="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5" name="Marcador de contenido 3">
            <a:extLst>
              <a:ext uri="{FF2B5EF4-FFF2-40B4-BE49-F238E27FC236}">
                <a16:creationId xmlns:a16="http://schemas.microsoft.com/office/drawing/2014/main" xmlns="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xmlns="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7" name="Marcador de posición de contenido 5">
            <a:extLst>
              <a:ext uri="{FF2B5EF4-FFF2-40B4-BE49-F238E27FC236}">
                <a16:creationId xmlns:a16="http://schemas.microsoft.com/office/drawing/2014/main" xmlns="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xmlns="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xmlns="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xmlns="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504419"/>
            <a:ext cx="463718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xmlns="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rtlCol="0"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xmlns="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xmlns="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xmlns="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xmlns="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xmlns="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xmlns="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xmlns="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xmlns="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xmlns="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xmlns="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8" name="Marcador de número de diapositiva 13">
            <a:extLst>
              <a:ext uri="{FF2B5EF4-FFF2-40B4-BE49-F238E27FC236}">
                <a16:creationId xmlns:a16="http://schemas.microsoft.com/office/drawing/2014/main" xmlns="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xmlns="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xmlns="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xmlns="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xmlns="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13">
            <a:extLst>
              <a:ext uri="{FF2B5EF4-FFF2-40B4-BE49-F238E27FC236}">
                <a16:creationId xmlns:a16="http://schemas.microsoft.com/office/drawing/2014/main" xmlns="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Paraguas rojo">
            <a:extLst>
              <a:ext uri="{FF2B5EF4-FFF2-40B4-BE49-F238E27FC236}">
                <a16:creationId xmlns:a16="http://schemas.microsoft.com/office/drawing/2014/main" xmlns="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xmlns="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352803"/>
            <a:ext cx="5943600" cy="2596896"/>
          </a:xfrm>
        </p:spPr>
        <p:txBody>
          <a:bodyPr rtlCol="0"/>
          <a:lstStyle/>
          <a:p>
            <a:pPr rtl="0"/>
            <a:r>
              <a:rPr lang="es-ES" b="0" dirty="0" smtClean="0"/>
              <a:t>Etapa de inicialización</a:t>
            </a:r>
            <a:endParaRPr lang="es-ES" b="0" dirty="0"/>
          </a:p>
        </p:txBody>
      </p:sp>
      <p:cxnSp>
        <p:nvCxnSpPr>
          <p:cNvPr id="17" name="Conector recto 16" descr="línea divisoria">
            <a:extLst>
              <a:ext uri="{FF2B5EF4-FFF2-40B4-BE49-F238E27FC236}">
                <a16:creationId xmlns:a16="http://schemas.microsoft.com/office/drawing/2014/main" xmlns="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xmlns="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387725"/>
            <a:ext cx="6415974" cy="1700866"/>
          </a:xfrm>
        </p:spPr>
        <p:txBody>
          <a:bodyPr rtlCol="0"/>
          <a:lstStyle/>
          <a:p>
            <a:r>
              <a:rPr lang="es-ES" dirty="0" smtClean="0"/>
              <a:t>Etapas para una </a:t>
            </a:r>
            <a:r>
              <a:rPr lang="es-ES" dirty="0"/>
              <a:t>correcta inicialización</a:t>
            </a:r>
            <a:endParaRPr lang="es-ES" dirty="0"/>
          </a:p>
        </p:txBody>
      </p:sp>
      <p:pic>
        <p:nvPicPr>
          <p:cNvPr id="10" name="Marcador de posición de imagen 9" descr="primer plano de edificio moderno">
            <a:extLst>
              <a:ext uri="{FF2B5EF4-FFF2-40B4-BE49-F238E27FC236}">
                <a16:creationId xmlns:a16="http://schemas.microsoft.com/office/drawing/2014/main" xmlns="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texto 25">
            <a:extLst>
              <a:ext uri="{FF2B5EF4-FFF2-40B4-BE49-F238E27FC236}">
                <a16:creationId xmlns:a16="http://schemas.microsoft.com/office/drawing/2014/main" xmlns="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95" y="2626181"/>
            <a:ext cx="6118274" cy="2720541"/>
          </a:xfrm>
        </p:spPr>
        <p:txBody>
          <a:bodyPr rtlCol="0"/>
          <a:lstStyle/>
          <a:p>
            <a:r>
              <a:rPr lang="es-MX" b="1" dirty="0"/>
              <a:t>1.</a:t>
            </a:r>
            <a:r>
              <a:rPr lang="es-MX" dirty="0"/>
              <a:t> Determinar el propósito del proyecto.</a:t>
            </a:r>
          </a:p>
          <a:p>
            <a:r>
              <a:rPr lang="es-MX" b="1" dirty="0"/>
              <a:t>2.</a:t>
            </a:r>
            <a:r>
              <a:rPr lang="es-MX" dirty="0"/>
              <a:t> Averiguar el por qué del momento escogido para dar comienzo a una iniciativa de este tipo.</a:t>
            </a:r>
          </a:p>
          <a:p>
            <a:r>
              <a:rPr lang="es-MX" b="1" dirty="0"/>
              <a:t>3.</a:t>
            </a:r>
            <a:r>
              <a:rPr lang="es-MX" dirty="0"/>
              <a:t> </a:t>
            </a:r>
            <a:r>
              <a:rPr lang="es-MX" dirty="0"/>
              <a:t>Identificar las principales ventajas que su consecución aportará a la organización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4" name="Marcador de posición de imagen 13" descr="persona mirando hacia abajo con zapatos rojos">
            <a:extLst>
              <a:ext uri="{FF2B5EF4-FFF2-40B4-BE49-F238E27FC236}">
                <a16:creationId xmlns:a16="http://schemas.microsoft.com/office/drawing/2014/main" xmlns="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xmlns="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668" y="360124"/>
            <a:ext cx="7101006" cy="3379439"/>
          </a:xfrm>
        </p:spPr>
        <p:txBody>
          <a:bodyPr rtlCol="0">
            <a:normAutofit/>
          </a:bodyPr>
          <a:lstStyle/>
          <a:p>
            <a:endParaRPr lang="es-MX" b="1" dirty="0" smtClean="0"/>
          </a:p>
          <a:p>
            <a:r>
              <a:rPr lang="es-MX" b="1" dirty="0"/>
              <a:t>4.</a:t>
            </a:r>
            <a:r>
              <a:rPr lang="es-MX" dirty="0"/>
              <a:t> Conocer quiénes son las partes interesadas en el proyecto.</a:t>
            </a:r>
          </a:p>
          <a:p>
            <a:r>
              <a:rPr lang="es-MX" b="1" dirty="0"/>
              <a:t>5.</a:t>
            </a:r>
            <a:r>
              <a:rPr lang="es-MX" dirty="0"/>
              <a:t> Comenzar a definir roles y niveles de responsabilidad, documentando los requisitos y detalles de la involucración de cada participante</a:t>
            </a:r>
            <a:r>
              <a:rPr lang="es-MX" dirty="0" smtClean="0"/>
              <a:t>.</a:t>
            </a:r>
            <a:endParaRPr lang="es-MX" b="1" dirty="0"/>
          </a:p>
          <a:p>
            <a:r>
              <a:rPr lang="es-MX" b="1" dirty="0" smtClean="0"/>
              <a:t>6</a:t>
            </a:r>
            <a:r>
              <a:rPr lang="es-MX" b="1" dirty="0"/>
              <a:t>.</a:t>
            </a:r>
            <a:r>
              <a:rPr lang="es-MX" dirty="0"/>
              <a:t> Nombrar al equipo de proyecto, especificando su posición dentro del organigrama, los requisitos de cada posición y sus obligaciones de </a:t>
            </a:r>
            <a:r>
              <a:rPr lang="es-MX" dirty="0" err="1" smtClean="0"/>
              <a:t>repartar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7. </a:t>
            </a:r>
            <a:r>
              <a:rPr lang="es-MX" dirty="0"/>
              <a:t>Garantizar la disponibilidad de canales y medios de comunicación suficientes.</a:t>
            </a:r>
          </a:p>
          <a:p>
            <a:pPr rtl="0"/>
            <a:endParaRPr lang="es-ES" sz="1900" dirty="0"/>
          </a:p>
          <a:p>
            <a:pPr rtl="0"/>
            <a:endParaRPr lang="es-ES" dirty="0"/>
          </a:p>
        </p:txBody>
      </p:sp>
      <p:pic>
        <p:nvPicPr>
          <p:cNvPr id="5" name="Marcador de posición de imagen 4" descr="primer plano de ruedas de coche antiguo">
            <a:extLst>
              <a:ext uri="{FF2B5EF4-FFF2-40B4-BE49-F238E27FC236}">
                <a16:creationId xmlns:a16="http://schemas.microsoft.com/office/drawing/2014/main" xmlns="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>
          <a:xfrm>
            <a:off x="5962390" y="1373437"/>
            <a:ext cx="6615674" cy="5596389"/>
          </a:xfrm>
        </p:spPr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6470" y="1856446"/>
            <a:ext cx="6224183" cy="2146084"/>
          </a:xfrm>
        </p:spPr>
        <p:txBody>
          <a:bodyPr rtlCol="0"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0000"/>
                </a:solidFill>
              </a:rPr>
              <a:t>8. </a:t>
            </a:r>
            <a:r>
              <a:rPr lang="es-MX" sz="1600" dirty="0">
                <a:solidFill>
                  <a:srgbClr val="000000"/>
                </a:solidFill>
              </a:rPr>
              <a:t>Detectar las principales limitaciones.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0000"/>
                </a:solidFill>
              </a:rPr>
              <a:t>9.</a:t>
            </a:r>
            <a:r>
              <a:rPr lang="es-MX" sz="1600" dirty="0">
                <a:solidFill>
                  <a:srgbClr val="000000"/>
                </a:solidFill>
              </a:rPr>
              <a:t> Identificar los riesgos más importantes.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0000"/>
                </a:solidFill>
              </a:rPr>
              <a:t>10. </a:t>
            </a:r>
            <a:r>
              <a:rPr lang="es-MX" sz="1600" dirty="0">
                <a:solidFill>
                  <a:srgbClr val="000000"/>
                </a:solidFill>
              </a:rPr>
              <a:t>Iniciar el proceso de determinación de la viabilidad del proyecto.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0000"/>
                </a:solidFill>
              </a:rPr>
              <a:t>11.</a:t>
            </a:r>
            <a:r>
              <a:rPr lang="es-MX" sz="1600" dirty="0">
                <a:solidFill>
                  <a:srgbClr val="000000"/>
                </a:solidFill>
              </a:rPr>
              <a:t> Definir el alcance de proyecto y exponer su visión.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0000"/>
                </a:solidFill>
              </a:rPr>
              <a:t>12.</a:t>
            </a:r>
            <a:r>
              <a:rPr lang="es-MX" sz="1600" dirty="0">
                <a:solidFill>
                  <a:srgbClr val="000000"/>
                </a:solidFill>
              </a:rPr>
              <a:t> Revelar la estructura organizativa del proyecto.</a:t>
            </a:r>
            <a:endParaRPr lang="es-MX" sz="1600" dirty="0">
              <a:solidFill>
                <a:srgbClr val="000000"/>
              </a:solidFill>
            </a:endParaRPr>
          </a:p>
        </p:txBody>
      </p:sp>
      <p:pic>
        <p:nvPicPr>
          <p:cNvPr id="6" name="Marcador de posición de imagen 5" descr="imagen abstracta roja">
            <a:extLst>
              <a:ext uri="{FF2B5EF4-FFF2-40B4-BE49-F238E27FC236}">
                <a16:creationId xmlns:a16="http://schemas.microsoft.com/office/drawing/2014/main" xmlns="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Marcador de número de diapositiva 52">
            <a:extLst>
              <a:ext uri="{FF2B5EF4-FFF2-40B4-BE49-F238E27FC236}">
                <a16:creationId xmlns:a16="http://schemas.microsoft.com/office/drawing/2014/main" xmlns="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 rtlCol="0"/>
          <a:lstStyle/>
          <a:p>
            <a:pPr rtl="0"/>
            <a:fld id="{DCB4E619-4CA9-4A22-920F-20396BF50470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máquina de escribir roja">
            <a:extLst>
              <a:ext uri="{FF2B5EF4-FFF2-40B4-BE49-F238E27FC236}">
                <a16:creationId xmlns:a16="http://schemas.microsoft.com/office/drawing/2014/main" xmlns="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xmlns="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Logotipo aquí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xmlns="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 dirty="0" smtClean="0"/>
              <a:t>Conclusión </a:t>
            </a:r>
            <a:endParaRPr lang="es-MX" sz="6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686816" y="2430049"/>
            <a:ext cx="518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Iniciar correctamente un proyecto traza un buen rumbo hacia el excito del mismo así que hagan bien la inicialización </a:t>
            </a:r>
            <a:r>
              <a:rPr lang="es-MX" dirty="0" err="1" smtClean="0"/>
              <a:t>shavos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líneas abstractas azules y rojas">
            <a:extLst>
              <a:ext uri="{FF2B5EF4-FFF2-40B4-BE49-F238E27FC236}">
                <a16:creationId xmlns:a16="http://schemas.microsoft.com/office/drawing/2014/main" xmlns="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70048" y="-159798"/>
            <a:ext cx="6858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¡GRACIAS!</a:t>
            </a:r>
          </a:p>
        </p:txBody>
      </p:sp>
      <p:pic>
        <p:nvPicPr>
          <p:cNvPr id="25" name="Gráfico 24" descr="Usuario" title="Icono: nombre del moderador">
            <a:extLst>
              <a:ext uri="{FF2B5EF4-FFF2-40B4-BE49-F238E27FC236}">
                <a16:creationId xmlns:a16="http://schemas.microsoft.com/office/drawing/2014/main" xmlns="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7" name="Gráfico 26" descr="Smartphone" title="Icono: número de teléfono del moderador">
            <a:extLst>
              <a:ext uri="{FF2B5EF4-FFF2-40B4-BE49-F238E27FC236}">
                <a16:creationId xmlns:a16="http://schemas.microsoft.com/office/drawing/2014/main" xmlns="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196_TF11580736" id="{4572EAD8-E4B7-422D-8B97-B25BF5EB3DBE}" vid="{BE7931FC-9A6E-4D4D-929A-7777325997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color rojo creativa</Template>
  <TotalTime>0</TotalTime>
  <Words>50</Words>
  <Application>Microsoft Office PowerPoint</Application>
  <PresentationFormat>Panorámica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Century Gothic</vt:lpstr>
      <vt:lpstr>CiscoSans</vt:lpstr>
      <vt:lpstr>Tema de Office</vt:lpstr>
      <vt:lpstr>Etapa de inicialización</vt:lpstr>
      <vt:lpstr>Etapas para una correcta inicialización</vt:lpstr>
      <vt:lpstr>Presentación de PowerPoint</vt:lpstr>
      <vt:lpstr>Presentación de PowerPoint</vt:lpstr>
      <vt:lpstr>Presentación de PowerPoint</vt:lpstr>
      <vt:lpstr>Conclusión </vt:lpstr>
      <vt:lpstr>¡GRACIAS!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2019-08-21T14:21:35Z</dcterms:created>
  <dcterms:modified xsi:type="dcterms:W3CDTF">2019-08-21T14:38:07Z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